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28"/>
  </p:notesMasterIdLst>
  <p:handoutMasterIdLst>
    <p:handoutMasterId r:id="rId29"/>
  </p:handoutMasterIdLst>
  <p:sldIdLst>
    <p:sldId id="345" r:id="rId2"/>
    <p:sldId id="322" r:id="rId3"/>
    <p:sldId id="269" r:id="rId4"/>
    <p:sldId id="271" r:id="rId5"/>
    <p:sldId id="327" r:id="rId6"/>
    <p:sldId id="274" r:id="rId7"/>
    <p:sldId id="276" r:id="rId8"/>
    <p:sldId id="277" r:id="rId9"/>
    <p:sldId id="320" r:id="rId10"/>
    <p:sldId id="340" r:id="rId11"/>
    <p:sldId id="280" r:id="rId12"/>
    <p:sldId id="281" r:id="rId13"/>
    <p:sldId id="332" r:id="rId14"/>
    <p:sldId id="291" r:id="rId15"/>
    <p:sldId id="344" r:id="rId16"/>
    <p:sldId id="292" r:id="rId17"/>
    <p:sldId id="290" r:id="rId18"/>
    <p:sldId id="341" r:id="rId19"/>
    <p:sldId id="294" r:id="rId20"/>
    <p:sldId id="295" r:id="rId21"/>
    <p:sldId id="342" r:id="rId22"/>
    <p:sldId id="293" r:id="rId23"/>
    <p:sldId id="298" r:id="rId24"/>
    <p:sldId id="300" r:id="rId25"/>
    <p:sldId id="305" r:id="rId26"/>
    <p:sldId id="30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FF"/>
    <a:srgbClr val="BEEFEF"/>
    <a:srgbClr val="000066"/>
    <a:srgbClr val="969696"/>
    <a:srgbClr val="3F3FFF"/>
    <a:srgbClr val="DDDDDD"/>
    <a:srgbClr val="33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15" autoAdjust="0"/>
    <p:restoredTop sz="98731" autoAdjust="0"/>
  </p:normalViewPr>
  <p:slideViewPr>
    <p:cSldViewPr snapToGrid="0">
      <p:cViewPr varScale="1">
        <p:scale>
          <a:sx n="68" d="100"/>
          <a:sy n="68" d="100"/>
        </p:scale>
        <p:origin x="-224" y="-76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20"/>
    </p:cViewPr>
  </p:sorterViewPr>
  <p:notesViewPr>
    <p:cSldViewPr snapToGrid="0">
      <p:cViewPr varScale="1">
        <p:scale>
          <a:sx n="85" d="100"/>
          <a:sy n="85" d="100"/>
        </p:scale>
        <p:origin x="-64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38.wmf"/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7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8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US"/>
              <a:t>Gauss’ law</a:t>
            </a:r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21AF472-F671-4B26-81DD-AD7B3AEF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2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1B0EB7B-3E65-4FC2-A236-2AA8C0F3C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83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4287" indent="-286264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5057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3080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61103" indent="-229011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9126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7149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35172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93195" indent="-229011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fld id="{34996E43-A4C2-48CB-9F1C-EF3353100F5B}" type="slidenum">
              <a:rPr lang="en-US" altLang="en-US" sz="1200">
                <a:latin typeface="Arial" pitchFamily="34" charset="0"/>
              </a:rPr>
              <a:pPr eaLnBrk="1" hangingPunct="1"/>
              <a:t>1</a:t>
            </a:fld>
            <a:endParaRPr lang="en-US" altLang="en-US" sz="120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97CFC-6862-4BBC-B204-DBFFBBBE9D46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D406F-E45D-43A7-9EFB-78026AA3E718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33294-E3E7-41CA-9F9B-5491D9650831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01F737-F062-4FD5-9052-FEF6C47335C1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B24EF-1FE0-4B15-9ED2-92426E76594F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271EF-3E37-4FBD-82C6-E0E7B49F04F3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36DA14-EE3A-4F13-B261-253BE97DF2C7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CFBEC-E5B0-4FEF-90CF-CB84A494117C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C097-1EB0-47B8-AF96-7D1CDE271411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CBFE3C-C1A3-43EA-BC26-3EB441D4292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474715-7008-4BF4-8889-26C5E14856D5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2E118-B124-4F72-8489-FA7C00B3D17D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D031A-8144-4E1E-B29E-970658FD9736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33FE2-FD43-4263-9162-CF77A6BEA158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0BDBE-1EC3-4B81-9C61-2C20A1C694CE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59A6AD-0569-4115-BD5D-1E2B31D7B38F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F8D56-C719-44DA-8A27-FAC604D6B915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90938A-2760-4DC2-BDED-5189C08168C2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1C849-BDA8-486B-9BDD-1CEB37E7493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15988-63E9-4516-A7DA-60D17D29DD73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F55DDC-3960-4728-9179-CF4C7AB0C8F6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79AF0-AA9E-4648-8F66-5076EC04BBC3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076AA9-7802-418A-8975-513EB9227A91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943B7D-3634-444A-9AAB-61A5ED6B8814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Z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11511-BFC2-4F69-9EBA-8E86DD3D2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51542-8C40-4190-8119-BC4E461FE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574675"/>
            <a:ext cx="2192337" cy="294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574675"/>
            <a:ext cx="6429375" cy="294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5EEA0-F3A9-49FB-9B21-68CDFEC5C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74675"/>
            <a:ext cx="8231187" cy="655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B80F6-5686-4596-81BE-FE5F3C827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2EF85-C266-46F6-9A53-A7F1BB10F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4CC5A-1A6E-46A9-BB77-BA8C37C9D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43025"/>
            <a:ext cx="4310062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343025"/>
            <a:ext cx="4311650" cy="217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C860F-4F5F-4E58-B5A0-82D20D946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F5BAD-95F7-4920-80F3-3A610F1C3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3FF6F-F8D7-48E5-9CAE-EAF742950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53EC-1CC1-4F52-933B-E71389578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E34A7-5425-43C5-B016-B9678D8F4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846F8-4DBC-40A6-9251-2418EE56D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5363" y="182563"/>
            <a:ext cx="1716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GAUSS’S LAW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43025"/>
            <a:ext cx="8774112" cy="217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rgbClr val="5F5F5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PHY1013S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4500" y="6381750"/>
            <a:ext cx="946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1">
                <a:solidFill>
                  <a:srgbClr val="5F5F5F"/>
                </a:solidFill>
                <a:latin typeface="Koala" pitchFamily="34" charset="0"/>
                <a:cs typeface="+mn-cs"/>
              </a:defRPr>
            </a:lvl1pPr>
          </a:lstStyle>
          <a:p>
            <a:pPr>
              <a:defRPr/>
            </a:pPr>
            <a:fld id="{9667B15A-158B-4567-8B86-3B66F97C5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5222" name="Line 6"/>
          <p:cNvSpPr>
            <a:spLocks noChangeShapeType="1"/>
          </p:cNvSpPr>
          <p:nvPr/>
        </p:nvSpPr>
        <p:spPr bwMode="auto">
          <a:xfrm>
            <a:off x="179388" y="438150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5224" name="Line 8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65225" name="Rectangle 9"/>
          <p:cNvSpPr>
            <a:spLocks noChangeArrowheads="1"/>
          </p:cNvSpPr>
          <p:nvPr/>
        </p:nvSpPr>
        <p:spPr bwMode="auto">
          <a:xfrm>
            <a:off x="3948113" y="182563"/>
            <a:ext cx="1174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>
                <a:solidFill>
                  <a:srgbClr val="5F5F5F"/>
                </a:solidFill>
                <a:latin typeface="Arial" charset="0"/>
                <a:cs typeface="+mn-cs"/>
              </a:rPr>
              <a:t>ELECTRICITY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  <p:sldLayoutId id="21474837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179388" indent="2778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rgbClr val="000066"/>
          </a:solidFill>
          <a:latin typeface="+mn-lt"/>
        </a:defRPr>
      </a:lvl2pPr>
      <a:lvl3pPr marL="358775" indent="555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Blip>
          <a:blip r:embed="rId14"/>
        </a:buBlip>
        <a:defRPr sz="2200">
          <a:solidFill>
            <a:srgbClr val="000066"/>
          </a:solidFill>
          <a:latin typeface="+mn-lt"/>
        </a:defRPr>
      </a:lvl3pPr>
      <a:lvl4pPr marL="893763" indent="477838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50000"/>
        <a:buFont typeface="Arial" charset="0"/>
        <a:defRPr sz="2400">
          <a:solidFill>
            <a:srgbClr val="000066"/>
          </a:solidFill>
          <a:latin typeface="+mn-lt"/>
        </a:defRPr>
      </a:lvl4pPr>
      <a:lvl5pPr marL="1073150" indent="7556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5pPr>
      <a:lvl6pPr marL="15303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6pPr>
      <a:lvl7pPr marL="19875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7pPr>
      <a:lvl8pPr marL="24447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8pPr>
      <a:lvl9pPr marL="2901950" algn="l" rtl="0" fontAlgn="base">
        <a:lnSpc>
          <a:spcPct val="120000"/>
        </a:lnSpc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png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4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38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34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43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5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9.bin"/><Relationship Id="rId9" Type="http://schemas.openxmlformats.org/officeDocument/2006/relationships/image" Target="../media/image4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3.bin"/><Relationship Id="rId5" Type="http://schemas.openxmlformats.org/officeDocument/2006/relationships/image" Target="../media/image46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5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8.bin"/><Relationship Id="rId11" Type="http://schemas.openxmlformats.org/officeDocument/2006/relationships/oleObject" Target="../embeddings/oleObject71.bin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3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7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0.wmf"/><Relationship Id="rId5" Type="http://schemas.openxmlformats.org/officeDocument/2006/relationships/image" Target="../media/image2.wmf"/><Relationship Id="rId15" Type="http://schemas.openxmlformats.org/officeDocument/2006/relationships/image" Target="../media/image6.wmf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1.png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3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8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27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5.wmf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2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2.wmf"/><Relationship Id="rId24" Type="http://schemas.openxmlformats.org/officeDocument/2006/relationships/oleObject" Target="../embeddings/oleObject36.bin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23" Type="http://schemas.openxmlformats.org/officeDocument/2006/relationships/oleObject" Target="../embeddings/oleObject35.bin"/><Relationship Id="rId28" Type="http://schemas.openxmlformats.org/officeDocument/2006/relationships/oleObject" Target="../embeddings/oleObject39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2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6108" y="1661013"/>
            <a:ext cx="4187663" cy="3418501"/>
          </a:xfrm>
          <a:noFill/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</a:pPr>
            <a:r>
              <a:rPr lang="en-US" altLang="en-US" sz="4400" b="1" smtClean="0">
                <a:solidFill>
                  <a:srgbClr val="FF0000"/>
                </a:solidFill>
              </a:rPr>
              <a:t>PHY1013S</a:t>
            </a:r>
            <a:r>
              <a:rPr lang="en-US" altLang="en-US" sz="4400" b="1" dirty="0" smtClean="0">
                <a:solidFill>
                  <a:srgbClr val="0000CC"/>
                </a:solidFill>
              </a:rPr>
              <a:t/>
            </a:r>
            <a:br>
              <a:rPr lang="en-US" altLang="en-US" sz="4400" b="1" dirty="0" smtClean="0">
                <a:solidFill>
                  <a:srgbClr val="0000CC"/>
                </a:solidFill>
              </a:rPr>
            </a:br>
            <a:r>
              <a:rPr lang="en-US" altLang="en-US" sz="4400" b="1" dirty="0" smtClean="0">
                <a:solidFill>
                  <a:schemeClr val="tx1"/>
                </a:solidFill>
              </a:rPr>
              <a:t>GAUSS’S LAW</a:t>
            </a:r>
            <a:br>
              <a:rPr lang="en-US" altLang="en-US" sz="4400" b="1" dirty="0" smtClean="0">
                <a:solidFill>
                  <a:schemeClr val="tx1"/>
                </a:solidFill>
              </a:rPr>
            </a:br>
            <a:r>
              <a:rPr lang="en-US" altLang="en-US" sz="2800" b="1" dirty="0" smtClean="0">
                <a:solidFill>
                  <a:schemeClr val="tx1"/>
                </a:solidFill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</a:rPr>
            </a:br>
            <a:endParaRPr lang="en-US" altLang="en-US" sz="2800" b="1" dirty="0" smtClean="0">
              <a:solidFill>
                <a:schemeClr val="tx1"/>
              </a:solidFill>
            </a:endParaRPr>
          </a:p>
        </p:txBody>
      </p:sp>
      <p:sp useBgFill="1"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153988"/>
            <a:ext cx="9144000" cy="4984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/>
              <a:t>                        </a:t>
            </a: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79388" y="5475288"/>
            <a:ext cx="61928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Rounded MT Bold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</a:defRPr>
            </a:lvl9pPr>
          </a:lstStyle>
          <a:p>
            <a:pPr eaLnBrk="1" hangingPunct="1"/>
            <a:r>
              <a:rPr lang="en-US" altLang="en-US" sz="2800" dirty="0" err="1" smtClean="0">
                <a:latin typeface="Comic Sans MS" pitchFamily="66" charset="0"/>
              </a:rPr>
              <a:t>Gregor</a:t>
            </a:r>
            <a:r>
              <a:rPr lang="en-US" altLang="en-US" sz="2800" dirty="0" smtClean="0">
                <a:latin typeface="Comic Sans MS" pitchFamily="66" charset="0"/>
              </a:rPr>
              <a:t> Leigh</a:t>
            </a:r>
            <a:r>
              <a:rPr lang="en-US" altLang="en-US" sz="2800" dirty="0">
                <a:latin typeface="Comic Sans MS" pitchFamily="66" charset="0"/>
              </a:rPr>
              <a:t/>
            </a:r>
            <a:br>
              <a:rPr lang="en-US" altLang="en-US" sz="2800" dirty="0">
                <a:latin typeface="Comic Sans MS" pitchFamily="66" charset="0"/>
              </a:rPr>
            </a:br>
            <a:r>
              <a:rPr lang="en-ZA" altLang="en-US" sz="2800" dirty="0" smtClean="0">
                <a:latin typeface="Comic Sans MS" pitchFamily="66" charset="0"/>
              </a:rPr>
              <a:t>gregor.leigh@uct.ac.za</a:t>
            </a:r>
            <a:endParaRPr lang="en-ZA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2583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6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6317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63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4CC50D-A2F3-47A3-9C4D-35BE8CAC5F6C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  <p:grpSp>
        <p:nvGrpSpPr>
          <p:cNvPr id="370691" name="Group 3"/>
          <p:cNvGrpSpPr>
            <a:grpSpLocks/>
          </p:cNvGrpSpPr>
          <p:nvPr/>
        </p:nvGrpSpPr>
        <p:grpSpPr bwMode="auto">
          <a:xfrm>
            <a:off x="0" y="-2520950"/>
            <a:ext cx="20107275" cy="11925300"/>
            <a:chOff x="0" y="-1588"/>
            <a:chExt cx="12666" cy="7512"/>
          </a:xfrm>
        </p:grpSpPr>
        <p:sp>
          <p:nvSpPr>
            <p:cNvPr id="263175" name="Line 4"/>
            <p:cNvSpPr>
              <a:spLocks noChangeShapeType="1"/>
            </p:cNvSpPr>
            <p:nvPr/>
          </p:nvSpPr>
          <p:spPr bwMode="auto">
            <a:xfrm flipH="1" flipV="1">
              <a:off x="5248" y="1438"/>
              <a:ext cx="48" cy="4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3176" name="Line 5"/>
            <p:cNvSpPr>
              <a:spLocks noChangeShapeType="1"/>
            </p:cNvSpPr>
            <p:nvPr/>
          </p:nvSpPr>
          <p:spPr bwMode="auto">
            <a:xfrm flipH="1" flipV="1">
              <a:off x="5834" y="1396"/>
              <a:ext cx="20" cy="4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3177" name="Line 6"/>
            <p:cNvSpPr>
              <a:spLocks noChangeShapeType="1"/>
            </p:cNvSpPr>
            <p:nvPr/>
          </p:nvSpPr>
          <p:spPr bwMode="auto">
            <a:xfrm flipH="1" flipV="1">
              <a:off x="6182" y="1366"/>
              <a:ext cx="2" cy="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3178" name="Line 7"/>
            <p:cNvSpPr>
              <a:spLocks noChangeShapeType="1"/>
            </p:cNvSpPr>
            <p:nvPr/>
          </p:nvSpPr>
          <p:spPr bwMode="auto">
            <a:xfrm flipV="1">
              <a:off x="6595" y="1399"/>
              <a:ext cx="32" cy="4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3179" name="Line 8"/>
            <p:cNvSpPr>
              <a:spLocks noChangeShapeType="1"/>
            </p:cNvSpPr>
            <p:nvPr/>
          </p:nvSpPr>
          <p:spPr bwMode="auto">
            <a:xfrm flipH="1">
              <a:off x="5834" y="2899"/>
              <a:ext cx="20" cy="48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3180" name="Line 9"/>
            <p:cNvSpPr>
              <a:spLocks noChangeShapeType="1"/>
            </p:cNvSpPr>
            <p:nvPr/>
          </p:nvSpPr>
          <p:spPr bwMode="auto">
            <a:xfrm flipH="1">
              <a:off x="6182" y="2869"/>
              <a:ext cx="2" cy="52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3181" name="Line 10"/>
            <p:cNvSpPr>
              <a:spLocks noChangeShapeType="1"/>
            </p:cNvSpPr>
            <p:nvPr/>
          </p:nvSpPr>
          <p:spPr bwMode="auto">
            <a:xfrm>
              <a:off x="6595" y="2902"/>
              <a:ext cx="32" cy="4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263182" name="Group 11"/>
            <p:cNvGrpSpPr>
              <a:grpSpLocks/>
            </p:cNvGrpSpPr>
            <p:nvPr/>
          </p:nvGrpSpPr>
          <p:grpSpPr bwMode="auto">
            <a:xfrm>
              <a:off x="0" y="-1588"/>
              <a:ext cx="12666" cy="7512"/>
              <a:chOff x="0" y="-1588"/>
              <a:chExt cx="12666" cy="7512"/>
            </a:xfrm>
          </p:grpSpPr>
          <p:sp>
            <p:nvSpPr>
              <p:cNvPr id="263183" name="Freeform 12"/>
              <p:cNvSpPr>
                <a:spLocks/>
              </p:cNvSpPr>
              <p:nvPr/>
            </p:nvSpPr>
            <p:spPr bwMode="auto">
              <a:xfrm flipV="1">
                <a:off x="1992" y="2180"/>
                <a:ext cx="4266" cy="2172"/>
              </a:xfrm>
              <a:custGeom>
                <a:avLst/>
                <a:gdLst>
                  <a:gd name="T0" fmla="*/ 4266 w 4266"/>
                  <a:gd name="T1" fmla="*/ 2172 h 2172"/>
                  <a:gd name="T2" fmla="*/ 0 w 4266"/>
                  <a:gd name="T3" fmla="*/ 0 h 2172"/>
                  <a:gd name="T4" fmla="*/ 0 60000 65536"/>
                  <a:gd name="T5" fmla="*/ 0 60000 65536"/>
                  <a:gd name="T6" fmla="*/ 0 w 4266"/>
                  <a:gd name="T7" fmla="*/ 0 h 2172"/>
                  <a:gd name="T8" fmla="*/ 4266 w 4266"/>
                  <a:gd name="T9" fmla="*/ 2172 h 21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266" h="2172">
                    <a:moveTo>
                      <a:pt x="4266" y="2172"/>
                    </a:moveTo>
                    <a:cubicBezTo>
                      <a:pt x="2340" y="1578"/>
                      <a:pt x="420" y="354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4" name="Freeform 13"/>
              <p:cNvSpPr>
                <a:spLocks/>
              </p:cNvSpPr>
              <p:nvPr/>
            </p:nvSpPr>
            <p:spPr bwMode="auto">
              <a:xfrm flipV="1">
                <a:off x="0" y="2189"/>
                <a:ext cx="6258" cy="1349"/>
              </a:xfrm>
              <a:custGeom>
                <a:avLst/>
                <a:gdLst>
                  <a:gd name="T0" fmla="*/ 2147483647 w 2074"/>
                  <a:gd name="T1" fmla="*/ 2147483647 h 404"/>
                  <a:gd name="T2" fmla="*/ 0 w 2074"/>
                  <a:gd name="T3" fmla="*/ 0 h 404"/>
                  <a:gd name="T4" fmla="*/ 0 60000 65536"/>
                  <a:gd name="T5" fmla="*/ 0 60000 65536"/>
                  <a:gd name="T6" fmla="*/ 0 w 2074"/>
                  <a:gd name="T7" fmla="*/ 0 h 404"/>
                  <a:gd name="T8" fmla="*/ 2074 w 2074"/>
                  <a:gd name="T9" fmla="*/ 404 h 4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404">
                    <a:moveTo>
                      <a:pt x="2074" y="404"/>
                    </a:moveTo>
                    <a:cubicBezTo>
                      <a:pt x="1603" y="376"/>
                      <a:pt x="173" y="45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5" name="Freeform 14"/>
              <p:cNvSpPr>
                <a:spLocks/>
              </p:cNvSpPr>
              <p:nvPr/>
            </p:nvSpPr>
            <p:spPr bwMode="auto">
              <a:xfrm>
                <a:off x="0" y="802"/>
                <a:ext cx="6258" cy="1349"/>
              </a:xfrm>
              <a:custGeom>
                <a:avLst/>
                <a:gdLst>
                  <a:gd name="T0" fmla="*/ 2147483647 w 2074"/>
                  <a:gd name="T1" fmla="*/ 2147483647 h 404"/>
                  <a:gd name="T2" fmla="*/ 0 w 2074"/>
                  <a:gd name="T3" fmla="*/ 0 h 404"/>
                  <a:gd name="T4" fmla="*/ 0 60000 65536"/>
                  <a:gd name="T5" fmla="*/ 0 60000 65536"/>
                  <a:gd name="T6" fmla="*/ 0 w 2074"/>
                  <a:gd name="T7" fmla="*/ 0 h 404"/>
                  <a:gd name="T8" fmla="*/ 2074 w 2074"/>
                  <a:gd name="T9" fmla="*/ 404 h 4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404">
                    <a:moveTo>
                      <a:pt x="2074" y="404"/>
                    </a:moveTo>
                    <a:cubicBezTo>
                      <a:pt x="1603" y="376"/>
                      <a:pt x="173" y="45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6" name="Freeform 15"/>
              <p:cNvSpPr>
                <a:spLocks/>
              </p:cNvSpPr>
              <p:nvPr/>
            </p:nvSpPr>
            <p:spPr bwMode="auto">
              <a:xfrm>
                <a:off x="1992" y="-12"/>
                <a:ext cx="4266" cy="2172"/>
              </a:xfrm>
              <a:custGeom>
                <a:avLst/>
                <a:gdLst>
                  <a:gd name="T0" fmla="*/ 4266 w 4266"/>
                  <a:gd name="T1" fmla="*/ 2172 h 2172"/>
                  <a:gd name="T2" fmla="*/ 0 w 4266"/>
                  <a:gd name="T3" fmla="*/ 0 h 2172"/>
                  <a:gd name="T4" fmla="*/ 0 60000 65536"/>
                  <a:gd name="T5" fmla="*/ 0 60000 65536"/>
                  <a:gd name="T6" fmla="*/ 0 w 4266"/>
                  <a:gd name="T7" fmla="*/ 0 h 2172"/>
                  <a:gd name="T8" fmla="*/ 4266 w 4266"/>
                  <a:gd name="T9" fmla="*/ 2172 h 217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266" h="2172">
                    <a:moveTo>
                      <a:pt x="4266" y="2172"/>
                    </a:moveTo>
                    <a:cubicBezTo>
                      <a:pt x="2340" y="1578"/>
                      <a:pt x="420" y="354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7" name="Line 16"/>
              <p:cNvSpPr>
                <a:spLocks noChangeShapeType="1"/>
              </p:cNvSpPr>
              <p:nvPr/>
            </p:nvSpPr>
            <p:spPr bwMode="auto">
              <a:xfrm>
                <a:off x="0" y="2162"/>
                <a:ext cx="12619" cy="5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8" name="Line 17"/>
              <p:cNvSpPr>
                <a:spLocks noChangeShapeType="1"/>
              </p:cNvSpPr>
              <p:nvPr/>
            </p:nvSpPr>
            <p:spPr bwMode="auto">
              <a:xfrm rot="-1289106" flipH="1" flipV="1">
                <a:off x="3895" y="1152"/>
                <a:ext cx="37" cy="4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89" name="Line 18"/>
              <p:cNvSpPr>
                <a:spLocks noChangeShapeType="1"/>
              </p:cNvSpPr>
              <p:nvPr/>
            </p:nvSpPr>
            <p:spPr bwMode="auto">
              <a:xfrm flipH="1">
                <a:off x="3661" y="2165"/>
                <a:ext cx="110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0" name="Line 19"/>
              <p:cNvSpPr>
                <a:spLocks noChangeShapeType="1"/>
              </p:cNvSpPr>
              <p:nvPr/>
            </p:nvSpPr>
            <p:spPr bwMode="auto">
              <a:xfrm flipH="1">
                <a:off x="11673" y="2165"/>
                <a:ext cx="110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1" name="Line 20"/>
              <p:cNvSpPr>
                <a:spLocks noChangeShapeType="1"/>
              </p:cNvSpPr>
              <p:nvPr/>
            </p:nvSpPr>
            <p:spPr bwMode="auto">
              <a:xfrm>
                <a:off x="7588" y="2165"/>
                <a:ext cx="100" cy="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2" name="Freeform 21"/>
              <p:cNvSpPr>
                <a:spLocks/>
              </p:cNvSpPr>
              <p:nvPr/>
            </p:nvSpPr>
            <p:spPr bwMode="auto">
              <a:xfrm flipH="1">
                <a:off x="9026" y="425"/>
                <a:ext cx="3640" cy="1738"/>
              </a:xfrm>
              <a:custGeom>
                <a:avLst/>
                <a:gdLst>
                  <a:gd name="T0" fmla="*/ 4416411 w 2108"/>
                  <a:gd name="T1" fmla="*/ 2096042 h 1007"/>
                  <a:gd name="T2" fmla="*/ 0 w 2108"/>
                  <a:gd name="T3" fmla="*/ 0 h 1007"/>
                  <a:gd name="T4" fmla="*/ 0 60000 65536"/>
                  <a:gd name="T5" fmla="*/ 0 60000 65536"/>
                  <a:gd name="T6" fmla="*/ 0 w 2108"/>
                  <a:gd name="T7" fmla="*/ 0 h 1007"/>
                  <a:gd name="T8" fmla="*/ 2108 w 2108"/>
                  <a:gd name="T9" fmla="*/ 1007 h 100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08" h="1007">
                    <a:moveTo>
                      <a:pt x="2108" y="1007"/>
                    </a:moveTo>
                    <a:cubicBezTo>
                      <a:pt x="1167" y="725"/>
                      <a:pt x="206" y="153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3" name="Freeform 22"/>
              <p:cNvSpPr>
                <a:spLocks/>
              </p:cNvSpPr>
              <p:nvPr/>
            </p:nvSpPr>
            <p:spPr bwMode="auto">
              <a:xfrm>
                <a:off x="5504" y="-1405"/>
                <a:ext cx="4260" cy="3568"/>
              </a:xfrm>
              <a:custGeom>
                <a:avLst/>
                <a:gdLst>
                  <a:gd name="T0" fmla="*/ 924691 w 2467"/>
                  <a:gd name="T1" fmla="*/ 4310240 h 2067"/>
                  <a:gd name="T2" fmla="*/ 2594942 w 2467"/>
                  <a:gd name="T3" fmla="*/ 8444 h 2067"/>
                  <a:gd name="T4" fmla="*/ 4279806 w 2467"/>
                  <a:gd name="T5" fmla="*/ 4310240 h 2067"/>
                  <a:gd name="T6" fmla="*/ 0 60000 65536"/>
                  <a:gd name="T7" fmla="*/ 0 60000 65536"/>
                  <a:gd name="T8" fmla="*/ 0 60000 65536"/>
                  <a:gd name="T9" fmla="*/ 0 w 2467"/>
                  <a:gd name="T10" fmla="*/ 0 h 2067"/>
                  <a:gd name="T11" fmla="*/ 2467 w 2467"/>
                  <a:gd name="T12" fmla="*/ 2067 h 20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67" h="2067">
                    <a:moveTo>
                      <a:pt x="441" y="2067"/>
                    </a:moveTo>
                    <a:cubicBezTo>
                      <a:pt x="0" y="1108"/>
                      <a:pt x="349" y="0"/>
                      <a:pt x="1238" y="4"/>
                    </a:cubicBezTo>
                    <a:cubicBezTo>
                      <a:pt x="2127" y="8"/>
                      <a:pt x="2467" y="1118"/>
                      <a:pt x="2042" y="2067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4" name="Freeform 23"/>
              <p:cNvSpPr>
                <a:spLocks/>
              </p:cNvSpPr>
              <p:nvPr/>
            </p:nvSpPr>
            <p:spPr bwMode="auto">
              <a:xfrm>
                <a:off x="6269" y="881"/>
                <a:ext cx="2766" cy="1282"/>
              </a:xfrm>
              <a:custGeom>
                <a:avLst/>
                <a:gdLst>
                  <a:gd name="T0" fmla="*/ 0 w 1602"/>
                  <a:gd name="T1" fmla="*/ 1540360 h 743"/>
                  <a:gd name="T2" fmla="*/ 1664308 w 1602"/>
                  <a:gd name="T3" fmla="*/ 0 h 743"/>
                  <a:gd name="T4" fmla="*/ 3351977 w 1602"/>
                  <a:gd name="T5" fmla="*/ 1540360 h 743"/>
                  <a:gd name="T6" fmla="*/ 0 60000 65536"/>
                  <a:gd name="T7" fmla="*/ 0 60000 65536"/>
                  <a:gd name="T8" fmla="*/ 0 60000 65536"/>
                  <a:gd name="T9" fmla="*/ 0 w 1602"/>
                  <a:gd name="T10" fmla="*/ 0 h 743"/>
                  <a:gd name="T11" fmla="*/ 1602 w 1602"/>
                  <a:gd name="T12" fmla="*/ 743 h 7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2" h="743">
                    <a:moveTo>
                      <a:pt x="0" y="743"/>
                    </a:moveTo>
                    <a:cubicBezTo>
                      <a:pt x="90" y="331"/>
                      <a:pt x="401" y="0"/>
                      <a:pt x="795" y="0"/>
                    </a:cubicBezTo>
                    <a:cubicBezTo>
                      <a:pt x="1189" y="0"/>
                      <a:pt x="1494" y="349"/>
                      <a:pt x="1602" y="743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5" name="Freeform 24"/>
              <p:cNvSpPr>
                <a:spLocks/>
              </p:cNvSpPr>
              <p:nvPr/>
            </p:nvSpPr>
            <p:spPr bwMode="auto">
              <a:xfrm>
                <a:off x="6271" y="1725"/>
                <a:ext cx="2759" cy="438"/>
              </a:xfrm>
              <a:custGeom>
                <a:avLst/>
                <a:gdLst>
                  <a:gd name="T0" fmla="*/ 0 w 1598"/>
                  <a:gd name="T1" fmla="*/ 521870 h 254"/>
                  <a:gd name="T2" fmla="*/ 1637674 w 1598"/>
                  <a:gd name="T3" fmla="*/ 0 h 254"/>
                  <a:gd name="T4" fmla="*/ 3342401 w 1598"/>
                  <a:gd name="T5" fmla="*/ 521870 h 254"/>
                  <a:gd name="T6" fmla="*/ 0 60000 65536"/>
                  <a:gd name="T7" fmla="*/ 0 60000 65536"/>
                  <a:gd name="T8" fmla="*/ 0 60000 65536"/>
                  <a:gd name="T9" fmla="*/ 0 w 1598"/>
                  <a:gd name="T10" fmla="*/ 0 h 254"/>
                  <a:gd name="T11" fmla="*/ 1598 w 1598"/>
                  <a:gd name="T12" fmla="*/ 254 h 2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8" h="254">
                    <a:moveTo>
                      <a:pt x="0" y="254"/>
                    </a:moveTo>
                    <a:cubicBezTo>
                      <a:pt x="121" y="160"/>
                      <a:pt x="469" y="0"/>
                      <a:pt x="783" y="0"/>
                    </a:cubicBezTo>
                    <a:cubicBezTo>
                      <a:pt x="1097" y="0"/>
                      <a:pt x="1482" y="165"/>
                      <a:pt x="1598" y="254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6" name="Line 25"/>
              <p:cNvSpPr>
                <a:spLocks noChangeShapeType="1"/>
              </p:cNvSpPr>
              <p:nvPr/>
            </p:nvSpPr>
            <p:spPr bwMode="auto">
              <a:xfrm rot="956255" flipV="1">
                <a:off x="6047" y="-147"/>
                <a:ext cx="0" cy="10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7" name="Line 26"/>
              <p:cNvSpPr>
                <a:spLocks noChangeShapeType="1"/>
              </p:cNvSpPr>
              <p:nvPr/>
            </p:nvSpPr>
            <p:spPr bwMode="auto">
              <a:xfrm rot="-956255">
                <a:off x="9227" y="-147"/>
                <a:ext cx="0" cy="10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8" name="Line 27"/>
              <p:cNvSpPr>
                <a:spLocks noChangeShapeType="1"/>
              </p:cNvSpPr>
              <p:nvPr/>
            </p:nvSpPr>
            <p:spPr bwMode="auto">
              <a:xfrm flipV="1">
                <a:off x="7606" y="1725"/>
                <a:ext cx="84" cy="2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199" name="Freeform 28"/>
              <p:cNvSpPr>
                <a:spLocks/>
              </p:cNvSpPr>
              <p:nvPr/>
            </p:nvSpPr>
            <p:spPr bwMode="auto">
              <a:xfrm>
                <a:off x="6250" y="283"/>
                <a:ext cx="2811" cy="1873"/>
              </a:xfrm>
              <a:custGeom>
                <a:avLst/>
                <a:gdLst>
                  <a:gd name="T0" fmla="*/ 20211 w 1628"/>
                  <a:gd name="T1" fmla="*/ 2264129 h 1085"/>
                  <a:gd name="T2" fmla="*/ 1647899 w 1628"/>
                  <a:gd name="T3" fmla="*/ 0 h 1085"/>
                  <a:gd name="T4" fmla="*/ 3365929 w 1628"/>
                  <a:gd name="T5" fmla="*/ 2253454 h 1085"/>
                  <a:gd name="T6" fmla="*/ 0 60000 65536"/>
                  <a:gd name="T7" fmla="*/ 0 60000 65536"/>
                  <a:gd name="T8" fmla="*/ 0 60000 65536"/>
                  <a:gd name="T9" fmla="*/ 0 w 1628"/>
                  <a:gd name="T10" fmla="*/ 0 h 1085"/>
                  <a:gd name="T11" fmla="*/ 1628 w 1628"/>
                  <a:gd name="T12" fmla="*/ 1085 h 10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28" h="1085">
                    <a:moveTo>
                      <a:pt x="10" y="1085"/>
                    </a:moveTo>
                    <a:cubicBezTo>
                      <a:pt x="0" y="640"/>
                      <a:pt x="288" y="0"/>
                      <a:pt x="787" y="0"/>
                    </a:cubicBezTo>
                    <a:cubicBezTo>
                      <a:pt x="1286" y="0"/>
                      <a:pt x="1628" y="590"/>
                      <a:pt x="1608" y="108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0" name="Line 29"/>
              <p:cNvSpPr>
                <a:spLocks noChangeShapeType="1"/>
              </p:cNvSpPr>
              <p:nvPr/>
            </p:nvSpPr>
            <p:spPr bwMode="auto">
              <a:xfrm rot="-5400000">
                <a:off x="7643" y="-522"/>
                <a:ext cx="0" cy="116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1" name="Freeform 30"/>
              <p:cNvSpPr>
                <a:spLocks/>
              </p:cNvSpPr>
              <p:nvPr/>
            </p:nvSpPr>
            <p:spPr bwMode="auto">
              <a:xfrm>
                <a:off x="4650" y="-1567"/>
                <a:ext cx="1618" cy="3730"/>
              </a:xfrm>
              <a:custGeom>
                <a:avLst/>
                <a:gdLst>
                  <a:gd name="T0" fmla="*/ 1964052 w 937"/>
                  <a:gd name="T1" fmla="*/ 4501904 h 2161"/>
                  <a:gd name="T2" fmla="*/ 0 w 937"/>
                  <a:gd name="T3" fmla="*/ 0 h 2161"/>
                  <a:gd name="T4" fmla="*/ 0 60000 65536"/>
                  <a:gd name="T5" fmla="*/ 0 60000 65536"/>
                  <a:gd name="T6" fmla="*/ 0 w 937"/>
                  <a:gd name="T7" fmla="*/ 0 h 2161"/>
                  <a:gd name="T8" fmla="*/ 937 w 937"/>
                  <a:gd name="T9" fmla="*/ 2161 h 216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7" h="2161">
                    <a:moveTo>
                      <a:pt x="937" y="2161"/>
                    </a:moveTo>
                    <a:cubicBezTo>
                      <a:pt x="159" y="1456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2" name="Line 31"/>
              <p:cNvSpPr>
                <a:spLocks noChangeShapeType="1"/>
              </p:cNvSpPr>
              <p:nvPr/>
            </p:nvSpPr>
            <p:spPr bwMode="auto">
              <a:xfrm rot="751729" flipH="1" flipV="1">
                <a:off x="4894" y="47"/>
                <a:ext cx="46" cy="77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3" name="Freeform 32"/>
              <p:cNvSpPr>
                <a:spLocks/>
              </p:cNvSpPr>
              <p:nvPr/>
            </p:nvSpPr>
            <p:spPr bwMode="auto">
              <a:xfrm>
                <a:off x="2687" y="-1564"/>
                <a:ext cx="3581" cy="3711"/>
              </a:xfrm>
              <a:custGeom>
                <a:avLst/>
                <a:gdLst>
                  <a:gd name="T0" fmla="*/ 4340652 w 2074"/>
                  <a:gd name="T1" fmla="*/ 4478459 h 2150"/>
                  <a:gd name="T2" fmla="*/ 0 w 2074"/>
                  <a:gd name="T3" fmla="*/ 0 h 2150"/>
                  <a:gd name="T4" fmla="*/ 0 60000 65536"/>
                  <a:gd name="T5" fmla="*/ 0 60000 65536"/>
                  <a:gd name="T6" fmla="*/ 0 w 2074"/>
                  <a:gd name="T7" fmla="*/ 0 h 2150"/>
                  <a:gd name="T8" fmla="*/ 2074 w 2074"/>
                  <a:gd name="T9" fmla="*/ 2150 h 215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2150">
                    <a:moveTo>
                      <a:pt x="2074" y="2150"/>
                    </a:moveTo>
                    <a:cubicBezTo>
                      <a:pt x="1354" y="1843"/>
                      <a:pt x="82" y="221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4" name="Freeform 33"/>
              <p:cNvSpPr>
                <a:spLocks/>
              </p:cNvSpPr>
              <p:nvPr/>
            </p:nvSpPr>
            <p:spPr bwMode="auto">
              <a:xfrm>
                <a:off x="5298" y="-1588"/>
                <a:ext cx="970" cy="3744"/>
              </a:xfrm>
              <a:custGeom>
                <a:avLst/>
                <a:gdLst>
                  <a:gd name="T0" fmla="*/ 1169860 w 562"/>
                  <a:gd name="T1" fmla="*/ 4522186 h 2169"/>
                  <a:gd name="T2" fmla="*/ 578543 w 562"/>
                  <a:gd name="T3" fmla="*/ 0 h 2169"/>
                  <a:gd name="T4" fmla="*/ 0 60000 65536"/>
                  <a:gd name="T5" fmla="*/ 0 60000 65536"/>
                  <a:gd name="T6" fmla="*/ 0 w 562"/>
                  <a:gd name="T7" fmla="*/ 0 h 2169"/>
                  <a:gd name="T8" fmla="*/ 562 w 562"/>
                  <a:gd name="T9" fmla="*/ 2169 h 216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62" h="2169">
                    <a:moveTo>
                      <a:pt x="562" y="2169"/>
                    </a:moveTo>
                    <a:cubicBezTo>
                      <a:pt x="163" y="1699"/>
                      <a:pt x="0" y="672"/>
                      <a:pt x="278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5" name="Freeform 34"/>
              <p:cNvSpPr>
                <a:spLocks/>
              </p:cNvSpPr>
              <p:nvPr/>
            </p:nvSpPr>
            <p:spPr bwMode="auto">
              <a:xfrm>
                <a:off x="6002" y="-480"/>
                <a:ext cx="3273" cy="2636"/>
              </a:xfrm>
              <a:custGeom>
                <a:avLst/>
                <a:gdLst>
                  <a:gd name="T0" fmla="*/ 329727 w 1896"/>
                  <a:gd name="T1" fmla="*/ 3186137 h 1527"/>
                  <a:gd name="T2" fmla="*/ 2002964 w 1896"/>
                  <a:gd name="T3" fmla="*/ 20114 h 1527"/>
                  <a:gd name="T4" fmla="*/ 3667018 w 1896"/>
                  <a:gd name="T5" fmla="*/ 3186137 h 1527"/>
                  <a:gd name="T6" fmla="*/ 0 60000 65536"/>
                  <a:gd name="T7" fmla="*/ 0 60000 65536"/>
                  <a:gd name="T8" fmla="*/ 0 60000 65536"/>
                  <a:gd name="T9" fmla="*/ 0 w 1896"/>
                  <a:gd name="T10" fmla="*/ 0 h 1527"/>
                  <a:gd name="T11" fmla="*/ 1896 w 1896"/>
                  <a:gd name="T12" fmla="*/ 1527 h 15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6" h="1527">
                    <a:moveTo>
                      <a:pt x="158" y="1527"/>
                    </a:moveTo>
                    <a:cubicBezTo>
                      <a:pt x="0" y="970"/>
                      <a:pt x="168" y="0"/>
                      <a:pt x="960" y="10"/>
                    </a:cubicBezTo>
                    <a:cubicBezTo>
                      <a:pt x="1752" y="20"/>
                      <a:pt x="1896" y="1009"/>
                      <a:pt x="1757" y="1527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6" name="Freeform 35"/>
              <p:cNvSpPr>
                <a:spLocks/>
              </p:cNvSpPr>
              <p:nvPr/>
            </p:nvSpPr>
            <p:spPr bwMode="auto">
              <a:xfrm>
                <a:off x="6268" y="1345"/>
                <a:ext cx="2776" cy="820"/>
              </a:xfrm>
              <a:custGeom>
                <a:avLst/>
                <a:gdLst>
                  <a:gd name="T0" fmla="*/ 0 w 1608"/>
                  <a:gd name="T1" fmla="*/ 971013 h 475"/>
                  <a:gd name="T2" fmla="*/ 1653861 w 1608"/>
                  <a:gd name="T3" fmla="*/ 0 h 475"/>
                  <a:gd name="T4" fmla="*/ 3358309 w 1608"/>
                  <a:gd name="T5" fmla="*/ 991762 h 475"/>
                  <a:gd name="T6" fmla="*/ 0 60000 65536"/>
                  <a:gd name="T7" fmla="*/ 0 60000 65536"/>
                  <a:gd name="T8" fmla="*/ 0 60000 65536"/>
                  <a:gd name="T9" fmla="*/ 0 w 1608"/>
                  <a:gd name="T10" fmla="*/ 0 h 475"/>
                  <a:gd name="T11" fmla="*/ 1608 w 1608"/>
                  <a:gd name="T12" fmla="*/ 475 h 4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8" h="475">
                    <a:moveTo>
                      <a:pt x="0" y="465"/>
                    </a:moveTo>
                    <a:cubicBezTo>
                      <a:pt x="152" y="226"/>
                      <a:pt x="398" y="0"/>
                      <a:pt x="792" y="0"/>
                    </a:cubicBezTo>
                    <a:cubicBezTo>
                      <a:pt x="1186" y="0"/>
                      <a:pt x="1401" y="197"/>
                      <a:pt x="1608" y="475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7" name="Freeform 36"/>
              <p:cNvSpPr>
                <a:spLocks/>
              </p:cNvSpPr>
              <p:nvPr/>
            </p:nvSpPr>
            <p:spPr bwMode="auto">
              <a:xfrm>
                <a:off x="6274" y="1927"/>
                <a:ext cx="2761" cy="238"/>
              </a:xfrm>
              <a:custGeom>
                <a:avLst/>
                <a:gdLst>
                  <a:gd name="T0" fmla="*/ 0 w 1599"/>
                  <a:gd name="T1" fmla="*/ 283720 h 138"/>
                  <a:gd name="T2" fmla="*/ 3348701 w 1599"/>
                  <a:gd name="T3" fmla="*/ 283720 h 138"/>
                  <a:gd name="T4" fmla="*/ 0 60000 65536"/>
                  <a:gd name="T5" fmla="*/ 0 60000 65536"/>
                  <a:gd name="T6" fmla="*/ 0 w 1599"/>
                  <a:gd name="T7" fmla="*/ 0 h 138"/>
                  <a:gd name="T8" fmla="*/ 1599 w 1599"/>
                  <a:gd name="T9" fmla="*/ 138 h 1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99" h="138">
                    <a:moveTo>
                      <a:pt x="0" y="138"/>
                    </a:moveTo>
                    <a:cubicBezTo>
                      <a:pt x="511" y="0"/>
                      <a:pt x="1048" y="0"/>
                      <a:pt x="1599" y="138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8" name="Line 37"/>
              <p:cNvSpPr>
                <a:spLocks noChangeShapeType="1"/>
              </p:cNvSpPr>
              <p:nvPr/>
            </p:nvSpPr>
            <p:spPr bwMode="auto">
              <a:xfrm flipV="1">
                <a:off x="7606" y="875"/>
                <a:ext cx="84" cy="2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09" name="Freeform 38"/>
              <p:cNvSpPr>
                <a:spLocks/>
              </p:cNvSpPr>
              <p:nvPr/>
            </p:nvSpPr>
            <p:spPr bwMode="auto">
              <a:xfrm flipH="1">
                <a:off x="9026" y="-1567"/>
                <a:ext cx="1618" cy="3730"/>
              </a:xfrm>
              <a:custGeom>
                <a:avLst/>
                <a:gdLst>
                  <a:gd name="T0" fmla="*/ 1964052 w 937"/>
                  <a:gd name="T1" fmla="*/ 4501904 h 2161"/>
                  <a:gd name="T2" fmla="*/ 0 w 937"/>
                  <a:gd name="T3" fmla="*/ 0 h 2161"/>
                  <a:gd name="T4" fmla="*/ 0 60000 65536"/>
                  <a:gd name="T5" fmla="*/ 0 60000 65536"/>
                  <a:gd name="T6" fmla="*/ 0 w 937"/>
                  <a:gd name="T7" fmla="*/ 0 h 2161"/>
                  <a:gd name="T8" fmla="*/ 937 w 937"/>
                  <a:gd name="T9" fmla="*/ 2161 h 216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7" h="2161">
                    <a:moveTo>
                      <a:pt x="937" y="2161"/>
                    </a:moveTo>
                    <a:cubicBezTo>
                      <a:pt x="159" y="1456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0" name="Line 39"/>
              <p:cNvSpPr>
                <a:spLocks noChangeShapeType="1"/>
              </p:cNvSpPr>
              <p:nvPr/>
            </p:nvSpPr>
            <p:spPr bwMode="auto">
              <a:xfrm rot="4110894" flipH="1">
                <a:off x="11323" y="1162"/>
                <a:ext cx="0" cy="10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1" name="Line 40"/>
              <p:cNvSpPr>
                <a:spLocks noChangeShapeType="1"/>
              </p:cNvSpPr>
              <p:nvPr/>
            </p:nvSpPr>
            <p:spPr bwMode="auto">
              <a:xfrm rot="20848271" flipH="1">
                <a:off x="10354" y="47"/>
                <a:ext cx="47" cy="7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2" name="Freeform 41"/>
              <p:cNvSpPr>
                <a:spLocks/>
              </p:cNvSpPr>
              <p:nvPr/>
            </p:nvSpPr>
            <p:spPr bwMode="auto">
              <a:xfrm flipH="1">
                <a:off x="9026" y="-1564"/>
                <a:ext cx="3581" cy="3712"/>
              </a:xfrm>
              <a:custGeom>
                <a:avLst/>
                <a:gdLst>
                  <a:gd name="T0" fmla="*/ 4340652 w 2074"/>
                  <a:gd name="T1" fmla="*/ 4495922 h 2150"/>
                  <a:gd name="T2" fmla="*/ 0 w 2074"/>
                  <a:gd name="T3" fmla="*/ 0 h 2150"/>
                  <a:gd name="T4" fmla="*/ 0 60000 65536"/>
                  <a:gd name="T5" fmla="*/ 0 60000 65536"/>
                  <a:gd name="T6" fmla="*/ 0 w 2074"/>
                  <a:gd name="T7" fmla="*/ 0 h 2150"/>
                  <a:gd name="T8" fmla="*/ 2074 w 2074"/>
                  <a:gd name="T9" fmla="*/ 2150 h 215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2150">
                    <a:moveTo>
                      <a:pt x="2074" y="2150"/>
                    </a:moveTo>
                    <a:cubicBezTo>
                      <a:pt x="1354" y="1843"/>
                      <a:pt x="82" y="221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3" name="Freeform 42"/>
              <p:cNvSpPr>
                <a:spLocks/>
              </p:cNvSpPr>
              <p:nvPr/>
            </p:nvSpPr>
            <p:spPr bwMode="auto">
              <a:xfrm flipH="1">
                <a:off x="9026" y="1457"/>
                <a:ext cx="3605" cy="698"/>
              </a:xfrm>
              <a:custGeom>
                <a:avLst/>
                <a:gdLst>
                  <a:gd name="T0" fmla="*/ 4765896 w 2074"/>
                  <a:gd name="T1" fmla="*/ 853497 h 404"/>
                  <a:gd name="T2" fmla="*/ 0 w 2074"/>
                  <a:gd name="T3" fmla="*/ 0 h 404"/>
                  <a:gd name="T4" fmla="*/ 0 60000 65536"/>
                  <a:gd name="T5" fmla="*/ 0 60000 65536"/>
                  <a:gd name="T6" fmla="*/ 0 w 2074"/>
                  <a:gd name="T7" fmla="*/ 0 h 404"/>
                  <a:gd name="T8" fmla="*/ 2074 w 2074"/>
                  <a:gd name="T9" fmla="*/ 404 h 4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404">
                    <a:moveTo>
                      <a:pt x="2074" y="404"/>
                    </a:moveTo>
                    <a:cubicBezTo>
                      <a:pt x="1603" y="376"/>
                      <a:pt x="173" y="45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4" name="Freeform 43"/>
              <p:cNvSpPr>
                <a:spLocks/>
              </p:cNvSpPr>
              <p:nvPr/>
            </p:nvSpPr>
            <p:spPr bwMode="auto">
              <a:xfrm flipH="1">
                <a:off x="9026" y="-1588"/>
                <a:ext cx="971" cy="3744"/>
              </a:xfrm>
              <a:custGeom>
                <a:avLst/>
                <a:gdLst>
                  <a:gd name="T0" fmla="*/ 1187282 w 562"/>
                  <a:gd name="T1" fmla="*/ 4522186 h 2169"/>
                  <a:gd name="T2" fmla="*/ 586370 w 562"/>
                  <a:gd name="T3" fmla="*/ 0 h 2169"/>
                  <a:gd name="T4" fmla="*/ 0 60000 65536"/>
                  <a:gd name="T5" fmla="*/ 0 60000 65536"/>
                  <a:gd name="T6" fmla="*/ 0 w 562"/>
                  <a:gd name="T7" fmla="*/ 0 h 2169"/>
                  <a:gd name="T8" fmla="*/ 562 w 562"/>
                  <a:gd name="T9" fmla="*/ 2169 h 216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62" h="2169">
                    <a:moveTo>
                      <a:pt x="562" y="2169"/>
                    </a:moveTo>
                    <a:cubicBezTo>
                      <a:pt x="163" y="1699"/>
                      <a:pt x="0" y="672"/>
                      <a:pt x="278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5" name="Freeform 44"/>
              <p:cNvSpPr>
                <a:spLocks/>
              </p:cNvSpPr>
              <p:nvPr/>
            </p:nvSpPr>
            <p:spPr bwMode="auto">
              <a:xfrm flipH="1" flipV="1">
                <a:off x="9026" y="2173"/>
                <a:ext cx="3640" cy="1738"/>
              </a:xfrm>
              <a:custGeom>
                <a:avLst/>
                <a:gdLst>
                  <a:gd name="T0" fmla="*/ 4416411 w 2108"/>
                  <a:gd name="T1" fmla="*/ 2096042 h 1007"/>
                  <a:gd name="T2" fmla="*/ 0 w 2108"/>
                  <a:gd name="T3" fmla="*/ 0 h 1007"/>
                  <a:gd name="T4" fmla="*/ 0 60000 65536"/>
                  <a:gd name="T5" fmla="*/ 0 60000 65536"/>
                  <a:gd name="T6" fmla="*/ 0 w 2108"/>
                  <a:gd name="T7" fmla="*/ 0 h 1007"/>
                  <a:gd name="T8" fmla="*/ 2108 w 2108"/>
                  <a:gd name="T9" fmla="*/ 1007 h 100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08" h="1007">
                    <a:moveTo>
                      <a:pt x="2108" y="1007"/>
                    </a:moveTo>
                    <a:cubicBezTo>
                      <a:pt x="1167" y="725"/>
                      <a:pt x="206" y="153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6" name="Freeform 45"/>
              <p:cNvSpPr>
                <a:spLocks/>
              </p:cNvSpPr>
              <p:nvPr/>
            </p:nvSpPr>
            <p:spPr bwMode="auto">
              <a:xfrm flipV="1">
                <a:off x="5504" y="2173"/>
                <a:ext cx="4260" cy="3568"/>
              </a:xfrm>
              <a:custGeom>
                <a:avLst/>
                <a:gdLst>
                  <a:gd name="T0" fmla="*/ 924691 w 2467"/>
                  <a:gd name="T1" fmla="*/ 4310240 h 2067"/>
                  <a:gd name="T2" fmla="*/ 2594942 w 2467"/>
                  <a:gd name="T3" fmla="*/ 8444 h 2067"/>
                  <a:gd name="T4" fmla="*/ 4279806 w 2467"/>
                  <a:gd name="T5" fmla="*/ 4310240 h 2067"/>
                  <a:gd name="T6" fmla="*/ 0 60000 65536"/>
                  <a:gd name="T7" fmla="*/ 0 60000 65536"/>
                  <a:gd name="T8" fmla="*/ 0 60000 65536"/>
                  <a:gd name="T9" fmla="*/ 0 w 2467"/>
                  <a:gd name="T10" fmla="*/ 0 h 2067"/>
                  <a:gd name="T11" fmla="*/ 2467 w 2467"/>
                  <a:gd name="T12" fmla="*/ 2067 h 206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67" h="2067">
                    <a:moveTo>
                      <a:pt x="441" y="2067"/>
                    </a:moveTo>
                    <a:cubicBezTo>
                      <a:pt x="0" y="1108"/>
                      <a:pt x="349" y="0"/>
                      <a:pt x="1238" y="4"/>
                    </a:cubicBezTo>
                    <a:cubicBezTo>
                      <a:pt x="2127" y="8"/>
                      <a:pt x="2467" y="1118"/>
                      <a:pt x="2042" y="2067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7" name="Freeform 46"/>
              <p:cNvSpPr>
                <a:spLocks/>
              </p:cNvSpPr>
              <p:nvPr/>
            </p:nvSpPr>
            <p:spPr bwMode="auto">
              <a:xfrm flipV="1">
                <a:off x="6269" y="2173"/>
                <a:ext cx="2766" cy="1282"/>
              </a:xfrm>
              <a:custGeom>
                <a:avLst/>
                <a:gdLst>
                  <a:gd name="T0" fmla="*/ 0 w 1602"/>
                  <a:gd name="T1" fmla="*/ 1540360 h 743"/>
                  <a:gd name="T2" fmla="*/ 1664308 w 1602"/>
                  <a:gd name="T3" fmla="*/ 0 h 743"/>
                  <a:gd name="T4" fmla="*/ 3351977 w 1602"/>
                  <a:gd name="T5" fmla="*/ 1540360 h 743"/>
                  <a:gd name="T6" fmla="*/ 0 60000 65536"/>
                  <a:gd name="T7" fmla="*/ 0 60000 65536"/>
                  <a:gd name="T8" fmla="*/ 0 60000 65536"/>
                  <a:gd name="T9" fmla="*/ 0 w 1602"/>
                  <a:gd name="T10" fmla="*/ 0 h 743"/>
                  <a:gd name="T11" fmla="*/ 1602 w 1602"/>
                  <a:gd name="T12" fmla="*/ 743 h 7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2" h="743">
                    <a:moveTo>
                      <a:pt x="0" y="743"/>
                    </a:moveTo>
                    <a:cubicBezTo>
                      <a:pt x="90" y="331"/>
                      <a:pt x="401" y="0"/>
                      <a:pt x="795" y="0"/>
                    </a:cubicBezTo>
                    <a:cubicBezTo>
                      <a:pt x="1189" y="0"/>
                      <a:pt x="1494" y="349"/>
                      <a:pt x="1602" y="743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8" name="Freeform 47"/>
              <p:cNvSpPr>
                <a:spLocks/>
              </p:cNvSpPr>
              <p:nvPr/>
            </p:nvSpPr>
            <p:spPr bwMode="auto">
              <a:xfrm flipV="1">
                <a:off x="6271" y="2173"/>
                <a:ext cx="2759" cy="438"/>
              </a:xfrm>
              <a:custGeom>
                <a:avLst/>
                <a:gdLst>
                  <a:gd name="T0" fmla="*/ 0 w 1598"/>
                  <a:gd name="T1" fmla="*/ 521870 h 254"/>
                  <a:gd name="T2" fmla="*/ 1637674 w 1598"/>
                  <a:gd name="T3" fmla="*/ 0 h 254"/>
                  <a:gd name="T4" fmla="*/ 3342401 w 1598"/>
                  <a:gd name="T5" fmla="*/ 521870 h 254"/>
                  <a:gd name="T6" fmla="*/ 0 60000 65536"/>
                  <a:gd name="T7" fmla="*/ 0 60000 65536"/>
                  <a:gd name="T8" fmla="*/ 0 60000 65536"/>
                  <a:gd name="T9" fmla="*/ 0 w 1598"/>
                  <a:gd name="T10" fmla="*/ 0 h 254"/>
                  <a:gd name="T11" fmla="*/ 1598 w 1598"/>
                  <a:gd name="T12" fmla="*/ 254 h 2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8" h="254">
                    <a:moveTo>
                      <a:pt x="0" y="254"/>
                    </a:moveTo>
                    <a:cubicBezTo>
                      <a:pt x="121" y="160"/>
                      <a:pt x="469" y="0"/>
                      <a:pt x="783" y="0"/>
                    </a:cubicBezTo>
                    <a:cubicBezTo>
                      <a:pt x="1097" y="0"/>
                      <a:pt x="1482" y="165"/>
                      <a:pt x="1598" y="254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19" name="Line 48"/>
              <p:cNvSpPr>
                <a:spLocks noChangeShapeType="1"/>
              </p:cNvSpPr>
              <p:nvPr/>
            </p:nvSpPr>
            <p:spPr bwMode="auto">
              <a:xfrm rot="-956255">
                <a:off x="6047" y="4382"/>
                <a:ext cx="0" cy="10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0" name="Line 49"/>
              <p:cNvSpPr>
                <a:spLocks noChangeShapeType="1"/>
              </p:cNvSpPr>
              <p:nvPr/>
            </p:nvSpPr>
            <p:spPr bwMode="auto">
              <a:xfrm rot="956255" flipV="1">
                <a:off x="9227" y="4382"/>
                <a:ext cx="0" cy="10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1" name="Line 50"/>
              <p:cNvSpPr>
                <a:spLocks noChangeShapeType="1"/>
              </p:cNvSpPr>
              <p:nvPr/>
            </p:nvSpPr>
            <p:spPr bwMode="auto">
              <a:xfrm>
                <a:off x="7606" y="2609"/>
                <a:ext cx="84" cy="2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2" name="Freeform 51"/>
              <p:cNvSpPr>
                <a:spLocks/>
              </p:cNvSpPr>
              <p:nvPr/>
            </p:nvSpPr>
            <p:spPr bwMode="auto">
              <a:xfrm flipV="1">
                <a:off x="6250" y="2180"/>
                <a:ext cx="2811" cy="1873"/>
              </a:xfrm>
              <a:custGeom>
                <a:avLst/>
                <a:gdLst>
                  <a:gd name="T0" fmla="*/ 20211 w 1628"/>
                  <a:gd name="T1" fmla="*/ 2264129 h 1085"/>
                  <a:gd name="T2" fmla="*/ 1647899 w 1628"/>
                  <a:gd name="T3" fmla="*/ 0 h 1085"/>
                  <a:gd name="T4" fmla="*/ 3365929 w 1628"/>
                  <a:gd name="T5" fmla="*/ 2253454 h 1085"/>
                  <a:gd name="T6" fmla="*/ 0 60000 65536"/>
                  <a:gd name="T7" fmla="*/ 0 60000 65536"/>
                  <a:gd name="T8" fmla="*/ 0 60000 65536"/>
                  <a:gd name="T9" fmla="*/ 0 w 1628"/>
                  <a:gd name="T10" fmla="*/ 0 h 1085"/>
                  <a:gd name="T11" fmla="*/ 1628 w 1628"/>
                  <a:gd name="T12" fmla="*/ 1085 h 10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28" h="1085">
                    <a:moveTo>
                      <a:pt x="10" y="1085"/>
                    </a:moveTo>
                    <a:cubicBezTo>
                      <a:pt x="0" y="640"/>
                      <a:pt x="288" y="0"/>
                      <a:pt x="787" y="0"/>
                    </a:cubicBezTo>
                    <a:cubicBezTo>
                      <a:pt x="1286" y="0"/>
                      <a:pt x="1628" y="590"/>
                      <a:pt x="1608" y="108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3" name="Line 52"/>
              <p:cNvSpPr>
                <a:spLocks noChangeShapeType="1"/>
              </p:cNvSpPr>
              <p:nvPr/>
            </p:nvSpPr>
            <p:spPr bwMode="auto">
              <a:xfrm rot="5400000" flipV="1">
                <a:off x="7643" y="4742"/>
                <a:ext cx="0" cy="116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4" name="Freeform 53"/>
              <p:cNvSpPr>
                <a:spLocks/>
              </p:cNvSpPr>
              <p:nvPr/>
            </p:nvSpPr>
            <p:spPr bwMode="auto">
              <a:xfrm flipV="1">
                <a:off x="4650" y="2173"/>
                <a:ext cx="1618" cy="3730"/>
              </a:xfrm>
              <a:custGeom>
                <a:avLst/>
                <a:gdLst>
                  <a:gd name="T0" fmla="*/ 1964052 w 937"/>
                  <a:gd name="T1" fmla="*/ 4501904 h 2161"/>
                  <a:gd name="T2" fmla="*/ 0 w 937"/>
                  <a:gd name="T3" fmla="*/ 0 h 2161"/>
                  <a:gd name="T4" fmla="*/ 0 60000 65536"/>
                  <a:gd name="T5" fmla="*/ 0 60000 65536"/>
                  <a:gd name="T6" fmla="*/ 0 w 937"/>
                  <a:gd name="T7" fmla="*/ 0 h 2161"/>
                  <a:gd name="T8" fmla="*/ 937 w 937"/>
                  <a:gd name="T9" fmla="*/ 2161 h 216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7" h="2161">
                    <a:moveTo>
                      <a:pt x="937" y="2161"/>
                    </a:moveTo>
                    <a:cubicBezTo>
                      <a:pt x="159" y="1456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5" name="Line 54"/>
              <p:cNvSpPr>
                <a:spLocks noChangeShapeType="1"/>
              </p:cNvSpPr>
              <p:nvPr/>
            </p:nvSpPr>
            <p:spPr bwMode="auto">
              <a:xfrm rot="20848271" flipH="1">
                <a:off x="4894" y="4212"/>
                <a:ext cx="46" cy="77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6" name="Freeform 55"/>
              <p:cNvSpPr>
                <a:spLocks/>
              </p:cNvSpPr>
              <p:nvPr/>
            </p:nvSpPr>
            <p:spPr bwMode="auto">
              <a:xfrm flipV="1">
                <a:off x="2687" y="2189"/>
                <a:ext cx="3581" cy="3711"/>
              </a:xfrm>
              <a:custGeom>
                <a:avLst/>
                <a:gdLst>
                  <a:gd name="T0" fmla="*/ 4340652 w 2074"/>
                  <a:gd name="T1" fmla="*/ 4478459 h 2150"/>
                  <a:gd name="T2" fmla="*/ 0 w 2074"/>
                  <a:gd name="T3" fmla="*/ 0 h 2150"/>
                  <a:gd name="T4" fmla="*/ 0 60000 65536"/>
                  <a:gd name="T5" fmla="*/ 0 60000 65536"/>
                  <a:gd name="T6" fmla="*/ 0 w 2074"/>
                  <a:gd name="T7" fmla="*/ 0 h 2150"/>
                  <a:gd name="T8" fmla="*/ 2074 w 2074"/>
                  <a:gd name="T9" fmla="*/ 2150 h 215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2150">
                    <a:moveTo>
                      <a:pt x="2074" y="2150"/>
                    </a:moveTo>
                    <a:cubicBezTo>
                      <a:pt x="1354" y="1843"/>
                      <a:pt x="82" y="221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7" name="Freeform 56"/>
              <p:cNvSpPr>
                <a:spLocks/>
              </p:cNvSpPr>
              <p:nvPr/>
            </p:nvSpPr>
            <p:spPr bwMode="auto">
              <a:xfrm flipV="1">
                <a:off x="5298" y="2180"/>
                <a:ext cx="970" cy="3744"/>
              </a:xfrm>
              <a:custGeom>
                <a:avLst/>
                <a:gdLst>
                  <a:gd name="T0" fmla="*/ 1169860 w 562"/>
                  <a:gd name="T1" fmla="*/ 4522186 h 2169"/>
                  <a:gd name="T2" fmla="*/ 578543 w 562"/>
                  <a:gd name="T3" fmla="*/ 0 h 2169"/>
                  <a:gd name="T4" fmla="*/ 0 60000 65536"/>
                  <a:gd name="T5" fmla="*/ 0 60000 65536"/>
                  <a:gd name="T6" fmla="*/ 0 w 562"/>
                  <a:gd name="T7" fmla="*/ 0 h 2169"/>
                  <a:gd name="T8" fmla="*/ 562 w 562"/>
                  <a:gd name="T9" fmla="*/ 2169 h 216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62" h="2169">
                    <a:moveTo>
                      <a:pt x="562" y="2169"/>
                    </a:moveTo>
                    <a:cubicBezTo>
                      <a:pt x="163" y="1699"/>
                      <a:pt x="0" y="672"/>
                      <a:pt x="278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8" name="Freeform 57"/>
              <p:cNvSpPr>
                <a:spLocks/>
              </p:cNvSpPr>
              <p:nvPr/>
            </p:nvSpPr>
            <p:spPr bwMode="auto">
              <a:xfrm flipV="1">
                <a:off x="6002" y="2180"/>
                <a:ext cx="3273" cy="2636"/>
              </a:xfrm>
              <a:custGeom>
                <a:avLst/>
                <a:gdLst>
                  <a:gd name="T0" fmla="*/ 329727 w 1896"/>
                  <a:gd name="T1" fmla="*/ 3186137 h 1527"/>
                  <a:gd name="T2" fmla="*/ 2002964 w 1896"/>
                  <a:gd name="T3" fmla="*/ 20114 h 1527"/>
                  <a:gd name="T4" fmla="*/ 3667018 w 1896"/>
                  <a:gd name="T5" fmla="*/ 3186137 h 1527"/>
                  <a:gd name="T6" fmla="*/ 0 60000 65536"/>
                  <a:gd name="T7" fmla="*/ 0 60000 65536"/>
                  <a:gd name="T8" fmla="*/ 0 60000 65536"/>
                  <a:gd name="T9" fmla="*/ 0 w 1896"/>
                  <a:gd name="T10" fmla="*/ 0 h 1527"/>
                  <a:gd name="T11" fmla="*/ 1896 w 1896"/>
                  <a:gd name="T12" fmla="*/ 1527 h 152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6" h="1527">
                    <a:moveTo>
                      <a:pt x="158" y="1527"/>
                    </a:moveTo>
                    <a:cubicBezTo>
                      <a:pt x="0" y="970"/>
                      <a:pt x="168" y="0"/>
                      <a:pt x="960" y="10"/>
                    </a:cubicBezTo>
                    <a:cubicBezTo>
                      <a:pt x="1752" y="20"/>
                      <a:pt x="1896" y="1009"/>
                      <a:pt x="1757" y="1527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29" name="Freeform 58"/>
              <p:cNvSpPr>
                <a:spLocks/>
              </p:cNvSpPr>
              <p:nvPr/>
            </p:nvSpPr>
            <p:spPr bwMode="auto">
              <a:xfrm flipV="1">
                <a:off x="6268" y="2171"/>
                <a:ext cx="2776" cy="820"/>
              </a:xfrm>
              <a:custGeom>
                <a:avLst/>
                <a:gdLst>
                  <a:gd name="T0" fmla="*/ 0 w 1608"/>
                  <a:gd name="T1" fmla="*/ 971013 h 475"/>
                  <a:gd name="T2" fmla="*/ 1653861 w 1608"/>
                  <a:gd name="T3" fmla="*/ 0 h 475"/>
                  <a:gd name="T4" fmla="*/ 3358309 w 1608"/>
                  <a:gd name="T5" fmla="*/ 991762 h 475"/>
                  <a:gd name="T6" fmla="*/ 0 60000 65536"/>
                  <a:gd name="T7" fmla="*/ 0 60000 65536"/>
                  <a:gd name="T8" fmla="*/ 0 60000 65536"/>
                  <a:gd name="T9" fmla="*/ 0 w 1608"/>
                  <a:gd name="T10" fmla="*/ 0 h 475"/>
                  <a:gd name="T11" fmla="*/ 1608 w 1608"/>
                  <a:gd name="T12" fmla="*/ 475 h 4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8" h="475">
                    <a:moveTo>
                      <a:pt x="0" y="465"/>
                    </a:moveTo>
                    <a:cubicBezTo>
                      <a:pt x="152" y="226"/>
                      <a:pt x="398" y="0"/>
                      <a:pt x="792" y="0"/>
                    </a:cubicBezTo>
                    <a:cubicBezTo>
                      <a:pt x="1186" y="0"/>
                      <a:pt x="1401" y="197"/>
                      <a:pt x="1608" y="475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0" name="Freeform 59"/>
              <p:cNvSpPr>
                <a:spLocks/>
              </p:cNvSpPr>
              <p:nvPr/>
            </p:nvSpPr>
            <p:spPr bwMode="auto">
              <a:xfrm flipV="1">
                <a:off x="6274" y="2171"/>
                <a:ext cx="2761" cy="238"/>
              </a:xfrm>
              <a:custGeom>
                <a:avLst/>
                <a:gdLst>
                  <a:gd name="T0" fmla="*/ 0 w 1599"/>
                  <a:gd name="T1" fmla="*/ 283720 h 138"/>
                  <a:gd name="T2" fmla="*/ 3348701 w 1599"/>
                  <a:gd name="T3" fmla="*/ 283720 h 138"/>
                  <a:gd name="T4" fmla="*/ 0 60000 65536"/>
                  <a:gd name="T5" fmla="*/ 0 60000 65536"/>
                  <a:gd name="T6" fmla="*/ 0 w 1599"/>
                  <a:gd name="T7" fmla="*/ 0 h 138"/>
                  <a:gd name="T8" fmla="*/ 1599 w 1599"/>
                  <a:gd name="T9" fmla="*/ 138 h 1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99" h="138">
                    <a:moveTo>
                      <a:pt x="0" y="138"/>
                    </a:moveTo>
                    <a:cubicBezTo>
                      <a:pt x="511" y="0"/>
                      <a:pt x="1048" y="0"/>
                      <a:pt x="1599" y="138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1" name="Line 60"/>
              <p:cNvSpPr>
                <a:spLocks noChangeShapeType="1"/>
              </p:cNvSpPr>
              <p:nvPr/>
            </p:nvSpPr>
            <p:spPr bwMode="auto">
              <a:xfrm>
                <a:off x="7606" y="3459"/>
                <a:ext cx="84" cy="2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2" name="Freeform 61"/>
              <p:cNvSpPr>
                <a:spLocks/>
              </p:cNvSpPr>
              <p:nvPr/>
            </p:nvSpPr>
            <p:spPr bwMode="auto">
              <a:xfrm flipH="1" flipV="1">
                <a:off x="9026" y="2173"/>
                <a:ext cx="1618" cy="3730"/>
              </a:xfrm>
              <a:custGeom>
                <a:avLst/>
                <a:gdLst>
                  <a:gd name="T0" fmla="*/ 1964052 w 937"/>
                  <a:gd name="T1" fmla="*/ 4501904 h 2161"/>
                  <a:gd name="T2" fmla="*/ 0 w 937"/>
                  <a:gd name="T3" fmla="*/ 0 h 2161"/>
                  <a:gd name="T4" fmla="*/ 0 60000 65536"/>
                  <a:gd name="T5" fmla="*/ 0 60000 65536"/>
                  <a:gd name="T6" fmla="*/ 0 w 937"/>
                  <a:gd name="T7" fmla="*/ 0 h 2161"/>
                  <a:gd name="T8" fmla="*/ 937 w 937"/>
                  <a:gd name="T9" fmla="*/ 2161 h 216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7" h="2161">
                    <a:moveTo>
                      <a:pt x="937" y="2161"/>
                    </a:moveTo>
                    <a:cubicBezTo>
                      <a:pt x="159" y="1456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3" name="Line 62"/>
              <p:cNvSpPr>
                <a:spLocks noChangeShapeType="1"/>
              </p:cNvSpPr>
              <p:nvPr/>
            </p:nvSpPr>
            <p:spPr bwMode="auto">
              <a:xfrm rot="-4110894" flipH="1" flipV="1">
                <a:off x="11323" y="3074"/>
                <a:ext cx="0" cy="10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4" name="Line 63"/>
              <p:cNvSpPr>
                <a:spLocks noChangeShapeType="1"/>
              </p:cNvSpPr>
              <p:nvPr/>
            </p:nvSpPr>
            <p:spPr bwMode="auto">
              <a:xfrm rot="751729" flipH="1" flipV="1">
                <a:off x="10354" y="4211"/>
                <a:ext cx="47" cy="78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5" name="Freeform 64"/>
              <p:cNvSpPr>
                <a:spLocks/>
              </p:cNvSpPr>
              <p:nvPr/>
            </p:nvSpPr>
            <p:spPr bwMode="auto">
              <a:xfrm flipH="1" flipV="1">
                <a:off x="9026" y="2188"/>
                <a:ext cx="3581" cy="3712"/>
              </a:xfrm>
              <a:custGeom>
                <a:avLst/>
                <a:gdLst>
                  <a:gd name="T0" fmla="*/ 4340652 w 2074"/>
                  <a:gd name="T1" fmla="*/ 4495922 h 2150"/>
                  <a:gd name="T2" fmla="*/ 0 w 2074"/>
                  <a:gd name="T3" fmla="*/ 0 h 2150"/>
                  <a:gd name="T4" fmla="*/ 0 60000 65536"/>
                  <a:gd name="T5" fmla="*/ 0 60000 65536"/>
                  <a:gd name="T6" fmla="*/ 0 w 2074"/>
                  <a:gd name="T7" fmla="*/ 0 h 2150"/>
                  <a:gd name="T8" fmla="*/ 2074 w 2074"/>
                  <a:gd name="T9" fmla="*/ 2150 h 215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2150">
                    <a:moveTo>
                      <a:pt x="2074" y="2150"/>
                    </a:moveTo>
                    <a:cubicBezTo>
                      <a:pt x="1354" y="1843"/>
                      <a:pt x="82" y="221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6" name="Freeform 65"/>
              <p:cNvSpPr>
                <a:spLocks/>
              </p:cNvSpPr>
              <p:nvPr/>
            </p:nvSpPr>
            <p:spPr bwMode="auto">
              <a:xfrm flipH="1" flipV="1">
                <a:off x="9026" y="2181"/>
                <a:ext cx="3605" cy="698"/>
              </a:xfrm>
              <a:custGeom>
                <a:avLst/>
                <a:gdLst>
                  <a:gd name="T0" fmla="*/ 4765896 w 2074"/>
                  <a:gd name="T1" fmla="*/ 853497 h 404"/>
                  <a:gd name="T2" fmla="*/ 0 w 2074"/>
                  <a:gd name="T3" fmla="*/ 0 h 404"/>
                  <a:gd name="T4" fmla="*/ 0 60000 65536"/>
                  <a:gd name="T5" fmla="*/ 0 60000 65536"/>
                  <a:gd name="T6" fmla="*/ 0 w 2074"/>
                  <a:gd name="T7" fmla="*/ 0 h 404"/>
                  <a:gd name="T8" fmla="*/ 2074 w 2074"/>
                  <a:gd name="T9" fmla="*/ 404 h 40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74" h="404">
                    <a:moveTo>
                      <a:pt x="2074" y="404"/>
                    </a:moveTo>
                    <a:cubicBezTo>
                      <a:pt x="1603" y="376"/>
                      <a:pt x="173" y="45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37" name="Freeform 66"/>
              <p:cNvSpPr>
                <a:spLocks/>
              </p:cNvSpPr>
              <p:nvPr/>
            </p:nvSpPr>
            <p:spPr bwMode="auto">
              <a:xfrm flipH="1" flipV="1">
                <a:off x="9026" y="2180"/>
                <a:ext cx="971" cy="3744"/>
              </a:xfrm>
              <a:custGeom>
                <a:avLst/>
                <a:gdLst>
                  <a:gd name="T0" fmla="*/ 1187282 w 562"/>
                  <a:gd name="T1" fmla="*/ 4522186 h 2169"/>
                  <a:gd name="T2" fmla="*/ 586370 w 562"/>
                  <a:gd name="T3" fmla="*/ 0 h 2169"/>
                  <a:gd name="T4" fmla="*/ 0 60000 65536"/>
                  <a:gd name="T5" fmla="*/ 0 60000 65536"/>
                  <a:gd name="T6" fmla="*/ 0 w 562"/>
                  <a:gd name="T7" fmla="*/ 0 h 2169"/>
                  <a:gd name="T8" fmla="*/ 562 w 562"/>
                  <a:gd name="T9" fmla="*/ 2169 h 216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62" h="2169">
                    <a:moveTo>
                      <a:pt x="562" y="2169"/>
                    </a:moveTo>
                    <a:cubicBezTo>
                      <a:pt x="163" y="1699"/>
                      <a:pt x="0" y="672"/>
                      <a:pt x="278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63238" name="Group 67"/>
              <p:cNvGrpSpPr>
                <a:grpSpLocks/>
              </p:cNvGrpSpPr>
              <p:nvPr/>
            </p:nvGrpSpPr>
            <p:grpSpPr bwMode="auto">
              <a:xfrm>
                <a:off x="8917" y="2028"/>
                <a:ext cx="256" cy="321"/>
                <a:chOff x="4143" y="2028"/>
                <a:chExt cx="256" cy="321"/>
              </a:xfrm>
            </p:grpSpPr>
            <p:sp>
              <p:nvSpPr>
                <p:cNvPr id="263245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4143" y="2040"/>
                  <a:ext cx="256" cy="25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3366F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63246" name="Rectangle 69"/>
                <p:cNvSpPr>
                  <a:spLocks noChangeAspect="1" noChangeArrowheads="1"/>
                </p:cNvSpPr>
                <p:nvPr/>
              </p:nvSpPr>
              <p:spPr bwMode="auto">
                <a:xfrm>
                  <a:off x="4144" y="2028"/>
                  <a:ext cx="255" cy="3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2700" tIns="12700" rIns="12700" bIns="12700"/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altLang="ko-KR" sz="2000" b="1" i="1">
                      <a:solidFill>
                        <a:srgbClr val="000066"/>
                      </a:solidFill>
                      <a:latin typeface="Times New Roman" pitchFamily="18" charset="0"/>
                      <a:ea typeface="Gulim" pitchFamily="34" charset="-127"/>
                      <a:cs typeface="Times New Roman" pitchFamily="18" charset="0"/>
                    </a:rPr>
                    <a:t>–</a:t>
                  </a:r>
                  <a:endParaRPr lang="en-US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263239" name="Group 70"/>
              <p:cNvGrpSpPr>
                <a:grpSpLocks/>
              </p:cNvGrpSpPr>
              <p:nvPr/>
            </p:nvGrpSpPr>
            <p:grpSpPr bwMode="auto">
              <a:xfrm>
                <a:off x="6127" y="2037"/>
                <a:ext cx="259" cy="321"/>
                <a:chOff x="2548" y="2037"/>
                <a:chExt cx="259" cy="321"/>
              </a:xfrm>
            </p:grpSpPr>
            <p:sp>
              <p:nvSpPr>
                <p:cNvPr id="263243" name="Oval 71"/>
                <p:cNvSpPr>
                  <a:spLocks noChangeAspect="1" noChangeArrowheads="1"/>
                </p:cNvSpPr>
                <p:nvPr/>
              </p:nvSpPr>
              <p:spPr bwMode="auto">
                <a:xfrm>
                  <a:off x="2548" y="2037"/>
                  <a:ext cx="256" cy="25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FF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63244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2552" y="2038"/>
                  <a:ext cx="255" cy="3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12700" tIns="12700" rIns="12700" bIns="12700"/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altLang="ko-KR" sz="2000" b="1" i="1">
                      <a:solidFill>
                        <a:srgbClr val="000066"/>
                      </a:solidFill>
                      <a:latin typeface="Times New Roman" pitchFamily="18" charset="0"/>
                      <a:ea typeface="Gulim" pitchFamily="34" charset="-127"/>
                    </a:rPr>
                    <a:t>+</a:t>
                  </a:r>
                  <a:endParaRPr lang="en-US" sz="2000" b="1" i="1">
                    <a:solidFill>
                      <a:srgbClr val="000066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63240" name="Line 73"/>
              <p:cNvSpPr>
                <a:spLocks noChangeShapeType="1"/>
              </p:cNvSpPr>
              <p:nvPr/>
            </p:nvSpPr>
            <p:spPr bwMode="auto">
              <a:xfrm flipH="1" flipV="1">
                <a:off x="3081" y="1564"/>
                <a:ext cx="57" cy="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41" name="Line 74"/>
              <p:cNvSpPr>
                <a:spLocks noChangeShapeType="1"/>
              </p:cNvSpPr>
              <p:nvPr/>
            </p:nvSpPr>
            <p:spPr bwMode="auto">
              <a:xfrm rot="1289106" flipH="1">
                <a:off x="3895" y="3148"/>
                <a:ext cx="37" cy="40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3242" name="Line 75"/>
              <p:cNvSpPr>
                <a:spLocks noChangeShapeType="1"/>
              </p:cNvSpPr>
              <p:nvPr/>
            </p:nvSpPr>
            <p:spPr bwMode="auto">
              <a:xfrm flipH="1">
                <a:off x="3081" y="2763"/>
                <a:ext cx="57" cy="13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63173" name="Freeform 77"/>
          <p:cNvSpPr>
            <a:spLocks/>
          </p:cNvSpPr>
          <p:nvPr/>
        </p:nvSpPr>
        <p:spPr bwMode="auto">
          <a:xfrm rot="-1474189">
            <a:off x="3160713" y="1960563"/>
            <a:ext cx="3948112" cy="3308350"/>
          </a:xfrm>
          <a:custGeom>
            <a:avLst/>
            <a:gdLst>
              <a:gd name="T0" fmla="*/ 2147483647 w 1848"/>
              <a:gd name="T1" fmla="*/ 2147483647 h 1030"/>
              <a:gd name="T2" fmla="*/ 2147483647 w 1848"/>
              <a:gd name="T3" fmla="*/ 2147483647 h 1030"/>
              <a:gd name="T4" fmla="*/ 2147483647 w 1848"/>
              <a:gd name="T5" fmla="*/ 2147483647 h 1030"/>
              <a:gd name="T6" fmla="*/ 2147483647 w 1848"/>
              <a:gd name="T7" fmla="*/ 2147483647 h 1030"/>
              <a:gd name="T8" fmla="*/ 2147483647 w 1848"/>
              <a:gd name="T9" fmla="*/ 2147483647 h 1030"/>
              <a:gd name="T10" fmla="*/ 2147483647 w 1848"/>
              <a:gd name="T11" fmla="*/ 2147483647 h 10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48"/>
              <a:gd name="T19" fmla="*/ 0 h 1030"/>
              <a:gd name="T20" fmla="*/ 1848 w 1848"/>
              <a:gd name="T21" fmla="*/ 1030 h 10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48" h="1030">
                <a:moveTo>
                  <a:pt x="1074" y="86"/>
                </a:moveTo>
                <a:cubicBezTo>
                  <a:pt x="914" y="172"/>
                  <a:pt x="0" y="560"/>
                  <a:pt x="528" y="608"/>
                </a:cubicBezTo>
                <a:cubicBezTo>
                  <a:pt x="1056" y="656"/>
                  <a:pt x="1020" y="1030"/>
                  <a:pt x="1218" y="998"/>
                </a:cubicBezTo>
                <a:cubicBezTo>
                  <a:pt x="1416" y="966"/>
                  <a:pt x="1544" y="847"/>
                  <a:pt x="1562" y="678"/>
                </a:cubicBezTo>
                <a:cubicBezTo>
                  <a:pt x="1579" y="510"/>
                  <a:pt x="1848" y="608"/>
                  <a:pt x="1707" y="308"/>
                </a:cubicBezTo>
                <a:cubicBezTo>
                  <a:pt x="1566" y="8"/>
                  <a:pt x="1234" y="0"/>
                  <a:pt x="1074" y="86"/>
                </a:cubicBezTo>
                <a:close/>
              </a:path>
            </a:pathLst>
          </a:custGeom>
          <a:gradFill rotWithShape="1">
            <a:gsLst>
              <a:gs pos="0">
                <a:srgbClr val="FFE88E">
                  <a:alpha val="49001"/>
                </a:srgbClr>
              </a:gs>
              <a:gs pos="100000">
                <a:srgbClr val="FFCC00">
                  <a:alpha val="75000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3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will the net flux ever NOT be zero?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45625 -1.85185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5625 -1.85185E-6 L -0.71563 -1.85185E-6 " pathEditMode="relative" rAng="0" ptsTypes="AA">
                                      <p:cBhvr>
                                        <p:cTn id="10" dur="700" fill="hold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1563 -1.85185E-6 L -0.99688 -1.85185E-6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6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1816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81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B98C9-3106-4F37-9A0F-167CFD88067E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  <p:sp>
        <p:nvSpPr>
          <p:cNvPr id="2181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GAUSS’ LAW </a:t>
            </a:r>
          </a:p>
        </p:txBody>
      </p:sp>
      <p:sp>
        <p:nvSpPr>
          <p:cNvPr id="2181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The net electric flux through a Gaussian surface is proportional to the net charge enclosed: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79388" y="2755900"/>
            <a:ext cx="87741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Substituting for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</a:t>
            </a:r>
            <a:r>
              <a:rPr lang="en-US">
                <a:solidFill>
                  <a:srgbClr val="000066"/>
                </a:solidFill>
              </a:rPr>
              <a:t>,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1817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81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18119" name="Object 51"/>
          <p:cNvGraphicFramePr>
            <a:graphicFrameLocks noChangeAspect="1"/>
          </p:cNvGraphicFramePr>
          <p:nvPr/>
        </p:nvGraphicFramePr>
        <p:xfrm>
          <a:off x="3508375" y="2820988"/>
          <a:ext cx="20034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73" name="Equation" r:id="rId4" imgW="2006600" imgH="469900" progId="Equation.DSMT4">
                  <p:embed/>
                </p:oleObj>
              </mc:Choice>
              <mc:Fallback>
                <p:oleObj name="Equation" r:id="rId4" imgW="2006600" imgH="469900" progId="Equation.DSMT4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75" y="2820988"/>
                        <a:ext cx="200342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3416300" y="2735263"/>
            <a:ext cx="2184400" cy="6286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1190625" y="3884613"/>
            <a:ext cx="7751763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 sz="2200" b="1" baseline="-25000">
                <a:solidFill>
                  <a:srgbClr val="000066"/>
                </a:solidFill>
                <a:latin typeface="Times New Roman" pitchFamily="18" charset="0"/>
              </a:rPr>
              <a:t>in</a:t>
            </a:r>
            <a:r>
              <a:rPr lang="en-US" sz="2200">
                <a:solidFill>
                  <a:srgbClr val="000066"/>
                </a:solidFill>
              </a:rPr>
              <a:t> is the </a:t>
            </a:r>
            <a:r>
              <a:rPr lang="en-US" sz="2200" i="1">
                <a:solidFill>
                  <a:srgbClr val="000066"/>
                </a:solidFill>
              </a:rPr>
              <a:t>net, enclosed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charge.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6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    is the </a:t>
            </a:r>
            <a:r>
              <a:rPr lang="en-US" sz="2200" i="1">
                <a:solidFill>
                  <a:srgbClr val="000066"/>
                </a:solidFill>
              </a:rPr>
              <a:t>total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 i="1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field through the surface.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6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US" sz="2200">
                <a:solidFill>
                  <a:srgbClr val="000066"/>
                </a:solidFill>
              </a:rPr>
              <a:t>These equations are valid only in vacuum (or air).</a:t>
            </a:r>
          </a:p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US" sz="6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6"/>
              </a:buBlip>
            </a:pPr>
            <a:r>
              <a:rPr lang="en-ZA" sz="2200">
                <a:solidFill>
                  <a:srgbClr val="000066"/>
                </a:solidFill>
              </a:rPr>
              <a:t>Gauss’s Law is both easier to use and more universal/fundamental than Coulomb’s Law.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18142" name="Rectangle 30"/>
          <p:cNvSpPr>
            <a:spLocks noChangeArrowheads="1"/>
          </p:cNvSpPr>
          <p:nvPr/>
        </p:nvSpPr>
        <p:spPr bwMode="auto">
          <a:xfrm>
            <a:off x="179388" y="3862388"/>
            <a:ext cx="877411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Notes:</a:t>
            </a:r>
            <a:endParaRPr lang="en-US">
              <a:solidFill>
                <a:srgbClr val="FF0000"/>
              </a:solidFill>
            </a:endParaRPr>
          </a:p>
        </p:txBody>
      </p:sp>
      <p:graphicFrame>
        <p:nvGraphicFramePr>
          <p:cNvPr id="218136" name="Object 52"/>
          <p:cNvGraphicFramePr>
            <a:graphicFrameLocks noChangeAspect="1"/>
          </p:cNvGraphicFramePr>
          <p:nvPr/>
        </p:nvGraphicFramePr>
        <p:xfrm>
          <a:off x="1963738" y="4414838"/>
          <a:ext cx="266700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74" name="Equation" r:id="rId7" imgW="266469" imgH="304536" progId="Equation.DSMT4">
                  <p:embed/>
                </p:oleObj>
              </mc:Choice>
              <mc:Fallback>
                <p:oleObj name="Equation" r:id="rId7" imgW="266469" imgH="304536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8" y="4414838"/>
                        <a:ext cx="266700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6394450" y="1736725"/>
            <a:ext cx="165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 =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in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6634163" y="1736725"/>
            <a:ext cx="1654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 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Q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in</a:t>
            </a:r>
            <a:endParaRPr lang="en-US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/>
      <p:bldP spid="2" grpId="0" animBg="1"/>
      <p:bldP spid="218142" grpId="0"/>
      <p:bldP spid="4" grpId="0"/>
      <p:bldP spid="5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3041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04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F31B75-5D43-4E8A-B12B-51A3C054CF08}" type="slidenum">
              <a:rPr lang="en-US" smtClean="0">
                <a:cs typeface="Arial" charset="0"/>
              </a:rPr>
              <a:pPr/>
              <a:t>12</a:t>
            </a:fld>
            <a:endParaRPr lang="en-US" smtClean="0">
              <a:cs typeface="Arial" charset="0"/>
            </a:endParaRPr>
          </a:p>
        </p:txBody>
      </p:sp>
      <p:sp>
        <p:nvSpPr>
          <p:cNvPr id="219255" name="Freeform 119"/>
          <p:cNvSpPr>
            <a:spLocks/>
          </p:cNvSpPr>
          <p:nvPr/>
        </p:nvSpPr>
        <p:spPr bwMode="auto">
          <a:xfrm>
            <a:off x="2149475" y="1300163"/>
            <a:ext cx="5502275" cy="4383087"/>
          </a:xfrm>
          <a:custGeom>
            <a:avLst/>
            <a:gdLst>
              <a:gd name="T0" fmla="*/ 2147483647 w 3938"/>
              <a:gd name="T1" fmla="*/ 2147483647 h 3137"/>
              <a:gd name="T2" fmla="*/ 2147483647 w 3938"/>
              <a:gd name="T3" fmla="*/ 2147483647 h 3137"/>
              <a:gd name="T4" fmla="*/ 2147483647 w 3938"/>
              <a:gd name="T5" fmla="*/ 2147483647 h 3137"/>
              <a:gd name="T6" fmla="*/ 2147483647 w 3938"/>
              <a:gd name="T7" fmla="*/ 2147483647 h 3137"/>
              <a:gd name="T8" fmla="*/ 2147483647 w 3938"/>
              <a:gd name="T9" fmla="*/ 2147483647 h 3137"/>
              <a:gd name="T10" fmla="*/ 2147483647 w 3938"/>
              <a:gd name="T11" fmla="*/ 2147483647 h 31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938"/>
              <a:gd name="T19" fmla="*/ 0 h 3137"/>
              <a:gd name="T20" fmla="*/ 3938 w 3938"/>
              <a:gd name="T21" fmla="*/ 3137 h 31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938" h="3137">
                <a:moveTo>
                  <a:pt x="1457" y="203"/>
                </a:moveTo>
                <a:cubicBezTo>
                  <a:pt x="959" y="404"/>
                  <a:pt x="0" y="864"/>
                  <a:pt x="185" y="1421"/>
                </a:cubicBezTo>
                <a:cubicBezTo>
                  <a:pt x="369" y="1979"/>
                  <a:pt x="1316" y="3137"/>
                  <a:pt x="1932" y="3062"/>
                </a:cubicBezTo>
                <a:cubicBezTo>
                  <a:pt x="2549" y="2986"/>
                  <a:pt x="2525" y="2609"/>
                  <a:pt x="2927" y="2153"/>
                </a:cubicBezTo>
                <a:cubicBezTo>
                  <a:pt x="3329" y="1697"/>
                  <a:pt x="3938" y="1691"/>
                  <a:pt x="3499" y="986"/>
                </a:cubicBezTo>
                <a:cubicBezTo>
                  <a:pt x="3061" y="281"/>
                  <a:pt x="1955" y="0"/>
                  <a:pt x="1457" y="203"/>
                </a:cubicBezTo>
                <a:close/>
              </a:path>
            </a:pathLst>
          </a:custGeom>
          <a:gradFill rotWithShape="1">
            <a:gsLst>
              <a:gs pos="0">
                <a:srgbClr val="FFFDF7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9253" name="Freeform 117"/>
          <p:cNvSpPr>
            <a:spLocks/>
          </p:cNvSpPr>
          <p:nvPr/>
        </p:nvSpPr>
        <p:spPr bwMode="auto">
          <a:xfrm>
            <a:off x="2601913" y="1573213"/>
            <a:ext cx="2932112" cy="1438275"/>
          </a:xfrm>
          <a:custGeom>
            <a:avLst/>
            <a:gdLst>
              <a:gd name="T0" fmla="*/ 2147483647 w 1848"/>
              <a:gd name="T1" fmla="*/ 2147483647 h 1030"/>
              <a:gd name="T2" fmla="*/ 2147483647 w 1848"/>
              <a:gd name="T3" fmla="*/ 2147483647 h 1030"/>
              <a:gd name="T4" fmla="*/ 2147483647 w 1848"/>
              <a:gd name="T5" fmla="*/ 2147483647 h 1030"/>
              <a:gd name="T6" fmla="*/ 2147483647 w 1848"/>
              <a:gd name="T7" fmla="*/ 2147483647 h 1030"/>
              <a:gd name="T8" fmla="*/ 2147483647 w 1848"/>
              <a:gd name="T9" fmla="*/ 2147483647 h 1030"/>
              <a:gd name="T10" fmla="*/ 2147483647 w 1848"/>
              <a:gd name="T11" fmla="*/ 2147483647 h 10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48"/>
              <a:gd name="T19" fmla="*/ 0 h 1030"/>
              <a:gd name="T20" fmla="*/ 1848 w 1848"/>
              <a:gd name="T21" fmla="*/ 1030 h 10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48" h="1030">
                <a:moveTo>
                  <a:pt x="1074" y="86"/>
                </a:moveTo>
                <a:cubicBezTo>
                  <a:pt x="914" y="172"/>
                  <a:pt x="0" y="560"/>
                  <a:pt x="528" y="608"/>
                </a:cubicBezTo>
                <a:cubicBezTo>
                  <a:pt x="1056" y="656"/>
                  <a:pt x="1020" y="1030"/>
                  <a:pt x="1218" y="998"/>
                </a:cubicBezTo>
                <a:cubicBezTo>
                  <a:pt x="1416" y="966"/>
                  <a:pt x="1544" y="847"/>
                  <a:pt x="1562" y="678"/>
                </a:cubicBezTo>
                <a:cubicBezTo>
                  <a:pt x="1579" y="510"/>
                  <a:pt x="1848" y="608"/>
                  <a:pt x="1707" y="308"/>
                </a:cubicBezTo>
                <a:cubicBezTo>
                  <a:pt x="1566" y="8"/>
                  <a:pt x="1234" y="0"/>
                  <a:pt x="1074" y="86"/>
                </a:cubicBezTo>
                <a:close/>
              </a:path>
            </a:pathLst>
          </a:custGeom>
          <a:gradFill rotWithShape="1">
            <a:gsLst>
              <a:gs pos="0">
                <a:srgbClr val="FFE88E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9242" name="Freeform 106"/>
          <p:cNvSpPr>
            <a:spLocks/>
          </p:cNvSpPr>
          <p:nvPr/>
        </p:nvSpPr>
        <p:spPr bwMode="auto">
          <a:xfrm>
            <a:off x="5000625" y="3116263"/>
            <a:ext cx="1350963" cy="1371600"/>
          </a:xfrm>
          <a:custGeom>
            <a:avLst/>
            <a:gdLst>
              <a:gd name="T0" fmla="*/ 2147483647 w 967"/>
              <a:gd name="T1" fmla="*/ 2147483647 h 982"/>
              <a:gd name="T2" fmla="*/ 2147483647 w 967"/>
              <a:gd name="T3" fmla="*/ 2147483647 h 982"/>
              <a:gd name="T4" fmla="*/ 2147483647 w 967"/>
              <a:gd name="T5" fmla="*/ 2147483647 h 982"/>
              <a:gd name="T6" fmla="*/ 2147483647 w 967"/>
              <a:gd name="T7" fmla="*/ 2147483647 h 982"/>
              <a:gd name="T8" fmla="*/ 2147483647 w 967"/>
              <a:gd name="T9" fmla="*/ 2147483647 h 982"/>
              <a:gd name="T10" fmla="*/ 2147483647 w 967"/>
              <a:gd name="T11" fmla="*/ 2147483647 h 982"/>
              <a:gd name="T12" fmla="*/ 2147483647 w 967"/>
              <a:gd name="T13" fmla="*/ 2147483647 h 982"/>
              <a:gd name="T14" fmla="*/ 2147483647 w 967"/>
              <a:gd name="T15" fmla="*/ 2147483647 h 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67"/>
              <a:gd name="T25" fmla="*/ 0 h 982"/>
              <a:gd name="T26" fmla="*/ 967 w 967"/>
              <a:gd name="T27" fmla="*/ 982 h 9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67" h="982">
                <a:moveTo>
                  <a:pt x="220" y="69"/>
                </a:moveTo>
                <a:cubicBezTo>
                  <a:pt x="62" y="138"/>
                  <a:pt x="28" y="288"/>
                  <a:pt x="35" y="398"/>
                </a:cubicBezTo>
                <a:cubicBezTo>
                  <a:pt x="42" y="508"/>
                  <a:pt x="0" y="741"/>
                  <a:pt x="158" y="768"/>
                </a:cubicBezTo>
                <a:cubicBezTo>
                  <a:pt x="316" y="795"/>
                  <a:pt x="529" y="982"/>
                  <a:pt x="645" y="940"/>
                </a:cubicBezTo>
                <a:cubicBezTo>
                  <a:pt x="761" y="898"/>
                  <a:pt x="796" y="789"/>
                  <a:pt x="810" y="645"/>
                </a:cubicBezTo>
                <a:cubicBezTo>
                  <a:pt x="824" y="501"/>
                  <a:pt x="967" y="493"/>
                  <a:pt x="926" y="329"/>
                </a:cubicBezTo>
                <a:cubicBezTo>
                  <a:pt x="885" y="165"/>
                  <a:pt x="708" y="123"/>
                  <a:pt x="666" y="82"/>
                </a:cubicBezTo>
                <a:cubicBezTo>
                  <a:pt x="624" y="41"/>
                  <a:pt x="378" y="0"/>
                  <a:pt x="220" y="69"/>
                </a:cubicBezTo>
                <a:close/>
              </a:path>
            </a:pathLst>
          </a:custGeom>
          <a:gradFill rotWithShape="1">
            <a:gsLst>
              <a:gs pos="0">
                <a:srgbClr val="FFE88E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9191" name="Freeform 55"/>
          <p:cNvSpPr>
            <a:spLocks/>
          </p:cNvSpPr>
          <p:nvPr/>
        </p:nvSpPr>
        <p:spPr bwMode="auto">
          <a:xfrm>
            <a:off x="2941638" y="3240088"/>
            <a:ext cx="1169987" cy="987425"/>
          </a:xfrm>
          <a:custGeom>
            <a:avLst/>
            <a:gdLst>
              <a:gd name="T0" fmla="*/ 2147483647 w 837"/>
              <a:gd name="T1" fmla="*/ 2147483647 h 707"/>
              <a:gd name="T2" fmla="*/ 2147483647 w 837"/>
              <a:gd name="T3" fmla="*/ 2147483647 h 707"/>
              <a:gd name="T4" fmla="*/ 2147483647 w 837"/>
              <a:gd name="T5" fmla="*/ 2147483647 h 707"/>
              <a:gd name="T6" fmla="*/ 2147483647 w 837"/>
              <a:gd name="T7" fmla="*/ 2147483647 h 707"/>
              <a:gd name="T8" fmla="*/ 2147483647 w 837"/>
              <a:gd name="T9" fmla="*/ 2147483647 h 707"/>
              <a:gd name="T10" fmla="*/ 2147483647 w 837"/>
              <a:gd name="T11" fmla="*/ 2147483647 h 707"/>
              <a:gd name="T12" fmla="*/ 2147483647 w 837"/>
              <a:gd name="T13" fmla="*/ 2147483647 h 707"/>
              <a:gd name="T14" fmla="*/ 2147483647 w 837"/>
              <a:gd name="T15" fmla="*/ 2147483647 h 7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37"/>
              <a:gd name="T25" fmla="*/ 0 h 707"/>
              <a:gd name="T26" fmla="*/ 837 w 837"/>
              <a:gd name="T27" fmla="*/ 707 h 70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37" h="707">
                <a:moveTo>
                  <a:pt x="377" y="42"/>
                </a:moveTo>
                <a:cubicBezTo>
                  <a:pt x="268" y="84"/>
                  <a:pt x="0" y="200"/>
                  <a:pt x="7" y="310"/>
                </a:cubicBezTo>
                <a:cubicBezTo>
                  <a:pt x="14" y="420"/>
                  <a:pt x="185" y="653"/>
                  <a:pt x="343" y="680"/>
                </a:cubicBezTo>
                <a:cubicBezTo>
                  <a:pt x="501" y="707"/>
                  <a:pt x="576" y="694"/>
                  <a:pt x="652" y="639"/>
                </a:cubicBezTo>
                <a:cubicBezTo>
                  <a:pt x="728" y="584"/>
                  <a:pt x="823" y="557"/>
                  <a:pt x="830" y="474"/>
                </a:cubicBezTo>
                <a:cubicBezTo>
                  <a:pt x="837" y="391"/>
                  <a:pt x="734" y="372"/>
                  <a:pt x="693" y="282"/>
                </a:cubicBezTo>
                <a:cubicBezTo>
                  <a:pt x="652" y="192"/>
                  <a:pt x="701" y="97"/>
                  <a:pt x="659" y="56"/>
                </a:cubicBezTo>
                <a:cubicBezTo>
                  <a:pt x="617" y="15"/>
                  <a:pt x="486" y="0"/>
                  <a:pt x="377" y="42"/>
                </a:cubicBezTo>
                <a:close/>
              </a:path>
            </a:pathLst>
          </a:custGeom>
          <a:gradFill rotWithShape="1">
            <a:gsLst>
              <a:gs pos="0">
                <a:srgbClr val="FFE88E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9193" name="AutoShape 57"/>
          <p:cNvSpPr>
            <a:spLocks/>
          </p:cNvSpPr>
          <p:nvPr/>
        </p:nvSpPr>
        <p:spPr bwMode="auto">
          <a:xfrm>
            <a:off x="2393950" y="4244975"/>
            <a:ext cx="384175" cy="433388"/>
          </a:xfrm>
          <a:prstGeom prst="callout1">
            <a:avLst>
              <a:gd name="adj1" fmla="val 26375"/>
              <a:gd name="adj2" fmla="val 119833"/>
              <a:gd name="adj3" fmla="val -57509"/>
              <a:gd name="adj4" fmla="val 229338"/>
            </a:avLst>
          </a:prstGeom>
          <a:noFill/>
          <a:ln w="15875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i="1">
                <a:solidFill>
                  <a:srgbClr val="000066"/>
                </a:solidFill>
              </a:rPr>
              <a:t>S</a:t>
            </a:r>
            <a:r>
              <a:rPr lang="en-US" baseline="-25000">
                <a:solidFill>
                  <a:srgbClr val="000066"/>
                </a:solidFill>
              </a:rPr>
              <a:t>1</a:t>
            </a:r>
          </a:p>
        </p:txBody>
      </p:sp>
      <p:sp>
        <p:nvSpPr>
          <p:cNvPr id="219243" name="AutoShape 107"/>
          <p:cNvSpPr>
            <a:spLocks/>
          </p:cNvSpPr>
          <p:nvPr/>
        </p:nvSpPr>
        <p:spPr bwMode="auto">
          <a:xfrm flipH="1">
            <a:off x="6405563" y="4318000"/>
            <a:ext cx="365125" cy="433388"/>
          </a:xfrm>
          <a:prstGeom prst="callout1">
            <a:avLst>
              <a:gd name="adj1" fmla="val 26370"/>
              <a:gd name="adj2" fmla="val 120866"/>
              <a:gd name="adj3" fmla="val -68500"/>
              <a:gd name="adj4" fmla="val 236083"/>
            </a:avLst>
          </a:prstGeom>
          <a:noFill/>
          <a:ln w="15875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i="1">
                <a:solidFill>
                  <a:srgbClr val="000066"/>
                </a:solidFill>
              </a:rPr>
              <a:t>S</a:t>
            </a:r>
            <a:r>
              <a:rPr lang="en-US" baseline="-2500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304138" name="Freeform 23"/>
          <p:cNvSpPr>
            <a:spLocks/>
          </p:cNvSpPr>
          <p:nvPr/>
        </p:nvSpPr>
        <p:spPr bwMode="auto">
          <a:xfrm flipV="1">
            <a:off x="3590925" y="3790950"/>
            <a:ext cx="1944688" cy="363538"/>
          </a:xfrm>
          <a:custGeom>
            <a:avLst/>
            <a:gdLst>
              <a:gd name="T0" fmla="*/ 0 w 1596"/>
              <a:gd name="T1" fmla="*/ 2147483647 h 298"/>
              <a:gd name="T2" fmla="*/ 2147483647 w 1596"/>
              <a:gd name="T3" fmla="*/ 0 h 298"/>
              <a:gd name="T4" fmla="*/ 2147483647 w 1596"/>
              <a:gd name="T5" fmla="*/ 2147483647 h 298"/>
              <a:gd name="T6" fmla="*/ 0 60000 65536"/>
              <a:gd name="T7" fmla="*/ 0 60000 65536"/>
              <a:gd name="T8" fmla="*/ 0 60000 65536"/>
              <a:gd name="T9" fmla="*/ 0 w 1596"/>
              <a:gd name="T10" fmla="*/ 0 h 298"/>
              <a:gd name="T11" fmla="*/ 1596 w 1596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6" h="298">
                <a:moveTo>
                  <a:pt x="0" y="298"/>
                </a:moveTo>
                <a:cubicBezTo>
                  <a:pt x="121" y="204"/>
                  <a:pt x="476" y="0"/>
                  <a:pt x="790" y="0"/>
                </a:cubicBezTo>
                <a:cubicBezTo>
                  <a:pt x="1104" y="0"/>
                  <a:pt x="1498" y="207"/>
                  <a:pt x="1596" y="298"/>
                </a:cubicBezTo>
              </a:path>
            </a:pathLst>
          </a:cu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04139" name="Freeform 27"/>
          <p:cNvSpPr>
            <a:spLocks/>
          </p:cNvSpPr>
          <p:nvPr/>
        </p:nvSpPr>
        <p:spPr bwMode="auto">
          <a:xfrm flipH="1" flipV="1">
            <a:off x="5535613" y="3789363"/>
            <a:ext cx="2540000" cy="1057275"/>
          </a:xfrm>
          <a:custGeom>
            <a:avLst/>
            <a:gdLst>
              <a:gd name="T0" fmla="*/ 2147483647 w 2086"/>
              <a:gd name="T1" fmla="*/ 2147483647 h 868"/>
              <a:gd name="T2" fmla="*/ 0 w 2086"/>
              <a:gd name="T3" fmla="*/ 0 h 868"/>
              <a:gd name="T4" fmla="*/ 0 60000 65536"/>
              <a:gd name="T5" fmla="*/ 0 60000 65536"/>
              <a:gd name="T6" fmla="*/ 0 w 2086"/>
              <a:gd name="T7" fmla="*/ 0 h 868"/>
              <a:gd name="T8" fmla="*/ 2086 w 2086"/>
              <a:gd name="T9" fmla="*/ 868 h 8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86" h="868">
                <a:moveTo>
                  <a:pt x="2086" y="868"/>
                </a:moveTo>
                <a:cubicBezTo>
                  <a:pt x="1140" y="544"/>
                  <a:pt x="0" y="0"/>
                  <a:pt x="0" y="0"/>
                </a:cubicBezTo>
              </a:path>
            </a:pathLst>
          </a:cu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9256" name="AutoShape 120"/>
          <p:cNvSpPr>
            <a:spLocks/>
          </p:cNvSpPr>
          <p:nvPr/>
        </p:nvSpPr>
        <p:spPr bwMode="auto">
          <a:xfrm flipH="1">
            <a:off x="7310438" y="2022475"/>
            <a:ext cx="365125" cy="433388"/>
          </a:xfrm>
          <a:prstGeom prst="callout1">
            <a:avLst>
              <a:gd name="adj1" fmla="val 23222"/>
              <a:gd name="adj2" fmla="val 118319"/>
              <a:gd name="adj3" fmla="val 164838"/>
              <a:gd name="adj4" fmla="val 279389"/>
            </a:avLst>
          </a:prstGeom>
          <a:noFill/>
          <a:ln w="15875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i="1">
                <a:solidFill>
                  <a:srgbClr val="000066"/>
                </a:solidFill>
              </a:rPr>
              <a:t>S</a:t>
            </a:r>
            <a:r>
              <a:rPr lang="en-US" baseline="-25000">
                <a:solidFill>
                  <a:srgbClr val="000066"/>
                </a:solidFill>
              </a:rPr>
              <a:t>4</a:t>
            </a:r>
          </a:p>
        </p:txBody>
      </p:sp>
      <p:sp>
        <p:nvSpPr>
          <p:cNvPr id="304141" name="Rectangle 1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smtClean="0"/>
              <a:t>GAUSS’S LAW: MULTIPLE CHARGES</a:t>
            </a:r>
            <a:endParaRPr lang="en-US" smtClean="0"/>
          </a:p>
        </p:txBody>
      </p:sp>
      <p:grpSp>
        <p:nvGrpSpPr>
          <p:cNvPr id="304142" name="Group 127"/>
          <p:cNvGrpSpPr>
            <a:grpSpLocks/>
          </p:cNvGrpSpPr>
          <p:nvPr/>
        </p:nvGrpSpPr>
        <p:grpSpPr bwMode="auto">
          <a:xfrm>
            <a:off x="1049338" y="1165225"/>
            <a:ext cx="7026275" cy="5260975"/>
            <a:chOff x="661" y="734"/>
            <a:chExt cx="4426" cy="3314"/>
          </a:xfrm>
        </p:grpSpPr>
        <p:grpSp>
          <p:nvGrpSpPr>
            <p:cNvPr id="304144" name="Group 124"/>
            <p:cNvGrpSpPr>
              <a:grpSpLocks/>
            </p:cNvGrpSpPr>
            <p:nvPr/>
          </p:nvGrpSpPr>
          <p:grpSpPr bwMode="auto">
            <a:xfrm>
              <a:off x="661" y="734"/>
              <a:ext cx="4426" cy="3314"/>
              <a:chOff x="661" y="734"/>
              <a:chExt cx="4426" cy="3314"/>
            </a:xfrm>
          </p:grpSpPr>
          <p:sp>
            <p:nvSpPr>
              <p:cNvPr id="304151" name="Freeform 14"/>
              <p:cNvSpPr>
                <a:spLocks/>
              </p:cNvSpPr>
              <p:nvPr/>
            </p:nvSpPr>
            <p:spPr bwMode="auto">
              <a:xfrm>
                <a:off x="1903" y="774"/>
                <a:ext cx="1995" cy="1617"/>
              </a:xfrm>
              <a:custGeom>
                <a:avLst/>
                <a:gdLst>
                  <a:gd name="T0" fmla="*/ 12 w 2600"/>
                  <a:gd name="T1" fmla="*/ 51 h 2108"/>
                  <a:gd name="T2" fmla="*/ 31 w 2600"/>
                  <a:gd name="T3" fmla="*/ 2 h 2108"/>
                  <a:gd name="T4" fmla="*/ 51 w 2600"/>
                  <a:gd name="T5" fmla="*/ 51 h 2108"/>
                  <a:gd name="T6" fmla="*/ 0 60000 65536"/>
                  <a:gd name="T7" fmla="*/ 0 60000 65536"/>
                  <a:gd name="T8" fmla="*/ 0 60000 65536"/>
                  <a:gd name="T9" fmla="*/ 0 w 2600"/>
                  <a:gd name="T10" fmla="*/ 0 h 2108"/>
                  <a:gd name="T11" fmla="*/ 2600 w 2600"/>
                  <a:gd name="T12" fmla="*/ 2108 h 21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0" h="2108">
                    <a:moveTo>
                      <a:pt x="465" y="2108"/>
                    </a:moveTo>
                    <a:cubicBezTo>
                      <a:pt x="0" y="1064"/>
                      <a:pt x="372" y="0"/>
                      <a:pt x="1260" y="4"/>
                    </a:cubicBezTo>
                    <a:cubicBezTo>
                      <a:pt x="2148" y="8"/>
                      <a:pt x="2600" y="1072"/>
                      <a:pt x="2064" y="2108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2" name="Line 10"/>
              <p:cNvSpPr>
                <a:spLocks noChangeShapeType="1"/>
              </p:cNvSpPr>
              <p:nvPr/>
            </p:nvSpPr>
            <p:spPr bwMode="auto">
              <a:xfrm>
                <a:off x="2261" y="2392"/>
                <a:ext cx="2821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3" name="Line 11"/>
              <p:cNvSpPr>
                <a:spLocks noChangeShapeType="1"/>
              </p:cNvSpPr>
              <p:nvPr/>
            </p:nvSpPr>
            <p:spPr bwMode="auto">
              <a:xfrm>
                <a:off x="664" y="2393"/>
                <a:ext cx="1597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4" name="Line 12"/>
              <p:cNvSpPr>
                <a:spLocks noChangeShapeType="1"/>
              </p:cNvSpPr>
              <p:nvPr/>
            </p:nvSpPr>
            <p:spPr bwMode="auto">
              <a:xfrm>
                <a:off x="2261" y="2392"/>
                <a:ext cx="2821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5" name="Line 13"/>
              <p:cNvSpPr>
                <a:spLocks noChangeShapeType="1"/>
              </p:cNvSpPr>
              <p:nvPr/>
            </p:nvSpPr>
            <p:spPr bwMode="auto">
              <a:xfrm>
                <a:off x="664" y="2393"/>
                <a:ext cx="1597" cy="1"/>
              </a:xfrm>
              <a:prstGeom prst="line">
                <a:avLst/>
              </a:pr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6" name="Freeform 15"/>
              <p:cNvSpPr>
                <a:spLocks/>
              </p:cNvSpPr>
              <p:nvPr/>
            </p:nvSpPr>
            <p:spPr bwMode="auto">
              <a:xfrm>
                <a:off x="1542" y="734"/>
                <a:ext cx="719" cy="1657"/>
              </a:xfrm>
              <a:custGeom>
                <a:avLst/>
                <a:gdLst>
                  <a:gd name="T0" fmla="*/ 23 w 938"/>
                  <a:gd name="T1" fmla="*/ 53 h 2160"/>
                  <a:gd name="T2" fmla="*/ 0 w 938"/>
                  <a:gd name="T3" fmla="*/ 0 h 2160"/>
                  <a:gd name="T4" fmla="*/ 0 60000 65536"/>
                  <a:gd name="T5" fmla="*/ 0 60000 65536"/>
                  <a:gd name="T6" fmla="*/ 0 w 938"/>
                  <a:gd name="T7" fmla="*/ 0 h 2160"/>
                  <a:gd name="T8" fmla="*/ 938 w 938"/>
                  <a:gd name="T9" fmla="*/ 2160 h 2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8" h="2160">
                    <a:moveTo>
                      <a:pt x="938" y="2160"/>
                    </a:moveTo>
                    <a:cubicBezTo>
                      <a:pt x="160" y="1388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7" name="Freeform 16"/>
              <p:cNvSpPr>
                <a:spLocks/>
              </p:cNvSpPr>
              <p:nvPr/>
            </p:nvSpPr>
            <p:spPr bwMode="auto">
              <a:xfrm>
                <a:off x="661" y="1725"/>
                <a:ext cx="1600" cy="666"/>
              </a:xfrm>
              <a:custGeom>
                <a:avLst/>
                <a:gdLst>
                  <a:gd name="T0" fmla="*/ 51 w 2086"/>
                  <a:gd name="T1" fmla="*/ 21 h 868"/>
                  <a:gd name="T2" fmla="*/ 0 w 2086"/>
                  <a:gd name="T3" fmla="*/ 0 h 868"/>
                  <a:gd name="T4" fmla="*/ 0 60000 65536"/>
                  <a:gd name="T5" fmla="*/ 0 60000 65536"/>
                  <a:gd name="T6" fmla="*/ 0 w 2086"/>
                  <a:gd name="T7" fmla="*/ 0 h 868"/>
                  <a:gd name="T8" fmla="*/ 2086 w 2086"/>
                  <a:gd name="T9" fmla="*/ 868 h 86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86" h="868">
                    <a:moveTo>
                      <a:pt x="2086" y="868"/>
                    </a:moveTo>
                    <a:cubicBezTo>
                      <a:pt x="1140" y="544"/>
                      <a:pt x="0" y="0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8" name="Freeform 17"/>
              <p:cNvSpPr>
                <a:spLocks/>
              </p:cNvSpPr>
              <p:nvPr/>
            </p:nvSpPr>
            <p:spPr bwMode="auto">
              <a:xfrm>
                <a:off x="2262" y="1774"/>
                <a:ext cx="1228" cy="617"/>
              </a:xfrm>
              <a:custGeom>
                <a:avLst/>
                <a:gdLst>
                  <a:gd name="T0" fmla="*/ 0 w 1601"/>
                  <a:gd name="T1" fmla="*/ 20 h 804"/>
                  <a:gd name="T2" fmla="*/ 19 w 1601"/>
                  <a:gd name="T3" fmla="*/ 0 h 804"/>
                  <a:gd name="T4" fmla="*/ 39 w 1601"/>
                  <a:gd name="T5" fmla="*/ 20 h 804"/>
                  <a:gd name="T6" fmla="*/ 0 60000 65536"/>
                  <a:gd name="T7" fmla="*/ 0 60000 65536"/>
                  <a:gd name="T8" fmla="*/ 0 60000 65536"/>
                  <a:gd name="T9" fmla="*/ 0 w 1601"/>
                  <a:gd name="T10" fmla="*/ 0 h 804"/>
                  <a:gd name="T11" fmla="*/ 1601 w 1601"/>
                  <a:gd name="T12" fmla="*/ 804 h 8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1" h="804">
                    <a:moveTo>
                      <a:pt x="0" y="804"/>
                    </a:moveTo>
                    <a:cubicBezTo>
                      <a:pt x="149" y="408"/>
                      <a:pt x="409" y="0"/>
                      <a:pt x="793" y="0"/>
                    </a:cubicBezTo>
                    <a:cubicBezTo>
                      <a:pt x="1177" y="0"/>
                      <a:pt x="1493" y="410"/>
                      <a:pt x="1601" y="804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59" name="Freeform 18"/>
              <p:cNvSpPr>
                <a:spLocks/>
              </p:cNvSpPr>
              <p:nvPr/>
            </p:nvSpPr>
            <p:spPr bwMode="auto">
              <a:xfrm>
                <a:off x="2262" y="2162"/>
                <a:ext cx="1225" cy="229"/>
              </a:xfrm>
              <a:custGeom>
                <a:avLst/>
                <a:gdLst>
                  <a:gd name="T0" fmla="*/ 0 w 1596"/>
                  <a:gd name="T1" fmla="*/ 8 h 298"/>
                  <a:gd name="T2" fmla="*/ 19 w 1596"/>
                  <a:gd name="T3" fmla="*/ 0 h 298"/>
                  <a:gd name="T4" fmla="*/ 39 w 1596"/>
                  <a:gd name="T5" fmla="*/ 8 h 298"/>
                  <a:gd name="T6" fmla="*/ 0 60000 65536"/>
                  <a:gd name="T7" fmla="*/ 0 60000 65536"/>
                  <a:gd name="T8" fmla="*/ 0 60000 65536"/>
                  <a:gd name="T9" fmla="*/ 0 w 1596"/>
                  <a:gd name="T10" fmla="*/ 0 h 298"/>
                  <a:gd name="T11" fmla="*/ 1596 w 1596"/>
                  <a:gd name="T12" fmla="*/ 298 h 29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96" h="298">
                    <a:moveTo>
                      <a:pt x="0" y="298"/>
                    </a:moveTo>
                    <a:cubicBezTo>
                      <a:pt x="121" y="204"/>
                      <a:pt x="476" y="0"/>
                      <a:pt x="790" y="0"/>
                    </a:cubicBezTo>
                    <a:cubicBezTo>
                      <a:pt x="1104" y="0"/>
                      <a:pt x="1498" y="207"/>
                      <a:pt x="1596" y="298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0" name="Freeform 19"/>
              <p:cNvSpPr>
                <a:spLocks/>
              </p:cNvSpPr>
              <p:nvPr/>
            </p:nvSpPr>
            <p:spPr bwMode="auto">
              <a:xfrm flipV="1">
                <a:off x="1903" y="2390"/>
                <a:ext cx="1995" cy="1618"/>
              </a:xfrm>
              <a:custGeom>
                <a:avLst/>
                <a:gdLst>
                  <a:gd name="T0" fmla="*/ 12 w 2600"/>
                  <a:gd name="T1" fmla="*/ 52 h 2108"/>
                  <a:gd name="T2" fmla="*/ 31 w 2600"/>
                  <a:gd name="T3" fmla="*/ 2 h 2108"/>
                  <a:gd name="T4" fmla="*/ 51 w 2600"/>
                  <a:gd name="T5" fmla="*/ 52 h 2108"/>
                  <a:gd name="T6" fmla="*/ 0 60000 65536"/>
                  <a:gd name="T7" fmla="*/ 0 60000 65536"/>
                  <a:gd name="T8" fmla="*/ 0 60000 65536"/>
                  <a:gd name="T9" fmla="*/ 0 w 2600"/>
                  <a:gd name="T10" fmla="*/ 0 h 2108"/>
                  <a:gd name="T11" fmla="*/ 2600 w 2600"/>
                  <a:gd name="T12" fmla="*/ 2108 h 21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00" h="2108">
                    <a:moveTo>
                      <a:pt x="465" y="2108"/>
                    </a:moveTo>
                    <a:cubicBezTo>
                      <a:pt x="0" y="1064"/>
                      <a:pt x="372" y="0"/>
                      <a:pt x="1260" y="4"/>
                    </a:cubicBezTo>
                    <a:cubicBezTo>
                      <a:pt x="2148" y="8"/>
                      <a:pt x="2600" y="1072"/>
                      <a:pt x="2064" y="2108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1" name="Freeform 20"/>
              <p:cNvSpPr>
                <a:spLocks/>
              </p:cNvSpPr>
              <p:nvPr/>
            </p:nvSpPr>
            <p:spPr bwMode="auto">
              <a:xfrm flipV="1">
                <a:off x="1542" y="2391"/>
                <a:ext cx="719" cy="1657"/>
              </a:xfrm>
              <a:custGeom>
                <a:avLst/>
                <a:gdLst>
                  <a:gd name="T0" fmla="*/ 23 w 938"/>
                  <a:gd name="T1" fmla="*/ 53 h 2160"/>
                  <a:gd name="T2" fmla="*/ 0 w 938"/>
                  <a:gd name="T3" fmla="*/ 0 h 2160"/>
                  <a:gd name="T4" fmla="*/ 0 60000 65536"/>
                  <a:gd name="T5" fmla="*/ 0 60000 65536"/>
                  <a:gd name="T6" fmla="*/ 0 w 938"/>
                  <a:gd name="T7" fmla="*/ 0 h 2160"/>
                  <a:gd name="T8" fmla="*/ 938 w 938"/>
                  <a:gd name="T9" fmla="*/ 2160 h 2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8" h="2160">
                    <a:moveTo>
                      <a:pt x="938" y="2160"/>
                    </a:moveTo>
                    <a:cubicBezTo>
                      <a:pt x="160" y="1388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2" name="Freeform 21"/>
              <p:cNvSpPr>
                <a:spLocks/>
              </p:cNvSpPr>
              <p:nvPr/>
            </p:nvSpPr>
            <p:spPr bwMode="auto">
              <a:xfrm flipV="1">
                <a:off x="661" y="2387"/>
                <a:ext cx="1600" cy="666"/>
              </a:xfrm>
              <a:custGeom>
                <a:avLst/>
                <a:gdLst>
                  <a:gd name="T0" fmla="*/ 51 w 2086"/>
                  <a:gd name="T1" fmla="*/ 21 h 868"/>
                  <a:gd name="T2" fmla="*/ 0 w 2086"/>
                  <a:gd name="T3" fmla="*/ 0 h 868"/>
                  <a:gd name="T4" fmla="*/ 0 60000 65536"/>
                  <a:gd name="T5" fmla="*/ 0 60000 65536"/>
                  <a:gd name="T6" fmla="*/ 0 w 2086"/>
                  <a:gd name="T7" fmla="*/ 0 h 868"/>
                  <a:gd name="T8" fmla="*/ 2086 w 2086"/>
                  <a:gd name="T9" fmla="*/ 868 h 86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86" h="868">
                    <a:moveTo>
                      <a:pt x="2086" y="868"/>
                    </a:moveTo>
                    <a:cubicBezTo>
                      <a:pt x="1140" y="544"/>
                      <a:pt x="0" y="0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3" name="Freeform 22"/>
              <p:cNvSpPr>
                <a:spLocks/>
              </p:cNvSpPr>
              <p:nvPr/>
            </p:nvSpPr>
            <p:spPr bwMode="auto">
              <a:xfrm flipV="1">
                <a:off x="2262" y="2390"/>
                <a:ext cx="1228" cy="617"/>
              </a:xfrm>
              <a:custGeom>
                <a:avLst/>
                <a:gdLst>
                  <a:gd name="T0" fmla="*/ 0 w 1601"/>
                  <a:gd name="T1" fmla="*/ 20 h 804"/>
                  <a:gd name="T2" fmla="*/ 19 w 1601"/>
                  <a:gd name="T3" fmla="*/ 0 h 804"/>
                  <a:gd name="T4" fmla="*/ 39 w 1601"/>
                  <a:gd name="T5" fmla="*/ 20 h 804"/>
                  <a:gd name="T6" fmla="*/ 0 60000 65536"/>
                  <a:gd name="T7" fmla="*/ 0 60000 65536"/>
                  <a:gd name="T8" fmla="*/ 0 60000 65536"/>
                  <a:gd name="T9" fmla="*/ 0 w 1601"/>
                  <a:gd name="T10" fmla="*/ 0 h 804"/>
                  <a:gd name="T11" fmla="*/ 1601 w 1601"/>
                  <a:gd name="T12" fmla="*/ 804 h 8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01" h="804">
                    <a:moveTo>
                      <a:pt x="0" y="804"/>
                    </a:moveTo>
                    <a:cubicBezTo>
                      <a:pt x="149" y="408"/>
                      <a:pt x="409" y="0"/>
                      <a:pt x="793" y="0"/>
                    </a:cubicBezTo>
                    <a:cubicBezTo>
                      <a:pt x="1177" y="0"/>
                      <a:pt x="1493" y="410"/>
                      <a:pt x="1601" y="804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4" name="Freeform 24"/>
              <p:cNvSpPr>
                <a:spLocks/>
              </p:cNvSpPr>
              <p:nvPr/>
            </p:nvSpPr>
            <p:spPr bwMode="auto">
              <a:xfrm flipH="1">
                <a:off x="3484" y="734"/>
                <a:ext cx="720" cy="1657"/>
              </a:xfrm>
              <a:custGeom>
                <a:avLst/>
                <a:gdLst>
                  <a:gd name="T0" fmla="*/ 23 w 938"/>
                  <a:gd name="T1" fmla="*/ 53 h 2160"/>
                  <a:gd name="T2" fmla="*/ 0 w 938"/>
                  <a:gd name="T3" fmla="*/ 0 h 2160"/>
                  <a:gd name="T4" fmla="*/ 0 60000 65536"/>
                  <a:gd name="T5" fmla="*/ 0 60000 65536"/>
                  <a:gd name="T6" fmla="*/ 0 w 938"/>
                  <a:gd name="T7" fmla="*/ 0 h 2160"/>
                  <a:gd name="T8" fmla="*/ 938 w 938"/>
                  <a:gd name="T9" fmla="*/ 2160 h 2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8" h="2160">
                    <a:moveTo>
                      <a:pt x="938" y="2160"/>
                    </a:moveTo>
                    <a:cubicBezTo>
                      <a:pt x="160" y="1388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5" name="Freeform 25"/>
              <p:cNvSpPr>
                <a:spLocks/>
              </p:cNvSpPr>
              <p:nvPr/>
            </p:nvSpPr>
            <p:spPr bwMode="auto">
              <a:xfrm flipH="1">
                <a:off x="3487" y="1725"/>
                <a:ext cx="1600" cy="666"/>
              </a:xfrm>
              <a:custGeom>
                <a:avLst/>
                <a:gdLst>
                  <a:gd name="T0" fmla="*/ 51 w 2086"/>
                  <a:gd name="T1" fmla="*/ 21 h 868"/>
                  <a:gd name="T2" fmla="*/ 0 w 2086"/>
                  <a:gd name="T3" fmla="*/ 0 h 868"/>
                  <a:gd name="T4" fmla="*/ 0 60000 65536"/>
                  <a:gd name="T5" fmla="*/ 0 60000 65536"/>
                  <a:gd name="T6" fmla="*/ 0 w 2086"/>
                  <a:gd name="T7" fmla="*/ 0 h 868"/>
                  <a:gd name="T8" fmla="*/ 2086 w 2086"/>
                  <a:gd name="T9" fmla="*/ 868 h 86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86" h="868">
                    <a:moveTo>
                      <a:pt x="2086" y="868"/>
                    </a:moveTo>
                    <a:cubicBezTo>
                      <a:pt x="1140" y="544"/>
                      <a:pt x="0" y="0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4166" name="Freeform 26"/>
              <p:cNvSpPr>
                <a:spLocks/>
              </p:cNvSpPr>
              <p:nvPr/>
            </p:nvSpPr>
            <p:spPr bwMode="auto">
              <a:xfrm flipH="1" flipV="1">
                <a:off x="3484" y="2391"/>
                <a:ext cx="720" cy="1657"/>
              </a:xfrm>
              <a:custGeom>
                <a:avLst/>
                <a:gdLst>
                  <a:gd name="T0" fmla="*/ 23 w 938"/>
                  <a:gd name="T1" fmla="*/ 53 h 2160"/>
                  <a:gd name="T2" fmla="*/ 0 w 938"/>
                  <a:gd name="T3" fmla="*/ 0 h 2160"/>
                  <a:gd name="T4" fmla="*/ 0 60000 65536"/>
                  <a:gd name="T5" fmla="*/ 0 60000 65536"/>
                  <a:gd name="T6" fmla="*/ 0 w 938"/>
                  <a:gd name="T7" fmla="*/ 0 h 2160"/>
                  <a:gd name="T8" fmla="*/ 938 w 938"/>
                  <a:gd name="T9" fmla="*/ 2160 h 2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38" h="2160">
                    <a:moveTo>
                      <a:pt x="938" y="2160"/>
                    </a:moveTo>
                    <a:cubicBezTo>
                      <a:pt x="160" y="1388"/>
                      <a:pt x="8" y="572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04167" name="Group 28"/>
              <p:cNvGrpSpPr>
                <a:grpSpLocks/>
              </p:cNvGrpSpPr>
              <p:nvPr/>
            </p:nvGrpSpPr>
            <p:grpSpPr bwMode="auto">
              <a:xfrm>
                <a:off x="1103" y="1365"/>
                <a:ext cx="3607" cy="2093"/>
                <a:chOff x="572" y="815"/>
                <a:chExt cx="4703" cy="2729"/>
              </a:xfrm>
            </p:grpSpPr>
            <p:sp>
              <p:nvSpPr>
                <p:cNvPr id="304174" name="Line 29"/>
                <p:cNvSpPr>
                  <a:spLocks noChangeShapeType="1"/>
                </p:cNvSpPr>
                <p:nvPr/>
              </p:nvSpPr>
              <p:spPr bwMode="auto">
                <a:xfrm>
                  <a:off x="2846" y="2152"/>
                  <a:ext cx="58" cy="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5" name="Line 30"/>
                <p:cNvSpPr>
                  <a:spLocks noChangeShapeType="1"/>
                </p:cNvSpPr>
                <p:nvPr/>
              </p:nvSpPr>
              <p:spPr bwMode="auto">
                <a:xfrm rot="-4110894" flipH="1" flipV="1">
                  <a:off x="742" y="1593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6" name="Line 31"/>
                <p:cNvSpPr>
                  <a:spLocks noChangeShapeType="1"/>
                </p:cNvSpPr>
                <p:nvPr/>
              </p:nvSpPr>
              <p:spPr bwMode="auto">
                <a:xfrm rot="956255" flipV="1">
                  <a:off x="1929" y="815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7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58" y="1348"/>
                  <a:ext cx="49" cy="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8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572" y="2154"/>
                  <a:ext cx="64" cy="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9" name="Line 34"/>
                <p:cNvSpPr>
                  <a:spLocks noChangeShapeType="1"/>
                </p:cNvSpPr>
                <p:nvPr/>
              </p:nvSpPr>
              <p:spPr bwMode="auto">
                <a:xfrm rot="-956255">
                  <a:off x="3855" y="815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0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856" y="1854"/>
                  <a:ext cx="49" cy="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1" name="Line 36"/>
                <p:cNvSpPr>
                  <a:spLocks noChangeShapeType="1"/>
                </p:cNvSpPr>
                <p:nvPr/>
              </p:nvSpPr>
              <p:spPr bwMode="auto">
                <a:xfrm rot="751729" flipH="1" flipV="1">
                  <a:off x="1297" y="934"/>
                  <a:ext cx="24" cy="4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2" name="Line 37"/>
                <p:cNvSpPr>
                  <a:spLocks noChangeShapeType="1"/>
                </p:cNvSpPr>
                <p:nvPr/>
              </p:nvSpPr>
              <p:spPr bwMode="auto">
                <a:xfrm rot="4110894" flipH="1">
                  <a:off x="742" y="2649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3" name="Line 38"/>
                <p:cNvSpPr>
                  <a:spLocks noChangeShapeType="1"/>
                </p:cNvSpPr>
                <p:nvPr/>
              </p:nvSpPr>
              <p:spPr bwMode="auto">
                <a:xfrm rot="-956255">
                  <a:off x="1944" y="3486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4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858" y="2446"/>
                  <a:ext cx="49" cy="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5" name="Line 40"/>
                <p:cNvSpPr>
                  <a:spLocks noChangeShapeType="1"/>
                </p:cNvSpPr>
                <p:nvPr/>
              </p:nvSpPr>
              <p:spPr bwMode="auto">
                <a:xfrm rot="956255" flipV="1">
                  <a:off x="3850" y="3450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6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856" y="2952"/>
                  <a:ext cx="49" cy="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7" name="Line 42"/>
                <p:cNvSpPr>
                  <a:spLocks noChangeShapeType="1"/>
                </p:cNvSpPr>
                <p:nvPr/>
              </p:nvSpPr>
              <p:spPr bwMode="auto">
                <a:xfrm rot="20848271" flipH="1">
                  <a:off x="1309" y="3296"/>
                  <a:ext cx="24" cy="4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8" name="Line 43"/>
                <p:cNvSpPr>
                  <a:spLocks noChangeShapeType="1"/>
                </p:cNvSpPr>
                <p:nvPr/>
              </p:nvSpPr>
              <p:spPr bwMode="auto">
                <a:xfrm rot="4110894" flipH="1">
                  <a:off x="4999" y="1602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89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5211" y="2154"/>
                  <a:ext cx="64" cy="0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90" name="Line 45"/>
                <p:cNvSpPr>
                  <a:spLocks noChangeShapeType="1"/>
                </p:cNvSpPr>
                <p:nvPr/>
              </p:nvSpPr>
              <p:spPr bwMode="auto">
                <a:xfrm rot="20848271" flipH="1">
                  <a:off x="4437" y="934"/>
                  <a:ext cx="24" cy="4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91" name="Line 46"/>
                <p:cNvSpPr>
                  <a:spLocks noChangeShapeType="1"/>
                </p:cNvSpPr>
                <p:nvPr/>
              </p:nvSpPr>
              <p:spPr bwMode="auto">
                <a:xfrm rot="-4110894" flipH="1" flipV="1">
                  <a:off x="5010" y="2645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92" name="Line 47"/>
                <p:cNvSpPr>
                  <a:spLocks noChangeShapeType="1"/>
                </p:cNvSpPr>
                <p:nvPr/>
              </p:nvSpPr>
              <p:spPr bwMode="auto">
                <a:xfrm rot="751729" flipH="1" flipV="1">
                  <a:off x="4425" y="3296"/>
                  <a:ext cx="24" cy="41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4168" name="Group 111"/>
              <p:cNvGrpSpPr>
                <a:grpSpLocks/>
              </p:cNvGrpSpPr>
              <p:nvPr/>
            </p:nvGrpSpPr>
            <p:grpSpPr bwMode="auto">
              <a:xfrm>
                <a:off x="2235" y="1354"/>
                <a:ext cx="1286" cy="935"/>
                <a:chOff x="2148" y="981"/>
                <a:chExt cx="1461" cy="1062"/>
              </a:xfrm>
            </p:grpSpPr>
            <p:sp>
              <p:nvSpPr>
                <p:cNvPr id="304172" name="Freeform 109"/>
                <p:cNvSpPr>
                  <a:spLocks/>
                </p:cNvSpPr>
                <p:nvPr/>
              </p:nvSpPr>
              <p:spPr bwMode="auto">
                <a:xfrm>
                  <a:off x="2148" y="981"/>
                  <a:ext cx="1461" cy="1062"/>
                </a:xfrm>
                <a:custGeom>
                  <a:avLst/>
                  <a:gdLst>
                    <a:gd name="T0" fmla="*/ 27 w 1461"/>
                    <a:gd name="T1" fmla="*/ 1062 h 1062"/>
                    <a:gd name="T2" fmla="*/ 729 w 1461"/>
                    <a:gd name="T3" fmla="*/ 0 h 1062"/>
                    <a:gd name="T4" fmla="*/ 1428 w 1461"/>
                    <a:gd name="T5" fmla="*/ 1062 h 1062"/>
                    <a:gd name="T6" fmla="*/ 0 60000 65536"/>
                    <a:gd name="T7" fmla="*/ 0 60000 65536"/>
                    <a:gd name="T8" fmla="*/ 0 60000 65536"/>
                    <a:gd name="T9" fmla="*/ 0 w 1461"/>
                    <a:gd name="T10" fmla="*/ 0 h 1062"/>
                    <a:gd name="T11" fmla="*/ 1461 w 1461"/>
                    <a:gd name="T12" fmla="*/ 1062 h 10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1" h="1062">
                      <a:moveTo>
                        <a:pt x="27" y="1062"/>
                      </a:moveTo>
                      <a:cubicBezTo>
                        <a:pt x="0" y="660"/>
                        <a:pt x="234" y="0"/>
                        <a:pt x="729" y="0"/>
                      </a:cubicBezTo>
                      <a:cubicBezTo>
                        <a:pt x="1224" y="0"/>
                        <a:pt x="1461" y="642"/>
                        <a:pt x="1428" y="1062"/>
                      </a:cubicBezTo>
                    </a:path>
                  </a:pathLst>
                </a:cu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3" name="Line 110"/>
                <p:cNvSpPr>
                  <a:spLocks noChangeShapeType="1"/>
                </p:cNvSpPr>
                <p:nvPr/>
              </p:nvSpPr>
              <p:spPr bwMode="auto">
                <a:xfrm rot="-5400000">
                  <a:off x="2871" y="953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04169" name="Group 112"/>
              <p:cNvGrpSpPr>
                <a:grpSpLocks/>
              </p:cNvGrpSpPr>
              <p:nvPr/>
            </p:nvGrpSpPr>
            <p:grpSpPr bwMode="auto">
              <a:xfrm flipV="1">
                <a:off x="2235" y="2490"/>
                <a:ext cx="1286" cy="934"/>
                <a:chOff x="2148" y="981"/>
                <a:chExt cx="1461" cy="1062"/>
              </a:xfrm>
            </p:grpSpPr>
            <p:sp>
              <p:nvSpPr>
                <p:cNvPr id="304170" name="Freeform 113"/>
                <p:cNvSpPr>
                  <a:spLocks/>
                </p:cNvSpPr>
                <p:nvPr/>
              </p:nvSpPr>
              <p:spPr bwMode="auto">
                <a:xfrm>
                  <a:off x="2148" y="981"/>
                  <a:ext cx="1461" cy="1062"/>
                </a:xfrm>
                <a:custGeom>
                  <a:avLst/>
                  <a:gdLst>
                    <a:gd name="T0" fmla="*/ 27 w 1461"/>
                    <a:gd name="T1" fmla="*/ 1062 h 1062"/>
                    <a:gd name="T2" fmla="*/ 729 w 1461"/>
                    <a:gd name="T3" fmla="*/ 0 h 1062"/>
                    <a:gd name="T4" fmla="*/ 1428 w 1461"/>
                    <a:gd name="T5" fmla="*/ 1062 h 1062"/>
                    <a:gd name="T6" fmla="*/ 0 60000 65536"/>
                    <a:gd name="T7" fmla="*/ 0 60000 65536"/>
                    <a:gd name="T8" fmla="*/ 0 60000 65536"/>
                    <a:gd name="T9" fmla="*/ 0 w 1461"/>
                    <a:gd name="T10" fmla="*/ 0 h 1062"/>
                    <a:gd name="T11" fmla="*/ 1461 w 1461"/>
                    <a:gd name="T12" fmla="*/ 1062 h 10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61" h="1062">
                      <a:moveTo>
                        <a:pt x="27" y="1062"/>
                      </a:moveTo>
                      <a:cubicBezTo>
                        <a:pt x="0" y="660"/>
                        <a:pt x="234" y="0"/>
                        <a:pt x="729" y="0"/>
                      </a:cubicBezTo>
                      <a:cubicBezTo>
                        <a:pt x="1224" y="0"/>
                        <a:pt x="1461" y="642"/>
                        <a:pt x="1428" y="1062"/>
                      </a:cubicBezTo>
                    </a:path>
                  </a:pathLst>
                </a:custGeom>
                <a:noFill/>
                <a:ln w="15875">
                  <a:solidFill>
                    <a:srgbClr val="FF327D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4171" name="Line 114"/>
                <p:cNvSpPr>
                  <a:spLocks noChangeShapeType="1"/>
                </p:cNvSpPr>
                <p:nvPr/>
              </p:nvSpPr>
              <p:spPr bwMode="auto">
                <a:xfrm rot="-5400000">
                  <a:off x="2871" y="953"/>
                  <a:ext cx="0" cy="58"/>
                </a:xfrm>
                <a:prstGeom prst="line">
                  <a:avLst/>
                </a:prstGeom>
                <a:noFill/>
                <a:ln w="15875">
                  <a:solidFill>
                    <a:srgbClr val="FF327D"/>
                  </a:solidFill>
                  <a:round/>
                  <a:headEnd/>
                  <a:tailEnd type="stealth" w="lg" len="lg"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04145" name="Group 126"/>
            <p:cNvGrpSpPr>
              <a:grpSpLocks/>
            </p:cNvGrpSpPr>
            <p:nvPr/>
          </p:nvGrpSpPr>
          <p:grpSpPr bwMode="auto">
            <a:xfrm>
              <a:off x="3388" y="2231"/>
              <a:ext cx="201" cy="259"/>
              <a:chOff x="3388" y="2231"/>
              <a:chExt cx="201" cy="259"/>
            </a:xfrm>
          </p:grpSpPr>
          <p:sp>
            <p:nvSpPr>
              <p:cNvPr id="304149" name="Oval 49"/>
              <p:cNvSpPr>
                <a:spLocks noChangeAspect="1" noChangeArrowheads="1"/>
              </p:cNvSpPr>
              <p:nvPr/>
            </p:nvSpPr>
            <p:spPr bwMode="auto">
              <a:xfrm>
                <a:off x="3388" y="2289"/>
                <a:ext cx="201" cy="20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3366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4150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3389" y="2231"/>
                <a:ext cx="200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2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  <a:cs typeface="Times New Roman" pitchFamily="18" charset="0"/>
                  </a:rPr>
                  <a:t>–</a:t>
                </a:r>
                <a:endParaRPr lang="en-US" sz="2200" b="1" i="1">
                  <a:solidFill>
                    <a:srgbClr val="000066"/>
                  </a:solidFill>
                  <a:latin typeface="Times New Roman" pitchFamily="18" charset="0"/>
                  <a:ea typeface="Gulim" pitchFamily="34" charset="-127"/>
                  <a:cs typeface="Times New Roman" pitchFamily="18" charset="0"/>
                </a:endParaRPr>
              </a:p>
            </p:txBody>
          </p:sp>
        </p:grpSp>
        <p:grpSp>
          <p:nvGrpSpPr>
            <p:cNvPr id="304146" name="Group 125"/>
            <p:cNvGrpSpPr>
              <a:grpSpLocks/>
            </p:cNvGrpSpPr>
            <p:nvPr/>
          </p:nvGrpSpPr>
          <p:grpSpPr bwMode="auto">
            <a:xfrm>
              <a:off x="2164" y="2256"/>
              <a:ext cx="201" cy="234"/>
              <a:chOff x="2164" y="2256"/>
              <a:chExt cx="201" cy="234"/>
            </a:xfrm>
          </p:grpSpPr>
          <p:sp>
            <p:nvSpPr>
              <p:cNvPr id="304147" name="Oval 52"/>
              <p:cNvSpPr>
                <a:spLocks noChangeAspect="1" noChangeArrowheads="1"/>
              </p:cNvSpPr>
              <p:nvPr/>
            </p:nvSpPr>
            <p:spPr bwMode="auto">
              <a:xfrm>
                <a:off x="2164" y="2289"/>
                <a:ext cx="201" cy="20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04148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2165" y="2256"/>
                <a:ext cx="200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2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2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19254" name="AutoShape 118"/>
          <p:cNvSpPr>
            <a:spLocks/>
          </p:cNvSpPr>
          <p:nvPr/>
        </p:nvSpPr>
        <p:spPr bwMode="auto">
          <a:xfrm>
            <a:off x="2779713" y="1477963"/>
            <a:ext cx="384175" cy="433387"/>
          </a:xfrm>
          <a:prstGeom prst="callout1">
            <a:avLst>
              <a:gd name="adj1" fmla="val 26375"/>
              <a:gd name="adj2" fmla="val 119833"/>
              <a:gd name="adj3" fmla="val 130037"/>
              <a:gd name="adj4" fmla="val 316528"/>
            </a:avLst>
          </a:prstGeom>
          <a:noFill/>
          <a:ln w="15875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i="1">
                <a:solidFill>
                  <a:srgbClr val="000066"/>
                </a:solidFill>
              </a:rPr>
              <a:t>S</a:t>
            </a:r>
            <a:r>
              <a:rPr lang="en-US" baseline="-25000">
                <a:solidFill>
                  <a:srgbClr val="000066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255" grpId="0" animBg="1"/>
      <p:bldP spid="219253" grpId="0" animBg="1"/>
      <p:bldP spid="219242" grpId="0" animBg="1"/>
      <p:bldP spid="219191" grpId="0" animBg="1"/>
      <p:bldP spid="219193" grpId="0" animBg="1"/>
      <p:bldP spid="219243" grpId="0" animBg="1"/>
      <p:bldP spid="219256" grpId="0" animBg="1"/>
      <p:bldP spid="2192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0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30210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021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E19D73-B4A4-49FC-B0B4-F4CEC42344BD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179388" y="1725613"/>
            <a:ext cx="87741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Draw the situation.</a:t>
            </a: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endParaRPr lang="en-US" sz="1200">
              <a:solidFill>
                <a:srgbClr val="000066"/>
              </a:solidFill>
            </a:endParaRP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Choose a Gaussian surface appropriate to the symmetry.</a:t>
            </a: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endParaRPr lang="en-US" sz="1200">
              <a:solidFill>
                <a:srgbClr val="000066"/>
              </a:solidFill>
            </a:endParaRP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Apply Gauss’s law:</a:t>
            </a:r>
          </a:p>
        </p:txBody>
      </p:sp>
      <p:sp>
        <p:nvSpPr>
          <p:cNvPr id="30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762000"/>
            <a:ext cx="8231187" cy="655638"/>
          </a:xfrm>
        </p:spPr>
        <p:txBody>
          <a:bodyPr/>
          <a:lstStyle/>
          <a:p>
            <a:pPr eaLnBrk="1" hangingPunct="1"/>
            <a:r>
              <a:rPr lang="en-ZA" smtClean="0"/>
              <a:t>USING GAUSS’S LAW TO </a:t>
            </a:r>
            <a:r>
              <a:rPr lang="en-US" smtClean="0"/>
              <a:t>DETERMINE ELECTRIC FIELDS</a:t>
            </a:r>
          </a:p>
        </p:txBody>
      </p:sp>
      <p:graphicFrame>
        <p:nvGraphicFramePr>
          <p:cNvPr id="302086" name="Object 20"/>
          <p:cNvGraphicFramePr>
            <a:graphicFrameLocks noChangeAspect="1"/>
          </p:cNvGraphicFramePr>
          <p:nvPr/>
        </p:nvGraphicFramePr>
        <p:xfrm>
          <a:off x="4244975" y="3381375"/>
          <a:ext cx="20034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05" name="Equation" r:id="rId4" imgW="2006600" imgH="469900" progId="Equation.DSMT4">
                  <p:embed/>
                </p:oleObj>
              </mc:Choice>
              <mc:Fallback>
                <p:oleObj name="Equation" r:id="rId4" imgW="2006600" imgH="4699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381375"/>
                        <a:ext cx="20034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152900" y="3295650"/>
            <a:ext cx="2184400" cy="6286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53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3053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30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50EF2F-8B5E-4F00-A73F-D4BDF141CA41}" type="slidenum">
              <a:rPr lang="en-US" smtClean="0">
                <a:cs typeface="Arial" charset="0"/>
              </a:rPr>
              <a:pPr/>
              <a:t>14</a:t>
            </a:fld>
            <a:endParaRPr lang="en-US" smtClean="0">
              <a:cs typeface="Arial" charset="0"/>
            </a:endParaRPr>
          </a:p>
        </p:txBody>
      </p:sp>
      <p:sp>
        <p:nvSpPr>
          <p:cNvPr id="230429" name="Rectangle 29"/>
          <p:cNvSpPr>
            <a:spLocks noChangeArrowheads="1"/>
          </p:cNvSpPr>
          <p:nvPr/>
        </p:nvSpPr>
        <p:spPr bwMode="auto">
          <a:xfrm>
            <a:off x="7740650" y="4510088"/>
            <a:ext cx="320675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endParaRPr lang="en-US" sz="2200" b="1" baseline="-2500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30438" name="Line 38"/>
          <p:cNvSpPr>
            <a:spLocks noChangeShapeType="1"/>
          </p:cNvSpPr>
          <p:nvPr/>
        </p:nvSpPr>
        <p:spPr bwMode="auto">
          <a:xfrm flipH="1" flipV="1">
            <a:off x="7161213" y="4233863"/>
            <a:ext cx="425450" cy="752475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30426" name="Group 26"/>
          <p:cNvGrpSpPr>
            <a:grpSpLocks/>
          </p:cNvGrpSpPr>
          <p:nvPr/>
        </p:nvGrpSpPr>
        <p:grpSpPr bwMode="auto">
          <a:xfrm>
            <a:off x="7437438" y="4795838"/>
            <a:ext cx="301625" cy="338137"/>
            <a:chOff x="3979" y="3171"/>
            <a:chExt cx="190" cy="213"/>
          </a:xfrm>
        </p:grpSpPr>
        <p:sp>
          <p:nvSpPr>
            <p:cNvPr id="230549" name="Oval 27"/>
            <p:cNvSpPr>
              <a:spLocks noChangeAspect="1" noChangeArrowheads="1"/>
            </p:cNvSpPr>
            <p:nvPr/>
          </p:nvSpPr>
          <p:spPr bwMode="auto">
            <a:xfrm>
              <a:off x="3979" y="3194"/>
              <a:ext cx="190" cy="1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30550" name="Rectangle 28"/>
            <p:cNvSpPr>
              <a:spLocks noChangeAspect="1" noChangeArrowheads="1"/>
            </p:cNvSpPr>
            <p:nvPr/>
          </p:nvSpPr>
          <p:spPr bwMode="auto">
            <a:xfrm>
              <a:off x="3980" y="3171"/>
              <a:ext cx="18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700" tIns="12700" rIns="12700" bIns="12700"/>
            <a:lstStyle/>
            <a:p>
              <a:pPr algn="ctr">
                <a:lnSpc>
                  <a:spcPct val="110000"/>
                </a:lnSpc>
              </a:pPr>
              <a:r>
                <a:rPr lang="en-US" altLang="ko-KR" sz="2000" b="1" i="1">
                  <a:solidFill>
                    <a:srgbClr val="000066"/>
                  </a:solidFill>
                  <a:latin typeface="Times New Roman" pitchFamily="18" charset="0"/>
                  <a:ea typeface="Gulim" pitchFamily="34" charset="-127"/>
                </a:rPr>
                <a:t>+</a:t>
              </a:r>
              <a:endParaRPr lang="en-US" sz="2000" b="1" i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2" name="Oval 35"/>
          <p:cNvSpPr>
            <a:spLocks noChangeArrowheads="1"/>
          </p:cNvSpPr>
          <p:nvPr/>
        </p:nvSpPr>
        <p:spPr bwMode="auto">
          <a:xfrm>
            <a:off x="6273800" y="3668713"/>
            <a:ext cx="2635250" cy="2635250"/>
          </a:xfrm>
          <a:prstGeom prst="ellipse">
            <a:avLst/>
          </a:prstGeom>
          <a:gradFill rotWithShape="1">
            <a:gsLst>
              <a:gs pos="0">
                <a:srgbClr val="FFE88E">
                  <a:alpha val="39998"/>
                </a:srgbClr>
              </a:gs>
              <a:gs pos="100000">
                <a:srgbClr val="FFCC00">
                  <a:alpha val="75000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0422" name="Rectangle 22"/>
          <p:cNvSpPr>
            <a:spLocks noChangeArrowheads="1"/>
          </p:cNvSpPr>
          <p:nvPr/>
        </p:nvSpPr>
        <p:spPr bwMode="auto">
          <a:xfrm>
            <a:off x="0" y="2105025"/>
            <a:ext cx="91440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763">
              <a:lnSpc>
                <a:spcPct val="110000"/>
              </a:lnSpc>
              <a:spcBef>
                <a:spcPct val="30000"/>
              </a:spcBef>
            </a:pPr>
            <a:r>
              <a:rPr lang="en-US" sz="2200">
                <a:solidFill>
                  <a:srgbClr val="000066"/>
                </a:solidFill>
              </a:rPr>
              <a:t>(For a point charge, choose a concentric sphere as a Gaussian surface.)</a:t>
            </a:r>
          </a:p>
          <a:p>
            <a:pPr marL="804863" lvl="2" indent="-4763"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The electric field is constant over the surface and directed radially outwards, so</a:t>
            </a:r>
          </a:p>
        </p:txBody>
      </p:sp>
      <p:sp>
        <p:nvSpPr>
          <p:cNvPr id="230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GAUSS  </a:t>
            </a:r>
            <a:r>
              <a:rPr lang="en-US" smtClean="0">
                <a:sym typeface="Symbol" pitchFamily="18" charset="2"/>
              </a:rPr>
              <a:t></a:t>
            </a:r>
            <a:r>
              <a:rPr lang="en-US" smtClean="0"/>
              <a:t>  COULOMB </a:t>
            </a:r>
          </a:p>
        </p:txBody>
      </p:sp>
      <p:sp>
        <p:nvSpPr>
          <p:cNvPr id="230407" name="Rectangle 7"/>
          <p:cNvSpPr>
            <a:spLocks noChangeArrowheads="1"/>
          </p:cNvSpPr>
          <p:nvPr/>
        </p:nvSpPr>
        <p:spPr bwMode="auto">
          <a:xfrm>
            <a:off x="6350" y="3705225"/>
            <a:ext cx="8804275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spcBef>
                <a:spcPct val="30000"/>
              </a:spcBef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Apply Gauss’s law…</a:t>
            </a:r>
          </a:p>
        </p:txBody>
      </p:sp>
      <p:sp>
        <p:nvSpPr>
          <p:cNvPr id="230541" name="Rectangle 10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0409" name="Object 124"/>
          <p:cNvGraphicFramePr>
            <a:graphicFrameLocks noChangeAspect="1"/>
          </p:cNvGraphicFramePr>
          <p:nvPr/>
        </p:nvGraphicFramePr>
        <p:xfrm>
          <a:off x="3832225" y="3248025"/>
          <a:ext cx="1608138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59" name="Equation" r:id="rId5" imgW="1612900" imgH="381000" progId="Equation.DSMT4">
                  <p:embed/>
                </p:oleObj>
              </mc:Choice>
              <mc:Fallback>
                <p:oleObj name="Equation" r:id="rId5" imgW="1612900" imgH="381000" progId="Equation.DSMT4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225" y="3248025"/>
                        <a:ext cx="1608138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54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0413" name="Object 125"/>
          <p:cNvGraphicFramePr>
            <a:graphicFrameLocks noChangeAspect="1"/>
          </p:cNvGraphicFramePr>
          <p:nvPr/>
        </p:nvGraphicFramePr>
        <p:xfrm>
          <a:off x="3822700" y="5424488"/>
          <a:ext cx="160496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0" name="Equation" r:id="rId7" imgW="1600200" imgH="749300" progId="Equation.DSMT4">
                  <p:embed/>
                </p:oleObj>
              </mc:Choice>
              <mc:Fallback>
                <p:oleObj name="Equation" r:id="rId7" imgW="1600200" imgH="749300" progId="Equation.DSMT4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5424488"/>
                        <a:ext cx="1604963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15" name="Rectangle 15"/>
          <p:cNvSpPr>
            <a:spLocks noChangeArrowheads="1"/>
          </p:cNvSpPr>
          <p:nvPr/>
        </p:nvSpPr>
        <p:spPr bwMode="auto">
          <a:xfrm>
            <a:off x="3736975" y="5399088"/>
            <a:ext cx="1774825" cy="8509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0418" name="Object 126"/>
          <p:cNvGraphicFramePr>
            <a:graphicFrameLocks noChangeAspect="1"/>
          </p:cNvGraphicFramePr>
          <p:nvPr/>
        </p:nvGraphicFramePr>
        <p:xfrm>
          <a:off x="1158875" y="4268788"/>
          <a:ext cx="31861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1" name="Equation" r:id="rId9" imgW="3187700" imgH="482600" progId="Equation.DSMT4">
                  <p:embed/>
                </p:oleObj>
              </mc:Choice>
              <mc:Fallback>
                <p:oleObj name="Equation" r:id="rId9" imgW="3187700" imgH="482600" progId="Equation.DSMT4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4268788"/>
                        <a:ext cx="318611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21" name="Rectangle 21"/>
          <p:cNvSpPr>
            <a:spLocks noChangeArrowheads="1"/>
          </p:cNvSpPr>
          <p:nvPr/>
        </p:nvSpPr>
        <p:spPr bwMode="auto">
          <a:xfrm>
            <a:off x="0" y="1276350"/>
            <a:ext cx="9144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spcBef>
                <a:spcPct val="30000"/>
              </a:spcBef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Draw the situation…</a:t>
            </a:r>
          </a:p>
          <a:p>
            <a:pPr marL="804863" lvl="2" indent="-446088">
              <a:lnSpc>
                <a:spcPct val="110000"/>
              </a:lnSpc>
              <a:spcBef>
                <a:spcPct val="30000"/>
              </a:spcBef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Choose a Gaussian surface appropriate to the symmetry… </a:t>
            </a:r>
          </a:p>
        </p:txBody>
      </p:sp>
      <p:graphicFrame>
        <p:nvGraphicFramePr>
          <p:cNvPr id="230423" name="Object 127"/>
          <p:cNvGraphicFramePr>
            <a:graphicFrameLocks noChangeAspect="1"/>
          </p:cNvGraphicFramePr>
          <p:nvPr/>
        </p:nvGraphicFramePr>
        <p:xfrm>
          <a:off x="925513" y="4873625"/>
          <a:ext cx="1930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2" name="Equation" r:id="rId11" imgW="1930400" imgH="482600" progId="Equation.DSMT4">
                  <p:embed/>
                </p:oleObj>
              </mc:Choice>
              <mc:Fallback>
                <p:oleObj name="Equation" r:id="rId11" imgW="1930400" imgH="482600" progId="Equation.DSMT4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4873625"/>
                        <a:ext cx="1930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25" name="Object 128"/>
          <p:cNvGraphicFramePr>
            <a:graphicFrameLocks noChangeAspect="1"/>
          </p:cNvGraphicFramePr>
          <p:nvPr/>
        </p:nvGraphicFramePr>
        <p:xfrm>
          <a:off x="919163" y="5507038"/>
          <a:ext cx="1943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3" name="Equation" r:id="rId13" imgW="1943100" imgH="419100" progId="Equation.DSMT4">
                  <p:embed/>
                </p:oleObj>
              </mc:Choice>
              <mc:Fallback>
                <p:oleObj name="Equation" r:id="rId13" imgW="1943100" imgH="419100" progId="Equation.DSMT4">
                  <p:embed/>
                  <p:pic>
                    <p:nvPicPr>
                      <p:cNvPr id="0" name="Picture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5507038"/>
                        <a:ext cx="1943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30" name="Rectangle 30"/>
          <p:cNvSpPr>
            <a:spLocks noChangeArrowheads="1"/>
          </p:cNvSpPr>
          <p:nvPr/>
        </p:nvSpPr>
        <p:spPr bwMode="auto">
          <a:xfrm>
            <a:off x="8259763" y="4862513"/>
            <a:ext cx="288925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endParaRPr lang="en-US" sz="2200" b="1" baseline="-25000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230431" name="Object 129"/>
          <p:cNvGraphicFramePr>
            <a:graphicFrameLocks noChangeAspect="1"/>
          </p:cNvGraphicFramePr>
          <p:nvPr/>
        </p:nvGraphicFramePr>
        <p:xfrm>
          <a:off x="7442200" y="3836988"/>
          <a:ext cx="3540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4" name="Equation" r:id="rId15" imgW="355446" imgH="330057" progId="Equation.DSMT4">
                  <p:embed/>
                </p:oleObj>
              </mc:Choice>
              <mc:Fallback>
                <p:oleObj name="Equation" r:id="rId15" imgW="355446" imgH="330057" progId="Equation.DSMT4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3836988"/>
                        <a:ext cx="354013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32" name="Object 130"/>
          <p:cNvGraphicFramePr>
            <a:graphicFrameLocks noChangeAspect="1"/>
          </p:cNvGraphicFramePr>
          <p:nvPr/>
        </p:nvGraphicFramePr>
        <p:xfrm>
          <a:off x="6445250" y="3498850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5" name="Equation" r:id="rId17" imgW="266353" imgH="317087" progId="Equation.DSMT4">
                  <p:embed/>
                </p:oleObj>
              </mc:Choice>
              <mc:Fallback>
                <p:oleObj name="Equation" r:id="rId17" imgW="266353" imgH="317087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498850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33"/>
          <p:cNvSpPr>
            <a:spLocks/>
          </p:cNvSpPr>
          <p:nvPr/>
        </p:nvSpPr>
        <p:spPr bwMode="auto">
          <a:xfrm>
            <a:off x="6794500" y="3971925"/>
            <a:ext cx="673100" cy="530225"/>
          </a:xfrm>
          <a:custGeom>
            <a:avLst/>
            <a:gdLst>
              <a:gd name="T0" fmla="*/ 0 w 424"/>
              <a:gd name="T1" fmla="*/ 2147483647 h 334"/>
              <a:gd name="T2" fmla="*/ 2147483647 w 424"/>
              <a:gd name="T3" fmla="*/ 0 h 334"/>
              <a:gd name="T4" fmla="*/ 2147483647 w 424"/>
              <a:gd name="T5" fmla="*/ 2147483647 h 334"/>
              <a:gd name="T6" fmla="*/ 2147483647 w 424"/>
              <a:gd name="T7" fmla="*/ 2147483647 h 334"/>
              <a:gd name="T8" fmla="*/ 0 w 424"/>
              <a:gd name="T9" fmla="*/ 2147483647 h 3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24"/>
              <a:gd name="T16" fmla="*/ 0 h 334"/>
              <a:gd name="T17" fmla="*/ 424 w 424"/>
              <a:gd name="T18" fmla="*/ 334 h 33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24" h="334">
                <a:moveTo>
                  <a:pt x="0" y="162"/>
                </a:moveTo>
                <a:cubicBezTo>
                  <a:pt x="67" y="93"/>
                  <a:pt x="139" y="42"/>
                  <a:pt x="268" y="0"/>
                </a:cubicBezTo>
                <a:cubicBezTo>
                  <a:pt x="313" y="30"/>
                  <a:pt x="379" y="84"/>
                  <a:pt x="424" y="176"/>
                </a:cubicBezTo>
                <a:cubicBezTo>
                  <a:pt x="373" y="195"/>
                  <a:pt x="280" y="252"/>
                  <a:pt x="178" y="334"/>
                </a:cubicBezTo>
                <a:cubicBezTo>
                  <a:pt x="145" y="276"/>
                  <a:pt x="43" y="186"/>
                  <a:pt x="0" y="162"/>
                </a:cubicBezTo>
                <a:close/>
              </a:path>
            </a:pathLst>
          </a:custGeom>
          <a:solidFill>
            <a:srgbClr val="FFFFFF">
              <a:alpha val="49019"/>
            </a:srgbClr>
          </a:solidFill>
          <a:ln w="9525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30439" name="Line 39"/>
          <p:cNvSpPr>
            <a:spLocks noChangeShapeType="1"/>
          </p:cNvSpPr>
          <p:nvPr/>
        </p:nvSpPr>
        <p:spPr bwMode="auto">
          <a:xfrm flipH="1" flipV="1">
            <a:off x="6783388" y="3563938"/>
            <a:ext cx="377825" cy="668337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0440" name="Line 40"/>
          <p:cNvSpPr>
            <a:spLocks noChangeShapeType="1"/>
          </p:cNvSpPr>
          <p:nvPr/>
        </p:nvSpPr>
        <p:spPr bwMode="auto">
          <a:xfrm>
            <a:off x="7718425" y="5040313"/>
            <a:ext cx="1087438" cy="39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3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23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3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29" grpId="0"/>
      <p:bldP spid="230438" grpId="0" animBg="1"/>
      <p:bldP spid="2" grpId="0" animBg="1"/>
      <p:bldP spid="230415" grpId="0" animBg="1"/>
      <p:bldP spid="230430" grpId="0"/>
      <p:bldP spid="3" grpId="0" animBg="1"/>
      <p:bldP spid="230439" grpId="0" animBg="1"/>
      <p:bldP spid="2304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Footer Placeholder 3"/>
          <p:cNvSpPr txBox="1">
            <a:spLocks noGrp="1"/>
          </p:cNvSpPr>
          <p:nvPr/>
        </p:nvSpPr>
        <p:spPr bwMode="auto">
          <a:xfrm>
            <a:off x="7345363" y="182563"/>
            <a:ext cx="1716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5F5F5F"/>
                </a:solidFill>
                <a:latin typeface="Arial" charset="0"/>
              </a:rPr>
              <a:t>GAUSS’S LAW</a:t>
            </a:r>
          </a:p>
        </p:txBody>
      </p:sp>
      <p:sp>
        <p:nvSpPr>
          <p:cNvPr id="317442" name="Date Placeholder 4"/>
          <p:cNvSpPr txBox="1">
            <a:spLocks noGrp="1"/>
          </p:cNvSpPr>
          <p:nvPr/>
        </p:nvSpPr>
        <p:spPr bwMode="auto">
          <a:xfrm>
            <a:off x="107950" y="182563"/>
            <a:ext cx="10795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5F5F5F"/>
                </a:solidFill>
                <a:latin typeface="Arial" charset="0"/>
              </a:rPr>
              <a:t>PHY1013S</a:t>
            </a:r>
          </a:p>
        </p:txBody>
      </p:sp>
      <p:sp>
        <p:nvSpPr>
          <p:cNvPr id="317443" name="Freeform 77"/>
          <p:cNvSpPr>
            <a:spLocks/>
          </p:cNvSpPr>
          <p:nvPr/>
        </p:nvSpPr>
        <p:spPr bwMode="auto">
          <a:xfrm rot="-1474189">
            <a:off x="3160713" y="1960563"/>
            <a:ext cx="3948112" cy="3308350"/>
          </a:xfrm>
          <a:custGeom>
            <a:avLst/>
            <a:gdLst>
              <a:gd name="T0" fmla="*/ 2147483647 w 1848"/>
              <a:gd name="T1" fmla="*/ 2147483647 h 1030"/>
              <a:gd name="T2" fmla="*/ 2147483647 w 1848"/>
              <a:gd name="T3" fmla="*/ 2147483647 h 1030"/>
              <a:gd name="T4" fmla="*/ 2147483647 w 1848"/>
              <a:gd name="T5" fmla="*/ 2147483647 h 1030"/>
              <a:gd name="T6" fmla="*/ 2147483647 w 1848"/>
              <a:gd name="T7" fmla="*/ 2147483647 h 1030"/>
              <a:gd name="T8" fmla="*/ 2147483647 w 1848"/>
              <a:gd name="T9" fmla="*/ 2147483647 h 1030"/>
              <a:gd name="T10" fmla="*/ 2147483647 w 1848"/>
              <a:gd name="T11" fmla="*/ 2147483647 h 10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48"/>
              <a:gd name="T19" fmla="*/ 0 h 1030"/>
              <a:gd name="T20" fmla="*/ 1848 w 1848"/>
              <a:gd name="T21" fmla="*/ 1030 h 10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48" h="1030">
                <a:moveTo>
                  <a:pt x="1074" y="86"/>
                </a:moveTo>
                <a:cubicBezTo>
                  <a:pt x="914" y="172"/>
                  <a:pt x="0" y="560"/>
                  <a:pt x="528" y="608"/>
                </a:cubicBezTo>
                <a:cubicBezTo>
                  <a:pt x="1056" y="656"/>
                  <a:pt x="1020" y="1030"/>
                  <a:pt x="1218" y="998"/>
                </a:cubicBezTo>
                <a:cubicBezTo>
                  <a:pt x="1416" y="966"/>
                  <a:pt x="1544" y="847"/>
                  <a:pt x="1562" y="678"/>
                </a:cubicBezTo>
                <a:cubicBezTo>
                  <a:pt x="1579" y="510"/>
                  <a:pt x="1848" y="608"/>
                  <a:pt x="1707" y="308"/>
                </a:cubicBezTo>
                <a:cubicBezTo>
                  <a:pt x="1566" y="8"/>
                  <a:pt x="1234" y="0"/>
                  <a:pt x="1074" y="86"/>
                </a:cubicBezTo>
                <a:close/>
              </a:path>
            </a:pathLst>
          </a:custGeom>
          <a:gradFill rotWithShape="1">
            <a:gsLst>
              <a:gs pos="0">
                <a:srgbClr val="FFE88E">
                  <a:alpha val="49001"/>
                </a:srgbClr>
              </a:gs>
              <a:gs pos="100000">
                <a:srgbClr val="FFCC00">
                  <a:alpha val="75000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444" name="Rectangle 2"/>
          <p:cNvSpPr>
            <a:spLocks noChangeArrowheads="1"/>
          </p:cNvSpPr>
          <p:nvPr/>
        </p:nvSpPr>
        <p:spPr bwMode="auto">
          <a:xfrm>
            <a:off x="455613" y="574675"/>
            <a:ext cx="823118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en-US" sz="3200">
                <a:solidFill>
                  <a:srgbClr val="800080"/>
                </a:solidFill>
              </a:rPr>
              <a:t>ZERO FIELD</a:t>
            </a:r>
          </a:p>
        </p:txBody>
      </p:sp>
      <p:sp>
        <p:nvSpPr>
          <p:cNvPr id="317445" name="Rectangle 3"/>
          <p:cNvSpPr>
            <a:spLocks noChangeArrowheads="1"/>
          </p:cNvSpPr>
          <p:nvPr/>
        </p:nvSpPr>
        <p:spPr bwMode="auto">
          <a:xfrm>
            <a:off x="179388" y="5407025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If there is no electric field </a:t>
            </a:r>
            <a:r>
              <a:rPr lang="en-US" i="1">
                <a:solidFill>
                  <a:srgbClr val="000066"/>
                </a:solidFill>
              </a:rPr>
              <a:t>at all</a:t>
            </a:r>
            <a:r>
              <a:rPr lang="en-US">
                <a:solidFill>
                  <a:srgbClr val="000066"/>
                </a:solidFill>
              </a:rPr>
              <a:t>, quite obviously the net flux through any Gaussian surface is also zero.</a:t>
            </a:r>
          </a:p>
        </p:txBody>
      </p:sp>
      <p:sp>
        <p:nvSpPr>
          <p:cNvPr id="440565" name="Rectangle 245"/>
          <p:cNvSpPr>
            <a:spLocks noChangeArrowheads="1"/>
          </p:cNvSpPr>
          <p:nvPr/>
        </p:nvSpPr>
        <p:spPr bwMode="auto">
          <a:xfrm>
            <a:off x="7481888" y="5845175"/>
            <a:ext cx="109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66"/>
                </a:solidFill>
              </a:rPr>
              <a:t>(Duh!)</a:t>
            </a:r>
            <a:endParaRPr lang="en-GB">
              <a:solidFill>
                <a:srgbClr val="000066"/>
              </a:solidFill>
            </a:endParaRPr>
          </a:p>
        </p:txBody>
      </p:sp>
      <p:grpSp>
        <p:nvGrpSpPr>
          <p:cNvPr id="440569" name="Group 249"/>
          <p:cNvGrpSpPr>
            <a:grpSpLocks/>
          </p:cNvGrpSpPr>
          <p:nvPr/>
        </p:nvGrpSpPr>
        <p:grpSpPr bwMode="auto">
          <a:xfrm>
            <a:off x="0" y="0"/>
            <a:ext cx="15447963" cy="8237538"/>
            <a:chOff x="0" y="0"/>
            <a:chExt cx="9731" cy="5189"/>
          </a:xfrm>
        </p:grpSpPr>
        <p:sp>
          <p:nvSpPr>
            <p:cNvPr id="317448" name="Freeform 243"/>
            <p:cNvSpPr>
              <a:spLocks/>
            </p:cNvSpPr>
            <p:nvPr/>
          </p:nvSpPr>
          <p:spPr bwMode="auto">
            <a:xfrm>
              <a:off x="0" y="0"/>
              <a:ext cx="4807" cy="2589"/>
            </a:xfrm>
            <a:custGeom>
              <a:avLst/>
              <a:gdLst>
                <a:gd name="T0" fmla="*/ 4807 w 4807"/>
                <a:gd name="T1" fmla="*/ 2589 h 2589"/>
                <a:gd name="T2" fmla="*/ 0 w 4807"/>
                <a:gd name="T3" fmla="*/ 0 h 2589"/>
                <a:gd name="T4" fmla="*/ 0 60000 65536"/>
                <a:gd name="T5" fmla="*/ 0 60000 65536"/>
                <a:gd name="T6" fmla="*/ 0 w 4807"/>
                <a:gd name="T7" fmla="*/ 0 h 2589"/>
                <a:gd name="T8" fmla="*/ 4807 w 4807"/>
                <a:gd name="T9" fmla="*/ 2589 h 25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07" h="2589">
                  <a:moveTo>
                    <a:pt x="4807" y="2589"/>
                  </a:moveTo>
                  <a:cubicBezTo>
                    <a:pt x="2587" y="1888"/>
                    <a:pt x="1445" y="1125"/>
                    <a:pt x="0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49" name="Freeform 4"/>
            <p:cNvSpPr>
              <a:spLocks noEditPoints="1"/>
            </p:cNvSpPr>
            <p:nvPr/>
          </p:nvSpPr>
          <p:spPr bwMode="auto">
            <a:xfrm>
              <a:off x="4032" y="2091"/>
              <a:ext cx="67" cy="56"/>
            </a:xfrm>
            <a:custGeom>
              <a:avLst/>
              <a:gdLst>
                <a:gd name="T0" fmla="*/ 0 w 150"/>
                <a:gd name="T1" fmla="*/ 0 h 142"/>
                <a:gd name="T2" fmla="*/ 0 w 150"/>
                <a:gd name="T3" fmla="*/ 0 h 142"/>
                <a:gd name="T4" fmla="*/ 0 w 150"/>
                <a:gd name="T5" fmla="*/ 0 h 142"/>
                <a:gd name="T6" fmla="*/ 0 w 150"/>
                <a:gd name="T7" fmla="*/ 0 h 142"/>
                <a:gd name="T8" fmla="*/ 0 w 150"/>
                <a:gd name="T9" fmla="*/ 0 h 142"/>
                <a:gd name="T10" fmla="*/ 0 w 150"/>
                <a:gd name="T11" fmla="*/ 0 h 142"/>
                <a:gd name="T12" fmla="*/ 0 w 150"/>
                <a:gd name="T13" fmla="*/ 0 h 142"/>
                <a:gd name="T14" fmla="*/ 0 w 150"/>
                <a:gd name="T15" fmla="*/ 0 h 142"/>
                <a:gd name="T16" fmla="*/ 0 w 150"/>
                <a:gd name="T17" fmla="*/ 0 h 142"/>
                <a:gd name="T18" fmla="*/ 0 w 150"/>
                <a:gd name="T19" fmla="*/ 0 h 1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0"/>
                <a:gd name="T31" fmla="*/ 0 h 142"/>
                <a:gd name="T32" fmla="*/ 150 w 150"/>
                <a:gd name="T33" fmla="*/ 142 h 1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0" h="142">
                  <a:moveTo>
                    <a:pt x="77" y="76"/>
                  </a:moveTo>
                  <a:lnTo>
                    <a:pt x="58" y="60"/>
                  </a:lnTo>
                  <a:lnTo>
                    <a:pt x="69" y="47"/>
                  </a:lnTo>
                  <a:lnTo>
                    <a:pt x="88" y="63"/>
                  </a:lnTo>
                  <a:lnTo>
                    <a:pt x="77" y="76"/>
                  </a:lnTo>
                  <a:close/>
                  <a:moveTo>
                    <a:pt x="63" y="53"/>
                  </a:moveTo>
                  <a:lnTo>
                    <a:pt x="62" y="142"/>
                  </a:lnTo>
                  <a:lnTo>
                    <a:pt x="0" y="0"/>
                  </a:lnTo>
                  <a:lnTo>
                    <a:pt x="150" y="35"/>
                  </a:lnTo>
                  <a:lnTo>
                    <a:pt x="63" y="53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0" name="Freeform 5"/>
            <p:cNvSpPr>
              <a:spLocks noEditPoints="1"/>
            </p:cNvSpPr>
            <p:nvPr/>
          </p:nvSpPr>
          <p:spPr bwMode="auto">
            <a:xfrm>
              <a:off x="4477" y="2062"/>
              <a:ext cx="57" cy="61"/>
            </a:xfrm>
            <a:custGeom>
              <a:avLst/>
              <a:gdLst>
                <a:gd name="T0" fmla="*/ 0 w 127"/>
                <a:gd name="T1" fmla="*/ 0 h 154"/>
                <a:gd name="T2" fmla="*/ 0 w 127"/>
                <a:gd name="T3" fmla="*/ 0 h 154"/>
                <a:gd name="T4" fmla="*/ 0 w 127"/>
                <a:gd name="T5" fmla="*/ 0 h 154"/>
                <a:gd name="T6" fmla="*/ 0 w 127"/>
                <a:gd name="T7" fmla="*/ 0 h 154"/>
                <a:gd name="T8" fmla="*/ 0 w 127"/>
                <a:gd name="T9" fmla="*/ 0 h 154"/>
                <a:gd name="T10" fmla="*/ 0 w 127"/>
                <a:gd name="T11" fmla="*/ 0 h 154"/>
                <a:gd name="T12" fmla="*/ 0 w 127"/>
                <a:gd name="T13" fmla="*/ 0 h 154"/>
                <a:gd name="T14" fmla="*/ 0 w 127"/>
                <a:gd name="T15" fmla="*/ 0 h 154"/>
                <a:gd name="T16" fmla="*/ 0 w 127"/>
                <a:gd name="T17" fmla="*/ 0 h 154"/>
                <a:gd name="T18" fmla="*/ 0 w 127"/>
                <a:gd name="T19" fmla="*/ 0 h 1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"/>
                <a:gd name="T31" fmla="*/ 0 h 154"/>
                <a:gd name="T32" fmla="*/ 127 w 127"/>
                <a:gd name="T33" fmla="*/ 154 h 1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7" h="154">
                  <a:moveTo>
                    <a:pt x="37" y="86"/>
                  </a:moveTo>
                  <a:lnTo>
                    <a:pt x="34" y="80"/>
                  </a:lnTo>
                  <a:lnTo>
                    <a:pt x="50" y="73"/>
                  </a:lnTo>
                  <a:lnTo>
                    <a:pt x="53" y="79"/>
                  </a:lnTo>
                  <a:lnTo>
                    <a:pt x="37" y="86"/>
                  </a:lnTo>
                  <a:close/>
                  <a:moveTo>
                    <a:pt x="43" y="76"/>
                  </a:moveTo>
                  <a:lnTo>
                    <a:pt x="0" y="154"/>
                  </a:lnTo>
                  <a:lnTo>
                    <a:pt x="11" y="0"/>
                  </a:lnTo>
                  <a:lnTo>
                    <a:pt x="127" y="101"/>
                  </a:lnTo>
                  <a:lnTo>
                    <a:pt x="43" y="76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1" name="Freeform 6"/>
            <p:cNvSpPr>
              <a:spLocks noEditPoints="1"/>
            </p:cNvSpPr>
            <p:nvPr/>
          </p:nvSpPr>
          <p:spPr bwMode="auto">
            <a:xfrm>
              <a:off x="4721" y="2041"/>
              <a:ext cx="62" cy="56"/>
            </a:xfrm>
            <a:custGeom>
              <a:avLst/>
              <a:gdLst>
                <a:gd name="T0" fmla="*/ 0 w 137"/>
                <a:gd name="T1" fmla="*/ 0 h 141"/>
                <a:gd name="T2" fmla="*/ 0 w 137"/>
                <a:gd name="T3" fmla="*/ 0 h 141"/>
                <a:gd name="T4" fmla="*/ 0 w 137"/>
                <a:gd name="T5" fmla="*/ 0 h 141"/>
                <a:gd name="T6" fmla="*/ 0 w 137"/>
                <a:gd name="T7" fmla="*/ 0 h 141"/>
                <a:gd name="T8" fmla="*/ 0 w 137"/>
                <a:gd name="T9" fmla="*/ 0 h 141"/>
                <a:gd name="T10" fmla="*/ 0 w 137"/>
                <a:gd name="T11" fmla="*/ 0 h 141"/>
                <a:gd name="T12" fmla="*/ 0 w 137"/>
                <a:gd name="T13" fmla="*/ 0 h 141"/>
                <a:gd name="T14" fmla="*/ 0 w 137"/>
                <a:gd name="T15" fmla="*/ 0 h 141"/>
                <a:gd name="T16" fmla="*/ 0 w 137"/>
                <a:gd name="T17" fmla="*/ 0 h 141"/>
                <a:gd name="T18" fmla="*/ 0 w 137"/>
                <a:gd name="T19" fmla="*/ 0 h 1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7"/>
                <a:gd name="T31" fmla="*/ 0 h 141"/>
                <a:gd name="T32" fmla="*/ 137 w 137"/>
                <a:gd name="T33" fmla="*/ 141 h 1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7" h="141">
                  <a:moveTo>
                    <a:pt x="58" y="90"/>
                  </a:moveTo>
                  <a:lnTo>
                    <a:pt x="58" y="83"/>
                  </a:lnTo>
                  <a:lnTo>
                    <a:pt x="75" y="82"/>
                  </a:lnTo>
                  <a:lnTo>
                    <a:pt x="75" y="89"/>
                  </a:lnTo>
                  <a:lnTo>
                    <a:pt x="58" y="90"/>
                  </a:lnTo>
                  <a:close/>
                  <a:moveTo>
                    <a:pt x="66" y="83"/>
                  </a:moveTo>
                  <a:lnTo>
                    <a:pt x="0" y="141"/>
                  </a:lnTo>
                  <a:lnTo>
                    <a:pt x="63" y="0"/>
                  </a:lnTo>
                  <a:lnTo>
                    <a:pt x="137" y="135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2" name="Freeform 7"/>
            <p:cNvSpPr>
              <a:spLocks noEditPoints="1"/>
            </p:cNvSpPr>
            <p:nvPr/>
          </p:nvSpPr>
          <p:spPr bwMode="auto">
            <a:xfrm>
              <a:off x="5029" y="2064"/>
              <a:ext cx="62" cy="60"/>
            </a:xfrm>
            <a:custGeom>
              <a:avLst/>
              <a:gdLst>
                <a:gd name="T0" fmla="*/ 0 w 140"/>
                <a:gd name="T1" fmla="*/ 0 h 151"/>
                <a:gd name="T2" fmla="*/ 0 w 140"/>
                <a:gd name="T3" fmla="*/ 0 h 151"/>
                <a:gd name="T4" fmla="*/ 0 w 140"/>
                <a:gd name="T5" fmla="*/ 0 h 151"/>
                <a:gd name="T6" fmla="*/ 0 w 140"/>
                <a:gd name="T7" fmla="*/ 0 h 151"/>
                <a:gd name="T8" fmla="*/ 0 w 140"/>
                <a:gd name="T9" fmla="*/ 0 h 151"/>
                <a:gd name="T10" fmla="*/ 0 w 140"/>
                <a:gd name="T11" fmla="*/ 0 h 151"/>
                <a:gd name="T12" fmla="*/ 0 w 140"/>
                <a:gd name="T13" fmla="*/ 0 h 151"/>
                <a:gd name="T14" fmla="*/ 0 w 140"/>
                <a:gd name="T15" fmla="*/ 0 h 151"/>
                <a:gd name="T16" fmla="*/ 0 w 140"/>
                <a:gd name="T17" fmla="*/ 0 h 151"/>
                <a:gd name="T18" fmla="*/ 0 w 140"/>
                <a:gd name="T19" fmla="*/ 0 h 1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151"/>
                <a:gd name="T32" fmla="*/ 140 w 140"/>
                <a:gd name="T33" fmla="*/ 151 h 1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151">
                  <a:moveTo>
                    <a:pt x="78" y="63"/>
                  </a:moveTo>
                  <a:lnTo>
                    <a:pt x="81" y="59"/>
                  </a:lnTo>
                  <a:lnTo>
                    <a:pt x="95" y="70"/>
                  </a:lnTo>
                  <a:lnTo>
                    <a:pt x="91" y="74"/>
                  </a:lnTo>
                  <a:lnTo>
                    <a:pt x="78" y="63"/>
                  </a:lnTo>
                  <a:close/>
                  <a:moveTo>
                    <a:pt x="88" y="65"/>
                  </a:moveTo>
                  <a:lnTo>
                    <a:pt x="0" y="65"/>
                  </a:lnTo>
                  <a:lnTo>
                    <a:pt x="140" y="0"/>
                  </a:lnTo>
                  <a:lnTo>
                    <a:pt x="107" y="151"/>
                  </a:lnTo>
                  <a:lnTo>
                    <a:pt x="88" y="65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3" name="Freeform 8"/>
            <p:cNvSpPr>
              <a:spLocks noEditPoints="1"/>
            </p:cNvSpPr>
            <p:nvPr/>
          </p:nvSpPr>
          <p:spPr bwMode="auto">
            <a:xfrm>
              <a:off x="4477" y="3071"/>
              <a:ext cx="57" cy="62"/>
            </a:xfrm>
            <a:custGeom>
              <a:avLst/>
              <a:gdLst>
                <a:gd name="T0" fmla="*/ 0 w 127"/>
                <a:gd name="T1" fmla="*/ 0 h 154"/>
                <a:gd name="T2" fmla="*/ 0 w 127"/>
                <a:gd name="T3" fmla="*/ 0 h 154"/>
                <a:gd name="T4" fmla="*/ 0 w 127"/>
                <a:gd name="T5" fmla="*/ 0 h 154"/>
                <a:gd name="T6" fmla="*/ 0 w 127"/>
                <a:gd name="T7" fmla="*/ 0 h 154"/>
                <a:gd name="T8" fmla="*/ 0 w 127"/>
                <a:gd name="T9" fmla="*/ 0 h 154"/>
                <a:gd name="T10" fmla="*/ 0 w 127"/>
                <a:gd name="T11" fmla="*/ 0 h 154"/>
                <a:gd name="T12" fmla="*/ 0 w 127"/>
                <a:gd name="T13" fmla="*/ 0 h 154"/>
                <a:gd name="T14" fmla="*/ 0 w 127"/>
                <a:gd name="T15" fmla="*/ 0 h 154"/>
                <a:gd name="T16" fmla="*/ 0 w 127"/>
                <a:gd name="T17" fmla="*/ 0 h 154"/>
                <a:gd name="T18" fmla="*/ 0 w 127"/>
                <a:gd name="T19" fmla="*/ 0 h 1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"/>
                <a:gd name="T31" fmla="*/ 0 h 154"/>
                <a:gd name="T32" fmla="*/ 127 w 127"/>
                <a:gd name="T33" fmla="*/ 154 h 1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7" h="154">
                  <a:moveTo>
                    <a:pt x="53" y="75"/>
                  </a:moveTo>
                  <a:lnTo>
                    <a:pt x="50" y="81"/>
                  </a:lnTo>
                  <a:lnTo>
                    <a:pt x="34" y="74"/>
                  </a:lnTo>
                  <a:lnTo>
                    <a:pt x="37" y="68"/>
                  </a:lnTo>
                  <a:lnTo>
                    <a:pt x="53" y="75"/>
                  </a:lnTo>
                  <a:close/>
                  <a:moveTo>
                    <a:pt x="43" y="78"/>
                  </a:moveTo>
                  <a:lnTo>
                    <a:pt x="127" y="53"/>
                  </a:lnTo>
                  <a:lnTo>
                    <a:pt x="11" y="154"/>
                  </a:lnTo>
                  <a:lnTo>
                    <a:pt x="0" y="0"/>
                  </a:lnTo>
                  <a:lnTo>
                    <a:pt x="43" y="7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4" name="Freeform 9"/>
            <p:cNvSpPr>
              <a:spLocks noEditPoints="1"/>
            </p:cNvSpPr>
            <p:nvPr/>
          </p:nvSpPr>
          <p:spPr bwMode="auto">
            <a:xfrm>
              <a:off x="4721" y="3059"/>
              <a:ext cx="62" cy="56"/>
            </a:xfrm>
            <a:custGeom>
              <a:avLst/>
              <a:gdLst>
                <a:gd name="T0" fmla="*/ 0 w 137"/>
                <a:gd name="T1" fmla="*/ 0 h 140"/>
                <a:gd name="T2" fmla="*/ 0 w 137"/>
                <a:gd name="T3" fmla="*/ 0 h 140"/>
                <a:gd name="T4" fmla="*/ 0 w 137"/>
                <a:gd name="T5" fmla="*/ 0 h 140"/>
                <a:gd name="T6" fmla="*/ 0 w 137"/>
                <a:gd name="T7" fmla="*/ 0 h 140"/>
                <a:gd name="T8" fmla="*/ 0 w 137"/>
                <a:gd name="T9" fmla="*/ 0 h 140"/>
                <a:gd name="T10" fmla="*/ 0 w 137"/>
                <a:gd name="T11" fmla="*/ 0 h 140"/>
                <a:gd name="T12" fmla="*/ 0 w 137"/>
                <a:gd name="T13" fmla="*/ 0 h 140"/>
                <a:gd name="T14" fmla="*/ 0 w 137"/>
                <a:gd name="T15" fmla="*/ 0 h 140"/>
                <a:gd name="T16" fmla="*/ 0 w 137"/>
                <a:gd name="T17" fmla="*/ 0 h 140"/>
                <a:gd name="T18" fmla="*/ 0 w 137"/>
                <a:gd name="T19" fmla="*/ 0 h 1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7"/>
                <a:gd name="T31" fmla="*/ 0 h 140"/>
                <a:gd name="T32" fmla="*/ 137 w 137"/>
                <a:gd name="T33" fmla="*/ 140 h 1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7" h="140">
                  <a:moveTo>
                    <a:pt x="75" y="51"/>
                  </a:moveTo>
                  <a:lnTo>
                    <a:pt x="75" y="58"/>
                  </a:lnTo>
                  <a:lnTo>
                    <a:pt x="58" y="57"/>
                  </a:lnTo>
                  <a:lnTo>
                    <a:pt x="58" y="50"/>
                  </a:lnTo>
                  <a:lnTo>
                    <a:pt x="75" y="51"/>
                  </a:lnTo>
                  <a:close/>
                  <a:moveTo>
                    <a:pt x="66" y="57"/>
                  </a:moveTo>
                  <a:lnTo>
                    <a:pt x="137" y="5"/>
                  </a:lnTo>
                  <a:lnTo>
                    <a:pt x="63" y="140"/>
                  </a:lnTo>
                  <a:lnTo>
                    <a:pt x="0" y="0"/>
                  </a:lnTo>
                  <a:lnTo>
                    <a:pt x="66" y="57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5" name="Freeform 10"/>
            <p:cNvSpPr>
              <a:spLocks noEditPoints="1"/>
            </p:cNvSpPr>
            <p:nvPr/>
          </p:nvSpPr>
          <p:spPr bwMode="auto">
            <a:xfrm>
              <a:off x="5029" y="3069"/>
              <a:ext cx="62" cy="61"/>
            </a:xfrm>
            <a:custGeom>
              <a:avLst/>
              <a:gdLst>
                <a:gd name="T0" fmla="*/ 0 w 140"/>
                <a:gd name="T1" fmla="*/ 0 h 152"/>
                <a:gd name="T2" fmla="*/ 0 w 140"/>
                <a:gd name="T3" fmla="*/ 0 h 152"/>
                <a:gd name="T4" fmla="*/ 0 w 140"/>
                <a:gd name="T5" fmla="*/ 0 h 152"/>
                <a:gd name="T6" fmla="*/ 0 w 140"/>
                <a:gd name="T7" fmla="*/ 0 h 152"/>
                <a:gd name="T8" fmla="*/ 0 w 140"/>
                <a:gd name="T9" fmla="*/ 0 h 152"/>
                <a:gd name="T10" fmla="*/ 0 w 140"/>
                <a:gd name="T11" fmla="*/ 0 h 152"/>
                <a:gd name="T12" fmla="*/ 0 w 140"/>
                <a:gd name="T13" fmla="*/ 0 h 152"/>
                <a:gd name="T14" fmla="*/ 0 w 140"/>
                <a:gd name="T15" fmla="*/ 0 h 152"/>
                <a:gd name="T16" fmla="*/ 0 w 140"/>
                <a:gd name="T17" fmla="*/ 0 h 152"/>
                <a:gd name="T18" fmla="*/ 0 w 140"/>
                <a:gd name="T19" fmla="*/ 0 h 1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152"/>
                <a:gd name="T32" fmla="*/ 140 w 140"/>
                <a:gd name="T33" fmla="*/ 152 h 15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152">
                  <a:moveTo>
                    <a:pt x="91" y="77"/>
                  </a:moveTo>
                  <a:lnTo>
                    <a:pt x="95" y="82"/>
                  </a:lnTo>
                  <a:lnTo>
                    <a:pt x="81" y="92"/>
                  </a:lnTo>
                  <a:lnTo>
                    <a:pt x="78" y="88"/>
                  </a:lnTo>
                  <a:lnTo>
                    <a:pt x="91" y="77"/>
                  </a:lnTo>
                  <a:close/>
                  <a:moveTo>
                    <a:pt x="88" y="87"/>
                  </a:moveTo>
                  <a:lnTo>
                    <a:pt x="107" y="0"/>
                  </a:lnTo>
                  <a:lnTo>
                    <a:pt x="140" y="152"/>
                  </a:lnTo>
                  <a:lnTo>
                    <a:pt x="0" y="87"/>
                  </a:lnTo>
                  <a:lnTo>
                    <a:pt x="88" y="87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6" name="Freeform 82"/>
            <p:cNvSpPr>
              <a:spLocks noEditPoints="1"/>
            </p:cNvSpPr>
            <p:nvPr/>
          </p:nvSpPr>
          <p:spPr bwMode="auto">
            <a:xfrm>
              <a:off x="4032" y="2091"/>
              <a:ext cx="67" cy="56"/>
            </a:xfrm>
            <a:custGeom>
              <a:avLst/>
              <a:gdLst>
                <a:gd name="T0" fmla="*/ 0 w 150"/>
                <a:gd name="T1" fmla="*/ 0 h 142"/>
                <a:gd name="T2" fmla="*/ 0 w 150"/>
                <a:gd name="T3" fmla="*/ 0 h 142"/>
                <a:gd name="T4" fmla="*/ 0 w 150"/>
                <a:gd name="T5" fmla="*/ 0 h 142"/>
                <a:gd name="T6" fmla="*/ 0 w 150"/>
                <a:gd name="T7" fmla="*/ 0 h 142"/>
                <a:gd name="T8" fmla="*/ 0 w 150"/>
                <a:gd name="T9" fmla="*/ 0 h 142"/>
                <a:gd name="T10" fmla="*/ 0 w 150"/>
                <a:gd name="T11" fmla="*/ 0 h 142"/>
                <a:gd name="T12" fmla="*/ 0 w 150"/>
                <a:gd name="T13" fmla="*/ 0 h 142"/>
                <a:gd name="T14" fmla="*/ 0 w 150"/>
                <a:gd name="T15" fmla="*/ 0 h 142"/>
                <a:gd name="T16" fmla="*/ 0 w 150"/>
                <a:gd name="T17" fmla="*/ 0 h 142"/>
                <a:gd name="T18" fmla="*/ 0 w 150"/>
                <a:gd name="T19" fmla="*/ 0 h 1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0"/>
                <a:gd name="T31" fmla="*/ 0 h 142"/>
                <a:gd name="T32" fmla="*/ 150 w 150"/>
                <a:gd name="T33" fmla="*/ 142 h 1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0" h="142">
                  <a:moveTo>
                    <a:pt x="77" y="76"/>
                  </a:moveTo>
                  <a:lnTo>
                    <a:pt x="58" y="60"/>
                  </a:lnTo>
                  <a:lnTo>
                    <a:pt x="69" y="47"/>
                  </a:lnTo>
                  <a:lnTo>
                    <a:pt x="88" y="63"/>
                  </a:lnTo>
                  <a:lnTo>
                    <a:pt x="77" y="76"/>
                  </a:lnTo>
                  <a:close/>
                  <a:moveTo>
                    <a:pt x="63" y="53"/>
                  </a:moveTo>
                  <a:lnTo>
                    <a:pt x="62" y="142"/>
                  </a:lnTo>
                  <a:lnTo>
                    <a:pt x="0" y="0"/>
                  </a:lnTo>
                  <a:lnTo>
                    <a:pt x="150" y="35"/>
                  </a:lnTo>
                  <a:lnTo>
                    <a:pt x="63" y="53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7" name="Freeform 83"/>
            <p:cNvSpPr>
              <a:spLocks noEditPoints="1"/>
            </p:cNvSpPr>
            <p:nvPr/>
          </p:nvSpPr>
          <p:spPr bwMode="auto">
            <a:xfrm>
              <a:off x="4477" y="2062"/>
              <a:ext cx="57" cy="61"/>
            </a:xfrm>
            <a:custGeom>
              <a:avLst/>
              <a:gdLst>
                <a:gd name="T0" fmla="*/ 0 w 127"/>
                <a:gd name="T1" fmla="*/ 0 h 154"/>
                <a:gd name="T2" fmla="*/ 0 w 127"/>
                <a:gd name="T3" fmla="*/ 0 h 154"/>
                <a:gd name="T4" fmla="*/ 0 w 127"/>
                <a:gd name="T5" fmla="*/ 0 h 154"/>
                <a:gd name="T6" fmla="*/ 0 w 127"/>
                <a:gd name="T7" fmla="*/ 0 h 154"/>
                <a:gd name="T8" fmla="*/ 0 w 127"/>
                <a:gd name="T9" fmla="*/ 0 h 154"/>
                <a:gd name="T10" fmla="*/ 0 w 127"/>
                <a:gd name="T11" fmla="*/ 0 h 154"/>
                <a:gd name="T12" fmla="*/ 0 w 127"/>
                <a:gd name="T13" fmla="*/ 0 h 154"/>
                <a:gd name="T14" fmla="*/ 0 w 127"/>
                <a:gd name="T15" fmla="*/ 0 h 154"/>
                <a:gd name="T16" fmla="*/ 0 w 127"/>
                <a:gd name="T17" fmla="*/ 0 h 154"/>
                <a:gd name="T18" fmla="*/ 0 w 127"/>
                <a:gd name="T19" fmla="*/ 0 h 1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"/>
                <a:gd name="T31" fmla="*/ 0 h 154"/>
                <a:gd name="T32" fmla="*/ 127 w 127"/>
                <a:gd name="T33" fmla="*/ 154 h 1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7" h="154">
                  <a:moveTo>
                    <a:pt x="37" y="86"/>
                  </a:moveTo>
                  <a:lnTo>
                    <a:pt x="34" y="80"/>
                  </a:lnTo>
                  <a:lnTo>
                    <a:pt x="50" y="73"/>
                  </a:lnTo>
                  <a:lnTo>
                    <a:pt x="53" y="79"/>
                  </a:lnTo>
                  <a:lnTo>
                    <a:pt x="37" y="86"/>
                  </a:lnTo>
                  <a:close/>
                  <a:moveTo>
                    <a:pt x="43" y="76"/>
                  </a:moveTo>
                  <a:lnTo>
                    <a:pt x="0" y="154"/>
                  </a:lnTo>
                  <a:lnTo>
                    <a:pt x="11" y="0"/>
                  </a:lnTo>
                  <a:lnTo>
                    <a:pt x="127" y="101"/>
                  </a:lnTo>
                  <a:lnTo>
                    <a:pt x="43" y="76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8" name="Freeform 84"/>
            <p:cNvSpPr>
              <a:spLocks noEditPoints="1"/>
            </p:cNvSpPr>
            <p:nvPr/>
          </p:nvSpPr>
          <p:spPr bwMode="auto">
            <a:xfrm>
              <a:off x="4721" y="2041"/>
              <a:ext cx="62" cy="56"/>
            </a:xfrm>
            <a:custGeom>
              <a:avLst/>
              <a:gdLst>
                <a:gd name="T0" fmla="*/ 0 w 137"/>
                <a:gd name="T1" fmla="*/ 0 h 141"/>
                <a:gd name="T2" fmla="*/ 0 w 137"/>
                <a:gd name="T3" fmla="*/ 0 h 141"/>
                <a:gd name="T4" fmla="*/ 0 w 137"/>
                <a:gd name="T5" fmla="*/ 0 h 141"/>
                <a:gd name="T6" fmla="*/ 0 w 137"/>
                <a:gd name="T7" fmla="*/ 0 h 141"/>
                <a:gd name="T8" fmla="*/ 0 w 137"/>
                <a:gd name="T9" fmla="*/ 0 h 141"/>
                <a:gd name="T10" fmla="*/ 0 w 137"/>
                <a:gd name="T11" fmla="*/ 0 h 141"/>
                <a:gd name="T12" fmla="*/ 0 w 137"/>
                <a:gd name="T13" fmla="*/ 0 h 141"/>
                <a:gd name="T14" fmla="*/ 0 w 137"/>
                <a:gd name="T15" fmla="*/ 0 h 141"/>
                <a:gd name="T16" fmla="*/ 0 w 137"/>
                <a:gd name="T17" fmla="*/ 0 h 141"/>
                <a:gd name="T18" fmla="*/ 0 w 137"/>
                <a:gd name="T19" fmla="*/ 0 h 1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7"/>
                <a:gd name="T31" fmla="*/ 0 h 141"/>
                <a:gd name="T32" fmla="*/ 137 w 137"/>
                <a:gd name="T33" fmla="*/ 141 h 1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7" h="141">
                  <a:moveTo>
                    <a:pt x="58" y="90"/>
                  </a:moveTo>
                  <a:lnTo>
                    <a:pt x="58" y="83"/>
                  </a:lnTo>
                  <a:lnTo>
                    <a:pt x="75" y="82"/>
                  </a:lnTo>
                  <a:lnTo>
                    <a:pt x="75" y="89"/>
                  </a:lnTo>
                  <a:lnTo>
                    <a:pt x="58" y="90"/>
                  </a:lnTo>
                  <a:close/>
                  <a:moveTo>
                    <a:pt x="66" y="83"/>
                  </a:moveTo>
                  <a:lnTo>
                    <a:pt x="0" y="141"/>
                  </a:lnTo>
                  <a:lnTo>
                    <a:pt x="63" y="0"/>
                  </a:lnTo>
                  <a:lnTo>
                    <a:pt x="137" y="135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59" name="Freeform 85"/>
            <p:cNvSpPr>
              <a:spLocks noEditPoints="1"/>
            </p:cNvSpPr>
            <p:nvPr/>
          </p:nvSpPr>
          <p:spPr bwMode="auto">
            <a:xfrm>
              <a:off x="5029" y="2064"/>
              <a:ext cx="62" cy="60"/>
            </a:xfrm>
            <a:custGeom>
              <a:avLst/>
              <a:gdLst>
                <a:gd name="T0" fmla="*/ 0 w 140"/>
                <a:gd name="T1" fmla="*/ 0 h 151"/>
                <a:gd name="T2" fmla="*/ 0 w 140"/>
                <a:gd name="T3" fmla="*/ 0 h 151"/>
                <a:gd name="T4" fmla="*/ 0 w 140"/>
                <a:gd name="T5" fmla="*/ 0 h 151"/>
                <a:gd name="T6" fmla="*/ 0 w 140"/>
                <a:gd name="T7" fmla="*/ 0 h 151"/>
                <a:gd name="T8" fmla="*/ 0 w 140"/>
                <a:gd name="T9" fmla="*/ 0 h 151"/>
                <a:gd name="T10" fmla="*/ 0 w 140"/>
                <a:gd name="T11" fmla="*/ 0 h 151"/>
                <a:gd name="T12" fmla="*/ 0 w 140"/>
                <a:gd name="T13" fmla="*/ 0 h 151"/>
                <a:gd name="T14" fmla="*/ 0 w 140"/>
                <a:gd name="T15" fmla="*/ 0 h 151"/>
                <a:gd name="T16" fmla="*/ 0 w 140"/>
                <a:gd name="T17" fmla="*/ 0 h 151"/>
                <a:gd name="T18" fmla="*/ 0 w 140"/>
                <a:gd name="T19" fmla="*/ 0 h 1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151"/>
                <a:gd name="T32" fmla="*/ 140 w 140"/>
                <a:gd name="T33" fmla="*/ 151 h 1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151">
                  <a:moveTo>
                    <a:pt x="78" y="63"/>
                  </a:moveTo>
                  <a:lnTo>
                    <a:pt x="81" y="59"/>
                  </a:lnTo>
                  <a:lnTo>
                    <a:pt x="95" y="70"/>
                  </a:lnTo>
                  <a:lnTo>
                    <a:pt x="91" y="74"/>
                  </a:lnTo>
                  <a:lnTo>
                    <a:pt x="78" y="63"/>
                  </a:lnTo>
                  <a:close/>
                  <a:moveTo>
                    <a:pt x="88" y="65"/>
                  </a:moveTo>
                  <a:lnTo>
                    <a:pt x="0" y="65"/>
                  </a:lnTo>
                  <a:lnTo>
                    <a:pt x="140" y="0"/>
                  </a:lnTo>
                  <a:lnTo>
                    <a:pt x="107" y="151"/>
                  </a:lnTo>
                  <a:lnTo>
                    <a:pt x="88" y="65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0" name="Freeform 86"/>
            <p:cNvSpPr>
              <a:spLocks noEditPoints="1"/>
            </p:cNvSpPr>
            <p:nvPr/>
          </p:nvSpPr>
          <p:spPr bwMode="auto">
            <a:xfrm>
              <a:off x="4477" y="3071"/>
              <a:ext cx="57" cy="62"/>
            </a:xfrm>
            <a:custGeom>
              <a:avLst/>
              <a:gdLst>
                <a:gd name="T0" fmla="*/ 0 w 127"/>
                <a:gd name="T1" fmla="*/ 0 h 154"/>
                <a:gd name="T2" fmla="*/ 0 w 127"/>
                <a:gd name="T3" fmla="*/ 0 h 154"/>
                <a:gd name="T4" fmla="*/ 0 w 127"/>
                <a:gd name="T5" fmla="*/ 0 h 154"/>
                <a:gd name="T6" fmla="*/ 0 w 127"/>
                <a:gd name="T7" fmla="*/ 0 h 154"/>
                <a:gd name="T8" fmla="*/ 0 w 127"/>
                <a:gd name="T9" fmla="*/ 0 h 154"/>
                <a:gd name="T10" fmla="*/ 0 w 127"/>
                <a:gd name="T11" fmla="*/ 0 h 154"/>
                <a:gd name="T12" fmla="*/ 0 w 127"/>
                <a:gd name="T13" fmla="*/ 0 h 154"/>
                <a:gd name="T14" fmla="*/ 0 w 127"/>
                <a:gd name="T15" fmla="*/ 0 h 154"/>
                <a:gd name="T16" fmla="*/ 0 w 127"/>
                <a:gd name="T17" fmla="*/ 0 h 154"/>
                <a:gd name="T18" fmla="*/ 0 w 127"/>
                <a:gd name="T19" fmla="*/ 0 h 1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7"/>
                <a:gd name="T31" fmla="*/ 0 h 154"/>
                <a:gd name="T32" fmla="*/ 127 w 127"/>
                <a:gd name="T33" fmla="*/ 154 h 1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7" h="154">
                  <a:moveTo>
                    <a:pt x="53" y="75"/>
                  </a:moveTo>
                  <a:lnTo>
                    <a:pt x="50" y="81"/>
                  </a:lnTo>
                  <a:lnTo>
                    <a:pt x="34" y="74"/>
                  </a:lnTo>
                  <a:lnTo>
                    <a:pt x="37" y="68"/>
                  </a:lnTo>
                  <a:lnTo>
                    <a:pt x="53" y="75"/>
                  </a:lnTo>
                  <a:close/>
                  <a:moveTo>
                    <a:pt x="43" y="78"/>
                  </a:moveTo>
                  <a:lnTo>
                    <a:pt x="127" y="53"/>
                  </a:lnTo>
                  <a:lnTo>
                    <a:pt x="11" y="154"/>
                  </a:lnTo>
                  <a:lnTo>
                    <a:pt x="0" y="0"/>
                  </a:lnTo>
                  <a:lnTo>
                    <a:pt x="43" y="7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1" name="Freeform 87"/>
            <p:cNvSpPr>
              <a:spLocks noEditPoints="1"/>
            </p:cNvSpPr>
            <p:nvPr/>
          </p:nvSpPr>
          <p:spPr bwMode="auto">
            <a:xfrm>
              <a:off x="4721" y="3059"/>
              <a:ext cx="62" cy="56"/>
            </a:xfrm>
            <a:custGeom>
              <a:avLst/>
              <a:gdLst>
                <a:gd name="T0" fmla="*/ 0 w 137"/>
                <a:gd name="T1" fmla="*/ 0 h 140"/>
                <a:gd name="T2" fmla="*/ 0 w 137"/>
                <a:gd name="T3" fmla="*/ 0 h 140"/>
                <a:gd name="T4" fmla="*/ 0 w 137"/>
                <a:gd name="T5" fmla="*/ 0 h 140"/>
                <a:gd name="T6" fmla="*/ 0 w 137"/>
                <a:gd name="T7" fmla="*/ 0 h 140"/>
                <a:gd name="T8" fmla="*/ 0 w 137"/>
                <a:gd name="T9" fmla="*/ 0 h 140"/>
                <a:gd name="T10" fmla="*/ 0 w 137"/>
                <a:gd name="T11" fmla="*/ 0 h 140"/>
                <a:gd name="T12" fmla="*/ 0 w 137"/>
                <a:gd name="T13" fmla="*/ 0 h 140"/>
                <a:gd name="T14" fmla="*/ 0 w 137"/>
                <a:gd name="T15" fmla="*/ 0 h 140"/>
                <a:gd name="T16" fmla="*/ 0 w 137"/>
                <a:gd name="T17" fmla="*/ 0 h 140"/>
                <a:gd name="T18" fmla="*/ 0 w 137"/>
                <a:gd name="T19" fmla="*/ 0 h 1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7"/>
                <a:gd name="T31" fmla="*/ 0 h 140"/>
                <a:gd name="T32" fmla="*/ 137 w 137"/>
                <a:gd name="T33" fmla="*/ 140 h 1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7" h="140">
                  <a:moveTo>
                    <a:pt x="75" y="51"/>
                  </a:moveTo>
                  <a:lnTo>
                    <a:pt x="75" y="58"/>
                  </a:lnTo>
                  <a:lnTo>
                    <a:pt x="58" y="57"/>
                  </a:lnTo>
                  <a:lnTo>
                    <a:pt x="58" y="50"/>
                  </a:lnTo>
                  <a:lnTo>
                    <a:pt x="75" y="51"/>
                  </a:lnTo>
                  <a:close/>
                  <a:moveTo>
                    <a:pt x="66" y="57"/>
                  </a:moveTo>
                  <a:lnTo>
                    <a:pt x="137" y="5"/>
                  </a:lnTo>
                  <a:lnTo>
                    <a:pt x="63" y="140"/>
                  </a:lnTo>
                  <a:lnTo>
                    <a:pt x="0" y="0"/>
                  </a:lnTo>
                  <a:lnTo>
                    <a:pt x="66" y="57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2" name="Freeform 88"/>
            <p:cNvSpPr>
              <a:spLocks noEditPoints="1"/>
            </p:cNvSpPr>
            <p:nvPr/>
          </p:nvSpPr>
          <p:spPr bwMode="auto">
            <a:xfrm>
              <a:off x="5029" y="3069"/>
              <a:ext cx="62" cy="61"/>
            </a:xfrm>
            <a:custGeom>
              <a:avLst/>
              <a:gdLst>
                <a:gd name="T0" fmla="*/ 0 w 140"/>
                <a:gd name="T1" fmla="*/ 0 h 152"/>
                <a:gd name="T2" fmla="*/ 0 w 140"/>
                <a:gd name="T3" fmla="*/ 0 h 152"/>
                <a:gd name="T4" fmla="*/ 0 w 140"/>
                <a:gd name="T5" fmla="*/ 0 h 152"/>
                <a:gd name="T6" fmla="*/ 0 w 140"/>
                <a:gd name="T7" fmla="*/ 0 h 152"/>
                <a:gd name="T8" fmla="*/ 0 w 140"/>
                <a:gd name="T9" fmla="*/ 0 h 152"/>
                <a:gd name="T10" fmla="*/ 0 w 140"/>
                <a:gd name="T11" fmla="*/ 0 h 152"/>
                <a:gd name="T12" fmla="*/ 0 w 140"/>
                <a:gd name="T13" fmla="*/ 0 h 152"/>
                <a:gd name="T14" fmla="*/ 0 w 140"/>
                <a:gd name="T15" fmla="*/ 0 h 152"/>
                <a:gd name="T16" fmla="*/ 0 w 140"/>
                <a:gd name="T17" fmla="*/ 0 h 152"/>
                <a:gd name="T18" fmla="*/ 0 w 140"/>
                <a:gd name="T19" fmla="*/ 0 h 1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152"/>
                <a:gd name="T32" fmla="*/ 140 w 140"/>
                <a:gd name="T33" fmla="*/ 152 h 15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152">
                  <a:moveTo>
                    <a:pt x="91" y="77"/>
                  </a:moveTo>
                  <a:lnTo>
                    <a:pt x="95" y="82"/>
                  </a:lnTo>
                  <a:lnTo>
                    <a:pt x="81" y="92"/>
                  </a:lnTo>
                  <a:lnTo>
                    <a:pt x="78" y="88"/>
                  </a:lnTo>
                  <a:lnTo>
                    <a:pt x="91" y="77"/>
                  </a:lnTo>
                  <a:close/>
                  <a:moveTo>
                    <a:pt x="88" y="87"/>
                  </a:moveTo>
                  <a:lnTo>
                    <a:pt x="107" y="0"/>
                  </a:lnTo>
                  <a:lnTo>
                    <a:pt x="140" y="152"/>
                  </a:lnTo>
                  <a:lnTo>
                    <a:pt x="0" y="87"/>
                  </a:lnTo>
                  <a:lnTo>
                    <a:pt x="88" y="87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3" name="Freeform 90"/>
            <p:cNvSpPr>
              <a:spLocks/>
            </p:cNvSpPr>
            <p:nvPr/>
          </p:nvSpPr>
          <p:spPr bwMode="auto">
            <a:xfrm>
              <a:off x="0" y="2609"/>
              <a:ext cx="4807" cy="932"/>
            </a:xfrm>
            <a:custGeom>
              <a:avLst/>
              <a:gdLst>
                <a:gd name="T0" fmla="*/ 0 w 10764"/>
                <a:gd name="T1" fmla="*/ 0 h 2330"/>
                <a:gd name="T2" fmla="*/ 0 w 10764"/>
                <a:gd name="T3" fmla="*/ 0 h 2330"/>
                <a:gd name="T4" fmla="*/ 0 60000 65536"/>
                <a:gd name="T5" fmla="*/ 0 60000 65536"/>
                <a:gd name="T6" fmla="*/ 0 w 10764"/>
                <a:gd name="T7" fmla="*/ 0 h 2330"/>
                <a:gd name="T8" fmla="*/ 10764 w 10764"/>
                <a:gd name="T9" fmla="*/ 2330 h 2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764" h="2330">
                  <a:moveTo>
                    <a:pt x="10764" y="0"/>
                  </a:moveTo>
                  <a:cubicBezTo>
                    <a:pt x="8320" y="162"/>
                    <a:pt x="898" y="2070"/>
                    <a:pt x="0" y="233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4" name="Freeform 91"/>
            <p:cNvSpPr>
              <a:spLocks/>
            </p:cNvSpPr>
            <p:nvPr/>
          </p:nvSpPr>
          <p:spPr bwMode="auto">
            <a:xfrm>
              <a:off x="0" y="1651"/>
              <a:ext cx="4807" cy="932"/>
            </a:xfrm>
            <a:custGeom>
              <a:avLst/>
              <a:gdLst>
                <a:gd name="T0" fmla="*/ 0 w 10764"/>
                <a:gd name="T1" fmla="*/ 0 h 2330"/>
                <a:gd name="T2" fmla="*/ 0 w 10764"/>
                <a:gd name="T3" fmla="*/ 0 h 2330"/>
                <a:gd name="T4" fmla="*/ 0 60000 65536"/>
                <a:gd name="T5" fmla="*/ 0 60000 65536"/>
                <a:gd name="T6" fmla="*/ 0 w 10764"/>
                <a:gd name="T7" fmla="*/ 0 h 2330"/>
                <a:gd name="T8" fmla="*/ 10764 w 10764"/>
                <a:gd name="T9" fmla="*/ 2330 h 2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764" h="2330">
                  <a:moveTo>
                    <a:pt x="10764" y="2330"/>
                  </a:moveTo>
                  <a:cubicBezTo>
                    <a:pt x="8320" y="2168"/>
                    <a:pt x="898" y="259"/>
                    <a:pt x="0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5" name="Line 93"/>
            <p:cNvSpPr>
              <a:spLocks noChangeShapeType="1"/>
            </p:cNvSpPr>
            <p:nvPr/>
          </p:nvSpPr>
          <p:spPr bwMode="auto">
            <a:xfrm>
              <a:off x="0" y="2591"/>
              <a:ext cx="9695" cy="3"/>
            </a:xfrm>
            <a:prstGeom prst="line">
              <a:avLst/>
            </a:prstGeom>
            <a:noFill/>
            <a:ln w="11430">
              <a:solidFill>
                <a:srgbClr val="FF327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6" name="Freeform 94"/>
            <p:cNvSpPr>
              <a:spLocks noEditPoints="1"/>
            </p:cNvSpPr>
            <p:nvPr/>
          </p:nvSpPr>
          <p:spPr bwMode="auto">
            <a:xfrm>
              <a:off x="2987" y="1898"/>
              <a:ext cx="69" cy="49"/>
            </a:xfrm>
            <a:custGeom>
              <a:avLst/>
              <a:gdLst>
                <a:gd name="T0" fmla="*/ 0 w 154"/>
                <a:gd name="T1" fmla="*/ 0 h 124"/>
                <a:gd name="T2" fmla="*/ 0 w 154"/>
                <a:gd name="T3" fmla="*/ 0 h 124"/>
                <a:gd name="T4" fmla="*/ 0 w 154"/>
                <a:gd name="T5" fmla="*/ 0 h 124"/>
                <a:gd name="T6" fmla="*/ 0 w 154"/>
                <a:gd name="T7" fmla="*/ 0 h 124"/>
                <a:gd name="T8" fmla="*/ 0 w 154"/>
                <a:gd name="T9" fmla="*/ 0 h 124"/>
                <a:gd name="T10" fmla="*/ 0 w 154"/>
                <a:gd name="T11" fmla="*/ 0 h 124"/>
                <a:gd name="T12" fmla="*/ 0 w 154"/>
                <a:gd name="T13" fmla="*/ 0 h 124"/>
                <a:gd name="T14" fmla="*/ 0 w 154"/>
                <a:gd name="T15" fmla="*/ 0 h 124"/>
                <a:gd name="T16" fmla="*/ 0 w 154"/>
                <a:gd name="T17" fmla="*/ 0 h 124"/>
                <a:gd name="T18" fmla="*/ 0 w 154"/>
                <a:gd name="T19" fmla="*/ 0 h 1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124"/>
                <a:gd name="T32" fmla="*/ 154 w 154"/>
                <a:gd name="T33" fmla="*/ 124 h 1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124">
                  <a:moveTo>
                    <a:pt x="81" y="51"/>
                  </a:moveTo>
                  <a:lnTo>
                    <a:pt x="71" y="46"/>
                  </a:lnTo>
                  <a:lnTo>
                    <a:pt x="79" y="31"/>
                  </a:lnTo>
                  <a:lnTo>
                    <a:pt x="88" y="35"/>
                  </a:lnTo>
                  <a:lnTo>
                    <a:pt x="81" y="51"/>
                  </a:lnTo>
                  <a:close/>
                  <a:moveTo>
                    <a:pt x="75" y="38"/>
                  </a:moveTo>
                  <a:lnTo>
                    <a:pt x="94" y="124"/>
                  </a:lnTo>
                  <a:lnTo>
                    <a:pt x="0" y="2"/>
                  </a:lnTo>
                  <a:lnTo>
                    <a:pt x="154" y="0"/>
                  </a:lnTo>
                  <a:lnTo>
                    <a:pt x="75" y="3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7" name="Freeform 95"/>
            <p:cNvSpPr>
              <a:spLocks noEditPoints="1"/>
            </p:cNvSpPr>
            <p:nvPr/>
          </p:nvSpPr>
          <p:spPr bwMode="auto">
            <a:xfrm>
              <a:off x="2813" y="2565"/>
              <a:ext cx="84" cy="56"/>
            </a:xfrm>
            <a:custGeom>
              <a:avLst/>
              <a:gdLst>
                <a:gd name="T0" fmla="*/ 0 w 189"/>
                <a:gd name="T1" fmla="*/ 0 h 138"/>
                <a:gd name="T2" fmla="*/ 0 w 189"/>
                <a:gd name="T3" fmla="*/ 0 h 138"/>
                <a:gd name="T4" fmla="*/ 0 w 189"/>
                <a:gd name="T5" fmla="*/ 0 h 138"/>
                <a:gd name="T6" fmla="*/ 0 w 189"/>
                <a:gd name="T7" fmla="*/ 0 h 138"/>
                <a:gd name="T8" fmla="*/ 0 w 189"/>
                <a:gd name="T9" fmla="*/ 0 h 138"/>
                <a:gd name="T10" fmla="*/ 0 w 189"/>
                <a:gd name="T11" fmla="*/ 0 h 138"/>
                <a:gd name="T12" fmla="*/ 0 w 189"/>
                <a:gd name="T13" fmla="*/ 0 h 138"/>
                <a:gd name="T14" fmla="*/ 0 w 189"/>
                <a:gd name="T15" fmla="*/ 0 h 138"/>
                <a:gd name="T16" fmla="*/ 0 w 189"/>
                <a:gd name="T17" fmla="*/ 0 h 138"/>
                <a:gd name="T18" fmla="*/ 0 w 189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9"/>
                <a:gd name="T31" fmla="*/ 0 h 138"/>
                <a:gd name="T32" fmla="*/ 189 w 189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9" h="138">
                  <a:moveTo>
                    <a:pt x="189" y="77"/>
                  </a:moveTo>
                  <a:lnTo>
                    <a:pt x="83" y="77"/>
                  </a:lnTo>
                  <a:lnTo>
                    <a:pt x="83" y="60"/>
                  </a:lnTo>
                  <a:lnTo>
                    <a:pt x="189" y="60"/>
                  </a:lnTo>
                  <a:lnTo>
                    <a:pt x="189" y="77"/>
                  </a:lnTo>
                  <a:close/>
                  <a:moveTo>
                    <a:pt x="83" y="69"/>
                  </a:moveTo>
                  <a:lnTo>
                    <a:pt x="138" y="138"/>
                  </a:lnTo>
                  <a:lnTo>
                    <a:pt x="0" y="69"/>
                  </a:lnTo>
                  <a:lnTo>
                    <a:pt x="138" y="0"/>
                  </a:lnTo>
                  <a:lnTo>
                    <a:pt x="83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8" name="Freeform 96"/>
            <p:cNvSpPr>
              <a:spLocks noEditPoints="1"/>
            </p:cNvSpPr>
            <p:nvPr/>
          </p:nvSpPr>
          <p:spPr bwMode="auto">
            <a:xfrm>
              <a:off x="8968" y="2565"/>
              <a:ext cx="85" cy="56"/>
            </a:xfrm>
            <a:custGeom>
              <a:avLst/>
              <a:gdLst>
                <a:gd name="T0" fmla="*/ 0 w 190"/>
                <a:gd name="T1" fmla="*/ 0 h 138"/>
                <a:gd name="T2" fmla="*/ 0 w 190"/>
                <a:gd name="T3" fmla="*/ 0 h 138"/>
                <a:gd name="T4" fmla="*/ 0 w 190"/>
                <a:gd name="T5" fmla="*/ 0 h 138"/>
                <a:gd name="T6" fmla="*/ 0 w 190"/>
                <a:gd name="T7" fmla="*/ 0 h 138"/>
                <a:gd name="T8" fmla="*/ 0 w 190"/>
                <a:gd name="T9" fmla="*/ 0 h 138"/>
                <a:gd name="T10" fmla="*/ 0 w 190"/>
                <a:gd name="T11" fmla="*/ 0 h 138"/>
                <a:gd name="T12" fmla="*/ 0 w 190"/>
                <a:gd name="T13" fmla="*/ 0 h 138"/>
                <a:gd name="T14" fmla="*/ 0 w 190"/>
                <a:gd name="T15" fmla="*/ 0 h 138"/>
                <a:gd name="T16" fmla="*/ 0 w 190"/>
                <a:gd name="T17" fmla="*/ 0 h 138"/>
                <a:gd name="T18" fmla="*/ 0 w 190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0"/>
                <a:gd name="T31" fmla="*/ 0 h 138"/>
                <a:gd name="T32" fmla="*/ 190 w 190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0" h="138">
                  <a:moveTo>
                    <a:pt x="190" y="77"/>
                  </a:moveTo>
                  <a:lnTo>
                    <a:pt x="83" y="77"/>
                  </a:lnTo>
                  <a:lnTo>
                    <a:pt x="83" y="60"/>
                  </a:lnTo>
                  <a:lnTo>
                    <a:pt x="190" y="60"/>
                  </a:lnTo>
                  <a:lnTo>
                    <a:pt x="190" y="77"/>
                  </a:lnTo>
                  <a:close/>
                  <a:moveTo>
                    <a:pt x="83" y="69"/>
                  </a:moveTo>
                  <a:lnTo>
                    <a:pt x="138" y="138"/>
                  </a:lnTo>
                  <a:lnTo>
                    <a:pt x="0" y="69"/>
                  </a:lnTo>
                  <a:lnTo>
                    <a:pt x="138" y="0"/>
                  </a:lnTo>
                  <a:lnTo>
                    <a:pt x="83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69" name="Freeform 97"/>
            <p:cNvSpPr>
              <a:spLocks noEditPoints="1"/>
            </p:cNvSpPr>
            <p:nvPr/>
          </p:nvSpPr>
          <p:spPr bwMode="auto">
            <a:xfrm>
              <a:off x="5829" y="2565"/>
              <a:ext cx="77" cy="56"/>
            </a:xfrm>
            <a:custGeom>
              <a:avLst/>
              <a:gdLst>
                <a:gd name="T0" fmla="*/ 0 w 173"/>
                <a:gd name="T1" fmla="*/ 0 h 138"/>
                <a:gd name="T2" fmla="*/ 0 w 173"/>
                <a:gd name="T3" fmla="*/ 0 h 138"/>
                <a:gd name="T4" fmla="*/ 0 w 173"/>
                <a:gd name="T5" fmla="*/ 0 h 138"/>
                <a:gd name="T6" fmla="*/ 0 w 173"/>
                <a:gd name="T7" fmla="*/ 0 h 138"/>
                <a:gd name="T8" fmla="*/ 0 w 173"/>
                <a:gd name="T9" fmla="*/ 0 h 138"/>
                <a:gd name="T10" fmla="*/ 0 w 173"/>
                <a:gd name="T11" fmla="*/ 0 h 138"/>
                <a:gd name="T12" fmla="*/ 0 w 173"/>
                <a:gd name="T13" fmla="*/ 0 h 138"/>
                <a:gd name="T14" fmla="*/ 0 w 173"/>
                <a:gd name="T15" fmla="*/ 0 h 138"/>
                <a:gd name="T16" fmla="*/ 0 w 173"/>
                <a:gd name="T17" fmla="*/ 0 h 138"/>
                <a:gd name="T18" fmla="*/ 0 w 173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3"/>
                <a:gd name="T31" fmla="*/ 0 h 138"/>
                <a:gd name="T32" fmla="*/ 173 w 173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3" h="138">
                  <a:moveTo>
                    <a:pt x="0" y="60"/>
                  </a:moveTo>
                  <a:lnTo>
                    <a:pt x="90" y="60"/>
                  </a:lnTo>
                  <a:lnTo>
                    <a:pt x="90" y="77"/>
                  </a:lnTo>
                  <a:lnTo>
                    <a:pt x="0" y="77"/>
                  </a:lnTo>
                  <a:lnTo>
                    <a:pt x="0" y="60"/>
                  </a:lnTo>
                  <a:close/>
                  <a:moveTo>
                    <a:pt x="90" y="69"/>
                  </a:moveTo>
                  <a:lnTo>
                    <a:pt x="35" y="0"/>
                  </a:lnTo>
                  <a:lnTo>
                    <a:pt x="173" y="69"/>
                  </a:lnTo>
                  <a:lnTo>
                    <a:pt x="35" y="138"/>
                  </a:lnTo>
                  <a:lnTo>
                    <a:pt x="90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0" name="Freeform 98"/>
            <p:cNvSpPr>
              <a:spLocks/>
            </p:cNvSpPr>
            <p:nvPr/>
          </p:nvSpPr>
          <p:spPr bwMode="auto">
            <a:xfrm>
              <a:off x="6935" y="1391"/>
              <a:ext cx="2796" cy="1201"/>
            </a:xfrm>
            <a:custGeom>
              <a:avLst/>
              <a:gdLst>
                <a:gd name="T0" fmla="*/ 0 w 6261"/>
                <a:gd name="T1" fmla="*/ 0 h 3002"/>
                <a:gd name="T2" fmla="*/ 0 w 6261"/>
                <a:gd name="T3" fmla="*/ 0 h 3002"/>
                <a:gd name="T4" fmla="*/ 0 60000 65536"/>
                <a:gd name="T5" fmla="*/ 0 60000 65536"/>
                <a:gd name="T6" fmla="*/ 0 w 6261"/>
                <a:gd name="T7" fmla="*/ 0 h 3002"/>
                <a:gd name="T8" fmla="*/ 6261 w 626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1" h="3002">
                  <a:moveTo>
                    <a:pt x="0" y="3002"/>
                  </a:moveTo>
                  <a:cubicBezTo>
                    <a:pt x="2795" y="2161"/>
                    <a:pt x="5649" y="456"/>
                    <a:pt x="6261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1" name="Freeform 99"/>
            <p:cNvSpPr>
              <a:spLocks/>
            </p:cNvSpPr>
            <p:nvPr/>
          </p:nvSpPr>
          <p:spPr bwMode="auto">
            <a:xfrm>
              <a:off x="4229" y="127"/>
              <a:ext cx="3272" cy="2465"/>
            </a:xfrm>
            <a:custGeom>
              <a:avLst/>
              <a:gdLst>
                <a:gd name="T0" fmla="*/ 0 w 7327"/>
                <a:gd name="T1" fmla="*/ 0 h 6163"/>
                <a:gd name="T2" fmla="*/ 0 w 7327"/>
                <a:gd name="T3" fmla="*/ 0 h 6163"/>
                <a:gd name="T4" fmla="*/ 0 w 7327"/>
                <a:gd name="T5" fmla="*/ 0 h 6163"/>
                <a:gd name="T6" fmla="*/ 0 60000 65536"/>
                <a:gd name="T7" fmla="*/ 0 60000 65536"/>
                <a:gd name="T8" fmla="*/ 0 60000 65536"/>
                <a:gd name="T9" fmla="*/ 0 w 7327"/>
                <a:gd name="T10" fmla="*/ 0 h 6163"/>
                <a:gd name="T11" fmla="*/ 7327 w 7327"/>
                <a:gd name="T12" fmla="*/ 6163 h 6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27" h="6163">
                  <a:moveTo>
                    <a:pt x="1310" y="6163"/>
                  </a:moveTo>
                  <a:cubicBezTo>
                    <a:pt x="0" y="3304"/>
                    <a:pt x="1037" y="0"/>
                    <a:pt x="3677" y="13"/>
                  </a:cubicBezTo>
                  <a:cubicBezTo>
                    <a:pt x="6318" y="24"/>
                    <a:pt x="7327" y="3333"/>
                    <a:pt x="6065" y="6163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2" name="Freeform 100"/>
            <p:cNvSpPr>
              <a:spLocks/>
            </p:cNvSpPr>
            <p:nvPr/>
          </p:nvSpPr>
          <p:spPr bwMode="auto">
            <a:xfrm>
              <a:off x="4816" y="1706"/>
              <a:ext cx="2125" cy="886"/>
            </a:xfrm>
            <a:custGeom>
              <a:avLst/>
              <a:gdLst>
                <a:gd name="T0" fmla="*/ 0 w 4757"/>
                <a:gd name="T1" fmla="*/ 0 h 2214"/>
                <a:gd name="T2" fmla="*/ 0 w 4757"/>
                <a:gd name="T3" fmla="*/ 0 h 2214"/>
                <a:gd name="T4" fmla="*/ 0 w 4757"/>
                <a:gd name="T5" fmla="*/ 0 h 2214"/>
                <a:gd name="T6" fmla="*/ 0 60000 65536"/>
                <a:gd name="T7" fmla="*/ 0 60000 65536"/>
                <a:gd name="T8" fmla="*/ 0 60000 65536"/>
                <a:gd name="T9" fmla="*/ 0 w 4757"/>
                <a:gd name="T10" fmla="*/ 0 h 2214"/>
                <a:gd name="T11" fmla="*/ 4757 w 4757"/>
                <a:gd name="T12" fmla="*/ 2214 h 2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57" h="2214">
                  <a:moveTo>
                    <a:pt x="0" y="2214"/>
                  </a:moveTo>
                  <a:cubicBezTo>
                    <a:pt x="268" y="986"/>
                    <a:pt x="1191" y="0"/>
                    <a:pt x="2361" y="0"/>
                  </a:cubicBezTo>
                  <a:cubicBezTo>
                    <a:pt x="3531" y="0"/>
                    <a:pt x="4437" y="1039"/>
                    <a:pt x="4757" y="2214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3" name="Freeform 101"/>
            <p:cNvSpPr>
              <a:spLocks/>
            </p:cNvSpPr>
            <p:nvPr/>
          </p:nvSpPr>
          <p:spPr bwMode="auto">
            <a:xfrm>
              <a:off x="4817" y="2289"/>
              <a:ext cx="2121" cy="303"/>
            </a:xfrm>
            <a:custGeom>
              <a:avLst/>
              <a:gdLst>
                <a:gd name="T0" fmla="*/ 0 w 4746"/>
                <a:gd name="T1" fmla="*/ 0 h 757"/>
                <a:gd name="T2" fmla="*/ 0 w 4746"/>
                <a:gd name="T3" fmla="*/ 0 h 757"/>
                <a:gd name="T4" fmla="*/ 0 w 4746"/>
                <a:gd name="T5" fmla="*/ 0 h 757"/>
                <a:gd name="T6" fmla="*/ 0 60000 65536"/>
                <a:gd name="T7" fmla="*/ 0 60000 65536"/>
                <a:gd name="T8" fmla="*/ 0 60000 65536"/>
                <a:gd name="T9" fmla="*/ 0 w 4746"/>
                <a:gd name="T10" fmla="*/ 0 h 757"/>
                <a:gd name="T11" fmla="*/ 4746 w 4746"/>
                <a:gd name="T12" fmla="*/ 757 h 7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46" h="757">
                  <a:moveTo>
                    <a:pt x="0" y="757"/>
                  </a:moveTo>
                  <a:cubicBezTo>
                    <a:pt x="360" y="476"/>
                    <a:pt x="1393" y="0"/>
                    <a:pt x="2325" y="0"/>
                  </a:cubicBezTo>
                  <a:cubicBezTo>
                    <a:pt x="3258" y="0"/>
                    <a:pt x="4402" y="491"/>
                    <a:pt x="4746" y="757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4" name="Freeform 102"/>
            <p:cNvSpPr>
              <a:spLocks noEditPoints="1"/>
            </p:cNvSpPr>
            <p:nvPr/>
          </p:nvSpPr>
          <p:spPr bwMode="auto">
            <a:xfrm>
              <a:off x="4610" y="997"/>
              <a:ext cx="59" cy="68"/>
            </a:xfrm>
            <a:custGeom>
              <a:avLst/>
              <a:gdLst>
                <a:gd name="T0" fmla="*/ 0 w 132"/>
                <a:gd name="T1" fmla="*/ 0 h 170"/>
                <a:gd name="T2" fmla="*/ 0 w 132"/>
                <a:gd name="T3" fmla="*/ 0 h 170"/>
                <a:gd name="T4" fmla="*/ 0 w 132"/>
                <a:gd name="T5" fmla="*/ 0 h 170"/>
                <a:gd name="T6" fmla="*/ 0 w 132"/>
                <a:gd name="T7" fmla="*/ 0 h 170"/>
                <a:gd name="T8" fmla="*/ 0 w 132"/>
                <a:gd name="T9" fmla="*/ 0 h 170"/>
                <a:gd name="T10" fmla="*/ 0 w 132"/>
                <a:gd name="T11" fmla="*/ 0 h 170"/>
                <a:gd name="T12" fmla="*/ 0 w 132"/>
                <a:gd name="T13" fmla="*/ 0 h 170"/>
                <a:gd name="T14" fmla="*/ 0 w 132"/>
                <a:gd name="T15" fmla="*/ 0 h 170"/>
                <a:gd name="T16" fmla="*/ 0 w 132"/>
                <a:gd name="T17" fmla="*/ 0 h 170"/>
                <a:gd name="T18" fmla="*/ 0 w 132"/>
                <a:gd name="T19" fmla="*/ 0 h 1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2"/>
                <a:gd name="T31" fmla="*/ 0 h 170"/>
                <a:gd name="T32" fmla="*/ 132 w 132"/>
                <a:gd name="T33" fmla="*/ 170 h 1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2" h="170">
                  <a:moveTo>
                    <a:pt x="48" y="166"/>
                  </a:moveTo>
                  <a:lnTo>
                    <a:pt x="73" y="78"/>
                  </a:lnTo>
                  <a:lnTo>
                    <a:pt x="89" y="82"/>
                  </a:lnTo>
                  <a:lnTo>
                    <a:pt x="65" y="170"/>
                  </a:lnTo>
                  <a:lnTo>
                    <a:pt x="48" y="166"/>
                  </a:lnTo>
                  <a:close/>
                  <a:moveTo>
                    <a:pt x="81" y="80"/>
                  </a:moveTo>
                  <a:lnTo>
                    <a:pt x="0" y="114"/>
                  </a:lnTo>
                  <a:lnTo>
                    <a:pt x="104" y="0"/>
                  </a:lnTo>
                  <a:lnTo>
                    <a:pt x="132" y="152"/>
                  </a:lnTo>
                  <a:lnTo>
                    <a:pt x="81" y="8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5" name="Freeform 103"/>
            <p:cNvSpPr>
              <a:spLocks noEditPoints="1"/>
            </p:cNvSpPr>
            <p:nvPr/>
          </p:nvSpPr>
          <p:spPr bwMode="auto">
            <a:xfrm>
              <a:off x="7053" y="996"/>
              <a:ext cx="59" cy="69"/>
            </a:xfrm>
            <a:custGeom>
              <a:avLst/>
              <a:gdLst>
                <a:gd name="T0" fmla="*/ 0 w 133"/>
                <a:gd name="T1" fmla="*/ 0 h 171"/>
                <a:gd name="T2" fmla="*/ 0 w 133"/>
                <a:gd name="T3" fmla="*/ 0 h 171"/>
                <a:gd name="T4" fmla="*/ 0 w 133"/>
                <a:gd name="T5" fmla="*/ 0 h 171"/>
                <a:gd name="T6" fmla="*/ 0 w 133"/>
                <a:gd name="T7" fmla="*/ 0 h 171"/>
                <a:gd name="T8" fmla="*/ 0 w 133"/>
                <a:gd name="T9" fmla="*/ 0 h 171"/>
                <a:gd name="T10" fmla="*/ 0 w 133"/>
                <a:gd name="T11" fmla="*/ 0 h 171"/>
                <a:gd name="T12" fmla="*/ 0 w 133"/>
                <a:gd name="T13" fmla="*/ 0 h 171"/>
                <a:gd name="T14" fmla="*/ 0 w 133"/>
                <a:gd name="T15" fmla="*/ 0 h 171"/>
                <a:gd name="T16" fmla="*/ 0 w 133"/>
                <a:gd name="T17" fmla="*/ 0 h 171"/>
                <a:gd name="T18" fmla="*/ 0 w 133"/>
                <a:gd name="T19" fmla="*/ 0 h 1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3"/>
                <a:gd name="T31" fmla="*/ 0 h 171"/>
                <a:gd name="T32" fmla="*/ 133 w 133"/>
                <a:gd name="T33" fmla="*/ 171 h 1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3" h="171">
                  <a:moveTo>
                    <a:pt x="66" y="0"/>
                  </a:moveTo>
                  <a:lnTo>
                    <a:pt x="90" y="88"/>
                  </a:lnTo>
                  <a:lnTo>
                    <a:pt x="74" y="93"/>
                  </a:lnTo>
                  <a:lnTo>
                    <a:pt x="48" y="5"/>
                  </a:lnTo>
                  <a:lnTo>
                    <a:pt x="66" y="0"/>
                  </a:lnTo>
                  <a:close/>
                  <a:moveTo>
                    <a:pt x="82" y="90"/>
                  </a:moveTo>
                  <a:lnTo>
                    <a:pt x="133" y="18"/>
                  </a:lnTo>
                  <a:lnTo>
                    <a:pt x="104" y="171"/>
                  </a:lnTo>
                  <a:lnTo>
                    <a:pt x="0" y="56"/>
                  </a:lnTo>
                  <a:lnTo>
                    <a:pt x="82" y="9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6" name="Freeform 104"/>
            <p:cNvSpPr>
              <a:spLocks noEditPoints="1"/>
            </p:cNvSpPr>
            <p:nvPr/>
          </p:nvSpPr>
          <p:spPr bwMode="auto">
            <a:xfrm>
              <a:off x="5844" y="2263"/>
              <a:ext cx="65" cy="55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0" y="60"/>
                  </a:moveTo>
                  <a:lnTo>
                    <a:pt x="62" y="59"/>
                  </a:lnTo>
                  <a:lnTo>
                    <a:pt x="63" y="77"/>
                  </a:lnTo>
                  <a:lnTo>
                    <a:pt x="1" y="78"/>
                  </a:lnTo>
                  <a:lnTo>
                    <a:pt x="0" y="60"/>
                  </a:lnTo>
                  <a:close/>
                  <a:moveTo>
                    <a:pt x="62" y="68"/>
                  </a:moveTo>
                  <a:lnTo>
                    <a:pt x="6" y="0"/>
                  </a:lnTo>
                  <a:lnTo>
                    <a:pt x="145" y="66"/>
                  </a:lnTo>
                  <a:lnTo>
                    <a:pt x="9" y="138"/>
                  </a:lnTo>
                  <a:lnTo>
                    <a:pt x="62" y="6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7" name="Freeform 105"/>
            <p:cNvSpPr>
              <a:spLocks/>
            </p:cNvSpPr>
            <p:nvPr/>
          </p:nvSpPr>
          <p:spPr bwMode="auto">
            <a:xfrm>
              <a:off x="4802" y="1293"/>
              <a:ext cx="2160" cy="1294"/>
            </a:xfrm>
            <a:custGeom>
              <a:avLst/>
              <a:gdLst>
                <a:gd name="T0" fmla="*/ 0 w 4836"/>
                <a:gd name="T1" fmla="*/ 0 h 3234"/>
                <a:gd name="T2" fmla="*/ 0 w 4836"/>
                <a:gd name="T3" fmla="*/ 0 h 3234"/>
                <a:gd name="T4" fmla="*/ 0 w 4836"/>
                <a:gd name="T5" fmla="*/ 0 h 3234"/>
                <a:gd name="T6" fmla="*/ 0 60000 65536"/>
                <a:gd name="T7" fmla="*/ 0 60000 65536"/>
                <a:gd name="T8" fmla="*/ 0 60000 65536"/>
                <a:gd name="T9" fmla="*/ 0 w 4836"/>
                <a:gd name="T10" fmla="*/ 0 h 3234"/>
                <a:gd name="T11" fmla="*/ 4836 w 4836"/>
                <a:gd name="T12" fmla="*/ 3234 h 32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36" h="3234">
                  <a:moveTo>
                    <a:pt x="30" y="3234"/>
                  </a:moveTo>
                  <a:cubicBezTo>
                    <a:pt x="0" y="1908"/>
                    <a:pt x="855" y="0"/>
                    <a:pt x="2337" y="0"/>
                  </a:cubicBezTo>
                  <a:cubicBezTo>
                    <a:pt x="3819" y="0"/>
                    <a:pt x="4836" y="1759"/>
                    <a:pt x="4776" y="3219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8" name="Freeform 106"/>
            <p:cNvSpPr>
              <a:spLocks noEditPoints="1"/>
            </p:cNvSpPr>
            <p:nvPr/>
          </p:nvSpPr>
          <p:spPr bwMode="auto">
            <a:xfrm>
              <a:off x="5827" y="749"/>
              <a:ext cx="89" cy="56"/>
            </a:xfrm>
            <a:custGeom>
              <a:avLst/>
              <a:gdLst>
                <a:gd name="T0" fmla="*/ 0 w 200"/>
                <a:gd name="T1" fmla="*/ 0 h 139"/>
                <a:gd name="T2" fmla="*/ 0 w 200"/>
                <a:gd name="T3" fmla="*/ 0 h 139"/>
                <a:gd name="T4" fmla="*/ 0 w 200"/>
                <a:gd name="T5" fmla="*/ 0 h 139"/>
                <a:gd name="T6" fmla="*/ 0 w 200"/>
                <a:gd name="T7" fmla="*/ 0 h 139"/>
                <a:gd name="T8" fmla="*/ 0 w 200"/>
                <a:gd name="T9" fmla="*/ 0 h 139"/>
                <a:gd name="T10" fmla="*/ 0 w 200"/>
                <a:gd name="T11" fmla="*/ 0 h 139"/>
                <a:gd name="T12" fmla="*/ 0 w 200"/>
                <a:gd name="T13" fmla="*/ 0 h 139"/>
                <a:gd name="T14" fmla="*/ 0 w 200"/>
                <a:gd name="T15" fmla="*/ 0 h 139"/>
                <a:gd name="T16" fmla="*/ 0 w 200"/>
                <a:gd name="T17" fmla="*/ 0 h 139"/>
                <a:gd name="T18" fmla="*/ 0 w 200"/>
                <a:gd name="T19" fmla="*/ 0 h 1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139"/>
                <a:gd name="T32" fmla="*/ 200 w 200"/>
                <a:gd name="T33" fmla="*/ 139 h 1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139">
                  <a:moveTo>
                    <a:pt x="0" y="61"/>
                  </a:moveTo>
                  <a:lnTo>
                    <a:pt x="117" y="61"/>
                  </a:lnTo>
                  <a:lnTo>
                    <a:pt x="117" y="78"/>
                  </a:lnTo>
                  <a:lnTo>
                    <a:pt x="0" y="78"/>
                  </a:lnTo>
                  <a:lnTo>
                    <a:pt x="0" y="61"/>
                  </a:lnTo>
                  <a:close/>
                  <a:moveTo>
                    <a:pt x="117" y="69"/>
                  </a:moveTo>
                  <a:lnTo>
                    <a:pt x="62" y="0"/>
                  </a:lnTo>
                  <a:lnTo>
                    <a:pt x="200" y="69"/>
                  </a:lnTo>
                  <a:lnTo>
                    <a:pt x="62" y="139"/>
                  </a:lnTo>
                  <a:lnTo>
                    <a:pt x="117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79" name="Freeform 107"/>
            <p:cNvSpPr>
              <a:spLocks/>
            </p:cNvSpPr>
            <p:nvPr/>
          </p:nvSpPr>
          <p:spPr bwMode="auto">
            <a:xfrm>
              <a:off x="3572" y="15"/>
              <a:ext cx="1243" cy="2576"/>
            </a:xfrm>
            <a:custGeom>
              <a:avLst/>
              <a:gdLst>
                <a:gd name="T0" fmla="*/ 0 w 2783"/>
                <a:gd name="T1" fmla="*/ 0 h 6441"/>
                <a:gd name="T2" fmla="*/ 0 w 2783"/>
                <a:gd name="T3" fmla="*/ 0 h 6441"/>
                <a:gd name="T4" fmla="*/ 0 60000 65536"/>
                <a:gd name="T5" fmla="*/ 0 60000 65536"/>
                <a:gd name="T6" fmla="*/ 0 w 2783"/>
                <a:gd name="T7" fmla="*/ 0 h 6441"/>
                <a:gd name="T8" fmla="*/ 2783 w 2783"/>
                <a:gd name="T9" fmla="*/ 6441 h 64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83" h="6441">
                  <a:moveTo>
                    <a:pt x="2783" y="6441"/>
                  </a:moveTo>
                  <a:cubicBezTo>
                    <a:pt x="472" y="4340"/>
                    <a:pt x="24" y="1705"/>
                    <a:pt x="0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0" name="Freeform 108"/>
            <p:cNvSpPr>
              <a:spLocks noEditPoints="1"/>
            </p:cNvSpPr>
            <p:nvPr/>
          </p:nvSpPr>
          <p:spPr bwMode="auto">
            <a:xfrm>
              <a:off x="3757" y="1127"/>
              <a:ext cx="59" cy="61"/>
            </a:xfrm>
            <a:custGeom>
              <a:avLst/>
              <a:gdLst>
                <a:gd name="T0" fmla="*/ 0 w 131"/>
                <a:gd name="T1" fmla="*/ 0 h 153"/>
                <a:gd name="T2" fmla="*/ 0 w 131"/>
                <a:gd name="T3" fmla="*/ 0 h 153"/>
                <a:gd name="T4" fmla="*/ 0 w 131"/>
                <a:gd name="T5" fmla="*/ 0 h 153"/>
                <a:gd name="T6" fmla="*/ 0 w 131"/>
                <a:gd name="T7" fmla="*/ 0 h 153"/>
                <a:gd name="T8" fmla="*/ 0 w 131"/>
                <a:gd name="T9" fmla="*/ 0 h 153"/>
                <a:gd name="T10" fmla="*/ 0 w 131"/>
                <a:gd name="T11" fmla="*/ 0 h 153"/>
                <a:gd name="T12" fmla="*/ 0 w 131"/>
                <a:gd name="T13" fmla="*/ 0 h 153"/>
                <a:gd name="T14" fmla="*/ 0 w 131"/>
                <a:gd name="T15" fmla="*/ 0 h 153"/>
                <a:gd name="T16" fmla="*/ 0 w 131"/>
                <a:gd name="T17" fmla="*/ 0 h 153"/>
                <a:gd name="T18" fmla="*/ 0 w 131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1"/>
                <a:gd name="T31" fmla="*/ 0 h 153"/>
                <a:gd name="T32" fmla="*/ 131 w 131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1" h="153">
                  <a:moveTo>
                    <a:pt x="63" y="150"/>
                  </a:moveTo>
                  <a:lnTo>
                    <a:pt x="40" y="81"/>
                  </a:lnTo>
                  <a:lnTo>
                    <a:pt x="56" y="76"/>
                  </a:lnTo>
                  <a:lnTo>
                    <a:pt x="79" y="144"/>
                  </a:lnTo>
                  <a:lnTo>
                    <a:pt x="63" y="150"/>
                  </a:lnTo>
                  <a:close/>
                  <a:moveTo>
                    <a:pt x="48" y="79"/>
                  </a:moveTo>
                  <a:lnTo>
                    <a:pt x="0" y="153"/>
                  </a:lnTo>
                  <a:lnTo>
                    <a:pt x="22" y="0"/>
                  </a:lnTo>
                  <a:lnTo>
                    <a:pt x="131" y="109"/>
                  </a:lnTo>
                  <a:lnTo>
                    <a:pt x="48" y="7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1" name="Freeform 109"/>
            <p:cNvSpPr>
              <a:spLocks/>
            </p:cNvSpPr>
            <p:nvPr/>
          </p:nvSpPr>
          <p:spPr bwMode="auto">
            <a:xfrm>
              <a:off x="2065" y="17"/>
              <a:ext cx="2750" cy="2563"/>
            </a:xfrm>
            <a:custGeom>
              <a:avLst/>
              <a:gdLst>
                <a:gd name="T0" fmla="*/ 0 w 6159"/>
                <a:gd name="T1" fmla="*/ 0 h 6408"/>
                <a:gd name="T2" fmla="*/ 0 w 6159"/>
                <a:gd name="T3" fmla="*/ 0 h 6408"/>
                <a:gd name="T4" fmla="*/ 0 60000 65536"/>
                <a:gd name="T5" fmla="*/ 0 60000 65536"/>
                <a:gd name="T6" fmla="*/ 0 w 6159"/>
                <a:gd name="T7" fmla="*/ 0 h 6408"/>
                <a:gd name="T8" fmla="*/ 6159 w 6159"/>
                <a:gd name="T9" fmla="*/ 6408 h 64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9" h="6408">
                  <a:moveTo>
                    <a:pt x="6159" y="6408"/>
                  </a:moveTo>
                  <a:cubicBezTo>
                    <a:pt x="4021" y="5493"/>
                    <a:pt x="243" y="659"/>
                    <a:pt x="0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2" name="Freeform 110"/>
            <p:cNvSpPr>
              <a:spLocks/>
            </p:cNvSpPr>
            <p:nvPr/>
          </p:nvSpPr>
          <p:spPr bwMode="auto">
            <a:xfrm>
              <a:off x="4070" y="0"/>
              <a:ext cx="745" cy="2587"/>
            </a:xfrm>
            <a:custGeom>
              <a:avLst/>
              <a:gdLst>
                <a:gd name="T0" fmla="*/ 0 w 1668"/>
                <a:gd name="T1" fmla="*/ 0 h 6466"/>
                <a:gd name="T2" fmla="*/ 0 w 1668"/>
                <a:gd name="T3" fmla="*/ 0 h 6466"/>
                <a:gd name="T4" fmla="*/ 0 60000 65536"/>
                <a:gd name="T5" fmla="*/ 0 60000 65536"/>
                <a:gd name="T6" fmla="*/ 0 w 1668"/>
                <a:gd name="T7" fmla="*/ 0 h 6466"/>
                <a:gd name="T8" fmla="*/ 1668 w 1668"/>
                <a:gd name="T9" fmla="*/ 6466 h 64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68" h="6466">
                  <a:moveTo>
                    <a:pt x="1668" y="6466"/>
                  </a:moveTo>
                  <a:cubicBezTo>
                    <a:pt x="484" y="5065"/>
                    <a:pt x="0" y="2004"/>
                    <a:pt x="825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3" name="Freeform 111"/>
            <p:cNvSpPr>
              <a:spLocks/>
            </p:cNvSpPr>
            <p:nvPr/>
          </p:nvSpPr>
          <p:spPr bwMode="auto">
            <a:xfrm>
              <a:off x="4611" y="766"/>
              <a:ext cx="2515" cy="1821"/>
            </a:xfrm>
            <a:custGeom>
              <a:avLst/>
              <a:gdLst>
                <a:gd name="T0" fmla="*/ 0 w 5629"/>
                <a:gd name="T1" fmla="*/ 0 h 4552"/>
                <a:gd name="T2" fmla="*/ 0 w 5629"/>
                <a:gd name="T3" fmla="*/ 0 h 4552"/>
                <a:gd name="T4" fmla="*/ 0 w 5629"/>
                <a:gd name="T5" fmla="*/ 0 h 4552"/>
                <a:gd name="T6" fmla="*/ 0 60000 65536"/>
                <a:gd name="T7" fmla="*/ 0 60000 65536"/>
                <a:gd name="T8" fmla="*/ 0 60000 65536"/>
                <a:gd name="T9" fmla="*/ 0 w 5629"/>
                <a:gd name="T10" fmla="*/ 0 h 4552"/>
                <a:gd name="T11" fmla="*/ 5629 w 5629"/>
                <a:gd name="T12" fmla="*/ 4552 h 45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29" h="4552">
                  <a:moveTo>
                    <a:pt x="469" y="4552"/>
                  </a:moveTo>
                  <a:cubicBezTo>
                    <a:pt x="0" y="2892"/>
                    <a:pt x="499" y="0"/>
                    <a:pt x="2850" y="30"/>
                  </a:cubicBezTo>
                  <a:cubicBezTo>
                    <a:pt x="5202" y="59"/>
                    <a:pt x="5629" y="3008"/>
                    <a:pt x="5216" y="4552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4" name="Freeform 112"/>
            <p:cNvSpPr>
              <a:spLocks/>
            </p:cNvSpPr>
            <p:nvPr/>
          </p:nvSpPr>
          <p:spPr bwMode="auto">
            <a:xfrm>
              <a:off x="4816" y="2027"/>
              <a:ext cx="2132" cy="566"/>
            </a:xfrm>
            <a:custGeom>
              <a:avLst/>
              <a:gdLst>
                <a:gd name="T0" fmla="*/ 0 w 4774"/>
                <a:gd name="T1" fmla="*/ 0 h 1416"/>
                <a:gd name="T2" fmla="*/ 0 w 4774"/>
                <a:gd name="T3" fmla="*/ 0 h 1416"/>
                <a:gd name="T4" fmla="*/ 0 w 4774"/>
                <a:gd name="T5" fmla="*/ 0 h 1416"/>
                <a:gd name="T6" fmla="*/ 0 60000 65536"/>
                <a:gd name="T7" fmla="*/ 0 60000 65536"/>
                <a:gd name="T8" fmla="*/ 0 60000 65536"/>
                <a:gd name="T9" fmla="*/ 0 w 4774"/>
                <a:gd name="T10" fmla="*/ 0 h 1416"/>
                <a:gd name="T11" fmla="*/ 4774 w 4774"/>
                <a:gd name="T12" fmla="*/ 1416 h 14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74" h="1416">
                  <a:moveTo>
                    <a:pt x="0" y="1386"/>
                  </a:moveTo>
                  <a:cubicBezTo>
                    <a:pt x="450" y="673"/>
                    <a:pt x="1181" y="0"/>
                    <a:pt x="2351" y="0"/>
                  </a:cubicBezTo>
                  <a:cubicBezTo>
                    <a:pt x="3521" y="0"/>
                    <a:pt x="4160" y="587"/>
                    <a:pt x="4774" y="1416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5" name="Freeform 113"/>
            <p:cNvSpPr>
              <a:spLocks/>
            </p:cNvSpPr>
            <p:nvPr/>
          </p:nvSpPr>
          <p:spPr bwMode="auto">
            <a:xfrm>
              <a:off x="4820" y="2429"/>
              <a:ext cx="2121" cy="164"/>
            </a:xfrm>
            <a:custGeom>
              <a:avLst/>
              <a:gdLst>
                <a:gd name="T0" fmla="*/ 0 w 4749"/>
                <a:gd name="T1" fmla="*/ 0 h 411"/>
                <a:gd name="T2" fmla="*/ 0 w 4749"/>
                <a:gd name="T3" fmla="*/ 0 h 411"/>
                <a:gd name="T4" fmla="*/ 0 60000 65536"/>
                <a:gd name="T5" fmla="*/ 0 60000 65536"/>
                <a:gd name="T6" fmla="*/ 0 w 4749"/>
                <a:gd name="T7" fmla="*/ 0 h 411"/>
                <a:gd name="T8" fmla="*/ 4749 w 4749"/>
                <a:gd name="T9" fmla="*/ 411 h 4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49" h="411">
                  <a:moveTo>
                    <a:pt x="0" y="411"/>
                  </a:moveTo>
                  <a:cubicBezTo>
                    <a:pt x="1519" y="0"/>
                    <a:pt x="3113" y="0"/>
                    <a:pt x="4749" y="411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6" name="Freeform 114"/>
            <p:cNvSpPr>
              <a:spLocks noEditPoints="1"/>
            </p:cNvSpPr>
            <p:nvPr/>
          </p:nvSpPr>
          <p:spPr bwMode="auto">
            <a:xfrm>
              <a:off x="5844" y="1675"/>
              <a:ext cx="65" cy="56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0" y="61"/>
                  </a:moveTo>
                  <a:lnTo>
                    <a:pt x="62" y="59"/>
                  </a:lnTo>
                  <a:lnTo>
                    <a:pt x="63" y="77"/>
                  </a:lnTo>
                  <a:lnTo>
                    <a:pt x="1" y="78"/>
                  </a:lnTo>
                  <a:lnTo>
                    <a:pt x="0" y="61"/>
                  </a:lnTo>
                  <a:close/>
                  <a:moveTo>
                    <a:pt x="62" y="68"/>
                  </a:moveTo>
                  <a:lnTo>
                    <a:pt x="6" y="0"/>
                  </a:lnTo>
                  <a:lnTo>
                    <a:pt x="145" y="66"/>
                  </a:lnTo>
                  <a:lnTo>
                    <a:pt x="9" y="138"/>
                  </a:lnTo>
                  <a:lnTo>
                    <a:pt x="62" y="6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7" name="Freeform 115"/>
            <p:cNvSpPr>
              <a:spLocks/>
            </p:cNvSpPr>
            <p:nvPr/>
          </p:nvSpPr>
          <p:spPr bwMode="auto">
            <a:xfrm>
              <a:off x="6935" y="15"/>
              <a:ext cx="1243" cy="2577"/>
            </a:xfrm>
            <a:custGeom>
              <a:avLst/>
              <a:gdLst>
                <a:gd name="T0" fmla="*/ 0 w 2782"/>
                <a:gd name="T1" fmla="*/ 0 h 6442"/>
                <a:gd name="T2" fmla="*/ 0 w 2782"/>
                <a:gd name="T3" fmla="*/ 0 h 6442"/>
                <a:gd name="T4" fmla="*/ 0 60000 65536"/>
                <a:gd name="T5" fmla="*/ 0 60000 65536"/>
                <a:gd name="T6" fmla="*/ 0 w 2782"/>
                <a:gd name="T7" fmla="*/ 0 h 6442"/>
                <a:gd name="T8" fmla="*/ 2782 w 2782"/>
                <a:gd name="T9" fmla="*/ 6442 h 64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82" h="6442">
                  <a:moveTo>
                    <a:pt x="0" y="6442"/>
                  </a:moveTo>
                  <a:cubicBezTo>
                    <a:pt x="2310" y="4340"/>
                    <a:pt x="2759" y="1705"/>
                    <a:pt x="2782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8" name="Freeform 116"/>
            <p:cNvSpPr>
              <a:spLocks noEditPoints="1"/>
            </p:cNvSpPr>
            <p:nvPr/>
          </p:nvSpPr>
          <p:spPr bwMode="auto">
            <a:xfrm>
              <a:off x="8663" y="1901"/>
              <a:ext cx="73" cy="52"/>
            </a:xfrm>
            <a:custGeom>
              <a:avLst/>
              <a:gdLst>
                <a:gd name="T0" fmla="*/ 0 w 163"/>
                <a:gd name="T1" fmla="*/ 0 h 128"/>
                <a:gd name="T2" fmla="*/ 0 w 163"/>
                <a:gd name="T3" fmla="*/ 0 h 128"/>
                <a:gd name="T4" fmla="*/ 0 w 163"/>
                <a:gd name="T5" fmla="*/ 0 h 128"/>
                <a:gd name="T6" fmla="*/ 0 w 163"/>
                <a:gd name="T7" fmla="*/ 0 h 128"/>
                <a:gd name="T8" fmla="*/ 0 w 163"/>
                <a:gd name="T9" fmla="*/ 0 h 128"/>
                <a:gd name="T10" fmla="*/ 0 w 163"/>
                <a:gd name="T11" fmla="*/ 0 h 128"/>
                <a:gd name="T12" fmla="*/ 0 w 163"/>
                <a:gd name="T13" fmla="*/ 0 h 128"/>
                <a:gd name="T14" fmla="*/ 0 w 163"/>
                <a:gd name="T15" fmla="*/ 0 h 128"/>
                <a:gd name="T16" fmla="*/ 0 w 163"/>
                <a:gd name="T17" fmla="*/ 0 h 128"/>
                <a:gd name="T18" fmla="*/ 0 w 163"/>
                <a:gd name="T19" fmla="*/ 0 h 1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3"/>
                <a:gd name="T31" fmla="*/ 0 h 128"/>
                <a:gd name="T32" fmla="*/ 163 w 163"/>
                <a:gd name="T33" fmla="*/ 128 h 1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3" h="128">
                  <a:moveTo>
                    <a:pt x="163" y="59"/>
                  </a:moveTo>
                  <a:lnTo>
                    <a:pt x="80" y="93"/>
                  </a:lnTo>
                  <a:lnTo>
                    <a:pt x="73" y="76"/>
                  </a:lnTo>
                  <a:lnTo>
                    <a:pt x="156" y="44"/>
                  </a:lnTo>
                  <a:lnTo>
                    <a:pt x="163" y="59"/>
                  </a:lnTo>
                  <a:close/>
                  <a:moveTo>
                    <a:pt x="76" y="84"/>
                  </a:moveTo>
                  <a:lnTo>
                    <a:pt x="153" y="128"/>
                  </a:lnTo>
                  <a:lnTo>
                    <a:pt x="0" y="115"/>
                  </a:lnTo>
                  <a:lnTo>
                    <a:pt x="103" y="0"/>
                  </a:lnTo>
                  <a:lnTo>
                    <a:pt x="76" y="84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89" name="Freeform 117"/>
            <p:cNvSpPr>
              <a:spLocks noEditPoints="1"/>
            </p:cNvSpPr>
            <p:nvPr/>
          </p:nvSpPr>
          <p:spPr bwMode="auto">
            <a:xfrm>
              <a:off x="7952" y="1125"/>
              <a:ext cx="58" cy="62"/>
            </a:xfrm>
            <a:custGeom>
              <a:avLst/>
              <a:gdLst>
                <a:gd name="T0" fmla="*/ 0 w 130"/>
                <a:gd name="T1" fmla="*/ 0 h 153"/>
                <a:gd name="T2" fmla="*/ 0 w 130"/>
                <a:gd name="T3" fmla="*/ 0 h 153"/>
                <a:gd name="T4" fmla="*/ 0 w 130"/>
                <a:gd name="T5" fmla="*/ 0 h 153"/>
                <a:gd name="T6" fmla="*/ 0 w 130"/>
                <a:gd name="T7" fmla="*/ 0 h 153"/>
                <a:gd name="T8" fmla="*/ 0 w 130"/>
                <a:gd name="T9" fmla="*/ 0 h 153"/>
                <a:gd name="T10" fmla="*/ 0 w 130"/>
                <a:gd name="T11" fmla="*/ 0 h 153"/>
                <a:gd name="T12" fmla="*/ 0 w 130"/>
                <a:gd name="T13" fmla="*/ 0 h 153"/>
                <a:gd name="T14" fmla="*/ 0 w 130"/>
                <a:gd name="T15" fmla="*/ 0 h 153"/>
                <a:gd name="T16" fmla="*/ 0 w 130"/>
                <a:gd name="T17" fmla="*/ 0 h 153"/>
                <a:gd name="T18" fmla="*/ 0 w 130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153"/>
                <a:gd name="T32" fmla="*/ 130 w 130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153">
                  <a:moveTo>
                    <a:pt x="79" y="7"/>
                  </a:moveTo>
                  <a:lnTo>
                    <a:pt x="56" y="77"/>
                  </a:lnTo>
                  <a:lnTo>
                    <a:pt x="40" y="71"/>
                  </a:lnTo>
                  <a:lnTo>
                    <a:pt x="64" y="1"/>
                  </a:lnTo>
                  <a:lnTo>
                    <a:pt x="79" y="7"/>
                  </a:lnTo>
                  <a:close/>
                  <a:moveTo>
                    <a:pt x="48" y="75"/>
                  </a:moveTo>
                  <a:lnTo>
                    <a:pt x="130" y="44"/>
                  </a:lnTo>
                  <a:lnTo>
                    <a:pt x="22" y="153"/>
                  </a:lnTo>
                  <a:lnTo>
                    <a:pt x="0" y="0"/>
                  </a:lnTo>
                  <a:lnTo>
                    <a:pt x="48" y="75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0" name="Freeform 118"/>
            <p:cNvSpPr>
              <a:spLocks/>
            </p:cNvSpPr>
            <p:nvPr/>
          </p:nvSpPr>
          <p:spPr bwMode="auto">
            <a:xfrm>
              <a:off x="6935" y="17"/>
              <a:ext cx="2750" cy="2564"/>
            </a:xfrm>
            <a:custGeom>
              <a:avLst/>
              <a:gdLst>
                <a:gd name="T0" fmla="*/ 0 w 6159"/>
                <a:gd name="T1" fmla="*/ 0 h 6410"/>
                <a:gd name="T2" fmla="*/ 0 w 6159"/>
                <a:gd name="T3" fmla="*/ 0 h 6410"/>
                <a:gd name="T4" fmla="*/ 0 60000 65536"/>
                <a:gd name="T5" fmla="*/ 0 60000 65536"/>
                <a:gd name="T6" fmla="*/ 0 w 6159"/>
                <a:gd name="T7" fmla="*/ 0 h 6410"/>
                <a:gd name="T8" fmla="*/ 6159 w 6159"/>
                <a:gd name="T9" fmla="*/ 6410 h 64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9" h="6410">
                  <a:moveTo>
                    <a:pt x="0" y="6410"/>
                  </a:moveTo>
                  <a:cubicBezTo>
                    <a:pt x="2139" y="5495"/>
                    <a:pt x="5916" y="659"/>
                    <a:pt x="6159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1" name="Freeform 119"/>
            <p:cNvSpPr>
              <a:spLocks/>
            </p:cNvSpPr>
            <p:nvPr/>
          </p:nvSpPr>
          <p:spPr bwMode="auto">
            <a:xfrm>
              <a:off x="6935" y="2104"/>
              <a:ext cx="2769" cy="482"/>
            </a:xfrm>
            <a:custGeom>
              <a:avLst/>
              <a:gdLst>
                <a:gd name="T0" fmla="*/ 0 w 6200"/>
                <a:gd name="T1" fmla="*/ 0 h 1206"/>
                <a:gd name="T2" fmla="*/ 0 w 6200"/>
                <a:gd name="T3" fmla="*/ 0 h 1206"/>
                <a:gd name="T4" fmla="*/ 0 60000 65536"/>
                <a:gd name="T5" fmla="*/ 0 60000 65536"/>
                <a:gd name="T6" fmla="*/ 0 w 6200"/>
                <a:gd name="T7" fmla="*/ 0 h 1206"/>
                <a:gd name="T8" fmla="*/ 6200 w 6200"/>
                <a:gd name="T9" fmla="*/ 1206 h 12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00" h="1206">
                  <a:moveTo>
                    <a:pt x="0" y="1206"/>
                  </a:moveTo>
                  <a:cubicBezTo>
                    <a:pt x="1408" y="1122"/>
                    <a:pt x="5684" y="135"/>
                    <a:pt x="6200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2" name="Freeform 120"/>
            <p:cNvSpPr>
              <a:spLocks/>
            </p:cNvSpPr>
            <p:nvPr/>
          </p:nvSpPr>
          <p:spPr bwMode="auto">
            <a:xfrm>
              <a:off x="6935" y="0"/>
              <a:ext cx="746" cy="2587"/>
            </a:xfrm>
            <a:custGeom>
              <a:avLst/>
              <a:gdLst>
                <a:gd name="T0" fmla="*/ 0 w 1670"/>
                <a:gd name="T1" fmla="*/ 0 h 6466"/>
                <a:gd name="T2" fmla="*/ 0 w 1670"/>
                <a:gd name="T3" fmla="*/ 0 h 6466"/>
                <a:gd name="T4" fmla="*/ 0 60000 65536"/>
                <a:gd name="T5" fmla="*/ 0 60000 65536"/>
                <a:gd name="T6" fmla="*/ 0 w 1670"/>
                <a:gd name="T7" fmla="*/ 0 h 6466"/>
                <a:gd name="T8" fmla="*/ 1670 w 1670"/>
                <a:gd name="T9" fmla="*/ 6466 h 64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70" h="6466">
                  <a:moveTo>
                    <a:pt x="0" y="6466"/>
                  </a:moveTo>
                  <a:cubicBezTo>
                    <a:pt x="1186" y="5065"/>
                    <a:pt x="1670" y="2004"/>
                    <a:pt x="844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3" name="Freeform 121"/>
            <p:cNvSpPr>
              <a:spLocks/>
            </p:cNvSpPr>
            <p:nvPr/>
          </p:nvSpPr>
          <p:spPr bwMode="auto">
            <a:xfrm>
              <a:off x="6935" y="2599"/>
              <a:ext cx="2796" cy="1200"/>
            </a:xfrm>
            <a:custGeom>
              <a:avLst/>
              <a:gdLst>
                <a:gd name="T0" fmla="*/ 0 w 6261"/>
                <a:gd name="T1" fmla="*/ 0 h 3001"/>
                <a:gd name="T2" fmla="*/ 0 w 6261"/>
                <a:gd name="T3" fmla="*/ 0 h 3001"/>
                <a:gd name="T4" fmla="*/ 0 60000 65536"/>
                <a:gd name="T5" fmla="*/ 0 60000 65536"/>
                <a:gd name="T6" fmla="*/ 0 w 6261"/>
                <a:gd name="T7" fmla="*/ 0 h 3001"/>
                <a:gd name="T8" fmla="*/ 6261 w 6261"/>
                <a:gd name="T9" fmla="*/ 3001 h 30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1" h="3001">
                  <a:moveTo>
                    <a:pt x="0" y="0"/>
                  </a:moveTo>
                  <a:cubicBezTo>
                    <a:pt x="2795" y="841"/>
                    <a:pt x="5649" y="2545"/>
                    <a:pt x="6261" y="3001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4" name="Freeform 122"/>
            <p:cNvSpPr>
              <a:spLocks/>
            </p:cNvSpPr>
            <p:nvPr/>
          </p:nvSpPr>
          <p:spPr bwMode="auto">
            <a:xfrm>
              <a:off x="4229" y="2599"/>
              <a:ext cx="3272" cy="2464"/>
            </a:xfrm>
            <a:custGeom>
              <a:avLst/>
              <a:gdLst>
                <a:gd name="T0" fmla="*/ 0 w 7327"/>
                <a:gd name="T1" fmla="*/ 0 h 6162"/>
                <a:gd name="T2" fmla="*/ 0 w 7327"/>
                <a:gd name="T3" fmla="*/ 0 h 6162"/>
                <a:gd name="T4" fmla="*/ 0 w 7327"/>
                <a:gd name="T5" fmla="*/ 0 h 6162"/>
                <a:gd name="T6" fmla="*/ 0 60000 65536"/>
                <a:gd name="T7" fmla="*/ 0 60000 65536"/>
                <a:gd name="T8" fmla="*/ 0 60000 65536"/>
                <a:gd name="T9" fmla="*/ 0 w 7327"/>
                <a:gd name="T10" fmla="*/ 0 h 6162"/>
                <a:gd name="T11" fmla="*/ 7327 w 7327"/>
                <a:gd name="T12" fmla="*/ 6162 h 61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27" h="6162">
                  <a:moveTo>
                    <a:pt x="1310" y="0"/>
                  </a:moveTo>
                  <a:cubicBezTo>
                    <a:pt x="0" y="2858"/>
                    <a:pt x="1037" y="6162"/>
                    <a:pt x="3677" y="6150"/>
                  </a:cubicBezTo>
                  <a:cubicBezTo>
                    <a:pt x="6318" y="6138"/>
                    <a:pt x="7327" y="2828"/>
                    <a:pt x="6065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5" name="Freeform 123"/>
            <p:cNvSpPr>
              <a:spLocks/>
            </p:cNvSpPr>
            <p:nvPr/>
          </p:nvSpPr>
          <p:spPr bwMode="auto">
            <a:xfrm>
              <a:off x="4816" y="2599"/>
              <a:ext cx="2125" cy="885"/>
            </a:xfrm>
            <a:custGeom>
              <a:avLst/>
              <a:gdLst>
                <a:gd name="T0" fmla="*/ 0 w 4757"/>
                <a:gd name="T1" fmla="*/ 0 h 2213"/>
                <a:gd name="T2" fmla="*/ 0 w 4757"/>
                <a:gd name="T3" fmla="*/ 0 h 2213"/>
                <a:gd name="T4" fmla="*/ 0 w 4757"/>
                <a:gd name="T5" fmla="*/ 0 h 2213"/>
                <a:gd name="T6" fmla="*/ 0 60000 65536"/>
                <a:gd name="T7" fmla="*/ 0 60000 65536"/>
                <a:gd name="T8" fmla="*/ 0 60000 65536"/>
                <a:gd name="T9" fmla="*/ 0 w 4757"/>
                <a:gd name="T10" fmla="*/ 0 h 2213"/>
                <a:gd name="T11" fmla="*/ 4757 w 4757"/>
                <a:gd name="T12" fmla="*/ 2213 h 22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57" h="2213">
                  <a:moveTo>
                    <a:pt x="0" y="0"/>
                  </a:moveTo>
                  <a:cubicBezTo>
                    <a:pt x="268" y="1228"/>
                    <a:pt x="1191" y="2213"/>
                    <a:pt x="2361" y="2213"/>
                  </a:cubicBezTo>
                  <a:cubicBezTo>
                    <a:pt x="3531" y="2213"/>
                    <a:pt x="4437" y="1174"/>
                    <a:pt x="4757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6" name="Freeform 124"/>
            <p:cNvSpPr>
              <a:spLocks/>
            </p:cNvSpPr>
            <p:nvPr/>
          </p:nvSpPr>
          <p:spPr bwMode="auto">
            <a:xfrm>
              <a:off x="4817" y="2599"/>
              <a:ext cx="2121" cy="302"/>
            </a:xfrm>
            <a:custGeom>
              <a:avLst/>
              <a:gdLst>
                <a:gd name="T0" fmla="*/ 0 w 4746"/>
                <a:gd name="T1" fmla="*/ 0 h 756"/>
                <a:gd name="T2" fmla="*/ 0 w 4746"/>
                <a:gd name="T3" fmla="*/ 0 h 756"/>
                <a:gd name="T4" fmla="*/ 0 w 4746"/>
                <a:gd name="T5" fmla="*/ 0 h 756"/>
                <a:gd name="T6" fmla="*/ 0 60000 65536"/>
                <a:gd name="T7" fmla="*/ 0 60000 65536"/>
                <a:gd name="T8" fmla="*/ 0 60000 65536"/>
                <a:gd name="T9" fmla="*/ 0 w 4746"/>
                <a:gd name="T10" fmla="*/ 0 h 756"/>
                <a:gd name="T11" fmla="*/ 4746 w 4746"/>
                <a:gd name="T12" fmla="*/ 756 h 7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46" h="756">
                  <a:moveTo>
                    <a:pt x="0" y="0"/>
                  </a:moveTo>
                  <a:cubicBezTo>
                    <a:pt x="360" y="279"/>
                    <a:pt x="1393" y="756"/>
                    <a:pt x="2325" y="756"/>
                  </a:cubicBezTo>
                  <a:cubicBezTo>
                    <a:pt x="3258" y="756"/>
                    <a:pt x="4402" y="264"/>
                    <a:pt x="4746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7" name="Freeform 125"/>
            <p:cNvSpPr>
              <a:spLocks noEditPoints="1"/>
            </p:cNvSpPr>
            <p:nvPr/>
          </p:nvSpPr>
          <p:spPr bwMode="auto">
            <a:xfrm>
              <a:off x="4610" y="4125"/>
              <a:ext cx="59" cy="68"/>
            </a:xfrm>
            <a:custGeom>
              <a:avLst/>
              <a:gdLst>
                <a:gd name="T0" fmla="*/ 0 w 132"/>
                <a:gd name="T1" fmla="*/ 0 h 171"/>
                <a:gd name="T2" fmla="*/ 0 w 132"/>
                <a:gd name="T3" fmla="*/ 0 h 171"/>
                <a:gd name="T4" fmla="*/ 0 w 132"/>
                <a:gd name="T5" fmla="*/ 0 h 171"/>
                <a:gd name="T6" fmla="*/ 0 w 132"/>
                <a:gd name="T7" fmla="*/ 0 h 171"/>
                <a:gd name="T8" fmla="*/ 0 w 132"/>
                <a:gd name="T9" fmla="*/ 0 h 171"/>
                <a:gd name="T10" fmla="*/ 0 w 132"/>
                <a:gd name="T11" fmla="*/ 0 h 171"/>
                <a:gd name="T12" fmla="*/ 0 w 132"/>
                <a:gd name="T13" fmla="*/ 0 h 171"/>
                <a:gd name="T14" fmla="*/ 0 w 132"/>
                <a:gd name="T15" fmla="*/ 0 h 171"/>
                <a:gd name="T16" fmla="*/ 0 w 132"/>
                <a:gd name="T17" fmla="*/ 0 h 171"/>
                <a:gd name="T18" fmla="*/ 0 w 132"/>
                <a:gd name="T19" fmla="*/ 0 h 1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2"/>
                <a:gd name="T31" fmla="*/ 0 h 171"/>
                <a:gd name="T32" fmla="*/ 132 w 132"/>
                <a:gd name="T33" fmla="*/ 171 h 1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2" h="171">
                  <a:moveTo>
                    <a:pt x="65" y="0"/>
                  </a:moveTo>
                  <a:lnTo>
                    <a:pt x="89" y="89"/>
                  </a:lnTo>
                  <a:lnTo>
                    <a:pt x="73" y="93"/>
                  </a:lnTo>
                  <a:lnTo>
                    <a:pt x="48" y="5"/>
                  </a:lnTo>
                  <a:lnTo>
                    <a:pt x="65" y="0"/>
                  </a:lnTo>
                  <a:close/>
                  <a:moveTo>
                    <a:pt x="81" y="91"/>
                  </a:moveTo>
                  <a:lnTo>
                    <a:pt x="132" y="19"/>
                  </a:lnTo>
                  <a:lnTo>
                    <a:pt x="104" y="171"/>
                  </a:lnTo>
                  <a:lnTo>
                    <a:pt x="0" y="57"/>
                  </a:lnTo>
                  <a:lnTo>
                    <a:pt x="81" y="91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8" name="Freeform 126"/>
            <p:cNvSpPr>
              <a:spLocks noEditPoints="1"/>
            </p:cNvSpPr>
            <p:nvPr/>
          </p:nvSpPr>
          <p:spPr bwMode="auto">
            <a:xfrm>
              <a:off x="7053" y="4126"/>
              <a:ext cx="59" cy="68"/>
            </a:xfrm>
            <a:custGeom>
              <a:avLst/>
              <a:gdLst>
                <a:gd name="T0" fmla="*/ 0 w 133"/>
                <a:gd name="T1" fmla="*/ 0 h 170"/>
                <a:gd name="T2" fmla="*/ 0 w 133"/>
                <a:gd name="T3" fmla="*/ 0 h 170"/>
                <a:gd name="T4" fmla="*/ 0 w 133"/>
                <a:gd name="T5" fmla="*/ 0 h 170"/>
                <a:gd name="T6" fmla="*/ 0 w 133"/>
                <a:gd name="T7" fmla="*/ 0 h 170"/>
                <a:gd name="T8" fmla="*/ 0 w 133"/>
                <a:gd name="T9" fmla="*/ 0 h 170"/>
                <a:gd name="T10" fmla="*/ 0 w 133"/>
                <a:gd name="T11" fmla="*/ 0 h 170"/>
                <a:gd name="T12" fmla="*/ 0 w 133"/>
                <a:gd name="T13" fmla="*/ 0 h 170"/>
                <a:gd name="T14" fmla="*/ 0 w 133"/>
                <a:gd name="T15" fmla="*/ 0 h 170"/>
                <a:gd name="T16" fmla="*/ 0 w 133"/>
                <a:gd name="T17" fmla="*/ 0 h 170"/>
                <a:gd name="T18" fmla="*/ 0 w 133"/>
                <a:gd name="T19" fmla="*/ 0 h 1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3"/>
                <a:gd name="T31" fmla="*/ 0 h 170"/>
                <a:gd name="T32" fmla="*/ 133 w 133"/>
                <a:gd name="T33" fmla="*/ 170 h 1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3" h="170">
                  <a:moveTo>
                    <a:pt x="48" y="165"/>
                  </a:moveTo>
                  <a:lnTo>
                    <a:pt x="74" y="77"/>
                  </a:lnTo>
                  <a:lnTo>
                    <a:pt x="90" y="82"/>
                  </a:lnTo>
                  <a:lnTo>
                    <a:pt x="66" y="170"/>
                  </a:lnTo>
                  <a:lnTo>
                    <a:pt x="48" y="165"/>
                  </a:lnTo>
                  <a:close/>
                  <a:moveTo>
                    <a:pt x="82" y="80"/>
                  </a:moveTo>
                  <a:lnTo>
                    <a:pt x="0" y="114"/>
                  </a:lnTo>
                  <a:lnTo>
                    <a:pt x="104" y="0"/>
                  </a:lnTo>
                  <a:lnTo>
                    <a:pt x="133" y="152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99" name="Freeform 127"/>
            <p:cNvSpPr>
              <a:spLocks noEditPoints="1"/>
            </p:cNvSpPr>
            <p:nvPr/>
          </p:nvSpPr>
          <p:spPr bwMode="auto">
            <a:xfrm>
              <a:off x="5844" y="2872"/>
              <a:ext cx="65" cy="55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1" y="60"/>
                  </a:moveTo>
                  <a:lnTo>
                    <a:pt x="63" y="61"/>
                  </a:lnTo>
                  <a:lnTo>
                    <a:pt x="62" y="79"/>
                  </a:lnTo>
                  <a:lnTo>
                    <a:pt x="0" y="77"/>
                  </a:lnTo>
                  <a:lnTo>
                    <a:pt x="1" y="60"/>
                  </a:lnTo>
                  <a:close/>
                  <a:moveTo>
                    <a:pt x="62" y="70"/>
                  </a:moveTo>
                  <a:lnTo>
                    <a:pt x="9" y="0"/>
                  </a:lnTo>
                  <a:lnTo>
                    <a:pt x="145" y="72"/>
                  </a:lnTo>
                  <a:lnTo>
                    <a:pt x="6" y="138"/>
                  </a:lnTo>
                  <a:lnTo>
                    <a:pt x="62" y="7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0" name="Freeform 128"/>
            <p:cNvSpPr>
              <a:spLocks/>
            </p:cNvSpPr>
            <p:nvPr/>
          </p:nvSpPr>
          <p:spPr bwMode="auto">
            <a:xfrm>
              <a:off x="4802" y="2603"/>
              <a:ext cx="2160" cy="1294"/>
            </a:xfrm>
            <a:custGeom>
              <a:avLst/>
              <a:gdLst>
                <a:gd name="T0" fmla="*/ 0 w 4836"/>
                <a:gd name="T1" fmla="*/ 0 h 3234"/>
                <a:gd name="T2" fmla="*/ 0 w 4836"/>
                <a:gd name="T3" fmla="*/ 0 h 3234"/>
                <a:gd name="T4" fmla="*/ 0 w 4836"/>
                <a:gd name="T5" fmla="*/ 0 h 3234"/>
                <a:gd name="T6" fmla="*/ 0 60000 65536"/>
                <a:gd name="T7" fmla="*/ 0 60000 65536"/>
                <a:gd name="T8" fmla="*/ 0 60000 65536"/>
                <a:gd name="T9" fmla="*/ 0 w 4836"/>
                <a:gd name="T10" fmla="*/ 0 h 3234"/>
                <a:gd name="T11" fmla="*/ 4836 w 4836"/>
                <a:gd name="T12" fmla="*/ 3234 h 32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36" h="3234">
                  <a:moveTo>
                    <a:pt x="30" y="0"/>
                  </a:moveTo>
                  <a:cubicBezTo>
                    <a:pt x="0" y="1327"/>
                    <a:pt x="855" y="3234"/>
                    <a:pt x="2337" y="3234"/>
                  </a:cubicBezTo>
                  <a:cubicBezTo>
                    <a:pt x="3819" y="3234"/>
                    <a:pt x="4836" y="1475"/>
                    <a:pt x="4776" y="15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1" name="Freeform 129"/>
            <p:cNvSpPr>
              <a:spLocks noEditPoints="1"/>
            </p:cNvSpPr>
            <p:nvPr/>
          </p:nvSpPr>
          <p:spPr bwMode="auto">
            <a:xfrm>
              <a:off x="5827" y="4385"/>
              <a:ext cx="89" cy="56"/>
            </a:xfrm>
            <a:custGeom>
              <a:avLst/>
              <a:gdLst>
                <a:gd name="T0" fmla="*/ 0 w 200"/>
                <a:gd name="T1" fmla="*/ 0 h 138"/>
                <a:gd name="T2" fmla="*/ 0 w 200"/>
                <a:gd name="T3" fmla="*/ 0 h 138"/>
                <a:gd name="T4" fmla="*/ 0 w 200"/>
                <a:gd name="T5" fmla="*/ 0 h 138"/>
                <a:gd name="T6" fmla="*/ 0 w 200"/>
                <a:gd name="T7" fmla="*/ 0 h 138"/>
                <a:gd name="T8" fmla="*/ 0 w 200"/>
                <a:gd name="T9" fmla="*/ 0 h 138"/>
                <a:gd name="T10" fmla="*/ 0 w 200"/>
                <a:gd name="T11" fmla="*/ 0 h 138"/>
                <a:gd name="T12" fmla="*/ 0 w 200"/>
                <a:gd name="T13" fmla="*/ 0 h 138"/>
                <a:gd name="T14" fmla="*/ 0 w 200"/>
                <a:gd name="T15" fmla="*/ 0 h 138"/>
                <a:gd name="T16" fmla="*/ 0 w 200"/>
                <a:gd name="T17" fmla="*/ 0 h 138"/>
                <a:gd name="T18" fmla="*/ 0 w 200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138"/>
                <a:gd name="T32" fmla="*/ 200 w 200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138">
                  <a:moveTo>
                    <a:pt x="0" y="61"/>
                  </a:moveTo>
                  <a:lnTo>
                    <a:pt x="117" y="61"/>
                  </a:lnTo>
                  <a:lnTo>
                    <a:pt x="117" y="78"/>
                  </a:lnTo>
                  <a:lnTo>
                    <a:pt x="0" y="78"/>
                  </a:lnTo>
                  <a:lnTo>
                    <a:pt x="0" y="61"/>
                  </a:lnTo>
                  <a:close/>
                  <a:moveTo>
                    <a:pt x="117" y="69"/>
                  </a:moveTo>
                  <a:lnTo>
                    <a:pt x="62" y="0"/>
                  </a:lnTo>
                  <a:lnTo>
                    <a:pt x="200" y="69"/>
                  </a:lnTo>
                  <a:lnTo>
                    <a:pt x="62" y="138"/>
                  </a:lnTo>
                  <a:lnTo>
                    <a:pt x="117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2" name="Freeform 130"/>
            <p:cNvSpPr>
              <a:spLocks/>
            </p:cNvSpPr>
            <p:nvPr/>
          </p:nvSpPr>
          <p:spPr bwMode="auto">
            <a:xfrm>
              <a:off x="3572" y="2599"/>
              <a:ext cx="1243" cy="2576"/>
            </a:xfrm>
            <a:custGeom>
              <a:avLst/>
              <a:gdLst>
                <a:gd name="T0" fmla="*/ 0 w 2783"/>
                <a:gd name="T1" fmla="*/ 0 h 6441"/>
                <a:gd name="T2" fmla="*/ 0 w 2783"/>
                <a:gd name="T3" fmla="*/ 0 h 6441"/>
                <a:gd name="T4" fmla="*/ 0 60000 65536"/>
                <a:gd name="T5" fmla="*/ 0 60000 65536"/>
                <a:gd name="T6" fmla="*/ 0 w 2783"/>
                <a:gd name="T7" fmla="*/ 0 h 6441"/>
                <a:gd name="T8" fmla="*/ 2783 w 2783"/>
                <a:gd name="T9" fmla="*/ 6441 h 64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83" h="6441">
                  <a:moveTo>
                    <a:pt x="2783" y="0"/>
                  </a:moveTo>
                  <a:cubicBezTo>
                    <a:pt x="472" y="2101"/>
                    <a:pt x="24" y="4736"/>
                    <a:pt x="0" y="6441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3" name="Freeform 131"/>
            <p:cNvSpPr>
              <a:spLocks noEditPoints="1"/>
            </p:cNvSpPr>
            <p:nvPr/>
          </p:nvSpPr>
          <p:spPr bwMode="auto">
            <a:xfrm>
              <a:off x="3757" y="4002"/>
              <a:ext cx="59" cy="61"/>
            </a:xfrm>
            <a:custGeom>
              <a:avLst/>
              <a:gdLst>
                <a:gd name="T0" fmla="*/ 0 w 131"/>
                <a:gd name="T1" fmla="*/ 0 h 153"/>
                <a:gd name="T2" fmla="*/ 0 w 131"/>
                <a:gd name="T3" fmla="*/ 0 h 153"/>
                <a:gd name="T4" fmla="*/ 0 w 131"/>
                <a:gd name="T5" fmla="*/ 0 h 153"/>
                <a:gd name="T6" fmla="*/ 0 w 131"/>
                <a:gd name="T7" fmla="*/ 0 h 153"/>
                <a:gd name="T8" fmla="*/ 0 w 131"/>
                <a:gd name="T9" fmla="*/ 0 h 153"/>
                <a:gd name="T10" fmla="*/ 0 w 131"/>
                <a:gd name="T11" fmla="*/ 0 h 153"/>
                <a:gd name="T12" fmla="*/ 0 w 131"/>
                <a:gd name="T13" fmla="*/ 0 h 153"/>
                <a:gd name="T14" fmla="*/ 0 w 131"/>
                <a:gd name="T15" fmla="*/ 0 h 153"/>
                <a:gd name="T16" fmla="*/ 0 w 131"/>
                <a:gd name="T17" fmla="*/ 0 h 153"/>
                <a:gd name="T18" fmla="*/ 0 w 131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1"/>
                <a:gd name="T31" fmla="*/ 0 h 153"/>
                <a:gd name="T32" fmla="*/ 131 w 131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1" h="153">
                  <a:moveTo>
                    <a:pt x="79" y="8"/>
                  </a:moveTo>
                  <a:lnTo>
                    <a:pt x="56" y="77"/>
                  </a:lnTo>
                  <a:lnTo>
                    <a:pt x="40" y="71"/>
                  </a:lnTo>
                  <a:lnTo>
                    <a:pt x="63" y="3"/>
                  </a:lnTo>
                  <a:lnTo>
                    <a:pt x="79" y="8"/>
                  </a:lnTo>
                  <a:close/>
                  <a:moveTo>
                    <a:pt x="48" y="74"/>
                  </a:moveTo>
                  <a:lnTo>
                    <a:pt x="131" y="43"/>
                  </a:lnTo>
                  <a:lnTo>
                    <a:pt x="22" y="153"/>
                  </a:lnTo>
                  <a:lnTo>
                    <a:pt x="0" y="0"/>
                  </a:lnTo>
                  <a:lnTo>
                    <a:pt x="48" y="74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4" name="Freeform 132"/>
            <p:cNvSpPr>
              <a:spLocks/>
            </p:cNvSpPr>
            <p:nvPr/>
          </p:nvSpPr>
          <p:spPr bwMode="auto">
            <a:xfrm>
              <a:off x="2065" y="2609"/>
              <a:ext cx="2750" cy="2564"/>
            </a:xfrm>
            <a:custGeom>
              <a:avLst/>
              <a:gdLst>
                <a:gd name="T0" fmla="*/ 0 w 6159"/>
                <a:gd name="T1" fmla="*/ 0 h 6409"/>
                <a:gd name="T2" fmla="*/ 0 w 6159"/>
                <a:gd name="T3" fmla="*/ 0 h 6409"/>
                <a:gd name="T4" fmla="*/ 0 60000 65536"/>
                <a:gd name="T5" fmla="*/ 0 60000 65536"/>
                <a:gd name="T6" fmla="*/ 0 w 6159"/>
                <a:gd name="T7" fmla="*/ 0 h 6409"/>
                <a:gd name="T8" fmla="*/ 6159 w 6159"/>
                <a:gd name="T9" fmla="*/ 6409 h 640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9" h="6409">
                  <a:moveTo>
                    <a:pt x="6159" y="0"/>
                  </a:moveTo>
                  <a:cubicBezTo>
                    <a:pt x="4021" y="915"/>
                    <a:pt x="243" y="5750"/>
                    <a:pt x="0" y="6409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5" name="Freeform 133"/>
            <p:cNvSpPr>
              <a:spLocks/>
            </p:cNvSpPr>
            <p:nvPr/>
          </p:nvSpPr>
          <p:spPr bwMode="auto">
            <a:xfrm>
              <a:off x="4070" y="2603"/>
              <a:ext cx="745" cy="2586"/>
            </a:xfrm>
            <a:custGeom>
              <a:avLst/>
              <a:gdLst>
                <a:gd name="T0" fmla="*/ 0 w 1668"/>
                <a:gd name="T1" fmla="*/ 0 h 6465"/>
                <a:gd name="T2" fmla="*/ 0 w 1668"/>
                <a:gd name="T3" fmla="*/ 0 h 6465"/>
                <a:gd name="T4" fmla="*/ 0 60000 65536"/>
                <a:gd name="T5" fmla="*/ 0 60000 65536"/>
                <a:gd name="T6" fmla="*/ 0 w 1668"/>
                <a:gd name="T7" fmla="*/ 0 h 6465"/>
                <a:gd name="T8" fmla="*/ 1668 w 1668"/>
                <a:gd name="T9" fmla="*/ 6465 h 64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68" h="6465">
                  <a:moveTo>
                    <a:pt x="1668" y="0"/>
                  </a:moveTo>
                  <a:cubicBezTo>
                    <a:pt x="484" y="1401"/>
                    <a:pt x="0" y="4462"/>
                    <a:pt x="825" y="6465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6" name="Freeform 134"/>
            <p:cNvSpPr>
              <a:spLocks/>
            </p:cNvSpPr>
            <p:nvPr/>
          </p:nvSpPr>
          <p:spPr bwMode="auto">
            <a:xfrm>
              <a:off x="4611" y="2603"/>
              <a:ext cx="2515" cy="1821"/>
            </a:xfrm>
            <a:custGeom>
              <a:avLst/>
              <a:gdLst>
                <a:gd name="T0" fmla="*/ 0 w 5629"/>
                <a:gd name="T1" fmla="*/ 0 h 4552"/>
                <a:gd name="T2" fmla="*/ 0 w 5629"/>
                <a:gd name="T3" fmla="*/ 0 h 4552"/>
                <a:gd name="T4" fmla="*/ 0 w 5629"/>
                <a:gd name="T5" fmla="*/ 0 h 4552"/>
                <a:gd name="T6" fmla="*/ 0 60000 65536"/>
                <a:gd name="T7" fmla="*/ 0 60000 65536"/>
                <a:gd name="T8" fmla="*/ 0 60000 65536"/>
                <a:gd name="T9" fmla="*/ 0 w 5629"/>
                <a:gd name="T10" fmla="*/ 0 h 4552"/>
                <a:gd name="T11" fmla="*/ 5629 w 5629"/>
                <a:gd name="T12" fmla="*/ 4552 h 45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29" h="4552">
                  <a:moveTo>
                    <a:pt x="469" y="0"/>
                  </a:moveTo>
                  <a:cubicBezTo>
                    <a:pt x="0" y="1660"/>
                    <a:pt x="499" y="4552"/>
                    <a:pt x="2850" y="4522"/>
                  </a:cubicBezTo>
                  <a:cubicBezTo>
                    <a:pt x="5202" y="4493"/>
                    <a:pt x="5629" y="1544"/>
                    <a:pt x="5216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7" name="Freeform 135"/>
            <p:cNvSpPr>
              <a:spLocks/>
            </p:cNvSpPr>
            <p:nvPr/>
          </p:nvSpPr>
          <p:spPr bwMode="auto">
            <a:xfrm>
              <a:off x="4816" y="2597"/>
              <a:ext cx="2132" cy="567"/>
            </a:xfrm>
            <a:custGeom>
              <a:avLst/>
              <a:gdLst>
                <a:gd name="T0" fmla="*/ 0 w 4774"/>
                <a:gd name="T1" fmla="*/ 0 h 1417"/>
                <a:gd name="T2" fmla="*/ 0 w 4774"/>
                <a:gd name="T3" fmla="*/ 0 h 1417"/>
                <a:gd name="T4" fmla="*/ 0 w 4774"/>
                <a:gd name="T5" fmla="*/ 0 h 1417"/>
                <a:gd name="T6" fmla="*/ 0 60000 65536"/>
                <a:gd name="T7" fmla="*/ 0 60000 65536"/>
                <a:gd name="T8" fmla="*/ 0 60000 65536"/>
                <a:gd name="T9" fmla="*/ 0 w 4774"/>
                <a:gd name="T10" fmla="*/ 0 h 1417"/>
                <a:gd name="T11" fmla="*/ 4774 w 4774"/>
                <a:gd name="T12" fmla="*/ 1417 h 14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74" h="1417">
                  <a:moveTo>
                    <a:pt x="0" y="30"/>
                  </a:moveTo>
                  <a:cubicBezTo>
                    <a:pt x="450" y="743"/>
                    <a:pt x="1181" y="1417"/>
                    <a:pt x="2351" y="1417"/>
                  </a:cubicBezTo>
                  <a:cubicBezTo>
                    <a:pt x="3521" y="1417"/>
                    <a:pt x="4160" y="829"/>
                    <a:pt x="4774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8" name="Freeform 136"/>
            <p:cNvSpPr>
              <a:spLocks/>
            </p:cNvSpPr>
            <p:nvPr/>
          </p:nvSpPr>
          <p:spPr bwMode="auto">
            <a:xfrm>
              <a:off x="4820" y="2597"/>
              <a:ext cx="2121" cy="164"/>
            </a:xfrm>
            <a:custGeom>
              <a:avLst/>
              <a:gdLst>
                <a:gd name="T0" fmla="*/ 0 w 4749"/>
                <a:gd name="T1" fmla="*/ 0 h 411"/>
                <a:gd name="T2" fmla="*/ 0 w 4749"/>
                <a:gd name="T3" fmla="*/ 0 h 411"/>
                <a:gd name="T4" fmla="*/ 0 60000 65536"/>
                <a:gd name="T5" fmla="*/ 0 60000 65536"/>
                <a:gd name="T6" fmla="*/ 0 w 4749"/>
                <a:gd name="T7" fmla="*/ 0 h 411"/>
                <a:gd name="T8" fmla="*/ 4749 w 4749"/>
                <a:gd name="T9" fmla="*/ 411 h 4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49" h="411">
                  <a:moveTo>
                    <a:pt x="0" y="0"/>
                  </a:moveTo>
                  <a:cubicBezTo>
                    <a:pt x="1519" y="411"/>
                    <a:pt x="3113" y="411"/>
                    <a:pt x="4749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09" name="Freeform 137"/>
            <p:cNvSpPr>
              <a:spLocks noEditPoints="1"/>
            </p:cNvSpPr>
            <p:nvPr/>
          </p:nvSpPr>
          <p:spPr bwMode="auto">
            <a:xfrm>
              <a:off x="5844" y="3459"/>
              <a:ext cx="65" cy="56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1" y="60"/>
                  </a:moveTo>
                  <a:lnTo>
                    <a:pt x="63" y="61"/>
                  </a:lnTo>
                  <a:lnTo>
                    <a:pt x="62" y="78"/>
                  </a:lnTo>
                  <a:lnTo>
                    <a:pt x="0" y="77"/>
                  </a:lnTo>
                  <a:lnTo>
                    <a:pt x="1" y="60"/>
                  </a:lnTo>
                  <a:close/>
                  <a:moveTo>
                    <a:pt x="62" y="70"/>
                  </a:moveTo>
                  <a:lnTo>
                    <a:pt x="9" y="0"/>
                  </a:lnTo>
                  <a:lnTo>
                    <a:pt x="145" y="72"/>
                  </a:lnTo>
                  <a:lnTo>
                    <a:pt x="6" y="138"/>
                  </a:lnTo>
                  <a:lnTo>
                    <a:pt x="62" y="7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0" name="Freeform 138"/>
            <p:cNvSpPr>
              <a:spLocks/>
            </p:cNvSpPr>
            <p:nvPr/>
          </p:nvSpPr>
          <p:spPr bwMode="auto">
            <a:xfrm>
              <a:off x="6935" y="2599"/>
              <a:ext cx="1243" cy="2576"/>
            </a:xfrm>
            <a:custGeom>
              <a:avLst/>
              <a:gdLst>
                <a:gd name="T0" fmla="*/ 0 w 2782"/>
                <a:gd name="T1" fmla="*/ 0 h 6441"/>
                <a:gd name="T2" fmla="*/ 0 w 2782"/>
                <a:gd name="T3" fmla="*/ 0 h 6441"/>
                <a:gd name="T4" fmla="*/ 0 60000 65536"/>
                <a:gd name="T5" fmla="*/ 0 60000 65536"/>
                <a:gd name="T6" fmla="*/ 0 w 2782"/>
                <a:gd name="T7" fmla="*/ 0 h 6441"/>
                <a:gd name="T8" fmla="*/ 2782 w 2782"/>
                <a:gd name="T9" fmla="*/ 6441 h 64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82" h="6441">
                  <a:moveTo>
                    <a:pt x="0" y="0"/>
                  </a:moveTo>
                  <a:cubicBezTo>
                    <a:pt x="2310" y="2101"/>
                    <a:pt x="2759" y="4737"/>
                    <a:pt x="2782" y="6441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1" name="Freeform 139"/>
            <p:cNvSpPr>
              <a:spLocks noEditPoints="1"/>
            </p:cNvSpPr>
            <p:nvPr/>
          </p:nvSpPr>
          <p:spPr bwMode="auto">
            <a:xfrm>
              <a:off x="8663" y="3237"/>
              <a:ext cx="73" cy="52"/>
            </a:xfrm>
            <a:custGeom>
              <a:avLst/>
              <a:gdLst>
                <a:gd name="T0" fmla="*/ 0 w 163"/>
                <a:gd name="T1" fmla="*/ 0 h 128"/>
                <a:gd name="T2" fmla="*/ 0 w 163"/>
                <a:gd name="T3" fmla="*/ 0 h 128"/>
                <a:gd name="T4" fmla="*/ 0 w 163"/>
                <a:gd name="T5" fmla="*/ 0 h 128"/>
                <a:gd name="T6" fmla="*/ 0 w 163"/>
                <a:gd name="T7" fmla="*/ 0 h 128"/>
                <a:gd name="T8" fmla="*/ 0 w 163"/>
                <a:gd name="T9" fmla="*/ 0 h 128"/>
                <a:gd name="T10" fmla="*/ 0 w 163"/>
                <a:gd name="T11" fmla="*/ 0 h 128"/>
                <a:gd name="T12" fmla="*/ 0 w 163"/>
                <a:gd name="T13" fmla="*/ 0 h 128"/>
                <a:gd name="T14" fmla="*/ 0 w 163"/>
                <a:gd name="T15" fmla="*/ 0 h 128"/>
                <a:gd name="T16" fmla="*/ 0 w 163"/>
                <a:gd name="T17" fmla="*/ 0 h 128"/>
                <a:gd name="T18" fmla="*/ 0 w 163"/>
                <a:gd name="T19" fmla="*/ 0 h 1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3"/>
                <a:gd name="T31" fmla="*/ 0 h 128"/>
                <a:gd name="T32" fmla="*/ 163 w 163"/>
                <a:gd name="T33" fmla="*/ 128 h 1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3" h="128">
                  <a:moveTo>
                    <a:pt x="156" y="85"/>
                  </a:moveTo>
                  <a:lnTo>
                    <a:pt x="73" y="52"/>
                  </a:lnTo>
                  <a:lnTo>
                    <a:pt x="80" y="36"/>
                  </a:lnTo>
                  <a:lnTo>
                    <a:pt x="163" y="68"/>
                  </a:lnTo>
                  <a:lnTo>
                    <a:pt x="156" y="85"/>
                  </a:lnTo>
                  <a:close/>
                  <a:moveTo>
                    <a:pt x="76" y="44"/>
                  </a:moveTo>
                  <a:lnTo>
                    <a:pt x="103" y="128"/>
                  </a:lnTo>
                  <a:lnTo>
                    <a:pt x="0" y="14"/>
                  </a:lnTo>
                  <a:lnTo>
                    <a:pt x="153" y="0"/>
                  </a:lnTo>
                  <a:lnTo>
                    <a:pt x="76" y="44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2" name="Freeform 140"/>
            <p:cNvSpPr>
              <a:spLocks noEditPoints="1"/>
            </p:cNvSpPr>
            <p:nvPr/>
          </p:nvSpPr>
          <p:spPr bwMode="auto">
            <a:xfrm>
              <a:off x="7952" y="4003"/>
              <a:ext cx="58" cy="62"/>
            </a:xfrm>
            <a:custGeom>
              <a:avLst/>
              <a:gdLst>
                <a:gd name="T0" fmla="*/ 0 w 130"/>
                <a:gd name="T1" fmla="*/ 0 h 153"/>
                <a:gd name="T2" fmla="*/ 0 w 130"/>
                <a:gd name="T3" fmla="*/ 0 h 153"/>
                <a:gd name="T4" fmla="*/ 0 w 130"/>
                <a:gd name="T5" fmla="*/ 0 h 153"/>
                <a:gd name="T6" fmla="*/ 0 w 130"/>
                <a:gd name="T7" fmla="*/ 0 h 153"/>
                <a:gd name="T8" fmla="*/ 0 w 130"/>
                <a:gd name="T9" fmla="*/ 0 h 153"/>
                <a:gd name="T10" fmla="*/ 0 w 130"/>
                <a:gd name="T11" fmla="*/ 0 h 153"/>
                <a:gd name="T12" fmla="*/ 0 w 130"/>
                <a:gd name="T13" fmla="*/ 0 h 153"/>
                <a:gd name="T14" fmla="*/ 0 w 130"/>
                <a:gd name="T15" fmla="*/ 0 h 153"/>
                <a:gd name="T16" fmla="*/ 0 w 130"/>
                <a:gd name="T17" fmla="*/ 0 h 153"/>
                <a:gd name="T18" fmla="*/ 0 w 130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153"/>
                <a:gd name="T32" fmla="*/ 130 w 130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153">
                  <a:moveTo>
                    <a:pt x="64" y="152"/>
                  </a:moveTo>
                  <a:lnTo>
                    <a:pt x="40" y="82"/>
                  </a:lnTo>
                  <a:lnTo>
                    <a:pt x="56" y="76"/>
                  </a:lnTo>
                  <a:lnTo>
                    <a:pt x="79" y="146"/>
                  </a:lnTo>
                  <a:lnTo>
                    <a:pt x="64" y="152"/>
                  </a:lnTo>
                  <a:close/>
                  <a:moveTo>
                    <a:pt x="48" y="79"/>
                  </a:moveTo>
                  <a:lnTo>
                    <a:pt x="0" y="153"/>
                  </a:lnTo>
                  <a:lnTo>
                    <a:pt x="22" y="0"/>
                  </a:lnTo>
                  <a:lnTo>
                    <a:pt x="130" y="109"/>
                  </a:lnTo>
                  <a:lnTo>
                    <a:pt x="48" y="7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3" name="Freeform 141"/>
            <p:cNvSpPr>
              <a:spLocks/>
            </p:cNvSpPr>
            <p:nvPr/>
          </p:nvSpPr>
          <p:spPr bwMode="auto">
            <a:xfrm>
              <a:off x="6935" y="2609"/>
              <a:ext cx="2750" cy="2564"/>
            </a:xfrm>
            <a:custGeom>
              <a:avLst/>
              <a:gdLst>
                <a:gd name="T0" fmla="*/ 0 w 6159"/>
                <a:gd name="T1" fmla="*/ 0 h 6410"/>
                <a:gd name="T2" fmla="*/ 0 w 6159"/>
                <a:gd name="T3" fmla="*/ 0 h 6410"/>
                <a:gd name="T4" fmla="*/ 0 60000 65536"/>
                <a:gd name="T5" fmla="*/ 0 60000 65536"/>
                <a:gd name="T6" fmla="*/ 0 w 6159"/>
                <a:gd name="T7" fmla="*/ 0 h 6410"/>
                <a:gd name="T8" fmla="*/ 6159 w 6159"/>
                <a:gd name="T9" fmla="*/ 6410 h 64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9" h="6410">
                  <a:moveTo>
                    <a:pt x="0" y="0"/>
                  </a:moveTo>
                  <a:cubicBezTo>
                    <a:pt x="2139" y="915"/>
                    <a:pt x="5916" y="5751"/>
                    <a:pt x="6159" y="641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4" name="Freeform 142"/>
            <p:cNvSpPr>
              <a:spLocks/>
            </p:cNvSpPr>
            <p:nvPr/>
          </p:nvSpPr>
          <p:spPr bwMode="auto">
            <a:xfrm>
              <a:off x="6935" y="2604"/>
              <a:ext cx="2769" cy="482"/>
            </a:xfrm>
            <a:custGeom>
              <a:avLst/>
              <a:gdLst>
                <a:gd name="T0" fmla="*/ 0 w 6200"/>
                <a:gd name="T1" fmla="*/ 0 h 1206"/>
                <a:gd name="T2" fmla="*/ 0 w 6200"/>
                <a:gd name="T3" fmla="*/ 0 h 1206"/>
                <a:gd name="T4" fmla="*/ 0 60000 65536"/>
                <a:gd name="T5" fmla="*/ 0 60000 65536"/>
                <a:gd name="T6" fmla="*/ 0 w 6200"/>
                <a:gd name="T7" fmla="*/ 0 h 1206"/>
                <a:gd name="T8" fmla="*/ 6200 w 6200"/>
                <a:gd name="T9" fmla="*/ 1206 h 12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00" h="1206">
                  <a:moveTo>
                    <a:pt x="0" y="0"/>
                  </a:moveTo>
                  <a:cubicBezTo>
                    <a:pt x="1408" y="84"/>
                    <a:pt x="5684" y="1071"/>
                    <a:pt x="6200" y="1206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5" name="Freeform 143"/>
            <p:cNvSpPr>
              <a:spLocks/>
            </p:cNvSpPr>
            <p:nvPr/>
          </p:nvSpPr>
          <p:spPr bwMode="auto">
            <a:xfrm>
              <a:off x="6935" y="2603"/>
              <a:ext cx="746" cy="2586"/>
            </a:xfrm>
            <a:custGeom>
              <a:avLst/>
              <a:gdLst>
                <a:gd name="T0" fmla="*/ 0 w 1670"/>
                <a:gd name="T1" fmla="*/ 0 h 6465"/>
                <a:gd name="T2" fmla="*/ 0 w 1670"/>
                <a:gd name="T3" fmla="*/ 0 h 6465"/>
                <a:gd name="T4" fmla="*/ 0 60000 65536"/>
                <a:gd name="T5" fmla="*/ 0 60000 65536"/>
                <a:gd name="T6" fmla="*/ 0 w 1670"/>
                <a:gd name="T7" fmla="*/ 0 h 6465"/>
                <a:gd name="T8" fmla="*/ 1670 w 1670"/>
                <a:gd name="T9" fmla="*/ 6465 h 64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70" h="6465">
                  <a:moveTo>
                    <a:pt x="0" y="0"/>
                  </a:moveTo>
                  <a:cubicBezTo>
                    <a:pt x="1186" y="1401"/>
                    <a:pt x="1670" y="4463"/>
                    <a:pt x="844" y="6465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16" name="Group 144"/>
            <p:cNvGrpSpPr>
              <a:grpSpLocks/>
            </p:cNvGrpSpPr>
            <p:nvPr/>
          </p:nvGrpSpPr>
          <p:grpSpPr bwMode="auto">
            <a:xfrm>
              <a:off x="6851" y="2506"/>
              <a:ext cx="198" cy="179"/>
              <a:chOff x="15344" y="6272"/>
              <a:chExt cx="443" cy="447"/>
            </a:xfrm>
          </p:grpSpPr>
          <p:grpSp>
            <p:nvGrpSpPr>
              <p:cNvPr id="317567" name="Group 145"/>
              <p:cNvGrpSpPr>
                <a:grpSpLocks/>
              </p:cNvGrpSpPr>
              <p:nvPr/>
            </p:nvGrpSpPr>
            <p:grpSpPr bwMode="auto">
              <a:xfrm>
                <a:off x="15344" y="6272"/>
                <a:ext cx="443" cy="447"/>
                <a:chOff x="15344" y="6272"/>
                <a:chExt cx="443" cy="447"/>
              </a:xfrm>
            </p:grpSpPr>
            <p:pic>
              <p:nvPicPr>
                <p:cNvPr id="317569" name="Picture 146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5344" y="6272"/>
                  <a:ext cx="443" cy="4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7570" name="Picture 147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344" y="6272"/>
                  <a:ext cx="443" cy="44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17571" name="Freeform 148"/>
                <p:cNvSpPr>
                  <a:spLocks/>
                </p:cNvSpPr>
                <p:nvPr/>
              </p:nvSpPr>
              <p:spPr bwMode="auto">
                <a:xfrm>
                  <a:off x="15345" y="6273"/>
                  <a:ext cx="440" cy="446"/>
                </a:xfrm>
                <a:custGeom>
                  <a:avLst/>
                  <a:gdLst>
                    <a:gd name="T0" fmla="*/ 219 w 440"/>
                    <a:gd name="T1" fmla="*/ 0 h 446"/>
                    <a:gd name="T2" fmla="*/ 0 w 440"/>
                    <a:gd name="T3" fmla="*/ 223 h 446"/>
                    <a:gd name="T4" fmla="*/ 219 w 440"/>
                    <a:gd name="T5" fmla="*/ 446 h 446"/>
                    <a:gd name="T6" fmla="*/ 440 w 440"/>
                    <a:gd name="T7" fmla="*/ 223 h 446"/>
                    <a:gd name="T8" fmla="*/ 219 w 440"/>
                    <a:gd name="T9" fmla="*/ 0 h 44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0"/>
                    <a:gd name="T16" fmla="*/ 0 h 446"/>
                    <a:gd name="T17" fmla="*/ 440 w 440"/>
                    <a:gd name="T18" fmla="*/ 446 h 44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0" h="446">
                      <a:moveTo>
                        <a:pt x="219" y="0"/>
                      </a:moveTo>
                      <a:cubicBezTo>
                        <a:pt x="98" y="0"/>
                        <a:pt x="0" y="100"/>
                        <a:pt x="0" y="223"/>
                      </a:cubicBezTo>
                      <a:cubicBezTo>
                        <a:pt x="0" y="346"/>
                        <a:pt x="98" y="446"/>
                        <a:pt x="219" y="446"/>
                      </a:cubicBezTo>
                      <a:cubicBezTo>
                        <a:pt x="342" y="446"/>
                        <a:pt x="440" y="346"/>
                        <a:pt x="440" y="223"/>
                      </a:cubicBezTo>
                      <a:cubicBezTo>
                        <a:pt x="440" y="100"/>
                        <a:pt x="342" y="0"/>
                        <a:pt x="219" y="0"/>
                      </a:cubicBezTo>
                    </a:path>
                  </a:pathLst>
                </a:custGeom>
                <a:noFill/>
                <a:ln w="698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568" name="Rectangle 149"/>
              <p:cNvSpPr>
                <a:spLocks noChangeArrowheads="1"/>
              </p:cNvSpPr>
              <p:nvPr/>
            </p:nvSpPr>
            <p:spPr bwMode="auto">
              <a:xfrm>
                <a:off x="15496" y="6312"/>
                <a:ext cx="125" cy="3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 i="1">
                    <a:solidFill>
                      <a:srgbClr val="000066"/>
                    </a:solidFill>
                    <a:latin typeface="Times New Roman" pitchFamily="18" charset="0"/>
                  </a:rPr>
                  <a:t>–</a:t>
                </a:r>
                <a:endParaRPr lang="en-GB"/>
              </a:p>
            </p:txBody>
          </p:sp>
        </p:grpSp>
        <p:sp>
          <p:nvSpPr>
            <p:cNvPr id="317517" name="Freeform 156"/>
            <p:cNvSpPr>
              <a:spLocks noEditPoints="1"/>
            </p:cNvSpPr>
            <p:nvPr/>
          </p:nvSpPr>
          <p:spPr bwMode="auto">
            <a:xfrm>
              <a:off x="2367" y="2163"/>
              <a:ext cx="66" cy="54"/>
            </a:xfrm>
            <a:custGeom>
              <a:avLst/>
              <a:gdLst>
                <a:gd name="T0" fmla="*/ 0 w 149"/>
                <a:gd name="T1" fmla="*/ 0 h 135"/>
                <a:gd name="T2" fmla="*/ 0 w 149"/>
                <a:gd name="T3" fmla="*/ 0 h 135"/>
                <a:gd name="T4" fmla="*/ 0 w 149"/>
                <a:gd name="T5" fmla="*/ 0 h 135"/>
                <a:gd name="T6" fmla="*/ 0 w 149"/>
                <a:gd name="T7" fmla="*/ 0 h 135"/>
                <a:gd name="T8" fmla="*/ 0 w 149"/>
                <a:gd name="T9" fmla="*/ 0 h 135"/>
                <a:gd name="T10" fmla="*/ 0 w 149"/>
                <a:gd name="T11" fmla="*/ 0 h 135"/>
                <a:gd name="T12" fmla="*/ 0 w 149"/>
                <a:gd name="T13" fmla="*/ 0 h 135"/>
                <a:gd name="T14" fmla="*/ 0 w 149"/>
                <a:gd name="T15" fmla="*/ 0 h 135"/>
                <a:gd name="T16" fmla="*/ 0 w 149"/>
                <a:gd name="T17" fmla="*/ 0 h 135"/>
                <a:gd name="T18" fmla="*/ 0 w 149"/>
                <a:gd name="T19" fmla="*/ 0 h 1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9"/>
                <a:gd name="T31" fmla="*/ 0 h 135"/>
                <a:gd name="T32" fmla="*/ 149 w 149"/>
                <a:gd name="T33" fmla="*/ 135 h 1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9" h="135">
                  <a:moveTo>
                    <a:pt x="96" y="68"/>
                  </a:moveTo>
                  <a:lnTo>
                    <a:pt x="78" y="63"/>
                  </a:lnTo>
                  <a:lnTo>
                    <a:pt x="82" y="47"/>
                  </a:lnTo>
                  <a:lnTo>
                    <a:pt x="100" y="51"/>
                  </a:lnTo>
                  <a:lnTo>
                    <a:pt x="96" y="68"/>
                  </a:lnTo>
                  <a:close/>
                  <a:moveTo>
                    <a:pt x="80" y="55"/>
                  </a:moveTo>
                  <a:lnTo>
                    <a:pt x="118" y="135"/>
                  </a:lnTo>
                  <a:lnTo>
                    <a:pt x="0" y="37"/>
                  </a:lnTo>
                  <a:lnTo>
                    <a:pt x="149" y="0"/>
                  </a:lnTo>
                  <a:lnTo>
                    <a:pt x="80" y="55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8" name="Freeform 157"/>
            <p:cNvSpPr>
              <a:spLocks noEditPoints="1"/>
            </p:cNvSpPr>
            <p:nvPr/>
          </p:nvSpPr>
          <p:spPr bwMode="auto">
            <a:xfrm>
              <a:off x="2987" y="3245"/>
              <a:ext cx="69" cy="50"/>
            </a:xfrm>
            <a:custGeom>
              <a:avLst/>
              <a:gdLst>
                <a:gd name="T0" fmla="*/ 0 w 154"/>
                <a:gd name="T1" fmla="*/ 0 h 124"/>
                <a:gd name="T2" fmla="*/ 0 w 154"/>
                <a:gd name="T3" fmla="*/ 0 h 124"/>
                <a:gd name="T4" fmla="*/ 0 w 154"/>
                <a:gd name="T5" fmla="*/ 0 h 124"/>
                <a:gd name="T6" fmla="*/ 0 w 154"/>
                <a:gd name="T7" fmla="*/ 0 h 124"/>
                <a:gd name="T8" fmla="*/ 0 w 154"/>
                <a:gd name="T9" fmla="*/ 0 h 124"/>
                <a:gd name="T10" fmla="*/ 0 w 154"/>
                <a:gd name="T11" fmla="*/ 0 h 124"/>
                <a:gd name="T12" fmla="*/ 0 w 154"/>
                <a:gd name="T13" fmla="*/ 0 h 124"/>
                <a:gd name="T14" fmla="*/ 0 w 154"/>
                <a:gd name="T15" fmla="*/ 0 h 124"/>
                <a:gd name="T16" fmla="*/ 0 w 154"/>
                <a:gd name="T17" fmla="*/ 0 h 124"/>
                <a:gd name="T18" fmla="*/ 0 w 154"/>
                <a:gd name="T19" fmla="*/ 0 h 1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124"/>
                <a:gd name="T32" fmla="*/ 154 w 154"/>
                <a:gd name="T33" fmla="*/ 124 h 1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124">
                  <a:moveTo>
                    <a:pt x="88" y="89"/>
                  </a:moveTo>
                  <a:lnTo>
                    <a:pt x="79" y="94"/>
                  </a:lnTo>
                  <a:lnTo>
                    <a:pt x="71" y="78"/>
                  </a:lnTo>
                  <a:lnTo>
                    <a:pt x="81" y="73"/>
                  </a:lnTo>
                  <a:lnTo>
                    <a:pt x="88" y="89"/>
                  </a:lnTo>
                  <a:close/>
                  <a:moveTo>
                    <a:pt x="75" y="86"/>
                  </a:moveTo>
                  <a:lnTo>
                    <a:pt x="154" y="124"/>
                  </a:lnTo>
                  <a:lnTo>
                    <a:pt x="0" y="122"/>
                  </a:lnTo>
                  <a:lnTo>
                    <a:pt x="94" y="0"/>
                  </a:lnTo>
                  <a:lnTo>
                    <a:pt x="75" y="86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19" name="Freeform 158"/>
            <p:cNvSpPr>
              <a:spLocks noEditPoints="1"/>
            </p:cNvSpPr>
            <p:nvPr/>
          </p:nvSpPr>
          <p:spPr bwMode="auto">
            <a:xfrm>
              <a:off x="2367" y="2976"/>
              <a:ext cx="66" cy="53"/>
            </a:xfrm>
            <a:custGeom>
              <a:avLst/>
              <a:gdLst>
                <a:gd name="T0" fmla="*/ 0 w 149"/>
                <a:gd name="T1" fmla="*/ 0 h 134"/>
                <a:gd name="T2" fmla="*/ 0 w 149"/>
                <a:gd name="T3" fmla="*/ 0 h 134"/>
                <a:gd name="T4" fmla="*/ 0 w 149"/>
                <a:gd name="T5" fmla="*/ 0 h 134"/>
                <a:gd name="T6" fmla="*/ 0 w 149"/>
                <a:gd name="T7" fmla="*/ 0 h 134"/>
                <a:gd name="T8" fmla="*/ 0 w 149"/>
                <a:gd name="T9" fmla="*/ 0 h 134"/>
                <a:gd name="T10" fmla="*/ 0 w 149"/>
                <a:gd name="T11" fmla="*/ 0 h 134"/>
                <a:gd name="T12" fmla="*/ 0 w 149"/>
                <a:gd name="T13" fmla="*/ 0 h 134"/>
                <a:gd name="T14" fmla="*/ 0 w 149"/>
                <a:gd name="T15" fmla="*/ 0 h 134"/>
                <a:gd name="T16" fmla="*/ 0 w 149"/>
                <a:gd name="T17" fmla="*/ 0 h 134"/>
                <a:gd name="T18" fmla="*/ 0 w 149"/>
                <a:gd name="T19" fmla="*/ 0 h 1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9"/>
                <a:gd name="T31" fmla="*/ 0 h 134"/>
                <a:gd name="T32" fmla="*/ 149 w 149"/>
                <a:gd name="T33" fmla="*/ 134 h 1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9" h="134">
                  <a:moveTo>
                    <a:pt x="100" y="84"/>
                  </a:moveTo>
                  <a:lnTo>
                    <a:pt x="82" y="88"/>
                  </a:lnTo>
                  <a:lnTo>
                    <a:pt x="78" y="71"/>
                  </a:lnTo>
                  <a:lnTo>
                    <a:pt x="96" y="67"/>
                  </a:lnTo>
                  <a:lnTo>
                    <a:pt x="100" y="84"/>
                  </a:lnTo>
                  <a:close/>
                  <a:moveTo>
                    <a:pt x="80" y="79"/>
                  </a:moveTo>
                  <a:lnTo>
                    <a:pt x="149" y="134"/>
                  </a:lnTo>
                  <a:lnTo>
                    <a:pt x="0" y="98"/>
                  </a:lnTo>
                  <a:lnTo>
                    <a:pt x="118" y="0"/>
                  </a:lnTo>
                  <a:lnTo>
                    <a:pt x="80" y="7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0" name="Freeform 159"/>
            <p:cNvSpPr>
              <a:spLocks/>
            </p:cNvSpPr>
            <p:nvPr/>
          </p:nvSpPr>
          <p:spPr bwMode="auto">
            <a:xfrm>
              <a:off x="1168" y="2603"/>
              <a:ext cx="3639" cy="1722"/>
            </a:xfrm>
            <a:custGeom>
              <a:avLst/>
              <a:gdLst>
                <a:gd name="T0" fmla="*/ 3639 w 3639"/>
                <a:gd name="T1" fmla="*/ 0 h 1722"/>
                <a:gd name="T2" fmla="*/ 0 w 3639"/>
                <a:gd name="T3" fmla="*/ 1722 h 1722"/>
                <a:gd name="T4" fmla="*/ 0 60000 65536"/>
                <a:gd name="T5" fmla="*/ 0 60000 65536"/>
                <a:gd name="T6" fmla="*/ 0 w 3639"/>
                <a:gd name="T7" fmla="*/ 0 h 1722"/>
                <a:gd name="T8" fmla="*/ 3639 w 3639"/>
                <a:gd name="T9" fmla="*/ 1722 h 17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39" h="1722">
                  <a:moveTo>
                    <a:pt x="3639" y="0"/>
                  </a:moveTo>
                  <a:cubicBezTo>
                    <a:pt x="2159" y="410"/>
                    <a:pt x="427" y="1370"/>
                    <a:pt x="0" y="1722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1" name="Freeform 164"/>
            <p:cNvSpPr>
              <a:spLocks noEditPoints="1"/>
            </p:cNvSpPr>
            <p:nvPr/>
          </p:nvSpPr>
          <p:spPr bwMode="auto">
            <a:xfrm>
              <a:off x="2987" y="1898"/>
              <a:ext cx="69" cy="49"/>
            </a:xfrm>
            <a:custGeom>
              <a:avLst/>
              <a:gdLst>
                <a:gd name="T0" fmla="*/ 0 w 154"/>
                <a:gd name="T1" fmla="*/ 0 h 124"/>
                <a:gd name="T2" fmla="*/ 0 w 154"/>
                <a:gd name="T3" fmla="*/ 0 h 124"/>
                <a:gd name="T4" fmla="*/ 0 w 154"/>
                <a:gd name="T5" fmla="*/ 0 h 124"/>
                <a:gd name="T6" fmla="*/ 0 w 154"/>
                <a:gd name="T7" fmla="*/ 0 h 124"/>
                <a:gd name="T8" fmla="*/ 0 w 154"/>
                <a:gd name="T9" fmla="*/ 0 h 124"/>
                <a:gd name="T10" fmla="*/ 0 w 154"/>
                <a:gd name="T11" fmla="*/ 0 h 124"/>
                <a:gd name="T12" fmla="*/ 0 w 154"/>
                <a:gd name="T13" fmla="*/ 0 h 124"/>
                <a:gd name="T14" fmla="*/ 0 w 154"/>
                <a:gd name="T15" fmla="*/ 0 h 124"/>
                <a:gd name="T16" fmla="*/ 0 w 154"/>
                <a:gd name="T17" fmla="*/ 0 h 124"/>
                <a:gd name="T18" fmla="*/ 0 w 154"/>
                <a:gd name="T19" fmla="*/ 0 h 1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124"/>
                <a:gd name="T32" fmla="*/ 154 w 154"/>
                <a:gd name="T33" fmla="*/ 124 h 1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124">
                  <a:moveTo>
                    <a:pt x="81" y="51"/>
                  </a:moveTo>
                  <a:lnTo>
                    <a:pt x="71" y="46"/>
                  </a:lnTo>
                  <a:lnTo>
                    <a:pt x="79" y="31"/>
                  </a:lnTo>
                  <a:lnTo>
                    <a:pt x="88" y="35"/>
                  </a:lnTo>
                  <a:lnTo>
                    <a:pt x="81" y="51"/>
                  </a:lnTo>
                  <a:close/>
                  <a:moveTo>
                    <a:pt x="75" y="38"/>
                  </a:moveTo>
                  <a:lnTo>
                    <a:pt x="94" y="124"/>
                  </a:lnTo>
                  <a:lnTo>
                    <a:pt x="0" y="2"/>
                  </a:lnTo>
                  <a:lnTo>
                    <a:pt x="154" y="0"/>
                  </a:lnTo>
                  <a:lnTo>
                    <a:pt x="75" y="3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2" name="Freeform 165"/>
            <p:cNvSpPr>
              <a:spLocks noEditPoints="1"/>
            </p:cNvSpPr>
            <p:nvPr/>
          </p:nvSpPr>
          <p:spPr bwMode="auto">
            <a:xfrm>
              <a:off x="2813" y="2565"/>
              <a:ext cx="84" cy="56"/>
            </a:xfrm>
            <a:custGeom>
              <a:avLst/>
              <a:gdLst>
                <a:gd name="T0" fmla="*/ 0 w 189"/>
                <a:gd name="T1" fmla="*/ 0 h 138"/>
                <a:gd name="T2" fmla="*/ 0 w 189"/>
                <a:gd name="T3" fmla="*/ 0 h 138"/>
                <a:gd name="T4" fmla="*/ 0 w 189"/>
                <a:gd name="T5" fmla="*/ 0 h 138"/>
                <a:gd name="T6" fmla="*/ 0 w 189"/>
                <a:gd name="T7" fmla="*/ 0 h 138"/>
                <a:gd name="T8" fmla="*/ 0 w 189"/>
                <a:gd name="T9" fmla="*/ 0 h 138"/>
                <a:gd name="T10" fmla="*/ 0 w 189"/>
                <a:gd name="T11" fmla="*/ 0 h 138"/>
                <a:gd name="T12" fmla="*/ 0 w 189"/>
                <a:gd name="T13" fmla="*/ 0 h 138"/>
                <a:gd name="T14" fmla="*/ 0 w 189"/>
                <a:gd name="T15" fmla="*/ 0 h 138"/>
                <a:gd name="T16" fmla="*/ 0 w 189"/>
                <a:gd name="T17" fmla="*/ 0 h 138"/>
                <a:gd name="T18" fmla="*/ 0 w 189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9"/>
                <a:gd name="T31" fmla="*/ 0 h 138"/>
                <a:gd name="T32" fmla="*/ 189 w 189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9" h="138">
                  <a:moveTo>
                    <a:pt x="189" y="77"/>
                  </a:moveTo>
                  <a:lnTo>
                    <a:pt x="83" y="77"/>
                  </a:lnTo>
                  <a:lnTo>
                    <a:pt x="83" y="60"/>
                  </a:lnTo>
                  <a:lnTo>
                    <a:pt x="189" y="60"/>
                  </a:lnTo>
                  <a:lnTo>
                    <a:pt x="189" y="77"/>
                  </a:lnTo>
                  <a:close/>
                  <a:moveTo>
                    <a:pt x="83" y="69"/>
                  </a:moveTo>
                  <a:lnTo>
                    <a:pt x="138" y="138"/>
                  </a:lnTo>
                  <a:lnTo>
                    <a:pt x="0" y="69"/>
                  </a:lnTo>
                  <a:lnTo>
                    <a:pt x="138" y="0"/>
                  </a:lnTo>
                  <a:lnTo>
                    <a:pt x="83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3" name="Freeform 166"/>
            <p:cNvSpPr>
              <a:spLocks noEditPoints="1"/>
            </p:cNvSpPr>
            <p:nvPr/>
          </p:nvSpPr>
          <p:spPr bwMode="auto">
            <a:xfrm>
              <a:off x="8968" y="2565"/>
              <a:ext cx="85" cy="56"/>
            </a:xfrm>
            <a:custGeom>
              <a:avLst/>
              <a:gdLst>
                <a:gd name="T0" fmla="*/ 0 w 190"/>
                <a:gd name="T1" fmla="*/ 0 h 138"/>
                <a:gd name="T2" fmla="*/ 0 w 190"/>
                <a:gd name="T3" fmla="*/ 0 h 138"/>
                <a:gd name="T4" fmla="*/ 0 w 190"/>
                <a:gd name="T5" fmla="*/ 0 h 138"/>
                <a:gd name="T6" fmla="*/ 0 w 190"/>
                <a:gd name="T7" fmla="*/ 0 h 138"/>
                <a:gd name="T8" fmla="*/ 0 w 190"/>
                <a:gd name="T9" fmla="*/ 0 h 138"/>
                <a:gd name="T10" fmla="*/ 0 w 190"/>
                <a:gd name="T11" fmla="*/ 0 h 138"/>
                <a:gd name="T12" fmla="*/ 0 w 190"/>
                <a:gd name="T13" fmla="*/ 0 h 138"/>
                <a:gd name="T14" fmla="*/ 0 w 190"/>
                <a:gd name="T15" fmla="*/ 0 h 138"/>
                <a:gd name="T16" fmla="*/ 0 w 190"/>
                <a:gd name="T17" fmla="*/ 0 h 138"/>
                <a:gd name="T18" fmla="*/ 0 w 190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0"/>
                <a:gd name="T31" fmla="*/ 0 h 138"/>
                <a:gd name="T32" fmla="*/ 190 w 190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0" h="138">
                  <a:moveTo>
                    <a:pt x="190" y="77"/>
                  </a:moveTo>
                  <a:lnTo>
                    <a:pt x="83" y="77"/>
                  </a:lnTo>
                  <a:lnTo>
                    <a:pt x="83" y="60"/>
                  </a:lnTo>
                  <a:lnTo>
                    <a:pt x="190" y="60"/>
                  </a:lnTo>
                  <a:lnTo>
                    <a:pt x="190" y="77"/>
                  </a:lnTo>
                  <a:close/>
                  <a:moveTo>
                    <a:pt x="83" y="69"/>
                  </a:moveTo>
                  <a:lnTo>
                    <a:pt x="138" y="138"/>
                  </a:lnTo>
                  <a:lnTo>
                    <a:pt x="0" y="69"/>
                  </a:lnTo>
                  <a:lnTo>
                    <a:pt x="138" y="0"/>
                  </a:lnTo>
                  <a:lnTo>
                    <a:pt x="83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4" name="Freeform 167"/>
            <p:cNvSpPr>
              <a:spLocks noEditPoints="1"/>
            </p:cNvSpPr>
            <p:nvPr/>
          </p:nvSpPr>
          <p:spPr bwMode="auto">
            <a:xfrm>
              <a:off x="5829" y="2565"/>
              <a:ext cx="77" cy="56"/>
            </a:xfrm>
            <a:custGeom>
              <a:avLst/>
              <a:gdLst>
                <a:gd name="T0" fmla="*/ 0 w 173"/>
                <a:gd name="T1" fmla="*/ 0 h 138"/>
                <a:gd name="T2" fmla="*/ 0 w 173"/>
                <a:gd name="T3" fmla="*/ 0 h 138"/>
                <a:gd name="T4" fmla="*/ 0 w 173"/>
                <a:gd name="T5" fmla="*/ 0 h 138"/>
                <a:gd name="T6" fmla="*/ 0 w 173"/>
                <a:gd name="T7" fmla="*/ 0 h 138"/>
                <a:gd name="T8" fmla="*/ 0 w 173"/>
                <a:gd name="T9" fmla="*/ 0 h 138"/>
                <a:gd name="T10" fmla="*/ 0 w 173"/>
                <a:gd name="T11" fmla="*/ 0 h 138"/>
                <a:gd name="T12" fmla="*/ 0 w 173"/>
                <a:gd name="T13" fmla="*/ 0 h 138"/>
                <a:gd name="T14" fmla="*/ 0 w 173"/>
                <a:gd name="T15" fmla="*/ 0 h 138"/>
                <a:gd name="T16" fmla="*/ 0 w 173"/>
                <a:gd name="T17" fmla="*/ 0 h 138"/>
                <a:gd name="T18" fmla="*/ 0 w 173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3"/>
                <a:gd name="T31" fmla="*/ 0 h 138"/>
                <a:gd name="T32" fmla="*/ 173 w 173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3" h="138">
                  <a:moveTo>
                    <a:pt x="0" y="60"/>
                  </a:moveTo>
                  <a:lnTo>
                    <a:pt x="90" y="60"/>
                  </a:lnTo>
                  <a:lnTo>
                    <a:pt x="90" y="77"/>
                  </a:lnTo>
                  <a:lnTo>
                    <a:pt x="0" y="77"/>
                  </a:lnTo>
                  <a:lnTo>
                    <a:pt x="0" y="60"/>
                  </a:lnTo>
                  <a:close/>
                  <a:moveTo>
                    <a:pt x="90" y="69"/>
                  </a:moveTo>
                  <a:lnTo>
                    <a:pt x="35" y="0"/>
                  </a:lnTo>
                  <a:lnTo>
                    <a:pt x="173" y="69"/>
                  </a:lnTo>
                  <a:lnTo>
                    <a:pt x="35" y="138"/>
                  </a:lnTo>
                  <a:lnTo>
                    <a:pt x="90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5" name="Freeform 168"/>
            <p:cNvSpPr>
              <a:spLocks/>
            </p:cNvSpPr>
            <p:nvPr/>
          </p:nvSpPr>
          <p:spPr bwMode="auto">
            <a:xfrm>
              <a:off x="6935" y="1391"/>
              <a:ext cx="2796" cy="1201"/>
            </a:xfrm>
            <a:custGeom>
              <a:avLst/>
              <a:gdLst>
                <a:gd name="T0" fmla="*/ 0 w 6261"/>
                <a:gd name="T1" fmla="*/ 0 h 3002"/>
                <a:gd name="T2" fmla="*/ 0 w 6261"/>
                <a:gd name="T3" fmla="*/ 0 h 3002"/>
                <a:gd name="T4" fmla="*/ 0 60000 65536"/>
                <a:gd name="T5" fmla="*/ 0 60000 65536"/>
                <a:gd name="T6" fmla="*/ 0 w 6261"/>
                <a:gd name="T7" fmla="*/ 0 h 3002"/>
                <a:gd name="T8" fmla="*/ 6261 w 6261"/>
                <a:gd name="T9" fmla="*/ 3002 h 300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1" h="3002">
                  <a:moveTo>
                    <a:pt x="0" y="3002"/>
                  </a:moveTo>
                  <a:cubicBezTo>
                    <a:pt x="2795" y="2161"/>
                    <a:pt x="5649" y="456"/>
                    <a:pt x="6261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6" name="Freeform 172"/>
            <p:cNvSpPr>
              <a:spLocks noEditPoints="1"/>
            </p:cNvSpPr>
            <p:nvPr/>
          </p:nvSpPr>
          <p:spPr bwMode="auto">
            <a:xfrm>
              <a:off x="4610" y="997"/>
              <a:ext cx="59" cy="68"/>
            </a:xfrm>
            <a:custGeom>
              <a:avLst/>
              <a:gdLst>
                <a:gd name="T0" fmla="*/ 0 w 132"/>
                <a:gd name="T1" fmla="*/ 0 h 170"/>
                <a:gd name="T2" fmla="*/ 0 w 132"/>
                <a:gd name="T3" fmla="*/ 0 h 170"/>
                <a:gd name="T4" fmla="*/ 0 w 132"/>
                <a:gd name="T5" fmla="*/ 0 h 170"/>
                <a:gd name="T6" fmla="*/ 0 w 132"/>
                <a:gd name="T7" fmla="*/ 0 h 170"/>
                <a:gd name="T8" fmla="*/ 0 w 132"/>
                <a:gd name="T9" fmla="*/ 0 h 170"/>
                <a:gd name="T10" fmla="*/ 0 w 132"/>
                <a:gd name="T11" fmla="*/ 0 h 170"/>
                <a:gd name="T12" fmla="*/ 0 w 132"/>
                <a:gd name="T13" fmla="*/ 0 h 170"/>
                <a:gd name="T14" fmla="*/ 0 w 132"/>
                <a:gd name="T15" fmla="*/ 0 h 170"/>
                <a:gd name="T16" fmla="*/ 0 w 132"/>
                <a:gd name="T17" fmla="*/ 0 h 170"/>
                <a:gd name="T18" fmla="*/ 0 w 132"/>
                <a:gd name="T19" fmla="*/ 0 h 1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2"/>
                <a:gd name="T31" fmla="*/ 0 h 170"/>
                <a:gd name="T32" fmla="*/ 132 w 132"/>
                <a:gd name="T33" fmla="*/ 170 h 1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2" h="170">
                  <a:moveTo>
                    <a:pt x="48" y="166"/>
                  </a:moveTo>
                  <a:lnTo>
                    <a:pt x="73" y="78"/>
                  </a:lnTo>
                  <a:lnTo>
                    <a:pt x="89" y="82"/>
                  </a:lnTo>
                  <a:lnTo>
                    <a:pt x="65" y="170"/>
                  </a:lnTo>
                  <a:lnTo>
                    <a:pt x="48" y="166"/>
                  </a:lnTo>
                  <a:close/>
                  <a:moveTo>
                    <a:pt x="81" y="80"/>
                  </a:moveTo>
                  <a:lnTo>
                    <a:pt x="0" y="114"/>
                  </a:lnTo>
                  <a:lnTo>
                    <a:pt x="104" y="0"/>
                  </a:lnTo>
                  <a:lnTo>
                    <a:pt x="132" y="152"/>
                  </a:lnTo>
                  <a:lnTo>
                    <a:pt x="81" y="8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7" name="Freeform 173"/>
            <p:cNvSpPr>
              <a:spLocks noEditPoints="1"/>
            </p:cNvSpPr>
            <p:nvPr/>
          </p:nvSpPr>
          <p:spPr bwMode="auto">
            <a:xfrm>
              <a:off x="7053" y="996"/>
              <a:ext cx="59" cy="69"/>
            </a:xfrm>
            <a:custGeom>
              <a:avLst/>
              <a:gdLst>
                <a:gd name="T0" fmla="*/ 0 w 133"/>
                <a:gd name="T1" fmla="*/ 0 h 171"/>
                <a:gd name="T2" fmla="*/ 0 w 133"/>
                <a:gd name="T3" fmla="*/ 0 h 171"/>
                <a:gd name="T4" fmla="*/ 0 w 133"/>
                <a:gd name="T5" fmla="*/ 0 h 171"/>
                <a:gd name="T6" fmla="*/ 0 w 133"/>
                <a:gd name="T7" fmla="*/ 0 h 171"/>
                <a:gd name="T8" fmla="*/ 0 w 133"/>
                <a:gd name="T9" fmla="*/ 0 h 171"/>
                <a:gd name="T10" fmla="*/ 0 w 133"/>
                <a:gd name="T11" fmla="*/ 0 h 171"/>
                <a:gd name="T12" fmla="*/ 0 w 133"/>
                <a:gd name="T13" fmla="*/ 0 h 171"/>
                <a:gd name="T14" fmla="*/ 0 w 133"/>
                <a:gd name="T15" fmla="*/ 0 h 171"/>
                <a:gd name="T16" fmla="*/ 0 w 133"/>
                <a:gd name="T17" fmla="*/ 0 h 171"/>
                <a:gd name="T18" fmla="*/ 0 w 133"/>
                <a:gd name="T19" fmla="*/ 0 h 1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3"/>
                <a:gd name="T31" fmla="*/ 0 h 171"/>
                <a:gd name="T32" fmla="*/ 133 w 133"/>
                <a:gd name="T33" fmla="*/ 171 h 1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3" h="171">
                  <a:moveTo>
                    <a:pt x="66" y="0"/>
                  </a:moveTo>
                  <a:lnTo>
                    <a:pt x="90" y="88"/>
                  </a:lnTo>
                  <a:lnTo>
                    <a:pt x="74" y="93"/>
                  </a:lnTo>
                  <a:lnTo>
                    <a:pt x="48" y="5"/>
                  </a:lnTo>
                  <a:lnTo>
                    <a:pt x="66" y="0"/>
                  </a:lnTo>
                  <a:close/>
                  <a:moveTo>
                    <a:pt x="82" y="90"/>
                  </a:moveTo>
                  <a:lnTo>
                    <a:pt x="133" y="18"/>
                  </a:lnTo>
                  <a:lnTo>
                    <a:pt x="104" y="171"/>
                  </a:lnTo>
                  <a:lnTo>
                    <a:pt x="0" y="56"/>
                  </a:lnTo>
                  <a:lnTo>
                    <a:pt x="82" y="9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8" name="Freeform 174"/>
            <p:cNvSpPr>
              <a:spLocks noEditPoints="1"/>
            </p:cNvSpPr>
            <p:nvPr/>
          </p:nvSpPr>
          <p:spPr bwMode="auto">
            <a:xfrm>
              <a:off x="5844" y="2263"/>
              <a:ext cx="65" cy="55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0" y="60"/>
                  </a:moveTo>
                  <a:lnTo>
                    <a:pt x="62" y="59"/>
                  </a:lnTo>
                  <a:lnTo>
                    <a:pt x="63" y="77"/>
                  </a:lnTo>
                  <a:lnTo>
                    <a:pt x="1" y="78"/>
                  </a:lnTo>
                  <a:lnTo>
                    <a:pt x="0" y="60"/>
                  </a:lnTo>
                  <a:close/>
                  <a:moveTo>
                    <a:pt x="62" y="68"/>
                  </a:moveTo>
                  <a:lnTo>
                    <a:pt x="6" y="0"/>
                  </a:lnTo>
                  <a:lnTo>
                    <a:pt x="145" y="66"/>
                  </a:lnTo>
                  <a:lnTo>
                    <a:pt x="9" y="138"/>
                  </a:lnTo>
                  <a:lnTo>
                    <a:pt x="62" y="6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29" name="Freeform 176"/>
            <p:cNvSpPr>
              <a:spLocks noEditPoints="1"/>
            </p:cNvSpPr>
            <p:nvPr/>
          </p:nvSpPr>
          <p:spPr bwMode="auto">
            <a:xfrm>
              <a:off x="5827" y="749"/>
              <a:ext cx="89" cy="56"/>
            </a:xfrm>
            <a:custGeom>
              <a:avLst/>
              <a:gdLst>
                <a:gd name="T0" fmla="*/ 0 w 200"/>
                <a:gd name="T1" fmla="*/ 0 h 139"/>
                <a:gd name="T2" fmla="*/ 0 w 200"/>
                <a:gd name="T3" fmla="*/ 0 h 139"/>
                <a:gd name="T4" fmla="*/ 0 w 200"/>
                <a:gd name="T5" fmla="*/ 0 h 139"/>
                <a:gd name="T6" fmla="*/ 0 w 200"/>
                <a:gd name="T7" fmla="*/ 0 h 139"/>
                <a:gd name="T8" fmla="*/ 0 w 200"/>
                <a:gd name="T9" fmla="*/ 0 h 139"/>
                <a:gd name="T10" fmla="*/ 0 w 200"/>
                <a:gd name="T11" fmla="*/ 0 h 139"/>
                <a:gd name="T12" fmla="*/ 0 w 200"/>
                <a:gd name="T13" fmla="*/ 0 h 139"/>
                <a:gd name="T14" fmla="*/ 0 w 200"/>
                <a:gd name="T15" fmla="*/ 0 h 139"/>
                <a:gd name="T16" fmla="*/ 0 w 200"/>
                <a:gd name="T17" fmla="*/ 0 h 139"/>
                <a:gd name="T18" fmla="*/ 0 w 200"/>
                <a:gd name="T19" fmla="*/ 0 h 1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139"/>
                <a:gd name="T32" fmla="*/ 200 w 200"/>
                <a:gd name="T33" fmla="*/ 139 h 1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139">
                  <a:moveTo>
                    <a:pt x="0" y="61"/>
                  </a:moveTo>
                  <a:lnTo>
                    <a:pt x="117" y="61"/>
                  </a:lnTo>
                  <a:lnTo>
                    <a:pt x="117" y="78"/>
                  </a:lnTo>
                  <a:lnTo>
                    <a:pt x="0" y="78"/>
                  </a:lnTo>
                  <a:lnTo>
                    <a:pt x="0" y="61"/>
                  </a:lnTo>
                  <a:close/>
                  <a:moveTo>
                    <a:pt x="117" y="69"/>
                  </a:moveTo>
                  <a:lnTo>
                    <a:pt x="62" y="0"/>
                  </a:lnTo>
                  <a:lnTo>
                    <a:pt x="200" y="69"/>
                  </a:lnTo>
                  <a:lnTo>
                    <a:pt x="62" y="139"/>
                  </a:lnTo>
                  <a:lnTo>
                    <a:pt x="117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0" name="Freeform 178"/>
            <p:cNvSpPr>
              <a:spLocks noEditPoints="1"/>
            </p:cNvSpPr>
            <p:nvPr/>
          </p:nvSpPr>
          <p:spPr bwMode="auto">
            <a:xfrm>
              <a:off x="3757" y="1127"/>
              <a:ext cx="59" cy="61"/>
            </a:xfrm>
            <a:custGeom>
              <a:avLst/>
              <a:gdLst>
                <a:gd name="T0" fmla="*/ 0 w 131"/>
                <a:gd name="T1" fmla="*/ 0 h 153"/>
                <a:gd name="T2" fmla="*/ 0 w 131"/>
                <a:gd name="T3" fmla="*/ 0 h 153"/>
                <a:gd name="T4" fmla="*/ 0 w 131"/>
                <a:gd name="T5" fmla="*/ 0 h 153"/>
                <a:gd name="T6" fmla="*/ 0 w 131"/>
                <a:gd name="T7" fmla="*/ 0 h 153"/>
                <a:gd name="T8" fmla="*/ 0 w 131"/>
                <a:gd name="T9" fmla="*/ 0 h 153"/>
                <a:gd name="T10" fmla="*/ 0 w 131"/>
                <a:gd name="T11" fmla="*/ 0 h 153"/>
                <a:gd name="T12" fmla="*/ 0 w 131"/>
                <a:gd name="T13" fmla="*/ 0 h 153"/>
                <a:gd name="T14" fmla="*/ 0 w 131"/>
                <a:gd name="T15" fmla="*/ 0 h 153"/>
                <a:gd name="T16" fmla="*/ 0 w 131"/>
                <a:gd name="T17" fmla="*/ 0 h 153"/>
                <a:gd name="T18" fmla="*/ 0 w 131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1"/>
                <a:gd name="T31" fmla="*/ 0 h 153"/>
                <a:gd name="T32" fmla="*/ 131 w 131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1" h="153">
                  <a:moveTo>
                    <a:pt x="63" y="150"/>
                  </a:moveTo>
                  <a:lnTo>
                    <a:pt x="40" y="81"/>
                  </a:lnTo>
                  <a:lnTo>
                    <a:pt x="56" y="76"/>
                  </a:lnTo>
                  <a:lnTo>
                    <a:pt x="79" y="144"/>
                  </a:lnTo>
                  <a:lnTo>
                    <a:pt x="63" y="150"/>
                  </a:lnTo>
                  <a:close/>
                  <a:moveTo>
                    <a:pt x="48" y="79"/>
                  </a:moveTo>
                  <a:lnTo>
                    <a:pt x="0" y="153"/>
                  </a:lnTo>
                  <a:lnTo>
                    <a:pt x="22" y="0"/>
                  </a:lnTo>
                  <a:lnTo>
                    <a:pt x="131" y="109"/>
                  </a:lnTo>
                  <a:lnTo>
                    <a:pt x="48" y="7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1" name="Freeform 184"/>
            <p:cNvSpPr>
              <a:spLocks noEditPoints="1"/>
            </p:cNvSpPr>
            <p:nvPr/>
          </p:nvSpPr>
          <p:spPr bwMode="auto">
            <a:xfrm>
              <a:off x="5844" y="1675"/>
              <a:ext cx="65" cy="56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0" y="61"/>
                  </a:moveTo>
                  <a:lnTo>
                    <a:pt x="62" y="59"/>
                  </a:lnTo>
                  <a:lnTo>
                    <a:pt x="63" y="77"/>
                  </a:lnTo>
                  <a:lnTo>
                    <a:pt x="1" y="78"/>
                  </a:lnTo>
                  <a:lnTo>
                    <a:pt x="0" y="61"/>
                  </a:lnTo>
                  <a:close/>
                  <a:moveTo>
                    <a:pt x="62" y="68"/>
                  </a:moveTo>
                  <a:lnTo>
                    <a:pt x="6" y="0"/>
                  </a:lnTo>
                  <a:lnTo>
                    <a:pt x="145" y="66"/>
                  </a:lnTo>
                  <a:lnTo>
                    <a:pt x="9" y="138"/>
                  </a:lnTo>
                  <a:lnTo>
                    <a:pt x="62" y="68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2" name="Freeform 185"/>
            <p:cNvSpPr>
              <a:spLocks/>
            </p:cNvSpPr>
            <p:nvPr/>
          </p:nvSpPr>
          <p:spPr bwMode="auto">
            <a:xfrm>
              <a:off x="6935" y="15"/>
              <a:ext cx="1243" cy="2577"/>
            </a:xfrm>
            <a:custGeom>
              <a:avLst/>
              <a:gdLst>
                <a:gd name="T0" fmla="*/ 0 w 2782"/>
                <a:gd name="T1" fmla="*/ 0 h 6442"/>
                <a:gd name="T2" fmla="*/ 0 w 2782"/>
                <a:gd name="T3" fmla="*/ 0 h 6442"/>
                <a:gd name="T4" fmla="*/ 0 60000 65536"/>
                <a:gd name="T5" fmla="*/ 0 60000 65536"/>
                <a:gd name="T6" fmla="*/ 0 w 2782"/>
                <a:gd name="T7" fmla="*/ 0 h 6442"/>
                <a:gd name="T8" fmla="*/ 2782 w 2782"/>
                <a:gd name="T9" fmla="*/ 6442 h 644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82" h="6442">
                  <a:moveTo>
                    <a:pt x="0" y="6442"/>
                  </a:moveTo>
                  <a:cubicBezTo>
                    <a:pt x="2310" y="4340"/>
                    <a:pt x="2759" y="1705"/>
                    <a:pt x="2782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3" name="Freeform 186"/>
            <p:cNvSpPr>
              <a:spLocks noEditPoints="1"/>
            </p:cNvSpPr>
            <p:nvPr/>
          </p:nvSpPr>
          <p:spPr bwMode="auto">
            <a:xfrm>
              <a:off x="8663" y="1901"/>
              <a:ext cx="73" cy="52"/>
            </a:xfrm>
            <a:custGeom>
              <a:avLst/>
              <a:gdLst>
                <a:gd name="T0" fmla="*/ 0 w 163"/>
                <a:gd name="T1" fmla="*/ 0 h 128"/>
                <a:gd name="T2" fmla="*/ 0 w 163"/>
                <a:gd name="T3" fmla="*/ 0 h 128"/>
                <a:gd name="T4" fmla="*/ 0 w 163"/>
                <a:gd name="T5" fmla="*/ 0 h 128"/>
                <a:gd name="T6" fmla="*/ 0 w 163"/>
                <a:gd name="T7" fmla="*/ 0 h 128"/>
                <a:gd name="T8" fmla="*/ 0 w 163"/>
                <a:gd name="T9" fmla="*/ 0 h 128"/>
                <a:gd name="T10" fmla="*/ 0 w 163"/>
                <a:gd name="T11" fmla="*/ 0 h 128"/>
                <a:gd name="T12" fmla="*/ 0 w 163"/>
                <a:gd name="T13" fmla="*/ 0 h 128"/>
                <a:gd name="T14" fmla="*/ 0 w 163"/>
                <a:gd name="T15" fmla="*/ 0 h 128"/>
                <a:gd name="T16" fmla="*/ 0 w 163"/>
                <a:gd name="T17" fmla="*/ 0 h 128"/>
                <a:gd name="T18" fmla="*/ 0 w 163"/>
                <a:gd name="T19" fmla="*/ 0 h 1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3"/>
                <a:gd name="T31" fmla="*/ 0 h 128"/>
                <a:gd name="T32" fmla="*/ 163 w 163"/>
                <a:gd name="T33" fmla="*/ 128 h 1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3" h="128">
                  <a:moveTo>
                    <a:pt x="163" y="59"/>
                  </a:moveTo>
                  <a:lnTo>
                    <a:pt x="80" y="93"/>
                  </a:lnTo>
                  <a:lnTo>
                    <a:pt x="73" y="76"/>
                  </a:lnTo>
                  <a:lnTo>
                    <a:pt x="156" y="44"/>
                  </a:lnTo>
                  <a:lnTo>
                    <a:pt x="163" y="59"/>
                  </a:lnTo>
                  <a:close/>
                  <a:moveTo>
                    <a:pt x="76" y="84"/>
                  </a:moveTo>
                  <a:lnTo>
                    <a:pt x="153" y="128"/>
                  </a:lnTo>
                  <a:lnTo>
                    <a:pt x="0" y="115"/>
                  </a:lnTo>
                  <a:lnTo>
                    <a:pt x="103" y="0"/>
                  </a:lnTo>
                  <a:lnTo>
                    <a:pt x="76" y="84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4" name="Freeform 187"/>
            <p:cNvSpPr>
              <a:spLocks noEditPoints="1"/>
            </p:cNvSpPr>
            <p:nvPr/>
          </p:nvSpPr>
          <p:spPr bwMode="auto">
            <a:xfrm>
              <a:off x="7952" y="1125"/>
              <a:ext cx="58" cy="62"/>
            </a:xfrm>
            <a:custGeom>
              <a:avLst/>
              <a:gdLst>
                <a:gd name="T0" fmla="*/ 0 w 130"/>
                <a:gd name="T1" fmla="*/ 0 h 153"/>
                <a:gd name="T2" fmla="*/ 0 w 130"/>
                <a:gd name="T3" fmla="*/ 0 h 153"/>
                <a:gd name="T4" fmla="*/ 0 w 130"/>
                <a:gd name="T5" fmla="*/ 0 h 153"/>
                <a:gd name="T6" fmla="*/ 0 w 130"/>
                <a:gd name="T7" fmla="*/ 0 h 153"/>
                <a:gd name="T8" fmla="*/ 0 w 130"/>
                <a:gd name="T9" fmla="*/ 0 h 153"/>
                <a:gd name="T10" fmla="*/ 0 w 130"/>
                <a:gd name="T11" fmla="*/ 0 h 153"/>
                <a:gd name="T12" fmla="*/ 0 w 130"/>
                <a:gd name="T13" fmla="*/ 0 h 153"/>
                <a:gd name="T14" fmla="*/ 0 w 130"/>
                <a:gd name="T15" fmla="*/ 0 h 153"/>
                <a:gd name="T16" fmla="*/ 0 w 130"/>
                <a:gd name="T17" fmla="*/ 0 h 153"/>
                <a:gd name="T18" fmla="*/ 0 w 130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153"/>
                <a:gd name="T32" fmla="*/ 130 w 130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153">
                  <a:moveTo>
                    <a:pt x="79" y="7"/>
                  </a:moveTo>
                  <a:lnTo>
                    <a:pt x="56" y="77"/>
                  </a:lnTo>
                  <a:lnTo>
                    <a:pt x="40" y="71"/>
                  </a:lnTo>
                  <a:lnTo>
                    <a:pt x="64" y="1"/>
                  </a:lnTo>
                  <a:lnTo>
                    <a:pt x="79" y="7"/>
                  </a:lnTo>
                  <a:close/>
                  <a:moveTo>
                    <a:pt x="48" y="75"/>
                  </a:moveTo>
                  <a:lnTo>
                    <a:pt x="130" y="44"/>
                  </a:lnTo>
                  <a:lnTo>
                    <a:pt x="22" y="153"/>
                  </a:lnTo>
                  <a:lnTo>
                    <a:pt x="0" y="0"/>
                  </a:lnTo>
                  <a:lnTo>
                    <a:pt x="48" y="75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5" name="Freeform 188"/>
            <p:cNvSpPr>
              <a:spLocks/>
            </p:cNvSpPr>
            <p:nvPr/>
          </p:nvSpPr>
          <p:spPr bwMode="auto">
            <a:xfrm>
              <a:off x="6935" y="17"/>
              <a:ext cx="2750" cy="2564"/>
            </a:xfrm>
            <a:custGeom>
              <a:avLst/>
              <a:gdLst>
                <a:gd name="T0" fmla="*/ 0 w 6159"/>
                <a:gd name="T1" fmla="*/ 0 h 6410"/>
                <a:gd name="T2" fmla="*/ 0 w 6159"/>
                <a:gd name="T3" fmla="*/ 0 h 6410"/>
                <a:gd name="T4" fmla="*/ 0 60000 65536"/>
                <a:gd name="T5" fmla="*/ 0 60000 65536"/>
                <a:gd name="T6" fmla="*/ 0 w 6159"/>
                <a:gd name="T7" fmla="*/ 0 h 6410"/>
                <a:gd name="T8" fmla="*/ 6159 w 6159"/>
                <a:gd name="T9" fmla="*/ 6410 h 64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9" h="6410">
                  <a:moveTo>
                    <a:pt x="0" y="6410"/>
                  </a:moveTo>
                  <a:cubicBezTo>
                    <a:pt x="2139" y="5495"/>
                    <a:pt x="5916" y="659"/>
                    <a:pt x="6159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6" name="Freeform 189"/>
            <p:cNvSpPr>
              <a:spLocks/>
            </p:cNvSpPr>
            <p:nvPr/>
          </p:nvSpPr>
          <p:spPr bwMode="auto">
            <a:xfrm>
              <a:off x="6935" y="2104"/>
              <a:ext cx="2769" cy="482"/>
            </a:xfrm>
            <a:custGeom>
              <a:avLst/>
              <a:gdLst>
                <a:gd name="T0" fmla="*/ 0 w 6200"/>
                <a:gd name="T1" fmla="*/ 0 h 1206"/>
                <a:gd name="T2" fmla="*/ 0 w 6200"/>
                <a:gd name="T3" fmla="*/ 0 h 1206"/>
                <a:gd name="T4" fmla="*/ 0 60000 65536"/>
                <a:gd name="T5" fmla="*/ 0 60000 65536"/>
                <a:gd name="T6" fmla="*/ 0 w 6200"/>
                <a:gd name="T7" fmla="*/ 0 h 1206"/>
                <a:gd name="T8" fmla="*/ 6200 w 6200"/>
                <a:gd name="T9" fmla="*/ 1206 h 12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00" h="1206">
                  <a:moveTo>
                    <a:pt x="0" y="1206"/>
                  </a:moveTo>
                  <a:cubicBezTo>
                    <a:pt x="1408" y="1122"/>
                    <a:pt x="5684" y="135"/>
                    <a:pt x="6200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7" name="Freeform 190"/>
            <p:cNvSpPr>
              <a:spLocks/>
            </p:cNvSpPr>
            <p:nvPr/>
          </p:nvSpPr>
          <p:spPr bwMode="auto">
            <a:xfrm>
              <a:off x="6935" y="0"/>
              <a:ext cx="746" cy="2587"/>
            </a:xfrm>
            <a:custGeom>
              <a:avLst/>
              <a:gdLst>
                <a:gd name="T0" fmla="*/ 0 w 1670"/>
                <a:gd name="T1" fmla="*/ 0 h 6466"/>
                <a:gd name="T2" fmla="*/ 0 w 1670"/>
                <a:gd name="T3" fmla="*/ 0 h 6466"/>
                <a:gd name="T4" fmla="*/ 0 60000 65536"/>
                <a:gd name="T5" fmla="*/ 0 60000 65536"/>
                <a:gd name="T6" fmla="*/ 0 w 1670"/>
                <a:gd name="T7" fmla="*/ 0 h 6466"/>
                <a:gd name="T8" fmla="*/ 1670 w 1670"/>
                <a:gd name="T9" fmla="*/ 6466 h 646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70" h="6466">
                  <a:moveTo>
                    <a:pt x="0" y="6466"/>
                  </a:moveTo>
                  <a:cubicBezTo>
                    <a:pt x="1186" y="5065"/>
                    <a:pt x="1670" y="2004"/>
                    <a:pt x="844" y="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8" name="Freeform 191"/>
            <p:cNvSpPr>
              <a:spLocks/>
            </p:cNvSpPr>
            <p:nvPr/>
          </p:nvSpPr>
          <p:spPr bwMode="auto">
            <a:xfrm>
              <a:off x="6935" y="2599"/>
              <a:ext cx="2796" cy="1200"/>
            </a:xfrm>
            <a:custGeom>
              <a:avLst/>
              <a:gdLst>
                <a:gd name="T0" fmla="*/ 0 w 6261"/>
                <a:gd name="T1" fmla="*/ 0 h 3001"/>
                <a:gd name="T2" fmla="*/ 0 w 6261"/>
                <a:gd name="T3" fmla="*/ 0 h 3001"/>
                <a:gd name="T4" fmla="*/ 0 60000 65536"/>
                <a:gd name="T5" fmla="*/ 0 60000 65536"/>
                <a:gd name="T6" fmla="*/ 0 w 6261"/>
                <a:gd name="T7" fmla="*/ 0 h 3001"/>
                <a:gd name="T8" fmla="*/ 6261 w 6261"/>
                <a:gd name="T9" fmla="*/ 3001 h 300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61" h="3001">
                  <a:moveTo>
                    <a:pt x="0" y="0"/>
                  </a:moveTo>
                  <a:cubicBezTo>
                    <a:pt x="2795" y="841"/>
                    <a:pt x="5649" y="2545"/>
                    <a:pt x="6261" y="3001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39" name="Freeform 195"/>
            <p:cNvSpPr>
              <a:spLocks noEditPoints="1"/>
            </p:cNvSpPr>
            <p:nvPr/>
          </p:nvSpPr>
          <p:spPr bwMode="auto">
            <a:xfrm>
              <a:off x="4610" y="4125"/>
              <a:ext cx="59" cy="68"/>
            </a:xfrm>
            <a:custGeom>
              <a:avLst/>
              <a:gdLst>
                <a:gd name="T0" fmla="*/ 0 w 132"/>
                <a:gd name="T1" fmla="*/ 0 h 171"/>
                <a:gd name="T2" fmla="*/ 0 w 132"/>
                <a:gd name="T3" fmla="*/ 0 h 171"/>
                <a:gd name="T4" fmla="*/ 0 w 132"/>
                <a:gd name="T5" fmla="*/ 0 h 171"/>
                <a:gd name="T6" fmla="*/ 0 w 132"/>
                <a:gd name="T7" fmla="*/ 0 h 171"/>
                <a:gd name="T8" fmla="*/ 0 w 132"/>
                <a:gd name="T9" fmla="*/ 0 h 171"/>
                <a:gd name="T10" fmla="*/ 0 w 132"/>
                <a:gd name="T11" fmla="*/ 0 h 171"/>
                <a:gd name="T12" fmla="*/ 0 w 132"/>
                <a:gd name="T13" fmla="*/ 0 h 171"/>
                <a:gd name="T14" fmla="*/ 0 w 132"/>
                <a:gd name="T15" fmla="*/ 0 h 171"/>
                <a:gd name="T16" fmla="*/ 0 w 132"/>
                <a:gd name="T17" fmla="*/ 0 h 171"/>
                <a:gd name="T18" fmla="*/ 0 w 132"/>
                <a:gd name="T19" fmla="*/ 0 h 1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2"/>
                <a:gd name="T31" fmla="*/ 0 h 171"/>
                <a:gd name="T32" fmla="*/ 132 w 132"/>
                <a:gd name="T33" fmla="*/ 171 h 1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2" h="171">
                  <a:moveTo>
                    <a:pt x="65" y="0"/>
                  </a:moveTo>
                  <a:lnTo>
                    <a:pt x="89" y="89"/>
                  </a:lnTo>
                  <a:lnTo>
                    <a:pt x="73" y="93"/>
                  </a:lnTo>
                  <a:lnTo>
                    <a:pt x="48" y="5"/>
                  </a:lnTo>
                  <a:lnTo>
                    <a:pt x="65" y="0"/>
                  </a:lnTo>
                  <a:close/>
                  <a:moveTo>
                    <a:pt x="81" y="91"/>
                  </a:moveTo>
                  <a:lnTo>
                    <a:pt x="132" y="19"/>
                  </a:lnTo>
                  <a:lnTo>
                    <a:pt x="104" y="171"/>
                  </a:lnTo>
                  <a:lnTo>
                    <a:pt x="0" y="57"/>
                  </a:lnTo>
                  <a:lnTo>
                    <a:pt x="81" y="91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0" name="Freeform 196"/>
            <p:cNvSpPr>
              <a:spLocks noEditPoints="1"/>
            </p:cNvSpPr>
            <p:nvPr/>
          </p:nvSpPr>
          <p:spPr bwMode="auto">
            <a:xfrm>
              <a:off x="7053" y="4126"/>
              <a:ext cx="59" cy="68"/>
            </a:xfrm>
            <a:custGeom>
              <a:avLst/>
              <a:gdLst>
                <a:gd name="T0" fmla="*/ 0 w 133"/>
                <a:gd name="T1" fmla="*/ 0 h 170"/>
                <a:gd name="T2" fmla="*/ 0 w 133"/>
                <a:gd name="T3" fmla="*/ 0 h 170"/>
                <a:gd name="T4" fmla="*/ 0 w 133"/>
                <a:gd name="T5" fmla="*/ 0 h 170"/>
                <a:gd name="T6" fmla="*/ 0 w 133"/>
                <a:gd name="T7" fmla="*/ 0 h 170"/>
                <a:gd name="T8" fmla="*/ 0 w 133"/>
                <a:gd name="T9" fmla="*/ 0 h 170"/>
                <a:gd name="T10" fmla="*/ 0 w 133"/>
                <a:gd name="T11" fmla="*/ 0 h 170"/>
                <a:gd name="T12" fmla="*/ 0 w 133"/>
                <a:gd name="T13" fmla="*/ 0 h 170"/>
                <a:gd name="T14" fmla="*/ 0 w 133"/>
                <a:gd name="T15" fmla="*/ 0 h 170"/>
                <a:gd name="T16" fmla="*/ 0 w 133"/>
                <a:gd name="T17" fmla="*/ 0 h 170"/>
                <a:gd name="T18" fmla="*/ 0 w 133"/>
                <a:gd name="T19" fmla="*/ 0 h 1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3"/>
                <a:gd name="T31" fmla="*/ 0 h 170"/>
                <a:gd name="T32" fmla="*/ 133 w 133"/>
                <a:gd name="T33" fmla="*/ 170 h 1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3" h="170">
                  <a:moveTo>
                    <a:pt x="48" y="165"/>
                  </a:moveTo>
                  <a:lnTo>
                    <a:pt x="74" y="77"/>
                  </a:lnTo>
                  <a:lnTo>
                    <a:pt x="90" y="82"/>
                  </a:lnTo>
                  <a:lnTo>
                    <a:pt x="66" y="170"/>
                  </a:lnTo>
                  <a:lnTo>
                    <a:pt x="48" y="165"/>
                  </a:lnTo>
                  <a:close/>
                  <a:moveTo>
                    <a:pt x="82" y="80"/>
                  </a:moveTo>
                  <a:lnTo>
                    <a:pt x="0" y="114"/>
                  </a:lnTo>
                  <a:lnTo>
                    <a:pt x="104" y="0"/>
                  </a:lnTo>
                  <a:lnTo>
                    <a:pt x="133" y="152"/>
                  </a:lnTo>
                  <a:lnTo>
                    <a:pt x="82" y="8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1" name="Freeform 197"/>
            <p:cNvSpPr>
              <a:spLocks noEditPoints="1"/>
            </p:cNvSpPr>
            <p:nvPr/>
          </p:nvSpPr>
          <p:spPr bwMode="auto">
            <a:xfrm>
              <a:off x="5844" y="2872"/>
              <a:ext cx="65" cy="55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1" y="60"/>
                  </a:moveTo>
                  <a:lnTo>
                    <a:pt x="63" y="61"/>
                  </a:lnTo>
                  <a:lnTo>
                    <a:pt x="62" y="79"/>
                  </a:lnTo>
                  <a:lnTo>
                    <a:pt x="0" y="77"/>
                  </a:lnTo>
                  <a:lnTo>
                    <a:pt x="1" y="60"/>
                  </a:lnTo>
                  <a:close/>
                  <a:moveTo>
                    <a:pt x="62" y="70"/>
                  </a:moveTo>
                  <a:lnTo>
                    <a:pt x="9" y="0"/>
                  </a:lnTo>
                  <a:lnTo>
                    <a:pt x="145" y="72"/>
                  </a:lnTo>
                  <a:lnTo>
                    <a:pt x="6" y="138"/>
                  </a:lnTo>
                  <a:lnTo>
                    <a:pt x="62" y="7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2" name="Freeform 199"/>
            <p:cNvSpPr>
              <a:spLocks noEditPoints="1"/>
            </p:cNvSpPr>
            <p:nvPr/>
          </p:nvSpPr>
          <p:spPr bwMode="auto">
            <a:xfrm>
              <a:off x="5827" y="4385"/>
              <a:ext cx="89" cy="56"/>
            </a:xfrm>
            <a:custGeom>
              <a:avLst/>
              <a:gdLst>
                <a:gd name="T0" fmla="*/ 0 w 200"/>
                <a:gd name="T1" fmla="*/ 0 h 138"/>
                <a:gd name="T2" fmla="*/ 0 w 200"/>
                <a:gd name="T3" fmla="*/ 0 h 138"/>
                <a:gd name="T4" fmla="*/ 0 w 200"/>
                <a:gd name="T5" fmla="*/ 0 h 138"/>
                <a:gd name="T6" fmla="*/ 0 w 200"/>
                <a:gd name="T7" fmla="*/ 0 h 138"/>
                <a:gd name="T8" fmla="*/ 0 w 200"/>
                <a:gd name="T9" fmla="*/ 0 h 138"/>
                <a:gd name="T10" fmla="*/ 0 w 200"/>
                <a:gd name="T11" fmla="*/ 0 h 138"/>
                <a:gd name="T12" fmla="*/ 0 w 200"/>
                <a:gd name="T13" fmla="*/ 0 h 138"/>
                <a:gd name="T14" fmla="*/ 0 w 200"/>
                <a:gd name="T15" fmla="*/ 0 h 138"/>
                <a:gd name="T16" fmla="*/ 0 w 200"/>
                <a:gd name="T17" fmla="*/ 0 h 138"/>
                <a:gd name="T18" fmla="*/ 0 w 200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138"/>
                <a:gd name="T32" fmla="*/ 200 w 200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138">
                  <a:moveTo>
                    <a:pt x="0" y="61"/>
                  </a:moveTo>
                  <a:lnTo>
                    <a:pt x="117" y="61"/>
                  </a:lnTo>
                  <a:lnTo>
                    <a:pt x="117" y="78"/>
                  </a:lnTo>
                  <a:lnTo>
                    <a:pt x="0" y="78"/>
                  </a:lnTo>
                  <a:lnTo>
                    <a:pt x="0" y="61"/>
                  </a:lnTo>
                  <a:close/>
                  <a:moveTo>
                    <a:pt x="117" y="69"/>
                  </a:moveTo>
                  <a:lnTo>
                    <a:pt x="62" y="0"/>
                  </a:lnTo>
                  <a:lnTo>
                    <a:pt x="200" y="69"/>
                  </a:lnTo>
                  <a:lnTo>
                    <a:pt x="62" y="138"/>
                  </a:lnTo>
                  <a:lnTo>
                    <a:pt x="117" y="6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3" name="Freeform 201"/>
            <p:cNvSpPr>
              <a:spLocks noEditPoints="1"/>
            </p:cNvSpPr>
            <p:nvPr/>
          </p:nvSpPr>
          <p:spPr bwMode="auto">
            <a:xfrm>
              <a:off x="3757" y="4002"/>
              <a:ext cx="59" cy="61"/>
            </a:xfrm>
            <a:custGeom>
              <a:avLst/>
              <a:gdLst>
                <a:gd name="T0" fmla="*/ 0 w 131"/>
                <a:gd name="T1" fmla="*/ 0 h 153"/>
                <a:gd name="T2" fmla="*/ 0 w 131"/>
                <a:gd name="T3" fmla="*/ 0 h 153"/>
                <a:gd name="T4" fmla="*/ 0 w 131"/>
                <a:gd name="T5" fmla="*/ 0 h 153"/>
                <a:gd name="T6" fmla="*/ 0 w 131"/>
                <a:gd name="T7" fmla="*/ 0 h 153"/>
                <a:gd name="T8" fmla="*/ 0 w 131"/>
                <a:gd name="T9" fmla="*/ 0 h 153"/>
                <a:gd name="T10" fmla="*/ 0 w 131"/>
                <a:gd name="T11" fmla="*/ 0 h 153"/>
                <a:gd name="T12" fmla="*/ 0 w 131"/>
                <a:gd name="T13" fmla="*/ 0 h 153"/>
                <a:gd name="T14" fmla="*/ 0 w 131"/>
                <a:gd name="T15" fmla="*/ 0 h 153"/>
                <a:gd name="T16" fmla="*/ 0 w 131"/>
                <a:gd name="T17" fmla="*/ 0 h 153"/>
                <a:gd name="T18" fmla="*/ 0 w 131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1"/>
                <a:gd name="T31" fmla="*/ 0 h 153"/>
                <a:gd name="T32" fmla="*/ 131 w 131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1" h="153">
                  <a:moveTo>
                    <a:pt x="79" y="8"/>
                  </a:moveTo>
                  <a:lnTo>
                    <a:pt x="56" y="77"/>
                  </a:lnTo>
                  <a:lnTo>
                    <a:pt x="40" y="71"/>
                  </a:lnTo>
                  <a:lnTo>
                    <a:pt x="63" y="3"/>
                  </a:lnTo>
                  <a:lnTo>
                    <a:pt x="79" y="8"/>
                  </a:lnTo>
                  <a:close/>
                  <a:moveTo>
                    <a:pt x="48" y="74"/>
                  </a:moveTo>
                  <a:lnTo>
                    <a:pt x="131" y="43"/>
                  </a:lnTo>
                  <a:lnTo>
                    <a:pt x="22" y="153"/>
                  </a:lnTo>
                  <a:lnTo>
                    <a:pt x="0" y="0"/>
                  </a:lnTo>
                  <a:lnTo>
                    <a:pt x="48" y="74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4" name="Freeform 207"/>
            <p:cNvSpPr>
              <a:spLocks noEditPoints="1"/>
            </p:cNvSpPr>
            <p:nvPr/>
          </p:nvSpPr>
          <p:spPr bwMode="auto">
            <a:xfrm>
              <a:off x="5844" y="3459"/>
              <a:ext cx="65" cy="56"/>
            </a:xfrm>
            <a:custGeom>
              <a:avLst/>
              <a:gdLst>
                <a:gd name="T0" fmla="*/ 0 w 145"/>
                <a:gd name="T1" fmla="*/ 0 h 138"/>
                <a:gd name="T2" fmla="*/ 0 w 145"/>
                <a:gd name="T3" fmla="*/ 0 h 138"/>
                <a:gd name="T4" fmla="*/ 0 w 145"/>
                <a:gd name="T5" fmla="*/ 0 h 138"/>
                <a:gd name="T6" fmla="*/ 0 w 145"/>
                <a:gd name="T7" fmla="*/ 0 h 138"/>
                <a:gd name="T8" fmla="*/ 0 w 145"/>
                <a:gd name="T9" fmla="*/ 0 h 138"/>
                <a:gd name="T10" fmla="*/ 0 w 145"/>
                <a:gd name="T11" fmla="*/ 0 h 138"/>
                <a:gd name="T12" fmla="*/ 0 w 145"/>
                <a:gd name="T13" fmla="*/ 0 h 138"/>
                <a:gd name="T14" fmla="*/ 0 w 145"/>
                <a:gd name="T15" fmla="*/ 0 h 138"/>
                <a:gd name="T16" fmla="*/ 0 w 145"/>
                <a:gd name="T17" fmla="*/ 0 h 138"/>
                <a:gd name="T18" fmla="*/ 0 w 145"/>
                <a:gd name="T19" fmla="*/ 0 h 1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5"/>
                <a:gd name="T31" fmla="*/ 0 h 138"/>
                <a:gd name="T32" fmla="*/ 145 w 145"/>
                <a:gd name="T33" fmla="*/ 138 h 1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5" h="138">
                  <a:moveTo>
                    <a:pt x="1" y="60"/>
                  </a:moveTo>
                  <a:lnTo>
                    <a:pt x="63" y="61"/>
                  </a:lnTo>
                  <a:lnTo>
                    <a:pt x="62" y="78"/>
                  </a:lnTo>
                  <a:lnTo>
                    <a:pt x="0" y="77"/>
                  </a:lnTo>
                  <a:lnTo>
                    <a:pt x="1" y="60"/>
                  </a:lnTo>
                  <a:close/>
                  <a:moveTo>
                    <a:pt x="62" y="70"/>
                  </a:moveTo>
                  <a:lnTo>
                    <a:pt x="9" y="0"/>
                  </a:lnTo>
                  <a:lnTo>
                    <a:pt x="145" y="72"/>
                  </a:lnTo>
                  <a:lnTo>
                    <a:pt x="6" y="138"/>
                  </a:lnTo>
                  <a:lnTo>
                    <a:pt x="62" y="70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5" name="Freeform 208"/>
            <p:cNvSpPr>
              <a:spLocks/>
            </p:cNvSpPr>
            <p:nvPr/>
          </p:nvSpPr>
          <p:spPr bwMode="auto">
            <a:xfrm>
              <a:off x="6935" y="2599"/>
              <a:ext cx="1243" cy="2576"/>
            </a:xfrm>
            <a:custGeom>
              <a:avLst/>
              <a:gdLst>
                <a:gd name="T0" fmla="*/ 0 w 2782"/>
                <a:gd name="T1" fmla="*/ 0 h 6441"/>
                <a:gd name="T2" fmla="*/ 0 w 2782"/>
                <a:gd name="T3" fmla="*/ 0 h 6441"/>
                <a:gd name="T4" fmla="*/ 0 60000 65536"/>
                <a:gd name="T5" fmla="*/ 0 60000 65536"/>
                <a:gd name="T6" fmla="*/ 0 w 2782"/>
                <a:gd name="T7" fmla="*/ 0 h 6441"/>
                <a:gd name="T8" fmla="*/ 2782 w 2782"/>
                <a:gd name="T9" fmla="*/ 6441 h 644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82" h="6441">
                  <a:moveTo>
                    <a:pt x="0" y="0"/>
                  </a:moveTo>
                  <a:cubicBezTo>
                    <a:pt x="2310" y="2101"/>
                    <a:pt x="2759" y="4737"/>
                    <a:pt x="2782" y="6441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6" name="Freeform 209"/>
            <p:cNvSpPr>
              <a:spLocks noEditPoints="1"/>
            </p:cNvSpPr>
            <p:nvPr/>
          </p:nvSpPr>
          <p:spPr bwMode="auto">
            <a:xfrm>
              <a:off x="8663" y="3237"/>
              <a:ext cx="73" cy="52"/>
            </a:xfrm>
            <a:custGeom>
              <a:avLst/>
              <a:gdLst>
                <a:gd name="T0" fmla="*/ 0 w 163"/>
                <a:gd name="T1" fmla="*/ 0 h 128"/>
                <a:gd name="T2" fmla="*/ 0 w 163"/>
                <a:gd name="T3" fmla="*/ 0 h 128"/>
                <a:gd name="T4" fmla="*/ 0 w 163"/>
                <a:gd name="T5" fmla="*/ 0 h 128"/>
                <a:gd name="T6" fmla="*/ 0 w 163"/>
                <a:gd name="T7" fmla="*/ 0 h 128"/>
                <a:gd name="T8" fmla="*/ 0 w 163"/>
                <a:gd name="T9" fmla="*/ 0 h 128"/>
                <a:gd name="T10" fmla="*/ 0 w 163"/>
                <a:gd name="T11" fmla="*/ 0 h 128"/>
                <a:gd name="T12" fmla="*/ 0 w 163"/>
                <a:gd name="T13" fmla="*/ 0 h 128"/>
                <a:gd name="T14" fmla="*/ 0 w 163"/>
                <a:gd name="T15" fmla="*/ 0 h 128"/>
                <a:gd name="T16" fmla="*/ 0 w 163"/>
                <a:gd name="T17" fmla="*/ 0 h 128"/>
                <a:gd name="T18" fmla="*/ 0 w 163"/>
                <a:gd name="T19" fmla="*/ 0 h 1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3"/>
                <a:gd name="T31" fmla="*/ 0 h 128"/>
                <a:gd name="T32" fmla="*/ 163 w 163"/>
                <a:gd name="T33" fmla="*/ 128 h 1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3" h="128">
                  <a:moveTo>
                    <a:pt x="156" y="85"/>
                  </a:moveTo>
                  <a:lnTo>
                    <a:pt x="73" y="52"/>
                  </a:lnTo>
                  <a:lnTo>
                    <a:pt x="80" y="36"/>
                  </a:lnTo>
                  <a:lnTo>
                    <a:pt x="163" y="68"/>
                  </a:lnTo>
                  <a:lnTo>
                    <a:pt x="156" y="85"/>
                  </a:lnTo>
                  <a:close/>
                  <a:moveTo>
                    <a:pt x="76" y="44"/>
                  </a:moveTo>
                  <a:lnTo>
                    <a:pt x="103" y="128"/>
                  </a:lnTo>
                  <a:lnTo>
                    <a:pt x="0" y="14"/>
                  </a:lnTo>
                  <a:lnTo>
                    <a:pt x="153" y="0"/>
                  </a:lnTo>
                  <a:lnTo>
                    <a:pt x="76" y="44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7" name="Freeform 210"/>
            <p:cNvSpPr>
              <a:spLocks noEditPoints="1"/>
            </p:cNvSpPr>
            <p:nvPr/>
          </p:nvSpPr>
          <p:spPr bwMode="auto">
            <a:xfrm>
              <a:off x="7952" y="4003"/>
              <a:ext cx="58" cy="62"/>
            </a:xfrm>
            <a:custGeom>
              <a:avLst/>
              <a:gdLst>
                <a:gd name="T0" fmla="*/ 0 w 130"/>
                <a:gd name="T1" fmla="*/ 0 h 153"/>
                <a:gd name="T2" fmla="*/ 0 w 130"/>
                <a:gd name="T3" fmla="*/ 0 h 153"/>
                <a:gd name="T4" fmla="*/ 0 w 130"/>
                <a:gd name="T5" fmla="*/ 0 h 153"/>
                <a:gd name="T6" fmla="*/ 0 w 130"/>
                <a:gd name="T7" fmla="*/ 0 h 153"/>
                <a:gd name="T8" fmla="*/ 0 w 130"/>
                <a:gd name="T9" fmla="*/ 0 h 153"/>
                <a:gd name="T10" fmla="*/ 0 w 130"/>
                <a:gd name="T11" fmla="*/ 0 h 153"/>
                <a:gd name="T12" fmla="*/ 0 w 130"/>
                <a:gd name="T13" fmla="*/ 0 h 153"/>
                <a:gd name="T14" fmla="*/ 0 w 130"/>
                <a:gd name="T15" fmla="*/ 0 h 153"/>
                <a:gd name="T16" fmla="*/ 0 w 130"/>
                <a:gd name="T17" fmla="*/ 0 h 153"/>
                <a:gd name="T18" fmla="*/ 0 w 130"/>
                <a:gd name="T19" fmla="*/ 0 h 1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153"/>
                <a:gd name="T32" fmla="*/ 130 w 130"/>
                <a:gd name="T33" fmla="*/ 153 h 1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153">
                  <a:moveTo>
                    <a:pt x="64" y="152"/>
                  </a:moveTo>
                  <a:lnTo>
                    <a:pt x="40" y="82"/>
                  </a:lnTo>
                  <a:lnTo>
                    <a:pt x="56" y="76"/>
                  </a:lnTo>
                  <a:lnTo>
                    <a:pt x="79" y="146"/>
                  </a:lnTo>
                  <a:lnTo>
                    <a:pt x="64" y="152"/>
                  </a:lnTo>
                  <a:close/>
                  <a:moveTo>
                    <a:pt x="48" y="79"/>
                  </a:moveTo>
                  <a:lnTo>
                    <a:pt x="0" y="153"/>
                  </a:lnTo>
                  <a:lnTo>
                    <a:pt x="22" y="0"/>
                  </a:lnTo>
                  <a:lnTo>
                    <a:pt x="130" y="109"/>
                  </a:lnTo>
                  <a:lnTo>
                    <a:pt x="48" y="7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8" name="Freeform 211"/>
            <p:cNvSpPr>
              <a:spLocks/>
            </p:cNvSpPr>
            <p:nvPr/>
          </p:nvSpPr>
          <p:spPr bwMode="auto">
            <a:xfrm>
              <a:off x="6935" y="2609"/>
              <a:ext cx="2750" cy="2564"/>
            </a:xfrm>
            <a:custGeom>
              <a:avLst/>
              <a:gdLst>
                <a:gd name="T0" fmla="*/ 0 w 6159"/>
                <a:gd name="T1" fmla="*/ 0 h 6410"/>
                <a:gd name="T2" fmla="*/ 0 w 6159"/>
                <a:gd name="T3" fmla="*/ 0 h 6410"/>
                <a:gd name="T4" fmla="*/ 0 60000 65536"/>
                <a:gd name="T5" fmla="*/ 0 60000 65536"/>
                <a:gd name="T6" fmla="*/ 0 w 6159"/>
                <a:gd name="T7" fmla="*/ 0 h 6410"/>
                <a:gd name="T8" fmla="*/ 6159 w 6159"/>
                <a:gd name="T9" fmla="*/ 6410 h 64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9" h="6410">
                  <a:moveTo>
                    <a:pt x="0" y="0"/>
                  </a:moveTo>
                  <a:cubicBezTo>
                    <a:pt x="2139" y="915"/>
                    <a:pt x="5916" y="5751"/>
                    <a:pt x="6159" y="6410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49" name="Freeform 212"/>
            <p:cNvSpPr>
              <a:spLocks/>
            </p:cNvSpPr>
            <p:nvPr/>
          </p:nvSpPr>
          <p:spPr bwMode="auto">
            <a:xfrm>
              <a:off x="6935" y="2604"/>
              <a:ext cx="2769" cy="482"/>
            </a:xfrm>
            <a:custGeom>
              <a:avLst/>
              <a:gdLst>
                <a:gd name="T0" fmla="*/ 0 w 6200"/>
                <a:gd name="T1" fmla="*/ 0 h 1206"/>
                <a:gd name="T2" fmla="*/ 0 w 6200"/>
                <a:gd name="T3" fmla="*/ 0 h 1206"/>
                <a:gd name="T4" fmla="*/ 0 60000 65536"/>
                <a:gd name="T5" fmla="*/ 0 60000 65536"/>
                <a:gd name="T6" fmla="*/ 0 w 6200"/>
                <a:gd name="T7" fmla="*/ 0 h 1206"/>
                <a:gd name="T8" fmla="*/ 6200 w 6200"/>
                <a:gd name="T9" fmla="*/ 1206 h 12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200" h="1206">
                  <a:moveTo>
                    <a:pt x="0" y="0"/>
                  </a:moveTo>
                  <a:cubicBezTo>
                    <a:pt x="1408" y="84"/>
                    <a:pt x="5684" y="1071"/>
                    <a:pt x="6200" y="1206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0" name="Freeform 213"/>
            <p:cNvSpPr>
              <a:spLocks/>
            </p:cNvSpPr>
            <p:nvPr/>
          </p:nvSpPr>
          <p:spPr bwMode="auto">
            <a:xfrm>
              <a:off x="6935" y="2603"/>
              <a:ext cx="746" cy="2586"/>
            </a:xfrm>
            <a:custGeom>
              <a:avLst/>
              <a:gdLst>
                <a:gd name="T0" fmla="*/ 0 w 1670"/>
                <a:gd name="T1" fmla="*/ 0 h 6465"/>
                <a:gd name="T2" fmla="*/ 0 w 1670"/>
                <a:gd name="T3" fmla="*/ 0 h 6465"/>
                <a:gd name="T4" fmla="*/ 0 60000 65536"/>
                <a:gd name="T5" fmla="*/ 0 60000 65536"/>
                <a:gd name="T6" fmla="*/ 0 w 1670"/>
                <a:gd name="T7" fmla="*/ 0 h 6465"/>
                <a:gd name="T8" fmla="*/ 1670 w 1670"/>
                <a:gd name="T9" fmla="*/ 6465 h 64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70" h="6465">
                  <a:moveTo>
                    <a:pt x="0" y="0"/>
                  </a:moveTo>
                  <a:cubicBezTo>
                    <a:pt x="1186" y="1401"/>
                    <a:pt x="1670" y="4463"/>
                    <a:pt x="844" y="6465"/>
                  </a:cubicBezTo>
                </a:path>
              </a:pathLst>
            </a:custGeom>
            <a:noFill/>
            <a:ln w="11430" cap="flat">
              <a:solidFill>
                <a:srgbClr val="FF327D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51" name="Group 214"/>
            <p:cNvGrpSpPr>
              <a:grpSpLocks/>
            </p:cNvGrpSpPr>
            <p:nvPr/>
          </p:nvGrpSpPr>
          <p:grpSpPr bwMode="auto">
            <a:xfrm>
              <a:off x="6851" y="2506"/>
              <a:ext cx="198" cy="179"/>
              <a:chOff x="15344" y="6272"/>
              <a:chExt cx="443" cy="447"/>
            </a:xfrm>
          </p:grpSpPr>
          <p:pic>
            <p:nvPicPr>
              <p:cNvPr id="317564" name="Picture 21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344" y="6272"/>
                <a:ext cx="443" cy="4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565" name="Picture 216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5344" y="6272"/>
                <a:ext cx="443" cy="4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566" name="Freeform 217"/>
              <p:cNvSpPr>
                <a:spLocks/>
              </p:cNvSpPr>
              <p:nvPr/>
            </p:nvSpPr>
            <p:spPr bwMode="auto">
              <a:xfrm>
                <a:off x="15345" y="6273"/>
                <a:ext cx="440" cy="446"/>
              </a:xfrm>
              <a:custGeom>
                <a:avLst/>
                <a:gdLst>
                  <a:gd name="T0" fmla="*/ 219 w 440"/>
                  <a:gd name="T1" fmla="*/ 0 h 446"/>
                  <a:gd name="T2" fmla="*/ 0 w 440"/>
                  <a:gd name="T3" fmla="*/ 223 h 446"/>
                  <a:gd name="T4" fmla="*/ 219 w 440"/>
                  <a:gd name="T5" fmla="*/ 446 h 446"/>
                  <a:gd name="T6" fmla="*/ 440 w 440"/>
                  <a:gd name="T7" fmla="*/ 223 h 446"/>
                  <a:gd name="T8" fmla="*/ 219 w 440"/>
                  <a:gd name="T9" fmla="*/ 0 h 4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0"/>
                  <a:gd name="T16" fmla="*/ 0 h 446"/>
                  <a:gd name="T17" fmla="*/ 440 w 440"/>
                  <a:gd name="T18" fmla="*/ 446 h 4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0" h="446">
                    <a:moveTo>
                      <a:pt x="219" y="0"/>
                    </a:moveTo>
                    <a:cubicBezTo>
                      <a:pt x="98" y="0"/>
                      <a:pt x="0" y="100"/>
                      <a:pt x="0" y="223"/>
                    </a:cubicBezTo>
                    <a:cubicBezTo>
                      <a:pt x="0" y="346"/>
                      <a:pt x="98" y="446"/>
                      <a:pt x="219" y="446"/>
                    </a:cubicBezTo>
                    <a:cubicBezTo>
                      <a:pt x="342" y="446"/>
                      <a:pt x="440" y="346"/>
                      <a:pt x="440" y="223"/>
                    </a:cubicBezTo>
                    <a:cubicBezTo>
                      <a:pt x="440" y="100"/>
                      <a:pt x="342" y="0"/>
                      <a:pt x="219" y="0"/>
                    </a:cubicBezTo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52" name="Rectangle 218"/>
            <p:cNvSpPr>
              <a:spLocks noChangeArrowheads="1"/>
            </p:cNvSpPr>
            <p:nvPr/>
          </p:nvSpPr>
          <p:spPr bwMode="auto">
            <a:xfrm>
              <a:off x="6918" y="2522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i="1">
                  <a:solidFill>
                    <a:srgbClr val="000066"/>
                  </a:solidFill>
                  <a:latin typeface="Times New Roman" pitchFamily="18" charset="0"/>
                </a:rPr>
                <a:t>–</a:t>
              </a:r>
              <a:endParaRPr lang="en-GB"/>
            </a:p>
          </p:txBody>
        </p:sp>
        <p:grpSp>
          <p:nvGrpSpPr>
            <p:cNvPr id="317553" name="Group 219"/>
            <p:cNvGrpSpPr>
              <a:grpSpLocks/>
            </p:cNvGrpSpPr>
            <p:nvPr/>
          </p:nvGrpSpPr>
          <p:grpSpPr bwMode="auto">
            <a:xfrm>
              <a:off x="6851" y="2506"/>
              <a:ext cx="198" cy="179"/>
              <a:chOff x="15344" y="6272"/>
              <a:chExt cx="443" cy="447"/>
            </a:xfrm>
          </p:grpSpPr>
          <p:pic>
            <p:nvPicPr>
              <p:cNvPr id="317561" name="Picture 220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5344" y="6272"/>
                <a:ext cx="443" cy="4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7562" name="Picture 22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5344" y="6272"/>
                <a:ext cx="443" cy="4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563" name="Freeform 222"/>
              <p:cNvSpPr>
                <a:spLocks/>
              </p:cNvSpPr>
              <p:nvPr/>
            </p:nvSpPr>
            <p:spPr bwMode="auto">
              <a:xfrm>
                <a:off x="15345" y="6273"/>
                <a:ext cx="440" cy="446"/>
              </a:xfrm>
              <a:custGeom>
                <a:avLst/>
                <a:gdLst>
                  <a:gd name="T0" fmla="*/ 219 w 440"/>
                  <a:gd name="T1" fmla="*/ 0 h 446"/>
                  <a:gd name="T2" fmla="*/ 0 w 440"/>
                  <a:gd name="T3" fmla="*/ 223 h 446"/>
                  <a:gd name="T4" fmla="*/ 219 w 440"/>
                  <a:gd name="T5" fmla="*/ 446 h 446"/>
                  <a:gd name="T6" fmla="*/ 440 w 440"/>
                  <a:gd name="T7" fmla="*/ 223 h 446"/>
                  <a:gd name="T8" fmla="*/ 219 w 440"/>
                  <a:gd name="T9" fmla="*/ 0 h 4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0"/>
                  <a:gd name="T16" fmla="*/ 0 h 446"/>
                  <a:gd name="T17" fmla="*/ 440 w 440"/>
                  <a:gd name="T18" fmla="*/ 446 h 4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0" h="446">
                    <a:moveTo>
                      <a:pt x="219" y="0"/>
                    </a:moveTo>
                    <a:cubicBezTo>
                      <a:pt x="98" y="0"/>
                      <a:pt x="0" y="100"/>
                      <a:pt x="0" y="223"/>
                    </a:cubicBezTo>
                    <a:cubicBezTo>
                      <a:pt x="0" y="346"/>
                      <a:pt x="98" y="446"/>
                      <a:pt x="219" y="446"/>
                    </a:cubicBezTo>
                    <a:cubicBezTo>
                      <a:pt x="342" y="446"/>
                      <a:pt x="440" y="346"/>
                      <a:pt x="440" y="223"/>
                    </a:cubicBezTo>
                    <a:cubicBezTo>
                      <a:pt x="440" y="100"/>
                      <a:pt x="342" y="0"/>
                      <a:pt x="219" y="0"/>
                    </a:cubicBezTo>
                  </a:path>
                </a:pathLst>
              </a:custGeom>
              <a:noFill/>
              <a:ln w="698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54" name="Rectangle 223"/>
            <p:cNvSpPr>
              <a:spLocks noChangeArrowheads="1"/>
            </p:cNvSpPr>
            <p:nvPr/>
          </p:nvSpPr>
          <p:spPr bwMode="auto">
            <a:xfrm>
              <a:off x="6918" y="2522"/>
              <a:ext cx="5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 i="1">
                  <a:solidFill>
                    <a:srgbClr val="000066"/>
                  </a:solidFill>
                  <a:latin typeface="Times New Roman" pitchFamily="18" charset="0"/>
                </a:rPr>
                <a:t>–</a:t>
              </a:r>
              <a:endParaRPr lang="en-GB"/>
            </a:p>
          </p:txBody>
        </p:sp>
        <p:sp>
          <p:nvSpPr>
            <p:cNvPr id="317555" name="Freeform 234"/>
            <p:cNvSpPr>
              <a:spLocks noEditPoints="1"/>
            </p:cNvSpPr>
            <p:nvPr/>
          </p:nvSpPr>
          <p:spPr bwMode="auto">
            <a:xfrm>
              <a:off x="2367" y="2163"/>
              <a:ext cx="66" cy="54"/>
            </a:xfrm>
            <a:custGeom>
              <a:avLst/>
              <a:gdLst>
                <a:gd name="T0" fmla="*/ 0 w 149"/>
                <a:gd name="T1" fmla="*/ 0 h 135"/>
                <a:gd name="T2" fmla="*/ 0 w 149"/>
                <a:gd name="T3" fmla="*/ 0 h 135"/>
                <a:gd name="T4" fmla="*/ 0 w 149"/>
                <a:gd name="T5" fmla="*/ 0 h 135"/>
                <a:gd name="T6" fmla="*/ 0 w 149"/>
                <a:gd name="T7" fmla="*/ 0 h 135"/>
                <a:gd name="T8" fmla="*/ 0 w 149"/>
                <a:gd name="T9" fmla="*/ 0 h 135"/>
                <a:gd name="T10" fmla="*/ 0 w 149"/>
                <a:gd name="T11" fmla="*/ 0 h 135"/>
                <a:gd name="T12" fmla="*/ 0 w 149"/>
                <a:gd name="T13" fmla="*/ 0 h 135"/>
                <a:gd name="T14" fmla="*/ 0 w 149"/>
                <a:gd name="T15" fmla="*/ 0 h 135"/>
                <a:gd name="T16" fmla="*/ 0 w 149"/>
                <a:gd name="T17" fmla="*/ 0 h 135"/>
                <a:gd name="T18" fmla="*/ 0 w 149"/>
                <a:gd name="T19" fmla="*/ 0 h 1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9"/>
                <a:gd name="T31" fmla="*/ 0 h 135"/>
                <a:gd name="T32" fmla="*/ 149 w 149"/>
                <a:gd name="T33" fmla="*/ 135 h 1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9" h="135">
                  <a:moveTo>
                    <a:pt x="96" y="68"/>
                  </a:moveTo>
                  <a:lnTo>
                    <a:pt x="78" y="63"/>
                  </a:lnTo>
                  <a:lnTo>
                    <a:pt x="82" y="47"/>
                  </a:lnTo>
                  <a:lnTo>
                    <a:pt x="100" y="51"/>
                  </a:lnTo>
                  <a:lnTo>
                    <a:pt x="96" y="68"/>
                  </a:lnTo>
                  <a:close/>
                  <a:moveTo>
                    <a:pt x="80" y="55"/>
                  </a:moveTo>
                  <a:lnTo>
                    <a:pt x="118" y="135"/>
                  </a:lnTo>
                  <a:lnTo>
                    <a:pt x="0" y="37"/>
                  </a:lnTo>
                  <a:lnTo>
                    <a:pt x="149" y="0"/>
                  </a:lnTo>
                  <a:lnTo>
                    <a:pt x="80" y="55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6" name="Freeform 235"/>
            <p:cNvSpPr>
              <a:spLocks noEditPoints="1"/>
            </p:cNvSpPr>
            <p:nvPr/>
          </p:nvSpPr>
          <p:spPr bwMode="auto">
            <a:xfrm>
              <a:off x="2987" y="3245"/>
              <a:ext cx="69" cy="50"/>
            </a:xfrm>
            <a:custGeom>
              <a:avLst/>
              <a:gdLst>
                <a:gd name="T0" fmla="*/ 0 w 154"/>
                <a:gd name="T1" fmla="*/ 0 h 124"/>
                <a:gd name="T2" fmla="*/ 0 w 154"/>
                <a:gd name="T3" fmla="*/ 0 h 124"/>
                <a:gd name="T4" fmla="*/ 0 w 154"/>
                <a:gd name="T5" fmla="*/ 0 h 124"/>
                <a:gd name="T6" fmla="*/ 0 w 154"/>
                <a:gd name="T7" fmla="*/ 0 h 124"/>
                <a:gd name="T8" fmla="*/ 0 w 154"/>
                <a:gd name="T9" fmla="*/ 0 h 124"/>
                <a:gd name="T10" fmla="*/ 0 w 154"/>
                <a:gd name="T11" fmla="*/ 0 h 124"/>
                <a:gd name="T12" fmla="*/ 0 w 154"/>
                <a:gd name="T13" fmla="*/ 0 h 124"/>
                <a:gd name="T14" fmla="*/ 0 w 154"/>
                <a:gd name="T15" fmla="*/ 0 h 124"/>
                <a:gd name="T16" fmla="*/ 0 w 154"/>
                <a:gd name="T17" fmla="*/ 0 h 124"/>
                <a:gd name="T18" fmla="*/ 0 w 154"/>
                <a:gd name="T19" fmla="*/ 0 h 1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124"/>
                <a:gd name="T32" fmla="*/ 154 w 154"/>
                <a:gd name="T33" fmla="*/ 124 h 1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124">
                  <a:moveTo>
                    <a:pt x="88" y="89"/>
                  </a:moveTo>
                  <a:lnTo>
                    <a:pt x="79" y="94"/>
                  </a:lnTo>
                  <a:lnTo>
                    <a:pt x="71" y="78"/>
                  </a:lnTo>
                  <a:lnTo>
                    <a:pt x="81" y="73"/>
                  </a:lnTo>
                  <a:lnTo>
                    <a:pt x="88" y="89"/>
                  </a:lnTo>
                  <a:close/>
                  <a:moveTo>
                    <a:pt x="75" y="86"/>
                  </a:moveTo>
                  <a:lnTo>
                    <a:pt x="154" y="124"/>
                  </a:lnTo>
                  <a:lnTo>
                    <a:pt x="0" y="122"/>
                  </a:lnTo>
                  <a:lnTo>
                    <a:pt x="94" y="0"/>
                  </a:lnTo>
                  <a:lnTo>
                    <a:pt x="75" y="86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7" name="Freeform 236"/>
            <p:cNvSpPr>
              <a:spLocks noEditPoints="1"/>
            </p:cNvSpPr>
            <p:nvPr/>
          </p:nvSpPr>
          <p:spPr bwMode="auto">
            <a:xfrm>
              <a:off x="2367" y="2976"/>
              <a:ext cx="66" cy="53"/>
            </a:xfrm>
            <a:custGeom>
              <a:avLst/>
              <a:gdLst>
                <a:gd name="T0" fmla="*/ 0 w 149"/>
                <a:gd name="T1" fmla="*/ 0 h 134"/>
                <a:gd name="T2" fmla="*/ 0 w 149"/>
                <a:gd name="T3" fmla="*/ 0 h 134"/>
                <a:gd name="T4" fmla="*/ 0 w 149"/>
                <a:gd name="T5" fmla="*/ 0 h 134"/>
                <a:gd name="T6" fmla="*/ 0 w 149"/>
                <a:gd name="T7" fmla="*/ 0 h 134"/>
                <a:gd name="T8" fmla="*/ 0 w 149"/>
                <a:gd name="T9" fmla="*/ 0 h 134"/>
                <a:gd name="T10" fmla="*/ 0 w 149"/>
                <a:gd name="T11" fmla="*/ 0 h 134"/>
                <a:gd name="T12" fmla="*/ 0 w 149"/>
                <a:gd name="T13" fmla="*/ 0 h 134"/>
                <a:gd name="T14" fmla="*/ 0 w 149"/>
                <a:gd name="T15" fmla="*/ 0 h 134"/>
                <a:gd name="T16" fmla="*/ 0 w 149"/>
                <a:gd name="T17" fmla="*/ 0 h 134"/>
                <a:gd name="T18" fmla="*/ 0 w 149"/>
                <a:gd name="T19" fmla="*/ 0 h 1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9"/>
                <a:gd name="T31" fmla="*/ 0 h 134"/>
                <a:gd name="T32" fmla="*/ 149 w 149"/>
                <a:gd name="T33" fmla="*/ 134 h 1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9" h="134">
                  <a:moveTo>
                    <a:pt x="100" y="84"/>
                  </a:moveTo>
                  <a:lnTo>
                    <a:pt x="82" y="88"/>
                  </a:lnTo>
                  <a:lnTo>
                    <a:pt x="78" y="71"/>
                  </a:lnTo>
                  <a:lnTo>
                    <a:pt x="96" y="67"/>
                  </a:lnTo>
                  <a:lnTo>
                    <a:pt x="100" y="84"/>
                  </a:lnTo>
                  <a:close/>
                  <a:moveTo>
                    <a:pt x="80" y="79"/>
                  </a:moveTo>
                  <a:lnTo>
                    <a:pt x="149" y="134"/>
                  </a:lnTo>
                  <a:lnTo>
                    <a:pt x="0" y="98"/>
                  </a:lnTo>
                  <a:lnTo>
                    <a:pt x="118" y="0"/>
                  </a:lnTo>
                  <a:lnTo>
                    <a:pt x="80" y="79"/>
                  </a:lnTo>
                  <a:close/>
                </a:path>
              </a:pathLst>
            </a:custGeom>
            <a:solidFill>
              <a:srgbClr val="FF327D"/>
            </a:solidFill>
            <a:ln w="1270" cap="flat">
              <a:solidFill>
                <a:srgbClr val="FF327D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58" name="Group 26"/>
            <p:cNvGrpSpPr>
              <a:grpSpLocks/>
            </p:cNvGrpSpPr>
            <p:nvPr/>
          </p:nvGrpSpPr>
          <p:grpSpPr bwMode="auto">
            <a:xfrm>
              <a:off x="4722" y="2473"/>
              <a:ext cx="190" cy="213"/>
              <a:chOff x="3979" y="3171"/>
              <a:chExt cx="190" cy="213"/>
            </a:xfrm>
          </p:grpSpPr>
          <p:sp>
            <p:nvSpPr>
              <p:cNvPr id="317559" name="Oval 27"/>
              <p:cNvSpPr>
                <a:spLocks noChangeAspect="1" noChangeArrowheads="1"/>
              </p:cNvSpPr>
              <p:nvPr/>
            </p:nvSpPr>
            <p:spPr bwMode="auto">
              <a:xfrm>
                <a:off x="3979" y="3194"/>
                <a:ext cx="190" cy="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317560" name="Rectangle 28"/>
              <p:cNvSpPr>
                <a:spLocks noChangeAspect="1" noChangeArrowheads="1"/>
              </p:cNvSpPr>
              <p:nvPr/>
            </p:nvSpPr>
            <p:spPr bwMode="auto">
              <a:xfrm>
                <a:off x="3980" y="3171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2700" tIns="12700" rIns="12700" bIns="12700"/>
              <a:lstStyle/>
              <a:p>
                <a:pPr algn="ctr">
                  <a:lnSpc>
                    <a:spcPct val="110000"/>
                  </a:lnSpc>
                </a:pPr>
                <a:r>
                  <a:rPr lang="en-US" altLang="ko-KR" sz="2000" b="1" i="1">
                    <a:solidFill>
                      <a:srgbClr val="000066"/>
                    </a:solidFill>
                    <a:latin typeface="Times New Roman" pitchFamily="18" charset="0"/>
                    <a:ea typeface="Gulim" pitchFamily="34" charset="-127"/>
                  </a:rPr>
                  <a:t>+</a:t>
                </a:r>
                <a:endParaRPr lang="en-US" sz="2000" b="1" i="1">
                  <a:solidFill>
                    <a:srgbClr val="000066"/>
                  </a:solidFill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40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8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31949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19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D6D18A-B31B-4D90-800D-2762DEA4C55B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19492" name="Freeform 25"/>
          <p:cNvSpPr>
            <a:spLocks/>
          </p:cNvSpPr>
          <p:nvPr/>
        </p:nvSpPr>
        <p:spPr bwMode="auto">
          <a:xfrm>
            <a:off x="6419850" y="1182688"/>
            <a:ext cx="2489200" cy="2127250"/>
          </a:xfrm>
          <a:custGeom>
            <a:avLst/>
            <a:gdLst>
              <a:gd name="T0" fmla="*/ 2147483647 w 4685"/>
              <a:gd name="T1" fmla="*/ 2147483647 h 4002"/>
              <a:gd name="T2" fmla="*/ 2147483647 w 4685"/>
              <a:gd name="T3" fmla="*/ 2147483647 h 4002"/>
              <a:gd name="T4" fmla="*/ 2147483647 w 4685"/>
              <a:gd name="T5" fmla="*/ 2147483647 h 4002"/>
              <a:gd name="T6" fmla="*/ 2147483647 w 4685"/>
              <a:gd name="T7" fmla="*/ 2147483647 h 4002"/>
              <a:gd name="T8" fmla="*/ 2147483647 w 4685"/>
              <a:gd name="T9" fmla="*/ 2147483647 h 4002"/>
              <a:gd name="T10" fmla="*/ 2147483647 w 4685"/>
              <a:gd name="T11" fmla="*/ 2147483647 h 4002"/>
              <a:gd name="T12" fmla="*/ 2147483647 w 4685"/>
              <a:gd name="T13" fmla="*/ 2147483647 h 4002"/>
              <a:gd name="T14" fmla="*/ 2147483647 w 4685"/>
              <a:gd name="T15" fmla="*/ 2147483647 h 4002"/>
              <a:gd name="T16" fmla="*/ 2147483647 w 4685"/>
              <a:gd name="T17" fmla="*/ 2147483647 h 4002"/>
              <a:gd name="T18" fmla="*/ 2147483647 w 4685"/>
              <a:gd name="T19" fmla="*/ 2147483647 h 40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685"/>
              <a:gd name="T31" fmla="*/ 0 h 4002"/>
              <a:gd name="T32" fmla="*/ 4685 w 4685"/>
              <a:gd name="T33" fmla="*/ 4002 h 40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685" h="4002">
                <a:moveTo>
                  <a:pt x="525" y="285"/>
                </a:moveTo>
                <a:cubicBezTo>
                  <a:pt x="93" y="570"/>
                  <a:pt x="0" y="1804"/>
                  <a:pt x="330" y="2412"/>
                </a:cubicBezTo>
                <a:cubicBezTo>
                  <a:pt x="660" y="3021"/>
                  <a:pt x="1805" y="3732"/>
                  <a:pt x="2475" y="3899"/>
                </a:cubicBezTo>
                <a:cubicBezTo>
                  <a:pt x="3055" y="4002"/>
                  <a:pt x="3715" y="3922"/>
                  <a:pt x="4065" y="3520"/>
                </a:cubicBezTo>
                <a:cubicBezTo>
                  <a:pt x="4415" y="3117"/>
                  <a:pt x="4685" y="1780"/>
                  <a:pt x="4650" y="1457"/>
                </a:cubicBezTo>
                <a:cubicBezTo>
                  <a:pt x="4615" y="1133"/>
                  <a:pt x="4510" y="756"/>
                  <a:pt x="4395" y="592"/>
                </a:cubicBezTo>
                <a:cubicBezTo>
                  <a:pt x="4280" y="428"/>
                  <a:pt x="4082" y="464"/>
                  <a:pt x="3885" y="501"/>
                </a:cubicBezTo>
                <a:cubicBezTo>
                  <a:pt x="3688" y="538"/>
                  <a:pt x="3405" y="765"/>
                  <a:pt x="3195" y="795"/>
                </a:cubicBezTo>
                <a:cubicBezTo>
                  <a:pt x="2985" y="825"/>
                  <a:pt x="3092" y="900"/>
                  <a:pt x="2640" y="804"/>
                </a:cubicBezTo>
                <a:cubicBezTo>
                  <a:pt x="2188" y="708"/>
                  <a:pt x="957" y="0"/>
                  <a:pt x="525" y="285"/>
                </a:cubicBezTo>
                <a:close/>
              </a:path>
            </a:pathLst>
          </a:custGeom>
          <a:solidFill>
            <a:srgbClr val="C0C0C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493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" y="574675"/>
            <a:ext cx="8670925" cy="655638"/>
          </a:xfrm>
        </p:spPr>
        <p:txBody>
          <a:bodyPr/>
          <a:lstStyle/>
          <a:p>
            <a:pPr eaLnBrk="1" hangingPunct="1"/>
            <a:r>
              <a:rPr lang="en-US" smtClean="0"/>
              <a:t>CHARGE ON AN ISOLATED CONDUCTOR </a:t>
            </a:r>
          </a:p>
        </p:txBody>
      </p:sp>
      <p:sp>
        <p:nvSpPr>
          <p:cNvPr id="319494" name="Rectangle 3"/>
          <p:cNvSpPr>
            <a:spLocks noChangeArrowheads="1"/>
          </p:cNvSpPr>
          <p:nvPr/>
        </p:nvSpPr>
        <p:spPr bwMode="auto">
          <a:xfrm>
            <a:off x="179388" y="1276350"/>
            <a:ext cx="6097587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spcBef>
                <a:spcPct val="30000"/>
              </a:spcBef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Any excess charge added to an isolated conductor moves entirely to the external surface of that conductor.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-3175" y="2714625"/>
            <a:ext cx="600075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The field inside the metal must be zero (otherwise there would be currents inside the conductor)…</a:t>
            </a:r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-3175" y="3876675"/>
            <a:ext cx="8996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spcBef>
                <a:spcPct val="30000"/>
              </a:spcBef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Therefore there is no flux through the Gaussian surfaces…</a:t>
            </a:r>
          </a:p>
        </p:txBody>
      </p:sp>
      <p:sp>
        <p:nvSpPr>
          <p:cNvPr id="231437" name="Rectangle 13"/>
          <p:cNvSpPr>
            <a:spLocks noChangeArrowheads="1"/>
          </p:cNvSpPr>
          <p:nvPr/>
        </p:nvSpPr>
        <p:spPr bwMode="auto">
          <a:xfrm>
            <a:off x="-3175" y="4352925"/>
            <a:ext cx="88312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</a:t>
            </a:r>
            <a:r>
              <a:rPr lang="en-US" sz="2200">
                <a:solidFill>
                  <a:srgbClr val="000066"/>
                </a:solidFill>
              </a:rPr>
              <a:t> there can be no charge </a:t>
            </a:r>
            <a:r>
              <a:rPr lang="en-US" sz="2200" i="1">
                <a:solidFill>
                  <a:srgbClr val="000066"/>
                </a:solidFill>
              </a:rPr>
              <a:t>within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the Gaussian surfaces…</a:t>
            </a:r>
          </a:p>
        </p:txBody>
      </p:sp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-3175" y="4838700"/>
            <a:ext cx="88312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  <a:sym typeface="Symbol" pitchFamily="18" charset="2"/>
              </a:rPr>
              <a:t></a:t>
            </a:r>
            <a:r>
              <a:rPr lang="en-US" sz="2200">
                <a:solidFill>
                  <a:srgbClr val="000066"/>
                </a:solidFill>
              </a:rPr>
              <a:t> all the charge must lie </a:t>
            </a:r>
            <a:r>
              <a:rPr lang="en-US" sz="2200" i="1">
                <a:solidFill>
                  <a:srgbClr val="000066"/>
                </a:solidFill>
              </a:rPr>
              <a:t>outside</a:t>
            </a:r>
            <a:r>
              <a:rPr lang="en-US" sz="2200" i="1" baseline="30000">
                <a:solidFill>
                  <a:srgbClr val="000066"/>
                </a:solidFill>
              </a:rPr>
              <a:t> </a:t>
            </a:r>
            <a:r>
              <a:rPr lang="en-US" sz="2200">
                <a:solidFill>
                  <a:srgbClr val="000066"/>
                </a:solidFill>
              </a:rPr>
              <a:t> the Gaussian surfaces…</a:t>
            </a:r>
          </a:p>
        </p:txBody>
      </p:sp>
      <p:sp>
        <p:nvSpPr>
          <p:cNvPr id="231439" name="Rectangle 15"/>
          <p:cNvSpPr>
            <a:spLocks noChangeArrowheads="1"/>
          </p:cNvSpPr>
          <p:nvPr/>
        </p:nvSpPr>
        <p:spPr bwMode="auto">
          <a:xfrm>
            <a:off x="152400" y="5381625"/>
            <a:ext cx="874395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i.e. ...  </a:t>
            </a:r>
          </a:p>
          <a:p>
            <a:pPr marL="179388" lvl="1" algn="ctr">
              <a:lnSpc>
                <a:spcPct val="110000"/>
              </a:lnSpc>
              <a:buFont typeface="Arial" charset="0"/>
              <a:buNone/>
            </a:pPr>
            <a:r>
              <a:rPr lang="en-US" sz="2300">
                <a:solidFill>
                  <a:srgbClr val="000066"/>
                </a:solidFill>
              </a:rPr>
              <a:t>All the charge lies on the external surface of the conductor.</a:t>
            </a:r>
          </a:p>
        </p:txBody>
      </p:sp>
      <p:sp>
        <p:nvSpPr>
          <p:cNvPr id="319500" name="Freeform 26"/>
          <p:cNvSpPr>
            <a:spLocks/>
          </p:cNvSpPr>
          <p:nvPr/>
        </p:nvSpPr>
        <p:spPr bwMode="auto">
          <a:xfrm>
            <a:off x="6978650" y="1868488"/>
            <a:ext cx="1296988" cy="871537"/>
          </a:xfrm>
          <a:custGeom>
            <a:avLst/>
            <a:gdLst>
              <a:gd name="T0" fmla="*/ 2147483647 w 1900"/>
              <a:gd name="T1" fmla="*/ 2147483647 h 1430"/>
              <a:gd name="T2" fmla="*/ 2147483647 w 1900"/>
              <a:gd name="T3" fmla="*/ 2147483647 h 1430"/>
              <a:gd name="T4" fmla="*/ 2147483647 w 1900"/>
              <a:gd name="T5" fmla="*/ 2147483647 h 1430"/>
              <a:gd name="T6" fmla="*/ 2147483647 w 1900"/>
              <a:gd name="T7" fmla="*/ 2147483647 h 1430"/>
              <a:gd name="T8" fmla="*/ 2147483647 w 1900"/>
              <a:gd name="T9" fmla="*/ 2147483647 h 1430"/>
              <a:gd name="T10" fmla="*/ 2147483647 w 1900"/>
              <a:gd name="T11" fmla="*/ 2147483647 h 14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00"/>
              <a:gd name="T19" fmla="*/ 0 h 1430"/>
              <a:gd name="T20" fmla="*/ 1900 w 1900"/>
              <a:gd name="T21" fmla="*/ 1430 h 14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00" h="1430">
                <a:moveTo>
                  <a:pt x="780" y="45"/>
                </a:moveTo>
                <a:cubicBezTo>
                  <a:pt x="480" y="90"/>
                  <a:pt x="0" y="465"/>
                  <a:pt x="135" y="885"/>
                </a:cubicBezTo>
                <a:cubicBezTo>
                  <a:pt x="270" y="1305"/>
                  <a:pt x="645" y="1425"/>
                  <a:pt x="945" y="1395"/>
                </a:cubicBezTo>
                <a:cubicBezTo>
                  <a:pt x="1167" y="1430"/>
                  <a:pt x="1238" y="1150"/>
                  <a:pt x="1380" y="1020"/>
                </a:cubicBezTo>
                <a:cubicBezTo>
                  <a:pt x="1522" y="890"/>
                  <a:pt x="1900" y="777"/>
                  <a:pt x="1800" y="615"/>
                </a:cubicBezTo>
                <a:cubicBezTo>
                  <a:pt x="1773" y="368"/>
                  <a:pt x="1080" y="0"/>
                  <a:pt x="780" y="45"/>
                </a:cubicBezTo>
                <a:close/>
              </a:path>
            </a:pathLst>
          </a:custGeom>
          <a:solidFill>
            <a:srgbClr val="EBEB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1451" name="Freeform 27"/>
          <p:cNvSpPr>
            <a:spLocks noChangeAspect="1"/>
          </p:cNvSpPr>
          <p:nvPr/>
        </p:nvSpPr>
        <p:spPr bwMode="auto">
          <a:xfrm>
            <a:off x="6919913" y="1830388"/>
            <a:ext cx="1430337" cy="960437"/>
          </a:xfrm>
          <a:custGeom>
            <a:avLst/>
            <a:gdLst>
              <a:gd name="T0" fmla="*/ 2147483647 w 1900"/>
              <a:gd name="T1" fmla="*/ 2147483647 h 1430"/>
              <a:gd name="T2" fmla="*/ 2147483647 w 1900"/>
              <a:gd name="T3" fmla="*/ 2147483647 h 1430"/>
              <a:gd name="T4" fmla="*/ 2147483647 w 1900"/>
              <a:gd name="T5" fmla="*/ 2147483647 h 1430"/>
              <a:gd name="T6" fmla="*/ 2147483647 w 1900"/>
              <a:gd name="T7" fmla="*/ 2147483647 h 1430"/>
              <a:gd name="T8" fmla="*/ 2147483647 w 1900"/>
              <a:gd name="T9" fmla="*/ 2147483647 h 1430"/>
              <a:gd name="T10" fmla="*/ 2147483647 w 1900"/>
              <a:gd name="T11" fmla="*/ 2147483647 h 143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00"/>
              <a:gd name="T19" fmla="*/ 0 h 1430"/>
              <a:gd name="T20" fmla="*/ 1900 w 1900"/>
              <a:gd name="T21" fmla="*/ 1430 h 143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00" h="1430">
                <a:moveTo>
                  <a:pt x="780" y="45"/>
                </a:moveTo>
                <a:cubicBezTo>
                  <a:pt x="480" y="90"/>
                  <a:pt x="0" y="465"/>
                  <a:pt x="135" y="885"/>
                </a:cubicBezTo>
                <a:cubicBezTo>
                  <a:pt x="270" y="1305"/>
                  <a:pt x="645" y="1425"/>
                  <a:pt x="945" y="1395"/>
                </a:cubicBezTo>
                <a:cubicBezTo>
                  <a:pt x="1167" y="1430"/>
                  <a:pt x="1238" y="1150"/>
                  <a:pt x="1380" y="1020"/>
                </a:cubicBezTo>
                <a:cubicBezTo>
                  <a:pt x="1522" y="890"/>
                  <a:pt x="1900" y="777"/>
                  <a:pt x="1800" y="615"/>
                </a:cubicBezTo>
                <a:cubicBezTo>
                  <a:pt x="1773" y="368"/>
                  <a:pt x="1080" y="0"/>
                  <a:pt x="780" y="45"/>
                </a:cubicBezTo>
                <a:close/>
              </a:path>
            </a:pathLst>
          </a:custGeom>
          <a:noFill/>
          <a:ln w="15875">
            <a:solidFill>
              <a:srgbClr val="CC6600"/>
            </a:solidFill>
            <a:prstDash val="dash"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31454" name="Line 30"/>
          <p:cNvSpPr>
            <a:spLocks noChangeShapeType="1"/>
          </p:cNvSpPr>
          <p:nvPr/>
        </p:nvSpPr>
        <p:spPr bwMode="auto">
          <a:xfrm flipV="1">
            <a:off x="6842125" y="2513013"/>
            <a:ext cx="223838" cy="850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1455" name="Line 31"/>
          <p:cNvSpPr>
            <a:spLocks noChangeShapeType="1"/>
          </p:cNvSpPr>
          <p:nvPr/>
        </p:nvSpPr>
        <p:spPr bwMode="auto">
          <a:xfrm flipH="1">
            <a:off x="6873875" y="3033713"/>
            <a:ext cx="500063" cy="330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1456" name="Freeform 32"/>
          <p:cNvSpPr>
            <a:spLocks noChangeAspect="1"/>
          </p:cNvSpPr>
          <p:nvPr/>
        </p:nvSpPr>
        <p:spPr bwMode="auto">
          <a:xfrm>
            <a:off x="6499225" y="1254125"/>
            <a:ext cx="2324100" cy="1984375"/>
          </a:xfrm>
          <a:custGeom>
            <a:avLst/>
            <a:gdLst>
              <a:gd name="T0" fmla="*/ 2147483647 w 4685"/>
              <a:gd name="T1" fmla="*/ 2147483647 h 3999"/>
              <a:gd name="T2" fmla="*/ 2147483647 w 4685"/>
              <a:gd name="T3" fmla="*/ 2147483647 h 3999"/>
              <a:gd name="T4" fmla="*/ 2147483647 w 4685"/>
              <a:gd name="T5" fmla="*/ 2147483647 h 3999"/>
              <a:gd name="T6" fmla="*/ 2147483647 w 4685"/>
              <a:gd name="T7" fmla="*/ 2147483647 h 3999"/>
              <a:gd name="T8" fmla="*/ 2147483647 w 4685"/>
              <a:gd name="T9" fmla="*/ 2147483647 h 3999"/>
              <a:gd name="T10" fmla="*/ 2147483647 w 4685"/>
              <a:gd name="T11" fmla="*/ 2147483647 h 3999"/>
              <a:gd name="T12" fmla="*/ 2147483647 w 4685"/>
              <a:gd name="T13" fmla="*/ 2147483647 h 3999"/>
              <a:gd name="T14" fmla="*/ 2147483647 w 4685"/>
              <a:gd name="T15" fmla="*/ 2147483647 h 3999"/>
              <a:gd name="T16" fmla="*/ 2147483647 w 4685"/>
              <a:gd name="T17" fmla="*/ 2147483647 h 3999"/>
              <a:gd name="T18" fmla="*/ 2147483647 w 4685"/>
              <a:gd name="T19" fmla="*/ 2147483647 h 399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685"/>
              <a:gd name="T31" fmla="*/ 0 h 3999"/>
              <a:gd name="T32" fmla="*/ 4685 w 4685"/>
              <a:gd name="T33" fmla="*/ 3999 h 399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685" h="3999">
                <a:moveTo>
                  <a:pt x="495" y="282"/>
                </a:moveTo>
                <a:cubicBezTo>
                  <a:pt x="63" y="564"/>
                  <a:pt x="0" y="1825"/>
                  <a:pt x="330" y="2427"/>
                </a:cubicBezTo>
                <a:cubicBezTo>
                  <a:pt x="660" y="3029"/>
                  <a:pt x="1805" y="3732"/>
                  <a:pt x="2475" y="3897"/>
                </a:cubicBezTo>
                <a:cubicBezTo>
                  <a:pt x="3055" y="3999"/>
                  <a:pt x="3715" y="3920"/>
                  <a:pt x="4065" y="3522"/>
                </a:cubicBezTo>
                <a:cubicBezTo>
                  <a:pt x="4415" y="3124"/>
                  <a:pt x="4685" y="1802"/>
                  <a:pt x="4650" y="1482"/>
                </a:cubicBezTo>
                <a:cubicBezTo>
                  <a:pt x="4615" y="1162"/>
                  <a:pt x="4510" y="789"/>
                  <a:pt x="4395" y="627"/>
                </a:cubicBezTo>
                <a:cubicBezTo>
                  <a:pt x="4280" y="465"/>
                  <a:pt x="4082" y="500"/>
                  <a:pt x="3885" y="537"/>
                </a:cubicBezTo>
                <a:cubicBezTo>
                  <a:pt x="3688" y="574"/>
                  <a:pt x="3400" y="857"/>
                  <a:pt x="3210" y="852"/>
                </a:cubicBezTo>
                <a:cubicBezTo>
                  <a:pt x="3020" y="847"/>
                  <a:pt x="3092" y="932"/>
                  <a:pt x="2640" y="837"/>
                </a:cubicBezTo>
                <a:cubicBezTo>
                  <a:pt x="2188" y="742"/>
                  <a:pt x="927" y="0"/>
                  <a:pt x="495" y="282"/>
                </a:cubicBezTo>
                <a:close/>
              </a:path>
            </a:pathLst>
          </a:custGeom>
          <a:noFill/>
          <a:ln w="15875">
            <a:solidFill>
              <a:srgbClr val="CC6600"/>
            </a:solidFill>
            <a:prstDash val="dash"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31458" name="Rectangle 34"/>
          <p:cNvSpPr>
            <a:spLocks noChangeArrowheads="1"/>
          </p:cNvSpPr>
          <p:nvPr/>
        </p:nvSpPr>
        <p:spPr bwMode="auto">
          <a:xfrm>
            <a:off x="6107113" y="3302000"/>
            <a:ext cx="2497137" cy="404813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Gaussian surfaces</a:t>
            </a:r>
          </a:p>
        </p:txBody>
      </p:sp>
      <p:sp>
        <p:nvSpPr>
          <p:cNvPr id="319506" name="Rectangle 36"/>
          <p:cNvSpPr>
            <a:spLocks noChangeArrowheads="1"/>
          </p:cNvSpPr>
          <p:nvPr/>
        </p:nvSpPr>
        <p:spPr bwMode="auto">
          <a:xfrm>
            <a:off x="7119938" y="2039938"/>
            <a:ext cx="919162" cy="404812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cavity</a:t>
            </a:r>
          </a:p>
        </p:txBody>
      </p:sp>
      <p:sp>
        <p:nvSpPr>
          <p:cNvPr id="319507" name="Rectangle 38"/>
          <p:cNvSpPr>
            <a:spLocks noChangeArrowheads="1"/>
          </p:cNvSpPr>
          <p:nvPr/>
        </p:nvSpPr>
        <p:spPr bwMode="auto">
          <a:xfrm>
            <a:off x="6619875" y="1471613"/>
            <a:ext cx="874713" cy="404812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rgbClr val="000066"/>
                </a:solidFill>
              </a:rPr>
              <a:t>metal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1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2" grpId="0"/>
      <p:bldP spid="231433" grpId="0"/>
      <p:bldP spid="231437" grpId="0"/>
      <p:bldP spid="231438" grpId="0"/>
      <p:bldP spid="231451" grpId="0" animBg="1"/>
      <p:bldP spid="231454" grpId="0" animBg="1"/>
      <p:bldP spid="231455" grpId="0" animBg="1"/>
      <p:bldP spid="231456" grpId="0" animBg="1"/>
      <p:bldP spid="2314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32153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215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6E397-5D96-448E-9166-48500D7B7BDC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21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68463"/>
            <a:ext cx="8774112" cy="1296987"/>
          </a:xfrm>
        </p:spPr>
        <p:txBody>
          <a:bodyPr/>
          <a:lstStyle/>
          <a:p>
            <a:pPr lvl="1" indent="0" eaLnBrk="1" hangingPunct="1"/>
            <a:r>
              <a:rPr lang="en-US" smtClean="0"/>
              <a:t>For a non-spherical conductor, the surface charge density, </a:t>
            </a:r>
            <a:r>
              <a:rPr lang="en-US" b="1" i="1" smtClean="0">
                <a:sym typeface="Symbol" pitchFamily="18" charset="2"/>
              </a:rPr>
              <a:t></a:t>
            </a:r>
            <a:r>
              <a:rPr lang="en-US" smtClean="0"/>
              <a:t>, varies over the surface, and the field established around the conductor is very complex.</a:t>
            </a: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179388" y="3314700"/>
            <a:ext cx="5268912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However, for a point just outside the surface, the adjacent section of surface is small enough to be considered as flat, and the charge density as uniform…</a:t>
            </a:r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5613" y="558800"/>
            <a:ext cx="8231187" cy="1079500"/>
          </a:xfrm>
        </p:spPr>
        <p:txBody>
          <a:bodyPr>
            <a:spAutoFit/>
          </a:bodyPr>
          <a:lstStyle/>
          <a:p>
            <a:pPr eaLnBrk="1" hangingPunct="1"/>
            <a:r>
              <a:rPr lang="en-US" smtClean="0"/>
              <a:t>EXTERNAL FIELD DUE TO </a:t>
            </a:r>
            <a:br>
              <a:rPr lang="en-US" smtClean="0"/>
            </a:br>
            <a:r>
              <a:rPr lang="en-US" smtClean="0"/>
              <a:t>A CHARGED CONDUCTOR</a:t>
            </a:r>
          </a:p>
        </p:txBody>
      </p:sp>
      <p:grpSp>
        <p:nvGrpSpPr>
          <p:cNvPr id="229423" name="Group 47"/>
          <p:cNvGrpSpPr>
            <a:grpSpLocks/>
          </p:cNvGrpSpPr>
          <p:nvPr/>
        </p:nvGrpSpPr>
        <p:grpSpPr bwMode="auto">
          <a:xfrm>
            <a:off x="5619750" y="3308350"/>
            <a:ext cx="3254375" cy="2286000"/>
            <a:chOff x="3540" y="2084"/>
            <a:chExt cx="2050" cy="1440"/>
          </a:xfrm>
        </p:grpSpPr>
        <p:sp>
          <p:nvSpPr>
            <p:cNvPr id="321544" name="Freeform 8"/>
            <p:cNvSpPr>
              <a:spLocks/>
            </p:cNvSpPr>
            <p:nvPr/>
          </p:nvSpPr>
          <p:spPr bwMode="auto">
            <a:xfrm>
              <a:off x="4884" y="2204"/>
              <a:ext cx="460" cy="1124"/>
            </a:xfrm>
            <a:custGeom>
              <a:avLst/>
              <a:gdLst>
                <a:gd name="T0" fmla="*/ 0 w 1013"/>
                <a:gd name="T1" fmla="*/ 1 h 2025"/>
                <a:gd name="T2" fmla="*/ 0 w 1013"/>
                <a:gd name="T3" fmla="*/ 0 h 2025"/>
                <a:gd name="T4" fmla="*/ 0 w 1013"/>
                <a:gd name="T5" fmla="*/ 0 h 2025"/>
                <a:gd name="T6" fmla="*/ 0 w 1013"/>
                <a:gd name="T7" fmla="*/ 1 h 2025"/>
                <a:gd name="T8" fmla="*/ 0 w 1013"/>
                <a:gd name="T9" fmla="*/ 1 h 2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3"/>
                <a:gd name="T16" fmla="*/ 0 h 2025"/>
                <a:gd name="T17" fmla="*/ 1013 w 1013"/>
                <a:gd name="T18" fmla="*/ 2025 h 20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3" h="2025">
                  <a:moveTo>
                    <a:pt x="1013" y="2025"/>
                  </a:moveTo>
                  <a:lnTo>
                    <a:pt x="1013" y="0"/>
                  </a:lnTo>
                  <a:cubicBezTo>
                    <a:pt x="1013" y="0"/>
                    <a:pt x="683" y="0"/>
                    <a:pt x="353" y="0"/>
                  </a:cubicBezTo>
                  <a:cubicBezTo>
                    <a:pt x="0" y="657"/>
                    <a:pt x="525" y="1587"/>
                    <a:pt x="353" y="2025"/>
                  </a:cubicBezTo>
                  <a:cubicBezTo>
                    <a:pt x="683" y="2025"/>
                    <a:pt x="1013" y="2025"/>
                    <a:pt x="1013" y="2025"/>
                  </a:cubicBez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45" name="Freeform 9"/>
            <p:cNvSpPr>
              <a:spLocks/>
            </p:cNvSpPr>
            <p:nvPr/>
          </p:nvSpPr>
          <p:spPr bwMode="auto">
            <a:xfrm>
              <a:off x="3540" y="2084"/>
              <a:ext cx="949" cy="1440"/>
            </a:xfrm>
            <a:custGeom>
              <a:avLst/>
              <a:gdLst>
                <a:gd name="T0" fmla="*/ 0 w 1764"/>
                <a:gd name="T1" fmla="*/ 1 h 2676"/>
                <a:gd name="T2" fmla="*/ 1 w 1764"/>
                <a:gd name="T3" fmla="*/ 0 h 2676"/>
                <a:gd name="T4" fmla="*/ 1 w 1764"/>
                <a:gd name="T5" fmla="*/ 1 h 2676"/>
                <a:gd name="T6" fmla="*/ 0 w 1764"/>
                <a:gd name="T7" fmla="*/ 1 h 2676"/>
                <a:gd name="T8" fmla="*/ 0 w 1764"/>
                <a:gd name="T9" fmla="*/ 1 h 2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4"/>
                <a:gd name="T16" fmla="*/ 0 h 2676"/>
                <a:gd name="T17" fmla="*/ 1764 w 1764"/>
                <a:gd name="T18" fmla="*/ 2676 h 2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4" h="2676">
                  <a:moveTo>
                    <a:pt x="0" y="684"/>
                  </a:moveTo>
                  <a:lnTo>
                    <a:pt x="1764" y="0"/>
                  </a:lnTo>
                  <a:lnTo>
                    <a:pt x="1764" y="1860"/>
                  </a:lnTo>
                  <a:lnTo>
                    <a:pt x="0" y="2676"/>
                  </a:lnTo>
                  <a:lnTo>
                    <a:pt x="0" y="684"/>
                  </a:lnTo>
                  <a:close/>
                </a:path>
              </a:pathLst>
            </a:custGeom>
            <a:gradFill rotWithShape="1">
              <a:gsLst>
                <a:gs pos="0">
                  <a:srgbClr val="FFC3C3"/>
                </a:gs>
                <a:gs pos="100000">
                  <a:srgbClr val="FF4343">
                    <a:alpha val="75000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46" name="Line 10"/>
            <p:cNvSpPr>
              <a:spLocks noChangeAspect="1" noChangeShapeType="1"/>
            </p:cNvSpPr>
            <p:nvPr/>
          </p:nvSpPr>
          <p:spPr bwMode="auto">
            <a:xfrm>
              <a:off x="4024" y="2738"/>
              <a:ext cx="0" cy="1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47" name="Line 11"/>
            <p:cNvSpPr>
              <a:spLocks noChangeAspect="1" noChangeShapeType="1"/>
            </p:cNvSpPr>
            <p:nvPr/>
          </p:nvSpPr>
          <p:spPr bwMode="auto">
            <a:xfrm flipV="1">
              <a:off x="3984" y="2767"/>
              <a:ext cx="95" cy="4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1548" name="Group 12"/>
            <p:cNvGrpSpPr>
              <a:grpSpLocks noChangeAspect="1"/>
            </p:cNvGrpSpPr>
            <p:nvPr/>
          </p:nvGrpSpPr>
          <p:grpSpPr bwMode="auto">
            <a:xfrm>
              <a:off x="4281" y="2329"/>
              <a:ext cx="98" cy="105"/>
              <a:chOff x="9840" y="9168"/>
              <a:chExt cx="180" cy="192"/>
            </a:xfrm>
          </p:grpSpPr>
          <p:sp>
            <p:nvSpPr>
              <p:cNvPr id="321579" name="Line 13"/>
              <p:cNvSpPr>
                <a:spLocks noChangeAspect="1" noChangeShapeType="1"/>
              </p:cNvSpPr>
              <p:nvPr/>
            </p:nvSpPr>
            <p:spPr bwMode="auto">
              <a:xfrm>
                <a:off x="9936" y="916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80" name="Line 14"/>
              <p:cNvSpPr>
                <a:spLocks noChangeAspect="1" noChangeShapeType="1"/>
              </p:cNvSpPr>
              <p:nvPr/>
            </p:nvSpPr>
            <p:spPr bwMode="auto">
              <a:xfrm flipV="1">
                <a:off x="9840" y="9234"/>
                <a:ext cx="180" cy="6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549" name="Group 15"/>
            <p:cNvGrpSpPr>
              <a:grpSpLocks noChangeAspect="1"/>
            </p:cNvGrpSpPr>
            <p:nvPr/>
          </p:nvGrpSpPr>
          <p:grpSpPr bwMode="auto">
            <a:xfrm>
              <a:off x="4281" y="2577"/>
              <a:ext cx="98" cy="104"/>
              <a:chOff x="9840" y="9168"/>
              <a:chExt cx="180" cy="192"/>
            </a:xfrm>
          </p:grpSpPr>
          <p:sp>
            <p:nvSpPr>
              <p:cNvPr id="321577" name="Line 16"/>
              <p:cNvSpPr>
                <a:spLocks noChangeAspect="1" noChangeShapeType="1"/>
              </p:cNvSpPr>
              <p:nvPr/>
            </p:nvSpPr>
            <p:spPr bwMode="auto">
              <a:xfrm>
                <a:off x="9936" y="916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78" name="Line 17"/>
              <p:cNvSpPr>
                <a:spLocks noChangeAspect="1" noChangeShapeType="1"/>
              </p:cNvSpPr>
              <p:nvPr/>
            </p:nvSpPr>
            <p:spPr bwMode="auto">
              <a:xfrm flipV="1">
                <a:off x="9840" y="9234"/>
                <a:ext cx="180" cy="6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550" name="Group 18"/>
            <p:cNvGrpSpPr>
              <a:grpSpLocks noChangeAspect="1"/>
            </p:cNvGrpSpPr>
            <p:nvPr/>
          </p:nvGrpSpPr>
          <p:grpSpPr bwMode="auto">
            <a:xfrm>
              <a:off x="3974" y="2444"/>
              <a:ext cx="97" cy="104"/>
              <a:chOff x="9840" y="9168"/>
              <a:chExt cx="180" cy="192"/>
            </a:xfrm>
          </p:grpSpPr>
          <p:sp>
            <p:nvSpPr>
              <p:cNvPr id="321575" name="Line 19"/>
              <p:cNvSpPr>
                <a:spLocks noChangeAspect="1" noChangeShapeType="1"/>
              </p:cNvSpPr>
              <p:nvPr/>
            </p:nvSpPr>
            <p:spPr bwMode="auto">
              <a:xfrm>
                <a:off x="9936" y="916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76" name="Line 20"/>
              <p:cNvSpPr>
                <a:spLocks noChangeAspect="1" noChangeShapeType="1"/>
              </p:cNvSpPr>
              <p:nvPr/>
            </p:nvSpPr>
            <p:spPr bwMode="auto">
              <a:xfrm flipV="1">
                <a:off x="9840" y="9234"/>
                <a:ext cx="180" cy="6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551" name="Group 21"/>
            <p:cNvGrpSpPr>
              <a:grpSpLocks noChangeAspect="1"/>
            </p:cNvGrpSpPr>
            <p:nvPr/>
          </p:nvGrpSpPr>
          <p:grpSpPr bwMode="auto">
            <a:xfrm>
              <a:off x="3679" y="2561"/>
              <a:ext cx="98" cy="104"/>
              <a:chOff x="9840" y="9168"/>
              <a:chExt cx="180" cy="192"/>
            </a:xfrm>
          </p:grpSpPr>
          <p:sp>
            <p:nvSpPr>
              <p:cNvPr id="321573" name="Line 22"/>
              <p:cNvSpPr>
                <a:spLocks noChangeAspect="1" noChangeShapeType="1"/>
              </p:cNvSpPr>
              <p:nvPr/>
            </p:nvSpPr>
            <p:spPr bwMode="auto">
              <a:xfrm>
                <a:off x="9936" y="916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74" name="Line 23"/>
              <p:cNvSpPr>
                <a:spLocks noChangeAspect="1" noChangeShapeType="1"/>
              </p:cNvSpPr>
              <p:nvPr/>
            </p:nvSpPr>
            <p:spPr bwMode="auto">
              <a:xfrm flipV="1">
                <a:off x="9840" y="9234"/>
                <a:ext cx="180" cy="6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1552" name="Line 24"/>
            <p:cNvSpPr>
              <a:spLocks noChangeAspect="1" noChangeShapeType="1"/>
            </p:cNvSpPr>
            <p:nvPr/>
          </p:nvSpPr>
          <p:spPr bwMode="auto">
            <a:xfrm>
              <a:off x="3723" y="2880"/>
              <a:ext cx="0" cy="1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53" name="Line 25"/>
            <p:cNvSpPr>
              <a:spLocks noChangeAspect="1" noChangeShapeType="1"/>
            </p:cNvSpPr>
            <p:nvPr/>
          </p:nvSpPr>
          <p:spPr bwMode="auto">
            <a:xfrm flipV="1">
              <a:off x="3682" y="2910"/>
              <a:ext cx="94" cy="4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54" name="Line 26"/>
            <p:cNvSpPr>
              <a:spLocks noChangeAspect="1" noChangeShapeType="1"/>
            </p:cNvSpPr>
            <p:nvPr/>
          </p:nvSpPr>
          <p:spPr bwMode="auto">
            <a:xfrm>
              <a:off x="3723" y="3182"/>
              <a:ext cx="0" cy="1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55" name="Line 27"/>
            <p:cNvSpPr>
              <a:spLocks noChangeAspect="1" noChangeShapeType="1"/>
            </p:cNvSpPr>
            <p:nvPr/>
          </p:nvSpPr>
          <p:spPr bwMode="auto">
            <a:xfrm flipV="1">
              <a:off x="3682" y="3209"/>
              <a:ext cx="94" cy="4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56" name="Line 28"/>
            <p:cNvSpPr>
              <a:spLocks noChangeAspect="1" noChangeShapeType="1"/>
            </p:cNvSpPr>
            <p:nvPr/>
          </p:nvSpPr>
          <p:spPr bwMode="auto">
            <a:xfrm>
              <a:off x="4017" y="3063"/>
              <a:ext cx="0" cy="1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57" name="Line 29"/>
            <p:cNvSpPr>
              <a:spLocks noChangeAspect="1" noChangeShapeType="1"/>
            </p:cNvSpPr>
            <p:nvPr/>
          </p:nvSpPr>
          <p:spPr bwMode="auto">
            <a:xfrm flipV="1">
              <a:off x="3976" y="3090"/>
              <a:ext cx="95" cy="4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58" name="Line 30"/>
            <p:cNvSpPr>
              <a:spLocks noChangeShapeType="1"/>
            </p:cNvSpPr>
            <p:nvPr/>
          </p:nvSpPr>
          <p:spPr bwMode="auto">
            <a:xfrm rot="-5400000">
              <a:off x="4786" y="2767"/>
              <a:ext cx="111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1559" name="Group 31"/>
            <p:cNvGrpSpPr>
              <a:grpSpLocks noChangeAspect="1"/>
            </p:cNvGrpSpPr>
            <p:nvPr/>
          </p:nvGrpSpPr>
          <p:grpSpPr bwMode="auto">
            <a:xfrm>
              <a:off x="5352" y="2347"/>
              <a:ext cx="88" cy="87"/>
              <a:chOff x="11704" y="9336"/>
              <a:chExt cx="176" cy="176"/>
            </a:xfrm>
          </p:grpSpPr>
          <p:sp>
            <p:nvSpPr>
              <p:cNvPr id="321571" name="Line 32"/>
              <p:cNvSpPr>
                <a:spLocks noChangeAspect="1"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72" name="Line 33"/>
              <p:cNvSpPr>
                <a:spLocks noChangeAspect="1"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560" name="Group 34"/>
            <p:cNvGrpSpPr>
              <a:grpSpLocks noChangeAspect="1"/>
            </p:cNvGrpSpPr>
            <p:nvPr/>
          </p:nvGrpSpPr>
          <p:grpSpPr bwMode="auto">
            <a:xfrm>
              <a:off x="5352" y="2727"/>
              <a:ext cx="88" cy="87"/>
              <a:chOff x="11704" y="9336"/>
              <a:chExt cx="176" cy="176"/>
            </a:xfrm>
          </p:grpSpPr>
          <p:sp>
            <p:nvSpPr>
              <p:cNvPr id="321569" name="Line 35"/>
              <p:cNvSpPr>
                <a:spLocks noChangeAspect="1"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70" name="Line 36"/>
              <p:cNvSpPr>
                <a:spLocks noChangeAspect="1"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1561" name="Group 37"/>
            <p:cNvGrpSpPr>
              <a:grpSpLocks noChangeAspect="1"/>
            </p:cNvGrpSpPr>
            <p:nvPr/>
          </p:nvGrpSpPr>
          <p:grpSpPr bwMode="auto">
            <a:xfrm>
              <a:off x="5352" y="3114"/>
              <a:ext cx="88" cy="87"/>
              <a:chOff x="11704" y="9336"/>
              <a:chExt cx="176" cy="176"/>
            </a:xfrm>
          </p:grpSpPr>
          <p:sp>
            <p:nvSpPr>
              <p:cNvPr id="321567" name="Line 38"/>
              <p:cNvSpPr>
                <a:spLocks noChangeAspect="1"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568" name="Line 39"/>
              <p:cNvSpPr>
                <a:spLocks noChangeAspect="1"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1562" name="Line 40"/>
            <p:cNvSpPr>
              <a:spLocks noChangeAspect="1" noChangeShapeType="1"/>
            </p:cNvSpPr>
            <p:nvPr/>
          </p:nvSpPr>
          <p:spPr bwMode="auto">
            <a:xfrm>
              <a:off x="4325" y="2918"/>
              <a:ext cx="1" cy="1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63" name="Line 41"/>
            <p:cNvSpPr>
              <a:spLocks noChangeAspect="1" noChangeShapeType="1"/>
            </p:cNvSpPr>
            <p:nvPr/>
          </p:nvSpPr>
          <p:spPr bwMode="auto">
            <a:xfrm flipV="1">
              <a:off x="4281" y="2948"/>
              <a:ext cx="98" cy="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64" name="Oval 42"/>
            <p:cNvSpPr>
              <a:spLocks noChangeArrowheads="1"/>
            </p:cNvSpPr>
            <p:nvPr/>
          </p:nvSpPr>
          <p:spPr bwMode="auto">
            <a:xfrm>
              <a:off x="5521" y="2738"/>
              <a:ext cx="69" cy="6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21565" name="Oval 43"/>
            <p:cNvSpPr>
              <a:spLocks noChangeArrowheads="1"/>
            </p:cNvSpPr>
            <p:nvPr/>
          </p:nvSpPr>
          <p:spPr bwMode="auto">
            <a:xfrm>
              <a:off x="4128" y="2790"/>
              <a:ext cx="72" cy="7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321566" name="Text Box 45"/>
            <p:cNvSpPr txBox="1">
              <a:spLocks noChangeArrowheads="1"/>
            </p:cNvSpPr>
            <p:nvPr/>
          </p:nvSpPr>
          <p:spPr bwMode="auto">
            <a:xfrm>
              <a:off x="4063" y="2435"/>
              <a:ext cx="23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lnSpc>
                  <a:spcPct val="110000"/>
                </a:lnSpc>
              </a:pPr>
              <a:r>
                <a:rPr lang="en-GB" sz="1800" b="1" i="1">
                  <a:latin typeface="Times New Roman" pitchFamily="18" charset="0"/>
                  <a:sym typeface="Symbol" pitchFamily="18" charset="2"/>
                </a:rPr>
                <a:t></a:t>
              </a:r>
              <a:endParaRPr lang="en-GB">
                <a:sym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30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39630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963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746440-8E46-47E4-A8CD-5338EAAADFD6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179388" y="1725613"/>
            <a:ext cx="87741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Draw the situation.</a:t>
            </a: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endParaRPr lang="en-US" sz="1200">
              <a:solidFill>
                <a:srgbClr val="000066"/>
              </a:solidFill>
            </a:endParaRP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Choose a Gaussian surface appropriate to the symmetry.</a:t>
            </a: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endParaRPr lang="en-US" sz="1200">
              <a:solidFill>
                <a:srgbClr val="000066"/>
              </a:solidFill>
            </a:endParaRP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Apply Gauss’s law:</a:t>
            </a:r>
          </a:p>
        </p:txBody>
      </p:sp>
      <p:sp>
        <p:nvSpPr>
          <p:cNvPr id="3963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762000"/>
            <a:ext cx="8231187" cy="655638"/>
          </a:xfrm>
        </p:spPr>
        <p:txBody>
          <a:bodyPr/>
          <a:lstStyle/>
          <a:p>
            <a:pPr eaLnBrk="1" hangingPunct="1"/>
            <a:r>
              <a:rPr lang="en-ZA" smtClean="0"/>
              <a:t>USING GAUSS’S LAW TO </a:t>
            </a:r>
            <a:r>
              <a:rPr lang="en-US" smtClean="0"/>
              <a:t>DETERMINE ELECTRIC FIELDS</a:t>
            </a:r>
          </a:p>
        </p:txBody>
      </p:sp>
      <p:graphicFrame>
        <p:nvGraphicFramePr>
          <p:cNvPr id="302086" name="Object 16"/>
          <p:cNvGraphicFramePr>
            <a:graphicFrameLocks noChangeAspect="1"/>
          </p:cNvGraphicFramePr>
          <p:nvPr/>
        </p:nvGraphicFramePr>
        <p:xfrm>
          <a:off x="4244975" y="3381375"/>
          <a:ext cx="20034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09" name="Equation" r:id="rId4" imgW="2006600" imgH="469900" progId="Equation.DSMT4">
                  <p:embed/>
                </p:oleObj>
              </mc:Choice>
              <mc:Fallback>
                <p:oleObj name="Equation" r:id="rId4" imgW="2006600" imgH="4699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381375"/>
                        <a:ext cx="20034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4152900" y="3295650"/>
            <a:ext cx="2184400" cy="6286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7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3357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33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07337-D02F-4718-A50C-A72BEB27142B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233531" name="Line 59"/>
          <p:cNvSpPr>
            <a:spLocks noChangeShapeType="1"/>
          </p:cNvSpPr>
          <p:nvPr/>
        </p:nvSpPr>
        <p:spPr bwMode="auto">
          <a:xfrm>
            <a:off x="8170863" y="263683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81" name="AutoShape 56"/>
          <p:cNvSpPr>
            <a:spLocks noChangeArrowheads="1"/>
          </p:cNvSpPr>
          <p:nvPr/>
        </p:nvSpPr>
        <p:spPr bwMode="auto">
          <a:xfrm rot="6595432">
            <a:off x="5629275" y="2284413"/>
            <a:ext cx="542925" cy="596900"/>
          </a:xfrm>
          <a:prstGeom prst="can">
            <a:avLst>
              <a:gd name="adj" fmla="val 54971"/>
            </a:avLst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35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558800"/>
            <a:ext cx="8231187" cy="1079500"/>
          </a:xfrm>
        </p:spPr>
        <p:txBody>
          <a:bodyPr>
            <a:spAutoFit/>
          </a:bodyPr>
          <a:lstStyle/>
          <a:p>
            <a:pPr eaLnBrk="1" hangingPunct="1"/>
            <a:r>
              <a:rPr lang="en-US" smtClean="0"/>
              <a:t>EXTERNAL FIELD DUE TO </a:t>
            </a:r>
            <a:br>
              <a:rPr lang="en-US" smtClean="0"/>
            </a:br>
            <a:r>
              <a:rPr lang="en-US" smtClean="0"/>
              <a:t>A CHARGED CONDUCTOR</a:t>
            </a:r>
          </a:p>
        </p:txBody>
      </p:sp>
      <p:sp>
        <p:nvSpPr>
          <p:cNvPr id="233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19275"/>
            <a:ext cx="4895850" cy="16986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A cylindrical Gaussian surface with an end cap area of </a:t>
            </a:r>
            <a:r>
              <a:rPr lang="en-US" b="1" i="1" smtClean="0">
                <a:latin typeface="Times New Roman" pitchFamily="18" charset="0"/>
              </a:rPr>
              <a:t>A</a:t>
            </a:r>
            <a:r>
              <a:rPr lang="en-US" i="1" smtClean="0"/>
              <a:t> </a:t>
            </a:r>
            <a:r>
              <a:rPr lang="en-US" smtClean="0"/>
              <a:t>is embedded in the surface of the conductor as shown. 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0" y="3600450"/>
            <a:ext cx="877411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flux through the outer cap is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EA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33478" name="Rectangle 6"/>
          <p:cNvSpPr>
            <a:spLocks noChangeArrowheads="1"/>
          </p:cNvSpPr>
          <p:nvPr/>
        </p:nvSpPr>
        <p:spPr bwMode="auto">
          <a:xfrm>
            <a:off x="0" y="4171950"/>
            <a:ext cx="877411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total charge enclosed by the cylinder is given by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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33479" name="Rectangle 7"/>
          <p:cNvSpPr>
            <a:spLocks noChangeArrowheads="1"/>
          </p:cNvSpPr>
          <p:nvPr/>
        </p:nvSpPr>
        <p:spPr bwMode="auto">
          <a:xfrm>
            <a:off x="0" y="4733925"/>
            <a:ext cx="87741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Therefore, according to Gauss’s law:  </a:t>
            </a:r>
            <a:r>
              <a:rPr lang="en-US" sz="2600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EA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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sz="2600" b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3480" name="Rectangle 8"/>
          <p:cNvSpPr>
            <a:spLocks noChangeArrowheads="1"/>
          </p:cNvSpPr>
          <p:nvPr/>
        </p:nvSpPr>
        <p:spPr bwMode="auto">
          <a:xfrm>
            <a:off x="1628775" y="5419725"/>
            <a:ext cx="71453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hence: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33481" name="Object 102"/>
          <p:cNvGraphicFramePr>
            <a:graphicFrameLocks noChangeAspect="1"/>
          </p:cNvGraphicFramePr>
          <p:nvPr/>
        </p:nvGraphicFramePr>
        <p:xfrm>
          <a:off x="3851275" y="5397500"/>
          <a:ext cx="927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9" name="Equation" r:id="rId4" imgW="927100" imgH="749300" progId="Equation.DSMT4">
                  <p:embed/>
                </p:oleObj>
              </mc:Choice>
              <mc:Fallback>
                <p:oleObj name="Equation" r:id="rId4" imgW="927100" imgH="749300" progId="Equation.DSMT4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397500"/>
                        <a:ext cx="9271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3775075" y="5419725"/>
            <a:ext cx="1082675" cy="75882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3589" name="Freeform 14"/>
          <p:cNvSpPr>
            <a:spLocks/>
          </p:cNvSpPr>
          <p:nvPr/>
        </p:nvSpPr>
        <p:spPr bwMode="auto">
          <a:xfrm>
            <a:off x="5348288" y="1673225"/>
            <a:ext cx="1263650" cy="1917700"/>
          </a:xfrm>
          <a:custGeom>
            <a:avLst/>
            <a:gdLst>
              <a:gd name="T0" fmla="*/ 0 w 1764"/>
              <a:gd name="T1" fmla="*/ 2147483647 h 2676"/>
              <a:gd name="T2" fmla="*/ 2147483647 w 1764"/>
              <a:gd name="T3" fmla="*/ 0 h 2676"/>
              <a:gd name="T4" fmla="*/ 2147483647 w 1764"/>
              <a:gd name="T5" fmla="*/ 2147483647 h 2676"/>
              <a:gd name="T6" fmla="*/ 0 w 1764"/>
              <a:gd name="T7" fmla="*/ 2147483647 h 2676"/>
              <a:gd name="T8" fmla="*/ 0 w 1764"/>
              <a:gd name="T9" fmla="*/ 2147483647 h 2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4"/>
              <a:gd name="T16" fmla="*/ 0 h 2676"/>
              <a:gd name="T17" fmla="*/ 1764 w 1764"/>
              <a:gd name="T18" fmla="*/ 2676 h 2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4" h="2676">
                <a:moveTo>
                  <a:pt x="0" y="684"/>
                </a:moveTo>
                <a:lnTo>
                  <a:pt x="1764" y="0"/>
                </a:lnTo>
                <a:lnTo>
                  <a:pt x="1764" y="1860"/>
                </a:lnTo>
                <a:lnTo>
                  <a:pt x="0" y="2676"/>
                </a:lnTo>
                <a:lnTo>
                  <a:pt x="0" y="684"/>
                </a:lnTo>
                <a:close/>
              </a:path>
            </a:pathLst>
          </a:custGeom>
          <a:gradFill rotWithShape="1">
            <a:gsLst>
              <a:gs pos="0">
                <a:srgbClr val="FFC3C3">
                  <a:alpha val="49001"/>
                </a:srgbClr>
              </a:gs>
              <a:gs pos="100000">
                <a:srgbClr val="FF4343">
                  <a:alpha val="67000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590" name="Line 15"/>
          <p:cNvSpPr>
            <a:spLocks noChangeAspect="1" noChangeShapeType="1"/>
          </p:cNvSpPr>
          <p:nvPr/>
        </p:nvSpPr>
        <p:spPr bwMode="auto">
          <a:xfrm>
            <a:off x="5992813" y="254476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591" name="Line 16"/>
          <p:cNvSpPr>
            <a:spLocks noChangeAspect="1" noChangeShapeType="1"/>
          </p:cNvSpPr>
          <p:nvPr/>
        </p:nvSpPr>
        <p:spPr bwMode="auto">
          <a:xfrm flipV="1">
            <a:off x="5938838" y="2582863"/>
            <a:ext cx="127000" cy="5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3592" name="Group 17"/>
          <p:cNvGrpSpPr>
            <a:grpSpLocks noChangeAspect="1"/>
          </p:cNvGrpSpPr>
          <p:nvPr/>
        </p:nvGrpSpPr>
        <p:grpSpPr bwMode="auto">
          <a:xfrm>
            <a:off x="6334125" y="2000250"/>
            <a:ext cx="131763" cy="139700"/>
            <a:chOff x="9840" y="9168"/>
            <a:chExt cx="180" cy="192"/>
          </a:xfrm>
        </p:grpSpPr>
        <p:sp>
          <p:nvSpPr>
            <p:cNvPr id="233630" name="Line 18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31" name="Line 19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3593" name="Group 20"/>
          <p:cNvGrpSpPr>
            <a:grpSpLocks noChangeAspect="1"/>
          </p:cNvGrpSpPr>
          <p:nvPr/>
        </p:nvGrpSpPr>
        <p:grpSpPr bwMode="auto">
          <a:xfrm>
            <a:off x="6334125" y="2330450"/>
            <a:ext cx="131763" cy="138113"/>
            <a:chOff x="9840" y="9168"/>
            <a:chExt cx="180" cy="192"/>
          </a:xfrm>
        </p:grpSpPr>
        <p:sp>
          <p:nvSpPr>
            <p:cNvPr id="233628" name="Line 21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9" name="Line 22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3594" name="Group 23"/>
          <p:cNvGrpSpPr>
            <a:grpSpLocks noChangeAspect="1"/>
          </p:cNvGrpSpPr>
          <p:nvPr/>
        </p:nvGrpSpPr>
        <p:grpSpPr bwMode="auto">
          <a:xfrm>
            <a:off x="5926138" y="2152650"/>
            <a:ext cx="128587" cy="138113"/>
            <a:chOff x="9840" y="9168"/>
            <a:chExt cx="180" cy="192"/>
          </a:xfrm>
        </p:grpSpPr>
        <p:sp>
          <p:nvSpPr>
            <p:cNvPr id="233626" name="Line 24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7" name="Line 25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3595" name="Group 26"/>
          <p:cNvGrpSpPr>
            <a:grpSpLocks noChangeAspect="1"/>
          </p:cNvGrpSpPr>
          <p:nvPr/>
        </p:nvGrpSpPr>
        <p:grpSpPr bwMode="auto">
          <a:xfrm>
            <a:off x="5534025" y="2308225"/>
            <a:ext cx="130175" cy="138113"/>
            <a:chOff x="9840" y="9168"/>
            <a:chExt cx="180" cy="192"/>
          </a:xfrm>
        </p:grpSpPr>
        <p:sp>
          <p:nvSpPr>
            <p:cNvPr id="233624" name="Line 27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5" name="Line 28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96" name="Line 29"/>
          <p:cNvSpPr>
            <a:spLocks noChangeAspect="1" noChangeShapeType="1"/>
          </p:cNvSpPr>
          <p:nvPr/>
        </p:nvSpPr>
        <p:spPr bwMode="auto">
          <a:xfrm>
            <a:off x="5591175" y="2733675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597" name="Line 30"/>
          <p:cNvSpPr>
            <a:spLocks noChangeAspect="1" noChangeShapeType="1"/>
          </p:cNvSpPr>
          <p:nvPr/>
        </p:nvSpPr>
        <p:spPr bwMode="auto">
          <a:xfrm flipV="1">
            <a:off x="5537200" y="2773363"/>
            <a:ext cx="125413" cy="5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598" name="Line 31"/>
          <p:cNvSpPr>
            <a:spLocks noChangeAspect="1" noChangeShapeType="1"/>
          </p:cNvSpPr>
          <p:nvPr/>
        </p:nvSpPr>
        <p:spPr bwMode="auto">
          <a:xfrm>
            <a:off x="5591175" y="313531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599" name="Line 32"/>
          <p:cNvSpPr>
            <a:spLocks noChangeAspect="1" noChangeShapeType="1"/>
          </p:cNvSpPr>
          <p:nvPr/>
        </p:nvSpPr>
        <p:spPr bwMode="auto">
          <a:xfrm flipV="1">
            <a:off x="5537200" y="3171825"/>
            <a:ext cx="125413" cy="619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600" name="Line 33"/>
          <p:cNvSpPr>
            <a:spLocks noChangeAspect="1" noChangeShapeType="1"/>
          </p:cNvSpPr>
          <p:nvPr/>
        </p:nvSpPr>
        <p:spPr bwMode="auto">
          <a:xfrm>
            <a:off x="5983288" y="297656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601" name="Line 34"/>
          <p:cNvSpPr>
            <a:spLocks noChangeAspect="1" noChangeShapeType="1"/>
          </p:cNvSpPr>
          <p:nvPr/>
        </p:nvSpPr>
        <p:spPr bwMode="auto">
          <a:xfrm flipV="1">
            <a:off x="5929313" y="3013075"/>
            <a:ext cx="125412" cy="619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602" name="Line 45"/>
          <p:cNvSpPr>
            <a:spLocks noChangeAspect="1" noChangeShapeType="1"/>
          </p:cNvSpPr>
          <p:nvPr/>
        </p:nvSpPr>
        <p:spPr bwMode="auto">
          <a:xfrm>
            <a:off x="6392863" y="2784475"/>
            <a:ext cx="1587" cy="138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603" name="Line 46"/>
          <p:cNvSpPr>
            <a:spLocks noChangeAspect="1" noChangeShapeType="1"/>
          </p:cNvSpPr>
          <p:nvPr/>
        </p:nvSpPr>
        <p:spPr bwMode="auto">
          <a:xfrm flipV="1">
            <a:off x="6334125" y="2824163"/>
            <a:ext cx="131763" cy="60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3604" name="Group 36"/>
          <p:cNvGrpSpPr>
            <a:grpSpLocks noChangeAspect="1"/>
          </p:cNvGrpSpPr>
          <p:nvPr/>
        </p:nvGrpSpPr>
        <p:grpSpPr bwMode="auto">
          <a:xfrm>
            <a:off x="7989888" y="2057400"/>
            <a:ext cx="117475" cy="115888"/>
            <a:chOff x="11704" y="9336"/>
            <a:chExt cx="176" cy="176"/>
          </a:xfrm>
        </p:grpSpPr>
        <p:sp>
          <p:nvSpPr>
            <p:cNvPr id="233622" name="Line 37"/>
            <p:cNvSpPr>
              <a:spLocks noChangeAspect="1"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3" name="Line 38"/>
            <p:cNvSpPr>
              <a:spLocks noChangeAspect="1"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3605" name="Group 39"/>
          <p:cNvGrpSpPr>
            <a:grpSpLocks noChangeAspect="1"/>
          </p:cNvGrpSpPr>
          <p:nvPr/>
        </p:nvGrpSpPr>
        <p:grpSpPr bwMode="auto">
          <a:xfrm>
            <a:off x="7989888" y="2562225"/>
            <a:ext cx="117475" cy="115888"/>
            <a:chOff x="11704" y="9336"/>
            <a:chExt cx="176" cy="176"/>
          </a:xfrm>
        </p:grpSpPr>
        <p:sp>
          <p:nvSpPr>
            <p:cNvPr id="233620" name="Line 40"/>
            <p:cNvSpPr>
              <a:spLocks noChangeAspect="1"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21" name="Line 41"/>
            <p:cNvSpPr>
              <a:spLocks noChangeAspect="1"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3606" name="Group 42"/>
          <p:cNvGrpSpPr>
            <a:grpSpLocks noChangeAspect="1"/>
          </p:cNvGrpSpPr>
          <p:nvPr/>
        </p:nvGrpSpPr>
        <p:grpSpPr bwMode="auto">
          <a:xfrm>
            <a:off x="7989888" y="3078163"/>
            <a:ext cx="117475" cy="115887"/>
            <a:chOff x="11704" y="9336"/>
            <a:chExt cx="176" cy="176"/>
          </a:xfrm>
        </p:grpSpPr>
        <p:sp>
          <p:nvSpPr>
            <p:cNvPr id="233618" name="Line 43"/>
            <p:cNvSpPr>
              <a:spLocks noChangeAspect="1"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619" name="Line 44"/>
            <p:cNvSpPr>
              <a:spLocks noChangeAspect="1"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607" name="Oval 47"/>
          <p:cNvSpPr>
            <a:spLocks noChangeAspect="1" noChangeArrowheads="1"/>
          </p:cNvSpPr>
          <p:nvPr/>
        </p:nvSpPr>
        <p:spPr bwMode="auto">
          <a:xfrm>
            <a:off x="8307388" y="259715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3608" name="Text Box 49"/>
          <p:cNvSpPr txBox="1">
            <a:spLocks noChangeArrowheads="1"/>
          </p:cNvSpPr>
          <p:nvPr/>
        </p:nvSpPr>
        <p:spPr bwMode="auto">
          <a:xfrm>
            <a:off x="6065838" y="2043113"/>
            <a:ext cx="3048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1800" b="1" i="1">
                <a:latin typeface="Times New Roman" pitchFamily="18" charset="0"/>
                <a:sym typeface="Symbol" pitchFamily="18" charset="2"/>
              </a:rPr>
              <a:t></a:t>
            </a:r>
            <a:endParaRPr lang="en-GB">
              <a:sym typeface="Symbol" pitchFamily="18" charset="2"/>
            </a:endParaRPr>
          </a:p>
        </p:txBody>
      </p:sp>
      <p:sp>
        <p:nvSpPr>
          <p:cNvPr id="233609" name="Rectangle 52"/>
          <p:cNvSpPr>
            <a:spLocks noChangeArrowheads="1"/>
          </p:cNvSpPr>
          <p:nvPr/>
        </p:nvSpPr>
        <p:spPr bwMode="auto">
          <a:xfrm>
            <a:off x="7621588" y="2413000"/>
            <a:ext cx="722312" cy="479425"/>
          </a:xfrm>
          <a:prstGeom prst="rect">
            <a:avLst/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C49F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3610" name="AutoShape 53"/>
          <p:cNvSpPr>
            <a:spLocks noChangeArrowheads="1"/>
          </p:cNvSpPr>
          <p:nvPr/>
        </p:nvSpPr>
        <p:spPr bwMode="auto">
          <a:xfrm rot="6595432">
            <a:off x="5915025" y="2389188"/>
            <a:ext cx="542925" cy="596900"/>
          </a:xfrm>
          <a:prstGeom prst="can">
            <a:avLst>
              <a:gd name="adj" fmla="val 54971"/>
            </a:avLst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3611" name="Freeform 13"/>
          <p:cNvSpPr>
            <a:spLocks/>
          </p:cNvSpPr>
          <p:nvPr/>
        </p:nvSpPr>
        <p:spPr bwMode="auto">
          <a:xfrm>
            <a:off x="7372350" y="1866900"/>
            <a:ext cx="612775" cy="1497013"/>
          </a:xfrm>
          <a:custGeom>
            <a:avLst/>
            <a:gdLst>
              <a:gd name="T0" fmla="*/ 2147483647 w 1013"/>
              <a:gd name="T1" fmla="*/ 2147483647 h 2025"/>
              <a:gd name="T2" fmla="*/ 2147483647 w 1013"/>
              <a:gd name="T3" fmla="*/ 0 h 2025"/>
              <a:gd name="T4" fmla="*/ 2147483647 w 1013"/>
              <a:gd name="T5" fmla="*/ 0 h 2025"/>
              <a:gd name="T6" fmla="*/ 2147483647 w 1013"/>
              <a:gd name="T7" fmla="*/ 2147483647 h 2025"/>
              <a:gd name="T8" fmla="*/ 2147483647 w 1013"/>
              <a:gd name="T9" fmla="*/ 2147483647 h 20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13"/>
              <a:gd name="T16" fmla="*/ 0 h 2025"/>
              <a:gd name="T17" fmla="*/ 1013 w 1013"/>
              <a:gd name="T18" fmla="*/ 2025 h 20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13" h="2025">
                <a:moveTo>
                  <a:pt x="1013" y="2025"/>
                </a:moveTo>
                <a:lnTo>
                  <a:pt x="1013" y="0"/>
                </a:lnTo>
                <a:cubicBezTo>
                  <a:pt x="1013" y="0"/>
                  <a:pt x="683" y="0"/>
                  <a:pt x="353" y="0"/>
                </a:cubicBezTo>
                <a:cubicBezTo>
                  <a:pt x="0" y="657"/>
                  <a:pt x="525" y="1587"/>
                  <a:pt x="353" y="2025"/>
                </a:cubicBezTo>
                <a:cubicBezTo>
                  <a:pt x="683" y="2025"/>
                  <a:pt x="1013" y="2025"/>
                  <a:pt x="1013" y="2025"/>
                </a:cubicBezTo>
                <a:close/>
              </a:path>
            </a:pathLst>
          </a:custGeom>
          <a:solidFill>
            <a:srgbClr val="C0C0C0">
              <a:alpha val="49019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3529" name="Line 57"/>
          <p:cNvSpPr>
            <a:spLocks noChangeShapeType="1"/>
          </p:cNvSpPr>
          <p:nvPr/>
        </p:nvSpPr>
        <p:spPr bwMode="auto">
          <a:xfrm rot="16200000" flipH="1">
            <a:off x="6527800" y="2565400"/>
            <a:ext cx="196850" cy="54610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20" name="Oval 48"/>
          <p:cNvSpPr>
            <a:spLocks noChangeAspect="1" noChangeArrowheads="1"/>
          </p:cNvSpPr>
          <p:nvPr/>
        </p:nvSpPr>
        <p:spPr bwMode="auto">
          <a:xfrm>
            <a:off x="6297613" y="2689225"/>
            <a:ext cx="76200" cy="793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3530" name="Line 58"/>
          <p:cNvSpPr>
            <a:spLocks noChangeShapeType="1"/>
          </p:cNvSpPr>
          <p:nvPr/>
        </p:nvSpPr>
        <p:spPr bwMode="auto">
          <a:xfrm>
            <a:off x="8170863" y="2057400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3532" name="Line 60"/>
          <p:cNvSpPr>
            <a:spLocks noChangeShapeType="1"/>
          </p:cNvSpPr>
          <p:nvPr/>
        </p:nvSpPr>
        <p:spPr bwMode="auto">
          <a:xfrm>
            <a:off x="8170863" y="3238500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33533" name="Object 103"/>
          <p:cNvGraphicFramePr>
            <a:graphicFrameLocks noChangeAspect="1"/>
          </p:cNvGraphicFramePr>
          <p:nvPr/>
        </p:nvGraphicFramePr>
        <p:xfrm>
          <a:off x="6913563" y="2770188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90" name="Equation" r:id="rId6" imgW="266353" imgH="317087" progId="Equation.DSMT4">
                  <p:embed/>
                </p:oleObj>
              </mc:Choice>
              <mc:Fallback>
                <p:oleObj name="Equation" r:id="rId6" imgW="266353" imgH="317087" progId="Equation.DSMT4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3563" y="2770188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34" name="Object 104"/>
          <p:cNvGraphicFramePr>
            <a:graphicFrameLocks noChangeAspect="1"/>
          </p:cNvGraphicFramePr>
          <p:nvPr/>
        </p:nvGraphicFramePr>
        <p:xfrm>
          <a:off x="8612188" y="2662238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91" name="Equation" r:id="rId8" imgW="266353" imgH="317087" progId="Equation.DSMT4">
                  <p:embed/>
                </p:oleObj>
              </mc:Choice>
              <mc:Fallback>
                <p:oleObj name="Equation" r:id="rId8" imgW="266353" imgH="317087" progId="Equation.DSMT4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2188" y="2662238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616" name="Line 35"/>
          <p:cNvSpPr>
            <a:spLocks noChangeShapeType="1"/>
          </p:cNvSpPr>
          <p:nvPr/>
        </p:nvSpPr>
        <p:spPr bwMode="auto">
          <a:xfrm rot="-5400000">
            <a:off x="7238206" y="2615407"/>
            <a:ext cx="1484313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63"/>
          <p:cNvSpPr>
            <a:spLocks noChangeArrowheads="1"/>
          </p:cNvSpPr>
          <p:nvPr/>
        </p:nvSpPr>
        <p:spPr bwMode="auto">
          <a:xfrm>
            <a:off x="6149975" y="2462213"/>
            <a:ext cx="366713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3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3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3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33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31" grpId="0" animBg="1"/>
      <p:bldP spid="233476" grpId="0"/>
      <p:bldP spid="233478" grpId="0"/>
      <p:bldP spid="233479" grpId="0"/>
      <p:bldP spid="233480" grpId="0"/>
      <p:bldP spid="233483" grpId="0" animBg="1"/>
      <p:bldP spid="233529" grpId="0" animBg="1"/>
      <p:bldP spid="233520" grpId="0" animBg="1"/>
      <p:bldP spid="233530" grpId="0" animBg="1"/>
      <p:bldP spid="233532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1638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484DAD-5487-4FB8-B188-C86F016325B1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1375"/>
            <a:ext cx="7772400" cy="625475"/>
          </a:xfrm>
        </p:spPr>
        <p:txBody>
          <a:bodyPr/>
          <a:lstStyle/>
          <a:p>
            <a:pPr eaLnBrk="1" hangingPunct="1"/>
            <a:r>
              <a:rPr lang="en-US" smtClean="0"/>
              <a:t>GAUSS’S LAW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" y="1735138"/>
            <a:ext cx="8820150" cy="930275"/>
          </a:xfrm>
        </p:spPr>
        <p:txBody>
          <a:bodyPr/>
          <a:lstStyle/>
          <a:p>
            <a:pPr marL="268288" indent="-268288" algn="l" eaLnBrk="1" hangingPunct="1"/>
            <a:r>
              <a:rPr lang="en-US" smtClean="0"/>
              <a:t>Learning outcomes:</a:t>
            </a:r>
            <a:br>
              <a:rPr lang="en-US" smtClean="0"/>
            </a:br>
            <a:r>
              <a:rPr lang="en-US" sz="2400" smtClean="0"/>
              <a:t>At the end of this chapter you should be able to…</a:t>
            </a:r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161925" y="2746375"/>
            <a:ext cx="8820150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Calculate the electric flux through a surface.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US" sz="12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Use Gauss’s Law to calculate the electric field due to symmetric charge distributions. </a:t>
            </a: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endParaRPr lang="en-US" sz="1200">
              <a:solidFill>
                <a:srgbClr val="000066"/>
              </a:solidFill>
            </a:endParaRPr>
          </a:p>
          <a:p>
            <a:pPr marL="1073150" lvl="2" indent="-355600">
              <a:lnSpc>
                <a:spcPct val="110000"/>
              </a:lnSpc>
              <a:buFontTx/>
              <a:buBlip>
                <a:blip r:embed="rId3"/>
              </a:buBlip>
            </a:pPr>
            <a:r>
              <a:rPr lang="en-US" sz="2200">
                <a:solidFill>
                  <a:srgbClr val="000066"/>
                </a:solidFill>
              </a:rPr>
              <a:t>Use Gauss’s Law to determine the charge distribution on hollow conductors in electric fields.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8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3568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356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5B3944-03C8-4D69-B69B-2F8700216993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235532" name="Rectangle 12"/>
          <p:cNvSpPr>
            <a:spLocks noChangeArrowheads="1"/>
          </p:cNvSpPr>
          <p:nvPr/>
        </p:nvSpPr>
        <p:spPr bwMode="auto">
          <a:xfrm>
            <a:off x="0" y="4210050"/>
            <a:ext cx="89916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2" indent="-446088">
              <a:lnSpc>
                <a:spcPct val="110000"/>
              </a:lnSpc>
              <a:spcBef>
                <a:spcPct val="50000"/>
              </a:spcBef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The external field lies perpendicular to the surface and is given by             .</a:t>
            </a:r>
          </a:p>
          <a:p>
            <a:pPr marL="804863" lvl="2" indent="-446088">
              <a:lnSpc>
                <a:spcPct val="110000"/>
              </a:lnSpc>
              <a:spcBef>
                <a:spcPct val="60000"/>
              </a:spcBef>
              <a:buFontTx/>
              <a:buBlip>
                <a:blip r:embed="rId4"/>
              </a:buBlip>
            </a:pPr>
            <a:r>
              <a:rPr lang="en-US" sz="2200">
                <a:solidFill>
                  <a:srgbClr val="000066"/>
                </a:solidFill>
              </a:rPr>
              <a:t>On an irregularly shaped conductor the charge collects around sharp points, but               still holds true.</a:t>
            </a:r>
          </a:p>
        </p:txBody>
      </p:sp>
      <p:sp>
        <p:nvSpPr>
          <p:cNvPr id="2356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558800"/>
            <a:ext cx="8231187" cy="1079500"/>
          </a:xfrm>
        </p:spPr>
        <p:txBody>
          <a:bodyPr>
            <a:spAutoFit/>
          </a:bodyPr>
          <a:lstStyle/>
          <a:p>
            <a:pPr eaLnBrk="1" hangingPunct="1"/>
            <a:r>
              <a:rPr lang="en-US" smtClean="0"/>
              <a:t>EXTERNAL FIELD DUE TO </a:t>
            </a:r>
            <a:br>
              <a:rPr lang="en-US" smtClean="0"/>
            </a:br>
            <a:r>
              <a:rPr lang="en-US" smtClean="0"/>
              <a:t>A CHARGED CONDUCTOR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71725"/>
            <a:ext cx="6958013" cy="1733550"/>
          </a:xfrm>
        </p:spPr>
        <p:txBody>
          <a:bodyPr/>
          <a:lstStyle/>
          <a:p>
            <a:pPr marL="804863" lvl="2" indent="-446088" eaLnBrk="1" hangingPunct="1">
              <a:spcBef>
                <a:spcPct val="50000"/>
              </a:spcBef>
            </a:pPr>
            <a:r>
              <a:rPr lang="en-US" smtClean="0"/>
              <a:t>The electric field is zero </a:t>
            </a:r>
            <a:br>
              <a:rPr lang="en-US" smtClean="0"/>
            </a:br>
            <a:r>
              <a:rPr lang="en-US" smtClean="0"/>
              <a:t>everywhere </a:t>
            </a:r>
            <a:r>
              <a:rPr lang="en-US" i="1" smtClean="0"/>
              <a:t>inside</a:t>
            </a:r>
            <a:r>
              <a:rPr lang="en-US" i="1" baseline="30000" smtClean="0"/>
              <a:t> </a:t>
            </a:r>
            <a:r>
              <a:rPr lang="en-US" smtClean="0"/>
              <a:t> the </a:t>
            </a:r>
            <a:br>
              <a:rPr lang="en-US" smtClean="0"/>
            </a:br>
            <a:r>
              <a:rPr lang="en-US" smtClean="0"/>
              <a:t>conducting material.</a:t>
            </a:r>
          </a:p>
          <a:p>
            <a:pPr marL="804863" lvl="2" indent="-446088" eaLnBrk="1" hangingPunct="1">
              <a:spcBef>
                <a:spcPct val="50000"/>
              </a:spcBef>
            </a:pPr>
            <a:r>
              <a:rPr lang="en-US" smtClean="0"/>
              <a:t>Any excess charge is all on the </a:t>
            </a:r>
            <a:r>
              <a:rPr lang="en-US" i="1" smtClean="0"/>
              <a:t>surface</a:t>
            </a:r>
            <a:r>
              <a:rPr lang="en-US" smtClean="0"/>
              <a:t>.</a:t>
            </a:r>
          </a:p>
        </p:txBody>
      </p:sp>
      <p:graphicFrame>
        <p:nvGraphicFramePr>
          <p:cNvPr id="235531" name="Object 163"/>
          <p:cNvGraphicFramePr>
            <a:graphicFrameLocks noChangeAspect="1"/>
          </p:cNvGraphicFramePr>
          <p:nvPr/>
        </p:nvGraphicFramePr>
        <p:xfrm>
          <a:off x="2120900" y="4514850"/>
          <a:ext cx="850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3" name="Equation" r:id="rId5" imgW="850900" imgH="685800" progId="Equation.DSMT4">
                  <p:embed/>
                </p:oleObj>
              </mc:Choice>
              <mc:Fallback>
                <p:oleObj name="Equation" r:id="rId5" imgW="850900" imgH="685800" progId="Equation.DSMT4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4514850"/>
                        <a:ext cx="850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4" name="Rectangle 14"/>
          <p:cNvSpPr>
            <a:spLocks noChangeArrowheads="1"/>
          </p:cNvSpPr>
          <p:nvPr/>
        </p:nvSpPr>
        <p:spPr bwMode="auto">
          <a:xfrm>
            <a:off x="0" y="1762125"/>
            <a:ext cx="87741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Summary:</a:t>
            </a:r>
          </a:p>
        </p:txBody>
      </p:sp>
      <p:sp>
        <p:nvSpPr>
          <p:cNvPr id="235695" name="AutoShape 64"/>
          <p:cNvSpPr>
            <a:spLocks noChangeArrowheads="1"/>
          </p:cNvSpPr>
          <p:nvPr/>
        </p:nvSpPr>
        <p:spPr bwMode="auto">
          <a:xfrm rot="6595432">
            <a:off x="5248275" y="2284413"/>
            <a:ext cx="542925" cy="596900"/>
          </a:xfrm>
          <a:prstGeom prst="can">
            <a:avLst>
              <a:gd name="adj" fmla="val 54971"/>
            </a:avLst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 rot="10800000" vert="eaVert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5696" name="Freeform 65"/>
          <p:cNvSpPr>
            <a:spLocks/>
          </p:cNvSpPr>
          <p:nvPr/>
        </p:nvSpPr>
        <p:spPr bwMode="auto">
          <a:xfrm>
            <a:off x="4967288" y="1673225"/>
            <a:ext cx="1263650" cy="1917700"/>
          </a:xfrm>
          <a:custGeom>
            <a:avLst/>
            <a:gdLst>
              <a:gd name="T0" fmla="*/ 0 w 1764"/>
              <a:gd name="T1" fmla="*/ 2147483647 h 2676"/>
              <a:gd name="T2" fmla="*/ 2147483647 w 1764"/>
              <a:gd name="T3" fmla="*/ 0 h 2676"/>
              <a:gd name="T4" fmla="*/ 2147483647 w 1764"/>
              <a:gd name="T5" fmla="*/ 2147483647 h 2676"/>
              <a:gd name="T6" fmla="*/ 0 w 1764"/>
              <a:gd name="T7" fmla="*/ 2147483647 h 2676"/>
              <a:gd name="T8" fmla="*/ 0 w 1764"/>
              <a:gd name="T9" fmla="*/ 2147483647 h 2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4"/>
              <a:gd name="T16" fmla="*/ 0 h 2676"/>
              <a:gd name="T17" fmla="*/ 1764 w 1764"/>
              <a:gd name="T18" fmla="*/ 2676 h 2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4" h="2676">
                <a:moveTo>
                  <a:pt x="0" y="684"/>
                </a:moveTo>
                <a:lnTo>
                  <a:pt x="1764" y="0"/>
                </a:lnTo>
                <a:lnTo>
                  <a:pt x="1764" y="1860"/>
                </a:lnTo>
                <a:lnTo>
                  <a:pt x="0" y="2676"/>
                </a:lnTo>
                <a:lnTo>
                  <a:pt x="0" y="684"/>
                </a:lnTo>
                <a:close/>
              </a:path>
            </a:pathLst>
          </a:custGeom>
          <a:gradFill rotWithShape="1">
            <a:gsLst>
              <a:gs pos="0">
                <a:srgbClr val="FFC3C3">
                  <a:alpha val="49001"/>
                </a:srgbClr>
              </a:gs>
              <a:gs pos="100000">
                <a:srgbClr val="FF4343">
                  <a:alpha val="67000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97" name="Line 66"/>
          <p:cNvSpPr>
            <a:spLocks noChangeAspect="1" noChangeShapeType="1"/>
          </p:cNvSpPr>
          <p:nvPr/>
        </p:nvSpPr>
        <p:spPr bwMode="auto">
          <a:xfrm>
            <a:off x="5611813" y="254476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98" name="Line 67"/>
          <p:cNvSpPr>
            <a:spLocks noChangeAspect="1" noChangeShapeType="1"/>
          </p:cNvSpPr>
          <p:nvPr/>
        </p:nvSpPr>
        <p:spPr bwMode="auto">
          <a:xfrm flipV="1">
            <a:off x="5557838" y="2582863"/>
            <a:ext cx="127000" cy="5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699" name="Group 68"/>
          <p:cNvGrpSpPr>
            <a:grpSpLocks noChangeAspect="1"/>
          </p:cNvGrpSpPr>
          <p:nvPr/>
        </p:nvGrpSpPr>
        <p:grpSpPr bwMode="auto">
          <a:xfrm>
            <a:off x="5953125" y="2000250"/>
            <a:ext cx="131763" cy="139700"/>
            <a:chOff x="9840" y="9168"/>
            <a:chExt cx="180" cy="192"/>
          </a:xfrm>
        </p:grpSpPr>
        <p:sp>
          <p:nvSpPr>
            <p:cNvPr id="235746" name="Line 69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7" name="Line 70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00" name="Group 71"/>
          <p:cNvGrpSpPr>
            <a:grpSpLocks noChangeAspect="1"/>
          </p:cNvGrpSpPr>
          <p:nvPr/>
        </p:nvGrpSpPr>
        <p:grpSpPr bwMode="auto">
          <a:xfrm>
            <a:off x="5953125" y="2330450"/>
            <a:ext cx="131763" cy="138113"/>
            <a:chOff x="9840" y="9168"/>
            <a:chExt cx="180" cy="192"/>
          </a:xfrm>
        </p:grpSpPr>
        <p:sp>
          <p:nvSpPr>
            <p:cNvPr id="235744" name="Line 72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5" name="Line 73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01" name="Group 74"/>
          <p:cNvGrpSpPr>
            <a:grpSpLocks noChangeAspect="1"/>
          </p:cNvGrpSpPr>
          <p:nvPr/>
        </p:nvGrpSpPr>
        <p:grpSpPr bwMode="auto">
          <a:xfrm>
            <a:off x="5545138" y="2152650"/>
            <a:ext cx="128587" cy="138113"/>
            <a:chOff x="9840" y="9168"/>
            <a:chExt cx="180" cy="192"/>
          </a:xfrm>
        </p:grpSpPr>
        <p:sp>
          <p:nvSpPr>
            <p:cNvPr id="235742" name="Line 75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3" name="Line 76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02" name="Group 77"/>
          <p:cNvGrpSpPr>
            <a:grpSpLocks noChangeAspect="1"/>
          </p:cNvGrpSpPr>
          <p:nvPr/>
        </p:nvGrpSpPr>
        <p:grpSpPr bwMode="auto">
          <a:xfrm>
            <a:off x="5153025" y="2308225"/>
            <a:ext cx="130175" cy="138113"/>
            <a:chOff x="9840" y="9168"/>
            <a:chExt cx="180" cy="192"/>
          </a:xfrm>
        </p:grpSpPr>
        <p:sp>
          <p:nvSpPr>
            <p:cNvPr id="235740" name="Line 78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1" name="Line 79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03" name="Line 80"/>
          <p:cNvSpPr>
            <a:spLocks noChangeAspect="1" noChangeShapeType="1"/>
          </p:cNvSpPr>
          <p:nvPr/>
        </p:nvSpPr>
        <p:spPr bwMode="auto">
          <a:xfrm>
            <a:off x="5210175" y="2733675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4" name="Line 81"/>
          <p:cNvSpPr>
            <a:spLocks noChangeAspect="1" noChangeShapeType="1"/>
          </p:cNvSpPr>
          <p:nvPr/>
        </p:nvSpPr>
        <p:spPr bwMode="auto">
          <a:xfrm flipV="1">
            <a:off x="5156200" y="2773363"/>
            <a:ext cx="125413" cy="5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5" name="Line 82"/>
          <p:cNvSpPr>
            <a:spLocks noChangeAspect="1" noChangeShapeType="1"/>
          </p:cNvSpPr>
          <p:nvPr/>
        </p:nvSpPr>
        <p:spPr bwMode="auto">
          <a:xfrm>
            <a:off x="5210175" y="313531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6" name="Line 83"/>
          <p:cNvSpPr>
            <a:spLocks noChangeAspect="1" noChangeShapeType="1"/>
          </p:cNvSpPr>
          <p:nvPr/>
        </p:nvSpPr>
        <p:spPr bwMode="auto">
          <a:xfrm flipV="1">
            <a:off x="5156200" y="3171825"/>
            <a:ext cx="125413" cy="619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7" name="Line 84"/>
          <p:cNvSpPr>
            <a:spLocks noChangeAspect="1" noChangeShapeType="1"/>
          </p:cNvSpPr>
          <p:nvPr/>
        </p:nvSpPr>
        <p:spPr bwMode="auto">
          <a:xfrm>
            <a:off x="5602288" y="297656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8" name="Line 85"/>
          <p:cNvSpPr>
            <a:spLocks noChangeAspect="1" noChangeShapeType="1"/>
          </p:cNvSpPr>
          <p:nvPr/>
        </p:nvSpPr>
        <p:spPr bwMode="auto">
          <a:xfrm flipV="1">
            <a:off x="5548313" y="3013075"/>
            <a:ext cx="125412" cy="619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9" name="Line 86"/>
          <p:cNvSpPr>
            <a:spLocks noChangeAspect="1" noChangeShapeType="1"/>
          </p:cNvSpPr>
          <p:nvPr/>
        </p:nvSpPr>
        <p:spPr bwMode="auto">
          <a:xfrm>
            <a:off x="6011863" y="2784475"/>
            <a:ext cx="1587" cy="138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0" name="Line 87"/>
          <p:cNvSpPr>
            <a:spLocks noChangeAspect="1" noChangeShapeType="1"/>
          </p:cNvSpPr>
          <p:nvPr/>
        </p:nvSpPr>
        <p:spPr bwMode="auto">
          <a:xfrm flipV="1">
            <a:off x="5953125" y="2824163"/>
            <a:ext cx="131763" cy="60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1" name="Text Box 98"/>
          <p:cNvSpPr txBox="1">
            <a:spLocks noChangeArrowheads="1"/>
          </p:cNvSpPr>
          <p:nvPr/>
        </p:nvSpPr>
        <p:spPr bwMode="auto">
          <a:xfrm>
            <a:off x="5684838" y="2043113"/>
            <a:ext cx="3048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1800" b="1" i="1">
                <a:latin typeface="Times New Roman" pitchFamily="18" charset="0"/>
                <a:sym typeface="Symbol" pitchFamily="18" charset="2"/>
              </a:rPr>
              <a:t></a:t>
            </a:r>
            <a:endParaRPr lang="en-GB">
              <a:sym typeface="Symbol" pitchFamily="18" charset="2"/>
            </a:endParaRPr>
          </a:p>
        </p:txBody>
      </p:sp>
      <p:sp>
        <p:nvSpPr>
          <p:cNvPr id="235712" name="AutoShape 100"/>
          <p:cNvSpPr>
            <a:spLocks noChangeArrowheads="1"/>
          </p:cNvSpPr>
          <p:nvPr/>
        </p:nvSpPr>
        <p:spPr bwMode="auto">
          <a:xfrm rot="6595432">
            <a:off x="5534025" y="2389188"/>
            <a:ext cx="542925" cy="596900"/>
          </a:xfrm>
          <a:prstGeom prst="can">
            <a:avLst>
              <a:gd name="adj" fmla="val 54971"/>
            </a:avLst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 rot="10800000" vert="eaVert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5713" name="Line 102"/>
          <p:cNvSpPr>
            <a:spLocks noChangeShapeType="1"/>
          </p:cNvSpPr>
          <p:nvPr/>
        </p:nvSpPr>
        <p:spPr bwMode="auto">
          <a:xfrm rot="16200000" flipH="1">
            <a:off x="6146800" y="2565400"/>
            <a:ext cx="196850" cy="54610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5714" name="Oval 103"/>
          <p:cNvSpPr>
            <a:spLocks noChangeAspect="1" noChangeArrowheads="1"/>
          </p:cNvSpPr>
          <p:nvPr/>
        </p:nvSpPr>
        <p:spPr bwMode="auto">
          <a:xfrm>
            <a:off x="5916613" y="2689225"/>
            <a:ext cx="76200" cy="793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5684" name="Object 164"/>
          <p:cNvGraphicFramePr>
            <a:graphicFrameLocks noChangeAspect="1"/>
          </p:cNvGraphicFramePr>
          <p:nvPr/>
        </p:nvGraphicFramePr>
        <p:xfrm>
          <a:off x="6532563" y="2770188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4" name="Equation" r:id="rId7" imgW="266353" imgH="317087" progId="Equation.DSMT4">
                  <p:embed/>
                </p:oleObj>
              </mc:Choice>
              <mc:Fallback>
                <p:oleObj name="Equation" r:id="rId7" imgW="266353" imgH="317087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2770188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0" name="Object 165"/>
          <p:cNvGraphicFramePr>
            <a:graphicFrameLocks noChangeAspect="1"/>
          </p:cNvGraphicFramePr>
          <p:nvPr/>
        </p:nvGraphicFramePr>
        <p:xfrm>
          <a:off x="4354513" y="5448300"/>
          <a:ext cx="850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5" name="Equation" r:id="rId9" imgW="850900" imgH="685800" progId="Equation.DSMT4">
                  <p:embed/>
                </p:oleObj>
              </mc:Choice>
              <mc:Fallback>
                <p:oleObj name="Equation" r:id="rId9" imgW="850900" imgH="68580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5448300"/>
                        <a:ext cx="850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364413" y="1866900"/>
            <a:ext cx="2532062" cy="1497013"/>
            <a:chOff x="7364092" y="1866900"/>
            <a:chExt cx="2532383" cy="1497013"/>
          </a:xfrm>
        </p:grpSpPr>
        <p:grpSp>
          <p:nvGrpSpPr>
            <p:cNvPr id="235716" name="Group 1"/>
            <p:cNvGrpSpPr>
              <a:grpSpLocks/>
            </p:cNvGrpSpPr>
            <p:nvPr/>
          </p:nvGrpSpPr>
          <p:grpSpPr bwMode="auto">
            <a:xfrm>
              <a:off x="7364092" y="1866900"/>
              <a:ext cx="1511300" cy="1497013"/>
              <a:chOff x="6986588" y="1866900"/>
              <a:chExt cx="1511300" cy="1497013"/>
            </a:xfrm>
          </p:grpSpPr>
          <p:sp>
            <p:nvSpPr>
              <p:cNvPr id="235724" name="Line 63"/>
              <p:cNvSpPr>
                <a:spLocks noChangeShapeType="1"/>
              </p:cNvSpPr>
              <p:nvPr/>
            </p:nvSpPr>
            <p:spPr bwMode="auto">
              <a:xfrm>
                <a:off x="7789863" y="2636838"/>
                <a:ext cx="617537" cy="0"/>
              </a:xfrm>
              <a:prstGeom prst="line">
                <a:avLst/>
              </a:prstGeom>
              <a:noFill/>
              <a:ln w="4445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35725" name="Group 88"/>
              <p:cNvGrpSpPr>
                <a:grpSpLocks noChangeAspect="1"/>
              </p:cNvGrpSpPr>
              <p:nvPr/>
            </p:nvGrpSpPr>
            <p:grpSpPr bwMode="auto">
              <a:xfrm>
                <a:off x="7608888" y="2057400"/>
                <a:ext cx="117475" cy="115888"/>
                <a:chOff x="11704" y="9336"/>
                <a:chExt cx="176" cy="176"/>
              </a:xfrm>
            </p:grpSpPr>
            <p:sp>
              <p:nvSpPr>
                <p:cNvPr id="235738" name="Line 89"/>
                <p:cNvSpPr>
                  <a:spLocks noChangeAspect="1" noChangeShapeType="1"/>
                </p:cNvSpPr>
                <p:nvPr/>
              </p:nvSpPr>
              <p:spPr bwMode="auto">
                <a:xfrm>
                  <a:off x="11792" y="9336"/>
                  <a:ext cx="0" cy="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39" name="Line 90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1792" y="9336"/>
                  <a:ext cx="0" cy="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726" name="Group 91"/>
              <p:cNvGrpSpPr>
                <a:grpSpLocks noChangeAspect="1"/>
              </p:cNvGrpSpPr>
              <p:nvPr/>
            </p:nvGrpSpPr>
            <p:grpSpPr bwMode="auto">
              <a:xfrm>
                <a:off x="7608888" y="2562225"/>
                <a:ext cx="117475" cy="115888"/>
                <a:chOff x="11704" y="9336"/>
                <a:chExt cx="176" cy="176"/>
              </a:xfrm>
            </p:grpSpPr>
            <p:sp>
              <p:nvSpPr>
                <p:cNvPr id="235736" name="Line 92"/>
                <p:cNvSpPr>
                  <a:spLocks noChangeAspect="1" noChangeShapeType="1"/>
                </p:cNvSpPr>
                <p:nvPr/>
              </p:nvSpPr>
              <p:spPr bwMode="auto">
                <a:xfrm>
                  <a:off x="11792" y="9336"/>
                  <a:ext cx="0" cy="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37" name="Line 93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1792" y="9336"/>
                  <a:ext cx="0" cy="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727" name="Group 94"/>
              <p:cNvGrpSpPr>
                <a:grpSpLocks noChangeAspect="1"/>
              </p:cNvGrpSpPr>
              <p:nvPr/>
            </p:nvGrpSpPr>
            <p:grpSpPr bwMode="auto">
              <a:xfrm>
                <a:off x="7608888" y="3078163"/>
                <a:ext cx="117475" cy="115887"/>
                <a:chOff x="11704" y="9336"/>
                <a:chExt cx="176" cy="176"/>
              </a:xfrm>
            </p:grpSpPr>
            <p:sp>
              <p:nvSpPr>
                <p:cNvPr id="235734" name="Line 95"/>
                <p:cNvSpPr>
                  <a:spLocks noChangeAspect="1" noChangeShapeType="1"/>
                </p:cNvSpPr>
                <p:nvPr/>
              </p:nvSpPr>
              <p:spPr bwMode="auto">
                <a:xfrm>
                  <a:off x="11792" y="9336"/>
                  <a:ext cx="0" cy="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35" name="Line 96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11792" y="9336"/>
                  <a:ext cx="0" cy="1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5728" name="Oval 97"/>
              <p:cNvSpPr>
                <a:spLocks noChangeAspect="1" noChangeArrowheads="1"/>
              </p:cNvSpPr>
              <p:nvPr/>
            </p:nvSpPr>
            <p:spPr bwMode="auto">
              <a:xfrm>
                <a:off x="7926388" y="2597150"/>
                <a:ext cx="76200" cy="7620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35729" name="Rectangle 99"/>
              <p:cNvSpPr>
                <a:spLocks noChangeArrowheads="1"/>
              </p:cNvSpPr>
              <p:nvPr/>
            </p:nvSpPr>
            <p:spPr bwMode="auto">
              <a:xfrm>
                <a:off x="7240588" y="2413000"/>
                <a:ext cx="722312" cy="479425"/>
              </a:xfrm>
              <a:prstGeom prst="rect">
                <a:avLst/>
              </a:prstGeom>
              <a:gradFill rotWithShape="1">
                <a:gsLst>
                  <a:gs pos="0">
                    <a:srgbClr val="FFE88E">
                      <a:alpha val="85999"/>
                    </a:srgbClr>
                  </a:gs>
                  <a:gs pos="100000">
                    <a:srgbClr val="FFCC00">
                      <a:alpha val="85999"/>
                    </a:srgbClr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rgbClr val="C49F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10000"/>
                  </a:lnSpc>
                </a:pPr>
                <a:endParaRPr lang="en-ZA"/>
              </a:p>
            </p:txBody>
          </p:sp>
          <p:sp>
            <p:nvSpPr>
              <p:cNvPr id="235730" name="Freeform 101"/>
              <p:cNvSpPr>
                <a:spLocks/>
              </p:cNvSpPr>
              <p:nvPr/>
            </p:nvSpPr>
            <p:spPr bwMode="auto">
              <a:xfrm>
                <a:off x="6986588" y="1866900"/>
                <a:ext cx="612775" cy="1497013"/>
              </a:xfrm>
              <a:custGeom>
                <a:avLst/>
                <a:gdLst>
                  <a:gd name="T0" fmla="*/ 2147483647 w 1013"/>
                  <a:gd name="T1" fmla="*/ 2147483647 h 2025"/>
                  <a:gd name="T2" fmla="*/ 2147483647 w 1013"/>
                  <a:gd name="T3" fmla="*/ 0 h 2025"/>
                  <a:gd name="T4" fmla="*/ 2147483647 w 1013"/>
                  <a:gd name="T5" fmla="*/ 0 h 2025"/>
                  <a:gd name="T6" fmla="*/ 2147483647 w 1013"/>
                  <a:gd name="T7" fmla="*/ 2147483647 h 2025"/>
                  <a:gd name="T8" fmla="*/ 2147483647 w 1013"/>
                  <a:gd name="T9" fmla="*/ 2147483647 h 20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13"/>
                  <a:gd name="T16" fmla="*/ 0 h 2025"/>
                  <a:gd name="T17" fmla="*/ 1013 w 1013"/>
                  <a:gd name="T18" fmla="*/ 2025 h 20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13" h="2025">
                    <a:moveTo>
                      <a:pt x="1013" y="2025"/>
                    </a:moveTo>
                    <a:lnTo>
                      <a:pt x="1013" y="0"/>
                    </a:lnTo>
                    <a:cubicBezTo>
                      <a:pt x="1013" y="0"/>
                      <a:pt x="683" y="0"/>
                      <a:pt x="353" y="0"/>
                    </a:cubicBezTo>
                    <a:cubicBezTo>
                      <a:pt x="0" y="657"/>
                      <a:pt x="525" y="1587"/>
                      <a:pt x="353" y="2025"/>
                    </a:cubicBezTo>
                    <a:cubicBezTo>
                      <a:pt x="683" y="2025"/>
                      <a:pt x="1013" y="2025"/>
                      <a:pt x="1013" y="2025"/>
                    </a:cubicBezTo>
                    <a:close/>
                  </a:path>
                </a:pathLst>
              </a:custGeom>
              <a:solidFill>
                <a:srgbClr val="C0C0C0">
                  <a:alpha val="49019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31" name="Line 104"/>
              <p:cNvSpPr>
                <a:spLocks noChangeShapeType="1"/>
              </p:cNvSpPr>
              <p:nvPr/>
            </p:nvSpPr>
            <p:spPr bwMode="auto">
              <a:xfrm>
                <a:off x="7789863" y="2057400"/>
                <a:ext cx="617537" cy="0"/>
              </a:xfrm>
              <a:prstGeom prst="line">
                <a:avLst/>
              </a:prstGeom>
              <a:noFill/>
              <a:ln w="4445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5732" name="Line 105"/>
              <p:cNvSpPr>
                <a:spLocks noChangeShapeType="1"/>
              </p:cNvSpPr>
              <p:nvPr/>
            </p:nvSpPr>
            <p:spPr bwMode="auto">
              <a:xfrm>
                <a:off x="7789863" y="3238500"/>
                <a:ext cx="617537" cy="0"/>
              </a:xfrm>
              <a:prstGeom prst="line">
                <a:avLst/>
              </a:prstGeom>
              <a:noFill/>
              <a:ln w="4445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graphicFrame>
            <p:nvGraphicFramePr>
              <p:cNvPr id="235686" name="Object 166"/>
              <p:cNvGraphicFramePr>
                <a:graphicFrameLocks noChangeAspect="1"/>
              </p:cNvGraphicFramePr>
              <p:nvPr/>
            </p:nvGraphicFramePr>
            <p:xfrm>
              <a:off x="8231188" y="2662238"/>
              <a:ext cx="266700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706" name="Equation" r:id="rId11" imgW="266353" imgH="317087" progId="Equation.DSMT4">
                      <p:embed/>
                    </p:oleObj>
                  </mc:Choice>
                  <mc:Fallback>
                    <p:oleObj name="Equation" r:id="rId11" imgW="266353" imgH="317087" progId="Equation.DSMT4">
                      <p:embed/>
                      <p:pic>
                        <p:nvPicPr>
                          <p:cNvPr id="0" name="Picture 16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231188" y="2662238"/>
                            <a:ext cx="266700" cy="3175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5733" name="Line 108"/>
              <p:cNvSpPr>
                <a:spLocks noChangeShapeType="1"/>
              </p:cNvSpPr>
              <p:nvPr/>
            </p:nvSpPr>
            <p:spPr bwMode="auto">
              <a:xfrm rot="-5400000">
                <a:off x="6857206" y="2615407"/>
                <a:ext cx="1484313" cy="0"/>
              </a:xfrm>
              <a:prstGeom prst="line">
                <a:avLst/>
              </a:prstGeom>
              <a:noFill/>
              <a:ln w="158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5717" name="Group 68"/>
            <p:cNvGrpSpPr>
              <a:grpSpLocks/>
            </p:cNvGrpSpPr>
            <p:nvPr/>
          </p:nvGrpSpPr>
          <p:grpSpPr bwMode="auto">
            <a:xfrm>
              <a:off x="9144000" y="1866900"/>
              <a:ext cx="752475" cy="1497013"/>
              <a:chOff x="9159875" y="1866900"/>
              <a:chExt cx="752319" cy="1497013"/>
            </a:xfrm>
          </p:grpSpPr>
          <p:sp>
            <p:nvSpPr>
              <p:cNvPr id="235718" name="Line 90"/>
              <p:cNvSpPr>
                <a:spLocks noChangeAspect="1" noChangeShapeType="1"/>
              </p:cNvSpPr>
              <p:nvPr/>
            </p:nvSpPr>
            <p:spPr bwMode="auto">
              <a:xfrm rot="-5400000">
                <a:off x="9218613" y="2056607"/>
                <a:ext cx="0" cy="1174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19" name="Line 93"/>
              <p:cNvSpPr>
                <a:spLocks noChangeAspect="1" noChangeShapeType="1"/>
              </p:cNvSpPr>
              <p:nvPr/>
            </p:nvSpPr>
            <p:spPr bwMode="auto">
              <a:xfrm rot="-5400000">
                <a:off x="9218613" y="2561432"/>
                <a:ext cx="0" cy="1174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20" name="Line 96"/>
              <p:cNvSpPr>
                <a:spLocks noChangeAspect="1" noChangeShapeType="1"/>
              </p:cNvSpPr>
              <p:nvPr/>
            </p:nvSpPr>
            <p:spPr bwMode="auto">
              <a:xfrm rot="-5400000">
                <a:off x="9218613" y="3077369"/>
                <a:ext cx="0" cy="11747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35721" name="Group 67"/>
              <p:cNvGrpSpPr>
                <a:grpSpLocks/>
              </p:cNvGrpSpPr>
              <p:nvPr/>
            </p:nvGrpSpPr>
            <p:grpSpPr bwMode="auto">
              <a:xfrm flipH="1">
                <a:off x="9299419" y="1866900"/>
                <a:ext cx="612775" cy="1497013"/>
                <a:chOff x="9299419" y="1866900"/>
                <a:chExt cx="612775" cy="1497013"/>
              </a:xfrm>
            </p:grpSpPr>
            <p:sp>
              <p:nvSpPr>
                <p:cNvPr id="235722" name="Freeform 101"/>
                <p:cNvSpPr>
                  <a:spLocks/>
                </p:cNvSpPr>
                <p:nvPr/>
              </p:nvSpPr>
              <p:spPr bwMode="auto">
                <a:xfrm>
                  <a:off x="9299419" y="1866900"/>
                  <a:ext cx="612775" cy="1497013"/>
                </a:xfrm>
                <a:custGeom>
                  <a:avLst/>
                  <a:gdLst>
                    <a:gd name="T0" fmla="*/ 2147483647 w 1013"/>
                    <a:gd name="T1" fmla="*/ 2147483647 h 2025"/>
                    <a:gd name="T2" fmla="*/ 2147483647 w 1013"/>
                    <a:gd name="T3" fmla="*/ 0 h 2025"/>
                    <a:gd name="T4" fmla="*/ 2147483647 w 1013"/>
                    <a:gd name="T5" fmla="*/ 0 h 2025"/>
                    <a:gd name="T6" fmla="*/ 2147483647 w 1013"/>
                    <a:gd name="T7" fmla="*/ 2147483647 h 2025"/>
                    <a:gd name="T8" fmla="*/ 2147483647 w 1013"/>
                    <a:gd name="T9" fmla="*/ 2147483647 h 202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13"/>
                    <a:gd name="T16" fmla="*/ 0 h 2025"/>
                    <a:gd name="T17" fmla="*/ 1013 w 1013"/>
                    <a:gd name="T18" fmla="*/ 2025 h 202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13" h="2025">
                      <a:moveTo>
                        <a:pt x="1013" y="2025"/>
                      </a:moveTo>
                      <a:lnTo>
                        <a:pt x="1013" y="0"/>
                      </a:lnTo>
                      <a:cubicBezTo>
                        <a:pt x="1013" y="0"/>
                        <a:pt x="683" y="0"/>
                        <a:pt x="353" y="0"/>
                      </a:cubicBezTo>
                      <a:cubicBezTo>
                        <a:pt x="0" y="657"/>
                        <a:pt x="525" y="1587"/>
                        <a:pt x="353" y="2025"/>
                      </a:cubicBezTo>
                      <a:cubicBezTo>
                        <a:pt x="683" y="2025"/>
                        <a:pt x="1013" y="2025"/>
                        <a:pt x="1013" y="2025"/>
                      </a:cubicBez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723" name="Line 108"/>
                <p:cNvSpPr>
                  <a:spLocks noChangeShapeType="1"/>
                </p:cNvSpPr>
                <p:nvPr/>
              </p:nvSpPr>
              <p:spPr bwMode="auto">
                <a:xfrm rot="-5400000">
                  <a:off x="9170037" y="2615407"/>
                  <a:ext cx="1484313" cy="0"/>
                </a:xfrm>
                <a:prstGeom prst="line">
                  <a:avLst/>
                </a:pr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7321E-6 L -0.04931 4.57321E-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39733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397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30794-76CA-4B56-BCB4-3EB980606448}" type="slidenum">
              <a:rPr lang="en-US" smtClean="0">
                <a:cs typeface="Arial" charset="0"/>
              </a:rPr>
              <a:pPr/>
              <a:t>21</a:t>
            </a:fld>
            <a:endParaRPr lang="en-US" smtClean="0">
              <a:cs typeface="Arial" charset="0"/>
            </a:endParaRPr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179388" y="1725613"/>
            <a:ext cx="877411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Draw the situation.</a:t>
            </a: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endParaRPr lang="en-US" sz="1200">
              <a:solidFill>
                <a:srgbClr val="000066"/>
              </a:solidFill>
            </a:endParaRP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Choose a Gaussian surface appropriate to the symmetry.</a:t>
            </a: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endParaRPr lang="en-US" sz="1200">
              <a:solidFill>
                <a:srgbClr val="000066"/>
              </a:solidFill>
            </a:endParaRPr>
          </a:p>
          <a:p>
            <a:pPr marL="712788" lvl="1" indent="-533400">
              <a:lnSpc>
                <a:spcPct val="110000"/>
              </a:lnSpc>
              <a:buFontTx/>
              <a:buAutoNum type="arabicPeriod"/>
            </a:pPr>
            <a:r>
              <a:rPr lang="en-US">
                <a:solidFill>
                  <a:srgbClr val="000066"/>
                </a:solidFill>
              </a:rPr>
              <a:t>Apply Gauss’s law:</a:t>
            </a:r>
          </a:p>
        </p:txBody>
      </p:sp>
      <p:sp>
        <p:nvSpPr>
          <p:cNvPr id="3973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762000"/>
            <a:ext cx="8231187" cy="655638"/>
          </a:xfrm>
        </p:spPr>
        <p:txBody>
          <a:bodyPr/>
          <a:lstStyle/>
          <a:p>
            <a:pPr eaLnBrk="1" hangingPunct="1"/>
            <a:r>
              <a:rPr lang="en-ZA" smtClean="0"/>
              <a:t>USING GAUSS’S LAW TO </a:t>
            </a:r>
            <a:r>
              <a:rPr lang="en-US" smtClean="0"/>
              <a:t>DETERMINE ELECTRIC FIELDS</a:t>
            </a:r>
          </a:p>
        </p:txBody>
      </p:sp>
      <p:graphicFrame>
        <p:nvGraphicFramePr>
          <p:cNvPr id="302086" name="Object 16"/>
          <p:cNvGraphicFramePr>
            <a:graphicFrameLocks noChangeAspect="1"/>
          </p:cNvGraphicFramePr>
          <p:nvPr/>
        </p:nvGraphicFramePr>
        <p:xfrm>
          <a:off x="4244975" y="3381375"/>
          <a:ext cx="20034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33" name="Equation" r:id="rId4" imgW="2006600" imgH="469900" progId="Equation.DSMT4">
                  <p:embed/>
                </p:oleObj>
              </mc:Choice>
              <mc:Fallback>
                <p:oleObj name="Equation" r:id="rId4" imgW="2006600" imgH="4699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381375"/>
                        <a:ext cx="2003425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4152900" y="3295650"/>
            <a:ext cx="2184400" cy="6286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62" name="Rectangle 14"/>
          <p:cNvSpPr>
            <a:spLocks noChangeArrowheads="1"/>
          </p:cNvSpPr>
          <p:nvPr/>
        </p:nvSpPr>
        <p:spPr bwMode="auto">
          <a:xfrm>
            <a:off x="179388" y="3276600"/>
            <a:ext cx="8774112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area of the curved surface is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10000"/>
              </a:lnSpc>
              <a:spcBef>
                <a:spcPct val="30000"/>
              </a:spcBef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By symmetry, the total flux through the surface is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10000"/>
              </a:lnSpc>
              <a:spcBef>
                <a:spcPct val="30000"/>
              </a:spcBef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total charge enclosed by the cylinder is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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>
                <a:solidFill>
                  <a:srgbClr val="000066"/>
                </a:solidFill>
              </a:rPr>
              <a:t>.</a:t>
            </a:r>
          </a:p>
          <a:p>
            <a:pPr marL="179388" lvl="1">
              <a:lnSpc>
                <a:spcPct val="110000"/>
              </a:lnSpc>
              <a:spcBef>
                <a:spcPct val="30000"/>
              </a:spcBef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Therefore, according to Gauss’s law: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 =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</a:t>
            </a:r>
            <a:r>
              <a:rPr lang="en-US" b="1" i="1" baseline="-25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 b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2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326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32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ADA1DD-500D-41BD-ACE3-1A16F4F4DAFF}" type="slidenum">
              <a:rPr lang="en-US" smtClean="0">
                <a:cs typeface="Arial" charset="0"/>
              </a:rPr>
              <a:pPr/>
              <a:t>22</a:t>
            </a:fld>
            <a:endParaRPr lang="en-US" smtClean="0">
              <a:cs typeface="Arial" charset="0"/>
            </a:endParaRPr>
          </a:p>
        </p:txBody>
      </p:sp>
      <p:sp>
        <p:nvSpPr>
          <p:cNvPr id="232463" name="Rectangle 15"/>
          <p:cNvSpPr>
            <a:spLocks noChangeArrowheads="1"/>
          </p:cNvSpPr>
          <p:nvPr/>
        </p:nvSpPr>
        <p:spPr bwMode="auto">
          <a:xfrm>
            <a:off x="179388" y="2143125"/>
            <a:ext cx="62595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        we choose a cylindrical Gaussian surface with radius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 and height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  <a:r>
              <a:rPr lang="en-US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232526" name="Oval 78"/>
          <p:cNvSpPr>
            <a:spLocks noChangeArrowheads="1"/>
          </p:cNvSpPr>
          <p:nvPr/>
        </p:nvSpPr>
        <p:spPr bwMode="auto">
          <a:xfrm>
            <a:off x="7069138" y="3089275"/>
            <a:ext cx="1382712" cy="252413"/>
          </a:xfrm>
          <a:prstGeom prst="ellipse">
            <a:avLst/>
          </a:prstGeom>
          <a:gradFill rotWithShape="1">
            <a:gsLst>
              <a:gs pos="0">
                <a:srgbClr val="FFE88E">
                  <a:alpha val="75000"/>
                </a:srgbClr>
              </a:gs>
              <a:gs pos="100000">
                <a:srgbClr val="FFCC00">
                  <a:alpha val="89998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C49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" name="Line 141"/>
          <p:cNvSpPr>
            <a:spLocks noChangeShapeType="1"/>
          </p:cNvSpPr>
          <p:nvPr/>
        </p:nvSpPr>
        <p:spPr bwMode="auto">
          <a:xfrm rot="16200000" flipH="1">
            <a:off x="7991475" y="1984375"/>
            <a:ext cx="69850" cy="49530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32632" name="Group 161"/>
          <p:cNvGrpSpPr>
            <a:grpSpLocks/>
          </p:cNvGrpSpPr>
          <p:nvPr/>
        </p:nvGrpSpPr>
        <p:grpSpPr bwMode="auto">
          <a:xfrm>
            <a:off x="7702550" y="1390650"/>
            <a:ext cx="111125" cy="2384425"/>
            <a:chOff x="4852" y="876"/>
            <a:chExt cx="70" cy="1502"/>
          </a:xfrm>
        </p:grpSpPr>
        <p:sp>
          <p:nvSpPr>
            <p:cNvPr id="232660" name="AutoShape 79"/>
            <p:cNvSpPr>
              <a:spLocks noChangeArrowheads="1"/>
            </p:cNvSpPr>
            <p:nvPr/>
          </p:nvSpPr>
          <p:spPr bwMode="auto">
            <a:xfrm>
              <a:off x="4852" y="876"/>
              <a:ext cx="70" cy="1502"/>
            </a:xfrm>
            <a:prstGeom prst="can">
              <a:avLst>
                <a:gd name="adj" fmla="val 20762"/>
              </a:avLst>
            </a:prstGeom>
            <a:gradFill rotWithShape="1">
              <a:gsLst>
                <a:gs pos="0">
                  <a:srgbClr val="33CCCC"/>
                </a:gs>
                <a:gs pos="50000">
                  <a:srgbClr val="BEEFEF"/>
                </a:gs>
                <a:gs pos="100000">
                  <a:srgbClr val="33CCCC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32661" name="Group 89"/>
            <p:cNvGrpSpPr>
              <a:grpSpLocks noChangeAspect="1"/>
            </p:cNvGrpSpPr>
            <p:nvPr/>
          </p:nvGrpSpPr>
          <p:grpSpPr bwMode="auto">
            <a:xfrm>
              <a:off x="4866" y="934"/>
              <a:ext cx="43" cy="43"/>
              <a:chOff x="9474" y="9126"/>
              <a:chExt cx="120" cy="120"/>
            </a:xfrm>
          </p:grpSpPr>
          <p:sp>
            <p:nvSpPr>
              <p:cNvPr id="232701" name="Line 9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702" name="Line 9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2" name="Group 92"/>
            <p:cNvGrpSpPr>
              <a:grpSpLocks noChangeAspect="1"/>
            </p:cNvGrpSpPr>
            <p:nvPr/>
          </p:nvGrpSpPr>
          <p:grpSpPr bwMode="auto">
            <a:xfrm>
              <a:off x="4866" y="1028"/>
              <a:ext cx="43" cy="42"/>
              <a:chOff x="9474" y="9126"/>
              <a:chExt cx="120" cy="120"/>
            </a:xfrm>
          </p:grpSpPr>
          <p:sp>
            <p:nvSpPr>
              <p:cNvPr id="232699" name="Line 93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700" name="Line 94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3" name="Group 95"/>
            <p:cNvGrpSpPr>
              <a:grpSpLocks noChangeAspect="1"/>
            </p:cNvGrpSpPr>
            <p:nvPr/>
          </p:nvGrpSpPr>
          <p:grpSpPr bwMode="auto">
            <a:xfrm>
              <a:off x="4866" y="1130"/>
              <a:ext cx="43" cy="44"/>
              <a:chOff x="9474" y="9126"/>
              <a:chExt cx="120" cy="120"/>
            </a:xfrm>
          </p:grpSpPr>
          <p:sp>
            <p:nvSpPr>
              <p:cNvPr id="232697" name="Line 96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98" name="Line 97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4" name="Group 98"/>
            <p:cNvGrpSpPr>
              <a:grpSpLocks noChangeAspect="1"/>
            </p:cNvGrpSpPr>
            <p:nvPr/>
          </p:nvGrpSpPr>
          <p:grpSpPr bwMode="auto">
            <a:xfrm>
              <a:off x="4866" y="1253"/>
              <a:ext cx="43" cy="43"/>
              <a:chOff x="9474" y="9126"/>
              <a:chExt cx="120" cy="120"/>
            </a:xfrm>
          </p:grpSpPr>
          <p:sp>
            <p:nvSpPr>
              <p:cNvPr id="232695" name="Line 99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96" name="Line 100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5" name="Group 101"/>
            <p:cNvGrpSpPr>
              <a:grpSpLocks noChangeAspect="1"/>
            </p:cNvGrpSpPr>
            <p:nvPr/>
          </p:nvGrpSpPr>
          <p:grpSpPr bwMode="auto">
            <a:xfrm>
              <a:off x="4866" y="1347"/>
              <a:ext cx="43" cy="42"/>
              <a:chOff x="9474" y="9126"/>
              <a:chExt cx="120" cy="120"/>
            </a:xfrm>
          </p:grpSpPr>
          <p:sp>
            <p:nvSpPr>
              <p:cNvPr id="232693" name="Line 102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94" name="Line 103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6" name="Group 104"/>
            <p:cNvGrpSpPr>
              <a:grpSpLocks noChangeAspect="1"/>
            </p:cNvGrpSpPr>
            <p:nvPr/>
          </p:nvGrpSpPr>
          <p:grpSpPr bwMode="auto">
            <a:xfrm>
              <a:off x="4866" y="1449"/>
              <a:ext cx="43" cy="44"/>
              <a:chOff x="9474" y="9126"/>
              <a:chExt cx="120" cy="120"/>
            </a:xfrm>
          </p:grpSpPr>
          <p:sp>
            <p:nvSpPr>
              <p:cNvPr id="232691" name="Line 105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92" name="Line 106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7" name="Group 107"/>
            <p:cNvGrpSpPr>
              <a:grpSpLocks noChangeAspect="1"/>
            </p:cNvGrpSpPr>
            <p:nvPr/>
          </p:nvGrpSpPr>
          <p:grpSpPr bwMode="auto">
            <a:xfrm>
              <a:off x="4866" y="1569"/>
              <a:ext cx="43" cy="42"/>
              <a:chOff x="9474" y="9126"/>
              <a:chExt cx="120" cy="120"/>
            </a:xfrm>
          </p:grpSpPr>
          <p:sp>
            <p:nvSpPr>
              <p:cNvPr id="232689" name="Line 108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90" name="Line 109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8" name="Group 110"/>
            <p:cNvGrpSpPr>
              <a:grpSpLocks noChangeAspect="1"/>
            </p:cNvGrpSpPr>
            <p:nvPr/>
          </p:nvGrpSpPr>
          <p:grpSpPr bwMode="auto">
            <a:xfrm>
              <a:off x="4866" y="1662"/>
              <a:ext cx="43" cy="44"/>
              <a:chOff x="9474" y="9126"/>
              <a:chExt cx="120" cy="120"/>
            </a:xfrm>
          </p:grpSpPr>
          <p:sp>
            <p:nvSpPr>
              <p:cNvPr id="232687" name="Line 111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88" name="Line 112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69" name="Group 113"/>
            <p:cNvGrpSpPr>
              <a:grpSpLocks noChangeAspect="1"/>
            </p:cNvGrpSpPr>
            <p:nvPr/>
          </p:nvGrpSpPr>
          <p:grpSpPr bwMode="auto">
            <a:xfrm>
              <a:off x="4866" y="1766"/>
              <a:ext cx="43" cy="42"/>
              <a:chOff x="9474" y="9126"/>
              <a:chExt cx="120" cy="120"/>
            </a:xfrm>
          </p:grpSpPr>
          <p:sp>
            <p:nvSpPr>
              <p:cNvPr id="232685" name="Line 114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86" name="Line 115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70" name="Group 116"/>
            <p:cNvGrpSpPr>
              <a:grpSpLocks noChangeAspect="1"/>
            </p:cNvGrpSpPr>
            <p:nvPr/>
          </p:nvGrpSpPr>
          <p:grpSpPr bwMode="auto">
            <a:xfrm>
              <a:off x="4866" y="1876"/>
              <a:ext cx="43" cy="44"/>
              <a:chOff x="9474" y="9126"/>
              <a:chExt cx="120" cy="120"/>
            </a:xfrm>
          </p:grpSpPr>
          <p:sp>
            <p:nvSpPr>
              <p:cNvPr id="232683" name="Line 117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84" name="Line 118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71" name="Group 119"/>
            <p:cNvGrpSpPr>
              <a:grpSpLocks noChangeAspect="1"/>
            </p:cNvGrpSpPr>
            <p:nvPr/>
          </p:nvGrpSpPr>
          <p:grpSpPr bwMode="auto">
            <a:xfrm>
              <a:off x="4866" y="1970"/>
              <a:ext cx="43" cy="44"/>
              <a:chOff x="9474" y="9126"/>
              <a:chExt cx="120" cy="120"/>
            </a:xfrm>
          </p:grpSpPr>
          <p:sp>
            <p:nvSpPr>
              <p:cNvPr id="232681" name="Line 120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82" name="Line 121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72" name="Group 122"/>
            <p:cNvGrpSpPr>
              <a:grpSpLocks noChangeAspect="1"/>
            </p:cNvGrpSpPr>
            <p:nvPr/>
          </p:nvGrpSpPr>
          <p:grpSpPr bwMode="auto">
            <a:xfrm>
              <a:off x="4866" y="2073"/>
              <a:ext cx="43" cy="43"/>
              <a:chOff x="9474" y="9126"/>
              <a:chExt cx="120" cy="120"/>
            </a:xfrm>
          </p:grpSpPr>
          <p:sp>
            <p:nvSpPr>
              <p:cNvPr id="232679" name="Line 123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80" name="Line 124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73" name="Group 125"/>
            <p:cNvGrpSpPr>
              <a:grpSpLocks noChangeAspect="1"/>
            </p:cNvGrpSpPr>
            <p:nvPr/>
          </p:nvGrpSpPr>
          <p:grpSpPr bwMode="auto">
            <a:xfrm>
              <a:off x="4866" y="2181"/>
              <a:ext cx="43" cy="43"/>
              <a:chOff x="9474" y="9126"/>
              <a:chExt cx="120" cy="120"/>
            </a:xfrm>
          </p:grpSpPr>
          <p:sp>
            <p:nvSpPr>
              <p:cNvPr id="232677" name="Line 126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78" name="Line 127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74" name="Group 128"/>
            <p:cNvGrpSpPr>
              <a:grpSpLocks noChangeAspect="1"/>
            </p:cNvGrpSpPr>
            <p:nvPr/>
          </p:nvGrpSpPr>
          <p:grpSpPr bwMode="auto">
            <a:xfrm>
              <a:off x="4866" y="2283"/>
              <a:ext cx="43" cy="44"/>
              <a:chOff x="9474" y="9126"/>
              <a:chExt cx="120" cy="120"/>
            </a:xfrm>
          </p:grpSpPr>
          <p:sp>
            <p:nvSpPr>
              <p:cNvPr id="232675" name="Line 129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76" name="Line 130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2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CYLINDRICAL SYMMETRY </a:t>
            </a:r>
          </a:p>
        </p:txBody>
      </p:sp>
      <p:sp>
        <p:nvSpPr>
          <p:cNvPr id="232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6259512" cy="1296988"/>
          </a:xfrm>
        </p:spPr>
        <p:txBody>
          <a:bodyPr/>
          <a:lstStyle/>
          <a:p>
            <a:pPr lvl="1" indent="0" eaLnBrk="1" hangingPunct="1"/>
            <a:r>
              <a:rPr lang="en-US" smtClean="0"/>
              <a:t>For a long, thin, cylindrical </a:t>
            </a:r>
            <a:r>
              <a:rPr lang="en-US" i="1" smtClean="0"/>
              <a:t>insulator</a:t>
            </a:r>
            <a:r>
              <a:rPr lang="en-US" smtClean="0"/>
              <a:t> with a uniform linear charge density of </a:t>
            </a:r>
            <a:r>
              <a:rPr lang="en-US" b="1" i="1" smtClean="0">
                <a:sym typeface="Symbol" pitchFamily="18" charset="2"/>
              </a:rPr>
              <a:t>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/>
              <a:t>…</a:t>
            </a:r>
          </a:p>
        </p:txBody>
      </p:sp>
      <p:sp>
        <p:nvSpPr>
          <p:cNvPr id="23263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32456" name="Object 174"/>
          <p:cNvGraphicFramePr>
            <a:graphicFrameLocks noChangeAspect="1"/>
          </p:cNvGraphicFramePr>
          <p:nvPr/>
        </p:nvGraphicFramePr>
        <p:xfrm>
          <a:off x="3357563" y="5461000"/>
          <a:ext cx="13620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37" name="Equation" r:id="rId4" imgW="1358900" imgH="698500" progId="Equation.DSMT4">
                  <p:embed/>
                </p:oleObj>
              </mc:Choice>
              <mc:Fallback>
                <p:oleObj name="Equation" r:id="rId4" imgW="1358900" imgH="698500" progId="Equation.DSMT4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5461000"/>
                        <a:ext cx="1362075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1128713" y="5457825"/>
            <a:ext cx="2036762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hence: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2461" name="Rectangle 13"/>
          <p:cNvSpPr>
            <a:spLocks noChangeArrowheads="1"/>
          </p:cNvSpPr>
          <p:nvPr/>
        </p:nvSpPr>
        <p:spPr bwMode="auto">
          <a:xfrm>
            <a:off x="5861050" y="5416550"/>
            <a:ext cx="1801813" cy="7747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2525" name="AutoShape 77"/>
          <p:cNvSpPr>
            <a:spLocks noChangeArrowheads="1"/>
          </p:cNvSpPr>
          <p:nvPr/>
        </p:nvSpPr>
        <p:spPr bwMode="auto">
          <a:xfrm>
            <a:off x="7069138" y="1279525"/>
            <a:ext cx="1376362" cy="2060575"/>
          </a:xfrm>
          <a:prstGeom prst="can">
            <a:avLst>
              <a:gd name="adj" fmla="val 17855"/>
            </a:avLst>
          </a:prstGeom>
          <a:gradFill rotWithShape="1">
            <a:gsLst>
              <a:gs pos="0">
                <a:srgbClr val="FFE88E">
                  <a:alpha val="64998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2580" name="Text Box 132"/>
          <p:cNvSpPr txBox="1">
            <a:spLocks noChangeArrowheads="1"/>
          </p:cNvSpPr>
          <p:nvPr/>
        </p:nvSpPr>
        <p:spPr bwMode="auto">
          <a:xfrm>
            <a:off x="7977188" y="1038225"/>
            <a:ext cx="312737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r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32581" name="Freeform 133"/>
          <p:cNvSpPr>
            <a:spLocks/>
          </p:cNvSpPr>
          <p:nvPr/>
        </p:nvSpPr>
        <p:spPr bwMode="auto">
          <a:xfrm>
            <a:off x="8102600" y="3324225"/>
            <a:ext cx="312738" cy="215900"/>
          </a:xfrm>
          <a:custGeom>
            <a:avLst/>
            <a:gdLst>
              <a:gd name="T0" fmla="*/ 0 w 416"/>
              <a:gd name="T1" fmla="*/ 0 h 284"/>
              <a:gd name="T2" fmla="*/ 2147483647 w 416"/>
              <a:gd name="T3" fmla="*/ 2147483647 h 284"/>
              <a:gd name="T4" fmla="*/ 0 60000 65536"/>
              <a:gd name="T5" fmla="*/ 0 60000 65536"/>
              <a:gd name="T6" fmla="*/ 0 w 416"/>
              <a:gd name="T7" fmla="*/ 0 h 284"/>
              <a:gd name="T8" fmla="*/ 416 w 416"/>
              <a:gd name="T9" fmla="*/ 284 h 2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6" h="284">
                <a:moveTo>
                  <a:pt x="0" y="0"/>
                </a:moveTo>
                <a:cubicBezTo>
                  <a:pt x="416" y="92"/>
                  <a:pt x="44" y="248"/>
                  <a:pt x="344" y="284"/>
                </a:cubicBez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2582" name="Freeform 134"/>
          <p:cNvSpPr>
            <a:spLocks/>
          </p:cNvSpPr>
          <p:nvPr/>
        </p:nvSpPr>
        <p:spPr bwMode="auto">
          <a:xfrm>
            <a:off x="8162925" y="2089150"/>
            <a:ext cx="198438" cy="325438"/>
          </a:xfrm>
          <a:custGeom>
            <a:avLst/>
            <a:gdLst>
              <a:gd name="T0" fmla="*/ 2147483647 w 264"/>
              <a:gd name="T1" fmla="*/ 2147483647 h 432"/>
              <a:gd name="T2" fmla="*/ 2147483647 w 264"/>
              <a:gd name="T3" fmla="*/ 2147483647 h 432"/>
              <a:gd name="T4" fmla="*/ 2147483647 w 264"/>
              <a:gd name="T5" fmla="*/ 2147483647 h 432"/>
              <a:gd name="T6" fmla="*/ 2147483647 w 264"/>
              <a:gd name="T7" fmla="*/ 0 h 432"/>
              <a:gd name="T8" fmla="*/ 2147483647 w 264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4"/>
              <a:gd name="T16" fmla="*/ 0 h 432"/>
              <a:gd name="T17" fmla="*/ 264 w 26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4" h="432">
                <a:moveTo>
                  <a:pt x="8" y="40"/>
                </a:moveTo>
                <a:cubicBezTo>
                  <a:pt x="8" y="236"/>
                  <a:pt x="0" y="424"/>
                  <a:pt x="8" y="432"/>
                </a:cubicBezTo>
                <a:cubicBezTo>
                  <a:pt x="150" y="418"/>
                  <a:pt x="168" y="418"/>
                  <a:pt x="264" y="384"/>
                </a:cubicBezTo>
                <a:cubicBezTo>
                  <a:pt x="264" y="384"/>
                  <a:pt x="264" y="192"/>
                  <a:pt x="264" y="0"/>
                </a:cubicBezTo>
                <a:cubicBezTo>
                  <a:pt x="174" y="28"/>
                  <a:pt x="90" y="34"/>
                  <a:pt x="8" y="40"/>
                </a:cubicBezTo>
                <a:close/>
              </a:path>
            </a:pathLst>
          </a:custGeom>
          <a:solidFill>
            <a:srgbClr val="FFFFFF">
              <a:alpha val="49019"/>
            </a:srgbClr>
          </a:solidFill>
          <a:ln w="9525">
            <a:solidFill>
              <a:srgbClr val="000000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32587" name="Line 139"/>
          <p:cNvSpPr>
            <a:spLocks noChangeShapeType="1"/>
          </p:cNvSpPr>
          <p:nvPr/>
        </p:nvSpPr>
        <p:spPr bwMode="auto">
          <a:xfrm rot="16200000" flipH="1">
            <a:off x="8466138" y="2070100"/>
            <a:ext cx="63500" cy="45720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32588" name="Object 175"/>
          <p:cNvGraphicFramePr>
            <a:graphicFrameLocks noChangeAspect="1"/>
          </p:cNvGraphicFramePr>
          <p:nvPr/>
        </p:nvGraphicFramePr>
        <p:xfrm>
          <a:off x="8707438" y="2147888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38" name="Equation" r:id="rId6" imgW="266353" imgH="317087" progId="Equation.DSMT4">
                  <p:embed/>
                </p:oleObj>
              </mc:Choice>
              <mc:Fallback>
                <p:oleObj name="Equation" r:id="rId6" imgW="266353" imgH="317087" progId="Equation.DSMT4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7438" y="2147888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2605" name="Line 157"/>
          <p:cNvSpPr>
            <a:spLocks noChangeShapeType="1"/>
          </p:cNvSpPr>
          <p:nvPr/>
        </p:nvSpPr>
        <p:spPr bwMode="auto">
          <a:xfrm rot="-5400000">
            <a:off x="5895181" y="2320132"/>
            <a:ext cx="18145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arrow" w="lg" len="lg"/>
            <a:tailEnd type="arrow" w="lg" len="lg"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232606" name="Text Box 158"/>
          <p:cNvSpPr txBox="1">
            <a:spLocks noChangeArrowheads="1"/>
          </p:cNvSpPr>
          <p:nvPr/>
        </p:nvSpPr>
        <p:spPr bwMode="auto">
          <a:xfrm>
            <a:off x="6651625" y="2044700"/>
            <a:ext cx="314325" cy="4191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232607" name="Text Box 159"/>
          <p:cNvSpPr txBox="1">
            <a:spLocks noChangeArrowheads="1"/>
          </p:cNvSpPr>
          <p:nvPr/>
        </p:nvSpPr>
        <p:spPr bwMode="auto">
          <a:xfrm>
            <a:off x="8358188" y="3305175"/>
            <a:ext cx="503237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 algn="ctr">
              <a:lnSpc>
                <a:spcPct val="110000"/>
              </a:lnSpc>
            </a:pPr>
            <a:r>
              <a:rPr lang="en-US" altLang="ko-KR" sz="2200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2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  <a:sym typeface="Symbol" pitchFamily="18" charset="2"/>
              </a:rPr>
              <a:t></a:t>
            </a: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r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32646" name="Text Box 160"/>
          <p:cNvSpPr txBox="1">
            <a:spLocks noChangeArrowheads="1"/>
          </p:cNvSpPr>
          <p:nvPr/>
        </p:nvSpPr>
        <p:spPr bwMode="auto">
          <a:xfrm>
            <a:off x="7380288" y="803275"/>
            <a:ext cx="31273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19350" indent="-2419350"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  <a:sym typeface="Symbol" pitchFamily="18" charset="2"/>
              </a:rPr>
              <a:t></a:t>
            </a:r>
            <a:endParaRPr lang="en-US" sz="2200">
              <a:solidFill>
                <a:srgbClr val="000066"/>
              </a:solidFill>
              <a:sym typeface="Symbol" pitchFamily="18" charset="2"/>
            </a:endParaRPr>
          </a:p>
        </p:txBody>
      </p:sp>
      <p:grpSp>
        <p:nvGrpSpPr>
          <p:cNvPr id="232647" name="Group 155"/>
          <p:cNvGrpSpPr>
            <a:grpSpLocks/>
          </p:cNvGrpSpPr>
          <p:nvPr/>
        </p:nvGrpSpPr>
        <p:grpSpPr bwMode="auto">
          <a:xfrm>
            <a:off x="7704138" y="889000"/>
            <a:ext cx="111125" cy="523875"/>
            <a:chOff x="5485" y="560"/>
            <a:chExt cx="70" cy="330"/>
          </a:xfrm>
        </p:grpSpPr>
        <p:sp>
          <p:nvSpPr>
            <p:cNvPr id="232650" name="AutoShape 142"/>
            <p:cNvSpPr>
              <a:spLocks noChangeArrowheads="1"/>
            </p:cNvSpPr>
            <p:nvPr/>
          </p:nvSpPr>
          <p:spPr bwMode="auto">
            <a:xfrm>
              <a:off x="5485" y="560"/>
              <a:ext cx="70" cy="330"/>
            </a:xfrm>
            <a:prstGeom prst="can">
              <a:avLst>
                <a:gd name="adj" fmla="val 28569"/>
              </a:avLst>
            </a:prstGeom>
            <a:gradFill rotWithShape="1">
              <a:gsLst>
                <a:gs pos="0">
                  <a:srgbClr val="33CCCC"/>
                </a:gs>
                <a:gs pos="50000">
                  <a:srgbClr val="BEEFEF"/>
                </a:gs>
                <a:gs pos="100000">
                  <a:srgbClr val="33CCCC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grpSp>
          <p:nvGrpSpPr>
            <p:cNvPr id="232651" name="Group 143"/>
            <p:cNvGrpSpPr>
              <a:grpSpLocks noChangeAspect="1"/>
            </p:cNvGrpSpPr>
            <p:nvPr/>
          </p:nvGrpSpPr>
          <p:grpSpPr bwMode="auto">
            <a:xfrm>
              <a:off x="5499" y="828"/>
              <a:ext cx="43" cy="43"/>
              <a:chOff x="9474" y="9126"/>
              <a:chExt cx="120" cy="120"/>
            </a:xfrm>
          </p:grpSpPr>
          <p:sp>
            <p:nvSpPr>
              <p:cNvPr id="232658" name="Line 144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59" name="Line 145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52" name="Group 147"/>
            <p:cNvGrpSpPr>
              <a:grpSpLocks noChangeAspect="1"/>
            </p:cNvGrpSpPr>
            <p:nvPr/>
          </p:nvGrpSpPr>
          <p:grpSpPr bwMode="auto">
            <a:xfrm>
              <a:off x="5499" y="631"/>
              <a:ext cx="43" cy="44"/>
              <a:chOff x="9474" y="9126"/>
              <a:chExt cx="120" cy="120"/>
            </a:xfrm>
          </p:grpSpPr>
          <p:sp>
            <p:nvSpPr>
              <p:cNvPr id="232656" name="Line 148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57" name="Line 149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2653" name="Group 150"/>
            <p:cNvGrpSpPr>
              <a:grpSpLocks noChangeAspect="1"/>
            </p:cNvGrpSpPr>
            <p:nvPr/>
          </p:nvGrpSpPr>
          <p:grpSpPr bwMode="auto">
            <a:xfrm>
              <a:off x="5499" y="726"/>
              <a:ext cx="43" cy="43"/>
              <a:chOff x="9474" y="9126"/>
              <a:chExt cx="120" cy="120"/>
            </a:xfrm>
          </p:grpSpPr>
          <p:sp>
            <p:nvSpPr>
              <p:cNvPr id="232654" name="Line 151"/>
              <p:cNvSpPr>
                <a:spLocks noChangeAspect="1" noChangeShapeType="1"/>
              </p:cNvSpPr>
              <p:nvPr/>
            </p:nvSpPr>
            <p:spPr bwMode="auto">
              <a:xfrm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655" name="Line 152"/>
              <p:cNvSpPr>
                <a:spLocks noChangeAspect="1" noChangeShapeType="1"/>
              </p:cNvSpPr>
              <p:nvPr/>
            </p:nvSpPr>
            <p:spPr bwMode="auto">
              <a:xfrm rot="-5400000">
                <a:off x="9534" y="9126"/>
                <a:ext cx="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32579" name="Line 131"/>
          <p:cNvSpPr>
            <a:spLocks noChangeShapeType="1"/>
          </p:cNvSpPr>
          <p:nvPr/>
        </p:nvSpPr>
        <p:spPr bwMode="auto">
          <a:xfrm>
            <a:off x="7758113" y="1395413"/>
            <a:ext cx="531812" cy="793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11"/>
          <p:cNvSpPr>
            <a:spLocks noChangeArrowheads="1"/>
          </p:cNvSpPr>
          <p:nvPr/>
        </p:nvSpPr>
        <p:spPr bwMode="auto">
          <a:xfrm>
            <a:off x="4921250" y="5457825"/>
            <a:ext cx="2036763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or: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82" name="Object 176"/>
          <p:cNvGraphicFramePr>
            <a:graphicFrameLocks noChangeAspect="1"/>
          </p:cNvGraphicFramePr>
          <p:nvPr/>
        </p:nvGraphicFramePr>
        <p:xfrm>
          <a:off x="5929313" y="5461000"/>
          <a:ext cx="16557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39" name="Equation" r:id="rId8" imgW="1651000" imgH="698500" progId="Equation.DSMT4">
                  <p:embed/>
                </p:oleObj>
              </mc:Choice>
              <mc:Fallback>
                <p:oleObj name="Equation" r:id="rId8" imgW="1651000" imgH="698500" progId="Equation.DSMT4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5461000"/>
                        <a:ext cx="1655762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3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32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63" grpId="0"/>
      <p:bldP spid="232526" grpId="0" animBg="1"/>
      <p:bldP spid="2" grpId="0" animBg="1"/>
      <p:bldP spid="232459" grpId="0"/>
      <p:bldP spid="232461" grpId="0" animBg="1"/>
      <p:bldP spid="232525" grpId="0" animBg="1"/>
      <p:bldP spid="232580" grpId="0"/>
      <p:bldP spid="232581" grpId="0" animBg="1"/>
      <p:bldP spid="232582" grpId="0" animBg="1"/>
      <p:bldP spid="232587" grpId="0" animBg="1"/>
      <p:bldP spid="232605" grpId="0" animBg="1"/>
      <p:bldP spid="232606" grpId="0" animBg="1"/>
      <p:bldP spid="232607" grpId="0"/>
      <p:bldP spid="232579" grpId="0" animBg="1"/>
      <p:bldP spid="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72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38728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387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936A48-1176-417C-8093-86D2F20793AA}" type="slidenum">
              <a:rPr lang="en-US" smtClean="0">
                <a:cs typeface="Arial" charset="0"/>
              </a:rPr>
              <a:pPr/>
              <a:t>23</a:t>
            </a:fld>
            <a:endParaRPr lang="en-US" smtClean="0">
              <a:cs typeface="Arial" charset="0"/>
            </a:endParaRPr>
          </a:p>
        </p:txBody>
      </p:sp>
      <p:sp>
        <p:nvSpPr>
          <p:cNvPr id="238651" name="Line 59"/>
          <p:cNvSpPr>
            <a:spLocks noChangeShapeType="1"/>
          </p:cNvSpPr>
          <p:nvPr/>
        </p:nvSpPr>
        <p:spPr bwMode="auto">
          <a:xfrm flipH="1">
            <a:off x="5259388" y="2212975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655" name="Line 63"/>
          <p:cNvSpPr>
            <a:spLocks noChangeShapeType="1"/>
          </p:cNvSpPr>
          <p:nvPr/>
        </p:nvSpPr>
        <p:spPr bwMode="auto">
          <a:xfrm rot="16200000" flipV="1">
            <a:off x="2024062" y="1558926"/>
            <a:ext cx="320675" cy="88900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PLANAR SYMMETRY </a:t>
            </a:r>
          </a:p>
        </p:txBody>
      </p:sp>
      <p:sp>
        <p:nvSpPr>
          <p:cNvPr id="238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141663"/>
            <a:ext cx="8774112" cy="895350"/>
          </a:xfrm>
        </p:spPr>
        <p:txBody>
          <a:bodyPr/>
          <a:lstStyle/>
          <a:p>
            <a:pPr lvl="1" indent="0" eaLnBrk="1" hangingPunct="1"/>
            <a:r>
              <a:rPr lang="en-US" smtClean="0"/>
              <a:t>For a large, flat, thin </a:t>
            </a:r>
            <a:r>
              <a:rPr lang="en-US" i="1" smtClean="0"/>
              <a:t>insulating</a:t>
            </a:r>
            <a:r>
              <a:rPr lang="en-US" i="1" baseline="30000" smtClean="0"/>
              <a:t> </a:t>
            </a:r>
            <a:r>
              <a:rPr lang="en-US" smtClean="0"/>
              <a:t> sheet with a uniform surface charge density of </a:t>
            </a:r>
            <a:r>
              <a:rPr lang="en-US" b="1" i="1" smtClean="0">
                <a:sym typeface="Symbol" pitchFamily="18" charset="2"/>
              </a:rPr>
              <a:t></a:t>
            </a:r>
            <a:r>
              <a:rPr lang="en-US" i="1" smtClean="0">
                <a:sym typeface="Symbol" pitchFamily="18" charset="2"/>
              </a:rPr>
              <a:t> </a:t>
            </a:r>
            <a:r>
              <a:rPr lang="en-US" smtClean="0"/>
              <a:t>…</a:t>
            </a:r>
          </a:p>
        </p:txBody>
      </p:sp>
      <p:sp>
        <p:nvSpPr>
          <p:cNvPr id="238734" name="Rectangle 4"/>
          <p:cNvSpPr>
            <a:spLocks noChangeArrowheads="1"/>
          </p:cNvSpPr>
          <p:nvPr/>
        </p:nvSpPr>
        <p:spPr bwMode="auto">
          <a:xfrm>
            <a:off x="179388" y="2076450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ZA">
              <a:solidFill>
                <a:srgbClr val="000066"/>
              </a:solidFill>
            </a:endParaRPr>
          </a:p>
        </p:txBody>
      </p:sp>
      <p:sp>
        <p:nvSpPr>
          <p:cNvPr id="2" name="Line 65"/>
          <p:cNvSpPr>
            <a:spLocks noChangeShapeType="1"/>
          </p:cNvSpPr>
          <p:nvPr/>
        </p:nvSpPr>
        <p:spPr bwMode="auto">
          <a:xfrm rot="16200000" flipH="1">
            <a:off x="2822575" y="2106613"/>
            <a:ext cx="107950" cy="29845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598" name="Rectangle 6"/>
          <p:cNvSpPr>
            <a:spLocks noChangeArrowheads="1"/>
          </p:cNvSpPr>
          <p:nvPr/>
        </p:nvSpPr>
        <p:spPr bwMode="auto">
          <a:xfrm>
            <a:off x="168275" y="3951288"/>
            <a:ext cx="8774113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…we choose a cylindrical Gaussian surface with end cap area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66"/>
                </a:solidFill>
              </a:rPr>
              <a:t>, which pierces the sheet perpendicularly.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8599" name="Rectangle 7"/>
          <p:cNvSpPr>
            <a:spLocks noChangeArrowheads="1"/>
          </p:cNvSpPr>
          <p:nvPr/>
        </p:nvSpPr>
        <p:spPr bwMode="auto">
          <a:xfrm>
            <a:off x="179388" y="4884738"/>
            <a:ext cx="87741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According to Gauss’s law:</a:t>
            </a:r>
            <a:r>
              <a:rPr lang="en-US" sz="2600">
                <a:solidFill>
                  <a:srgbClr val="000066"/>
                </a:solidFill>
              </a:rPr>
              <a:t>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 + E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)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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sz="2600" b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38600" name="Rectangle 8"/>
          <p:cNvSpPr>
            <a:spLocks noChangeArrowheads="1"/>
          </p:cNvSpPr>
          <p:nvPr/>
        </p:nvSpPr>
        <p:spPr bwMode="auto">
          <a:xfrm>
            <a:off x="1628775" y="5548313"/>
            <a:ext cx="71453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hence: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38601" name="Object 130"/>
          <p:cNvGraphicFramePr>
            <a:graphicFrameLocks noChangeAspect="1"/>
          </p:cNvGraphicFramePr>
          <p:nvPr/>
        </p:nvGraphicFramePr>
        <p:xfrm>
          <a:off x="3813175" y="5487988"/>
          <a:ext cx="10795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47" name="Equation" r:id="rId4" imgW="1079500" imgH="749300" progId="Equation.DSMT4">
                  <p:embed/>
                </p:oleObj>
              </mc:Choice>
              <mc:Fallback>
                <p:oleObj name="Equation" r:id="rId4" imgW="1079500" imgH="749300" progId="Equation.DSMT4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5487988"/>
                        <a:ext cx="10795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02" name="Rectangle 10"/>
          <p:cNvSpPr>
            <a:spLocks noChangeArrowheads="1"/>
          </p:cNvSpPr>
          <p:nvPr/>
        </p:nvSpPr>
        <p:spPr bwMode="auto">
          <a:xfrm>
            <a:off x="3724275" y="5537200"/>
            <a:ext cx="1257300" cy="72390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8604" name="Line 12"/>
          <p:cNvSpPr>
            <a:spLocks noChangeShapeType="1"/>
          </p:cNvSpPr>
          <p:nvPr/>
        </p:nvSpPr>
        <p:spPr bwMode="auto">
          <a:xfrm>
            <a:off x="6176963" y="2212975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605" name="AutoShape 13"/>
          <p:cNvSpPr>
            <a:spLocks noChangeArrowheads="1"/>
          </p:cNvSpPr>
          <p:nvPr/>
        </p:nvSpPr>
        <p:spPr bwMode="auto">
          <a:xfrm rot="6595432">
            <a:off x="2320925" y="1860551"/>
            <a:ext cx="542925" cy="596900"/>
          </a:xfrm>
          <a:prstGeom prst="can">
            <a:avLst>
              <a:gd name="adj" fmla="val 54971"/>
            </a:avLst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8742" name="Freeform 14"/>
          <p:cNvSpPr>
            <a:spLocks/>
          </p:cNvSpPr>
          <p:nvPr/>
        </p:nvSpPr>
        <p:spPr bwMode="auto">
          <a:xfrm>
            <a:off x="2039938" y="1249363"/>
            <a:ext cx="1263650" cy="1917700"/>
          </a:xfrm>
          <a:custGeom>
            <a:avLst/>
            <a:gdLst>
              <a:gd name="T0" fmla="*/ 0 w 1764"/>
              <a:gd name="T1" fmla="*/ 2147483647 h 2676"/>
              <a:gd name="T2" fmla="*/ 2147483647 w 1764"/>
              <a:gd name="T3" fmla="*/ 0 h 2676"/>
              <a:gd name="T4" fmla="*/ 2147483647 w 1764"/>
              <a:gd name="T5" fmla="*/ 2147483647 h 2676"/>
              <a:gd name="T6" fmla="*/ 0 w 1764"/>
              <a:gd name="T7" fmla="*/ 2147483647 h 2676"/>
              <a:gd name="T8" fmla="*/ 0 w 1764"/>
              <a:gd name="T9" fmla="*/ 2147483647 h 2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4"/>
              <a:gd name="T16" fmla="*/ 0 h 2676"/>
              <a:gd name="T17" fmla="*/ 1764 w 1764"/>
              <a:gd name="T18" fmla="*/ 2676 h 2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4" h="2676">
                <a:moveTo>
                  <a:pt x="0" y="684"/>
                </a:moveTo>
                <a:lnTo>
                  <a:pt x="1764" y="0"/>
                </a:lnTo>
                <a:lnTo>
                  <a:pt x="1764" y="1860"/>
                </a:lnTo>
                <a:lnTo>
                  <a:pt x="0" y="2676"/>
                </a:lnTo>
                <a:lnTo>
                  <a:pt x="0" y="684"/>
                </a:lnTo>
                <a:close/>
              </a:path>
            </a:pathLst>
          </a:custGeom>
          <a:gradFill rotWithShape="1">
            <a:gsLst>
              <a:gs pos="0">
                <a:srgbClr val="BEEFEF"/>
              </a:gs>
              <a:gs pos="100000">
                <a:srgbClr val="33CCCC">
                  <a:alpha val="67000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43" name="Line 15"/>
          <p:cNvSpPr>
            <a:spLocks noChangeAspect="1" noChangeShapeType="1"/>
          </p:cNvSpPr>
          <p:nvPr/>
        </p:nvSpPr>
        <p:spPr bwMode="auto">
          <a:xfrm>
            <a:off x="2684463" y="21209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44" name="Line 16"/>
          <p:cNvSpPr>
            <a:spLocks noChangeAspect="1" noChangeShapeType="1"/>
          </p:cNvSpPr>
          <p:nvPr/>
        </p:nvSpPr>
        <p:spPr bwMode="auto">
          <a:xfrm flipV="1">
            <a:off x="2630488" y="2159000"/>
            <a:ext cx="127000" cy="5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8745" name="Group 17"/>
          <p:cNvGrpSpPr>
            <a:grpSpLocks noChangeAspect="1"/>
          </p:cNvGrpSpPr>
          <p:nvPr/>
        </p:nvGrpSpPr>
        <p:grpSpPr bwMode="auto">
          <a:xfrm>
            <a:off x="3025775" y="1576388"/>
            <a:ext cx="131763" cy="139700"/>
            <a:chOff x="9840" y="9168"/>
            <a:chExt cx="180" cy="192"/>
          </a:xfrm>
        </p:grpSpPr>
        <p:sp>
          <p:nvSpPr>
            <p:cNvPr id="238787" name="Line 18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88" name="Line 19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746" name="Group 20"/>
          <p:cNvGrpSpPr>
            <a:grpSpLocks noChangeAspect="1"/>
          </p:cNvGrpSpPr>
          <p:nvPr/>
        </p:nvGrpSpPr>
        <p:grpSpPr bwMode="auto">
          <a:xfrm>
            <a:off x="3025775" y="1906588"/>
            <a:ext cx="131763" cy="138112"/>
            <a:chOff x="9840" y="9168"/>
            <a:chExt cx="180" cy="192"/>
          </a:xfrm>
        </p:grpSpPr>
        <p:sp>
          <p:nvSpPr>
            <p:cNvPr id="238785" name="Line 21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86" name="Line 22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747" name="Group 23"/>
          <p:cNvGrpSpPr>
            <a:grpSpLocks noChangeAspect="1"/>
          </p:cNvGrpSpPr>
          <p:nvPr/>
        </p:nvGrpSpPr>
        <p:grpSpPr bwMode="auto">
          <a:xfrm>
            <a:off x="2617788" y="1728788"/>
            <a:ext cx="128587" cy="138112"/>
            <a:chOff x="9840" y="9168"/>
            <a:chExt cx="180" cy="192"/>
          </a:xfrm>
        </p:grpSpPr>
        <p:sp>
          <p:nvSpPr>
            <p:cNvPr id="238783" name="Line 24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84" name="Line 25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748" name="Group 26"/>
          <p:cNvGrpSpPr>
            <a:grpSpLocks noChangeAspect="1"/>
          </p:cNvGrpSpPr>
          <p:nvPr/>
        </p:nvGrpSpPr>
        <p:grpSpPr bwMode="auto">
          <a:xfrm>
            <a:off x="2225675" y="1884363"/>
            <a:ext cx="130175" cy="138112"/>
            <a:chOff x="9840" y="9168"/>
            <a:chExt cx="180" cy="192"/>
          </a:xfrm>
        </p:grpSpPr>
        <p:sp>
          <p:nvSpPr>
            <p:cNvPr id="238781" name="Line 27"/>
            <p:cNvSpPr>
              <a:spLocks noChangeAspect="1" noChangeShapeType="1"/>
            </p:cNvSpPr>
            <p:nvPr/>
          </p:nvSpPr>
          <p:spPr bwMode="auto">
            <a:xfrm>
              <a:off x="9936" y="9168"/>
              <a:ext cx="0" cy="19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82" name="Line 28"/>
            <p:cNvSpPr>
              <a:spLocks noChangeAspect="1" noChangeShapeType="1"/>
            </p:cNvSpPr>
            <p:nvPr/>
          </p:nvSpPr>
          <p:spPr bwMode="auto">
            <a:xfrm flipV="1">
              <a:off x="9840" y="9234"/>
              <a:ext cx="180" cy="6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8749" name="Line 29"/>
          <p:cNvSpPr>
            <a:spLocks noChangeAspect="1" noChangeShapeType="1"/>
          </p:cNvSpPr>
          <p:nvPr/>
        </p:nvSpPr>
        <p:spPr bwMode="auto">
          <a:xfrm>
            <a:off x="2282825" y="2309813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0" name="Line 30"/>
          <p:cNvSpPr>
            <a:spLocks noChangeAspect="1" noChangeShapeType="1"/>
          </p:cNvSpPr>
          <p:nvPr/>
        </p:nvSpPr>
        <p:spPr bwMode="auto">
          <a:xfrm flipV="1">
            <a:off x="2228850" y="2349500"/>
            <a:ext cx="125413" cy="57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1" name="Line 31"/>
          <p:cNvSpPr>
            <a:spLocks noChangeAspect="1" noChangeShapeType="1"/>
          </p:cNvSpPr>
          <p:nvPr/>
        </p:nvSpPr>
        <p:spPr bwMode="auto">
          <a:xfrm>
            <a:off x="2282825" y="271145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2" name="Line 32"/>
          <p:cNvSpPr>
            <a:spLocks noChangeAspect="1" noChangeShapeType="1"/>
          </p:cNvSpPr>
          <p:nvPr/>
        </p:nvSpPr>
        <p:spPr bwMode="auto">
          <a:xfrm flipV="1">
            <a:off x="2228850" y="2747963"/>
            <a:ext cx="125413" cy="619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3" name="Line 33"/>
          <p:cNvSpPr>
            <a:spLocks noChangeAspect="1" noChangeShapeType="1"/>
          </p:cNvSpPr>
          <p:nvPr/>
        </p:nvSpPr>
        <p:spPr bwMode="auto">
          <a:xfrm>
            <a:off x="2674938" y="2552700"/>
            <a:ext cx="0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4" name="Line 34"/>
          <p:cNvSpPr>
            <a:spLocks noChangeAspect="1" noChangeShapeType="1"/>
          </p:cNvSpPr>
          <p:nvPr/>
        </p:nvSpPr>
        <p:spPr bwMode="auto">
          <a:xfrm flipV="1">
            <a:off x="2620963" y="2589213"/>
            <a:ext cx="125412" cy="619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5" name="Line 35"/>
          <p:cNvSpPr>
            <a:spLocks noChangeAspect="1" noChangeShapeType="1"/>
          </p:cNvSpPr>
          <p:nvPr/>
        </p:nvSpPr>
        <p:spPr bwMode="auto">
          <a:xfrm>
            <a:off x="3082925" y="2359025"/>
            <a:ext cx="3175" cy="139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6" name="Line 36"/>
          <p:cNvSpPr>
            <a:spLocks noChangeAspect="1" noChangeShapeType="1"/>
          </p:cNvSpPr>
          <p:nvPr/>
        </p:nvSpPr>
        <p:spPr bwMode="auto">
          <a:xfrm flipV="1">
            <a:off x="3025775" y="2400300"/>
            <a:ext cx="130175" cy="60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8757" name="Text Box 47"/>
          <p:cNvSpPr txBox="1">
            <a:spLocks noChangeArrowheads="1"/>
          </p:cNvSpPr>
          <p:nvPr/>
        </p:nvSpPr>
        <p:spPr bwMode="auto">
          <a:xfrm>
            <a:off x="2757488" y="1619250"/>
            <a:ext cx="3048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1800" b="1" i="1">
                <a:latin typeface="Times New Roman" pitchFamily="18" charset="0"/>
                <a:sym typeface="Symbol" pitchFamily="18" charset="2"/>
              </a:rPr>
              <a:t></a:t>
            </a:r>
            <a:endParaRPr lang="en-GB">
              <a:sym typeface="Symbol" pitchFamily="18" charset="2"/>
            </a:endParaRPr>
          </a:p>
        </p:txBody>
      </p:sp>
      <p:sp>
        <p:nvSpPr>
          <p:cNvPr id="238640" name="Rectangle 48"/>
          <p:cNvSpPr>
            <a:spLocks noChangeArrowheads="1"/>
          </p:cNvSpPr>
          <p:nvPr/>
        </p:nvSpPr>
        <p:spPr bwMode="auto">
          <a:xfrm>
            <a:off x="5662613" y="1989138"/>
            <a:ext cx="722312" cy="479425"/>
          </a:xfrm>
          <a:prstGeom prst="rect">
            <a:avLst/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 w="12700" algn="ctr">
            <a:solidFill>
              <a:srgbClr val="C49F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8645" name="Line 53"/>
          <p:cNvSpPr>
            <a:spLocks noChangeShapeType="1"/>
          </p:cNvSpPr>
          <p:nvPr/>
        </p:nvSpPr>
        <p:spPr bwMode="auto">
          <a:xfrm>
            <a:off x="6176963" y="163353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646" name="Line 54"/>
          <p:cNvSpPr>
            <a:spLocks noChangeShapeType="1"/>
          </p:cNvSpPr>
          <p:nvPr/>
        </p:nvSpPr>
        <p:spPr bwMode="auto">
          <a:xfrm>
            <a:off x="6176963" y="281463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38647" name="Object 131"/>
          <p:cNvGraphicFramePr>
            <a:graphicFrameLocks noChangeAspect="1"/>
          </p:cNvGraphicFramePr>
          <p:nvPr/>
        </p:nvGraphicFramePr>
        <p:xfrm>
          <a:off x="3605213" y="2346325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48" name="Equation" r:id="rId6" imgW="266353" imgH="317087" progId="Equation.DSMT4">
                  <p:embed/>
                </p:oleObj>
              </mc:Choice>
              <mc:Fallback>
                <p:oleObj name="Equation" r:id="rId6" imgW="266353" imgH="317087" progId="Equation.DSMT4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2346325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48" name="Object 132"/>
          <p:cNvGraphicFramePr>
            <a:graphicFrameLocks noChangeAspect="1"/>
          </p:cNvGraphicFramePr>
          <p:nvPr/>
        </p:nvGraphicFramePr>
        <p:xfrm>
          <a:off x="6846888" y="2022475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49" name="Equation" r:id="rId8" imgW="266353" imgH="317087" progId="Equation.DSMT4">
                  <p:embed/>
                </p:oleObj>
              </mc:Choice>
              <mc:Fallback>
                <p:oleObj name="Equation" r:id="rId8" imgW="266353" imgH="317087" progId="Equation.DSMT4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6888" y="2022475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8652" name="Line 60"/>
          <p:cNvSpPr>
            <a:spLocks noChangeShapeType="1"/>
          </p:cNvSpPr>
          <p:nvPr/>
        </p:nvSpPr>
        <p:spPr bwMode="auto">
          <a:xfrm flipH="1">
            <a:off x="5259388" y="163353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653" name="Line 61"/>
          <p:cNvSpPr>
            <a:spLocks noChangeShapeType="1"/>
          </p:cNvSpPr>
          <p:nvPr/>
        </p:nvSpPr>
        <p:spPr bwMode="auto">
          <a:xfrm flipH="1">
            <a:off x="5259388" y="281463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38654" name="Object 133"/>
          <p:cNvGraphicFramePr>
            <a:graphicFrameLocks noChangeAspect="1"/>
          </p:cNvGraphicFramePr>
          <p:nvPr/>
        </p:nvGraphicFramePr>
        <p:xfrm>
          <a:off x="4964113" y="2022475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50" name="Equation" r:id="rId9" imgW="266353" imgH="317087" progId="Equation.DSMT4">
                  <p:embed/>
                </p:oleObj>
              </mc:Choice>
              <mc:Fallback>
                <p:oleObj name="Equation" r:id="rId9" imgW="266353" imgH="317087" progId="Equation.DSMT4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2022475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56" name="Object 134"/>
          <p:cNvGraphicFramePr>
            <a:graphicFrameLocks noChangeAspect="1"/>
          </p:cNvGraphicFramePr>
          <p:nvPr/>
        </p:nvGraphicFramePr>
        <p:xfrm>
          <a:off x="1685925" y="1447800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51" name="Equation" r:id="rId10" imgW="266353" imgH="317087" progId="Equation.DSMT4">
                  <p:embed/>
                </p:oleObj>
              </mc:Choice>
              <mc:Fallback>
                <p:oleObj name="Equation" r:id="rId10" imgW="266353" imgH="317087" progId="Equation.DSMT4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1447800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Line 67"/>
          <p:cNvSpPr>
            <a:spLocks noChangeShapeType="1"/>
          </p:cNvSpPr>
          <p:nvPr/>
        </p:nvSpPr>
        <p:spPr bwMode="auto">
          <a:xfrm rot="16200000" flipH="1">
            <a:off x="2806700" y="2090738"/>
            <a:ext cx="114300" cy="31750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641" name="AutoShape 49"/>
          <p:cNvSpPr>
            <a:spLocks noChangeArrowheads="1"/>
          </p:cNvSpPr>
          <p:nvPr/>
        </p:nvSpPr>
        <p:spPr bwMode="auto">
          <a:xfrm rot="6595432">
            <a:off x="2606675" y="1965326"/>
            <a:ext cx="542925" cy="596900"/>
          </a:xfrm>
          <a:prstGeom prst="can">
            <a:avLst>
              <a:gd name="adj" fmla="val 54971"/>
            </a:avLst>
          </a:prstGeom>
          <a:gradFill rotWithShape="1">
            <a:gsLst>
              <a:gs pos="0">
                <a:srgbClr val="FFE88E">
                  <a:alpha val="85999"/>
                </a:srgbClr>
              </a:gs>
              <a:gs pos="100000">
                <a:srgbClr val="FFCC00">
                  <a:alpha val="85999"/>
                </a:srgbClr>
              </a:gs>
            </a:gsLst>
            <a:path path="rect">
              <a:fillToRect l="50000" t="50000" r="50000" b="50000"/>
            </a:path>
          </a:gradFill>
          <a:ln w="12700">
            <a:solidFill>
              <a:srgbClr val="C49F00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38650" name="Rectangle 58"/>
          <p:cNvSpPr>
            <a:spLocks noChangeArrowheads="1"/>
          </p:cNvSpPr>
          <p:nvPr/>
        </p:nvSpPr>
        <p:spPr bwMode="auto">
          <a:xfrm>
            <a:off x="2841625" y="2038350"/>
            <a:ext cx="366713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38643" name="Line 51"/>
          <p:cNvSpPr>
            <a:spLocks noChangeShapeType="1"/>
          </p:cNvSpPr>
          <p:nvPr/>
        </p:nvSpPr>
        <p:spPr bwMode="auto">
          <a:xfrm rot="16200000" flipH="1">
            <a:off x="3206750" y="2128838"/>
            <a:ext cx="203200" cy="56515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" name="Line 66"/>
          <p:cNvSpPr>
            <a:spLocks noChangeShapeType="1"/>
          </p:cNvSpPr>
          <p:nvPr/>
        </p:nvSpPr>
        <p:spPr bwMode="auto">
          <a:xfrm rot="16200000" flipH="1">
            <a:off x="3206750" y="2128838"/>
            <a:ext cx="203200" cy="56515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38768" name="Rectangle 68"/>
          <p:cNvSpPr>
            <a:spLocks noChangeArrowheads="1"/>
          </p:cNvSpPr>
          <p:nvPr/>
        </p:nvSpPr>
        <p:spPr bwMode="auto">
          <a:xfrm>
            <a:off x="5930900" y="1447800"/>
            <a:ext cx="177800" cy="1492250"/>
          </a:xfrm>
          <a:prstGeom prst="rect">
            <a:avLst/>
          </a:prstGeom>
          <a:solidFill>
            <a:srgbClr val="33CCCC">
              <a:alpha val="49019"/>
            </a:srgbClr>
          </a:solidFill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38769" name="Group 70"/>
          <p:cNvGrpSpPr>
            <a:grpSpLocks/>
          </p:cNvGrpSpPr>
          <p:nvPr/>
        </p:nvGrpSpPr>
        <p:grpSpPr bwMode="auto">
          <a:xfrm>
            <a:off x="5926138" y="1449388"/>
            <a:ext cx="190500" cy="1489075"/>
            <a:chOff x="3673" y="913"/>
            <a:chExt cx="120" cy="935"/>
          </a:xfrm>
        </p:grpSpPr>
        <p:sp>
          <p:nvSpPr>
            <p:cNvPr id="238779" name="Line 57"/>
            <p:cNvSpPr>
              <a:spLocks noChangeShapeType="1"/>
            </p:cNvSpPr>
            <p:nvPr/>
          </p:nvSpPr>
          <p:spPr bwMode="auto">
            <a:xfrm rot="-5400000">
              <a:off x="3325" y="1381"/>
              <a:ext cx="93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80" name="Line 69"/>
            <p:cNvSpPr>
              <a:spLocks noChangeShapeType="1"/>
            </p:cNvSpPr>
            <p:nvPr/>
          </p:nvSpPr>
          <p:spPr bwMode="auto">
            <a:xfrm rot="-5400000">
              <a:off x="3205" y="1381"/>
              <a:ext cx="93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770" name="Group 37"/>
          <p:cNvGrpSpPr>
            <a:grpSpLocks noChangeAspect="1"/>
          </p:cNvGrpSpPr>
          <p:nvPr/>
        </p:nvGrpSpPr>
        <p:grpSpPr bwMode="auto">
          <a:xfrm>
            <a:off x="5994400" y="1576388"/>
            <a:ext cx="117475" cy="115887"/>
            <a:chOff x="11704" y="9336"/>
            <a:chExt cx="176" cy="176"/>
          </a:xfrm>
        </p:grpSpPr>
        <p:sp>
          <p:nvSpPr>
            <p:cNvPr id="238777" name="Line 38"/>
            <p:cNvSpPr>
              <a:spLocks noChangeAspect="1"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78" name="Line 39"/>
            <p:cNvSpPr>
              <a:spLocks noChangeAspect="1"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771" name="Group 40"/>
          <p:cNvGrpSpPr>
            <a:grpSpLocks noChangeAspect="1"/>
          </p:cNvGrpSpPr>
          <p:nvPr/>
        </p:nvGrpSpPr>
        <p:grpSpPr bwMode="auto">
          <a:xfrm>
            <a:off x="5994400" y="2151063"/>
            <a:ext cx="117475" cy="115887"/>
            <a:chOff x="11704" y="9336"/>
            <a:chExt cx="176" cy="176"/>
          </a:xfrm>
        </p:grpSpPr>
        <p:sp>
          <p:nvSpPr>
            <p:cNvPr id="238775" name="Line 41"/>
            <p:cNvSpPr>
              <a:spLocks noChangeAspect="1"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76" name="Line 42"/>
            <p:cNvSpPr>
              <a:spLocks noChangeAspect="1"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772" name="Group 43"/>
          <p:cNvGrpSpPr>
            <a:grpSpLocks noChangeAspect="1"/>
          </p:cNvGrpSpPr>
          <p:nvPr/>
        </p:nvGrpSpPr>
        <p:grpSpPr bwMode="auto">
          <a:xfrm>
            <a:off x="5994400" y="2749550"/>
            <a:ext cx="117475" cy="115888"/>
            <a:chOff x="11704" y="9336"/>
            <a:chExt cx="176" cy="176"/>
          </a:xfrm>
        </p:grpSpPr>
        <p:sp>
          <p:nvSpPr>
            <p:cNvPr id="238773" name="Line 44"/>
            <p:cNvSpPr>
              <a:spLocks noChangeAspect="1" noChangeShapeType="1"/>
            </p:cNvSpPr>
            <p:nvPr/>
          </p:nvSpPr>
          <p:spPr bwMode="auto">
            <a:xfrm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774" name="Line 45"/>
            <p:cNvSpPr>
              <a:spLocks noChangeAspect="1" noChangeShapeType="1"/>
            </p:cNvSpPr>
            <p:nvPr/>
          </p:nvSpPr>
          <p:spPr bwMode="auto">
            <a:xfrm rot="-5400000">
              <a:off x="11792" y="9336"/>
              <a:ext cx="0" cy="17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38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3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3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3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3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23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23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23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3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3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51" grpId="0" animBg="1"/>
      <p:bldP spid="238655" grpId="0" animBg="1"/>
      <p:bldP spid="2" grpId="0" animBg="1"/>
      <p:bldP spid="238598" grpId="0"/>
      <p:bldP spid="238599" grpId="0"/>
      <p:bldP spid="238600" grpId="0"/>
      <p:bldP spid="238602" grpId="0" animBg="1"/>
      <p:bldP spid="238604" grpId="0" animBg="1"/>
      <p:bldP spid="238605" grpId="0" animBg="1"/>
      <p:bldP spid="238640" grpId="0" animBg="1"/>
      <p:bldP spid="238645" grpId="0" animBg="1"/>
      <p:bldP spid="238646" grpId="0" animBg="1"/>
      <p:bldP spid="238652" grpId="0" animBg="1"/>
      <p:bldP spid="238653" grpId="0" animBg="1"/>
      <p:bldP spid="3" grpId="0" animBg="1"/>
      <p:bldP spid="238641" grpId="0" animBg="1"/>
      <p:bldP spid="238650" grpId="0"/>
      <p:bldP spid="238650" grpId="1"/>
      <p:bldP spid="238643" grpId="0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8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4081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408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B6926-7422-4EB7-99F1-9BF451338853}" type="slidenum">
              <a:rPr lang="en-US" smtClean="0">
                <a:cs typeface="Arial" charset="0"/>
              </a:rPr>
              <a:pPr/>
              <a:t>24</a:t>
            </a:fld>
            <a:endParaRPr lang="en-US" smtClean="0">
              <a:cs typeface="Arial" charset="0"/>
            </a:endParaRPr>
          </a:p>
        </p:txBody>
      </p:sp>
      <p:graphicFrame>
        <p:nvGraphicFramePr>
          <p:cNvPr id="240661" name="Object 164"/>
          <p:cNvGraphicFramePr>
            <a:graphicFrameLocks noChangeAspect="1"/>
          </p:cNvGraphicFramePr>
          <p:nvPr/>
        </p:nvGraphicFramePr>
        <p:xfrm>
          <a:off x="2922588" y="5160963"/>
          <a:ext cx="1714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29" name="Equation" r:id="rId4" imgW="1714500" imgH="762000" progId="Equation.DSMT4">
                  <p:embed/>
                </p:oleObj>
              </mc:Choice>
              <mc:Fallback>
                <p:oleObj name="Equation" r:id="rId4" imgW="1714500" imgH="762000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5160963"/>
                        <a:ext cx="1714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0659" name="Object 165"/>
          <p:cNvGraphicFramePr>
            <a:graphicFrameLocks noChangeAspect="1"/>
          </p:cNvGraphicFramePr>
          <p:nvPr/>
        </p:nvGraphicFramePr>
        <p:xfrm>
          <a:off x="3327400" y="2506663"/>
          <a:ext cx="927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30" name="Equation" r:id="rId6" imgW="927100" imgH="762000" progId="Equation.DSMT4">
                  <p:embed/>
                </p:oleObj>
              </mc:Choice>
              <mc:Fallback>
                <p:oleObj name="Equation" r:id="rId6" imgW="927100" imgH="76200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506663"/>
                        <a:ext cx="927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08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PLANAR SYMMETRY </a:t>
            </a:r>
          </a:p>
        </p:txBody>
      </p:sp>
      <p:sp>
        <p:nvSpPr>
          <p:cNvPr id="2408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85875"/>
            <a:ext cx="8774112" cy="466725"/>
          </a:xfrm>
        </p:spPr>
        <p:txBody>
          <a:bodyPr/>
          <a:lstStyle/>
          <a:p>
            <a:pPr lvl="1" indent="0" eaLnBrk="1" hangingPunct="1"/>
            <a:r>
              <a:rPr lang="en-US" smtClean="0"/>
              <a:t>For a charged large, flat, thin </a:t>
            </a:r>
            <a:r>
              <a:rPr lang="en-US" i="1" smtClean="0"/>
              <a:t>conducting</a:t>
            </a:r>
            <a:r>
              <a:rPr lang="en-US" i="1" baseline="30000" smtClean="0"/>
              <a:t> </a:t>
            </a:r>
            <a:r>
              <a:rPr lang="en-US" smtClean="0"/>
              <a:t> plate: </a:t>
            </a:r>
          </a:p>
        </p:txBody>
      </p:sp>
      <p:sp>
        <p:nvSpPr>
          <p:cNvPr id="240814" name="Rectangle 4"/>
          <p:cNvSpPr>
            <a:spLocks noChangeArrowheads="1"/>
          </p:cNvSpPr>
          <p:nvPr/>
        </p:nvSpPr>
        <p:spPr bwMode="auto">
          <a:xfrm>
            <a:off x="179388" y="2076450"/>
            <a:ext cx="87741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endParaRPr lang="en-ZA">
              <a:solidFill>
                <a:srgbClr val="000066"/>
              </a:solidFill>
            </a:endParaRPr>
          </a:p>
        </p:txBody>
      </p:sp>
      <p:sp>
        <p:nvSpPr>
          <p:cNvPr id="240646" name="Rectangle 6"/>
          <p:cNvSpPr>
            <a:spLocks noChangeArrowheads="1"/>
          </p:cNvSpPr>
          <p:nvPr/>
        </p:nvSpPr>
        <p:spPr bwMode="auto">
          <a:xfrm>
            <a:off x="1217613" y="1819275"/>
            <a:ext cx="495141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surface charge density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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179388" y="3486150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When two oppositely charged plates are brought close together, all the charge moves to the inner faces:</a:t>
            </a:r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1217613" y="4438650"/>
            <a:ext cx="51387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surface charge density 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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sz="2200" b="1">
                <a:solidFill>
                  <a:srgbClr val="000066"/>
                </a:solidFill>
                <a:latin typeface="Times New Roman" pitchFamily="18" charset="0"/>
              </a:rPr>
              <a:t>=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sym typeface="Symbol" pitchFamily="18" charset="2"/>
              </a:rPr>
              <a:t>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 sz="2600" b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40818" name="Rectangle 15"/>
          <p:cNvSpPr>
            <a:spLocks noChangeArrowheads="1"/>
          </p:cNvSpPr>
          <p:nvPr/>
        </p:nvSpPr>
        <p:spPr bwMode="auto">
          <a:xfrm>
            <a:off x="0" y="31289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2800350" y="5133975"/>
            <a:ext cx="2000250" cy="8667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40658" name="Rectangle 18"/>
          <p:cNvSpPr>
            <a:spLocks noChangeArrowheads="1"/>
          </p:cNvSpPr>
          <p:nvPr/>
        </p:nvSpPr>
        <p:spPr bwMode="auto">
          <a:xfrm>
            <a:off x="3171825" y="2524125"/>
            <a:ext cx="1257300" cy="781050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40821" name="Rectangle 22"/>
          <p:cNvSpPr>
            <a:spLocks noChangeArrowheads="1"/>
          </p:cNvSpPr>
          <p:nvPr/>
        </p:nvSpPr>
        <p:spPr bwMode="auto">
          <a:xfrm>
            <a:off x="7656513" y="1801813"/>
            <a:ext cx="319087" cy="1533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40822" name="Line 23"/>
          <p:cNvSpPr>
            <a:spLocks noChangeShapeType="1"/>
          </p:cNvSpPr>
          <p:nvPr/>
        </p:nvSpPr>
        <p:spPr bwMode="auto">
          <a:xfrm rot="-5400000">
            <a:off x="7198519" y="2559844"/>
            <a:ext cx="1535112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40823" name="Group 55"/>
          <p:cNvGrpSpPr>
            <a:grpSpLocks/>
          </p:cNvGrpSpPr>
          <p:nvPr/>
        </p:nvGrpSpPr>
        <p:grpSpPr bwMode="auto">
          <a:xfrm>
            <a:off x="7983538" y="1858963"/>
            <a:ext cx="122237" cy="1181100"/>
            <a:chOff x="5029" y="1171"/>
            <a:chExt cx="77" cy="744"/>
          </a:xfrm>
        </p:grpSpPr>
        <p:grpSp>
          <p:nvGrpSpPr>
            <p:cNvPr id="240888" name="Group 25"/>
            <p:cNvGrpSpPr>
              <a:grpSpLocks/>
            </p:cNvGrpSpPr>
            <p:nvPr/>
          </p:nvGrpSpPr>
          <p:grpSpPr bwMode="auto">
            <a:xfrm>
              <a:off x="5029" y="1171"/>
              <a:ext cx="77" cy="77"/>
              <a:chOff x="11704" y="9336"/>
              <a:chExt cx="176" cy="176"/>
            </a:xfrm>
          </p:grpSpPr>
          <p:sp>
            <p:nvSpPr>
              <p:cNvPr id="240895" name="Line 26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896" name="Line 27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0889" name="Group 28"/>
            <p:cNvGrpSpPr>
              <a:grpSpLocks/>
            </p:cNvGrpSpPr>
            <p:nvPr/>
          </p:nvGrpSpPr>
          <p:grpSpPr bwMode="auto">
            <a:xfrm>
              <a:off x="5029" y="1504"/>
              <a:ext cx="77" cy="77"/>
              <a:chOff x="11704" y="9336"/>
              <a:chExt cx="176" cy="176"/>
            </a:xfrm>
          </p:grpSpPr>
          <p:sp>
            <p:nvSpPr>
              <p:cNvPr id="240893" name="Line 29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894" name="Line 30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0890" name="Group 31"/>
            <p:cNvGrpSpPr>
              <a:grpSpLocks/>
            </p:cNvGrpSpPr>
            <p:nvPr/>
          </p:nvGrpSpPr>
          <p:grpSpPr bwMode="auto">
            <a:xfrm>
              <a:off x="5029" y="1838"/>
              <a:ext cx="77" cy="77"/>
              <a:chOff x="11704" y="9336"/>
              <a:chExt cx="176" cy="176"/>
            </a:xfrm>
          </p:grpSpPr>
          <p:sp>
            <p:nvSpPr>
              <p:cNvPr id="240891" name="Line 32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892" name="Line 33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40824" name="Group 56"/>
          <p:cNvGrpSpPr>
            <a:grpSpLocks/>
          </p:cNvGrpSpPr>
          <p:nvPr/>
        </p:nvGrpSpPr>
        <p:grpSpPr bwMode="auto">
          <a:xfrm>
            <a:off x="7516813" y="2109788"/>
            <a:ext cx="122237" cy="1185862"/>
            <a:chOff x="4735" y="1329"/>
            <a:chExt cx="77" cy="747"/>
          </a:xfrm>
        </p:grpSpPr>
        <p:grpSp>
          <p:nvGrpSpPr>
            <p:cNvPr id="240879" name="Group 35"/>
            <p:cNvGrpSpPr>
              <a:grpSpLocks/>
            </p:cNvGrpSpPr>
            <p:nvPr/>
          </p:nvGrpSpPr>
          <p:grpSpPr bwMode="auto">
            <a:xfrm>
              <a:off x="4735" y="1329"/>
              <a:ext cx="77" cy="77"/>
              <a:chOff x="11704" y="9336"/>
              <a:chExt cx="176" cy="176"/>
            </a:xfrm>
          </p:grpSpPr>
          <p:sp>
            <p:nvSpPr>
              <p:cNvPr id="240886" name="Line 36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887" name="Line 37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0880" name="Group 38"/>
            <p:cNvGrpSpPr>
              <a:grpSpLocks/>
            </p:cNvGrpSpPr>
            <p:nvPr/>
          </p:nvGrpSpPr>
          <p:grpSpPr bwMode="auto">
            <a:xfrm>
              <a:off x="4735" y="1664"/>
              <a:ext cx="77" cy="77"/>
              <a:chOff x="11704" y="9336"/>
              <a:chExt cx="176" cy="176"/>
            </a:xfrm>
          </p:grpSpPr>
          <p:sp>
            <p:nvSpPr>
              <p:cNvPr id="240884" name="Line 39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885" name="Line 40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0881" name="Group 41"/>
            <p:cNvGrpSpPr>
              <a:grpSpLocks/>
            </p:cNvGrpSpPr>
            <p:nvPr/>
          </p:nvGrpSpPr>
          <p:grpSpPr bwMode="auto">
            <a:xfrm>
              <a:off x="4735" y="1999"/>
              <a:ext cx="77" cy="77"/>
              <a:chOff x="11704" y="9336"/>
              <a:chExt cx="176" cy="176"/>
            </a:xfrm>
          </p:grpSpPr>
          <p:sp>
            <p:nvSpPr>
              <p:cNvPr id="240882" name="Line 42"/>
              <p:cNvSpPr>
                <a:spLocks noChangeShapeType="1"/>
              </p:cNvSpPr>
              <p:nvPr/>
            </p:nvSpPr>
            <p:spPr bwMode="auto">
              <a:xfrm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883" name="Line 43"/>
              <p:cNvSpPr>
                <a:spLocks noChangeShapeType="1"/>
              </p:cNvSpPr>
              <p:nvPr/>
            </p:nvSpPr>
            <p:spPr bwMode="auto">
              <a:xfrm rot="-5400000">
                <a:off x="11792" y="9336"/>
                <a:ext cx="0" cy="1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40825" name="Line 45"/>
          <p:cNvSpPr>
            <a:spLocks noChangeShapeType="1"/>
          </p:cNvSpPr>
          <p:nvPr/>
        </p:nvSpPr>
        <p:spPr bwMode="auto">
          <a:xfrm rot="-5400000">
            <a:off x="6887369" y="2559844"/>
            <a:ext cx="1535112" cy="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0687" name="Line 47"/>
          <p:cNvSpPr>
            <a:spLocks noChangeShapeType="1"/>
          </p:cNvSpPr>
          <p:nvPr/>
        </p:nvSpPr>
        <p:spPr bwMode="auto">
          <a:xfrm>
            <a:off x="7439025" y="5510213"/>
            <a:ext cx="6175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0688" name="Line 48"/>
          <p:cNvSpPr>
            <a:spLocks noChangeShapeType="1"/>
          </p:cNvSpPr>
          <p:nvPr/>
        </p:nvSpPr>
        <p:spPr bwMode="auto">
          <a:xfrm>
            <a:off x="7439025" y="4979988"/>
            <a:ext cx="6175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0689" name="Line 49"/>
          <p:cNvSpPr>
            <a:spLocks noChangeShapeType="1"/>
          </p:cNvSpPr>
          <p:nvPr/>
        </p:nvSpPr>
        <p:spPr bwMode="auto">
          <a:xfrm>
            <a:off x="7439025" y="6042025"/>
            <a:ext cx="6175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40690" name="Object 166"/>
          <p:cNvGraphicFramePr>
            <a:graphicFrameLocks noChangeAspect="1"/>
          </p:cNvGraphicFramePr>
          <p:nvPr/>
        </p:nvGraphicFramePr>
        <p:xfrm>
          <a:off x="8194675" y="2543175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31" name="Equation" r:id="rId8" imgW="266353" imgH="317087" progId="Equation.DSMT4">
                  <p:embed/>
                </p:oleObj>
              </mc:Choice>
              <mc:Fallback>
                <p:oleObj name="Equation" r:id="rId8" imgW="266353" imgH="317087" progId="Equation.DSMT4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4675" y="2543175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0691" name="Line 51"/>
          <p:cNvSpPr>
            <a:spLocks noChangeShapeType="1"/>
          </p:cNvSpPr>
          <p:nvPr/>
        </p:nvSpPr>
        <p:spPr bwMode="auto">
          <a:xfrm flipH="1">
            <a:off x="6872288" y="270668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0692" name="Line 52"/>
          <p:cNvSpPr>
            <a:spLocks noChangeShapeType="1"/>
          </p:cNvSpPr>
          <p:nvPr/>
        </p:nvSpPr>
        <p:spPr bwMode="auto">
          <a:xfrm flipH="1">
            <a:off x="6872288" y="2176463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0693" name="Line 53"/>
          <p:cNvSpPr>
            <a:spLocks noChangeShapeType="1"/>
          </p:cNvSpPr>
          <p:nvPr/>
        </p:nvSpPr>
        <p:spPr bwMode="auto">
          <a:xfrm flipH="1">
            <a:off x="6872288" y="3238500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40694" name="Object 167"/>
          <p:cNvGraphicFramePr>
            <a:graphicFrameLocks noChangeAspect="1"/>
          </p:cNvGraphicFramePr>
          <p:nvPr/>
        </p:nvGraphicFramePr>
        <p:xfrm>
          <a:off x="7151688" y="2257425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32" name="Equation" r:id="rId10" imgW="266353" imgH="317087" progId="Equation.DSMT4">
                  <p:embed/>
                </p:oleObj>
              </mc:Choice>
              <mc:Fallback>
                <p:oleObj name="Equation" r:id="rId10" imgW="266353" imgH="317087" progId="Equation.DSMT4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1688" y="2257425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0746" name="Group 106"/>
          <p:cNvGrpSpPr>
            <a:grpSpLocks/>
          </p:cNvGrpSpPr>
          <p:nvPr/>
        </p:nvGrpSpPr>
        <p:grpSpPr bwMode="auto">
          <a:xfrm>
            <a:off x="6926263" y="4600575"/>
            <a:ext cx="1643062" cy="1541463"/>
            <a:chOff x="4363" y="2898"/>
            <a:chExt cx="1035" cy="971"/>
          </a:xfrm>
        </p:grpSpPr>
        <p:grpSp>
          <p:nvGrpSpPr>
            <p:cNvPr id="240839" name="Group 104"/>
            <p:cNvGrpSpPr>
              <a:grpSpLocks/>
            </p:cNvGrpSpPr>
            <p:nvPr/>
          </p:nvGrpSpPr>
          <p:grpSpPr bwMode="auto">
            <a:xfrm>
              <a:off x="5106" y="2898"/>
              <a:ext cx="292" cy="971"/>
              <a:chOff x="5106" y="2898"/>
              <a:chExt cx="292" cy="971"/>
            </a:xfrm>
          </p:grpSpPr>
          <p:grpSp>
            <p:nvGrpSpPr>
              <p:cNvPr id="240866" name="Group 59"/>
              <p:cNvGrpSpPr>
                <a:grpSpLocks/>
              </p:cNvGrpSpPr>
              <p:nvPr/>
            </p:nvGrpSpPr>
            <p:grpSpPr bwMode="auto">
              <a:xfrm>
                <a:off x="5106" y="2979"/>
                <a:ext cx="77" cy="826"/>
                <a:chOff x="9600" y="9028"/>
                <a:chExt cx="160" cy="1720"/>
              </a:xfrm>
            </p:grpSpPr>
            <p:grpSp>
              <p:nvGrpSpPr>
                <p:cNvPr id="240871" name="Group 60"/>
                <p:cNvGrpSpPr>
                  <a:grpSpLocks/>
                </p:cNvGrpSpPr>
                <p:nvPr/>
              </p:nvGrpSpPr>
              <p:grpSpPr bwMode="auto">
                <a:xfrm>
                  <a:off x="9600" y="9028"/>
                  <a:ext cx="160" cy="1384"/>
                  <a:chOff x="9412" y="9028"/>
                  <a:chExt cx="160" cy="1384"/>
                </a:xfrm>
              </p:grpSpPr>
              <p:sp>
                <p:nvSpPr>
                  <p:cNvPr id="240876" name="Line 6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492" y="8948"/>
                    <a:ext cx="0" cy="16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877" name="Line 6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492" y="9620"/>
                    <a:ext cx="0" cy="16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878" name="Line 6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492" y="10332"/>
                    <a:ext cx="0" cy="16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0872" name="Group 64"/>
                <p:cNvGrpSpPr>
                  <a:grpSpLocks/>
                </p:cNvGrpSpPr>
                <p:nvPr/>
              </p:nvGrpSpPr>
              <p:grpSpPr bwMode="auto">
                <a:xfrm>
                  <a:off x="9600" y="9356"/>
                  <a:ext cx="160" cy="1392"/>
                  <a:chOff x="9420" y="9356"/>
                  <a:chExt cx="160" cy="1392"/>
                </a:xfrm>
              </p:grpSpPr>
              <p:sp>
                <p:nvSpPr>
                  <p:cNvPr id="240873" name="Line 6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500" y="9276"/>
                    <a:ext cx="0" cy="16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874" name="Line 66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500" y="9996"/>
                    <a:ext cx="0" cy="16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0875" name="Line 6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500" y="10668"/>
                    <a:ext cx="0" cy="16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40867" name="Group 103"/>
              <p:cNvGrpSpPr>
                <a:grpSpLocks/>
              </p:cNvGrpSpPr>
              <p:nvPr/>
            </p:nvGrpSpPr>
            <p:grpSpPr bwMode="auto">
              <a:xfrm>
                <a:off x="5197" y="2898"/>
                <a:ext cx="201" cy="971"/>
                <a:chOff x="5197" y="2898"/>
                <a:chExt cx="201" cy="971"/>
              </a:xfrm>
            </p:grpSpPr>
            <p:sp>
              <p:nvSpPr>
                <p:cNvPr id="240868" name="Rectangle 57"/>
                <p:cNvSpPr>
                  <a:spLocks noChangeArrowheads="1"/>
                </p:cNvSpPr>
                <p:nvPr/>
              </p:nvSpPr>
              <p:spPr bwMode="auto">
                <a:xfrm>
                  <a:off x="5197" y="2904"/>
                  <a:ext cx="201" cy="96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40869" name="Line 58"/>
                <p:cNvSpPr>
                  <a:spLocks noChangeShapeType="1"/>
                </p:cNvSpPr>
                <p:nvPr/>
              </p:nvSpPr>
              <p:spPr bwMode="auto">
                <a:xfrm rot="-5400000">
                  <a:off x="4915" y="3381"/>
                  <a:ext cx="966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870" name="Line 68"/>
                <p:cNvSpPr>
                  <a:spLocks noChangeShapeType="1"/>
                </p:cNvSpPr>
                <p:nvPr/>
              </p:nvSpPr>
              <p:spPr bwMode="auto">
                <a:xfrm rot="-5400000">
                  <a:off x="4714" y="3381"/>
                  <a:ext cx="966" cy="0"/>
                </a:xfrm>
                <a:prstGeom prst="line">
                  <a:avLst/>
                </a:prstGeom>
                <a:noFill/>
                <a:ln w="31750">
                  <a:solidFill>
                    <a:srgbClr val="3F3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40840" name="Group 105"/>
            <p:cNvGrpSpPr>
              <a:grpSpLocks/>
            </p:cNvGrpSpPr>
            <p:nvPr/>
          </p:nvGrpSpPr>
          <p:grpSpPr bwMode="auto">
            <a:xfrm>
              <a:off x="4363" y="2898"/>
              <a:ext cx="293" cy="971"/>
              <a:chOff x="4363" y="2898"/>
              <a:chExt cx="293" cy="971"/>
            </a:xfrm>
          </p:grpSpPr>
          <p:grpSp>
            <p:nvGrpSpPr>
              <p:cNvPr id="240841" name="Group 72"/>
              <p:cNvGrpSpPr>
                <a:grpSpLocks/>
              </p:cNvGrpSpPr>
              <p:nvPr/>
            </p:nvGrpSpPr>
            <p:grpSpPr bwMode="auto">
              <a:xfrm>
                <a:off x="4579" y="2940"/>
                <a:ext cx="77" cy="904"/>
                <a:chOff x="8420" y="8948"/>
                <a:chExt cx="160" cy="1880"/>
              </a:xfrm>
            </p:grpSpPr>
            <p:grpSp>
              <p:nvGrpSpPr>
                <p:cNvPr id="240846" name="Group 73"/>
                <p:cNvGrpSpPr>
                  <a:grpSpLocks/>
                </p:cNvGrpSpPr>
                <p:nvPr/>
              </p:nvGrpSpPr>
              <p:grpSpPr bwMode="auto">
                <a:xfrm>
                  <a:off x="8420" y="8948"/>
                  <a:ext cx="160" cy="1544"/>
                  <a:chOff x="9404" y="9004"/>
                  <a:chExt cx="160" cy="1544"/>
                </a:xfrm>
              </p:grpSpPr>
              <p:grpSp>
                <p:nvGrpSpPr>
                  <p:cNvPr id="24085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9404" y="9004"/>
                    <a:ext cx="160" cy="160"/>
                    <a:chOff x="11704" y="9336"/>
                    <a:chExt cx="176" cy="176"/>
                  </a:xfrm>
                </p:grpSpPr>
                <p:sp>
                  <p:nvSpPr>
                    <p:cNvPr id="240864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865" name="Line 7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08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9404" y="9676"/>
                    <a:ext cx="160" cy="160"/>
                    <a:chOff x="11704" y="9336"/>
                    <a:chExt cx="176" cy="176"/>
                  </a:xfrm>
                </p:grpSpPr>
                <p:sp>
                  <p:nvSpPr>
                    <p:cNvPr id="240862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863" name="Line 7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08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9404" y="10388"/>
                    <a:ext cx="160" cy="160"/>
                    <a:chOff x="11704" y="9336"/>
                    <a:chExt cx="176" cy="176"/>
                  </a:xfrm>
                </p:grpSpPr>
                <p:sp>
                  <p:nvSpPr>
                    <p:cNvPr id="240860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861" name="Line 8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40847" name="Group 83"/>
                <p:cNvGrpSpPr>
                  <a:grpSpLocks/>
                </p:cNvGrpSpPr>
                <p:nvPr/>
              </p:nvGrpSpPr>
              <p:grpSpPr bwMode="auto">
                <a:xfrm>
                  <a:off x="8420" y="9276"/>
                  <a:ext cx="160" cy="1552"/>
                  <a:chOff x="9236" y="9332"/>
                  <a:chExt cx="160" cy="1552"/>
                </a:xfrm>
              </p:grpSpPr>
              <p:grpSp>
                <p:nvGrpSpPr>
                  <p:cNvPr id="240848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9236" y="9332"/>
                    <a:ext cx="160" cy="160"/>
                    <a:chOff x="11704" y="9336"/>
                    <a:chExt cx="176" cy="176"/>
                  </a:xfrm>
                </p:grpSpPr>
                <p:sp>
                  <p:nvSpPr>
                    <p:cNvPr id="240855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856" name="Line 8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0849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9236" y="10052"/>
                    <a:ext cx="160" cy="160"/>
                    <a:chOff x="11704" y="9336"/>
                    <a:chExt cx="176" cy="176"/>
                  </a:xfrm>
                </p:grpSpPr>
                <p:sp>
                  <p:nvSpPr>
                    <p:cNvPr id="240853" name="Line 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854" name="Line 89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0850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9236" y="10724"/>
                    <a:ext cx="160" cy="160"/>
                    <a:chOff x="11704" y="9336"/>
                    <a:chExt cx="176" cy="176"/>
                  </a:xfrm>
                </p:grpSpPr>
                <p:sp>
                  <p:nvSpPr>
                    <p:cNvPr id="240851" name="Line 9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0852" name="Line 9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11792" y="9336"/>
                      <a:ext cx="0" cy="176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40842" name="Group 102"/>
              <p:cNvGrpSpPr>
                <a:grpSpLocks/>
              </p:cNvGrpSpPr>
              <p:nvPr/>
            </p:nvGrpSpPr>
            <p:grpSpPr bwMode="auto">
              <a:xfrm>
                <a:off x="4363" y="2898"/>
                <a:ext cx="207" cy="971"/>
                <a:chOff x="4363" y="2898"/>
                <a:chExt cx="207" cy="971"/>
              </a:xfrm>
            </p:grpSpPr>
            <p:sp>
              <p:nvSpPr>
                <p:cNvPr id="240843" name="Rectangle 70"/>
                <p:cNvSpPr>
                  <a:spLocks noChangeArrowheads="1"/>
                </p:cNvSpPr>
                <p:nvPr/>
              </p:nvSpPr>
              <p:spPr bwMode="auto">
                <a:xfrm>
                  <a:off x="4370" y="2904"/>
                  <a:ext cx="200" cy="965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40844" name="Line 71"/>
                <p:cNvSpPr>
                  <a:spLocks noChangeShapeType="1"/>
                </p:cNvSpPr>
                <p:nvPr/>
              </p:nvSpPr>
              <p:spPr bwMode="auto">
                <a:xfrm rot="-5400000">
                  <a:off x="4081" y="3381"/>
                  <a:ext cx="966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845" name="Line 93"/>
                <p:cNvSpPr>
                  <a:spLocks noChangeShapeType="1"/>
                </p:cNvSpPr>
                <p:nvPr/>
              </p:nvSpPr>
              <p:spPr bwMode="auto">
                <a:xfrm rot="-5400000">
                  <a:off x="3880" y="3381"/>
                  <a:ext cx="966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40735" name="Line 95"/>
          <p:cNvSpPr>
            <a:spLocks noChangeShapeType="1"/>
          </p:cNvSpPr>
          <p:nvPr/>
        </p:nvSpPr>
        <p:spPr bwMode="auto">
          <a:xfrm>
            <a:off x="7439025" y="5251450"/>
            <a:ext cx="6175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0736" name="Line 96"/>
          <p:cNvSpPr>
            <a:spLocks noChangeShapeType="1"/>
          </p:cNvSpPr>
          <p:nvPr/>
        </p:nvSpPr>
        <p:spPr bwMode="auto">
          <a:xfrm>
            <a:off x="7439025" y="4721225"/>
            <a:ext cx="6175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40737" name="Line 97"/>
          <p:cNvSpPr>
            <a:spLocks noChangeShapeType="1"/>
          </p:cNvSpPr>
          <p:nvPr/>
        </p:nvSpPr>
        <p:spPr bwMode="auto">
          <a:xfrm>
            <a:off x="7439025" y="5783263"/>
            <a:ext cx="6175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40738" name="Object 168"/>
          <p:cNvGraphicFramePr>
            <a:graphicFrameLocks noChangeAspect="1"/>
          </p:cNvGraphicFramePr>
          <p:nvPr/>
        </p:nvGraphicFramePr>
        <p:xfrm>
          <a:off x="7546975" y="5314950"/>
          <a:ext cx="266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33" name="Equation" r:id="rId11" imgW="266353" imgH="317087" progId="Equation.DSMT4">
                  <p:embed/>
                </p:oleObj>
              </mc:Choice>
              <mc:Fallback>
                <p:oleObj name="Equation" r:id="rId11" imgW="266353" imgH="317087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6975" y="5314950"/>
                        <a:ext cx="266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Line 99"/>
          <p:cNvSpPr>
            <a:spLocks noChangeShapeType="1"/>
          </p:cNvSpPr>
          <p:nvPr/>
        </p:nvSpPr>
        <p:spPr bwMode="auto">
          <a:xfrm>
            <a:off x="8154988" y="2459038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3" name="Line 100"/>
          <p:cNvSpPr>
            <a:spLocks noChangeShapeType="1"/>
          </p:cNvSpPr>
          <p:nvPr/>
        </p:nvSpPr>
        <p:spPr bwMode="auto">
          <a:xfrm>
            <a:off x="8154988" y="1928813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4" name="Line 101"/>
          <p:cNvSpPr>
            <a:spLocks noChangeShapeType="1"/>
          </p:cNvSpPr>
          <p:nvPr/>
        </p:nvSpPr>
        <p:spPr bwMode="auto">
          <a:xfrm>
            <a:off x="8154988" y="2990850"/>
            <a:ext cx="6175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24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24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24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400"/>
                                        <p:tgtEl>
                                          <p:spTgt spid="24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4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40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4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4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4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4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40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6" grpId="0"/>
      <p:bldP spid="240647" grpId="0"/>
      <p:bldP spid="240653" grpId="0"/>
      <p:bldP spid="240657" grpId="0" animBg="1"/>
      <p:bldP spid="240658" grpId="0" animBg="1"/>
      <p:bldP spid="240687" grpId="0" animBg="1"/>
      <p:bldP spid="240688" grpId="0" animBg="1"/>
      <p:bldP spid="240689" grpId="0" animBg="1"/>
      <p:bldP spid="240691" grpId="0" animBg="1"/>
      <p:bldP spid="240692" grpId="0" animBg="1"/>
      <p:bldP spid="240693" grpId="0" animBg="1"/>
      <p:bldP spid="240735" grpId="0" animBg="1"/>
      <p:bldP spid="240736" grpId="0" animBg="1"/>
      <p:bldP spid="240737" grpId="0" animBg="1"/>
      <p:bldP spid="2" grpId="0" animBg="1"/>
      <p:bldP spid="3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4578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457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062D7C-9636-46F0-9194-AF78FA8B2159}" type="slidenum">
              <a:rPr lang="en-US" smtClean="0">
                <a:cs typeface="Arial" charset="0"/>
              </a:rPr>
              <a:pPr/>
              <a:t>25</a:t>
            </a:fld>
            <a:endParaRPr lang="en-US" smtClean="0">
              <a:cs typeface="Arial" charset="0"/>
            </a:endParaRPr>
          </a:p>
        </p:txBody>
      </p:sp>
      <p:sp>
        <p:nvSpPr>
          <p:cNvPr id="2457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SPHERICAL SYMMETRY </a:t>
            </a:r>
          </a:p>
        </p:txBody>
      </p:sp>
      <p:sp>
        <p:nvSpPr>
          <p:cNvPr id="245788" name="Rectangle 4"/>
          <p:cNvSpPr>
            <a:spLocks noChangeArrowheads="1"/>
          </p:cNvSpPr>
          <p:nvPr/>
        </p:nvSpPr>
        <p:spPr bwMode="auto">
          <a:xfrm>
            <a:off x="179388" y="1352550"/>
            <a:ext cx="615473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 spherical shell of radius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 and charge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>
                <a:solidFill>
                  <a:srgbClr val="000066"/>
                </a:solidFill>
              </a:rPr>
              <a:t> is surrounded by a concentric spherical Gaussian surface (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S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66"/>
                </a:solidFill>
              </a:rPr>
              <a:t>) with radius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 (where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). </a:t>
            </a:r>
          </a:p>
        </p:txBody>
      </p:sp>
      <p:sp>
        <p:nvSpPr>
          <p:cNvPr id="245767" name="Rectangle 7"/>
          <p:cNvSpPr>
            <a:spLocks noChangeArrowheads="1"/>
          </p:cNvSpPr>
          <p:nvPr/>
        </p:nvSpPr>
        <p:spPr bwMode="auto">
          <a:xfrm>
            <a:off x="179388" y="3333750"/>
            <a:ext cx="6507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According to Gauss’s law:</a:t>
            </a:r>
            <a:r>
              <a:rPr lang="en-US" sz="2600">
                <a:solidFill>
                  <a:srgbClr val="000066"/>
                </a:solidFill>
              </a:rPr>
              <a:t> 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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0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E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</a:rPr>
              <a:t>4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en-US" b="1" i="1" baseline="3000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baseline="30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 = q</a:t>
            </a:r>
            <a:r>
              <a:rPr lang="en-US" sz="2600" b="1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2457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79388" y="4086225"/>
            <a:ext cx="313372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and hence, for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S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1</a:t>
            </a:r>
            <a:r>
              <a:rPr lang="en-US">
                <a:solidFill>
                  <a:srgbClr val="000066"/>
                </a:solidFill>
              </a:rPr>
              <a:t>: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45769" name="Object 23"/>
          <p:cNvGraphicFramePr>
            <a:graphicFrameLocks noChangeAspect="1"/>
          </p:cNvGraphicFramePr>
          <p:nvPr/>
        </p:nvGraphicFramePr>
        <p:xfrm>
          <a:off x="3444875" y="4017963"/>
          <a:ext cx="15970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8" name="Equation" r:id="rId4" imgW="1600200" imgH="749300" progId="Equation.DSMT4">
                  <p:embed/>
                </p:oleObj>
              </mc:Choice>
              <mc:Fallback>
                <p:oleObj name="Equation" r:id="rId4" imgW="1600200" imgH="7493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75" y="4017963"/>
                        <a:ext cx="15970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79388" y="5037138"/>
            <a:ext cx="86010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1" indent="-625475">
              <a:lnSpc>
                <a:spcPct val="110000"/>
              </a:lnSpc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I.e.	A uniform spherical shell of charge acts, on all charges outside it, as if all its charge were concentrated at its centre.  [Shell theorem 1] </a:t>
            </a:r>
          </a:p>
        </p:txBody>
      </p:sp>
      <p:sp>
        <p:nvSpPr>
          <p:cNvPr id="245793" name="AutoShape 13"/>
          <p:cNvSpPr>
            <a:spLocks noChangeArrowheads="1"/>
          </p:cNvSpPr>
          <p:nvPr/>
        </p:nvSpPr>
        <p:spPr bwMode="auto">
          <a:xfrm>
            <a:off x="6804025" y="1509713"/>
            <a:ext cx="1793875" cy="17605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06" y="10800"/>
                </a:moveTo>
                <a:cubicBezTo>
                  <a:pt x="1506" y="15933"/>
                  <a:pt x="5667" y="20094"/>
                  <a:pt x="10800" y="20094"/>
                </a:cubicBezTo>
                <a:cubicBezTo>
                  <a:pt x="15933" y="20094"/>
                  <a:pt x="20094" y="15933"/>
                  <a:pt x="20094" y="10800"/>
                </a:cubicBezTo>
                <a:cubicBezTo>
                  <a:pt x="20094" y="5667"/>
                  <a:pt x="15933" y="1506"/>
                  <a:pt x="10800" y="1506"/>
                </a:cubicBezTo>
                <a:cubicBezTo>
                  <a:pt x="5667" y="1506"/>
                  <a:pt x="1506" y="5667"/>
                  <a:pt x="1506" y="10800"/>
                </a:cubicBezTo>
                <a:close/>
              </a:path>
            </a:pathLst>
          </a:custGeom>
          <a:gradFill rotWithShape="1">
            <a:gsLst>
              <a:gs pos="0">
                <a:srgbClr val="FFE7E7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94" name="Line 14"/>
          <p:cNvSpPr>
            <a:spLocks noChangeShapeType="1"/>
          </p:cNvSpPr>
          <p:nvPr/>
        </p:nvSpPr>
        <p:spPr bwMode="auto">
          <a:xfrm>
            <a:off x="7699375" y="2392363"/>
            <a:ext cx="708025" cy="300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45795" name="Line 15"/>
          <p:cNvSpPr>
            <a:spLocks noChangeShapeType="1"/>
          </p:cNvSpPr>
          <p:nvPr/>
        </p:nvSpPr>
        <p:spPr bwMode="auto">
          <a:xfrm flipV="1">
            <a:off x="7699375" y="1468438"/>
            <a:ext cx="504825" cy="9239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45796" name="Text Box 16"/>
          <p:cNvSpPr txBox="1">
            <a:spLocks noChangeArrowheads="1"/>
          </p:cNvSpPr>
          <p:nvPr/>
        </p:nvSpPr>
        <p:spPr bwMode="auto">
          <a:xfrm>
            <a:off x="7718425" y="2473325"/>
            <a:ext cx="46196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45797" name="Text Box 17"/>
          <p:cNvSpPr txBox="1">
            <a:spLocks noChangeArrowheads="1"/>
          </p:cNvSpPr>
          <p:nvPr/>
        </p:nvSpPr>
        <p:spPr bwMode="auto">
          <a:xfrm>
            <a:off x="7561263" y="1814513"/>
            <a:ext cx="461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r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45798" name="Text Box 18"/>
          <p:cNvSpPr txBox="1">
            <a:spLocks noChangeArrowheads="1"/>
          </p:cNvSpPr>
          <p:nvPr/>
        </p:nvSpPr>
        <p:spPr bwMode="auto">
          <a:xfrm>
            <a:off x="6562725" y="1344613"/>
            <a:ext cx="4635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S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1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45799" name="Text Box 19"/>
          <p:cNvSpPr txBox="1">
            <a:spLocks noChangeArrowheads="1"/>
          </p:cNvSpPr>
          <p:nvPr/>
        </p:nvSpPr>
        <p:spPr bwMode="auto">
          <a:xfrm>
            <a:off x="6851650" y="2692400"/>
            <a:ext cx="4635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q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245800" name="Oval 23"/>
          <p:cNvSpPr>
            <a:spLocks noChangeArrowheads="1"/>
          </p:cNvSpPr>
          <p:nvPr/>
        </p:nvSpPr>
        <p:spPr bwMode="auto">
          <a:xfrm>
            <a:off x="6688138" y="1377950"/>
            <a:ext cx="2025650" cy="2025650"/>
          </a:xfrm>
          <a:prstGeom prst="ellipse">
            <a:avLst/>
          </a:prstGeom>
          <a:noFill/>
          <a:ln w="15875" algn="ctr">
            <a:solidFill>
              <a:srgbClr val="CC6600"/>
            </a:solidFill>
            <a:prstDash val="dash"/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7" grpId="0"/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8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421890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421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41243-E85B-4FA0-A4DD-52B9F4442098}" type="slidenum">
              <a:rPr lang="en-US" smtClean="0">
                <a:cs typeface="Arial" charset="0"/>
              </a:rPr>
              <a:pPr/>
              <a:t>26</a:t>
            </a:fld>
            <a:endParaRPr lang="en-US" smtClean="0">
              <a:cs typeface="Arial" charset="0"/>
            </a:endParaRPr>
          </a:p>
        </p:txBody>
      </p:sp>
      <p:grpSp>
        <p:nvGrpSpPr>
          <p:cNvPr id="247823" name="Group 15"/>
          <p:cNvGrpSpPr>
            <a:grpSpLocks/>
          </p:cNvGrpSpPr>
          <p:nvPr/>
        </p:nvGrpSpPr>
        <p:grpSpPr bwMode="auto">
          <a:xfrm>
            <a:off x="179388" y="3133725"/>
            <a:ext cx="6154737" cy="498475"/>
            <a:chOff x="113" y="1974"/>
            <a:chExt cx="3877" cy="314"/>
          </a:xfrm>
        </p:grpSpPr>
        <p:sp>
          <p:nvSpPr>
            <p:cNvPr id="421905" name="Rectangle 13"/>
            <p:cNvSpPr>
              <a:spLocks noChangeArrowheads="1"/>
            </p:cNvSpPr>
            <p:nvPr/>
          </p:nvSpPr>
          <p:spPr bwMode="auto">
            <a:xfrm>
              <a:off x="113" y="1992"/>
              <a:ext cx="3877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>
                  <a:solidFill>
                    <a:srgbClr val="000066"/>
                  </a:solidFill>
                </a:rPr>
                <a:t>According to Gauss, for </a:t>
              </a: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S</a:t>
              </a:r>
              <a:r>
                <a:rPr lang="en-US" b="1" baseline="-25000">
                  <a:solidFill>
                    <a:srgbClr val="000066"/>
                  </a:solidFill>
                  <a:latin typeface="Times New Roman" pitchFamily="18" charset="0"/>
                </a:rPr>
                <a:t>2</a:t>
              </a:r>
              <a:r>
                <a:rPr lang="en-US">
                  <a:solidFill>
                    <a:srgbClr val="000066"/>
                  </a:solidFill>
                </a:rPr>
                <a:t>:</a:t>
              </a:r>
            </a:p>
          </p:txBody>
        </p:sp>
        <p:sp>
          <p:nvSpPr>
            <p:cNvPr id="421906" name="Rectangle 6"/>
            <p:cNvSpPr>
              <a:spLocks noChangeArrowheads="1"/>
            </p:cNvSpPr>
            <p:nvPr/>
          </p:nvSpPr>
          <p:spPr bwMode="auto">
            <a:xfrm>
              <a:off x="2891" y="1974"/>
              <a:ext cx="871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179388" lvl="1">
                <a:lnSpc>
                  <a:spcPct val="110000"/>
                </a:lnSpc>
                <a:buFont typeface="Arial" charset="0"/>
                <a:buNone/>
              </a:pP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E</a:t>
              </a:r>
              <a:r>
                <a:rPr lang="en-US" b="1" i="1" baseline="30000">
                  <a:solidFill>
                    <a:srgbClr val="000066"/>
                  </a:solidFill>
                  <a:latin typeface="Times New Roman" pitchFamily="18" charset="0"/>
                </a:rPr>
                <a:t> </a:t>
              </a:r>
              <a:r>
                <a:rPr lang="en-US" b="1" i="1">
                  <a:solidFill>
                    <a:srgbClr val="000066"/>
                  </a:solidFill>
                  <a:latin typeface="Times New Roman" pitchFamily="18" charset="0"/>
                </a:rPr>
                <a:t>= </a:t>
              </a:r>
              <a:r>
                <a:rPr lang="en-US" b="1">
                  <a:solidFill>
                    <a:srgbClr val="000066"/>
                  </a:solidFill>
                  <a:latin typeface="Times New Roman" pitchFamily="18" charset="0"/>
                </a:rPr>
                <a:t>0</a:t>
              </a:r>
              <a:r>
                <a:rPr lang="en-US" sz="2600" b="1">
                  <a:solidFill>
                    <a:srgbClr val="000066"/>
                  </a:solidFill>
                </a:rPr>
                <a:t> </a:t>
              </a:r>
            </a:p>
          </p:txBody>
        </p:sp>
      </p:grpSp>
      <p:sp>
        <p:nvSpPr>
          <p:cNvPr id="4218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SPHERICAL SYMMETRY </a:t>
            </a:r>
          </a:p>
        </p:txBody>
      </p:sp>
      <p:sp>
        <p:nvSpPr>
          <p:cNvPr id="421894" name="Rectangle 5"/>
          <p:cNvSpPr>
            <a:spLocks noChangeArrowheads="1"/>
          </p:cNvSpPr>
          <p:nvPr/>
        </p:nvSpPr>
        <p:spPr bwMode="auto">
          <a:xfrm>
            <a:off x="179388" y="1571625"/>
            <a:ext cx="61547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S</a:t>
            </a:r>
            <a:r>
              <a:rPr lang="en-US" b="1" baseline="-2500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>
                <a:solidFill>
                  <a:srgbClr val="000066"/>
                </a:solidFill>
              </a:rPr>
              <a:t> is a concentric spherical Gaussian surface with radius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 lying </a:t>
            </a:r>
            <a:r>
              <a:rPr lang="en-US" i="1">
                <a:solidFill>
                  <a:srgbClr val="000066"/>
                </a:solidFill>
              </a:rPr>
              <a:t>within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the spherical shell of charge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q</a:t>
            </a:r>
            <a:r>
              <a:rPr lang="en-US">
                <a:solidFill>
                  <a:srgbClr val="000066"/>
                </a:solidFill>
              </a:rPr>
              <a:t> (i.e.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b="1" i="1">
                <a:solidFill>
                  <a:srgbClr val="000066"/>
                </a:solidFill>
              </a:rPr>
              <a:t> 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r>
              <a:rPr lang="en-US">
                <a:solidFill>
                  <a:srgbClr val="000066"/>
                </a:solidFill>
              </a:rPr>
              <a:t>). </a:t>
            </a:r>
          </a:p>
        </p:txBody>
      </p:sp>
      <p:sp>
        <p:nvSpPr>
          <p:cNvPr id="421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421896" name="AutoShape 16"/>
          <p:cNvSpPr>
            <a:spLocks noChangeArrowheads="1"/>
          </p:cNvSpPr>
          <p:nvPr/>
        </p:nvSpPr>
        <p:spPr bwMode="auto">
          <a:xfrm>
            <a:off x="6804025" y="1509713"/>
            <a:ext cx="1793875" cy="17605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506" y="10800"/>
                </a:moveTo>
                <a:cubicBezTo>
                  <a:pt x="1506" y="15933"/>
                  <a:pt x="5667" y="20094"/>
                  <a:pt x="10800" y="20094"/>
                </a:cubicBezTo>
                <a:cubicBezTo>
                  <a:pt x="15933" y="20094"/>
                  <a:pt x="20094" y="15933"/>
                  <a:pt x="20094" y="10800"/>
                </a:cubicBezTo>
                <a:cubicBezTo>
                  <a:pt x="20094" y="5667"/>
                  <a:pt x="15933" y="1506"/>
                  <a:pt x="10800" y="1506"/>
                </a:cubicBezTo>
                <a:cubicBezTo>
                  <a:pt x="5667" y="1506"/>
                  <a:pt x="1506" y="5667"/>
                  <a:pt x="1506" y="10800"/>
                </a:cubicBezTo>
                <a:close/>
              </a:path>
            </a:pathLst>
          </a:custGeom>
          <a:gradFill rotWithShape="1">
            <a:gsLst>
              <a:gs pos="0">
                <a:srgbClr val="FFE7E7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1897" name="Line 17"/>
          <p:cNvSpPr>
            <a:spLocks noChangeShapeType="1"/>
          </p:cNvSpPr>
          <p:nvPr/>
        </p:nvSpPr>
        <p:spPr bwMode="auto">
          <a:xfrm>
            <a:off x="7699375" y="2392363"/>
            <a:ext cx="708025" cy="300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21898" name="Line 18"/>
          <p:cNvSpPr>
            <a:spLocks noChangeShapeType="1"/>
          </p:cNvSpPr>
          <p:nvPr/>
        </p:nvSpPr>
        <p:spPr bwMode="auto">
          <a:xfrm flipV="1">
            <a:off x="7699375" y="1930400"/>
            <a:ext cx="252413" cy="461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21899" name="Text Box 19"/>
          <p:cNvSpPr txBox="1">
            <a:spLocks noChangeArrowheads="1"/>
          </p:cNvSpPr>
          <p:nvPr/>
        </p:nvSpPr>
        <p:spPr bwMode="auto">
          <a:xfrm>
            <a:off x="7673975" y="2451100"/>
            <a:ext cx="46196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GB" sz="2200" b="1" i="1">
                <a:solidFill>
                  <a:srgbClr val="000066"/>
                </a:solidFill>
                <a:latin typeface="Times New Roman" pitchFamily="18" charset="0"/>
              </a:rPr>
              <a:t>R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421900" name="Text Box 20"/>
          <p:cNvSpPr txBox="1">
            <a:spLocks noChangeArrowheads="1"/>
          </p:cNvSpPr>
          <p:nvPr/>
        </p:nvSpPr>
        <p:spPr bwMode="auto">
          <a:xfrm>
            <a:off x="7527925" y="1870075"/>
            <a:ext cx="461963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r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421901" name="Text Box 21"/>
          <p:cNvSpPr txBox="1">
            <a:spLocks noChangeArrowheads="1"/>
          </p:cNvSpPr>
          <p:nvPr/>
        </p:nvSpPr>
        <p:spPr bwMode="auto">
          <a:xfrm>
            <a:off x="6562725" y="1344613"/>
            <a:ext cx="4635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S</a:t>
            </a:r>
            <a:r>
              <a:rPr lang="en-US" altLang="ko-KR" sz="2200" b="1" baseline="-25000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2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421902" name="Text Box 22"/>
          <p:cNvSpPr txBox="1">
            <a:spLocks noChangeArrowheads="1"/>
          </p:cNvSpPr>
          <p:nvPr/>
        </p:nvSpPr>
        <p:spPr bwMode="auto">
          <a:xfrm>
            <a:off x="6851650" y="2692400"/>
            <a:ext cx="4635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110000"/>
              </a:lnSpc>
            </a:pPr>
            <a:r>
              <a:rPr lang="en-US" altLang="ko-KR" sz="2200" b="1" i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q</a:t>
            </a:r>
            <a:endParaRPr lang="en-US" sz="2200">
              <a:solidFill>
                <a:srgbClr val="000066"/>
              </a:solidFill>
            </a:endParaRPr>
          </a:p>
        </p:txBody>
      </p:sp>
      <p:sp>
        <p:nvSpPr>
          <p:cNvPr id="421903" name="Oval 23"/>
          <p:cNvSpPr>
            <a:spLocks noChangeArrowheads="1"/>
          </p:cNvSpPr>
          <p:nvPr/>
        </p:nvSpPr>
        <p:spPr bwMode="auto">
          <a:xfrm>
            <a:off x="7161213" y="1851025"/>
            <a:ext cx="1079500" cy="1079500"/>
          </a:xfrm>
          <a:prstGeom prst="ellipse">
            <a:avLst/>
          </a:prstGeom>
          <a:noFill/>
          <a:ln w="15875" algn="ctr">
            <a:solidFill>
              <a:srgbClr val="CC6600"/>
            </a:solidFill>
            <a:prstDash val="dash"/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47832" name="Rectangle 24"/>
          <p:cNvSpPr>
            <a:spLocks noChangeArrowheads="1"/>
          </p:cNvSpPr>
          <p:nvPr/>
        </p:nvSpPr>
        <p:spPr bwMode="auto">
          <a:xfrm>
            <a:off x="179388" y="5037138"/>
            <a:ext cx="882015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804863" lvl="1" indent="-625475">
              <a:lnSpc>
                <a:spcPct val="110000"/>
              </a:lnSpc>
              <a:buFont typeface="Arial" charset="0"/>
              <a:buNone/>
            </a:pPr>
            <a:r>
              <a:rPr lang="en-US" sz="2200">
                <a:solidFill>
                  <a:srgbClr val="000066"/>
                </a:solidFill>
              </a:rPr>
              <a:t>I.e.	 A uniform spherical shell of charge exerts no electrostatic force on a charged particle located inside it.  [Shell theorem 2]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0413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41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4500" y="6429375"/>
            <a:ext cx="946150" cy="339725"/>
          </a:xfrm>
          <a:noFill/>
        </p:spPr>
        <p:txBody>
          <a:bodyPr/>
          <a:lstStyle/>
          <a:p>
            <a:fld id="{2CDC86F6-FAC3-4C40-AD33-C91ADDF1F928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04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FLUX</a:t>
            </a:r>
          </a:p>
        </p:txBody>
      </p:sp>
      <p:sp>
        <p:nvSpPr>
          <p:cNvPr id="203949" name="Line 173"/>
          <p:cNvSpPr>
            <a:spLocks noChangeShapeType="1"/>
          </p:cNvSpPr>
          <p:nvPr/>
        </p:nvSpPr>
        <p:spPr bwMode="auto">
          <a:xfrm flipV="1">
            <a:off x="7627938" y="1381125"/>
            <a:ext cx="1325562" cy="75723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3950" name="Line 174"/>
          <p:cNvSpPr>
            <a:spLocks noChangeShapeType="1"/>
          </p:cNvSpPr>
          <p:nvPr/>
        </p:nvSpPr>
        <p:spPr bwMode="auto">
          <a:xfrm flipV="1">
            <a:off x="7312025" y="1728788"/>
            <a:ext cx="1292225" cy="73818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3951" name="Line 175"/>
          <p:cNvSpPr>
            <a:spLocks noChangeShapeType="1"/>
          </p:cNvSpPr>
          <p:nvPr/>
        </p:nvSpPr>
        <p:spPr bwMode="auto">
          <a:xfrm flipV="1">
            <a:off x="7312025" y="2411413"/>
            <a:ext cx="1050925" cy="600075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3952" name="Line 176"/>
          <p:cNvSpPr>
            <a:spLocks noChangeShapeType="1"/>
          </p:cNvSpPr>
          <p:nvPr/>
        </p:nvSpPr>
        <p:spPr bwMode="auto">
          <a:xfrm flipV="1">
            <a:off x="7627938" y="2652713"/>
            <a:ext cx="1325562" cy="75723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03956" name="Group 180"/>
          <p:cNvGrpSpPr>
            <a:grpSpLocks/>
          </p:cNvGrpSpPr>
          <p:nvPr/>
        </p:nvGrpSpPr>
        <p:grpSpPr bwMode="auto">
          <a:xfrm>
            <a:off x="6189663" y="1233488"/>
            <a:ext cx="2081212" cy="1189037"/>
            <a:chOff x="3899" y="777"/>
            <a:chExt cx="1311" cy="749"/>
          </a:xfrm>
        </p:grpSpPr>
        <p:sp>
          <p:nvSpPr>
            <p:cNvPr id="204213" name="Line 181"/>
            <p:cNvSpPr>
              <a:spLocks noChangeShapeType="1"/>
            </p:cNvSpPr>
            <p:nvPr/>
          </p:nvSpPr>
          <p:spPr bwMode="auto">
            <a:xfrm flipV="1">
              <a:off x="3899" y="777"/>
              <a:ext cx="1311" cy="749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4214" name="Line 182"/>
            <p:cNvSpPr>
              <a:spLocks noChangeShapeType="1"/>
            </p:cNvSpPr>
            <p:nvPr/>
          </p:nvSpPr>
          <p:spPr bwMode="auto">
            <a:xfrm flipH="1">
              <a:off x="4119" y="1371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3928" name="Line 152"/>
          <p:cNvSpPr>
            <a:spLocks noChangeShapeType="1"/>
          </p:cNvSpPr>
          <p:nvPr/>
        </p:nvSpPr>
        <p:spPr bwMode="auto">
          <a:xfrm flipH="1">
            <a:off x="8429625" y="2057400"/>
            <a:ext cx="527050" cy="298450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stealth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4148" name="Rectangle 110"/>
          <p:cNvSpPr>
            <a:spLocks noGrp="1" noChangeArrowheads="1"/>
          </p:cNvSpPr>
          <p:nvPr>
            <p:ph type="body" idx="1"/>
          </p:nvPr>
        </p:nvSpPr>
        <p:spPr>
          <a:xfrm>
            <a:off x="179388" y="1343025"/>
            <a:ext cx="8774112" cy="493713"/>
          </a:xfrm>
        </p:spPr>
        <p:txBody>
          <a:bodyPr/>
          <a:lstStyle/>
          <a:p>
            <a:pPr lvl="1" indent="0" eaLnBrk="1" hangingPunct="1"/>
            <a:r>
              <a:rPr lang="en-ZA" smtClean="0"/>
              <a:t>    is the unit vector </a:t>
            </a:r>
            <a:r>
              <a:rPr lang="en-ZA" i="1" smtClean="0"/>
              <a:t>normal</a:t>
            </a:r>
            <a:r>
              <a:rPr lang="en-ZA" i="1" baseline="30000" smtClean="0"/>
              <a:t> </a:t>
            </a:r>
            <a:r>
              <a:rPr lang="en-ZA" smtClean="0"/>
              <a:t> to a surface.</a:t>
            </a:r>
            <a:endParaRPr lang="en-US" smtClean="0"/>
          </a:p>
        </p:txBody>
      </p:sp>
      <p:graphicFrame>
        <p:nvGraphicFramePr>
          <p:cNvPr id="204127" name="Object 351"/>
          <p:cNvGraphicFramePr>
            <a:graphicFrameLocks noChangeAspect="1"/>
          </p:cNvGraphicFramePr>
          <p:nvPr/>
        </p:nvGraphicFramePr>
        <p:xfrm>
          <a:off x="436563" y="1416050"/>
          <a:ext cx="203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2" name="Equation" r:id="rId4" imgW="203024" imgH="304536" progId="Equation.DSMT4">
                  <p:embed/>
                </p:oleObj>
              </mc:Choice>
              <mc:Fallback>
                <p:oleObj name="Equation" r:id="rId4" imgW="203024" imgH="304536" progId="Equation.DSMT4">
                  <p:embed/>
                  <p:pic>
                    <p:nvPicPr>
                      <p:cNvPr id="0" name="Picture 3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1416050"/>
                        <a:ext cx="203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888" name="Rectangle 112"/>
          <p:cNvSpPr>
            <a:spLocks noChangeArrowheads="1"/>
          </p:cNvSpPr>
          <p:nvPr/>
        </p:nvSpPr>
        <p:spPr bwMode="auto">
          <a:xfrm>
            <a:off x="179388" y="1854200"/>
            <a:ext cx="5699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              is the surface’s </a:t>
            </a:r>
            <a:r>
              <a:rPr lang="en-ZA">
                <a:solidFill>
                  <a:srgbClr val="FF0000"/>
                </a:solidFill>
              </a:rPr>
              <a:t>area vector</a:t>
            </a:r>
            <a:r>
              <a:rPr lang="en-ZA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03889" name="Object 352"/>
          <p:cNvGraphicFramePr>
            <a:graphicFrameLocks noChangeAspect="1"/>
          </p:cNvGraphicFramePr>
          <p:nvPr/>
        </p:nvGraphicFramePr>
        <p:xfrm>
          <a:off x="400050" y="1885950"/>
          <a:ext cx="977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3" name="Equation" r:id="rId6" imgW="977476" imgH="355446" progId="Equation.DSMT4">
                  <p:embed/>
                </p:oleObj>
              </mc:Choice>
              <mc:Fallback>
                <p:oleObj name="Equation" r:id="rId6" imgW="977476" imgH="355446" progId="Equation.DSMT4">
                  <p:embed/>
                  <p:pic>
                    <p:nvPicPr>
                      <p:cNvPr id="0" name="Picture 3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885950"/>
                        <a:ext cx="977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878" name="Line 102"/>
          <p:cNvSpPr>
            <a:spLocks noChangeShapeType="1"/>
          </p:cNvSpPr>
          <p:nvPr/>
        </p:nvSpPr>
        <p:spPr bwMode="auto">
          <a:xfrm flipH="1">
            <a:off x="7631113" y="1400175"/>
            <a:ext cx="1306512" cy="738188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4151" name="AutoShape 101"/>
          <p:cNvSpPr>
            <a:spLocks noChangeArrowheads="1"/>
          </p:cNvSpPr>
          <p:nvPr/>
        </p:nvSpPr>
        <p:spPr bwMode="auto">
          <a:xfrm rot="-5400000">
            <a:off x="6560344" y="2148682"/>
            <a:ext cx="2152650" cy="1268412"/>
          </a:xfrm>
          <a:prstGeom prst="parallelogram">
            <a:avLst>
              <a:gd name="adj" fmla="val 42428"/>
            </a:avLst>
          </a:prstGeom>
          <a:gradFill rotWithShape="1">
            <a:gsLst>
              <a:gs pos="0">
                <a:srgbClr val="FFD5D5"/>
              </a:gs>
              <a:gs pos="100000">
                <a:srgbClr val="FF9999">
                  <a:alpha val="79999"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6500" prstMaterial="legacyWirefram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000" tIns="46800" rIns="90000" bIns="46800" anchor="ctr"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3854" name="Line 78"/>
          <p:cNvSpPr>
            <a:spLocks noChangeShapeType="1"/>
          </p:cNvSpPr>
          <p:nvPr/>
        </p:nvSpPr>
        <p:spPr bwMode="auto">
          <a:xfrm flipH="1">
            <a:off x="7089775" y="1905000"/>
            <a:ext cx="1214438" cy="688975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58" name="Line 82"/>
          <p:cNvSpPr>
            <a:spLocks noChangeShapeType="1"/>
          </p:cNvSpPr>
          <p:nvPr/>
        </p:nvSpPr>
        <p:spPr bwMode="auto">
          <a:xfrm flipH="1">
            <a:off x="7089775" y="2455863"/>
            <a:ext cx="1204913" cy="682625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63" name="Line 87"/>
          <p:cNvSpPr>
            <a:spLocks noChangeShapeType="1"/>
          </p:cNvSpPr>
          <p:nvPr/>
        </p:nvSpPr>
        <p:spPr bwMode="auto">
          <a:xfrm flipH="1">
            <a:off x="7631113" y="2671763"/>
            <a:ext cx="1306512" cy="738187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67" name="Line 91"/>
          <p:cNvSpPr>
            <a:spLocks noChangeShapeType="1"/>
          </p:cNvSpPr>
          <p:nvPr/>
        </p:nvSpPr>
        <p:spPr bwMode="auto">
          <a:xfrm flipH="1">
            <a:off x="8183563" y="3205163"/>
            <a:ext cx="736600" cy="415925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47" name="Line 71"/>
          <p:cNvSpPr>
            <a:spLocks noChangeShapeType="1"/>
          </p:cNvSpPr>
          <p:nvPr/>
        </p:nvSpPr>
        <p:spPr bwMode="auto">
          <a:xfrm flipH="1">
            <a:off x="7089775" y="1249363"/>
            <a:ext cx="1160463" cy="655637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38" name="AutoShape 62"/>
          <p:cNvSpPr>
            <a:spLocks noChangeArrowheads="1"/>
          </p:cNvSpPr>
          <p:nvPr/>
        </p:nvSpPr>
        <p:spPr bwMode="auto">
          <a:xfrm rot="-5400000">
            <a:off x="6560344" y="2148682"/>
            <a:ext cx="2152650" cy="1268412"/>
          </a:xfrm>
          <a:prstGeom prst="parallelogram">
            <a:avLst>
              <a:gd name="adj" fmla="val 42428"/>
            </a:avLst>
          </a:prstGeom>
          <a:gradFill rotWithShape="1">
            <a:gsLst>
              <a:gs pos="0">
                <a:srgbClr val="FFF2BE">
                  <a:alpha val="89998"/>
                </a:srgbClr>
              </a:gs>
              <a:gs pos="100000">
                <a:srgbClr val="FFCC00">
                  <a:alpha val="75000"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6500" prstMaterial="legacyMetal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000" tIns="46800" rIns="90000" bIns="46800" anchor="ctr"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772275" y="3411538"/>
            <a:ext cx="857250" cy="490537"/>
            <a:chOff x="6772275" y="3411538"/>
            <a:chExt cx="857250" cy="490537"/>
          </a:xfrm>
        </p:grpSpPr>
        <p:sp>
          <p:nvSpPr>
            <p:cNvPr id="204211" name="Line 90"/>
            <p:cNvSpPr>
              <a:spLocks noChangeShapeType="1"/>
            </p:cNvSpPr>
            <p:nvPr/>
          </p:nvSpPr>
          <p:spPr bwMode="auto">
            <a:xfrm flipH="1">
              <a:off x="6772275" y="3411538"/>
              <a:ext cx="857250" cy="490537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4212" name="Line 89"/>
            <p:cNvSpPr>
              <a:spLocks noChangeShapeType="1"/>
            </p:cNvSpPr>
            <p:nvPr/>
          </p:nvSpPr>
          <p:spPr bwMode="auto">
            <a:xfrm flipH="1">
              <a:off x="6994029" y="3705264"/>
              <a:ext cx="116086" cy="67095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324725" y="3622675"/>
            <a:ext cx="857250" cy="488950"/>
            <a:chOff x="7324725" y="3622675"/>
            <a:chExt cx="857250" cy="488950"/>
          </a:xfrm>
        </p:grpSpPr>
        <p:sp>
          <p:nvSpPr>
            <p:cNvPr id="204209" name="Line 92"/>
            <p:cNvSpPr>
              <a:spLocks noChangeShapeType="1"/>
            </p:cNvSpPr>
            <p:nvPr/>
          </p:nvSpPr>
          <p:spPr bwMode="auto">
            <a:xfrm flipH="1">
              <a:off x="7324725" y="3622675"/>
              <a:ext cx="857250" cy="488950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4210" name="Line 93"/>
            <p:cNvSpPr>
              <a:spLocks noChangeShapeType="1"/>
            </p:cNvSpPr>
            <p:nvPr/>
          </p:nvSpPr>
          <p:spPr bwMode="auto">
            <a:xfrm flipH="1">
              <a:off x="7546479" y="3915451"/>
              <a:ext cx="116086" cy="66878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6191250" y="3144838"/>
            <a:ext cx="896938" cy="511175"/>
            <a:chOff x="6191250" y="3144838"/>
            <a:chExt cx="896938" cy="511175"/>
          </a:xfrm>
        </p:grpSpPr>
        <p:sp>
          <p:nvSpPr>
            <p:cNvPr id="204207" name="Line 84"/>
            <p:cNvSpPr>
              <a:spLocks noChangeShapeType="1"/>
            </p:cNvSpPr>
            <p:nvPr/>
          </p:nvSpPr>
          <p:spPr bwMode="auto">
            <a:xfrm flipH="1">
              <a:off x="6457505" y="3431631"/>
              <a:ext cx="118997" cy="68355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4208" name="Line 85"/>
            <p:cNvSpPr>
              <a:spLocks noChangeShapeType="1"/>
            </p:cNvSpPr>
            <p:nvPr/>
          </p:nvSpPr>
          <p:spPr bwMode="auto">
            <a:xfrm flipH="1">
              <a:off x="6191250" y="3144838"/>
              <a:ext cx="896938" cy="511175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191250" y="1911350"/>
            <a:ext cx="896938" cy="512763"/>
            <a:chOff x="6191250" y="1911350"/>
            <a:chExt cx="896938" cy="512763"/>
          </a:xfrm>
        </p:grpSpPr>
        <p:sp>
          <p:nvSpPr>
            <p:cNvPr id="204205" name="Line 75"/>
            <p:cNvSpPr>
              <a:spLocks noChangeShapeType="1"/>
            </p:cNvSpPr>
            <p:nvPr/>
          </p:nvSpPr>
          <p:spPr bwMode="auto">
            <a:xfrm flipH="1">
              <a:off x="6457505" y="2199034"/>
              <a:ext cx="118997" cy="68567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4206" name="Line 74"/>
            <p:cNvSpPr>
              <a:spLocks noChangeShapeType="1"/>
            </p:cNvSpPr>
            <p:nvPr/>
          </p:nvSpPr>
          <p:spPr bwMode="auto">
            <a:xfrm flipH="1">
              <a:off x="6191250" y="1911350"/>
              <a:ext cx="896938" cy="512763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91250" y="2598738"/>
            <a:ext cx="896938" cy="512762"/>
            <a:chOff x="6191250" y="2598738"/>
            <a:chExt cx="896938" cy="512762"/>
          </a:xfrm>
        </p:grpSpPr>
        <p:sp>
          <p:nvSpPr>
            <p:cNvPr id="204203" name="Line 80"/>
            <p:cNvSpPr>
              <a:spLocks noChangeShapeType="1"/>
            </p:cNvSpPr>
            <p:nvPr/>
          </p:nvSpPr>
          <p:spPr bwMode="auto">
            <a:xfrm flipH="1">
              <a:off x="6457505" y="2886421"/>
              <a:ext cx="118997" cy="68567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4204" name="Line 81"/>
            <p:cNvSpPr>
              <a:spLocks noChangeShapeType="1"/>
            </p:cNvSpPr>
            <p:nvPr/>
          </p:nvSpPr>
          <p:spPr bwMode="auto">
            <a:xfrm flipH="1">
              <a:off x="6191250" y="2598738"/>
              <a:ext cx="896938" cy="512762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sp>
        <p:nvSpPr>
          <p:cNvPr id="203873" name="Line 97"/>
          <p:cNvSpPr>
            <a:spLocks noChangeShapeType="1"/>
          </p:cNvSpPr>
          <p:nvPr/>
        </p:nvSpPr>
        <p:spPr bwMode="auto">
          <a:xfrm flipH="1">
            <a:off x="7069138" y="1789113"/>
            <a:ext cx="230187" cy="131762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74" name="Line 98"/>
          <p:cNvSpPr>
            <a:spLocks noChangeShapeType="1"/>
          </p:cNvSpPr>
          <p:nvPr/>
        </p:nvSpPr>
        <p:spPr bwMode="auto">
          <a:xfrm flipH="1">
            <a:off x="7069138" y="2466975"/>
            <a:ext cx="249237" cy="141288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75" name="Line 99"/>
          <p:cNvSpPr>
            <a:spLocks noChangeShapeType="1"/>
          </p:cNvSpPr>
          <p:nvPr/>
        </p:nvSpPr>
        <p:spPr bwMode="auto">
          <a:xfrm flipH="1">
            <a:off x="7988300" y="3562350"/>
            <a:ext cx="301625" cy="171450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3876" name="Line 100"/>
          <p:cNvSpPr>
            <a:spLocks noChangeShapeType="1"/>
          </p:cNvSpPr>
          <p:nvPr/>
        </p:nvSpPr>
        <p:spPr bwMode="auto">
          <a:xfrm flipH="1">
            <a:off x="7069138" y="3011488"/>
            <a:ext cx="249237" cy="141287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203842" name="Group 66"/>
          <p:cNvGrpSpPr>
            <a:grpSpLocks/>
          </p:cNvGrpSpPr>
          <p:nvPr/>
        </p:nvGrpSpPr>
        <p:grpSpPr bwMode="auto">
          <a:xfrm>
            <a:off x="6757988" y="2286000"/>
            <a:ext cx="1755775" cy="1000125"/>
            <a:chOff x="3369" y="1551"/>
            <a:chExt cx="821" cy="452"/>
          </a:xfrm>
        </p:grpSpPr>
        <p:sp>
          <p:nvSpPr>
            <p:cNvPr id="204201" name="Line 50"/>
            <p:cNvSpPr>
              <a:spLocks noChangeShapeType="1"/>
            </p:cNvSpPr>
            <p:nvPr/>
          </p:nvSpPr>
          <p:spPr bwMode="auto">
            <a:xfrm flipH="1">
              <a:off x="3369" y="1776"/>
              <a:ext cx="413" cy="227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202" name="Line 65"/>
            <p:cNvSpPr>
              <a:spLocks noChangeShapeType="1"/>
            </p:cNvSpPr>
            <p:nvPr/>
          </p:nvSpPr>
          <p:spPr bwMode="auto">
            <a:xfrm flipV="1">
              <a:off x="3777" y="1551"/>
              <a:ext cx="413" cy="227"/>
            </a:xfrm>
            <a:prstGeom prst="line">
              <a:avLst/>
            </a:prstGeom>
            <a:noFill/>
            <a:ln w="44450">
              <a:noFill/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772275" y="2139950"/>
            <a:ext cx="857250" cy="488950"/>
            <a:chOff x="6772275" y="2139950"/>
            <a:chExt cx="857250" cy="488950"/>
          </a:xfrm>
        </p:grpSpPr>
        <p:sp>
          <p:nvSpPr>
            <p:cNvPr id="204199" name="Line 104"/>
            <p:cNvSpPr>
              <a:spLocks noChangeShapeType="1"/>
            </p:cNvSpPr>
            <p:nvPr/>
          </p:nvSpPr>
          <p:spPr bwMode="auto">
            <a:xfrm flipH="1">
              <a:off x="6772275" y="2139950"/>
              <a:ext cx="857250" cy="488950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4200" name="Line 105"/>
            <p:cNvSpPr>
              <a:spLocks noChangeShapeType="1"/>
            </p:cNvSpPr>
            <p:nvPr/>
          </p:nvSpPr>
          <p:spPr bwMode="auto">
            <a:xfrm flipH="1">
              <a:off x="6994029" y="2432726"/>
              <a:ext cx="116086" cy="66878"/>
            </a:xfrm>
            <a:prstGeom prst="line">
              <a:avLst/>
            </a:prstGeom>
            <a:noFill/>
            <a:ln w="44450">
              <a:solidFill>
                <a:srgbClr val="3366FF"/>
              </a:solidFill>
              <a:round/>
              <a:headEnd/>
              <a:tailEnd type="stealth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</p:grpSp>
      <p:grpSp>
        <p:nvGrpSpPr>
          <p:cNvPr id="203882" name="Group 106"/>
          <p:cNvGrpSpPr>
            <a:grpSpLocks/>
          </p:cNvGrpSpPr>
          <p:nvPr/>
        </p:nvGrpSpPr>
        <p:grpSpPr bwMode="auto">
          <a:xfrm>
            <a:off x="7288213" y="2593975"/>
            <a:ext cx="693737" cy="377825"/>
            <a:chOff x="3369" y="1551"/>
            <a:chExt cx="821" cy="452"/>
          </a:xfrm>
        </p:grpSpPr>
        <p:sp>
          <p:nvSpPr>
            <p:cNvPr id="204197" name="Line 107"/>
            <p:cNvSpPr>
              <a:spLocks noChangeShapeType="1"/>
            </p:cNvSpPr>
            <p:nvPr/>
          </p:nvSpPr>
          <p:spPr bwMode="auto">
            <a:xfrm flipH="1">
              <a:off x="3369" y="1776"/>
              <a:ext cx="413" cy="227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198" name="Line 108"/>
            <p:cNvSpPr>
              <a:spLocks noChangeShapeType="1"/>
            </p:cNvSpPr>
            <p:nvPr/>
          </p:nvSpPr>
          <p:spPr bwMode="auto">
            <a:xfrm flipV="1">
              <a:off x="3777" y="1551"/>
              <a:ext cx="413" cy="227"/>
            </a:xfrm>
            <a:prstGeom prst="line">
              <a:avLst/>
            </a:prstGeom>
            <a:noFill/>
            <a:ln w="44450">
              <a:noFill/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3891" name="Line 115"/>
          <p:cNvSpPr>
            <a:spLocks noChangeShapeType="1"/>
          </p:cNvSpPr>
          <p:nvPr/>
        </p:nvSpPr>
        <p:spPr bwMode="auto">
          <a:xfrm flipH="1">
            <a:off x="8429625" y="2057400"/>
            <a:ext cx="527050" cy="29845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03892" name="Object 353"/>
          <p:cNvGraphicFramePr>
            <a:graphicFrameLocks noChangeAspect="1"/>
          </p:cNvGraphicFramePr>
          <p:nvPr/>
        </p:nvGraphicFramePr>
        <p:xfrm>
          <a:off x="8629650" y="1860550"/>
          <a:ext cx="203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4" name="Equation" r:id="rId8" imgW="203112" imgH="291973" progId="Equation.DSMT4">
                  <p:embed/>
                </p:oleObj>
              </mc:Choice>
              <mc:Fallback>
                <p:oleObj name="Equation" r:id="rId8" imgW="203112" imgH="291973" progId="Equation.DSMT4">
                  <p:embed/>
                  <p:pic>
                    <p:nvPicPr>
                      <p:cNvPr id="0" name="Picture 3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650" y="1860550"/>
                        <a:ext cx="2032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893" name="Rectangle 117"/>
          <p:cNvSpPr>
            <a:spLocks noChangeArrowheads="1"/>
          </p:cNvSpPr>
          <p:nvPr/>
        </p:nvSpPr>
        <p:spPr bwMode="auto">
          <a:xfrm>
            <a:off x="179388" y="2398713"/>
            <a:ext cx="5389562" cy="205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The amount of flow,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</a:t>
            </a:r>
            <a:r>
              <a:rPr lang="en-ZA">
                <a:solidFill>
                  <a:srgbClr val="000066"/>
                </a:solidFill>
              </a:rPr>
              <a:t>, through the surface depends on:</a:t>
            </a:r>
          </a:p>
          <a:p>
            <a:pPr marL="717550" lvl="2" indent="-358775">
              <a:lnSpc>
                <a:spcPct val="110000"/>
              </a:lnSpc>
              <a:buFontTx/>
              <a:buBlip>
                <a:blip r:embed="rId10"/>
              </a:buBlip>
            </a:pPr>
            <a:endParaRPr lang="en-ZA" sz="2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10"/>
              </a:buBlip>
            </a:pPr>
            <a:r>
              <a:rPr lang="en-ZA" sz="2100">
                <a:solidFill>
                  <a:srgbClr val="000066"/>
                </a:solidFill>
              </a:rPr>
              <a:t>the magnitude of the velocity, </a:t>
            </a:r>
            <a:r>
              <a:rPr lang="en-ZA" sz="2100" b="1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en-ZA" sz="2100">
                <a:solidFill>
                  <a:srgbClr val="000066"/>
                </a:solidFill>
              </a:rPr>
              <a:t>;</a:t>
            </a:r>
          </a:p>
          <a:p>
            <a:pPr marL="717550" lvl="2" indent="-358775">
              <a:lnSpc>
                <a:spcPct val="110000"/>
              </a:lnSpc>
              <a:buFontTx/>
              <a:buBlip>
                <a:blip r:embed="rId10"/>
              </a:buBlip>
            </a:pPr>
            <a:endParaRPr lang="en-ZA" sz="2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10"/>
              </a:buBlip>
            </a:pPr>
            <a:r>
              <a:rPr lang="en-ZA" sz="2100">
                <a:solidFill>
                  <a:srgbClr val="000066"/>
                </a:solidFill>
              </a:rPr>
              <a:t>the area of the surface, </a:t>
            </a:r>
            <a:r>
              <a:rPr lang="en-ZA" sz="2100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ZA" sz="2100">
                <a:solidFill>
                  <a:srgbClr val="000066"/>
                </a:solidFill>
              </a:rPr>
              <a:t>;</a:t>
            </a:r>
          </a:p>
          <a:p>
            <a:pPr marL="717550" lvl="2" indent="-358775">
              <a:lnSpc>
                <a:spcPct val="110000"/>
              </a:lnSpc>
              <a:buFontTx/>
              <a:buBlip>
                <a:blip r:embed="rId10"/>
              </a:buBlip>
            </a:pPr>
            <a:endParaRPr lang="en-ZA" sz="200">
              <a:solidFill>
                <a:srgbClr val="000066"/>
              </a:solidFill>
            </a:endParaRPr>
          </a:p>
          <a:p>
            <a:pPr marL="717550" lvl="2" indent="-358775">
              <a:lnSpc>
                <a:spcPct val="110000"/>
              </a:lnSpc>
              <a:buFontTx/>
              <a:buBlip>
                <a:blip r:embed="rId10"/>
              </a:buBlip>
            </a:pPr>
            <a:r>
              <a:rPr lang="en-ZA" sz="2100">
                <a:solidFill>
                  <a:srgbClr val="000066"/>
                </a:solidFill>
              </a:rPr>
              <a:t>the angle between     and    .</a:t>
            </a:r>
            <a:r>
              <a:rPr lang="en-ZA" sz="2000">
                <a:solidFill>
                  <a:srgbClr val="000066"/>
                </a:solidFill>
              </a:rPr>
              <a:t> </a:t>
            </a:r>
            <a:endParaRPr lang="en-US" sz="2000">
              <a:solidFill>
                <a:srgbClr val="000066"/>
              </a:solidFill>
            </a:endParaRPr>
          </a:p>
        </p:txBody>
      </p:sp>
      <p:sp>
        <p:nvSpPr>
          <p:cNvPr id="203894" name="Rectangle 118"/>
          <p:cNvSpPr>
            <a:spLocks noChangeArrowheads="1"/>
          </p:cNvSpPr>
          <p:nvPr/>
        </p:nvSpPr>
        <p:spPr bwMode="auto">
          <a:xfrm>
            <a:off x="179388" y="5376863"/>
            <a:ext cx="87741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Replacing the velocity vector with </a:t>
            </a:r>
            <a:br>
              <a:rPr lang="en-US">
                <a:solidFill>
                  <a:srgbClr val="000066"/>
                </a:solidFill>
              </a:rPr>
            </a:br>
            <a:r>
              <a:rPr lang="en-US">
                <a:solidFill>
                  <a:srgbClr val="000066"/>
                </a:solidFill>
              </a:rPr>
              <a:t>the electric field vector    , we get:</a:t>
            </a:r>
          </a:p>
        </p:txBody>
      </p:sp>
      <p:sp>
        <p:nvSpPr>
          <p:cNvPr id="203895" name="Rectangle 119"/>
          <p:cNvSpPr>
            <a:spLocks noChangeArrowheads="1"/>
          </p:cNvSpPr>
          <p:nvPr/>
        </p:nvSpPr>
        <p:spPr bwMode="auto">
          <a:xfrm>
            <a:off x="744538" y="4362450"/>
            <a:ext cx="7202487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 sz="2100">
                <a:solidFill>
                  <a:srgbClr val="000066"/>
                </a:solidFill>
              </a:rPr>
              <a:t>(</a:t>
            </a:r>
            <a:r>
              <a:rPr lang="en-ZA" sz="21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</a:t>
            </a:r>
            <a:r>
              <a:rPr lang="en-ZA" sz="2100">
                <a:solidFill>
                  <a:srgbClr val="000066"/>
                </a:solidFill>
              </a:rPr>
              <a:t> is a maximum when </a:t>
            </a:r>
            <a:r>
              <a:rPr lang="en-ZA" sz="21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ZA" sz="2100">
                <a:solidFill>
                  <a:srgbClr val="000066"/>
                </a:solidFill>
                <a:sym typeface="Symbol" pitchFamily="18" charset="2"/>
              </a:rPr>
              <a:t>0</a:t>
            </a:r>
            <a:r>
              <a:rPr lang="en-US" sz="2100">
                <a:solidFill>
                  <a:srgbClr val="000066"/>
                </a:solidFill>
                <a:sym typeface="Symbol" pitchFamily="18" charset="2"/>
              </a:rPr>
              <a:t>°; a minimum for </a:t>
            </a:r>
            <a:r>
              <a:rPr lang="en-ZA" sz="21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ZA" sz="2100">
                <a:solidFill>
                  <a:srgbClr val="000066"/>
                </a:solidFill>
                <a:sym typeface="Symbol" pitchFamily="18" charset="2"/>
              </a:rPr>
              <a:t>90</a:t>
            </a:r>
            <a:r>
              <a:rPr lang="en-US" sz="2100">
                <a:solidFill>
                  <a:srgbClr val="000066"/>
                </a:solidFill>
                <a:sym typeface="Symbol" pitchFamily="18" charset="2"/>
              </a:rPr>
              <a:t>°.) </a:t>
            </a:r>
          </a:p>
        </p:txBody>
      </p:sp>
      <p:sp>
        <p:nvSpPr>
          <p:cNvPr id="203896" name="Rectangle 120"/>
          <p:cNvSpPr>
            <a:spLocks noChangeArrowheads="1"/>
          </p:cNvSpPr>
          <p:nvPr/>
        </p:nvSpPr>
        <p:spPr bwMode="auto">
          <a:xfrm>
            <a:off x="179388" y="4849813"/>
            <a:ext cx="38576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Hence:       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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 = 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</a:rPr>
              <a:t>vA</a:t>
            </a:r>
            <a:r>
              <a:rPr lang="en-ZA" b="1">
                <a:solidFill>
                  <a:srgbClr val="000066"/>
                </a:solidFill>
                <a:latin typeface="Times New Roman" pitchFamily="18" charset="0"/>
              </a:rPr>
              <a:t>cos</a:t>
            </a:r>
            <a:r>
              <a:rPr lang="en-ZA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</a:p>
        </p:txBody>
      </p:sp>
      <p:sp>
        <p:nvSpPr>
          <p:cNvPr id="203897" name="Rectangle 121"/>
          <p:cNvSpPr>
            <a:spLocks noChangeArrowheads="1"/>
          </p:cNvSpPr>
          <p:nvPr/>
        </p:nvSpPr>
        <p:spPr bwMode="auto">
          <a:xfrm>
            <a:off x="4127500" y="4849813"/>
            <a:ext cx="14509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ZA">
                <a:solidFill>
                  <a:srgbClr val="000066"/>
                </a:solidFill>
              </a:rPr>
              <a:t>or just: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03898" name="Object 354"/>
          <p:cNvGraphicFramePr>
            <a:graphicFrameLocks noChangeAspect="1"/>
          </p:cNvGraphicFramePr>
          <p:nvPr/>
        </p:nvGraphicFramePr>
        <p:xfrm>
          <a:off x="5989638" y="4878388"/>
          <a:ext cx="1143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5" name="Equation" r:id="rId11" imgW="1143000" imgH="355600" progId="Equation.DSMT4">
                  <p:embed/>
                </p:oleObj>
              </mc:Choice>
              <mc:Fallback>
                <p:oleObj name="Equation" r:id="rId11" imgW="1143000" imgH="355600" progId="Equation.DSMT4">
                  <p:embed/>
                  <p:pic>
                    <p:nvPicPr>
                      <p:cNvPr id="0" name="Picture 3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638" y="4878388"/>
                        <a:ext cx="1143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885" name="Object 355"/>
          <p:cNvGraphicFramePr>
            <a:graphicFrameLocks noChangeAspect="1"/>
          </p:cNvGraphicFramePr>
          <p:nvPr/>
        </p:nvGraphicFramePr>
        <p:xfrm>
          <a:off x="7427913" y="2468563"/>
          <a:ext cx="203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6" name="Equation" r:id="rId13" imgW="203024" imgH="304536" progId="Equation.DSMT4">
                  <p:embed/>
                </p:oleObj>
              </mc:Choice>
              <mc:Fallback>
                <p:oleObj name="Equation" r:id="rId13" imgW="203024" imgH="304536" progId="Equation.DSMT4">
                  <p:embed/>
                  <p:pic>
                    <p:nvPicPr>
                      <p:cNvPr id="0" name="Picture 3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7913" y="2468563"/>
                        <a:ext cx="203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890" name="Object 356"/>
          <p:cNvGraphicFramePr>
            <a:graphicFrameLocks noChangeAspect="1"/>
          </p:cNvGraphicFramePr>
          <p:nvPr/>
        </p:nvGraphicFramePr>
        <p:xfrm>
          <a:off x="7302500" y="2452688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7" name="Equation" r:id="rId14" imgW="266469" imgH="342603" progId="Equation.DSMT4">
                  <p:embed/>
                </p:oleObj>
              </mc:Choice>
              <mc:Fallback>
                <p:oleObj name="Equation" r:id="rId14" imgW="266469" imgH="342603" progId="Equation.DSMT4">
                  <p:embed/>
                  <p:pic>
                    <p:nvPicPr>
                      <p:cNvPr id="0" name="Picture 3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0" y="2452688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835" name="Freeform 59"/>
          <p:cNvSpPr>
            <a:spLocks/>
          </p:cNvSpPr>
          <p:nvPr/>
        </p:nvSpPr>
        <p:spPr bwMode="auto">
          <a:xfrm>
            <a:off x="7450138" y="1862138"/>
            <a:ext cx="358775" cy="190500"/>
          </a:xfrm>
          <a:custGeom>
            <a:avLst/>
            <a:gdLst>
              <a:gd name="T0" fmla="*/ 2147483647 w 850"/>
              <a:gd name="T1" fmla="*/ 2147483647 h 450"/>
              <a:gd name="T2" fmla="*/ 2147483647 w 850"/>
              <a:gd name="T3" fmla="*/ 2147483647 h 450"/>
              <a:gd name="T4" fmla="*/ 0 60000 65536"/>
              <a:gd name="T5" fmla="*/ 0 60000 65536"/>
              <a:gd name="T6" fmla="*/ 0 w 850"/>
              <a:gd name="T7" fmla="*/ 0 h 450"/>
              <a:gd name="T8" fmla="*/ 850 w 850"/>
              <a:gd name="T9" fmla="*/ 450 h 4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50" h="450">
                <a:moveTo>
                  <a:pt x="560" y="450"/>
                </a:moveTo>
                <a:cubicBezTo>
                  <a:pt x="0" y="280"/>
                  <a:pt x="430" y="0"/>
                  <a:pt x="850" y="90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3903" name="Rectangle 127"/>
          <p:cNvSpPr>
            <a:spLocks noChangeArrowheads="1"/>
          </p:cNvSpPr>
          <p:nvPr/>
        </p:nvSpPr>
        <p:spPr bwMode="auto">
          <a:xfrm>
            <a:off x="7369175" y="2851150"/>
            <a:ext cx="3968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</a:p>
        </p:txBody>
      </p:sp>
      <p:sp>
        <p:nvSpPr>
          <p:cNvPr id="203904" name="Arc 128"/>
          <p:cNvSpPr>
            <a:spLocks/>
          </p:cNvSpPr>
          <p:nvPr/>
        </p:nvSpPr>
        <p:spPr bwMode="auto">
          <a:xfrm rot="16200000" flipH="1">
            <a:off x="6870700" y="2770188"/>
            <a:ext cx="428625" cy="146050"/>
          </a:xfrm>
          <a:custGeom>
            <a:avLst/>
            <a:gdLst>
              <a:gd name="T0" fmla="*/ 2147483647 w 21600"/>
              <a:gd name="T1" fmla="*/ 0 h 12821"/>
              <a:gd name="T2" fmla="*/ 2147483647 w 21600"/>
              <a:gd name="T3" fmla="*/ 2147483647 h 12821"/>
              <a:gd name="T4" fmla="*/ 0 w 21600"/>
              <a:gd name="T5" fmla="*/ 2147483647 h 12821"/>
              <a:gd name="T6" fmla="*/ 0 60000 65536"/>
              <a:gd name="T7" fmla="*/ 0 60000 65536"/>
              <a:gd name="T8" fmla="*/ 0 60000 65536"/>
              <a:gd name="T9" fmla="*/ 0 w 21600"/>
              <a:gd name="T10" fmla="*/ 0 h 12821"/>
              <a:gd name="T11" fmla="*/ 21600 w 21600"/>
              <a:gd name="T12" fmla="*/ 12821 h 128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2821" fill="none" extrusionOk="0">
                <a:moveTo>
                  <a:pt x="17383" y="0"/>
                </a:moveTo>
                <a:cubicBezTo>
                  <a:pt x="20122" y="3713"/>
                  <a:pt x="21600" y="8206"/>
                  <a:pt x="21600" y="12821"/>
                </a:cubicBezTo>
              </a:path>
              <a:path w="21600" h="12821" stroke="0" extrusionOk="0">
                <a:moveTo>
                  <a:pt x="17383" y="0"/>
                </a:moveTo>
                <a:cubicBezTo>
                  <a:pt x="20122" y="3713"/>
                  <a:pt x="21600" y="8206"/>
                  <a:pt x="21600" y="12821"/>
                </a:cubicBezTo>
                <a:lnTo>
                  <a:pt x="0" y="12821"/>
                </a:lnTo>
                <a:close/>
              </a:path>
            </a:pathLst>
          </a:custGeom>
          <a:noFill/>
          <a:ln w="15875">
            <a:solidFill>
              <a:srgbClr val="5F5F5F"/>
            </a:solidFill>
            <a:round/>
            <a:headEnd type="arrow" w="med" len="med"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03906" name="Freeform 130"/>
          <p:cNvSpPr>
            <a:spLocks/>
          </p:cNvSpPr>
          <p:nvPr/>
        </p:nvSpPr>
        <p:spPr bwMode="auto">
          <a:xfrm>
            <a:off x="7134225" y="2876550"/>
            <a:ext cx="347663" cy="228600"/>
          </a:xfrm>
          <a:custGeom>
            <a:avLst/>
            <a:gdLst>
              <a:gd name="T0" fmla="*/ 0 w 219"/>
              <a:gd name="T1" fmla="*/ 2147483647 h 144"/>
              <a:gd name="T2" fmla="*/ 2147483647 w 219"/>
              <a:gd name="T3" fmla="*/ 2147483647 h 144"/>
              <a:gd name="T4" fmla="*/ 0 60000 65536"/>
              <a:gd name="T5" fmla="*/ 0 60000 65536"/>
              <a:gd name="T6" fmla="*/ 0 w 219"/>
              <a:gd name="T7" fmla="*/ 0 h 144"/>
              <a:gd name="T8" fmla="*/ 219 w 219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9" h="144">
                <a:moveTo>
                  <a:pt x="0" y="93"/>
                </a:moveTo>
                <a:cubicBezTo>
                  <a:pt x="201" y="0"/>
                  <a:pt x="95" y="126"/>
                  <a:pt x="219" y="144"/>
                </a:cubicBezTo>
              </a:path>
            </a:pathLst>
          </a:custGeom>
          <a:noFill/>
          <a:ln w="12700">
            <a:solidFill>
              <a:srgbClr val="000066"/>
            </a:solidFill>
            <a:round/>
            <a:headEnd type="arrow" w="sm" len="med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203907" name="Object 357"/>
          <p:cNvGraphicFramePr>
            <a:graphicFrameLocks noChangeAspect="1"/>
          </p:cNvGraphicFramePr>
          <p:nvPr/>
        </p:nvGraphicFramePr>
        <p:xfrm>
          <a:off x="5997575" y="5802313"/>
          <a:ext cx="1346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8" name="Equation" r:id="rId16" imgW="1346200" imgH="431800" progId="Equation.DSMT4">
                  <p:embed/>
                </p:oleObj>
              </mc:Choice>
              <mc:Fallback>
                <p:oleObj name="Equation" r:id="rId16" imgW="1346200" imgH="431800" progId="Equation.DSMT4">
                  <p:embed/>
                  <p:pic>
                    <p:nvPicPr>
                      <p:cNvPr id="0" name="Picture 3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5802313"/>
                        <a:ext cx="1346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908" name="Rectangle 132"/>
          <p:cNvSpPr>
            <a:spLocks noChangeArrowheads="1"/>
          </p:cNvSpPr>
          <p:nvPr/>
        </p:nvSpPr>
        <p:spPr bwMode="auto">
          <a:xfrm>
            <a:off x="5919788" y="5738813"/>
            <a:ext cx="1536700" cy="5746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graphicFrame>
        <p:nvGraphicFramePr>
          <p:cNvPr id="203909" name="Object 358"/>
          <p:cNvGraphicFramePr>
            <a:graphicFrameLocks noChangeAspect="1"/>
          </p:cNvGraphicFramePr>
          <p:nvPr/>
        </p:nvGraphicFramePr>
        <p:xfrm>
          <a:off x="3917950" y="5807075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89" name="Equation" r:id="rId18" imgW="279279" imgH="342751" progId="Equation.DSMT4">
                  <p:embed/>
                </p:oleObj>
              </mc:Choice>
              <mc:Fallback>
                <p:oleObj name="Equation" r:id="rId18" imgW="279279" imgH="342751" progId="Equation.DSMT4">
                  <p:embed/>
                  <p:pic>
                    <p:nvPicPr>
                      <p:cNvPr id="0" name="Picture 3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950" y="5807075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936" name="Object 359"/>
          <p:cNvGraphicFramePr>
            <a:graphicFrameLocks noChangeAspect="1"/>
          </p:cNvGraphicFramePr>
          <p:nvPr/>
        </p:nvGraphicFramePr>
        <p:xfrm>
          <a:off x="8566150" y="1801813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90" name="Equation" r:id="rId20" imgW="279279" imgH="342751" progId="Equation.DSMT4">
                  <p:embed/>
                </p:oleObj>
              </mc:Choice>
              <mc:Fallback>
                <p:oleObj name="Equation" r:id="rId20" imgW="279279" imgH="342751" progId="Equation.DSMT4">
                  <p:embed/>
                  <p:pic>
                    <p:nvPicPr>
                      <p:cNvPr id="0" name="Picture 3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6150" y="1801813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3937" name="Group 161"/>
          <p:cNvGrpSpPr>
            <a:grpSpLocks/>
          </p:cNvGrpSpPr>
          <p:nvPr/>
        </p:nvGrpSpPr>
        <p:grpSpPr bwMode="auto">
          <a:xfrm>
            <a:off x="6189663" y="2468563"/>
            <a:ext cx="1128712" cy="644525"/>
            <a:chOff x="3899" y="1561"/>
            <a:chExt cx="700" cy="400"/>
          </a:xfrm>
        </p:grpSpPr>
        <p:sp>
          <p:nvSpPr>
            <p:cNvPr id="204195" name="Line 162"/>
            <p:cNvSpPr>
              <a:spLocks noChangeShapeType="1"/>
            </p:cNvSpPr>
            <p:nvPr/>
          </p:nvSpPr>
          <p:spPr bwMode="auto">
            <a:xfrm flipV="1">
              <a:off x="3899" y="1561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4196" name="Line 163"/>
            <p:cNvSpPr>
              <a:spLocks noChangeShapeType="1"/>
            </p:cNvSpPr>
            <p:nvPr/>
          </p:nvSpPr>
          <p:spPr bwMode="auto">
            <a:xfrm flipH="1">
              <a:off x="4119" y="1806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3940" name="Group 164"/>
          <p:cNvGrpSpPr>
            <a:grpSpLocks/>
          </p:cNvGrpSpPr>
          <p:nvPr/>
        </p:nvGrpSpPr>
        <p:grpSpPr bwMode="auto">
          <a:xfrm>
            <a:off x="6189663" y="3021013"/>
            <a:ext cx="1111250" cy="635000"/>
            <a:chOff x="3899" y="1903"/>
            <a:chExt cx="700" cy="400"/>
          </a:xfrm>
        </p:grpSpPr>
        <p:sp>
          <p:nvSpPr>
            <p:cNvPr id="204193" name="Line 165"/>
            <p:cNvSpPr>
              <a:spLocks noChangeShapeType="1"/>
            </p:cNvSpPr>
            <p:nvPr/>
          </p:nvSpPr>
          <p:spPr bwMode="auto">
            <a:xfrm flipV="1">
              <a:off x="3899" y="1903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4194" name="Line 166"/>
            <p:cNvSpPr>
              <a:spLocks noChangeShapeType="1"/>
            </p:cNvSpPr>
            <p:nvPr/>
          </p:nvSpPr>
          <p:spPr bwMode="auto">
            <a:xfrm flipH="1">
              <a:off x="4119" y="2148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3943" name="Group 167"/>
          <p:cNvGrpSpPr>
            <a:grpSpLocks/>
          </p:cNvGrpSpPr>
          <p:nvPr/>
        </p:nvGrpSpPr>
        <p:grpSpPr bwMode="auto">
          <a:xfrm>
            <a:off x="6518275" y="2139950"/>
            <a:ext cx="1111250" cy="635000"/>
            <a:chOff x="4106" y="1348"/>
            <a:chExt cx="700" cy="400"/>
          </a:xfrm>
        </p:grpSpPr>
        <p:sp>
          <p:nvSpPr>
            <p:cNvPr id="204191" name="Line 168"/>
            <p:cNvSpPr>
              <a:spLocks noChangeShapeType="1"/>
            </p:cNvSpPr>
            <p:nvPr/>
          </p:nvSpPr>
          <p:spPr bwMode="auto">
            <a:xfrm flipV="1">
              <a:off x="4106" y="1348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4192" name="Line 169"/>
            <p:cNvSpPr>
              <a:spLocks noChangeShapeType="1"/>
            </p:cNvSpPr>
            <p:nvPr/>
          </p:nvSpPr>
          <p:spPr bwMode="auto">
            <a:xfrm flipH="1">
              <a:off x="4326" y="1593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3946" name="Group 170"/>
          <p:cNvGrpSpPr>
            <a:grpSpLocks/>
          </p:cNvGrpSpPr>
          <p:nvPr/>
        </p:nvGrpSpPr>
        <p:grpSpPr bwMode="auto">
          <a:xfrm>
            <a:off x="6518275" y="3411538"/>
            <a:ext cx="1111250" cy="635000"/>
            <a:chOff x="4106" y="2149"/>
            <a:chExt cx="700" cy="400"/>
          </a:xfrm>
        </p:grpSpPr>
        <p:sp>
          <p:nvSpPr>
            <p:cNvPr id="204189" name="Line 171"/>
            <p:cNvSpPr>
              <a:spLocks noChangeShapeType="1"/>
            </p:cNvSpPr>
            <p:nvPr/>
          </p:nvSpPr>
          <p:spPr bwMode="auto">
            <a:xfrm flipV="1">
              <a:off x="4106" y="2149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4190" name="Line 172"/>
            <p:cNvSpPr>
              <a:spLocks noChangeShapeType="1"/>
            </p:cNvSpPr>
            <p:nvPr/>
          </p:nvSpPr>
          <p:spPr bwMode="auto">
            <a:xfrm flipH="1">
              <a:off x="4326" y="2394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3953" name="Group 177"/>
          <p:cNvGrpSpPr>
            <a:grpSpLocks/>
          </p:cNvGrpSpPr>
          <p:nvPr/>
        </p:nvGrpSpPr>
        <p:grpSpPr bwMode="auto">
          <a:xfrm>
            <a:off x="7324725" y="3189288"/>
            <a:ext cx="1612900" cy="922337"/>
            <a:chOff x="4614" y="2009"/>
            <a:chExt cx="1016" cy="581"/>
          </a:xfrm>
        </p:grpSpPr>
        <p:sp>
          <p:nvSpPr>
            <p:cNvPr id="204187" name="Line 178"/>
            <p:cNvSpPr>
              <a:spLocks noChangeShapeType="1"/>
            </p:cNvSpPr>
            <p:nvPr/>
          </p:nvSpPr>
          <p:spPr bwMode="auto">
            <a:xfrm flipV="1">
              <a:off x="4614" y="2009"/>
              <a:ext cx="1016" cy="581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4188" name="Line 179"/>
            <p:cNvSpPr>
              <a:spLocks noChangeShapeType="1"/>
            </p:cNvSpPr>
            <p:nvPr/>
          </p:nvSpPr>
          <p:spPr bwMode="auto">
            <a:xfrm flipH="1">
              <a:off x="4834" y="2435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3905" name="Line 129"/>
          <p:cNvSpPr>
            <a:spLocks noChangeShapeType="1"/>
          </p:cNvSpPr>
          <p:nvPr/>
        </p:nvSpPr>
        <p:spPr bwMode="auto">
          <a:xfrm flipV="1">
            <a:off x="6737350" y="2838450"/>
            <a:ext cx="887413" cy="5000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203960" name="Object 360"/>
          <p:cNvGraphicFramePr>
            <a:graphicFrameLocks noChangeAspect="1"/>
          </p:cNvGraphicFramePr>
          <p:nvPr/>
        </p:nvGraphicFramePr>
        <p:xfrm>
          <a:off x="3436938" y="4062413"/>
          <a:ext cx="203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91" name="Equation" r:id="rId21" imgW="203112" imgH="291973" progId="Equation.DSMT4">
                  <p:embed/>
                </p:oleObj>
              </mc:Choice>
              <mc:Fallback>
                <p:oleObj name="Equation" r:id="rId21" imgW="203112" imgH="291973" progId="Equation.DSMT4">
                  <p:embed/>
                  <p:pic>
                    <p:nvPicPr>
                      <p:cNvPr id="0" name="Picture 3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938" y="4062413"/>
                        <a:ext cx="2032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961" name="Object 361"/>
          <p:cNvGraphicFramePr>
            <a:graphicFrameLocks noChangeAspect="1"/>
          </p:cNvGraphicFramePr>
          <p:nvPr/>
        </p:nvGraphicFramePr>
        <p:xfrm>
          <a:off x="4211638" y="4000500"/>
          <a:ext cx="266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192" name="Equation" r:id="rId23" imgW="266469" imgH="342603" progId="Equation.DSMT4">
                  <p:embed/>
                </p:oleObj>
              </mc:Choice>
              <mc:Fallback>
                <p:oleObj name="Equation" r:id="rId23" imgW="266469" imgH="342603" progId="Equation.DSMT4">
                  <p:embed/>
                  <p:pic>
                    <p:nvPicPr>
                      <p:cNvPr id="0" name="Picture 3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000500"/>
                        <a:ext cx="266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03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03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1000" fill="hold"/>
                                        <p:tgtEl>
                                          <p:spTgt spid="203838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1000" fill="hold"/>
                                        <p:tgtEl>
                                          <p:spTgt spid="203838"/>
                                        </p:tgtEl>
                                      </p:cBhvr>
                                      <p:by x="100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48" dur="1000" fill="hold"/>
                                        <p:tgtEl>
                                          <p:spTgt spid="203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0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03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03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1000"/>
                                        <p:tgtEl>
                                          <p:spTgt spid="203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0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203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03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203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038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203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03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03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203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203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203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03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0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203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203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03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03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0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03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20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03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03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20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03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203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949" grpId="0" animBg="1"/>
      <p:bldP spid="203950" grpId="0" animBg="1"/>
      <p:bldP spid="203951" grpId="0" animBg="1"/>
      <p:bldP spid="203952" grpId="0" animBg="1"/>
      <p:bldP spid="203928" grpId="0" animBg="1"/>
      <p:bldP spid="203888" grpId="0"/>
      <p:bldP spid="203878" grpId="0" animBg="1"/>
      <p:bldP spid="203854" grpId="0" animBg="1"/>
      <p:bldP spid="203858" grpId="0" animBg="1"/>
      <p:bldP spid="203863" grpId="0" animBg="1"/>
      <p:bldP spid="203867" grpId="0" animBg="1"/>
      <p:bldP spid="203847" grpId="0" animBg="1"/>
      <p:bldP spid="203838" grpId="0" animBg="1"/>
      <p:bldP spid="203838" grpId="1" animBg="1"/>
      <p:bldP spid="203873" grpId="0" animBg="1"/>
      <p:bldP spid="203873" grpId="1" animBg="1"/>
      <p:bldP spid="203874" grpId="0" animBg="1"/>
      <p:bldP spid="203874" grpId="1" animBg="1"/>
      <p:bldP spid="203875" grpId="0" animBg="1"/>
      <p:bldP spid="203875" grpId="1" animBg="1"/>
      <p:bldP spid="203876" grpId="0" animBg="1"/>
      <p:bldP spid="203876" grpId="1" animBg="1"/>
      <p:bldP spid="203891" grpId="0" animBg="1"/>
      <p:bldP spid="203894" grpId="0"/>
      <p:bldP spid="203895" grpId="0"/>
      <p:bldP spid="203896" grpId="0"/>
      <p:bldP spid="203897" grpId="0"/>
      <p:bldP spid="203835" grpId="0" animBg="1"/>
      <p:bldP spid="203903" grpId="0"/>
      <p:bldP spid="203904" grpId="0" animBg="1"/>
      <p:bldP spid="203906" grpId="0" animBg="1"/>
      <p:bldP spid="203908" grpId="0" animBg="1"/>
      <p:bldP spid="2039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0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05904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59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EA869-D971-4E0B-B045-C12F12A2A18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05906" name="Line 23"/>
          <p:cNvSpPr>
            <a:spLocks noChangeShapeType="1"/>
          </p:cNvSpPr>
          <p:nvPr/>
        </p:nvSpPr>
        <p:spPr bwMode="auto">
          <a:xfrm flipV="1">
            <a:off x="7005638" y="1065213"/>
            <a:ext cx="1325562" cy="75723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907" name="Line 26"/>
          <p:cNvSpPr>
            <a:spLocks noChangeShapeType="1"/>
          </p:cNvSpPr>
          <p:nvPr/>
        </p:nvSpPr>
        <p:spPr bwMode="auto">
          <a:xfrm flipV="1">
            <a:off x="7383463" y="2516188"/>
            <a:ext cx="1325562" cy="75723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908" name="Line 24"/>
          <p:cNvSpPr>
            <a:spLocks noChangeShapeType="1"/>
          </p:cNvSpPr>
          <p:nvPr/>
        </p:nvSpPr>
        <p:spPr bwMode="auto">
          <a:xfrm flipV="1">
            <a:off x="7016750" y="1709738"/>
            <a:ext cx="1292225" cy="73818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909" name="Line 25"/>
          <p:cNvSpPr>
            <a:spLocks noChangeShapeType="1"/>
          </p:cNvSpPr>
          <p:nvPr/>
        </p:nvSpPr>
        <p:spPr bwMode="auto">
          <a:xfrm flipV="1">
            <a:off x="7016750" y="2463800"/>
            <a:ext cx="1050925" cy="600075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910" name="Line 46"/>
          <p:cNvSpPr>
            <a:spLocks noChangeShapeType="1"/>
          </p:cNvSpPr>
          <p:nvPr/>
        </p:nvSpPr>
        <p:spPr bwMode="auto">
          <a:xfrm flipV="1">
            <a:off x="7366000" y="1268413"/>
            <a:ext cx="1325563" cy="757237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911" name="Line 47"/>
          <p:cNvSpPr>
            <a:spLocks noChangeShapeType="1"/>
          </p:cNvSpPr>
          <p:nvPr/>
        </p:nvSpPr>
        <p:spPr bwMode="auto">
          <a:xfrm flipV="1">
            <a:off x="7754938" y="2987675"/>
            <a:ext cx="858837" cy="490538"/>
          </a:xfrm>
          <a:prstGeom prst="line">
            <a:avLst/>
          </a:prstGeom>
          <a:noFill/>
          <a:ln w="15875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05876" name="Freeform 52"/>
          <p:cNvSpPr>
            <a:spLocks/>
          </p:cNvSpPr>
          <p:nvPr/>
        </p:nvSpPr>
        <p:spPr bwMode="auto">
          <a:xfrm>
            <a:off x="6889750" y="565150"/>
            <a:ext cx="120650" cy="3759200"/>
          </a:xfrm>
          <a:custGeom>
            <a:avLst/>
            <a:gdLst>
              <a:gd name="T0" fmla="*/ 2147483647 w 76"/>
              <a:gd name="T1" fmla="*/ 0 h 2368"/>
              <a:gd name="T2" fmla="*/ 0 w 76"/>
              <a:gd name="T3" fmla="*/ 2147483647 h 2368"/>
              <a:gd name="T4" fmla="*/ 0 w 76"/>
              <a:gd name="T5" fmla="*/ 2147483647 h 2368"/>
              <a:gd name="T6" fmla="*/ 2147483647 w 76"/>
              <a:gd name="T7" fmla="*/ 2147483647 h 2368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2368"/>
              <a:gd name="T14" fmla="*/ 76 w 76"/>
              <a:gd name="T15" fmla="*/ 2368 h 23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2368">
                <a:moveTo>
                  <a:pt x="76" y="0"/>
                </a:moveTo>
                <a:lnTo>
                  <a:pt x="0" y="664"/>
                </a:lnTo>
                <a:lnTo>
                  <a:pt x="0" y="1644"/>
                </a:lnTo>
                <a:lnTo>
                  <a:pt x="48" y="2368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873" name="Freeform 49"/>
          <p:cNvSpPr>
            <a:spLocks/>
          </p:cNvSpPr>
          <p:nvPr/>
        </p:nvSpPr>
        <p:spPr bwMode="auto">
          <a:xfrm>
            <a:off x="5822950" y="2419350"/>
            <a:ext cx="3327400" cy="1663700"/>
          </a:xfrm>
          <a:custGeom>
            <a:avLst/>
            <a:gdLst>
              <a:gd name="T0" fmla="*/ 0 w 2096"/>
              <a:gd name="T1" fmla="*/ 0 h 1048"/>
              <a:gd name="T2" fmla="*/ 2147483647 w 2096"/>
              <a:gd name="T3" fmla="*/ 2147483647 h 1048"/>
              <a:gd name="T4" fmla="*/ 2147483647 w 2096"/>
              <a:gd name="T5" fmla="*/ 2147483647 h 1048"/>
              <a:gd name="T6" fmla="*/ 2147483647 w 2096"/>
              <a:gd name="T7" fmla="*/ 2147483647 h 1048"/>
              <a:gd name="T8" fmla="*/ 2147483647 w 2096"/>
              <a:gd name="T9" fmla="*/ 2147483647 h 1048"/>
              <a:gd name="T10" fmla="*/ 2147483647 w 2096"/>
              <a:gd name="T11" fmla="*/ 2147483647 h 10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96"/>
              <a:gd name="T19" fmla="*/ 0 h 1048"/>
              <a:gd name="T20" fmla="*/ 2096 w 2096"/>
              <a:gd name="T21" fmla="*/ 1048 h 10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96" h="1048">
                <a:moveTo>
                  <a:pt x="0" y="0"/>
                </a:moveTo>
                <a:lnTo>
                  <a:pt x="148" y="120"/>
                </a:lnTo>
                <a:lnTo>
                  <a:pt x="668" y="444"/>
                </a:lnTo>
                <a:lnTo>
                  <a:pt x="1280" y="768"/>
                </a:lnTo>
                <a:lnTo>
                  <a:pt x="1960" y="1016"/>
                </a:lnTo>
                <a:lnTo>
                  <a:pt x="2096" y="1048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FLUX</a:t>
            </a:r>
          </a:p>
        </p:txBody>
      </p:sp>
      <p:sp>
        <p:nvSpPr>
          <p:cNvPr id="205915" name="Rectangle 4"/>
          <p:cNvSpPr>
            <a:spLocks noChangeArrowheads="1"/>
          </p:cNvSpPr>
          <p:nvPr/>
        </p:nvSpPr>
        <p:spPr bwMode="auto">
          <a:xfrm>
            <a:off x="179388" y="1323975"/>
            <a:ext cx="494506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For a surface made up of small elements, each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i="1">
                <a:solidFill>
                  <a:srgbClr val="000066"/>
                </a:solidFill>
              </a:rPr>
              <a:t>,</a:t>
            </a:r>
            <a:r>
              <a:rPr lang="en-US">
                <a:solidFill>
                  <a:srgbClr val="000066"/>
                </a:solidFill>
              </a:rPr>
              <a:t> the total flux is </a:t>
            </a: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179388" y="5000625"/>
            <a:ext cx="8774112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The electric flux through a Gaussian surface is proportional to the </a:t>
            </a:r>
            <a:r>
              <a:rPr lang="en-US" i="1">
                <a:solidFill>
                  <a:srgbClr val="000066"/>
                </a:solidFill>
              </a:rPr>
              <a:t>net</a:t>
            </a:r>
            <a:r>
              <a:rPr lang="en-US" i="1" baseline="30000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 number of electric field lines passing through that surface.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05899" name="Object 75"/>
          <p:cNvGraphicFramePr>
            <a:graphicFrameLocks noChangeAspect="1"/>
          </p:cNvGraphicFramePr>
          <p:nvPr/>
        </p:nvGraphicFramePr>
        <p:xfrm>
          <a:off x="1968500" y="2443163"/>
          <a:ext cx="169386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19" name="Equation" r:id="rId4" imgW="1688367" imgH="406224" progId="Equation.DSMT4">
                  <p:embed/>
                </p:oleObj>
              </mc:Choice>
              <mc:Fallback>
                <p:oleObj name="Equation" r:id="rId4" imgW="1688367" imgH="406224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2443163"/>
                        <a:ext cx="1693863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33" name="Rectangle 9"/>
          <p:cNvSpPr>
            <a:spLocks noChangeArrowheads="1"/>
          </p:cNvSpPr>
          <p:nvPr/>
        </p:nvSpPr>
        <p:spPr bwMode="auto">
          <a:xfrm>
            <a:off x="179388" y="3124200"/>
            <a:ext cx="494506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For a closed (Gaussian) surface, in the limit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</a:t>
            </a:r>
            <a:r>
              <a:rPr lang="en-US" b="1" i="1">
                <a:solidFill>
                  <a:srgbClr val="000066"/>
                </a:solidFill>
                <a:latin typeface="Times New Roman" pitchFamily="18" charset="0"/>
              </a:rPr>
              <a:t>A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 b="1">
                <a:solidFill>
                  <a:srgbClr val="000066"/>
                </a:solidFill>
                <a:sym typeface="Symbol" pitchFamily="18" charset="2"/>
              </a:rPr>
              <a:t></a:t>
            </a:r>
            <a:r>
              <a:rPr lang="en-US" b="1">
                <a:solidFill>
                  <a:srgbClr val="000066"/>
                </a:solidFill>
              </a:rPr>
              <a:t> </a:t>
            </a:r>
            <a:r>
              <a:rPr lang="en-US">
                <a:solidFill>
                  <a:srgbClr val="000066"/>
                </a:solidFill>
              </a:rPr>
              <a:t>0,</a:t>
            </a:r>
            <a:r>
              <a:rPr lang="en-US" sz="2600">
                <a:solidFill>
                  <a:srgbClr val="000066"/>
                </a:solidFill>
              </a:rPr>
              <a:t> </a:t>
            </a:r>
          </a:p>
        </p:txBody>
      </p:sp>
      <p:graphicFrame>
        <p:nvGraphicFramePr>
          <p:cNvPr id="205834" name="Object 76"/>
          <p:cNvGraphicFramePr>
            <a:graphicFrameLocks noChangeAspect="1"/>
          </p:cNvGraphicFramePr>
          <p:nvPr/>
        </p:nvGraphicFramePr>
        <p:xfrm>
          <a:off x="1955800" y="4271963"/>
          <a:ext cx="1546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20" name="Equation" r:id="rId6" imgW="1548728" imgH="431613" progId="Equation.DSMT4">
                  <p:embed/>
                </p:oleObj>
              </mc:Choice>
              <mc:Fallback>
                <p:oleObj name="Equation" r:id="rId6" imgW="1548728" imgH="431613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4271963"/>
                        <a:ext cx="15462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36" name="Rectangle 12"/>
          <p:cNvSpPr>
            <a:spLocks noChangeArrowheads="1"/>
          </p:cNvSpPr>
          <p:nvPr/>
        </p:nvSpPr>
        <p:spPr bwMode="auto">
          <a:xfrm>
            <a:off x="3970338" y="4200525"/>
            <a:ext cx="1801812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>
                <a:solidFill>
                  <a:srgbClr val="000066"/>
                </a:solidFill>
              </a:rPr>
              <a:t>[N</a:t>
            </a:r>
            <a:r>
              <a:rPr lang="en-US" baseline="30000">
                <a:solidFill>
                  <a:srgbClr val="000066"/>
                </a:solidFill>
                <a:sym typeface="Symbol" pitchFamily="18" charset="2"/>
              </a:rPr>
              <a:t> 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m</a:t>
            </a:r>
            <a:r>
              <a:rPr lang="en-US" baseline="30000">
                <a:solidFill>
                  <a:srgbClr val="000066"/>
                </a:solidFill>
                <a:sym typeface="Symbol" pitchFamily="18" charset="2"/>
              </a:rPr>
              <a:t>2</a:t>
            </a:r>
            <a:r>
              <a:rPr lang="en-US">
                <a:solidFill>
                  <a:srgbClr val="000066"/>
                </a:solidFill>
                <a:sym typeface="Symbol" pitchFamily="18" charset="2"/>
              </a:rPr>
              <a:t>/C]</a:t>
            </a:r>
            <a:endParaRPr lang="en-US" sz="2600">
              <a:solidFill>
                <a:srgbClr val="000066"/>
              </a:solidFill>
              <a:sym typeface="Symbol" pitchFamily="18" charset="2"/>
            </a:endParaRPr>
          </a:p>
        </p:txBody>
      </p:sp>
      <p:sp>
        <p:nvSpPr>
          <p:cNvPr id="205838" name="Rectangle 14"/>
          <p:cNvSpPr>
            <a:spLocks noChangeArrowheads="1"/>
          </p:cNvSpPr>
          <p:nvPr/>
        </p:nvSpPr>
        <p:spPr bwMode="auto">
          <a:xfrm>
            <a:off x="1836738" y="4143375"/>
            <a:ext cx="1793875" cy="658813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5920" name="AutoShape 15"/>
          <p:cNvSpPr>
            <a:spLocks noChangeArrowheads="1"/>
          </p:cNvSpPr>
          <p:nvPr/>
        </p:nvSpPr>
        <p:spPr bwMode="auto">
          <a:xfrm rot="-5400000">
            <a:off x="6356350" y="2157413"/>
            <a:ext cx="2008187" cy="954088"/>
          </a:xfrm>
          <a:prstGeom prst="parallelogram">
            <a:avLst>
              <a:gd name="adj" fmla="val 52621"/>
            </a:avLst>
          </a:prstGeom>
          <a:gradFill rotWithShape="1">
            <a:gsLst>
              <a:gs pos="0">
                <a:srgbClr val="FFF2BE">
                  <a:alpha val="89998"/>
                </a:srgbClr>
              </a:gs>
              <a:gs pos="100000">
                <a:srgbClr val="FFCC00">
                  <a:alpha val="75000"/>
                </a:srgbClr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36500" prstMaterial="legacyMetal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000" tIns="46800" rIns="90000" bIns="46800" anchor="ctr">
            <a:flatTx/>
          </a:bodyPr>
          <a:lstStyle/>
          <a:p>
            <a:pPr>
              <a:lnSpc>
                <a:spcPct val="110000"/>
              </a:lnSpc>
            </a:pPr>
            <a:endParaRPr lang="en-ZA"/>
          </a:p>
        </p:txBody>
      </p:sp>
      <p:grpSp>
        <p:nvGrpSpPr>
          <p:cNvPr id="205921" name="Group 18"/>
          <p:cNvGrpSpPr>
            <a:grpSpLocks/>
          </p:cNvGrpSpPr>
          <p:nvPr/>
        </p:nvGrpSpPr>
        <p:grpSpPr bwMode="auto">
          <a:xfrm>
            <a:off x="6475413" y="2133600"/>
            <a:ext cx="1755775" cy="1000125"/>
            <a:chOff x="3369" y="1551"/>
            <a:chExt cx="821" cy="452"/>
          </a:xfrm>
        </p:grpSpPr>
        <p:sp>
          <p:nvSpPr>
            <p:cNvPr id="205947" name="Line 19"/>
            <p:cNvSpPr>
              <a:spLocks noChangeShapeType="1"/>
            </p:cNvSpPr>
            <p:nvPr/>
          </p:nvSpPr>
          <p:spPr bwMode="auto">
            <a:xfrm flipH="1">
              <a:off x="3369" y="1776"/>
              <a:ext cx="413" cy="227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48" name="Line 20"/>
            <p:cNvSpPr>
              <a:spLocks noChangeShapeType="1"/>
            </p:cNvSpPr>
            <p:nvPr/>
          </p:nvSpPr>
          <p:spPr bwMode="auto">
            <a:xfrm flipV="1">
              <a:off x="3777" y="1551"/>
              <a:ext cx="413" cy="227"/>
            </a:xfrm>
            <a:prstGeom prst="line">
              <a:avLst/>
            </a:prstGeom>
            <a:noFill/>
            <a:ln w="44450">
              <a:noFill/>
              <a:round/>
              <a:headEnd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922" name="Group 45"/>
          <p:cNvGrpSpPr>
            <a:grpSpLocks/>
          </p:cNvGrpSpPr>
          <p:nvPr/>
        </p:nvGrpSpPr>
        <p:grpSpPr bwMode="auto">
          <a:xfrm>
            <a:off x="5984875" y="1820863"/>
            <a:ext cx="1020763" cy="582612"/>
            <a:chOff x="3761" y="1141"/>
            <a:chExt cx="643" cy="367"/>
          </a:xfrm>
        </p:grpSpPr>
        <p:sp>
          <p:nvSpPr>
            <p:cNvPr id="205945" name="Line 28"/>
            <p:cNvSpPr>
              <a:spLocks noChangeShapeType="1"/>
            </p:cNvSpPr>
            <p:nvPr/>
          </p:nvSpPr>
          <p:spPr bwMode="auto">
            <a:xfrm flipV="1">
              <a:off x="3761" y="1141"/>
              <a:ext cx="643" cy="36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5946" name="Line 29"/>
            <p:cNvSpPr>
              <a:spLocks noChangeShapeType="1"/>
            </p:cNvSpPr>
            <p:nvPr/>
          </p:nvSpPr>
          <p:spPr bwMode="auto">
            <a:xfrm flipH="1">
              <a:off x="3981" y="1353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923" name="Group 30"/>
          <p:cNvGrpSpPr>
            <a:grpSpLocks/>
          </p:cNvGrpSpPr>
          <p:nvPr/>
        </p:nvGrpSpPr>
        <p:grpSpPr bwMode="auto">
          <a:xfrm>
            <a:off x="5884863" y="2449513"/>
            <a:ext cx="1128712" cy="644525"/>
            <a:chOff x="3899" y="1561"/>
            <a:chExt cx="700" cy="400"/>
          </a:xfrm>
        </p:grpSpPr>
        <p:sp>
          <p:nvSpPr>
            <p:cNvPr id="205943" name="Line 31"/>
            <p:cNvSpPr>
              <a:spLocks noChangeShapeType="1"/>
            </p:cNvSpPr>
            <p:nvPr/>
          </p:nvSpPr>
          <p:spPr bwMode="auto">
            <a:xfrm flipV="1">
              <a:off x="3899" y="1561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5944" name="Line 32"/>
            <p:cNvSpPr>
              <a:spLocks noChangeShapeType="1"/>
            </p:cNvSpPr>
            <p:nvPr/>
          </p:nvSpPr>
          <p:spPr bwMode="auto">
            <a:xfrm flipH="1">
              <a:off x="4119" y="1806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924" name="Group 33"/>
          <p:cNvGrpSpPr>
            <a:grpSpLocks/>
          </p:cNvGrpSpPr>
          <p:nvPr/>
        </p:nvGrpSpPr>
        <p:grpSpPr bwMode="auto">
          <a:xfrm>
            <a:off x="5903913" y="3063875"/>
            <a:ext cx="1111250" cy="635000"/>
            <a:chOff x="3899" y="1903"/>
            <a:chExt cx="700" cy="400"/>
          </a:xfrm>
        </p:grpSpPr>
        <p:sp>
          <p:nvSpPr>
            <p:cNvPr id="205941" name="Line 34"/>
            <p:cNvSpPr>
              <a:spLocks noChangeShapeType="1"/>
            </p:cNvSpPr>
            <p:nvPr/>
          </p:nvSpPr>
          <p:spPr bwMode="auto">
            <a:xfrm flipV="1">
              <a:off x="3899" y="1903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5942" name="Line 35"/>
            <p:cNvSpPr>
              <a:spLocks noChangeShapeType="1"/>
            </p:cNvSpPr>
            <p:nvPr/>
          </p:nvSpPr>
          <p:spPr bwMode="auto">
            <a:xfrm flipH="1">
              <a:off x="4119" y="2148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925" name="Group 36"/>
          <p:cNvGrpSpPr>
            <a:grpSpLocks/>
          </p:cNvGrpSpPr>
          <p:nvPr/>
        </p:nvGrpSpPr>
        <p:grpSpPr bwMode="auto">
          <a:xfrm>
            <a:off x="6254750" y="2028825"/>
            <a:ext cx="1111250" cy="635000"/>
            <a:chOff x="4106" y="1348"/>
            <a:chExt cx="700" cy="400"/>
          </a:xfrm>
        </p:grpSpPr>
        <p:sp>
          <p:nvSpPr>
            <p:cNvPr id="205939" name="Line 37"/>
            <p:cNvSpPr>
              <a:spLocks noChangeShapeType="1"/>
            </p:cNvSpPr>
            <p:nvPr/>
          </p:nvSpPr>
          <p:spPr bwMode="auto">
            <a:xfrm flipV="1">
              <a:off x="4106" y="1348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5940" name="Line 38"/>
            <p:cNvSpPr>
              <a:spLocks noChangeShapeType="1"/>
            </p:cNvSpPr>
            <p:nvPr/>
          </p:nvSpPr>
          <p:spPr bwMode="auto">
            <a:xfrm flipH="1">
              <a:off x="4326" y="1593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926" name="Group 39"/>
          <p:cNvGrpSpPr>
            <a:grpSpLocks/>
          </p:cNvGrpSpPr>
          <p:nvPr/>
        </p:nvGrpSpPr>
        <p:grpSpPr bwMode="auto">
          <a:xfrm>
            <a:off x="6273800" y="3275013"/>
            <a:ext cx="1111250" cy="635000"/>
            <a:chOff x="4106" y="2149"/>
            <a:chExt cx="700" cy="400"/>
          </a:xfrm>
        </p:grpSpPr>
        <p:sp>
          <p:nvSpPr>
            <p:cNvPr id="205937" name="Line 40"/>
            <p:cNvSpPr>
              <a:spLocks noChangeShapeType="1"/>
            </p:cNvSpPr>
            <p:nvPr/>
          </p:nvSpPr>
          <p:spPr bwMode="auto">
            <a:xfrm flipV="1">
              <a:off x="4106" y="2149"/>
              <a:ext cx="700" cy="40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5938" name="Line 41"/>
            <p:cNvSpPr>
              <a:spLocks noChangeShapeType="1"/>
            </p:cNvSpPr>
            <p:nvPr/>
          </p:nvSpPr>
          <p:spPr bwMode="auto">
            <a:xfrm flipH="1">
              <a:off x="4326" y="2394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927" name="Group 56"/>
          <p:cNvGrpSpPr>
            <a:grpSpLocks/>
          </p:cNvGrpSpPr>
          <p:nvPr/>
        </p:nvGrpSpPr>
        <p:grpSpPr bwMode="auto">
          <a:xfrm>
            <a:off x="6991350" y="3475038"/>
            <a:ext cx="765175" cy="436562"/>
            <a:chOff x="4428" y="2225"/>
            <a:chExt cx="482" cy="275"/>
          </a:xfrm>
        </p:grpSpPr>
        <p:sp>
          <p:nvSpPr>
            <p:cNvPr id="205935" name="Line 43"/>
            <p:cNvSpPr>
              <a:spLocks noChangeShapeType="1"/>
            </p:cNvSpPr>
            <p:nvPr/>
          </p:nvSpPr>
          <p:spPr bwMode="auto">
            <a:xfrm flipV="1">
              <a:off x="4428" y="2225"/>
              <a:ext cx="482" cy="275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5936" name="Line 44"/>
            <p:cNvSpPr>
              <a:spLocks noChangeShapeType="1"/>
            </p:cNvSpPr>
            <p:nvPr/>
          </p:nvSpPr>
          <p:spPr bwMode="auto">
            <a:xfrm flipH="1">
              <a:off x="4648" y="2345"/>
              <a:ext cx="48" cy="27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5928" name="Line 21"/>
          <p:cNvSpPr>
            <a:spLocks noChangeShapeType="1"/>
          </p:cNvSpPr>
          <p:nvPr/>
        </p:nvSpPr>
        <p:spPr bwMode="auto">
          <a:xfrm flipH="1">
            <a:off x="8234363" y="1951038"/>
            <a:ext cx="527050" cy="29845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05901" name="Object 77"/>
          <p:cNvGraphicFramePr>
            <a:graphicFrameLocks noChangeAspect="1"/>
          </p:cNvGraphicFramePr>
          <p:nvPr/>
        </p:nvGraphicFramePr>
        <p:xfrm>
          <a:off x="8413750" y="1619250"/>
          <a:ext cx="279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21" name="Equation" r:id="rId8" imgW="279279" imgH="342751" progId="Equation.DSMT4">
                  <p:embed/>
                </p:oleObj>
              </mc:Choice>
              <mc:Fallback>
                <p:oleObj name="Equation" r:id="rId8" imgW="279279" imgH="342751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0" y="1619250"/>
                        <a:ext cx="279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reeform 48"/>
          <p:cNvSpPr>
            <a:spLocks/>
          </p:cNvSpPr>
          <p:nvPr/>
        </p:nvSpPr>
        <p:spPr bwMode="auto">
          <a:xfrm>
            <a:off x="5886450" y="912813"/>
            <a:ext cx="3263900" cy="1720850"/>
          </a:xfrm>
          <a:custGeom>
            <a:avLst/>
            <a:gdLst>
              <a:gd name="T0" fmla="*/ 0 w 2056"/>
              <a:gd name="T1" fmla="*/ 0 h 1084"/>
              <a:gd name="T2" fmla="*/ 2147483647 w 2056"/>
              <a:gd name="T3" fmla="*/ 2147483647 h 1084"/>
              <a:gd name="T4" fmla="*/ 2147483647 w 2056"/>
              <a:gd name="T5" fmla="*/ 2147483647 h 1084"/>
              <a:gd name="T6" fmla="*/ 2147483647 w 2056"/>
              <a:gd name="T7" fmla="*/ 2147483647 h 1084"/>
              <a:gd name="T8" fmla="*/ 2147483647 w 2056"/>
              <a:gd name="T9" fmla="*/ 2147483647 h 1084"/>
              <a:gd name="T10" fmla="*/ 2147483647 w 2056"/>
              <a:gd name="T11" fmla="*/ 2147483647 h 10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56"/>
              <a:gd name="T19" fmla="*/ 0 h 1084"/>
              <a:gd name="T20" fmla="*/ 2056 w 2056"/>
              <a:gd name="T21" fmla="*/ 1084 h 108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56" h="1084">
                <a:moveTo>
                  <a:pt x="0" y="0"/>
                </a:moveTo>
                <a:lnTo>
                  <a:pt x="108" y="96"/>
                </a:lnTo>
                <a:lnTo>
                  <a:pt x="632" y="444"/>
                </a:lnTo>
                <a:lnTo>
                  <a:pt x="1236" y="760"/>
                </a:lnTo>
                <a:lnTo>
                  <a:pt x="1928" y="1048"/>
                </a:lnTo>
                <a:lnTo>
                  <a:pt x="2056" y="1084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874" name="Freeform 50"/>
          <p:cNvSpPr>
            <a:spLocks/>
          </p:cNvSpPr>
          <p:nvPr/>
        </p:nvSpPr>
        <p:spPr bwMode="auto">
          <a:xfrm>
            <a:off x="7797800" y="565150"/>
            <a:ext cx="1346200" cy="584200"/>
          </a:xfrm>
          <a:custGeom>
            <a:avLst/>
            <a:gdLst>
              <a:gd name="T0" fmla="*/ 0 w 848"/>
              <a:gd name="T1" fmla="*/ 0 h 368"/>
              <a:gd name="T2" fmla="*/ 2147483647 w 848"/>
              <a:gd name="T3" fmla="*/ 2147483647 h 368"/>
              <a:gd name="T4" fmla="*/ 2147483647 w 848"/>
              <a:gd name="T5" fmla="*/ 2147483647 h 368"/>
              <a:gd name="T6" fmla="*/ 0 60000 65536"/>
              <a:gd name="T7" fmla="*/ 0 60000 65536"/>
              <a:gd name="T8" fmla="*/ 0 60000 65536"/>
              <a:gd name="T9" fmla="*/ 0 w 848"/>
              <a:gd name="T10" fmla="*/ 0 h 368"/>
              <a:gd name="T11" fmla="*/ 848 w 848"/>
              <a:gd name="T12" fmla="*/ 368 h 3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8" h="368">
                <a:moveTo>
                  <a:pt x="0" y="0"/>
                </a:moveTo>
                <a:lnTo>
                  <a:pt x="136" y="76"/>
                </a:lnTo>
                <a:lnTo>
                  <a:pt x="848" y="368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875" name="Freeform 51"/>
          <p:cNvSpPr>
            <a:spLocks/>
          </p:cNvSpPr>
          <p:nvPr/>
        </p:nvSpPr>
        <p:spPr bwMode="auto">
          <a:xfrm>
            <a:off x="6051550" y="696913"/>
            <a:ext cx="82550" cy="2941637"/>
          </a:xfrm>
          <a:custGeom>
            <a:avLst/>
            <a:gdLst>
              <a:gd name="T0" fmla="*/ 2147483647 w 52"/>
              <a:gd name="T1" fmla="*/ 0 h 1853"/>
              <a:gd name="T2" fmla="*/ 0 w 52"/>
              <a:gd name="T3" fmla="*/ 2147483647 h 1853"/>
              <a:gd name="T4" fmla="*/ 0 w 52"/>
              <a:gd name="T5" fmla="*/ 2147483647 h 1853"/>
              <a:gd name="T6" fmla="*/ 2147483647 w 52"/>
              <a:gd name="T7" fmla="*/ 2147483647 h 1853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1853"/>
              <a:gd name="T14" fmla="*/ 52 w 52"/>
              <a:gd name="T15" fmla="*/ 1853 h 185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1853">
                <a:moveTo>
                  <a:pt x="38" y="0"/>
                </a:moveTo>
                <a:lnTo>
                  <a:pt x="0" y="233"/>
                </a:lnTo>
                <a:lnTo>
                  <a:pt x="0" y="1213"/>
                </a:lnTo>
                <a:lnTo>
                  <a:pt x="52" y="1853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877" name="Freeform 53"/>
          <p:cNvSpPr>
            <a:spLocks/>
          </p:cNvSpPr>
          <p:nvPr/>
        </p:nvSpPr>
        <p:spPr bwMode="auto">
          <a:xfrm>
            <a:off x="7861300" y="571500"/>
            <a:ext cx="196850" cy="4121150"/>
          </a:xfrm>
          <a:custGeom>
            <a:avLst/>
            <a:gdLst>
              <a:gd name="T0" fmla="*/ 2147483647 w 124"/>
              <a:gd name="T1" fmla="*/ 0 h 2596"/>
              <a:gd name="T2" fmla="*/ 2147483647 w 124"/>
              <a:gd name="T3" fmla="*/ 2147483647 h 2596"/>
              <a:gd name="T4" fmla="*/ 0 w 124"/>
              <a:gd name="T5" fmla="*/ 2147483647 h 2596"/>
              <a:gd name="T6" fmla="*/ 0 w 124"/>
              <a:gd name="T7" fmla="*/ 2147483647 h 2596"/>
              <a:gd name="T8" fmla="*/ 2147483647 w 124"/>
              <a:gd name="T9" fmla="*/ 2147483647 h 25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"/>
              <a:gd name="T16" fmla="*/ 0 h 2596"/>
              <a:gd name="T17" fmla="*/ 124 w 124"/>
              <a:gd name="T18" fmla="*/ 2596 h 25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" h="2596">
                <a:moveTo>
                  <a:pt x="124" y="0"/>
                </a:moveTo>
                <a:lnTo>
                  <a:pt x="104" y="72"/>
                </a:lnTo>
                <a:lnTo>
                  <a:pt x="0" y="976"/>
                </a:lnTo>
                <a:lnTo>
                  <a:pt x="0" y="1940"/>
                </a:lnTo>
                <a:lnTo>
                  <a:pt x="44" y="2596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878" name="Freeform 54"/>
          <p:cNvSpPr>
            <a:spLocks/>
          </p:cNvSpPr>
          <p:nvPr/>
        </p:nvSpPr>
        <p:spPr bwMode="auto">
          <a:xfrm>
            <a:off x="8940800" y="1168400"/>
            <a:ext cx="190500" cy="3486150"/>
          </a:xfrm>
          <a:custGeom>
            <a:avLst/>
            <a:gdLst>
              <a:gd name="T0" fmla="*/ 2147483647 w 120"/>
              <a:gd name="T1" fmla="*/ 0 h 2196"/>
              <a:gd name="T2" fmla="*/ 0 w 120"/>
              <a:gd name="T3" fmla="*/ 2147483647 h 2196"/>
              <a:gd name="T4" fmla="*/ 0 w 120"/>
              <a:gd name="T5" fmla="*/ 2147483647 h 2196"/>
              <a:gd name="T6" fmla="*/ 2147483647 w 120"/>
              <a:gd name="T7" fmla="*/ 2147483647 h 2196"/>
              <a:gd name="T8" fmla="*/ 0 60000 65536"/>
              <a:gd name="T9" fmla="*/ 0 60000 65536"/>
              <a:gd name="T10" fmla="*/ 0 60000 65536"/>
              <a:gd name="T11" fmla="*/ 0 60000 65536"/>
              <a:gd name="T12" fmla="*/ 0 w 120"/>
              <a:gd name="T13" fmla="*/ 0 h 2196"/>
              <a:gd name="T14" fmla="*/ 120 w 120"/>
              <a:gd name="T15" fmla="*/ 2196 h 21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" h="2196">
                <a:moveTo>
                  <a:pt x="120" y="0"/>
                </a:moveTo>
                <a:lnTo>
                  <a:pt x="0" y="888"/>
                </a:lnTo>
                <a:lnTo>
                  <a:pt x="0" y="1800"/>
                </a:lnTo>
                <a:lnTo>
                  <a:pt x="12" y="2196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05879" name="Freeform 55"/>
          <p:cNvSpPr>
            <a:spLocks/>
          </p:cNvSpPr>
          <p:nvPr/>
        </p:nvSpPr>
        <p:spPr bwMode="auto">
          <a:xfrm>
            <a:off x="6534150" y="4051300"/>
            <a:ext cx="1231900" cy="647700"/>
          </a:xfrm>
          <a:custGeom>
            <a:avLst/>
            <a:gdLst>
              <a:gd name="T0" fmla="*/ 0 w 776"/>
              <a:gd name="T1" fmla="*/ 0 h 408"/>
              <a:gd name="T2" fmla="*/ 2147483647 w 776"/>
              <a:gd name="T3" fmla="*/ 2147483647 h 408"/>
              <a:gd name="T4" fmla="*/ 2147483647 w 776"/>
              <a:gd name="T5" fmla="*/ 2147483647 h 408"/>
              <a:gd name="T6" fmla="*/ 0 60000 65536"/>
              <a:gd name="T7" fmla="*/ 0 60000 65536"/>
              <a:gd name="T8" fmla="*/ 0 60000 65536"/>
              <a:gd name="T9" fmla="*/ 0 w 776"/>
              <a:gd name="T10" fmla="*/ 0 h 408"/>
              <a:gd name="T11" fmla="*/ 776 w 776"/>
              <a:gd name="T12" fmla="*/ 408 h 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6" h="408">
                <a:moveTo>
                  <a:pt x="0" y="0"/>
                </a:moveTo>
                <a:lnTo>
                  <a:pt x="264" y="164"/>
                </a:lnTo>
                <a:lnTo>
                  <a:pt x="776" y="408"/>
                </a:lnTo>
              </a:path>
            </a:pathLst>
          </a:custGeom>
          <a:noFill/>
          <a:ln w="15875">
            <a:solidFill>
              <a:srgbClr val="FF4343"/>
            </a:solidFill>
            <a:prstDash val="dash"/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205902" name="Object 78"/>
          <p:cNvGraphicFramePr>
            <a:graphicFrameLocks noChangeAspect="1"/>
          </p:cNvGraphicFramePr>
          <p:nvPr/>
        </p:nvGraphicFramePr>
        <p:xfrm>
          <a:off x="7011988" y="2782888"/>
          <a:ext cx="431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22" name="Equation" r:id="rId10" imgW="431613" imgH="342751" progId="Equation.DSMT4">
                  <p:embed/>
                </p:oleObj>
              </mc:Choice>
              <mc:Fallback>
                <p:oleObj name="Equation" r:id="rId10" imgW="431613" imgH="342751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1988" y="2782888"/>
                        <a:ext cx="431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76" grpId="0" animBg="1"/>
      <p:bldP spid="205873" grpId="0" animBg="1"/>
      <p:bldP spid="205830" grpId="0"/>
      <p:bldP spid="205833" grpId="0"/>
      <p:bldP spid="205836" grpId="0"/>
      <p:bldP spid="205838" grpId="0" animBg="1"/>
      <p:bldP spid="3" grpId="0" animBg="1"/>
      <p:bldP spid="205874" grpId="0" animBg="1"/>
      <p:bldP spid="205875" grpId="0" animBg="1"/>
      <p:bldP spid="205877" grpId="0" animBg="1"/>
      <p:bldP spid="205878" grpId="0" animBg="1"/>
      <p:bldP spid="2058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0992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099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B685D0-3E0A-4B15-9EEB-30C2F31D054F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grpSp>
        <p:nvGrpSpPr>
          <p:cNvPr id="209924" name="Group 2"/>
          <p:cNvGrpSpPr>
            <a:grpSpLocks/>
          </p:cNvGrpSpPr>
          <p:nvPr/>
        </p:nvGrpSpPr>
        <p:grpSpPr bwMode="auto">
          <a:xfrm>
            <a:off x="1422400" y="1023938"/>
            <a:ext cx="6373813" cy="4667250"/>
            <a:chOff x="5100" y="8220"/>
            <a:chExt cx="8242" cy="6034"/>
          </a:xfrm>
        </p:grpSpPr>
        <p:sp>
          <p:nvSpPr>
            <p:cNvPr id="210001" name="Freeform 3"/>
            <p:cNvSpPr>
              <a:spLocks/>
            </p:cNvSpPr>
            <p:nvPr/>
          </p:nvSpPr>
          <p:spPr bwMode="auto">
            <a:xfrm>
              <a:off x="5100" y="8220"/>
              <a:ext cx="8242" cy="6034"/>
            </a:xfrm>
            <a:custGeom>
              <a:avLst/>
              <a:gdLst>
                <a:gd name="T0" fmla="*/ 5408 w 8360"/>
                <a:gd name="T1" fmla="*/ 5620 h 5540"/>
                <a:gd name="T2" fmla="*/ 5033 w 8360"/>
                <a:gd name="T3" fmla="*/ 1387 h 5540"/>
                <a:gd name="T4" fmla="*/ 442 w 8360"/>
                <a:gd name="T5" fmla="*/ 12564 h 5540"/>
                <a:gd name="T6" fmla="*/ 6360 w 8360"/>
                <a:gd name="T7" fmla="*/ 12963 h 5540"/>
                <a:gd name="T8" fmla="*/ 5408 w 8360"/>
                <a:gd name="T9" fmla="*/ 5620 h 5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60"/>
                <a:gd name="T16" fmla="*/ 0 h 5540"/>
                <a:gd name="T17" fmla="*/ 8360 w 8360"/>
                <a:gd name="T18" fmla="*/ 5540 h 55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60" h="5540">
                  <a:moveTo>
                    <a:pt x="6600" y="1700"/>
                  </a:moveTo>
                  <a:cubicBezTo>
                    <a:pt x="6480" y="1040"/>
                    <a:pt x="6900" y="840"/>
                    <a:pt x="6140" y="420"/>
                  </a:cubicBezTo>
                  <a:cubicBezTo>
                    <a:pt x="5380" y="0"/>
                    <a:pt x="0" y="2060"/>
                    <a:pt x="540" y="3800"/>
                  </a:cubicBezTo>
                  <a:cubicBezTo>
                    <a:pt x="1080" y="5540"/>
                    <a:pt x="7160" y="5220"/>
                    <a:pt x="7760" y="3920"/>
                  </a:cubicBezTo>
                  <a:cubicBezTo>
                    <a:pt x="8360" y="2620"/>
                    <a:pt x="6720" y="2360"/>
                    <a:pt x="6600" y="170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0B6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2" name="Freeform 4"/>
            <p:cNvSpPr>
              <a:spLocks/>
            </p:cNvSpPr>
            <p:nvPr/>
          </p:nvSpPr>
          <p:spPr bwMode="auto">
            <a:xfrm>
              <a:off x="7020" y="8510"/>
              <a:ext cx="4640" cy="1690"/>
            </a:xfrm>
            <a:custGeom>
              <a:avLst/>
              <a:gdLst>
                <a:gd name="T0" fmla="*/ 0 w 4640"/>
                <a:gd name="T1" fmla="*/ 1690 h 1690"/>
                <a:gd name="T2" fmla="*/ 4610 w 4640"/>
                <a:gd name="T3" fmla="*/ 800 h 1690"/>
                <a:gd name="T4" fmla="*/ 0 60000 65536"/>
                <a:gd name="T5" fmla="*/ 0 60000 65536"/>
                <a:gd name="T6" fmla="*/ 0 w 4640"/>
                <a:gd name="T7" fmla="*/ 0 h 1690"/>
                <a:gd name="T8" fmla="*/ 4640 w 4640"/>
                <a:gd name="T9" fmla="*/ 1690 h 16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40" h="1690">
                  <a:moveTo>
                    <a:pt x="0" y="1690"/>
                  </a:moveTo>
                  <a:cubicBezTo>
                    <a:pt x="850" y="980"/>
                    <a:pt x="4640" y="0"/>
                    <a:pt x="4610" y="8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3" name="Freeform 5"/>
            <p:cNvSpPr>
              <a:spLocks/>
            </p:cNvSpPr>
            <p:nvPr/>
          </p:nvSpPr>
          <p:spPr bwMode="auto">
            <a:xfrm>
              <a:off x="7880" y="8490"/>
              <a:ext cx="3540" cy="1160"/>
            </a:xfrm>
            <a:custGeom>
              <a:avLst/>
              <a:gdLst>
                <a:gd name="T0" fmla="*/ 0 w 3540"/>
                <a:gd name="T1" fmla="*/ 1160 h 1160"/>
                <a:gd name="T2" fmla="*/ 3540 w 3540"/>
                <a:gd name="T3" fmla="*/ 400 h 1160"/>
                <a:gd name="T4" fmla="*/ 0 60000 65536"/>
                <a:gd name="T5" fmla="*/ 0 60000 65536"/>
                <a:gd name="T6" fmla="*/ 0 w 3540"/>
                <a:gd name="T7" fmla="*/ 0 h 1160"/>
                <a:gd name="T8" fmla="*/ 3540 w 3540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40" h="1160">
                  <a:moveTo>
                    <a:pt x="0" y="1160"/>
                  </a:moveTo>
                  <a:cubicBezTo>
                    <a:pt x="1180" y="480"/>
                    <a:pt x="3120" y="0"/>
                    <a:pt x="3540" y="4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4" name="Freeform 6"/>
            <p:cNvSpPr>
              <a:spLocks/>
            </p:cNvSpPr>
            <p:nvPr/>
          </p:nvSpPr>
          <p:spPr bwMode="auto">
            <a:xfrm>
              <a:off x="6060" y="8680"/>
              <a:ext cx="5810" cy="2380"/>
            </a:xfrm>
            <a:custGeom>
              <a:avLst/>
              <a:gdLst>
                <a:gd name="T0" fmla="*/ 0 w 5810"/>
                <a:gd name="T1" fmla="*/ 2380 h 2380"/>
                <a:gd name="T2" fmla="*/ 5530 w 5810"/>
                <a:gd name="T3" fmla="*/ 1010 h 2380"/>
                <a:gd name="T4" fmla="*/ 0 60000 65536"/>
                <a:gd name="T5" fmla="*/ 0 60000 65536"/>
                <a:gd name="T6" fmla="*/ 0 w 5810"/>
                <a:gd name="T7" fmla="*/ 0 h 2380"/>
                <a:gd name="T8" fmla="*/ 5810 w 5810"/>
                <a:gd name="T9" fmla="*/ 2380 h 23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10" h="2380">
                  <a:moveTo>
                    <a:pt x="0" y="2380"/>
                  </a:moveTo>
                  <a:cubicBezTo>
                    <a:pt x="600" y="1290"/>
                    <a:pt x="5810" y="0"/>
                    <a:pt x="5530" y="10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5" name="Freeform 7"/>
            <p:cNvSpPr>
              <a:spLocks/>
            </p:cNvSpPr>
            <p:nvPr/>
          </p:nvSpPr>
          <p:spPr bwMode="auto">
            <a:xfrm>
              <a:off x="5840" y="9020"/>
              <a:ext cx="5850" cy="2330"/>
            </a:xfrm>
            <a:custGeom>
              <a:avLst/>
              <a:gdLst>
                <a:gd name="T0" fmla="*/ 0 w 5850"/>
                <a:gd name="T1" fmla="*/ 2330 h 2330"/>
                <a:gd name="T2" fmla="*/ 5750 w 5850"/>
                <a:gd name="T3" fmla="*/ 980 h 2330"/>
                <a:gd name="T4" fmla="*/ 0 60000 65536"/>
                <a:gd name="T5" fmla="*/ 0 60000 65536"/>
                <a:gd name="T6" fmla="*/ 0 w 5850"/>
                <a:gd name="T7" fmla="*/ 0 h 2330"/>
                <a:gd name="T8" fmla="*/ 5850 w 5850"/>
                <a:gd name="T9" fmla="*/ 2330 h 2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50" h="2330">
                  <a:moveTo>
                    <a:pt x="0" y="2330"/>
                  </a:moveTo>
                  <a:cubicBezTo>
                    <a:pt x="500" y="1360"/>
                    <a:pt x="5850" y="0"/>
                    <a:pt x="5750" y="9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6" name="Freeform 8"/>
            <p:cNvSpPr>
              <a:spLocks/>
            </p:cNvSpPr>
            <p:nvPr/>
          </p:nvSpPr>
          <p:spPr bwMode="auto">
            <a:xfrm>
              <a:off x="5600" y="9610"/>
              <a:ext cx="6150" cy="2600"/>
            </a:xfrm>
            <a:custGeom>
              <a:avLst/>
              <a:gdLst>
                <a:gd name="T0" fmla="*/ 0 w 6150"/>
                <a:gd name="T1" fmla="*/ 2600 h 2600"/>
                <a:gd name="T2" fmla="*/ 6060 w 6150"/>
                <a:gd name="T3" fmla="*/ 610 h 2600"/>
                <a:gd name="T4" fmla="*/ 0 60000 65536"/>
                <a:gd name="T5" fmla="*/ 0 60000 65536"/>
                <a:gd name="T6" fmla="*/ 0 w 6150"/>
                <a:gd name="T7" fmla="*/ 0 h 2600"/>
                <a:gd name="T8" fmla="*/ 6150 w 6150"/>
                <a:gd name="T9" fmla="*/ 2600 h 2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0" h="2600">
                  <a:moveTo>
                    <a:pt x="0" y="2600"/>
                  </a:moveTo>
                  <a:cubicBezTo>
                    <a:pt x="0" y="1110"/>
                    <a:pt x="6150" y="0"/>
                    <a:pt x="6060" y="6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7" name="Freeform 9"/>
            <p:cNvSpPr>
              <a:spLocks/>
            </p:cNvSpPr>
            <p:nvPr/>
          </p:nvSpPr>
          <p:spPr bwMode="auto">
            <a:xfrm>
              <a:off x="5140" y="10080"/>
              <a:ext cx="6720" cy="2570"/>
            </a:xfrm>
            <a:custGeom>
              <a:avLst/>
              <a:gdLst>
                <a:gd name="T0" fmla="*/ 630 w 6720"/>
                <a:gd name="T1" fmla="*/ 2570 h 2570"/>
                <a:gd name="T2" fmla="*/ 6720 w 6720"/>
                <a:gd name="T3" fmla="*/ 420 h 2570"/>
                <a:gd name="T4" fmla="*/ 0 60000 65536"/>
                <a:gd name="T5" fmla="*/ 0 60000 65536"/>
                <a:gd name="T6" fmla="*/ 0 w 6720"/>
                <a:gd name="T7" fmla="*/ 0 h 2570"/>
                <a:gd name="T8" fmla="*/ 6720 w 6720"/>
                <a:gd name="T9" fmla="*/ 2570 h 25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20" h="2570">
                  <a:moveTo>
                    <a:pt x="630" y="2570"/>
                  </a:moveTo>
                  <a:cubicBezTo>
                    <a:pt x="0" y="1200"/>
                    <a:pt x="6480" y="0"/>
                    <a:pt x="6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8" name="Freeform 10"/>
            <p:cNvSpPr>
              <a:spLocks/>
            </p:cNvSpPr>
            <p:nvPr/>
          </p:nvSpPr>
          <p:spPr bwMode="auto">
            <a:xfrm>
              <a:off x="5620" y="10400"/>
              <a:ext cx="6670" cy="2520"/>
            </a:xfrm>
            <a:custGeom>
              <a:avLst/>
              <a:gdLst>
                <a:gd name="T0" fmla="*/ 370 w 6670"/>
                <a:gd name="T1" fmla="*/ 2520 h 2520"/>
                <a:gd name="T2" fmla="*/ 6670 w 6670"/>
                <a:gd name="T3" fmla="*/ 480 h 2520"/>
                <a:gd name="T4" fmla="*/ 0 60000 65536"/>
                <a:gd name="T5" fmla="*/ 0 60000 65536"/>
                <a:gd name="T6" fmla="*/ 0 w 6670"/>
                <a:gd name="T7" fmla="*/ 0 h 2520"/>
                <a:gd name="T8" fmla="*/ 6670 w 6670"/>
                <a:gd name="T9" fmla="*/ 2520 h 25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70" h="2520">
                  <a:moveTo>
                    <a:pt x="370" y="2520"/>
                  </a:moveTo>
                  <a:cubicBezTo>
                    <a:pt x="0" y="1320"/>
                    <a:pt x="6550" y="0"/>
                    <a:pt x="6670" y="4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09" name="Freeform 11"/>
            <p:cNvSpPr>
              <a:spLocks/>
            </p:cNvSpPr>
            <p:nvPr/>
          </p:nvSpPr>
          <p:spPr bwMode="auto">
            <a:xfrm>
              <a:off x="6040" y="10700"/>
              <a:ext cx="6700" cy="2450"/>
            </a:xfrm>
            <a:custGeom>
              <a:avLst/>
              <a:gdLst>
                <a:gd name="T0" fmla="*/ 310 w 6700"/>
                <a:gd name="T1" fmla="*/ 2450 h 2450"/>
                <a:gd name="T2" fmla="*/ 6700 w 6700"/>
                <a:gd name="T3" fmla="*/ 680 h 2450"/>
                <a:gd name="T4" fmla="*/ 0 60000 65536"/>
                <a:gd name="T5" fmla="*/ 0 60000 65536"/>
                <a:gd name="T6" fmla="*/ 0 w 6700"/>
                <a:gd name="T7" fmla="*/ 0 h 2450"/>
                <a:gd name="T8" fmla="*/ 6700 w 6700"/>
                <a:gd name="T9" fmla="*/ 2450 h 24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00" h="2450">
                  <a:moveTo>
                    <a:pt x="310" y="2450"/>
                  </a:moveTo>
                  <a:cubicBezTo>
                    <a:pt x="0" y="1410"/>
                    <a:pt x="6470" y="0"/>
                    <a:pt x="6700" y="6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0" name="Freeform 12"/>
            <p:cNvSpPr>
              <a:spLocks/>
            </p:cNvSpPr>
            <p:nvPr/>
          </p:nvSpPr>
          <p:spPr bwMode="auto">
            <a:xfrm>
              <a:off x="6750" y="11280"/>
              <a:ext cx="6120" cy="2100"/>
            </a:xfrm>
            <a:custGeom>
              <a:avLst/>
              <a:gdLst>
                <a:gd name="T0" fmla="*/ 100 w 6120"/>
                <a:gd name="T1" fmla="*/ 2100 h 2100"/>
                <a:gd name="T2" fmla="*/ 6120 w 6120"/>
                <a:gd name="T3" fmla="*/ 540 h 2100"/>
                <a:gd name="T4" fmla="*/ 0 60000 65536"/>
                <a:gd name="T5" fmla="*/ 0 60000 65536"/>
                <a:gd name="T6" fmla="*/ 0 w 6120"/>
                <a:gd name="T7" fmla="*/ 0 h 2100"/>
                <a:gd name="T8" fmla="*/ 6120 w 6120"/>
                <a:gd name="T9" fmla="*/ 2100 h 21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20" h="2100">
                  <a:moveTo>
                    <a:pt x="100" y="2100"/>
                  </a:moveTo>
                  <a:cubicBezTo>
                    <a:pt x="0" y="1290"/>
                    <a:pt x="6010" y="0"/>
                    <a:pt x="6120" y="5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1" name="Freeform 13"/>
            <p:cNvSpPr>
              <a:spLocks/>
            </p:cNvSpPr>
            <p:nvPr/>
          </p:nvSpPr>
          <p:spPr bwMode="auto">
            <a:xfrm>
              <a:off x="7370" y="12040"/>
              <a:ext cx="5460" cy="1490"/>
            </a:xfrm>
            <a:custGeom>
              <a:avLst/>
              <a:gdLst>
                <a:gd name="T0" fmla="*/ 90 w 5460"/>
                <a:gd name="T1" fmla="*/ 1490 h 1490"/>
                <a:gd name="T2" fmla="*/ 2810 w 5460"/>
                <a:gd name="T3" fmla="*/ 600 h 1490"/>
                <a:gd name="T4" fmla="*/ 5460 w 5460"/>
                <a:gd name="T5" fmla="*/ 260 h 1490"/>
                <a:gd name="T6" fmla="*/ 0 60000 65536"/>
                <a:gd name="T7" fmla="*/ 0 60000 65536"/>
                <a:gd name="T8" fmla="*/ 0 60000 65536"/>
                <a:gd name="T9" fmla="*/ 0 w 5460"/>
                <a:gd name="T10" fmla="*/ 0 h 1490"/>
                <a:gd name="T11" fmla="*/ 5460 w 5460"/>
                <a:gd name="T12" fmla="*/ 1490 h 14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60" h="1490">
                  <a:moveTo>
                    <a:pt x="90" y="1490"/>
                  </a:moveTo>
                  <a:cubicBezTo>
                    <a:pt x="0" y="1290"/>
                    <a:pt x="1913" y="807"/>
                    <a:pt x="2810" y="600"/>
                  </a:cubicBezTo>
                  <a:cubicBezTo>
                    <a:pt x="3707" y="393"/>
                    <a:pt x="5380" y="0"/>
                    <a:pt x="5460" y="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2" name="Freeform 14"/>
            <p:cNvSpPr>
              <a:spLocks/>
            </p:cNvSpPr>
            <p:nvPr/>
          </p:nvSpPr>
          <p:spPr bwMode="auto">
            <a:xfrm>
              <a:off x="8300" y="12660"/>
              <a:ext cx="4210" cy="990"/>
            </a:xfrm>
            <a:custGeom>
              <a:avLst/>
              <a:gdLst>
                <a:gd name="T0" fmla="*/ 40 w 4210"/>
                <a:gd name="T1" fmla="*/ 990 h 990"/>
                <a:gd name="T2" fmla="*/ 2170 w 4210"/>
                <a:gd name="T3" fmla="*/ 550 h 990"/>
                <a:gd name="T4" fmla="*/ 4210 w 4210"/>
                <a:gd name="T5" fmla="*/ 160 h 990"/>
                <a:gd name="T6" fmla="*/ 0 60000 65536"/>
                <a:gd name="T7" fmla="*/ 0 60000 65536"/>
                <a:gd name="T8" fmla="*/ 0 60000 65536"/>
                <a:gd name="T9" fmla="*/ 0 w 4210"/>
                <a:gd name="T10" fmla="*/ 0 h 990"/>
                <a:gd name="T11" fmla="*/ 4210 w 4210"/>
                <a:gd name="T12" fmla="*/ 990 h 9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10" h="990">
                  <a:moveTo>
                    <a:pt x="40" y="990"/>
                  </a:moveTo>
                  <a:cubicBezTo>
                    <a:pt x="0" y="860"/>
                    <a:pt x="1475" y="688"/>
                    <a:pt x="2170" y="550"/>
                  </a:cubicBezTo>
                  <a:cubicBezTo>
                    <a:pt x="2865" y="412"/>
                    <a:pt x="4180" y="0"/>
                    <a:pt x="4210" y="1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3" name="Freeform 15"/>
            <p:cNvSpPr>
              <a:spLocks/>
            </p:cNvSpPr>
            <p:nvPr/>
          </p:nvSpPr>
          <p:spPr bwMode="auto">
            <a:xfrm>
              <a:off x="5620" y="11490"/>
              <a:ext cx="670" cy="1600"/>
            </a:xfrm>
            <a:custGeom>
              <a:avLst/>
              <a:gdLst>
                <a:gd name="T0" fmla="*/ 620 w 670"/>
                <a:gd name="T1" fmla="*/ 1600 h 1600"/>
                <a:gd name="T2" fmla="*/ 0 w 670"/>
                <a:gd name="T3" fmla="*/ 390 h 1600"/>
                <a:gd name="T4" fmla="*/ 0 60000 65536"/>
                <a:gd name="T5" fmla="*/ 0 60000 65536"/>
                <a:gd name="T6" fmla="*/ 0 w 670"/>
                <a:gd name="T7" fmla="*/ 0 h 1600"/>
                <a:gd name="T8" fmla="*/ 670 w 670"/>
                <a:gd name="T9" fmla="*/ 1600 h 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0" h="1600">
                  <a:moveTo>
                    <a:pt x="620" y="1600"/>
                  </a:moveTo>
                  <a:cubicBezTo>
                    <a:pt x="670" y="1000"/>
                    <a:pt x="40" y="0"/>
                    <a:pt x="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4" name="Freeform 16"/>
            <p:cNvSpPr>
              <a:spLocks/>
            </p:cNvSpPr>
            <p:nvPr/>
          </p:nvSpPr>
          <p:spPr bwMode="auto">
            <a:xfrm>
              <a:off x="5870" y="10950"/>
              <a:ext cx="1180" cy="2380"/>
            </a:xfrm>
            <a:custGeom>
              <a:avLst/>
              <a:gdLst>
                <a:gd name="T0" fmla="*/ 890 w 1180"/>
                <a:gd name="T1" fmla="*/ 2380 h 2380"/>
                <a:gd name="T2" fmla="*/ 0 w 1180"/>
                <a:gd name="T3" fmla="*/ 340 h 2380"/>
                <a:gd name="T4" fmla="*/ 0 60000 65536"/>
                <a:gd name="T5" fmla="*/ 0 60000 65536"/>
                <a:gd name="T6" fmla="*/ 0 w 1180"/>
                <a:gd name="T7" fmla="*/ 0 h 2380"/>
                <a:gd name="T8" fmla="*/ 1180 w 1180"/>
                <a:gd name="T9" fmla="*/ 2380 h 23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0" h="2380">
                  <a:moveTo>
                    <a:pt x="890" y="2380"/>
                  </a:moveTo>
                  <a:cubicBezTo>
                    <a:pt x="1180" y="1610"/>
                    <a:pt x="150" y="0"/>
                    <a:pt x="0" y="3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5" name="Freeform 17"/>
            <p:cNvSpPr>
              <a:spLocks/>
            </p:cNvSpPr>
            <p:nvPr/>
          </p:nvSpPr>
          <p:spPr bwMode="auto">
            <a:xfrm>
              <a:off x="6280" y="10580"/>
              <a:ext cx="1310" cy="2940"/>
            </a:xfrm>
            <a:custGeom>
              <a:avLst/>
              <a:gdLst>
                <a:gd name="T0" fmla="*/ 1130 w 1310"/>
                <a:gd name="T1" fmla="*/ 2940 h 2940"/>
                <a:gd name="T2" fmla="*/ 800 w 1310"/>
                <a:gd name="T3" fmla="*/ 1130 h 2940"/>
                <a:gd name="T4" fmla="*/ 0 w 1310"/>
                <a:gd name="T5" fmla="*/ 230 h 2940"/>
                <a:gd name="T6" fmla="*/ 0 60000 65536"/>
                <a:gd name="T7" fmla="*/ 0 60000 65536"/>
                <a:gd name="T8" fmla="*/ 0 60000 65536"/>
                <a:gd name="T9" fmla="*/ 0 w 1310"/>
                <a:gd name="T10" fmla="*/ 0 h 2940"/>
                <a:gd name="T11" fmla="*/ 1310 w 1310"/>
                <a:gd name="T12" fmla="*/ 2940 h 29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0" h="2940">
                  <a:moveTo>
                    <a:pt x="1130" y="2940"/>
                  </a:moveTo>
                  <a:cubicBezTo>
                    <a:pt x="1310" y="2520"/>
                    <a:pt x="970" y="1480"/>
                    <a:pt x="800" y="1130"/>
                  </a:cubicBezTo>
                  <a:cubicBezTo>
                    <a:pt x="630" y="780"/>
                    <a:pt x="190" y="0"/>
                    <a:pt x="0" y="2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6" name="Freeform 18"/>
            <p:cNvSpPr>
              <a:spLocks/>
            </p:cNvSpPr>
            <p:nvPr/>
          </p:nvSpPr>
          <p:spPr bwMode="auto">
            <a:xfrm>
              <a:off x="6710" y="10190"/>
              <a:ext cx="1520" cy="3430"/>
            </a:xfrm>
            <a:custGeom>
              <a:avLst/>
              <a:gdLst>
                <a:gd name="T0" fmla="*/ 1350 w 1520"/>
                <a:gd name="T1" fmla="*/ 3430 h 3430"/>
                <a:gd name="T2" fmla="*/ 990 w 1520"/>
                <a:gd name="T3" fmla="*/ 1340 h 3430"/>
                <a:gd name="T4" fmla="*/ 0 w 1520"/>
                <a:gd name="T5" fmla="*/ 230 h 3430"/>
                <a:gd name="T6" fmla="*/ 0 60000 65536"/>
                <a:gd name="T7" fmla="*/ 0 60000 65536"/>
                <a:gd name="T8" fmla="*/ 0 60000 65536"/>
                <a:gd name="T9" fmla="*/ 0 w 1520"/>
                <a:gd name="T10" fmla="*/ 0 h 3430"/>
                <a:gd name="T11" fmla="*/ 1520 w 1520"/>
                <a:gd name="T12" fmla="*/ 3430 h 34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0" h="3430">
                  <a:moveTo>
                    <a:pt x="1350" y="3430"/>
                  </a:moveTo>
                  <a:cubicBezTo>
                    <a:pt x="1520" y="3030"/>
                    <a:pt x="1160" y="1690"/>
                    <a:pt x="990" y="1340"/>
                  </a:cubicBezTo>
                  <a:cubicBezTo>
                    <a:pt x="820" y="990"/>
                    <a:pt x="190" y="0"/>
                    <a:pt x="0" y="2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7" name="Freeform 19"/>
            <p:cNvSpPr>
              <a:spLocks/>
            </p:cNvSpPr>
            <p:nvPr/>
          </p:nvSpPr>
          <p:spPr bwMode="auto">
            <a:xfrm>
              <a:off x="7220" y="9740"/>
              <a:ext cx="1900" cy="3920"/>
            </a:xfrm>
            <a:custGeom>
              <a:avLst/>
              <a:gdLst>
                <a:gd name="T0" fmla="*/ 1520 w 1900"/>
                <a:gd name="T1" fmla="*/ 3920 h 3920"/>
                <a:gd name="T2" fmla="*/ 1000 w 1900"/>
                <a:gd name="T3" fmla="*/ 1560 h 3920"/>
                <a:gd name="T4" fmla="*/ 0 w 1900"/>
                <a:gd name="T5" fmla="*/ 330 h 3920"/>
                <a:gd name="T6" fmla="*/ 0 60000 65536"/>
                <a:gd name="T7" fmla="*/ 0 60000 65536"/>
                <a:gd name="T8" fmla="*/ 0 60000 65536"/>
                <a:gd name="T9" fmla="*/ 0 w 1900"/>
                <a:gd name="T10" fmla="*/ 0 h 3920"/>
                <a:gd name="T11" fmla="*/ 1900 w 1900"/>
                <a:gd name="T12" fmla="*/ 3920 h 39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0" h="3920">
                  <a:moveTo>
                    <a:pt x="1520" y="3920"/>
                  </a:moveTo>
                  <a:cubicBezTo>
                    <a:pt x="1900" y="3410"/>
                    <a:pt x="1200" y="1880"/>
                    <a:pt x="1000" y="1560"/>
                  </a:cubicBezTo>
                  <a:cubicBezTo>
                    <a:pt x="800" y="1240"/>
                    <a:pt x="340" y="0"/>
                    <a:pt x="0" y="3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8" name="Freeform 20"/>
            <p:cNvSpPr>
              <a:spLocks/>
            </p:cNvSpPr>
            <p:nvPr/>
          </p:nvSpPr>
          <p:spPr bwMode="auto">
            <a:xfrm>
              <a:off x="7660" y="9360"/>
              <a:ext cx="2210" cy="4310"/>
            </a:xfrm>
            <a:custGeom>
              <a:avLst/>
              <a:gdLst>
                <a:gd name="T0" fmla="*/ 1740 w 2210"/>
                <a:gd name="T1" fmla="*/ 4310 h 4310"/>
                <a:gd name="T2" fmla="*/ 1160 w 2210"/>
                <a:gd name="T3" fmla="*/ 1790 h 4310"/>
                <a:gd name="T4" fmla="*/ 0 w 2210"/>
                <a:gd name="T5" fmla="*/ 420 h 4310"/>
                <a:gd name="T6" fmla="*/ 0 60000 65536"/>
                <a:gd name="T7" fmla="*/ 0 60000 65536"/>
                <a:gd name="T8" fmla="*/ 0 60000 65536"/>
                <a:gd name="T9" fmla="*/ 0 w 2210"/>
                <a:gd name="T10" fmla="*/ 0 h 4310"/>
                <a:gd name="T11" fmla="*/ 2210 w 2210"/>
                <a:gd name="T12" fmla="*/ 4310 h 43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0" h="4310">
                  <a:moveTo>
                    <a:pt x="1740" y="4310"/>
                  </a:moveTo>
                  <a:cubicBezTo>
                    <a:pt x="2210" y="3230"/>
                    <a:pt x="1410" y="2140"/>
                    <a:pt x="1160" y="1790"/>
                  </a:cubicBezTo>
                  <a:cubicBezTo>
                    <a:pt x="910" y="1440"/>
                    <a:pt x="610" y="0"/>
                    <a:pt x="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19" name="Freeform 21"/>
            <p:cNvSpPr>
              <a:spLocks/>
            </p:cNvSpPr>
            <p:nvPr/>
          </p:nvSpPr>
          <p:spPr bwMode="auto">
            <a:xfrm>
              <a:off x="8180" y="9020"/>
              <a:ext cx="2630" cy="4590"/>
            </a:xfrm>
            <a:custGeom>
              <a:avLst/>
              <a:gdLst>
                <a:gd name="T0" fmla="*/ 1890 w 2630"/>
                <a:gd name="T1" fmla="*/ 4590 h 4590"/>
                <a:gd name="T2" fmla="*/ 1230 w 2630"/>
                <a:gd name="T3" fmla="*/ 1930 h 4590"/>
                <a:gd name="T4" fmla="*/ 0 w 2630"/>
                <a:gd name="T5" fmla="*/ 480 h 4590"/>
                <a:gd name="T6" fmla="*/ 0 60000 65536"/>
                <a:gd name="T7" fmla="*/ 0 60000 65536"/>
                <a:gd name="T8" fmla="*/ 0 60000 65536"/>
                <a:gd name="T9" fmla="*/ 0 w 2630"/>
                <a:gd name="T10" fmla="*/ 0 h 4590"/>
                <a:gd name="T11" fmla="*/ 2630 w 2630"/>
                <a:gd name="T12" fmla="*/ 4590 h 4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30" h="4590">
                  <a:moveTo>
                    <a:pt x="1890" y="4590"/>
                  </a:moveTo>
                  <a:cubicBezTo>
                    <a:pt x="2630" y="3350"/>
                    <a:pt x="1500" y="2250"/>
                    <a:pt x="1230" y="1930"/>
                  </a:cubicBezTo>
                  <a:cubicBezTo>
                    <a:pt x="960" y="1610"/>
                    <a:pt x="690" y="0"/>
                    <a:pt x="0" y="4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20" name="Freeform 22"/>
            <p:cNvSpPr>
              <a:spLocks/>
            </p:cNvSpPr>
            <p:nvPr/>
          </p:nvSpPr>
          <p:spPr bwMode="auto">
            <a:xfrm>
              <a:off x="8720" y="8790"/>
              <a:ext cx="3040" cy="4710"/>
            </a:xfrm>
            <a:custGeom>
              <a:avLst/>
              <a:gdLst>
                <a:gd name="T0" fmla="*/ 2120 w 3040"/>
                <a:gd name="T1" fmla="*/ 4710 h 4710"/>
                <a:gd name="T2" fmla="*/ 1370 w 3040"/>
                <a:gd name="T3" fmla="*/ 2010 h 4710"/>
                <a:gd name="T4" fmla="*/ 0 w 3040"/>
                <a:gd name="T5" fmla="*/ 450 h 4710"/>
                <a:gd name="T6" fmla="*/ 0 60000 65536"/>
                <a:gd name="T7" fmla="*/ 0 60000 65536"/>
                <a:gd name="T8" fmla="*/ 0 60000 65536"/>
                <a:gd name="T9" fmla="*/ 0 w 3040"/>
                <a:gd name="T10" fmla="*/ 0 h 4710"/>
                <a:gd name="T11" fmla="*/ 3040 w 3040"/>
                <a:gd name="T12" fmla="*/ 4710 h 47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0" h="4710">
                  <a:moveTo>
                    <a:pt x="2120" y="4710"/>
                  </a:moveTo>
                  <a:cubicBezTo>
                    <a:pt x="3040" y="3210"/>
                    <a:pt x="1640" y="2330"/>
                    <a:pt x="1370" y="2010"/>
                  </a:cubicBezTo>
                  <a:cubicBezTo>
                    <a:pt x="1100" y="1690"/>
                    <a:pt x="800" y="0"/>
                    <a:pt x="0" y="45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21" name="Freeform 23"/>
            <p:cNvSpPr>
              <a:spLocks/>
            </p:cNvSpPr>
            <p:nvPr/>
          </p:nvSpPr>
          <p:spPr bwMode="auto">
            <a:xfrm>
              <a:off x="9220" y="8520"/>
              <a:ext cx="3250" cy="4800"/>
            </a:xfrm>
            <a:custGeom>
              <a:avLst/>
              <a:gdLst>
                <a:gd name="T0" fmla="*/ 2320 w 3250"/>
                <a:gd name="T1" fmla="*/ 4800 h 4800"/>
                <a:gd name="T2" fmla="*/ 1480 w 3250"/>
                <a:gd name="T3" fmla="*/ 2020 h 4800"/>
                <a:gd name="T4" fmla="*/ 0 w 3250"/>
                <a:gd name="T5" fmla="*/ 500 h 4800"/>
                <a:gd name="T6" fmla="*/ 0 60000 65536"/>
                <a:gd name="T7" fmla="*/ 0 60000 65536"/>
                <a:gd name="T8" fmla="*/ 0 60000 65536"/>
                <a:gd name="T9" fmla="*/ 0 w 3250"/>
                <a:gd name="T10" fmla="*/ 0 h 4800"/>
                <a:gd name="T11" fmla="*/ 3250 w 3250"/>
                <a:gd name="T12" fmla="*/ 4800 h 48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" h="4800">
                  <a:moveTo>
                    <a:pt x="2320" y="4800"/>
                  </a:moveTo>
                  <a:cubicBezTo>
                    <a:pt x="3250" y="3240"/>
                    <a:pt x="1890" y="2410"/>
                    <a:pt x="1480" y="2020"/>
                  </a:cubicBezTo>
                  <a:cubicBezTo>
                    <a:pt x="1070" y="1630"/>
                    <a:pt x="1380" y="0"/>
                    <a:pt x="0" y="5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22" name="Freeform 24"/>
            <p:cNvSpPr>
              <a:spLocks/>
            </p:cNvSpPr>
            <p:nvPr/>
          </p:nvSpPr>
          <p:spPr bwMode="auto">
            <a:xfrm>
              <a:off x="9900" y="8420"/>
              <a:ext cx="3310" cy="4620"/>
            </a:xfrm>
            <a:custGeom>
              <a:avLst/>
              <a:gdLst>
                <a:gd name="T0" fmla="*/ 2290 w 3310"/>
                <a:gd name="T1" fmla="*/ 4620 h 4620"/>
                <a:gd name="T2" fmla="*/ 1410 w 3310"/>
                <a:gd name="T3" fmla="*/ 1940 h 4620"/>
                <a:gd name="T4" fmla="*/ 0 w 3310"/>
                <a:gd name="T5" fmla="*/ 370 h 4620"/>
                <a:gd name="T6" fmla="*/ 0 60000 65536"/>
                <a:gd name="T7" fmla="*/ 0 60000 65536"/>
                <a:gd name="T8" fmla="*/ 0 60000 65536"/>
                <a:gd name="T9" fmla="*/ 0 w 3310"/>
                <a:gd name="T10" fmla="*/ 0 h 4620"/>
                <a:gd name="T11" fmla="*/ 3310 w 3310"/>
                <a:gd name="T12" fmla="*/ 4620 h 46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10" h="4620">
                  <a:moveTo>
                    <a:pt x="2290" y="4620"/>
                  </a:moveTo>
                  <a:cubicBezTo>
                    <a:pt x="3310" y="3130"/>
                    <a:pt x="1950" y="2400"/>
                    <a:pt x="1410" y="1940"/>
                  </a:cubicBezTo>
                  <a:cubicBezTo>
                    <a:pt x="870" y="1480"/>
                    <a:pt x="1440" y="0"/>
                    <a:pt x="0" y="37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23" name="Freeform 25"/>
            <p:cNvSpPr>
              <a:spLocks/>
            </p:cNvSpPr>
            <p:nvPr/>
          </p:nvSpPr>
          <p:spPr bwMode="auto">
            <a:xfrm>
              <a:off x="10610" y="8600"/>
              <a:ext cx="1220" cy="1880"/>
            </a:xfrm>
            <a:custGeom>
              <a:avLst/>
              <a:gdLst>
                <a:gd name="T0" fmla="*/ 1220 w 1220"/>
                <a:gd name="T1" fmla="*/ 1880 h 1880"/>
                <a:gd name="T2" fmla="*/ 900 w 1220"/>
                <a:gd name="T3" fmla="*/ 1100 h 1880"/>
                <a:gd name="T4" fmla="*/ 0 w 1220"/>
                <a:gd name="T5" fmla="*/ 40 h 1880"/>
                <a:gd name="T6" fmla="*/ 0 60000 65536"/>
                <a:gd name="T7" fmla="*/ 0 60000 65536"/>
                <a:gd name="T8" fmla="*/ 0 60000 65536"/>
                <a:gd name="T9" fmla="*/ 0 w 1220"/>
                <a:gd name="T10" fmla="*/ 0 h 1880"/>
                <a:gd name="T11" fmla="*/ 1220 w 1220"/>
                <a:gd name="T12" fmla="*/ 1880 h 1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20" h="1880">
                  <a:moveTo>
                    <a:pt x="1220" y="1880"/>
                  </a:moveTo>
                  <a:cubicBezTo>
                    <a:pt x="1140" y="1780"/>
                    <a:pt x="890" y="1560"/>
                    <a:pt x="900" y="1100"/>
                  </a:cubicBezTo>
                  <a:cubicBezTo>
                    <a:pt x="910" y="640"/>
                    <a:pt x="780" y="0"/>
                    <a:pt x="0" y="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8618" name="Freeform 90"/>
          <p:cNvSpPr>
            <a:spLocks/>
          </p:cNvSpPr>
          <p:nvPr/>
        </p:nvSpPr>
        <p:spPr bwMode="auto">
          <a:xfrm>
            <a:off x="2060575" y="3721100"/>
            <a:ext cx="517525" cy="600075"/>
          </a:xfrm>
          <a:custGeom>
            <a:avLst/>
            <a:gdLst>
              <a:gd name="T0" fmla="*/ 0 w 326"/>
              <a:gd name="T1" fmla="*/ 2147483647 h 378"/>
              <a:gd name="T2" fmla="*/ 2147483647 w 326"/>
              <a:gd name="T3" fmla="*/ 0 h 378"/>
              <a:gd name="T4" fmla="*/ 2147483647 w 326"/>
              <a:gd name="T5" fmla="*/ 2147483647 h 378"/>
              <a:gd name="T6" fmla="*/ 2147483647 w 326"/>
              <a:gd name="T7" fmla="*/ 2147483647 h 378"/>
              <a:gd name="T8" fmla="*/ 0 w 326"/>
              <a:gd name="T9" fmla="*/ 2147483647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6"/>
              <a:gd name="T16" fmla="*/ 0 h 378"/>
              <a:gd name="T17" fmla="*/ 326 w 326"/>
              <a:gd name="T18" fmla="*/ 378 h 3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6" h="378">
                <a:moveTo>
                  <a:pt x="0" y="166"/>
                </a:moveTo>
                <a:cubicBezTo>
                  <a:pt x="84" y="60"/>
                  <a:pt x="218" y="0"/>
                  <a:pt x="218" y="0"/>
                </a:cubicBezTo>
                <a:cubicBezTo>
                  <a:pt x="282" y="98"/>
                  <a:pt x="306" y="156"/>
                  <a:pt x="326" y="212"/>
                </a:cubicBezTo>
                <a:cubicBezTo>
                  <a:pt x="238" y="262"/>
                  <a:pt x="152" y="324"/>
                  <a:pt x="100" y="378"/>
                </a:cubicBezTo>
                <a:cubicBezTo>
                  <a:pt x="90" y="350"/>
                  <a:pt x="56" y="264"/>
                  <a:pt x="0" y="166"/>
                </a:cubicBezTo>
                <a:close/>
              </a:path>
            </a:pathLst>
          </a:custGeom>
          <a:gradFill rotWithShape="1">
            <a:gsLst>
              <a:gs pos="0">
                <a:srgbClr val="CAB55D"/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78621" name="Freeform 93"/>
          <p:cNvSpPr>
            <a:spLocks/>
          </p:cNvSpPr>
          <p:nvPr/>
        </p:nvSpPr>
        <p:spPr bwMode="auto">
          <a:xfrm>
            <a:off x="5953125" y="1876425"/>
            <a:ext cx="438150" cy="376238"/>
          </a:xfrm>
          <a:custGeom>
            <a:avLst/>
            <a:gdLst>
              <a:gd name="T0" fmla="*/ 0 w 276"/>
              <a:gd name="T1" fmla="*/ 0 h 237"/>
              <a:gd name="T2" fmla="*/ 2147483647 w 276"/>
              <a:gd name="T3" fmla="*/ 2147483647 h 237"/>
              <a:gd name="T4" fmla="*/ 2147483647 w 276"/>
              <a:gd name="T5" fmla="*/ 2147483647 h 237"/>
              <a:gd name="T6" fmla="*/ 2147483647 w 276"/>
              <a:gd name="T7" fmla="*/ 2147483647 h 237"/>
              <a:gd name="T8" fmla="*/ 0 w 276"/>
              <a:gd name="T9" fmla="*/ 0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6"/>
              <a:gd name="T16" fmla="*/ 0 h 237"/>
              <a:gd name="T17" fmla="*/ 276 w 276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6" h="237">
                <a:moveTo>
                  <a:pt x="0" y="0"/>
                </a:moveTo>
                <a:cubicBezTo>
                  <a:pt x="103" y="0"/>
                  <a:pt x="246" y="33"/>
                  <a:pt x="261" y="57"/>
                </a:cubicBezTo>
                <a:cubicBezTo>
                  <a:pt x="276" y="122"/>
                  <a:pt x="266" y="180"/>
                  <a:pt x="270" y="237"/>
                </a:cubicBezTo>
                <a:cubicBezTo>
                  <a:pt x="231" y="204"/>
                  <a:pt x="114" y="167"/>
                  <a:pt x="32" y="170"/>
                </a:cubicBezTo>
                <a:cubicBezTo>
                  <a:pt x="18" y="119"/>
                  <a:pt x="17" y="64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rgbClr val="CAB55D"/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78622" name="Freeform 94"/>
          <p:cNvSpPr>
            <a:spLocks/>
          </p:cNvSpPr>
          <p:nvPr/>
        </p:nvSpPr>
        <p:spPr bwMode="auto">
          <a:xfrm>
            <a:off x="5394325" y="4275138"/>
            <a:ext cx="711200" cy="639762"/>
          </a:xfrm>
          <a:custGeom>
            <a:avLst/>
            <a:gdLst>
              <a:gd name="T0" fmla="*/ 2147483647 w 448"/>
              <a:gd name="T1" fmla="*/ 2147483647 h 403"/>
              <a:gd name="T2" fmla="*/ 2147483647 w 448"/>
              <a:gd name="T3" fmla="*/ 0 h 403"/>
              <a:gd name="T4" fmla="*/ 2147483647 w 448"/>
              <a:gd name="T5" fmla="*/ 2147483647 h 403"/>
              <a:gd name="T6" fmla="*/ 0 w 448"/>
              <a:gd name="T7" fmla="*/ 2147483647 h 403"/>
              <a:gd name="T8" fmla="*/ 2147483647 w 448"/>
              <a:gd name="T9" fmla="*/ 2147483647 h 4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8"/>
              <a:gd name="T16" fmla="*/ 0 h 403"/>
              <a:gd name="T17" fmla="*/ 448 w 448"/>
              <a:gd name="T18" fmla="*/ 403 h 4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8" h="403">
                <a:moveTo>
                  <a:pt x="36" y="87"/>
                </a:moveTo>
                <a:cubicBezTo>
                  <a:pt x="162" y="60"/>
                  <a:pt x="394" y="9"/>
                  <a:pt x="441" y="0"/>
                </a:cubicBezTo>
                <a:cubicBezTo>
                  <a:pt x="448" y="121"/>
                  <a:pt x="426" y="238"/>
                  <a:pt x="396" y="318"/>
                </a:cubicBezTo>
                <a:cubicBezTo>
                  <a:pt x="348" y="331"/>
                  <a:pt x="120" y="387"/>
                  <a:pt x="0" y="403"/>
                </a:cubicBezTo>
                <a:cubicBezTo>
                  <a:pt x="22" y="321"/>
                  <a:pt x="49" y="195"/>
                  <a:pt x="36" y="87"/>
                </a:cubicBezTo>
                <a:close/>
              </a:path>
            </a:pathLst>
          </a:custGeom>
          <a:gradFill rotWithShape="1">
            <a:gsLst>
              <a:gs pos="0">
                <a:srgbClr val="CAB55D"/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78626" name="Rectangle 98"/>
          <p:cNvSpPr>
            <a:spLocks noChangeArrowheads="1"/>
          </p:cNvSpPr>
          <p:nvPr/>
        </p:nvSpPr>
        <p:spPr bwMode="auto">
          <a:xfrm>
            <a:off x="2576513" y="3508375"/>
            <a:ext cx="4000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1</a:t>
            </a:r>
            <a:endParaRPr lang="en-US">
              <a:solidFill>
                <a:srgbClr val="000066"/>
              </a:solidFill>
            </a:endParaRPr>
          </a:p>
        </p:txBody>
      </p:sp>
      <p:grpSp>
        <p:nvGrpSpPr>
          <p:cNvPr id="209929" name="Group 162"/>
          <p:cNvGrpSpPr>
            <a:grpSpLocks/>
          </p:cNvGrpSpPr>
          <p:nvPr/>
        </p:nvGrpSpPr>
        <p:grpSpPr bwMode="auto">
          <a:xfrm>
            <a:off x="673100" y="661988"/>
            <a:ext cx="7575550" cy="5540375"/>
            <a:chOff x="424" y="417"/>
            <a:chExt cx="4772" cy="3490"/>
          </a:xfrm>
        </p:grpSpPr>
        <p:sp>
          <p:nvSpPr>
            <p:cNvPr id="209936" name="Freeform 163"/>
            <p:cNvSpPr>
              <a:spLocks/>
            </p:cNvSpPr>
            <p:nvPr/>
          </p:nvSpPr>
          <p:spPr bwMode="auto">
            <a:xfrm>
              <a:off x="424" y="417"/>
              <a:ext cx="4205" cy="1327"/>
            </a:xfrm>
            <a:custGeom>
              <a:avLst/>
              <a:gdLst>
                <a:gd name="T0" fmla="*/ 0 w 4205"/>
                <a:gd name="T1" fmla="*/ 1327 h 1327"/>
                <a:gd name="T2" fmla="*/ 4205 w 4205"/>
                <a:gd name="T3" fmla="*/ 0 h 1327"/>
                <a:gd name="T4" fmla="*/ 0 60000 65536"/>
                <a:gd name="T5" fmla="*/ 0 60000 65536"/>
                <a:gd name="T6" fmla="*/ 0 w 4205"/>
                <a:gd name="T7" fmla="*/ 0 h 1327"/>
                <a:gd name="T8" fmla="*/ 4205 w 4205"/>
                <a:gd name="T9" fmla="*/ 1327 h 132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05" h="1327">
                  <a:moveTo>
                    <a:pt x="0" y="1327"/>
                  </a:moveTo>
                  <a:cubicBezTo>
                    <a:pt x="1184" y="663"/>
                    <a:pt x="3229" y="111"/>
                    <a:pt x="4205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37" name="Line 164"/>
            <p:cNvSpPr>
              <a:spLocks noChangeShapeType="1"/>
            </p:cNvSpPr>
            <p:nvPr/>
          </p:nvSpPr>
          <p:spPr bwMode="auto">
            <a:xfrm rot="-5400000">
              <a:off x="4015" y="488"/>
              <a:ext cx="9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209938" name="Group 165"/>
            <p:cNvGrpSpPr>
              <a:grpSpLocks/>
            </p:cNvGrpSpPr>
            <p:nvPr/>
          </p:nvGrpSpPr>
          <p:grpSpPr bwMode="auto">
            <a:xfrm>
              <a:off x="424" y="536"/>
              <a:ext cx="4768" cy="1392"/>
              <a:chOff x="424" y="352"/>
              <a:chExt cx="4768" cy="1392"/>
            </a:xfrm>
          </p:grpSpPr>
          <p:sp>
            <p:nvSpPr>
              <p:cNvPr id="209999" name="Freeform 166"/>
              <p:cNvSpPr>
                <a:spLocks/>
              </p:cNvSpPr>
              <p:nvPr/>
            </p:nvSpPr>
            <p:spPr bwMode="auto">
              <a:xfrm>
                <a:off x="424" y="352"/>
                <a:ext cx="4768" cy="1392"/>
              </a:xfrm>
              <a:custGeom>
                <a:avLst/>
                <a:gdLst>
                  <a:gd name="T0" fmla="*/ 0 w 4768"/>
                  <a:gd name="T1" fmla="*/ 1392 h 1392"/>
                  <a:gd name="T2" fmla="*/ 4768 w 4768"/>
                  <a:gd name="T3" fmla="*/ 0 h 1392"/>
                  <a:gd name="T4" fmla="*/ 0 60000 65536"/>
                  <a:gd name="T5" fmla="*/ 0 60000 65536"/>
                  <a:gd name="T6" fmla="*/ 0 w 4768"/>
                  <a:gd name="T7" fmla="*/ 0 h 1392"/>
                  <a:gd name="T8" fmla="*/ 4768 w 4768"/>
                  <a:gd name="T9" fmla="*/ 1392 h 13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768" h="1392">
                    <a:moveTo>
                      <a:pt x="0" y="1392"/>
                    </a:moveTo>
                    <a:cubicBezTo>
                      <a:pt x="1386" y="651"/>
                      <a:pt x="3450" y="104"/>
                      <a:pt x="4768" y="0"/>
                    </a:cubicBezTo>
                  </a:path>
                </a:pathLst>
              </a:custGeom>
              <a:noFill/>
              <a:ln w="25400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10000" name="Line 167"/>
              <p:cNvSpPr>
                <a:spLocks noChangeShapeType="1"/>
              </p:cNvSpPr>
              <p:nvPr/>
            </p:nvSpPr>
            <p:spPr bwMode="auto">
              <a:xfrm rot="-5400000">
                <a:off x="4633" y="386"/>
                <a:ext cx="9" cy="58"/>
              </a:xfrm>
              <a:prstGeom prst="line">
                <a:avLst/>
              </a:prstGeom>
              <a:noFill/>
              <a:ln w="254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09939" name="Freeform 168"/>
            <p:cNvSpPr>
              <a:spLocks/>
            </p:cNvSpPr>
            <p:nvPr/>
          </p:nvSpPr>
          <p:spPr bwMode="auto">
            <a:xfrm>
              <a:off x="424" y="719"/>
              <a:ext cx="4768" cy="1392"/>
            </a:xfrm>
            <a:custGeom>
              <a:avLst/>
              <a:gdLst>
                <a:gd name="T0" fmla="*/ 0 w 4768"/>
                <a:gd name="T1" fmla="*/ 1392 h 1392"/>
                <a:gd name="T2" fmla="*/ 4768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40" name="Line 169"/>
            <p:cNvSpPr>
              <a:spLocks noChangeShapeType="1"/>
            </p:cNvSpPr>
            <p:nvPr/>
          </p:nvSpPr>
          <p:spPr bwMode="auto">
            <a:xfrm rot="-5400000">
              <a:off x="3130" y="1064"/>
              <a:ext cx="15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41" name="Freeform 170"/>
            <p:cNvSpPr>
              <a:spLocks/>
            </p:cNvSpPr>
            <p:nvPr/>
          </p:nvSpPr>
          <p:spPr bwMode="auto">
            <a:xfrm>
              <a:off x="424" y="1451"/>
              <a:ext cx="4768" cy="1392"/>
            </a:xfrm>
            <a:custGeom>
              <a:avLst/>
              <a:gdLst>
                <a:gd name="T0" fmla="*/ 0 w 4768"/>
                <a:gd name="T1" fmla="*/ 1392 h 1392"/>
                <a:gd name="T2" fmla="*/ 4768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42" name="Line 171"/>
            <p:cNvSpPr>
              <a:spLocks noChangeShapeType="1"/>
            </p:cNvSpPr>
            <p:nvPr/>
          </p:nvSpPr>
          <p:spPr bwMode="auto">
            <a:xfrm rot="-5400000">
              <a:off x="3077" y="1807"/>
              <a:ext cx="17" cy="63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209943" name="Group 172"/>
            <p:cNvGrpSpPr>
              <a:grpSpLocks/>
            </p:cNvGrpSpPr>
            <p:nvPr/>
          </p:nvGrpSpPr>
          <p:grpSpPr bwMode="auto">
            <a:xfrm>
              <a:off x="424" y="1817"/>
              <a:ext cx="4768" cy="1392"/>
              <a:chOff x="424" y="352"/>
              <a:chExt cx="4768" cy="1392"/>
            </a:xfrm>
          </p:grpSpPr>
          <p:sp>
            <p:nvSpPr>
              <p:cNvPr id="209997" name="Freeform 173"/>
              <p:cNvSpPr>
                <a:spLocks/>
              </p:cNvSpPr>
              <p:nvPr/>
            </p:nvSpPr>
            <p:spPr bwMode="auto">
              <a:xfrm>
                <a:off x="424" y="352"/>
                <a:ext cx="4768" cy="1392"/>
              </a:xfrm>
              <a:custGeom>
                <a:avLst/>
                <a:gdLst>
                  <a:gd name="T0" fmla="*/ 0 w 4768"/>
                  <a:gd name="T1" fmla="*/ 1392 h 1392"/>
                  <a:gd name="T2" fmla="*/ 4768 w 4768"/>
                  <a:gd name="T3" fmla="*/ 0 h 1392"/>
                  <a:gd name="T4" fmla="*/ 0 60000 65536"/>
                  <a:gd name="T5" fmla="*/ 0 60000 65536"/>
                  <a:gd name="T6" fmla="*/ 0 w 4768"/>
                  <a:gd name="T7" fmla="*/ 0 h 1392"/>
                  <a:gd name="T8" fmla="*/ 4768 w 4768"/>
                  <a:gd name="T9" fmla="*/ 1392 h 13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768" h="1392">
                    <a:moveTo>
                      <a:pt x="0" y="1392"/>
                    </a:moveTo>
                    <a:cubicBezTo>
                      <a:pt x="1386" y="651"/>
                      <a:pt x="3450" y="104"/>
                      <a:pt x="4768" y="0"/>
                    </a:cubicBezTo>
                  </a:path>
                </a:pathLst>
              </a:custGeom>
              <a:noFill/>
              <a:ln w="25400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09998" name="Line 174"/>
              <p:cNvSpPr>
                <a:spLocks noChangeShapeType="1"/>
              </p:cNvSpPr>
              <p:nvPr/>
            </p:nvSpPr>
            <p:spPr bwMode="auto">
              <a:xfrm rot="-5400000">
                <a:off x="4633" y="386"/>
                <a:ext cx="9" cy="58"/>
              </a:xfrm>
              <a:prstGeom prst="line">
                <a:avLst/>
              </a:prstGeom>
              <a:noFill/>
              <a:ln w="254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09944" name="Freeform 175"/>
            <p:cNvSpPr>
              <a:spLocks/>
            </p:cNvSpPr>
            <p:nvPr/>
          </p:nvSpPr>
          <p:spPr bwMode="auto">
            <a:xfrm>
              <a:off x="424" y="2183"/>
              <a:ext cx="4768" cy="1392"/>
            </a:xfrm>
            <a:custGeom>
              <a:avLst/>
              <a:gdLst>
                <a:gd name="T0" fmla="*/ 0 w 4768"/>
                <a:gd name="T1" fmla="*/ 1392 h 1392"/>
                <a:gd name="T2" fmla="*/ 4768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45" name="Line 176"/>
            <p:cNvSpPr>
              <a:spLocks noChangeShapeType="1"/>
            </p:cNvSpPr>
            <p:nvPr/>
          </p:nvSpPr>
          <p:spPr bwMode="auto">
            <a:xfrm rot="-5400000">
              <a:off x="3144" y="2521"/>
              <a:ext cx="17" cy="6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46" name="Line 177"/>
            <p:cNvSpPr>
              <a:spLocks noChangeShapeType="1"/>
            </p:cNvSpPr>
            <p:nvPr/>
          </p:nvSpPr>
          <p:spPr bwMode="auto">
            <a:xfrm rot="-5400000">
              <a:off x="4985" y="2354"/>
              <a:ext cx="5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209947" name="Group 178"/>
            <p:cNvGrpSpPr>
              <a:grpSpLocks/>
            </p:cNvGrpSpPr>
            <p:nvPr/>
          </p:nvGrpSpPr>
          <p:grpSpPr bwMode="auto">
            <a:xfrm>
              <a:off x="870" y="2696"/>
              <a:ext cx="4322" cy="1171"/>
              <a:chOff x="870" y="2732"/>
              <a:chExt cx="4322" cy="1171"/>
            </a:xfrm>
          </p:grpSpPr>
          <p:sp>
            <p:nvSpPr>
              <p:cNvPr id="209995" name="Freeform 179"/>
              <p:cNvSpPr>
                <a:spLocks/>
              </p:cNvSpPr>
              <p:nvPr/>
            </p:nvSpPr>
            <p:spPr bwMode="auto">
              <a:xfrm>
                <a:off x="870" y="2732"/>
                <a:ext cx="4322" cy="1171"/>
              </a:xfrm>
              <a:custGeom>
                <a:avLst/>
                <a:gdLst>
                  <a:gd name="T0" fmla="*/ 0 w 4322"/>
                  <a:gd name="T1" fmla="*/ 1171 h 1171"/>
                  <a:gd name="T2" fmla="*/ 4322 w 4322"/>
                  <a:gd name="T3" fmla="*/ 0 h 1171"/>
                  <a:gd name="T4" fmla="*/ 0 60000 65536"/>
                  <a:gd name="T5" fmla="*/ 0 60000 65536"/>
                  <a:gd name="T6" fmla="*/ 0 w 4322"/>
                  <a:gd name="T7" fmla="*/ 0 h 1171"/>
                  <a:gd name="T8" fmla="*/ 4322 w 4322"/>
                  <a:gd name="T9" fmla="*/ 1171 h 117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322" h="1171">
                    <a:moveTo>
                      <a:pt x="0" y="1171"/>
                    </a:moveTo>
                    <a:cubicBezTo>
                      <a:pt x="1377" y="553"/>
                      <a:pt x="3023" y="105"/>
                      <a:pt x="4322" y="0"/>
                    </a:cubicBezTo>
                  </a:path>
                </a:pathLst>
              </a:custGeom>
              <a:noFill/>
              <a:ln w="25400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09996" name="Line 180"/>
              <p:cNvSpPr>
                <a:spLocks noChangeShapeType="1"/>
              </p:cNvSpPr>
              <p:nvPr/>
            </p:nvSpPr>
            <p:spPr bwMode="auto">
              <a:xfrm rot="-5400000">
                <a:off x="3621" y="2954"/>
                <a:ext cx="11" cy="60"/>
              </a:xfrm>
              <a:prstGeom prst="line">
                <a:avLst/>
              </a:prstGeom>
              <a:noFill/>
              <a:ln w="254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09948" name="Freeform 181"/>
            <p:cNvSpPr>
              <a:spLocks/>
            </p:cNvSpPr>
            <p:nvPr/>
          </p:nvSpPr>
          <p:spPr bwMode="auto">
            <a:xfrm>
              <a:off x="1284" y="3292"/>
              <a:ext cx="1768" cy="596"/>
            </a:xfrm>
            <a:custGeom>
              <a:avLst/>
              <a:gdLst>
                <a:gd name="T0" fmla="*/ 0 w 1840"/>
                <a:gd name="T1" fmla="*/ 405 h 614"/>
                <a:gd name="T2" fmla="*/ 1054 w 1840"/>
                <a:gd name="T3" fmla="*/ 0 h 614"/>
                <a:gd name="T4" fmla="*/ 0 60000 65536"/>
                <a:gd name="T5" fmla="*/ 0 60000 65536"/>
                <a:gd name="T6" fmla="*/ 0 w 1840"/>
                <a:gd name="T7" fmla="*/ 0 h 614"/>
                <a:gd name="T8" fmla="*/ 1840 w 1840"/>
                <a:gd name="T9" fmla="*/ 614 h 6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40" h="614">
                  <a:moveTo>
                    <a:pt x="0" y="614"/>
                  </a:moveTo>
                  <a:cubicBezTo>
                    <a:pt x="420" y="412"/>
                    <a:pt x="1512" y="68"/>
                    <a:pt x="184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49" name="Freeform 182"/>
            <p:cNvSpPr>
              <a:spLocks/>
            </p:cNvSpPr>
            <p:nvPr/>
          </p:nvSpPr>
          <p:spPr bwMode="auto">
            <a:xfrm>
              <a:off x="1742" y="3098"/>
              <a:ext cx="3450" cy="809"/>
            </a:xfrm>
            <a:custGeom>
              <a:avLst/>
              <a:gdLst>
                <a:gd name="T0" fmla="*/ 0 w 3450"/>
                <a:gd name="T1" fmla="*/ 809 h 809"/>
                <a:gd name="T2" fmla="*/ 3450 w 3450"/>
                <a:gd name="T3" fmla="*/ 0 h 809"/>
                <a:gd name="T4" fmla="*/ 0 60000 65536"/>
                <a:gd name="T5" fmla="*/ 0 60000 65536"/>
                <a:gd name="T6" fmla="*/ 0 w 3450"/>
                <a:gd name="T7" fmla="*/ 0 h 809"/>
                <a:gd name="T8" fmla="*/ 3450 w 3450"/>
                <a:gd name="T9" fmla="*/ 809 h 80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50" h="809">
                  <a:moveTo>
                    <a:pt x="0" y="809"/>
                  </a:moveTo>
                  <a:cubicBezTo>
                    <a:pt x="1254" y="370"/>
                    <a:pt x="2326" y="106"/>
                    <a:pt x="345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50" name="Line 183"/>
            <p:cNvSpPr>
              <a:spLocks noChangeShapeType="1"/>
            </p:cNvSpPr>
            <p:nvPr/>
          </p:nvSpPr>
          <p:spPr bwMode="auto">
            <a:xfrm rot="-5400000">
              <a:off x="4790" y="3109"/>
              <a:ext cx="7" cy="6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51" name="Freeform 184"/>
            <p:cNvSpPr>
              <a:spLocks/>
            </p:cNvSpPr>
            <p:nvPr/>
          </p:nvSpPr>
          <p:spPr bwMode="auto">
            <a:xfrm>
              <a:off x="2280" y="3281"/>
              <a:ext cx="2912" cy="623"/>
            </a:xfrm>
            <a:custGeom>
              <a:avLst/>
              <a:gdLst>
                <a:gd name="T0" fmla="*/ 0 w 2912"/>
                <a:gd name="T1" fmla="*/ 623 h 623"/>
                <a:gd name="T2" fmla="*/ 2912 w 2912"/>
                <a:gd name="T3" fmla="*/ 0 h 623"/>
                <a:gd name="T4" fmla="*/ 0 60000 65536"/>
                <a:gd name="T5" fmla="*/ 0 60000 65536"/>
                <a:gd name="T6" fmla="*/ 0 w 2912"/>
                <a:gd name="T7" fmla="*/ 0 h 623"/>
                <a:gd name="T8" fmla="*/ 2912 w 2912"/>
                <a:gd name="T9" fmla="*/ 623 h 6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12" h="623">
                  <a:moveTo>
                    <a:pt x="0" y="623"/>
                  </a:moveTo>
                  <a:cubicBezTo>
                    <a:pt x="1216" y="243"/>
                    <a:pt x="2052" y="71"/>
                    <a:pt x="291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52" name="Line 185"/>
            <p:cNvSpPr>
              <a:spLocks noChangeShapeType="1"/>
            </p:cNvSpPr>
            <p:nvPr/>
          </p:nvSpPr>
          <p:spPr bwMode="auto">
            <a:xfrm rot="-5400000">
              <a:off x="3718" y="3477"/>
              <a:ext cx="13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53" name="Freeform 186"/>
            <p:cNvSpPr>
              <a:spLocks/>
            </p:cNvSpPr>
            <p:nvPr/>
          </p:nvSpPr>
          <p:spPr bwMode="auto">
            <a:xfrm>
              <a:off x="2899" y="3464"/>
              <a:ext cx="2293" cy="438"/>
            </a:xfrm>
            <a:custGeom>
              <a:avLst/>
              <a:gdLst>
                <a:gd name="T0" fmla="*/ 0 w 2293"/>
                <a:gd name="T1" fmla="*/ 438 h 438"/>
                <a:gd name="T2" fmla="*/ 2293 w 2293"/>
                <a:gd name="T3" fmla="*/ 0 h 438"/>
                <a:gd name="T4" fmla="*/ 0 60000 65536"/>
                <a:gd name="T5" fmla="*/ 0 60000 65536"/>
                <a:gd name="T6" fmla="*/ 0 w 2293"/>
                <a:gd name="T7" fmla="*/ 0 h 438"/>
                <a:gd name="T8" fmla="*/ 2293 w 2293"/>
                <a:gd name="T9" fmla="*/ 438 h 4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93" h="438">
                  <a:moveTo>
                    <a:pt x="0" y="438"/>
                  </a:moveTo>
                  <a:cubicBezTo>
                    <a:pt x="481" y="292"/>
                    <a:pt x="1469" y="60"/>
                    <a:pt x="2293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54" name="Line 187"/>
            <p:cNvSpPr>
              <a:spLocks noChangeShapeType="1"/>
            </p:cNvSpPr>
            <p:nvPr/>
          </p:nvSpPr>
          <p:spPr bwMode="auto">
            <a:xfrm rot="-5400000">
              <a:off x="4633" y="3498"/>
              <a:ext cx="9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55" name="Freeform 188"/>
            <p:cNvSpPr>
              <a:spLocks/>
            </p:cNvSpPr>
            <p:nvPr/>
          </p:nvSpPr>
          <p:spPr bwMode="auto">
            <a:xfrm>
              <a:off x="424" y="436"/>
              <a:ext cx="1352" cy="576"/>
            </a:xfrm>
            <a:custGeom>
              <a:avLst/>
              <a:gdLst>
                <a:gd name="T0" fmla="*/ 0 w 1352"/>
                <a:gd name="T1" fmla="*/ 576 h 576"/>
                <a:gd name="T2" fmla="*/ 1352 w 1352"/>
                <a:gd name="T3" fmla="*/ 0 h 576"/>
                <a:gd name="T4" fmla="*/ 0 60000 65536"/>
                <a:gd name="T5" fmla="*/ 0 60000 65536"/>
                <a:gd name="T6" fmla="*/ 0 w 1352"/>
                <a:gd name="T7" fmla="*/ 0 h 576"/>
                <a:gd name="T8" fmla="*/ 1352 w 1352"/>
                <a:gd name="T9" fmla="*/ 576 h 5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2" h="576">
                  <a:moveTo>
                    <a:pt x="0" y="576"/>
                  </a:moveTo>
                  <a:cubicBezTo>
                    <a:pt x="570" y="279"/>
                    <a:pt x="1150" y="68"/>
                    <a:pt x="135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56" name="Line 189"/>
            <p:cNvSpPr>
              <a:spLocks noChangeShapeType="1"/>
            </p:cNvSpPr>
            <p:nvPr/>
          </p:nvSpPr>
          <p:spPr bwMode="auto">
            <a:xfrm rot="-5400000">
              <a:off x="1397" y="540"/>
              <a:ext cx="19" cy="6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57" name="Freeform 190"/>
            <p:cNvSpPr>
              <a:spLocks/>
            </p:cNvSpPr>
            <p:nvPr/>
          </p:nvSpPr>
          <p:spPr bwMode="auto">
            <a:xfrm>
              <a:off x="424" y="422"/>
              <a:ext cx="1880" cy="773"/>
            </a:xfrm>
            <a:custGeom>
              <a:avLst/>
              <a:gdLst>
                <a:gd name="T0" fmla="*/ 0 w 1880"/>
                <a:gd name="T1" fmla="*/ 773 h 773"/>
                <a:gd name="T2" fmla="*/ 1880 w 1880"/>
                <a:gd name="T3" fmla="*/ 0 h 773"/>
                <a:gd name="T4" fmla="*/ 0 60000 65536"/>
                <a:gd name="T5" fmla="*/ 0 60000 65536"/>
                <a:gd name="T6" fmla="*/ 0 w 1880"/>
                <a:gd name="T7" fmla="*/ 0 h 773"/>
                <a:gd name="T8" fmla="*/ 1880 w 1880"/>
                <a:gd name="T9" fmla="*/ 773 h 7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80" h="773">
                  <a:moveTo>
                    <a:pt x="0" y="773"/>
                  </a:moveTo>
                  <a:cubicBezTo>
                    <a:pt x="426" y="543"/>
                    <a:pt x="1563" y="87"/>
                    <a:pt x="188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58" name="Line 191"/>
            <p:cNvSpPr>
              <a:spLocks noChangeShapeType="1"/>
            </p:cNvSpPr>
            <p:nvPr/>
          </p:nvSpPr>
          <p:spPr bwMode="auto">
            <a:xfrm rot="-5400000">
              <a:off x="1795" y="565"/>
              <a:ext cx="21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59" name="Freeform 192"/>
            <p:cNvSpPr>
              <a:spLocks/>
            </p:cNvSpPr>
            <p:nvPr/>
          </p:nvSpPr>
          <p:spPr bwMode="auto">
            <a:xfrm>
              <a:off x="424" y="422"/>
              <a:ext cx="2470" cy="956"/>
            </a:xfrm>
            <a:custGeom>
              <a:avLst/>
              <a:gdLst>
                <a:gd name="T0" fmla="*/ 0 w 2470"/>
                <a:gd name="T1" fmla="*/ 956 h 956"/>
                <a:gd name="T2" fmla="*/ 2470 w 2470"/>
                <a:gd name="T3" fmla="*/ 0 h 956"/>
                <a:gd name="T4" fmla="*/ 0 60000 65536"/>
                <a:gd name="T5" fmla="*/ 0 60000 65536"/>
                <a:gd name="T6" fmla="*/ 0 w 2470"/>
                <a:gd name="T7" fmla="*/ 0 h 956"/>
                <a:gd name="T8" fmla="*/ 2470 w 2470"/>
                <a:gd name="T9" fmla="*/ 956 h 95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70" h="956">
                  <a:moveTo>
                    <a:pt x="0" y="956"/>
                  </a:moveTo>
                  <a:cubicBezTo>
                    <a:pt x="522" y="668"/>
                    <a:pt x="1966" y="120"/>
                    <a:pt x="247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60" name="Line 193"/>
            <p:cNvSpPr>
              <a:spLocks noChangeShapeType="1"/>
            </p:cNvSpPr>
            <p:nvPr/>
          </p:nvSpPr>
          <p:spPr bwMode="auto">
            <a:xfrm rot="-5400000">
              <a:off x="2385" y="542"/>
              <a:ext cx="17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61" name="Freeform 194"/>
            <p:cNvSpPr>
              <a:spLocks/>
            </p:cNvSpPr>
            <p:nvPr/>
          </p:nvSpPr>
          <p:spPr bwMode="auto">
            <a:xfrm>
              <a:off x="424" y="422"/>
              <a:ext cx="3214" cy="1139"/>
            </a:xfrm>
            <a:custGeom>
              <a:avLst/>
              <a:gdLst>
                <a:gd name="T0" fmla="*/ 0 w 3214"/>
                <a:gd name="T1" fmla="*/ 1139 h 1139"/>
                <a:gd name="T2" fmla="*/ 3214 w 3214"/>
                <a:gd name="T3" fmla="*/ 0 h 1139"/>
                <a:gd name="T4" fmla="*/ 0 60000 65536"/>
                <a:gd name="T5" fmla="*/ 0 60000 65536"/>
                <a:gd name="T6" fmla="*/ 0 w 3214"/>
                <a:gd name="T7" fmla="*/ 0 h 1139"/>
                <a:gd name="T8" fmla="*/ 3214 w 3214"/>
                <a:gd name="T9" fmla="*/ 1139 h 113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14" h="1139">
                  <a:moveTo>
                    <a:pt x="0" y="1139"/>
                  </a:moveTo>
                  <a:cubicBezTo>
                    <a:pt x="766" y="711"/>
                    <a:pt x="2562" y="101"/>
                    <a:pt x="3214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62" name="Line 195"/>
            <p:cNvSpPr>
              <a:spLocks noChangeShapeType="1"/>
            </p:cNvSpPr>
            <p:nvPr/>
          </p:nvSpPr>
          <p:spPr bwMode="auto">
            <a:xfrm rot="-5400000">
              <a:off x="2984" y="544"/>
              <a:ext cx="17" cy="6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63" name="Freeform 196"/>
            <p:cNvSpPr>
              <a:spLocks/>
            </p:cNvSpPr>
            <p:nvPr/>
          </p:nvSpPr>
          <p:spPr bwMode="auto">
            <a:xfrm>
              <a:off x="4313" y="2892"/>
              <a:ext cx="879" cy="111"/>
            </a:xfrm>
            <a:custGeom>
              <a:avLst/>
              <a:gdLst>
                <a:gd name="T0" fmla="*/ 0 w 936"/>
                <a:gd name="T1" fmla="*/ 22 h 126"/>
                <a:gd name="T2" fmla="*/ 389 w 936"/>
                <a:gd name="T3" fmla="*/ 0 h 126"/>
                <a:gd name="T4" fmla="*/ 0 60000 65536"/>
                <a:gd name="T5" fmla="*/ 0 60000 65536"/>
                <a:gd name="T6" fmla="*/ 0 w 936"/>
                <a:gd name="T7" fmla="*/ 0 h 126"/>
                <a:gd name="T8" fmla="*/ 936 w 936"/>
                <a:gd name="T9" fmla="*/ 126 h 1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6" h="126">
                  <a:moveTo>
                    <a:pt x="0" y="126"/>
                  </a:moveTo>
                  <a:cubicBezTo>
                    <a:pt x="212" y="78"/>
                    <a:pt x="780" y="21"/>
                    <a:pt x="936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64" name="Freeform 197"/>
            <p:cNvSpPr>
              <a:spLocks/>
            </p:cNvSpPr>
            <p:nvPr/>
          </p:nvSpPr>
          <p:spPr bwMode="auto">
            <a:xfrm>
              <a:off x="424" y="1762"/>
              <a:ext cx="1190" cy="532"/>
            </a:xfrm>
            <a:custGeom>
              <a:avLst/>
              <a:gdLst>
                <a:gd name="T0" fmla="*/ 0 w 1190"/>
                <a:gd name="T1" fmla="*/ 532 h 532"/>
                <a:gd name="T2" fmla="*/ 1190 w 1190"/>
                <a:gd name="T3" fmla="*/ 0 h 532"/>
                <a:gd name="T4" fmla="*/ 0 60000 65536"/>
                <a:gd name="T5" fmla="*/ 0 60000 65536"/>
                <a:gd name="T6" fmla="*/ 0 w 1190"/>
                <a:gd name="T7" fmla="*/ 0 h 532"/>
                <a:gd name="T8" fmla="*/ 1190 w 1190"/>
                <a:gd name="T9" fmla="*/ 532 h 5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0" h="532">
                  <a:moveTo>
                    <a:pt x="0" y="532"/>
                  </a:moveTo>
                  <a:cubicBezTo>
                    <a:pt x="597" y="223"/>
                    <a:pt x="977" y="80"/>
                    <a:pt x="119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65" name="Line 198"/>
            <p:cNvSpPr>
              <a:spLocks noChangeShapeType="1"/>
            </p:cNvSpPr>
            <p:nvPr/>
          </p:nvSpPr>
          <p:spPr bwMode="auto">
            <a:xfrm rot="-5400000">
              <a:off x="4633" y="936"/>
              <a:ext cx="9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66" name="Freeform 199"/>
            <p:cNvSpPr>
              <a:spLocks/>
            </p:cNvSpPr>
            <p:nvPr/>
          </p:nvSpPr>
          <p:spPr bwMode="auto">
            <a:xfrm>
              <a:off x="4055" y="902"/>
              <a:ext cx="1137" cy="164"/>
            </a:xfrm>
            <a:custGeom>
              <a:avLst/>
              <a:gdLst>
                <a:gd name="T0" fmla="*/ 0 w 1137"/>
                <a:gd name="T1" fmla="*/ 164 h 164"/>
                <a:gd name="T2" fmla="*/ 1137 w 1137"/>
                <a:gd name="T3" fmla="*/ 0 h 164"/>
                <a:gd name="T4" fmla="*/ 0 60000 65536"/>
                <a:gd name="T5" fmla="*/ 0 60000 65536"/>
                <a:gd name="T6" fmla="*/ 0 w 1137"/>
                <a:gd name="T7" fmla="*/ 0 h 164"/>
                <a:gd name="T8" fmla="*/ 1137 w 1137"/>
                <a:gd name="T9" fmla="*/ 164 h 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37" h="164">
                  <a:moveTo>
                    <a:pt x="0" y="164"/>
                  </a:moveTo>
                  <a:cubicBezTo>
                    <a:pt x="313" y="97"/>
                    <a:pt x="798" y="24"/>
                    <a:pt x="113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67" name="Line 200"/>
            <p:cNvSpPr>
              <a:spLocks noChangeShapeType="1"/>
            </p:cNvSpPr>
            <p:nvPr/>
          </p:nvSpPr>
          <p:spPr bwMode="auto">
            <a:xfrm rot="-5400000">
              <a:off x="824" y="2059"/>
              <a:ext cx="25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68" name="Line 201"/>
            <p:cNvSpPr>
              <a:spLocks noChangeShapeType="1"/>
            </p:cNvSpPr>
            <p:nvPr/>
          </p:nvSpPr>
          <p:spPr bwMode="auto">
            <a:xfrm rot="-5400000">
              <a:off x="814" y="1697"/>
              <a:ext cx="25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69" name="Line 202"/>
            <p:cNvSpPr>
              <a:spLocks noChangeShapeType="1"/>
            </p:cNvSpPr>
            <p:nvPr/>
          </p:nvSpPr>
          <p:spPr bwMode="auto">
            <a:xfrm rot="-5400000">
              <a:off x="718" y="1375"/>
              <a:ext cx="25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0" name="Line 203"/>
            <p:cNvSpPr>
              <a:spLocks noChangeShapeType="1"/>
            </p:cNvSpPr>
            <p:nvPr/>
          </p:nvSpPr>
          <p:spPr bwMode="auto">
            <a:xfrm rot="-5400000">
              <a:off x="776" y="2447"/>
              <a:ext cx="25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1" name="Line 204"/>
            <p:cNvSpPr>
              <a:spLocks noChangeShapeType="1"/>
            </p:cNvSpPr>
            <p:nvPr/>
          </p:nvSpPr>
          <p:spPr bwMode="auto">
            <a:xfrm rot="-5400000">
              <a:off x="913" y="2750"/>
              <a:ext cx="23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2" name="Line 205"/>
            <p:cNvSpPr>
              <a:spLocks noChangeShapeType="1"/>
            </p:cNvSpPr>
            <p:nvPr/>
          </p:nvSpPr>
          <p:spPr bwMode="auto">
            <a:xfrm rot="-5400000">
              <a:off x="1425" y="3597"/>
              <a:ext cx="23" cy="62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3" name="Line 206"/>
            <p:cNvSpPr>
              <a:spLocks noChangeShapeType="1"/>
            </p:cNvSpPr>
            <p:nvPr/>
          </p:nvSpPr>
          <p:spPr bwMode="auto">
            <a:xfrm rot="-5400000">
              <a:off x="995" y="3080"/>
              <a:ext cx="23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4" name="Line 207"/>
            <p:cNvSpPr>
              <a:spLocks noChangeShapeType="1"/>
            </p:cNvSpPr>
            <p:nvPr/>
          </p:nvSpPr>
          <p:spPr bwMode="auto">
            <a:xfrm rot="-5400000">
              <a:off x="2834" y="3524"/>
              <a:ext cx="15" cy="6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5" name="Freeform 208"/>
            <p:cNvSpPr>
              <a:spLocks/>
            </p:cNvSpPr>
            <p:nvPr/>
          </p:nvSpPr>
          <p:spPr bwMode="auto">
            <a:xfrm>
              <a:off x="4682" y="2364"/>
              <a:ext cx="510" cy="58"/>
            </a:xfrm>
            <a:custGeom>
              <a:avLst/>
              <a:gdLst>
                <a:gd name="T0" fmla="*/ 0 w 510"/>
                <a:gd name="T1" fmla="*/ 58 h 58"/>
                <a:gd name="T2" fmla="*/ 510 w 510"/>
                <a:gd name="T3" fmla="*/ 0 h 58"/>
                <a:gd name="T4" fmla="*/ 0 60000 65536"/>
                <a:gd name="T5" fmla="*/ 0 60000 65536"/>
                <a:gd name="T6" fmla="*/ 0 w 510"/>
                <a:gd name="T7" fmla="*/ 0 h 58"/>
                <a:gd name="T8" fmla="*/ 510 w 510"/>
                <a:gd name="T9" fmla="*/ 58 h 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58">
                  <a:moveTo>
                    <a:pt x="0" y="58"/>
                  </a:moveTo>
                  <a:cubicBezTo>
                    <a:pt x="100" y="42"/>
                    <a:pt x="376" y="10"/>
                    <a:pt x="51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76" name="Freeform 209"/>
            <p:cNvSpPr>
              <a:spLocks/>
            </p:cNvSpPr>
            <p:nvPr/>
          </p:nvSpPr>
          <p:spPr bwMode="auto">
            <a:xfrm>
              <a:off x="4266" y="1996"/>
              <a:ext cx="930" cy="124"/>
            </a:xfrm>
            <a:custGeom>
              <a:avLst/>
              <a:gdLst>
                <a:gd name="T0" fmla="*/ 0 w 510"/>
                <a:gd name="T1" fmla="*/ 2417551 h 58"/>
                <a:gd name="T2" fmla="*/ 2293067 w 510"/>
                <a:gd name="T3" fmla="*/ 0 h 58"/>
                <a:gd name="T4" fmla="*/ 0 60000 65536"/>
                <a:gd name="T5" fmla="*/ 0 60000 65536"/>
                <a:gd name="T6" fmla="*/ 0 w 510"/>
                <a:gd name="T7" fmla="*/ 0 h 58"/>
                <a:gd name="T8" fmla="*/ 510 w 510"/>
                <a:gd name="T9" fmla="*/ 58 h 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58">
                  <a:moveTo>
                    <a:pt x="0" y="58"/>
                  </a:moveTo>
                  <a:cubicBezTo>
                    <a:pt x="100" y="42"/>
                    <a:pt x="376" y="10"/>
                    <a:pt x="51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77" name="Line 210"/>
            <p:cNvSpPr>
              <a:spLocks noChangeShapeType="1"/>
            </p:cNvSpPr>
            <p:nvPr/>
          </p:nvSpPr>
          <p:spPr bwMode="auto">
            <a:xfrm rot="-5400000">
              <a:off x="4885" y="1998"/>
              <a:ext cx="5" cy="62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78" name="Freeform 211"/>
            <p:cNvSpPr>
              <a:spLocks/>
            </p:cNvSpPr>
            <p:nvPr/>
          </p:nvSpPr>
          <p:spPr bwMode="auto">
            <a:xfrm>
              <a:off x="4200" y="1634"/>
              <a:ext cx="992" cy="136"/>
            </a:xfrm>
            <a:custGeom>
              <a:avLst/>
              <a:gdLst>
                <a:gd name="T0" fmla="*/ 0 w 992"/>
                <a:gd name="T1" fmla="*/ 136 h 136"/>
                <a:gd name="T2" fmla="*/ 992 w 992"/>
                <a:gd name="T3" fmla="*/ 0 h 136"/>
                <a:gd name="T4" fmla="*/ 0 60000 65536"/>
                <a:gd name="T5" fmla="*/ 0 60000 65536"/>
                <a:gd name="T6" fmla="*/ 0 w 992"/>
                <a:gd name="T7" fmla="*/ 0 h 136"/>
                <a:gd name="T8" fmla="*/ 992 w 992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92" h="136">
                  <a:moveTo>
                    <a:pt x="0" y="136"/>
                  </a:moveTo>
                  <a:cubicBezTo>
                    <a:pt x="196" y="94"/>
                    <a:pt x="754" y="12"/>
                    <a:pt x="99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79" name="Line 212"/>
            <p:cNvSpPr>
              <a:spLocks noChangeShapeType="1"/>
            </p:cNvSpPr>
            <p:nvPr/>
          </p:nvSpPr>
          <p:spPr bwMode="auto">
            <a:xfrm rot="-5400000">
              <a:off x="4927" y="1628"/>
              <a:ext cx="5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80" name="Freeform 213"/>
            <p:cNvSpPr>
              <a:spLocks/>
            </p:cNvSpPr>
            <p:nvPr/>
          </p:nvSpPr>
          <p:spPr bwMode="auto">
            <a:xfrm>
              <a:off x="4054" y="1268"/>
              <a:ext cx="1138" cy="164"/>
            </a:xfrm>
            <a:custGeom>
              <a:avLst/>
              <a:gdLst>
                <a:gd name="T0" fmla="*/ 0 w 992"/>
                <a:gd name="T1" fmla="*/ 1869 h 136"/>
                <a:gd name="T2" fmla="*/ 6780 w 992"/>
                <a:gd name="T3" fmla="*/ 0 h 136"/>
                <a:gd name="T4" fmla="*/ 0 60000 65536"/>
                <a:gd name="T5" fmla="*/ 0 60000 65536"/>
                <a:gd name="T6" fmla="*/ 0 w 992"/>
                <a:gd name="T7" fmla="*/ 0 h 136"/>
                <a:gd name="T8" fmla="*/ 992 w 992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92" h="136">
                  <a:moveTo>
                    <a:pt x="0" y="136"/>
                  </a:moveTo>
                  <a:cubicBezTo>
                    <a:pt x="196" y="94"/>
                    <a:pt x="754" y="12"/>
                    <a:pt x="99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1" name="Line 214"/>
            <p:cNvSpPr>
              <a:spLocks noChangeShapeType="1"/>
            </p:cNvSpPr>
            <p:nvPr/>
          </p:nvSpPr>
          <p:spPr bwMode="auto">
            <a:xfrm rot="-5400000">
              <a:off x="4369" y="1342"/>
              <a:ext cx="9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82" name="Freeform 215"/>
            <p:cNvSpPr>
              <a:spLocks/>
            </p:cNvSpPr>
            <p:nvPr/>
          </p:nvSpPr>
          <p:spPr bwMode="auto">
            <a:xfrm>
              <a:off x="3890" y="1088"/>
              <a:ext cx="1302" cy="194"/>
            </a:xfrm>
            <a:custGeom>
              <a:avLst/>
              <a:gdLst>
                <a:gd name="T0" fmla="*/ 0 w 1302"/>
                <a:gd name="T1" fmla="*/ 194 h 194"/>
                <a:gd name="T2" fmla="*/ 1302 w 1302"/>
                <a:gd name="T3" fmla="*/ 0 h 194"/>
                <a:gd name="T4" fmla="*/ 0 60000 65536"/>
                <a:gd name="T5" fmla="*/ 0 60000 65536"/>
                <a:gd name="T6" fmla="*/ 0 w 1302"/>
                <a:gd name="T7" fmla="*/ 0 h 194"/>
                <a:gd name="T8" fmla="*/ 1302 w 1302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02" h="194">
                  <a:moveTo>
                    <a:pt x="0" y="194"/>
                  </a:moveTo>
                  <a:cubicBezTo>
                    <a:pt x="258" y="130"/>
                    <a:pt x="974" y="14"/>
                    <a:pt x="130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3" name="Line 216"/>
            <p:cNvSpPr>
              <a:spLocks noChangeShapeType="1"/>
            </p:cNvSpPr>
            <p:nvPr/>
          </p:nvSpPr>
          <p:spPr bwMode="auto">
            <a:xfrm rot="-5400000">
              <a:off x="4987" y="1074"/>
              <a:ext cx="7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84" name="Freeform 217"/>
            <p:cNvSpPr>
              <a:spLocks/>
            </p:cNvSpPr>
            <p:nvPr/>
          </p:nvSpPr>
          <p:spPr bwMode="auto">
            <a:xfrm>
              <a:off x="424" y="1888"/>
              <a:ext cx="1340" cy="588"/>
            </a:xfrm>
            <a:custGeom>
              <a:avLst/>
              <a:gdLst>
                <a:gd name="T0" fmla="*/ 0 w 1190"/>
                <a:gd name="T1" fmla="*/ 2160 h 532"/>
                <a:gd name="T2" fmla="*/ 6273 w 1190"/>
                <a:gd name="T3" fmla="*/ 0 h 532"/>
                <a:gd name="T4" fmla="*/ 0 60000 65536"/>
                <a:gd name="T5" fmla="*/ 0 60000 65536"/>
                <a:gd name="T6" fmla="*/ 0 w 1190"/>
                <a:gd name="T7" fmla="*/ 0 h 532"/>
                <a:gd name="T8" fmla="*/ 1190 w 1190"/>
                <a:gd name="T9" fmla="*/ 532 h 5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0" h="532">
                  <a:moveTo>
                    <a:pt x="0" y="532"/>
                  </a:moveTo>
                  <a:cubicBezTo>
                    <a:pt x="597" y="223"/>
                    <a:pt x="977" y="80"/>
                    <a:pt x="119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5" name="Freeform 218"/>
            <p:cNvSpPr>
              <a:spLocks/>
            </p:cNvSpPr>
            <p:nvPr/>
          </p:nvSpPr>
          <p:spPr bwMode="auto">
            <a:xfrm>
              <a:off x="424" y="2300"/>
              <a:ext cx="760" cy="358"/>
            </a:xfrm>
            <a:custGeom>
              <a:avLst/>
              <a:gdLst>
                <a:gd name="T0" fmla="*/ 0 w 760"/>
                <a:gd name="T1" fmla="*/ 358 h 358"/>
                <a:gd name="T2" fmla="*/ 760 w 760"/>
                <a:gd name="T3" fmla="*/ 0 h 358"/>
                <a:gd name="T4" fmla="*/ 0 60000 65536"/>
                <a:gd name="T5" fmla="*/ 0 60000 65536"/>
                <a:gd name="T6" fmla="*/ 0 w 760"/>
                <a:gd name="T7" fmla="*/ 0 h 358"/>
                <a:gd name="T8" fmla="*/ 760 w 760"/>
                <a:gd name="T9" fmla="*/ 358 h 3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0" h="358">
                  <a:moveTo>
                    <a:pt x="0" y="358"/>
                  </a:moveTo>
                  <a:cubicBezTo>
                    <a:pt x="170" y="262"/>
                    <a:pt x="624" y="54"/>
                    <a:pt x="76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6" name="Freeform 219"/>
            <p:cNvSpPr>
              <a:spLocks/>
            </p:cNvSpPr>
            <p:nvPr/>
          </p:nvSpPr>
          <p:spPr bwMode="auto">
            <a:xfrm>
              <a:off x="424" y="2554"/>
              <a:ext cx="1038" cy="472"/>
            </a:xfrm>
            <a:custGeom>
              <a:avLst/>
              <a:gdLst>
                <a:gd name="T0" fmla="*/ 0 w 1038"/>
                <a:gd name="T1" fmla="*/ 472 h 472"/>
                <a:gd name="T2" fmla="*/ 1038 w 1038"/>
                <a:gd name="T3" fmla="*/ 0 h 472"/>
                <a:gd name="T4" fmla="*/ 0 60000 65536"/>
                <a:gd name="T5" fmla="*/ 0 60000 65536"/>
                <a:gd name="T6" fmla="*/ 0 w 1038"/>
                <a:gd name="T7" fmla="*/ 0 h 472"/>
                <a:gd name="T8" fmla="*/ 1038 w 1038"/>
                <a:gd name="T9" fmla="*/ 472 h 4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38" h="472">
                  <a:moveTo>
                    <a:pt x="0" y="472"/>
                  </a:moveTo>
                  <a:cubicBezTo>
                    <a:pt x="446" y="228"/>
                    <a:pt x="826" y="84"/>
                    <a:pt x="103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7" name="Freeform 220"/>
            <p:cNvSpPr>
              <a:spLocks/>
            </p:cNvSpPr>
            <p:nvPr/>
          </p:nvSpPr>
          <p:spPr bwMode="auto">
            <a:xfrm>
              <a:off x="424" y="2676"/>
              <a:ext cx="1700" cy="716"/>
            </a:xfrm>
            <a:custGeom>
              <a:avLst/>
              <a:gdLst>
                <a:gd name="T0" fmla="*/ 0 w 1700"/>
                <a:gd name="T1" fmla="*/ 716 h 716"/>
                <a:gd name="T2" fmla="*/ 1700 w 1700"/>
                <a:gd name="T3" fmla="*/ 0 h 716"/>
                <a:gd name="T4" fmla="*/ 0 60000 65536"/>
                <a:gd name="T5" fmla="*/ 0 60000 65536"/>
                <a:gd name="T6" fmla="*/ 0 w 1700"/>
                <a:gd name="T7" fmla="*/ 0 h 716"/>
                <a:gd name="T8" fmla="*/ 1700 w 1700"/>
                <a:gd name="T9" fmla="*/ 716 h 7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00" h="716">
                  <a:moveTo>
                    <a:pt x="0" y="716"/>
                  </a:moveTo>
                  <a:cubicBezTo>
                    <a:pt x="592" y="388"/>
                    <a:pt x="1496" y="60"/>
                    <a:pt x="170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8" name="Freeform 221"/>
            <p:cNvSpPr>
              <a:spLocks/>
            </p:cNvSpPr>
            <p:nvPr/>
          </p:nvSpPr>
          <p:spPr bwMode="auto">
            <a:xfrm>
              <a:off x="424" y="3166"/>
              <a:ext cx="1360" cy="590"/>
            </a:xfrm>
            <a:custGeom>
              <a:avLst/>
              <a:gdLst>
                <a:gd name="T0" fmla="*/ 0 w 1352"/>
                <a:gd name="T1" fmla="*/ 590 h 590"/>
                <a:gd name="T2" fmla="*/ 1467 w 1352"/>
                <a:gd name="T3" fmla="*/ 0 h 590"/>
                <a:gd name="T4" fmla="*/ 0 60000 65536"/>
                <a:gd name="T5" fmla="*/ 0 60000 65536"/>
                <a:gd name="T6" fmla="*/ 0 w 1352"/>
                <a:gd name="T7" fmla="*/ 0 h 590"/>
                <a:gd name="T8" fmla="*/ 1352 w 1352"/>
                <a:gd name="T9" fmla="*/ 590 h 5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2" h="590">
                  <a:moveTo>
                    <a:pt x="0" y="590"/>
                  </a:moveTo>
                  <a:cubicBezTo>
                    <a:pt x="600" y="278"/>
                    <a:pt x="1142" y="72"/>
                    <a:pt x="135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89" name="Line 222"/>
            <p:cNvSpPr>
              <a:spLocks noChangeShapeType="1"/>
            </p:cNvSpPr>
            <p:nvPr/>
          </p:nvSpPr>
          <p:spPr bwMode="auto">
            <a:xfrm rot="-5400000">
              <a:off x="1200" y="3351"/>
              <a:ext cx="25" cy="64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90" name="Line 223"/>
            <p:cNvSpPr>
              <a:spLocks noChangeShapeType="1"/>
            </p:cNvSpPr>
            <p:nvPr/>
          </p:nvSpPr>
          <p:spPr bwMode="auto">
            <a:xfrm rot="-5400000">
              <a:off x="4981" y="2687"/>
              <a:ext cx="7" cy="5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91" name="Freeform 224"/>
            <p:cNvSpPr>
              <a:spLocks/>
            </p:cNvSpPr>
            <p:nvPr/>
          </p:nvSpPr>
          <p:spPr bwMode="auto">
            <a:xfrm>
              <a:off x="4266" y="2512"/>
              <a:ext cx="930" cy="128"/>
            </a:xfrm>
            <a:custGeom>
              <a:avLst/>
              <a:gdLst>
                <a:gd name="T0" fmla="*/ 0 w 510"/>
                <a:gd name="T1" fmla="*/ 3762655 h 58"/>
                <a:gd name="T2" fmla="*/ 2293067 w 510"/>
                <a:gd name="T3" fmla="*/ 0 h 58"/>
                <a:gd name="T4" fmla="*/ 0 60000 65536"/>
                <a:gd name="T5" fmla="*/ 0 60000 65536"/>
                <a:gd name="T6" fmla="*/ 0 w 510"/>
                <a:gd name="T7" fmla="*/ 0 h 58"/>
                <a:gd name="T8" fmla="*/ 510 w 510"/>
                <a:gd name="T9" fmla="*/ 58 h 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58">
                  <a:moveTo>
                    <a:pt x="0" y="58"/>
                  </a:moveTo>
                  <a:cubicBezTo>
                    <a:pt x="100" y="42"/>
                    <a:pt x="376" y="10"/>
                    <a:pt x="51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92" name="Freeform 225"/>
            <p:cNvSpPr>
              <a:spLocks/>
            </p:cNvSpPr>
            <p:nvPr/>
          </p:nvSpPr>
          <p:spPr bwMode="auto">
            <a:xfrm>
              <a:off x="456" y="2961"/>
              <a:ext cx="2427" cy="936"/>
            </a:xfrm>
            <a:custGeom>
              <a:avLst/>
              <a:gdLst>
                <a:gd name="T0" fmla="*/ 0 w 2427"/>
                <a:gd name="T1" fmla="*/ 936 h 936"/>
                <a:gd name="T2" fmla="*/ 2427 w 2427"/>
                <a:gd name="T3" fmla="*/ 0 h 936"/>
                <a:gd name="T4" fmla="*/ 0 60000 65536"/>
                <a:gd name="T5" fmla="*/ 0 60000 65536"/>
                <a:gd name="T6" fmla="*/ 0 w 2427"/>
                <a:gd name="T7" fmla="*/ 0 h 936"/>
                <a:gd name="T8" fmla="*/ 2427 w 2427"/>
                <a:gd name="T9" fmla="*/ 936 h 9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27" h="936">
                  <a:moveTo>
                    <a:pt x="0" y="936"/>
                  </a:moveTo>
                  <a:cubicBezTo>
                    <a:pt x="1023" y="414"/>
                    <a:pt x="2097" y="84"/>
                    <a:pt x="242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09993" name="Line 226"/>
            <p:cNvSpPr>
              <a:spLocks noChangeShapeType="1"/>
            </p:cNvSpPr>
            <p:nvPr/>
          </p:nvSpPr>
          <p:spPr bwMode="auto">
            <a:xfrm rot="-5400000">
              <a:off x="2820" y="2944"/>
              <a:ext cx="17" cy="6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09994" name="Line 227"/>
            <p:cNvSpPr>
              <a:spLocks noChangeShapeType="1"/>
            </p:cNvSpPr>
            <p:nvPr/>
          </p:nvSpPr>
          <p:spPr bwMode="auto">
            <a:xfrm rot="-5400000">
              <a:off x="4402" y="2587"/>
              <a:ext cx="9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78620" name="Oval 92"/>
          <p:cNvSpPr>
            <a:spLocks noChangeArrowheads="1"/>
          </p:cNvSpPr>
          <p:nvPr/>
        </p:nvSpPr>
        <p:spPr bwMode="auto">
          <a:xfrm>
            <a:off x="1933575" y="3638550"/>
            <a:ext cx="762000" cy="76200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78624" name="Oval 96"/>
          <p:cNvSpPr>
            <a:spLocks noChangeArrowheads="1"/>
          </p:cNvSpPr>
          <p:nvPr/>
        </p:nvSpPr>
        <p:spPr bwMode="auto">
          <a:xfrm>
            <a:off x="5781675" y="1676400"/>
            <a:ext cx="762000" cy="76200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78625" name="Oval 97"/>
          <p:cNvSpPr>
            <a:spLocks noChangeArrowheads="1"/>
          </p:cNvSpPr>
          <p:nvPr/>
        </p:nvSpPr>
        <p:spPr bwMode="auto">
          <a:xfrm>
            <a:off x="5248275" y="4067175"/>
            <a:ext cx="1009650" cy="10096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09933" name="AutoShape 89"/>
          <p:cNvSpPr>
            <a:spLocks/>
          </p:cNvSpPr>
          <p:nvPr/>
        </p:nvSpPr>
        <p:spPr bwMode="auto">
          <a:xfrm>
            <a:off x="604838" y="1209675"/>
            <a:ext cx="2682875" cy="411163"/>
          </a:xfrm>
          <a:prstGeom prst="callout2">
            <a:avLst>
              <a:gd name="adj1" fmla="val 49806"/>
              <a:gd name="adj2" fmla="val 102838"/>
              <a:gd name="adj3" fmla="val 49806"/>
              <a:gd name="adj4" fmla="val 118935"/>
              <a:gd name="adj5" fmla="val 159074"/>
              <a:gd name="adj6" fmla="val 135028"/>
            </a:avLst>
          </a:prstGeom>
          <a:solidFill>
            <a:srgbClr val="EBEB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419350" indent="-2419350" algn="ctr">
              <a:lnSpc>
                <a:spcPct val="110000"/>
              </a:lnSpc>
            </a:pPr>
            <a:r>
              <a:rPr lang="en-US" altLang="ko-KR">
                <a:solidFill>
                  <a:srgbClr val="000066"/>
                </a:solidFill>
                <a:ea typeface="Gulim" pitchFamily="34" charset="-127"/>
              </a:rPr>
              <a:t>Gaussian surface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8756" name="Rectangle 228"/>
          <p:cNvSpPr>
            <a:spLocks noChangeArrowheads="1"/>
          </p:cNvSpPr>
          <p:nvPr/>
        </p:nvSpPr>
        <p:spPr bwMode="auto">
          <a:xfrm>
            <a:off x="4895850" y="4005263"/>
            <a:ext cx="4000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2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78757" name="Rectangle 229"/>
          <p:cNvSpPr>
            <a:spLocks noChangeArrowheads="1"/>
          </p:cNvSpPr>
          <p:nvPr/>
        </p:nvSpPr>
        <p:spPr bwMode="auto">
          <a:xfrm>
            <a:off x="5511800" y="2030413"/>
            <a:ext cx="4000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3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18" grpId="0" animBg="1"/>
      <p:bldP spid="278621" grpId="0" animBg="1"/>
      <p:bldP spid="278622" grpId="0" animBg="1"/>
      <p:bldP spid="278626" grpId="0"/>
      <p:bldP spid="278620" grpId="0" animBg="1"/>
      <p:bldP spid="278624" grpId="0" animBg="1"/>
      <p:bldP spid="278625" grpId="0" animBg="1"/>
      <p:bldP spid="278756" grpId="0"/>
      <p:bldP spid="2787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6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12466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859115-3F85-4788-A69F-7D3EDA96EA84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212094" name="Freeform 126"/>
          <p:cNvSpPr>
            <a:spLocks/>
          </p:cNvSpPr>
          <p:nvPr/>
        </p:nvSpPr>
        <p:spPr bwMode="auto">
          <a:xfrm>
            <a:off x="901700" y="1592263"/>
            <a:ext cx="1131888" cy="1311275"/>
          </a:xfrm>
          <a:custGeom>
            <a:avLst/>
            <a:gdLst/>
            <a:ahLst/>
            <a:cxnLst>
              <a:cxn ang="0">
                <a:pos x="0" y="166"/>
              </a:cxn>
              <a:cxn ang="0">
                <a:pos x="218" y="0"/>
              </a:cxn>
              <a:cxn ang="0">
                <a:pos x="326" y="212"/>
              </a:cxn>
              <a:cxn ang="0">
                <a:pos x="100" y="378"/>
              </a:cxn>
              <a:cxn ang="0">
                <a:pos x="0" y="166"/>
              </a:cxn>
            </a:cxnLst>
            <a:rect l="0" t="0" r="r" b="b"/>
            <a:pathLst>
              <a:path w="326" h="378">
                <a:moveTo>
                  <a:pt x="0" y="166"/>
                </a:moveTo>
                <a:cubicBezTo>
                  <a:pt x="84" y="60"/>
                  <a:pt x="218" y="0"/>
                  <a:pt x="218" y="0"/>
                </a:cubicBezTo>
                <a:cubicBezTo>
                  <a:pt x="282" y="98"/>
                  <a:pt x="306" y="156"/>
                  <a:pt x="326" y="212"/>
                </a:cubicBezTo>
                <a:cubicBezTo>
                  <a:pt x="238" y="262"/>
                  <a:pt x="152" y="324"/>
                  <a:pt x="100" y="378"/>
                </a:cubicBezTo>
                <a:cubicBezTo>
                  <a:pt x="90" y="350"/>
                  <a:pt x="56" y="264"/>
                  <a:pt x="0" y="166"/>
                </a:cubicBezTo>
                <a:close/>
              </a:path>
            </a:pathLst>
          </a:custGeom>
          <a:gradFill rotWithShape="1">
            <a:gsLst>
              <a:gs pos="0">
                <a:srgbClr val="AC8B00">
                  <a:gamma/>
                  <a:tint val="63529"/>
                  <a:invGamma/>
                </a:srgbClr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>
            <a:outerShdw dist="64758" dir="6078596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12469" name="Text Box 113"/>
          <p:cNvSpPr txBox="1">
            <a:spLocks noChangeArrowheads="1"/>
          </p:cNvSpPr>
          <p:nvPr/>
        </p:nvSpPr>
        <p:spPr bwMode="auto">
          <a:xfrm>
            <a:off x="2554288" y="1409700"/>
            <a:ext cx="6318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2091" name="Text Box 123"/>
          <p:cNvSpPr txBox="1">
            <a:spLocks noChangeArrowheads="1"/>
          </p:cNvSpPr>
          <p:nvPr/>
        </p:nvSpPr>
        <p:spPr bwMode="auto">
          <a:xfrm>
            <a:off x="1187450" y="3008313"/>
            <a:ext cx="1108075" cy="49688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  <a:sym typeface="Symbol" pitchFamily="18" charset="2"/>
              </a:rPr>
              <a:t></a:t>
            </a: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 &lt; 0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212093" name="Rectangle 125"/>
          <p:cNvSpPr>
            <a:spLocks noChangeArrowheads="1"/>
          </p:cNvSpPr>
          <p:nvPr/>
        </p:nvSpPr>
        <p:spPr bwMode="auto">
          <a:xfrm>
            <a:off x="1922463" y="2389188"/>
            <a:ext cx="3159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1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12098" name="Object 494"/>
          <p:cNvGraphicFramePr>
            <a:graphicFrameLocks noChangeAspect="1"/>
          </p:cNvGraphicFramePr>
          <p:nvPr/>
        </p:nvGraphicFramePr>
        <p:xfrm>
          <a:off x="987425" y="838200"/>
          <a:ext cx="4333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77" name="Equation" r:id="rId4" imgW="431613" imgH="330057" progId="Equation.DSMT4">
                  <p:embed/>
                </p:oleObj>
              </mc:Choice>
              <mc:Fallback>
                <p:oleObj name="Equation" r:id="rId4" imgW="431613" imgH="330057" progId="Equation.DSMT4">
                  <p:embed/>
                  <p:pic>
                    <p:nvPicPr>
                      <p:cNvPr id="0" name="Picture 4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838200"/>
                        <a:ext cx="433388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99" name="Object 495"/>
          <p:cNvGraphicFramePr>
            <a:graphicFrameLocks noChangeAspect="1"/>
          </p:cNvGraphicFramePr>
          <p:nvPr/>
        </p:nvGraphicFramePr>
        <p:xfrm>
          <a:off x="2643188" y="1492250"/>
          <a:ext cx="2794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78" name="Equation" r:id="rId6" imgW="279400" imgH="330200" progId="Equation.DSMT4">
                  <p:embed/>
                </p:oleObj>
              </mc:Choice>
              <mc:Fallback>
                <p:oleObj name="Equation" r:id="rId6" imgW="279400" imgH="330200" progId="Equation.DSMT4">
                  <p:embed/>
                  <p:pic>
                    <p:nvPicPr>
                      <p:cNvPr id="0" name="Picture 4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1492250"/>
                        <a:ext cx="2794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2085" name="Line 117"/>
          <p:cNvSpPr>
            <a:spLocks noChangeShapeType="1"/>
          </p:cNvSpPr>
          <p:nvPr/>
        </p:nvSpPr>
        <p:spPr bwMode="auto">
          <a:xfrm flipH="1" flipV="1">
            <a:off x="906463" y="1196975"/>
            <a:ext cx="523875" cy="9366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2100" name="Rectangle 132"/>
          <p:cNvSpPr>
            <a:spLocks noChangeArrowheads="1"/>
          </p:cNvSpPr>
          <p:nvPr/>
        </p:nvSpPr>
        <p:spPr bwMode="auto">
          <a:xfrm>
            <a:off x="1209675" y="1597025"/>
            <a:ext cx="6048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1</a:t>
            </a:r>
            <a:endParaRPr lang="en-US" sz="2000" b="1" i="1" baseline="-25000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2101" name="Arc 133"/>
          <p:cNvSpPr>
            <a:spLocks/>
          </p:cNvSpPr>
          <p:nvPr/>
        </p:nvSpPr>
        <p:spPr bwMode="auto">
          <a:xfrm rot="-1245500">
            <a:off x="1204913" y="1463675"/>
            <a:ext cx="746125" cy="574675"/>
          </a:xfrm>
          <a:custGeom>
            <a:avLst/>
            <a:gdLst>
              <a:gd name="T0" fmla="*/ 2147483647 w 21600"/>
              <a:gd name="T1" fmla="*/ 0 h 21565"/>
              <a:gd name="T2" fmla="*/ 2147483647 w 21600"/>
              <a:gd name="T3" fmla="*/ 2147483647 h 21565"/>
              <a:gd name="T4" fmla="*/ 0 w 21600"/>
              <a:gd name="T5" fmla="*/ 2147483647 h 21565"/>
              <a:gd name="T6" fmla="*/ 0 60000 65536"/>
              <a:gd name="T7" fmla="*/ 0 60000 65536"/>
              <a:gd name="T8" fmla="*/ 0 60000 65536"/>
              <a:gd name="T9" fmla="*/ 0 w 21600"/>
              <a:gd name="T10" fmla="*/ 0 h 21565"/>
              <a:gd name="T11" fmla="*/ 21600 w 21600"/>
              <a:gd name="T12" fmla="*/ 21565 h 215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65" fill="none" extrusionOk="0">
                <a:moveTo>
                  <a:pt x="1221" y="-1"/>
                </a:moveTo>
                <a:cubicBezTo>
                  <a:pt x="12657" y="647"/>
                  <a:pt x="21600" y="10109"/>
                  <a:pt x="21600" y="21565"/>
                </a:cubicBezTo>
              </a:path>
              <a:path w="21600" h="21565" stroke="0" extrusionOk="0">
                <a:moveTo>
                  <a:pt x="1221" y="-1"/>
                </a:moveTo>
                <a:cubicBezTo>
                  <a:pt x="12657" y="647"/>
                  <a:pt x="21600" y="10109"/>
                  <a:pt x="21600" y="21565"/>
                </a:cubicBezTo>
                <a:lnTo>
                  <a:pt x="0" y="21565"/>
                </a:lnTo>
                <a:close/>
              </a:path>
            </a:pathLst>
          </a:custGeom>
          <a:noFill/>
          <a:ln w="15875">
            <a:solidFill>
              <a:srgbClr val="333333"/>
            </a:solidFill>
            <a:round/>
            <a:headEnd type="arrow" w="med" len="med"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grpSp>
        <p:nvGrpSpPr>
          <p:cNvPr id="212103" name="Group 135"/>
          <p:cNvGrpSpPr>
            <a:grpSpLocks/>
          </p:cNvGrpSpPr>
          <p:nvPr/>
        </p:nvGrpSpPr>
        <p:grpSpPr bwMode="auto">
          <a:xfrm>
            <a:off x="1436688" y="1679575"/>
            <a:ext cx="1152525" cy="449263"/>
            <a:chOff x="905" y="1058"/>
            <a:chExt cx="726" cy="283"/>
          </a:xfrm>
        </p:grpSpPr>
        <p:sp>
          <p:nvSpPr>
            <p:cNvPr id="212584" name="Line 114"/>
            <p:cNvSpPr>
              <a:spLocks noChangeShapeType="1"/>
            </p:cNvSpPr>
            <p:nvPr/>
          </p:nvSpPr>
          <p:spPr bwMode="auto">
            <a:xfrm flipV="1">
              <a:off x="1172" y="1058"/>
              <a:ext cx="459" cy="178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2585" name="Line 134"/>
            <p:cNvSpPr>
              <a:spLocks noChangeShapeType="1"/>
            </p:cNvSpPr>
            <p:nvPr/>
          </p:nvSpPr>
          <p:spPr bwMode="auto">
            <a:xfrm flipV="1">
              <a:off x="905" y="1227"/>
              <a:ext cx="294" cy="114"/>
            </a:xfrm>
            <a:prstGeom prst="line">
              <a:avLst/>
            </a:prstGeom>
            <a:noFill/>
            <a:ln w="44450">
              <a:solidFill>
                <a:srgbClr val="FF327D"/>
              </a:solidFill>
              <a:prstDash val="sysDot"/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2476" name="Group 349"/>
          <p:cNvGrpSpPr>
            <a:grpSpLocks/>
          </p:cNvGrpSpPr>
          <p:nvPr/>
        </p:nvGrpSpPr>
        <p:grpSpPr bwMode="auto">
          <a:xfrm>
            <a:off x="2998788" y="1738313"/>
            <a:ext cx="6145212" cy="4679950"/>
            <a:chOff x="1889" y="1095"/>
            <a:chExt cx="3871" cy="2948"/>
          </a:xfrm>
        </p:grpSpPr>
        <p:grpSp>
          <p:nvGrpSpPr>
            <p:cNvPr id="212480" name="Group 350"/>
            <p:cNvGrpSpPr>
              <a:grpSpLocks/>
            </p:cNvGrpSpPr>
            <p:nvPr/>
          </p:nvGrpSpPr>
          <p:grpSpPr bwMode="auto">
            <a:xfrm>
              <a:off x="1988" y="1285"/>
              <a:ext cx="3772" cy="2758"/>
              <a:chOff x="1988" y="1285"/>
              <a:chExt cx="3772" cy="2758"/>
            </a:xfrm>
          </p:grpSpPr>
          <p:grpSp>
            <p:nvGrpSpPr>
              <p:cNvPr id="212483" name="Group 351"/>
              <p:cNvGrpSpPr>
                <a:grpSpLocks/>
              </p:cNvGrpSpPr>
              <p:nvPr/>
            </p:nvGrpSpPr>
            <p:grpSpPr bwMode="auto">
              <a:xfrm>
                <a:off x="1988" y="1285"/>
                <a:ext cx="3772" cy="2758"/>
                <a:chOff x="1988" y="1285"/>
                <a:chExt cx="3772" cy="2758"/>
              </a:xfrm>
            </p:grpSpPr>
            <p:grpSp>
              <p:nvGrpSpPr>
                <p:cNvPr id="212485" name="Group 352"/>
                <p:cNvGrpSpPr>
                  <a:grpSpLocks/>
                </p:cNvGrpSpPr>
                <p:nvPr/>
              </p:nvGrpSpPr>
              <p:grpSpPr bwMode="auto">
                <a:xfrm>
                  <a:off x="2361" y="1465"/>
                  <a:ext cx="3174" cy="2324"/>
                  <a:chOff x="5100" y="8220"/>
                  <a:chExt cx="8242" cy="6034"/>
                </a:xfrm>
              </p:grpSpPr>
              <p:sp>
                <p:nvSpPr>
                  <p:cNvPr id="212561" name="Freeform 353"/>
                  <p:cNvSpPr>
                    <a:spLocks/>
                  </p:cNvSpPr>
                  <p:nvPr/>
                </p:nvSpPr>
                <p:spPr bwMode="auto">
                  <a:xfrm>
                    <a:off x="5100" y="8220"/>
                    <a:ext cx="8242" cy="6034"/>
                  </a:xfrm>
                  <a:custGeom>
                    <a:avLst/>
                    <a:gdLst>
                      <a:gd name="T0" fmla="*/ 5408 w 8360"/>
                      <a:gd name="T1" fmla="*/ 5620 h 5540"/>
                      <a:gd name="T2" fmla="*/ 5033 w 8360"/>
                      <a:gd name="T3" fmla="*/ 1387 h 5540"/>
                      <a:gd name="T4" fmla="*/ 442 w 8360"/>
                      <a:gd name="T5" fmla="*/ 12564 h 5540"/>
                      <a:gd name="T6" fmla="*/ 6360 w 8360"/>
                      <a:gd name="T7" fmla="*/ 12963 h 5540"/>
                      <a:gd name="T8" fmla="*/ 5408 w 8360"/>
                      <a:gd name="T9" fmla="*/ 5620 h 554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360"/>
                      <a:gd name="T16" fmla="*/ 0 h 5540"/>
                      <a:gd name="T17" fmla="*/ 8360 w 8360"/>
                      <a:gd name="T18" fmla="*/ 5540 h 554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360" h="5540">
                        <a:moveTo>
                          <a:pt x="6600" y="1700"/>
                        </a:moveTo>
                        <a:cubicBezTo>
                          <a:pt x="6480" y="1040"/>
                          <a:pt x="6900" y="840"/>
                          <a:pt x="6140" y="420"/>
                        </a:cubicBezTo>
                        <a:cubicBezTo>
                          <a:pt x="5380" y="0"/>
                          <a:pt x="0" y="2060"/>
                          <a:pt x="540" y="3800"/>
                        </a:cubicBezTo>
                        <a:cubicBezTo>
                          <a:pt x="1080" y="5540"/>
                          <a:pt x="7160" y="5220"/>
                          <a:pt x="7760" y="3920"/>
                        </a:cubicBezTo>
                        <a:cubicBezTo>
                          <a:pt x="8360" y="2620"/>
                          <a:pt x="6720" y="2360"/>
                          <a:pt x="6600" y="1700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FFF0B6"/>
                      </a:gs>
                      <a:gs pos="100000">
                        <a:srgbClr val="FFCC00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2" name="Freeform 354"/>
                  <p:cNvSpPr>
                    <a:spLocks/>
                  </p:cNvSpPr>
                  <p:nvPr/>
                </p:nvSpPr>
                <p:spPr bwMode="auto">
                  <a:xfrm>
                    <a:off x="7020" y="8510"/>
                    <a:ext cx="4640" cy="1690"/>
                  </a:xfrm>
                  <a:custGeom>
                    <a:avLst/>
                    <a:gdLst>
                      <a:gd name="T0" fmla="*/ 0 w 4640"/>
                      <a:gd name="T1" fmla="*/ 1690 h 1690"/>
                      <a:gd name="T2" fmla="*/ 4610 w 4640"/>
                      <a:gd name="T3" fmla="*/ 800 h 1690"/>
                      <a:gd name="T4" fmla="*/ 0 60000 65536"/>
                      <a:gd name="T5" fmla="*/ 0 60000 65536"/>
                      <a:gd name="T6" fmla="*/ 0 w 4640"/>
                      <a:gd name="T7" fmla="*/ 0 h 1690"/>
                      <a:gd name="T8" fmla="*/ 4640 w 4640"/>
                      <a:gd name="T9" fmla="*/ 1690 h 169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640" h="1690">
                        <a:moveTo>
                          <a:pt x="0" y="1690"/>
                        </a:moveTo>
                        <a:cubicBezTo>
                          <a:pt x="850" y="980"/>
                          <a:pt x="4640" y="0"/>
                          <a:pt x="4610" y="8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3" name="Freeform 355"/>
                  <p:cNvSpPr>
                    <a:spLocks/>
                  </p:cNvSpPr>
                  <p:nvPr/>
                </p:nvSpPr>
                <p:spPr bwMode="auto">
                  <a:xfrm>
                    <a:off x="7880" y="8490"/>
                    <a:ext cx="3540" cy="1160"/>
                  </a:xfrm>
                  <a:custGeom>
                    <a:avLst/>
                    <a:gdLst>
                      <a:gd name="T0" fmla="*/ 0 w 3540"/>
                      <a:gd name="T1" fmla="*/ 1160 h 1160"/>
                      <a:gd name="T2" fmla="*/ 3540 w 3540"/>
                      <a:gd name="T3" fmla="*/ 400 h 1160"/>
                      <a:gd name="T4" fmla="*/ 0 60000 65536"/>
                      <a:gd name="T5" fmla="*/ 0 60000 65536"/>
                      <a:gd name="T6" fmla="*/ 0 w 3540"/>
                      <a:gd name="T7" fmla="*/ 0 h 1160"/>
                      <a:gd name="T8" fmla="*/ 3540 w 3540"/>
                      <a:gd name="T9" fmla="*/ 1160 h 116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540" h="1160">
                        <a:moveTo>
                          <a:pt x="0" y="1160"/>
                        </a:moveTo>
                        <a:cubicBezTo>
                          <a:pt x="1180" y="480"/>
                          <a:pt x="3120" y="0"/>
                          <a:pt x="3540" y="4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4" name="Freeform 356"/>
                  <p:cNvSpPr>
                    <a:spLocks/>
                  </p:cNvSpPr>
                  <p:nvPr/>
                </p:nvSpPr>
                <p:spPr bwMode="auto">
                  <a:xfrm>
                    <a:off x="6060" y="8680"/>
                    <a:ext cx="5810" cy="2380"/>
                  </a:xfrm>
                  <a:custGeom>
                    <a:avLst/>
                    <a:gdLst>
                      <a:gd name="T0" fmla="*/ 0 w 5810"/>
                      <a:gd name="T1" fmla="*/ 2380 h 2380"/>
                      <a:gd name="T2" fmla="*/ 5530 w 5810"/>
                      <a:gd name="T3" fmla="*/ 1010 h 2380"/>
                      <a:gd name="T4" fmla="*/ 0 60000 65536"/>
                      <a:gd name="T5" fmla="*/ 0 60000 65536"/>
                      <a:gd name="T6" fmla="*/ 0 w 5810"/>
                      <a:gd name="T7" fmla="*/ 0 h 2380"/>
                      <a:gd name="T8" fmla="*/ 5810 w 5810"/>
                      <a:gd name="T9" fmla="*/ 2380 h 238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810" h="2380">
                        <a:moveTo>
                          <a:pt x="0" y="2380"/>
                        </a:moveTo>
                        <a:cubicBezTo>
                          <a:pt x="600" y="1290"/>
                          <a:pt x="5810" y="0"/>
                          <a:pt x="5530" y="101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5" name="Freeform 357"/>
                  <p:cNvSpPr>
                    <a:spLocks/>
                  </p:cNvSpPr>
                  <p:nvPr/>
                </p:nvSpPr>
                <p:spPr bwMode="auto">
                  <a:xfrm>
                    <a:off x="5840" y="9020"/>
                    <a:ext cx="5850" cy="2330"/>
                  </a:xfrm>
                  <a:custGeom>
                    <a:avLst/>
                    <a:gdLst>
                      <a:gd name="T0" fmla="*/ 0 w 5850"/>
                      <a:gd name="T1" fmla="*/ 2330 h 2330"/>
                      <a:gd name="T2" fmla="*/ 5750 w 5850"/>
                      <a:gd name="T3" fmla="*/ 980 h 2330"/>
                      <a:gd name="T4" fmla="*/ 0 60000 65536"/>
                      <a:gd name="T5" fmla="*/ 0 60000 65536"/>
                      <a:gd name="T6" fmla="*/ 0 w 5850"/>
                      <a:gd name="T7" fmla="*/ 0 h 2330"/>
                      <a:gd name="T8" fmla="*/ 5850 w 5850"/>
                      <a:gd name="T9" fmla="*/ 2330 h 233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850" h="2330">
                        <a:moveTo>
                          <a:pt x="0" y="2330"/>
                        </a:moveTo>
                        <a:cubicBezTo>
                          <a:pt x="500" y="1360"/>
                          <a:pt x="5850" y="0"/>
                          <a:pt x="5750" y="98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6" name="Freeform 358"/>
                  <p:cNvSpPr>
                    <a:spLocks/>
                  </p:cNvSpPr>
                  <p:nvPr/>
                </p:nvSpPr>
                <p:spPr bwMode="auto">
                  <a:xfrm>
                    <a:off x="5600" y="9610"/>
                    <a:ext cx="6150" cy="2600"/>
                  </a:xfrm>
                  <a:custGeom>
                    <a:avLst/>
                    <a:gdLst>
                      <a:gd name="T0" fmla="*/ 0 w 6150"/>
                      <a:gd name="T1" fmla="*/ 2600 h 2600"/>
                      <a:gd name="T2" fmla="*/ 6060 w 6150"/>
                      <a:gd name="T3" fmla="*/ 610 h 2600"/>
                      <a:gd name="T4" fmla="*/ 0 60000 65536"/>
                      <a:gd name="T5" fmla="*/ 0 60000 65536"/>
                      <a:gd name="T6" fmla="*/ 0 w 6150"/>
                      <a:gd name="T7" fmla="*/ 0 h 2600"/>
                      <a:gd name="T8" fmla="*/ 6150 w 6150"/>
                      <a:gd name="T9" fmla="*/ 2600 h 26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150" h="2600">
                        <a:moveTo>
                          <a:pt x="0" y="2600"/>
                        </a:moveTo>
                        <a:cubicBezTo>
                          <a:pt x="0" y="1110"/>
                          <a:pt x="6150" y="0"/>
                          <a:pt x="6060" y="61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7" name="Freeform 359"/>
                  <p:cNvSpPr>
                    <a:spLocks/>
                  </p:cNvSpPr>
                  <p:nvPr/>
                </p:nvSpPr>
                <p:spPr bwMode="auto">
                  <a:xfrm>
                    <a:off x="5140" y="10080"/>
                    <a:ext cx="6720" cy="2570"/>
                  </a:xfrm>
                  <a:custGeom>
                    <a:avLst/>
                    <a:gdLst>
                      <a:gd name="T0" fmla="*/ 630 w 6720"/>
                      <a:gd name="T1" fmla="*/ 2570 h 2570"/>
                      <a:gd name="T2" fmla="*/ 6720 w 6720"/>
                      <a:gd name="T3" fmla="*/ 420 h 2570"/>
                      <a:gd name="T4" fmla="*/ 0 60000 65536"/>
                      <a:gd name="T5" fmla="*/ 0 60000 65536"/>
                      <a:gd name="T6" fmla="*/ 0 w 6720"/>
                      <a:gd name="T7" fmla="*/ 0 h 2570"/>
                      <a:gd name="T8" fmla="*/ 6720 w 6720"/>
                      <a:gd name="T9" fmla="*/ 2570 h 257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720" h="2570">
                        <a:moveTo>
                          <a:pt x="630" y="2570"/>
                        </a:moveTo>
                        <a:cubicBezTo>
                          <a:pt x="0" y="1200"/>
                          <a:pt x="6480" y="0"/>
                          <a:pt x="6720" y="42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8" name="Freeform 360"/>
                  <p:cNvSpPr>
                    <a:spLocks/>
                  </p:cNvSpPr>
                  <p:nvPr/>
                </p:nvSpPr>
                <p:spPr bwMode="auto">
                  <a:xfrm>
                    <a:off x="5620" y="10400"/>
                    <a:ext cx="6670" cy="2520"/>
                  </a:xfrm>
                  <a:custGeom>
                    <a:avLst/>
                    <a:gdLst>
                      <a:gd name="T0" fmla="*/ 370 w 6670"/>
                      <a:gd name="T1" fmla="*/ 2520 h 2520"/>
                      <a:gd name="T2" fmla="*/ 6670 w 6670"/>
                      <a:gd name="T3" fmla="*/ 480 h 2520"/>
                      <a:gd name="T4" fmla="*/ 0 60000 65536"/>
                      <a:gd name="T5" fmla="*/ 0 60000 65536"/>
                      <a:gd name="T6" fmla="*/ 0 w 6670"/>
                      <a:gd name="T7" fmla="*/ 0 h 2520"/>
                      <a:gd name="T8" fmla="*/ 6670 w 6670"/>
                      <a:gd name="T9" fmla="*/ 2520 h 252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670" h="2520">
                        <a:moveTo>
                          <a:pt x="370" y="2520"/>
                        </a:moveTo>
                        <a:cubicBezTo>
                          <a:pt x="0" y="1320"/>
                          <a:pt x="6550" y="0"/>
                          <a:pt x="6670" y="48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69" name="Freeform 361"/>
                  <p:cNvSpPr>
                    <a:spLocks/>
                  </p:cNvSpPr>
                  <p:nvPr/>
                </p:nvSpPr>
                <p:spPr bwMode="auto">
                  <a:xfrm>
                    <a:off x="6040" y="10700"/>
                    <a:ext cx="6700" cy="2450"/>
                  </a:xfrm>
                  <a:custGeom>
                    <a:avLst/>
                    <a:gdLst>
                      <a:gd name="T0" fmla="*/ 310 w 6700"/>
                      <a:gd name="T1" fmla="*/ 2450 h 2450"/>
                      <a:gd name="T2" fmla="*/ 6700 w 6700"/>
                      <a:gd name="T3" fmla="*/ 680 h 2450"/>
                      <a:gd name="T4" fmla="*/ 0 60000 65536"/>
                      <a:gd name="T5" fmla="*/ 0 60000 65536"/>
                      <a:gd name="T6" fmla="*/ 0 w 6700"/>
                      <a:gd name="T7" fmla="*/ 0 h 2450"/>
                      <a:gd name="T8" fmla="*/ 6700 w 6700"/>
                      <a:gd name="T9" fmla="*/ 2450 h 245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700" h="2450">
                        <a:moveTo>
                          <a:pt x="310" y="2450"/>
                        </a:moveTo>
                        <a:cubicBezTo>
                          <a:pt x="0" y="1410"/>
                          <a:pt x="6470" y="0"/>
                          <a:pt x="6700" y="68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0" name="Freeform 362"/>
                  <p:cNvSpPr>
                    <a:spLocks/>
                  </p:cNvSpPr>
                  <p:nvPr/>
                </p:nvSpPr>
                <p:spPr bwMode="auto">
                  <a:xfrm>
                    <a:off x="6750" y="11280"/>
                    <a:ext cx="6120" cy="2100"/>
                  </a:xfrm>
                  <a:custGeom>
                    <a:avLst/>
                    <a:gdLst>
                      <a:gd name="T0" fmla="*/ 100 w 6120"/>
                      <a:gd name="T1" fmla="*/ 2100 h 2100"/>
                      <a:gd name="T2" fmla="*/ 6120 w 6120"/>
                      <a:gd name="T3" fmla="*/ 540 h 2100"/>
                      <a:gd name="T4" fmla="*/ 0 60000 65536"/>
                      <a:gd name="T5" fmla="*/ 0 60000 65536"/>
                      <a:gd name="T6" fmla="*/ 0 w 6120"/>
                      <a:gd name="T7" fmla="*/ 0 h 2100"/>
                      <a:gd name="T8" fmla="*/ 6120 w 6120"/>
                      <a:gd name="T9" fmla="*/ 2100 h 21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120" h="2100">
                        <a:moveTo>
                          <a:pt x="100" y="2100"/>
                        </a:moveTo>
                        <a:cubicBezTo>
                          <a:pt x="0" y="1290"/>
                          <a:pt x="6010" y="0"/>
                          <a:pt x="6120" y="5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1" name="Freeform 363"/>
                  <p:cNvSpPr>
                    <a:spLocks/>
                  </p:cNvSpPr>
                  <p:nvPr/>
                </p:nvSpPr>
                <p:spPr bwMode="auto">
                  <a:xfrm>
                    <a:off x="7370" y="12040"/>
                    <a:ext cx="5460" cy="1490"/>
                  </a:xfrm>
                  <a:custGeom>
                    <a:avLst/>
                    <a:gdLst>
                      <a:gd name="T0" fmla="*/ 90 w 5460"/>
                      <a:gd name="T1" fmla="*/ 1490 h 1490"/>
                      <a:gd name="T2" fmla="*/ 2810 w 5460"/>
                      <a:gd name="T3" fmla="*/ 600 h 1490"/>
                      <a:gd name="T4" fmla="*/ 5460 w 5460"/>
                      <a:gd name="T5" fmla="*/ 260 h 1490"/>
                      <a:gd name="T6" fmla="*/ 0 60000 65536"/>
                      <a:gd name="T7" fmla="*/ 0 60000 65536"/>
                      <a:gd name="T8" fmla="*/ 0 60000 65536"/>
                      <a:gd name="T9" fmla="*/ 0 w 5460"/>
                      <a:gd name="T10" fmla="*/ 0 h 1490"/>
                      <a:gd name="T11" fmla="*/ 5460 w 5460"/>
                      <a:gd name="T12" fmla="*/ 1490 h 149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460" h="1490">
                        <a:moveTo>
                          <a:pt x="90" y="1490"/>
                        </a:moveTo>
                        <a:cubicBezTo>
                          <a:pt x="0" y="1290"/>
                          <a:pt x="1913" y="807"/>
                          <a:pt x="2810" y="600"/>
                        </a:cubicBezTo>
                        <a:cubicBezTo>
                          <a:pt x="3707" y="393"/>
                          <a:pt x="5380" y="0"/>
                          <a:pt x="5460" y="26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2" name="Freeform 364"/>
                  <p:cNvSpPr>
                    <a:spLocks/>
                  </p:cNvSpPr>
                  <p:nvPr/>
                </p:nvSpPr>
                <p:spPr bwMode="auto">
                  <a:xfrm>
                    <a:off x="8300" y="12660"/>
                    <a:ext cx="4210" cy="990"/>
                  </a:xfrm>
                  <a:custGeom>
                    <a:avLst/>
                    <a:gdLst>
                      <a:gd name="T0" fmla="*/ 40 w 4210"/>
                      <a:gd name="T1" fmla="*/ 990 h 990"/>
                      <a:gd name="T2" fmla="*/ 2170 w 4210"/>
                      <a:gd name="T3" fmla="*/ 550 h 990"/>
                      <a:gd name="T4" fmla="*/ 4210 w 4210"/>
                      <a:gd name="T5" fmla="*/ 160 h 990"/>
                      <a:gd name="T6" fmla="*/ 0 60000 65536"/>
                      <a:gd name="T7" fmla="*/ 0 60000 65536"/>
                      <a:gd name="T8" fmla="*/ 0 60000 65536"/>
                      <a:gd name="T9" fmla="*/ 0 w 4210"/>
                      <a:gd name="T10" fmla="*/ 0 h 990"/>
                      <a:gd name="T11" fmla="*/ 4210 w 4210"/>
                      <a:gd name="T12" fmla="*/ 990 h 99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210" h="990">
                        <a:moveTo>
                          <a:pt x="40" y="990"/>
                        </a:moveTo>
                        <a:cubicBezTo>
                          <a:pt x="0" y="860"/>
                          <a:pt x="1475" y="688"/>
                          <a:pt x="2170" y="550"/>
                        </a:cubicBezTo>
                        <a:cubicBezTo>
                          <a:pt x="2865" y="412"/>
                          <a:pt x="4180" y="0"/>
                          <a:pt x="4210" y="16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3" name="Freeform 365"/>
                  <p:cNvSpPr>
                    <a:spLocks/>
                  </p:cNvSpPr>
                  <p:nvPr/>
                </p:nvSpPr>
                <p:spPr bwMode="auto">
                  <a:xfrm>
                    <a:off x="5620" y="11490"/>
                    <a:ext cx="670" cy="1600"/>
                  </a:xfrm>
                  <a:custGeom>
                    <a:avLst/>
                    <a:gdLst>
                      <a:gd name="T0" fmla="*/ 620 w 670"/>
                      <a:gd name="T1" fmla="*/ 1600 h 1600"/>
                      <a:gd name="T2" fmla="*/ 0 w 670"/>
                      <a:gd name="T3" fmla="*/ 390 h 1600"/>
                      <a:gd name="T4" fmla="*/ 0 60000 65536"/>
                      <a:gd name="T5" fmla="*/ 0 60000 65536"/>
                      <a:gd name="T6" fmla="*/ 0 w 670"/>
                      <a:gd name="T7" fmla="*/ 0 h 1600"/>
                      <a:gd name="T8" fmla="*/ 670 w 670"/>
                      <a:gd name="T9" fmla="*/ 1600 h 16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670" h="1600">
                        <a:moveTo>
                          <a:pt x="620" y="1600"/>
                        </a:moveTo>
                        <a:cubicBezTo>
                          <a:pt x="670" y="1000"/>
                          <a:pt x="40" y="0"/>
                          <a:pt x="0" y="3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4" name="Freeform 366"/>
                  <p:cNvSpPr>
                    <a:spLocks/>
                  </p:cNvSpPr>
                  <p:nvPr/>
                </p:nvSpPr>
                <p:spPr bwMode="auto">
                  <a:xfrm>
                    <a:off x="5870" y="10950"/>
                    <a:ext cx="1180" cy="2380"/>
                  </a:xfrm>
                  <a:custGeom>
                    <a:avLst/>
                    <a:gdLst>
                      <a:gd name="T0" fmla="*/ 890 w 1180"/>
                      <a:gd name="T1" fmla="*/ 2380 h 2380"/>
                      <a:gd name="T2" fmla="*/ 0 w 1180"/>
                      <a:gd name="T3" fmla="*/ 340 h 2380"/>
                      <a:gd name="T4" fmla="*/ 0 60000 65536"/>
                      <a:gd name="T5" fmla="*/ 0 60000 65536"/>
                      <a:gd name="T6" fmla="*/ 0 w 1180"/>
                      <a:gd name="T7" fmla="*/ 0 h 2380"/>
                      <a:gd name="T8" fmla="*/ 1180 w 1180"/>
                      <a:gd name="T9" fmla="*/ 2380 h 238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180" h="2380">
                        <a:moveTo>
                          <a:pt x="890" y="2380"/>
                        </a:moveTo>
                        <a:cubicBezTo>
                          <a:pt x="1180" y="1610"/>
                          <a:pt x="150" y="0"/>
                          <a:pt x="0" y="3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5" name="Freeform 367"/>
                  <p:cNvSpPr>
                    <a:spLocks/>
                  </p:cNvSpPr>
                  <p:nvPr/>
                </p:nvSpPr>
                <p:spPr bwMode="auto">
                  <a:xfrm>
                    <a:off x="6280" y="10580"/>
                    <a:ext cx="1310" cy="2940"/>
                  </a:xfrm>
                  <a:custGeom>
                    <a:avLst/>
                    <a:gdLst>
                      <a:gd name="T0" fmla="*/ 1130 w 1310"/>
                      <a:gd name="T1" fmla="*/ 2940 h 2940"/>
                      <a:gd name="T2" fmla="*/ 800 w 1310"/>
                      <a:gd name="T3" fmla="*/ 1130 h 2940"/>
                      <a:gd name="T4" fmla="*/ 0 w 1310"/>
                      <a:gd name="T5" fmla="*/ 230 h 2940"/>
                      <a:gd name="T6" fmla="*/ 0 60000 65536"/>
                      <a:gd name="T7" fmla="*/ 0 60000 65536"/>
                      <a:gd name="T8" fmla="*/ 0 60000 65536"/>
                      <a:gd name="T9" fmla="*/ 0 w 1310"/>
                      <a:gd name="T10" fmla="*/ 0 h 2940"/>
                      <a:gd name="T11" fmla="*/ 1310 w 1310"/>
                      <a:gd name="T12" fmla="*/ 2940 h 294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10" h="2940">
                        <a:moveTo>
                          <a:pt x="1130" y="2940"/>
                        </a:moveTo>
                        <a:cubicBezTo>
                          <a:pt x="1310" y="2520"/>
                          <a:pt x="970" y="1480"/>
                          <a:pt x="800" y="1130"/>
                        </a:cubicBezTo>
                        <a:cubicBezTo>
                          <a:pt x="630" y="780"/>
                          <a:pt x="190" y="0"/>
                          <a:pt x="0" y="23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6" name="Freeform 368"/>
                  <p:cNvSpPr>
                    <a:spLocks/>
                  </p:cNvSpPr>
                  <p:nvPr/>
                </p:nvSpPr>
                <p:spPr bwMode="auto">
                  <a:xfrm>
                    <a:off x="6710" y="10190"/>
                    <a:ext cx="1520" cy="3430"/>
                  </a:xfrm>
                  <a:custGeom>
                    <a:avLst/>
                    <a:gdLst>
                      <a:gd name="T0" fmla="*/ 1350 w 1520"/>
                      <a:gd name="T1" fmla="*/ 3430 h 3430"/>
                      <a:gd name="T2" fmla="*/ 990 w 1520"/>
                      <a:gd name="T3" fmla="*/ 1340 h 3430"/>
                      <a:gd name="T4" fmla="*/ 0 w 1520"/>
                      <a:gd name="T5" fmla="*/ 230 h 3430"/>
                      <a:gd name="T6" fmla="*/ 0 60000 65536"/>
                      <a:gd name="T7" fmla="*/ 0 60000 65536"/>
                      <a:gd name="T8" fmla="*/ 0 60000 65536"/>
                      <a:gd name="T9" fmla="*/ 0 w 1520"/>
                      <a:gd name="T10" fmla="*/ 0 h 3430"/>
                      <a:gd name="T11" fmla="*/ 1520 w 1520"/>
                      <a:gd name="T12" fmla="*/ 3430 h 343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520" h="3430">
                        <a:moveTo>
                          <a:pt x="1350" y="3430"/>
                        </a:moveTo>
                        <a:cubicBezTo>
                          <a:pt x="1520" y="3030"/>
                          <a:pt x="1160" y="1690"/>
                          <a:pt x="990" y="1340"/>
                        </a:cubicBezTo>
                        <a:cubicBezTo>
                          <a:pt x="820" y="990"/>
                          <a:pt x="190" y="0"/>
                          <a:pt x="0" y="23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7" name="Freeform 369"/>
                  <p:cNvSpPr>
                    <a:spLocks/>
                  </p:cNvSpPr>
                  <p:nvPr/>
                </p:nvSpPr>
                <p:spPr bwMode="auto">
                  <a:xfrm>
                    <a:off x="7220" y="9740"/>
                    <a:ext cx="1900" cy="3920"/>
                  </a:xfrm>
                  <a:custGeom>
                    <a:avLst/>
                    <a:gdLst>
                      <a:gd name="T0" fmla="*/ 1520 w 1900"/>
                      <a:gd name="T1" fmla="*/ 3920 h 3920"/>
                      <a:gd name="T2" fmla="*/ 1000 w 1900"/>
                      <a:gd name="T3" fmla="*/ 1560 h 3920"/>
                      <a:gd name="T4" fmla="*/ 0 w 1900"/>
                      <a:gd name="T5" fmla="*/ 330 h 3920"/>
                      <a:gd name="T6" fmla="*/ 0 60000 65536"/>
                      <a:gd name="T7" fmla="*/ 0 60000 65536"/>
                      <a:gd name="T8" fmla="*/ 0 60000 65536"/>
                      <a:gd name="T9" fmla="*/ 0 w 1900"/>
                      <a:gd name="T10" fmla="*/ 0 h 3920"/>
                      <a:gd name="T11" fmla="*/ 1900 w 1900"/>
                      <a:gd name="T12" fmla="*/ 3920 h 392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900" h="3920">
                        <a:moveTo>
                          <a:pt x="1520" y="3920"/>
                        </a:moveTo>
                        <a:cubicBezTo>
                          <a:pt x="1900" y="3410"/>
                          <a:pt x="1200" y="1880"/>
                          <a:pt x="1000" y="1560"/>
                        </a:cubicBezTo>
                        <a:cubicBezTo>
                          <a:pt x="800" y="1240"/>
                          <a:pt x="340" y="0"/>
                          <a:pt x="0" y="33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8" name="Freeform 370"/>
                  <p:cNvSpPr>
                    <a:spLocks/>
                  </p:cNvSpPr>
                  <p:nvPr/>
                </p:nvSpPr>
                <p:spPr bwMode="auto">
                  <a:xfrm>
                    <a:off x="7660" y="9360"/>
                    <a:ext cx="2210" cy="4310"/>
                  </a:xfrm>
                  <a:custGeom>
                    <a:avLst/>
                    <a:gdLst>
                      <a:gd name="T0" fmla="*/ 1740 w 2210"/>
                      <a:gd name="T1" fmla="*/ 4310 h 4310"/>
                      <a:gd name="T2" fmla="*/ 1160 w 2210"/>
                      <a:gd name="T3" fmla="*/ 1790 h 4310"/>
                      <a:gd name="T4" fmla="*/ 0 w 2210"/>
                      <a:gd name="T5" fmla="*/ 420 h 4310"/>
                      <a:gd name="T6" fmla="*/ 0 60000 65536"/>
                      <a:gd name="T7" fmla="*/ 0 60000 65536"/>
                      <a:gd name="T8" fmla="*/ 0 60000 65536"/>
                      <a:gd name="T9" fmla="*/ 0 w 2210"/>
                      <a:gd name="T10" fmla="*/ 0 h 4310"/>
                      <a:gd name="T11" fmla="*/ 2210 w 2210"/>
                      <a:gd name="T12" fmla="*/ 4310 h 431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210" h="4310">
                        <a:moveTo>
                          <a:pt x="1740" y="4310"/>
                        </a:moveTo>
                        <a:cubicBezTo>
                          <a:pt x="2210" y="3230"/>
                          <a:pt x="1410" y="2140"/>
                          <a:pt x="1160" y="1790"/>
                        </a:cubicBezTo>
                        <a:cubicBezTo>
                          <a:pt x="910" y="1440"/>
                          <a:pt x="610" y="0"/>
                          <a:pt x="0" y="42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79" name="Freeform 371"/>
                  <p:cNvSpPr>
                    <a:spLocks/>
                  </p:cNvSpPr>
                  <p:nvPr/>
                </p:nvSpPr>
                <p:spPr bwMode="auto">
                  <a:xfrm>
                    <a:off x="8180" y="9020"/>
                    <a:ext cx="2630" cy="4590"/>
                  </a:xfrm>
                  <a:custGeom>
                    <a:avLst/>
                    <a:gdLst>
                      <a:gd name="T0" fmla="*/ 1890 w 2630"/>
                      <a:gd name="T1" fmla="*/ 4590 h 4590"/>
                      <a:gd name="T2" fmla="*/ 1230 w 2630"/>
                      <a:gd name="T3" fmla="*/ 1930 h 4590"/>
                      <a:gd name="T4" fmla="*/ 0 w 2630"/>
                      <a:gd name="T5" fmla="*/ 480 h 4590"/>
                      <a:gd name="T6" fmla="*/ 0 60000 65536"/>
                      <a:gd name="T7" fmla="*/ 0 60000 65536"/>
                      <a:gd name="T8" fmla="*/ 0 60000 65536"/>
                      <a:gd name="T9" fmla="*/ 0 w 2630"/>
                      <a:gd name="T10" fmla="*/ 0 h 4590"/>
                      <a:gd name="T11" fmla="*/ 2630 w 2630"/>
                      <a:gd name="T12" fmla="*/ 4590 h 459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630" h="4590">
                        <a:moveTo>
                          <a:pt x="1890" y="4590"/>
                        </a:moveTo>
                        <a:cubicBezTo>
                          <a:pt x="2630" y="3350"/>
                          <a:pt x="1500" y="2250"/>
                          <a:pt x="1230" y="1930"/>
                        </a:cubicBezTo>
                        <a:cubicBezTo>
                          <a:pt x="960" y="1610"/>
                          <a:pt x="690" y="0"/>
                          <a:pt x="0" y="48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80" name="Freeform 372"/>
                  <p:cNvSpPr>
                    <a:spLocks/>
                  </p:cNvSpPr>
                  <p:nvPr/>
                </p:nvSpPr>
                <p:spPr bwMode="auto">
                  <a:xfrm>
                    <a:off x="8720" y="8790"/>
                    <a:ext cx="3040" cy="4710"/>
                  </a:xfrm>
                  <a:custGeom>
                    <a:avLst/>
                    <a:gdLst>
                      <a:gd name="T0" fmla="*/ 2120 w 3040"/>
                      <a:gd name="T1" fmla="*/ 4710 h 4710"/>
                      <a:gd name="T2" fmla="*/ 1370 w 3040"/>
                      <a:gd name="T3" fmla="*/ 2010 h 4710"/>
                      <a:gd name="T4" fmla="*/ 0 w 3040"/>
                      <a:gd name="T5" fmla="*/ 450 h 4710"/>
                      <a:gd name="T6" fmla="*/ 0 60000 65536"/>
                      <a:gd name="T7" fmla="*/ 0 60000 65536"/>
                      <a:gd name="T8" fmla="*/ 0 60000 65536"/>
                      <a:gd name="T9" fmla="*/ 0 w 3040"/>
                      <a:gd name="T10" fmla="*/ 0 h 4710"/>
                      <a:gd name="T11" fmla="*/ 3040 w 3040"/>
                      <a:gd name="T12" fmla="*/ 4710 h 471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040" h="4710">
                        <a:moveTo>
                          <a:pt x="2120" y="4710"/>
                        </a:moveTo>
                        <a:cubicBezTo>
                          <a:pt x="3040" y="3210"/>
                          <a:pt x="1640" y="2330"/>
                          <a:pt x="1370" y="2010"/>
                        </a:cubicBezTo>
                        <a:cubicBezTo>
                          <a:pt x="1100" y="1690"/>
                          <a:pt x="800" y="0"/>
                          <a:pt x="0" y="45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81" name="Freeform 373"/>
                  <p:cNvSpPr>
                    <a:spLocks/>
                  </p:cNvSpPr>
                  <p:nvPr/>
                </p:nvSpPr>
                <p:spPr bwMode="auto">
                  <a:xfrm>
                    <a:off x="9220" y="8520"/>
                    <a:ext cx="3250" cy="4800"/>
                  </a:xfrm>
                  <a:custGeom>
                    <a:avLst/>
                    <a:gdLst>
                      <a:gd name="T0" fmla="*/ 2320 w 3250"/>
                      <a:gd name="T1" fmla="*/ 4800 h 4800"/>
                      <a:gd name="T2" fmla="*/ 1480 w 3250"/>
                      <a:gd name="T3" fmla="*/ 2020 h 4800"/>
                      <a:gd name="T4" fmla="*/ 0 w 3250"/>
                      <a:gd name="T5" fmla="*/ 500 h 4800"/>
                      <a:gd name="T6" fmla="*/ 0 60000 65536"/>
                      <a:gd name="T7" fmla="*/ 0 60000 65536"/>
                      <a:gd name="T8" fmla="*/ 0 60000 65536"/>
                      <a:gd name="T9" fmla="*/ 0 w 3250"/>
                      <a:gd name="T10" fmla="*/ 0 h 4800"/>
                      <a:gd name="T11" fmla="*/ 3250 w 3250"/>
                      <a:gd name="T12" fmla="*/ 4800 h 48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250" h="4800">
                        <a:moveTo>
                          <a:pt x="2320" y="4800"/>
                        </a:moveTo>
                        <a:cubicBezTo>
                          <a:pt x="3250" y="3240"/>
                          <a:pt x="1890" y="2410"/>
                          <a:pt x="1480" y="2020"/>
                        </a:cubicBezTo>
                        <a:cubicBezTo>
                          <a:pt x="1070" y="1630"/>
                          <a:pt x="1380" y="0"/>
                          <a:pt x="0" y="50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82" name="Freeform 374"/>
                  <p:cNvSpPr>
                    <a:spLocks/>
                  </p:cNvSpPr>
                  <p:nvPr/>
                </p:nvSpPr>
                <p:spPr bwMode="auto">
                  <a:xfrm>
                    <a:off x="9900" y="8420"/>
                    <a:ext cx="3310" cy="4620"/>
                  </a:xfrm>
                  <a:custGeom>
                    <a:avLst/>
                    <a:gdLst>
                      <a:gd name="T0" fmla="*/ 2290 w 3310"/>
                      <a:gd name="T1" fmla="*/ 4620 h 4620"/>
                      <a:gd name="T2" fmla="*/ 1410 w 3310"/>
                      <a:gd name="T3" fmla="*/ 1940 h 4620"/>
                      <a:gd name="T4" fmla="*/ 0 w 3310"/>
                      <a:gd name="T5" fmla="*/ 370 h 4620"/>
                      <a:gd name="T6" fmla="*/ 0 60000 65536"/>
                      <a:gd name="T7" fmla="*/ 0 60000 65536"/>
                      <a:gd name="T8" fmla="*/ 0 60000 65536"/>
                      <a:gd name="T9" fmla="*/ 0 w 3310"/>
                      <a:gd name="T10" fmla="*/ 0 h 4620"/>
                      <a:gd name="T11" fmla="*/ 3310 w 3310"/>
                      <a:gd name="T12" fmla="*/ 4620 h 462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310" h="4620">
                        <a:moveTo>
                          <a:pt x="2290" y="4620"/>
                        </a:moveTo>
                        <a:cubicBezTo>
                          <a:pt x="3310" y="3130"/>
                          <a:pt x="1950" y="2400"/>
                          <a:pt x="1410" y="1940"/>
                        </a:cubicBezTo>
                        <a:cubicBezTo>
                          <a:pt x="870" y="1480"/>
                          <a:pt x="1440" y="0"/>
                          <a:pt x="0" y="37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2583" name="Freeform 375"/>
                  <p:cNvSpPr>
                    <a:spLocks/>
                  </p:cNvSpPr>
                  <p:nvPr/>
                </p:nvSpPr>
                <p:spPr bwMode="auto">
                  <a:xfrm>
                    <a:off x="10610" y="8600"/>
                    <a:ext cx="1220" cy="1880"/>
                  </a:xfrm>
                  <a:custGeom>
                    <a:avLst/>
                    <a:gdLst>
                      <a:gd name="T0" fmla="*/ 1220 w 1220"/>
                      <a:gd name="T1" fmla="*/ 1880 h 1880"/>
                      <a:gd name="T2" fmla="*/ 900 w 1220"/>
                      <a:gd name="T3" fmla="*/ 1100 h 1880"/>
                      <a:gd name="T4" fmla="*/ 0 w 1220"/>
                      <a:gd name="T5" fmla="*/ 40 h 1880"/>
                      <a:gd name="T6" fmla="*/ 0 60000 65536"/>
                      <a:gd name="T7" fmla="*/ 0 60000 65536"/>
                      <a:gd name="T8" fmla="*/ 0 60000 65536"/>
                      <a:gd name="T9" fmla="*/ 0 w 1220"/>
                      <a:gd name="T10" fmla="*/ 0 h 1880"/>
                      <a:gd name="T11" fmla="*/ 1220 w 1220"/>
                      <a:gd name="T12" fmla="*/ 1880 h 188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20" h="1880">
                        <a:moveTo>
                          <a:pt x="1220" y="1880"/>
                        </a:moveTo>
                        <a:cubicBezTo>
                          <a:pt x="1140" y="1780"/>
                          <a:pt x="890" y="1560"/>
                          <a:pt x="900" y="1100"/>
                        </a:cubicBezTo>
                        <a:cubicBezTo>
                          <a:pt x="910" y="640"/>
                          <a:pt x="780" y="0"/>
                          <a:pt x="0" y="4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2486" name="Freeform 376"/>
                <p:cNvSpPr>
                  <a:spLocks/>
                </p:cNvSpPr>
                <p:nvPr/>
              </p:nvSpPr>
              <p:spPr bwMode="auto">
                <a:xfrm>
                  <a:off x="2679" y="2808"/>
                  <a:ext cx="258" cy="299"/>
                </a:xfrm>
                <a:custGeom>
                  <a:avLst/>
                  <a:gdLst>
                    <a:gd name="T0" fmla="*/ 0 w 326"/>
                    <a:gd name="T1" fmla="*/ 6 h 378"/>
                    <a:gd name="T2" fmla="*/ 8 w 326"/>
                    <a:gd name="T3" fmla="*/ 0 h 378"/>
                    <a:gd name="T4" fmla="*/ 13 w 326"/>
                    <a:gd name="T5" fmla="*/ 8 h 378"/>
                    <a:gd name="T6" fmla="*/ 4 w 326"/>
                    <a:gd name="T7" fmla="*/ 14 h 378"/>
                    <a:gd name="T8" fmla="*/ 0 w 326"/>
                    <a:gd name="T9" fmla="*/ 6 h 37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6"/>
                    <a:gd name="T16" fmla="*/ 0 h 378"/>
                    <a:gd name="T17" fmla="*/ 326 w 326"/>
                    <a:gd name="T18" fmla="*/ 378 h 37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6" h="378">
                      <a:moveTo>
                        <a:pt x="0" y="166"/>
                      </a:moveTo>
                      <a:cubicBezTo>
                        <a:pt x="84" y="60"/>
                        <a:pt x="218" y="0"/>
                        <a:pt x="218" y="0"/>
                      </a:cubicBezTo>
                      <a:cubicBezTo>
                        <a:pt x="282" y="98"/>
                        <a:pt x="306" y="156"/>
                        <a:pt x="326" y="212"/>
                      </a:cubicBezTo>
                      <a:cubicBezTo>
                        <a:pt x="238" y="262"/>
                        <a:pt x="152" y="324"/>
                        <a:pt x="100" y="378"/>
                      </a:cubicBezTo>
                      <a:cubicBezTo>
                        <a:pt x="90" y="350"/>
                        <a:pt x="56" y="264"/>
                        <a:pt x="0" y="166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AB55D"/>
                    </a:gs>
                    <a:gs pos="100000">
                      <a:srgbClr val="AC8B00"/>
                    </a:gs>
                  </a:gsLst>
                  <a:path path="rect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487" name="Freeform 377"/>
                <p:cNvSpPr>
                  <a:spLocks/>
                </p:cNvSpPr>
                <p:nvPr/>
              </p:nvSpPr>
              <p:spPr bwMode="auto">
                <a:xfrm>
                  <a:off x="4617" y="1890"/>
                  <a:ext cx="218" cy="187"/>
                </a:xfrm>
                <a:custGeom>
                  <a:avLst/>
                  <a:gdLst>
                    <a:gd name="T0" fmla="*/ 0 w 276"/>
                    <a:gd name="T1" fmla="*/ 0 h 237"/>
                    <a:gd name="T2" fmla="*/ 10 w 276"/>
                    <a:gd name="T3" fmla="*/ 2 h 237"/>
                    <a:gd name="T4" fmla="*/ 10 w 276"/>
                    <a:gd name="T5" fmla="*/ 8 h 237"/>
                    <a:gd name="T6" fmla="*/ 2 w 276"/>
                    <a:gd name="T7" fmla="*/ 6 h 237"/>
                    <a:gd name="T8" fmla="*/ 0 w 276"/>
                    <a:gd name="T9" fmla="*/ 0 h 2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6"/>
                    <a:gd name="T16" fmla="*/ 0 h 237"/>
                    <a:gd name="T17" fmla="*/ 276 w 276"/>
                    <a:gd name="T18" fmla="*/ 237 h 2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6" h="237">
                      <a:moveTo>
                        <a:pt x="0" y="0"/>
                      </a:moveTo>
                      <a:cubicBezTo>
                        <a:pt x="103" y="0"/>
                        <a:pt x="246" y="33"/>
                        <a:pt x="261" y="57"/>
                      </a:cubicBezTo>
                      <a:cubicBezTo>
                        <a:pt x="276" y="122"/>
                        <a:pt x="266" y="180"/>
                        <a:pt x="270" y="237"/>
                      </a:cubicBezTo>
                      <a:cubicBezTo>
                        <a:pt x="231" y="204"/>
                        <a:pt x="114" y="167"/>
                        <a:pt x="32" y="170"/>
                      </a:cubicBezTo>
                      <a:cubicBezTo>
                        <a:pt x="18" y="119"/>
                        <a:pt x="17" y="64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AB55D"/>
                    </a:gs>
                    <a:gs pos="100000">
                      <a:srgbClr val="AC8B00"/>
                    </a:gs>
                  </a:gsLst>
                  <a:path path="rect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488" name="Freeform 378"/>
                <p:cNvSpPr>
                  <a:spLocks/>
                </p:cNvSpPr>
                <p:nvPr/>
              </p:nvSpPr>
              <p:spPr bwMode="auto">
                <a:xfrm>
                  <a:off x="4339" y="3084"/>
                  <a:ext cx="354" cy="318"/>
                </a:xfrm>
                <a:custGeom>
                  <a:avLst/>
                  <a:gdLst>
                    <a:gd name="T0" fmla="*/ 2 w 448"/>
                    <a:gd name="T1" fmla="*/ 3 h 403"/>
                    <a:gd name="T2" fmla="*/ 17 w 448"/>
                    <a:gd name="T3" fmla="*/ 0 h 403"/>
                    <a:gd name="T4" fmla="*/ 14 w 448"/>
                    <a:gd name="T5" fmla="*/ 12 h 403"/>
                    <a:gd name="T6" fmla="*/ 0 w 448"/>
                    <a:gd name="T7" fmla="*/ 15 h 403"/>
                    <a:gd name="T8" fmla="*/ 2 w 448"/>
                    <a:gd name="T9" fmla="*/ 3 h 4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48"/>
                    <a:gd name="T16" fmla="*/ 0 h 403"/>
                    <a:gd name="T17" fmla="*/ 448 w 448"/>
                    <a:gd name="T18" fmla="*/ 403 h 4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48" h="403">
                      <a:moveTo>
                        <a:pt x="36" y="87"/>
                      </a:moveTo>
                      <a:cubicBezTo>
                        <a:pt x="162" y="60"/>
                        <a:pt x="394" y="9"/>
                        <a:pt x="441" y="0"/>
                      </a:cubicBezTo>
                      <a:cubicBezTo>
                        <a:pt x="448" y="121"/>
                        <a:pt x="426" y="238"/>
                        <a:pt x="396" y="318"/>
                      </a:cubicBezTo>
                      <a:cubicBezTo>
                        <a:pt x="348" y="331"/>
                        <a:pt x="120" y="387"/>
                        <a:pt x="0" y="403"/>
                      </a:cubicBezTo>
                      <a:cubicBezTo>
                        <a:pt x="22" y="321"/>
                        <a:pt x="49" y="195"/>
                        <a:pt x="36" y="87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AB55D"/>
                    </a:gs>
                    <a:gs pos="100000">
                      <a:srgbClr val="AC8B00"/>
                    </a:gs>
                  </a:gsLst>
                  <a:path path="rect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 type="none" w="lg" len="lg"/>
                </a:ln>
              </p:spPr>
              <p:txBody>
                <a:bodyPr lIns="90000" tIns="46800" rIns="90000" bIns="46800"/>
                <a:lstStyle/>
                <a:p>
                  <a:endParaRPr lang="en-US"/>
                </a:p>
              </p:txBody>
            </p:sp>
            <p:sp>
              <p:nvSpPr>
                <p:cNvPr id="212489" name="Rectangle 379"/>
                <p:cNvSpPr>
                  <a:spLocks noChangeArrowheads="1"/>
                </p:cNvSpPr>
                <p:nvPr/>
              </p:nvSpPr>
              <p:spPr bwMode="auto">
                <a:xfrm>
                  <a:off x="2936" y="2702"/>
                  <a:ext cx="199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lnSpc>
                      <a:spcPct val="110000"/>
                    </a:lnSpc>
                  </a:pPr>
                  <a:r>
                    <a:rPr lang="en-ZA" sz="2000">
                      <a:solidFill>
                        <a:srgbClr val="000066"/>
                      </a:solidFill>
                    </a:rPr>
                    <a:t>1</a:t>
                  </a:r>
                  <a:endParaRPr lang="en-US" sz="2000">
                    <a:solidFill>
                      <a:srgbClr val="000066"/>
                    </a:solidFill>
                  </a:endParaRPr>
                </a:p>
              </p:txBody>
            </p:sp>
            <p:grpSp>
              <p:nvGrpSpPr>
                <p:cNvPr id="212490" name="Group 380"/>
                <p:cNvGrpSpPr>
                  <a:grpSpLocks/>
                </p:cNvGrpSpPr>
                <p:nvPr/>
              </p:nvGrpSpPr>
              <p:grpSpPr bwMode="auto">
                <a:xfrm>
                  <a:off x="1988" y="1285"/>
                  <a:ext cx="3772" cy="2758"/>
                  <a:chOff x="424" y="417"/>
                  <a:chExt cx="4772" cy="3490"/>
                </a:xfrm>
              </p:grpSpPr>
              <p:sp>
                <p:nvSpPr>
                  <p:cNvPr id="212496" name="Freeform 381"/>
                  <p:cNvSpPr>
                    <a:spLocks/>
                  </p:cNvSpPr>
                  <p:nvPr/>
                </p:nvSpPr>
                <p:spPr bwMode="auto">
                  <a:xfrm>
                    <a:off x="424" y="417"/>
                    <a:ext cx="4205" cy="1327"/>
                  </a:xfrm>
                  <a:custGeom>
                    <a:avLst/>
                    <a:gdLst>
                      <a:gd name="T0" fmla="*/ 0 w 4205"/>
                      <a:gd name="T1" fmla="*/ 1327 h 1327"/>
                      <a:gd name="T2" fmla="*/ 4205 w 4205"/>
                      <a:gd name="T3" fmla="*/ 0 h 1327"/>
                      <a:gd name="T4" fmla="*/ 0 60000 65536"/>
                      <a:gd name="T5" fmla="*/ 0 60000 65536"/>
                      <a:gd name="T6" fmla="*/ 0 w 4205"/>
                      <a:gd name="T7" fmla="*/ 0 h 1327"/>
                      <a:gd name="T8" fmla="*/ 4205 w 4205"/>
                      <a:gd name="T9" fmla="*/ 1327 h 1327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205" h="1327">
                        <a:moveTo>
                          <a:pt x="0" y="1327"/>
                        </a:moveTo>
                        <a:cubicBezTo>
                          <a:pt x="1184" y="663"/>
                          <a:pt x="3229" y="111"/>
                          <a:pt x="4205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497" name="Line 38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015" y="488"/>
                    <a:ext cx="9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212498" name="Group 383"/>
                  <p:cNvGrpSpPr>
                    <a:grpSpLocks/>
                  </p:cNvGrpSpPr>
                  <p:nvPr/>
                </p:nvGrpSpPr>
                <p:grpSpPr bwMode="auto">
                  <a:xfrm>
                    <a:off x="424" y="536"/>
                    <a:ext cx="4768" cy="1392"/>
                    <a:chOff x="424" y="352"/>
                    <a:chExt cx="4768" cy="1392"/>
                  </a:xfrm>
                </p:grpSpPr>
                <p:sp>
                  <p:nvSpPr>
                    <p:cNvPr id="212559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424" y="352"/>
                      <a:ext cx="4768" cy="1392"/>
                    </a:xfrm>
                    <a:custGeom>
                      <a:avLst/>
                      <a:gdLst>
                        <a:gd name="T0" fmla="*/ 0 w 4768"/>
                        <a:gd name="T1" fmla="*/ 1392 h 1392"/>
                        <a:gd name="T2" fmla="*/ 4768 w 4768"/>
                        <a:gd name="T3" fmla="*/ 0 h 1392"/>
                        <a:gd name="T4" fmla="*/ 0 60000 65536"/>
                        <a:gd name="T5" fmla="*/ 0 60000 65536"/>
                        <a:gd name="T6" fmla="*/ 0 w 4768"/>
                        <a:gd name="T7" fmla="*/ 0 h 1392"/>
                        <a:gd name="T8" fmla="*/ 4768 w 4768"/>
                        <a:gd name="T9" fmla="*/ 1392 h 139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4768" h="1392">
                          <a:moveTo>
                            <a:pt x="0" y="1392"/>
                          </a:moveTo>
                          <a:cubicBezTo>
                            <a:pt x="1386" y="651"/>
                            <a:pt x="3450" y="104"/>
                            <a:pt x="4768" y="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FF327D"/>
                      </a:solidFill>
                      <a:round/>
                      <a:headEnd/>
                      <a:tailEnd type="none" w="lg" len="lg"/>
                    </a:ln>
                  </p:spPr>
                  <p:txBody>
                    <a:bodyPr lIns="90000" tIns="46800" rIns="90000" bIns="46800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2560" name="Line 38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633" y="386"/>
                      <a:ext cx="9" cy="5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327D"/>
                      </a:solidFill>
                      <a:round/>
                      <a:headEnd/>
                      <a:tailEnd type="stealth" w="lg" len="lg"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2499" name="Freeform 386"/>
                  <p:cNvSpPr>
                    <a:spLocks/>
                  </p:cNvSpPr>
                  <p:nvPr/>
                </p:nvSpPr>
                <p:spPr bwMode="auto">
                  <a:xfrm>
                    <a:off x="424" y="719"/>
                    <a:ext cx="4768" cy="1392"/>
                  </a:xfrm>
                  <a:custGeom>
                    <a:avLst/>
                    <a:gdLst>
                      <a:gd name="T0" fmla="*/ 0 w 4768"/>
                      <a:gd name="T1" fmla="*/ 1392 h 1392"/>
                      <a:gd name="T2" fmla="*/ 4768 w 4768"/>
                      <a:gd name="T3" fmla="*/ 0 h 1392"/>
                      <a:gd name="T4" fmla="*/ 0 60000 65536"/>
                      <a:gd name="T5" fmla="*/ 0 60000 65536"/>
                      <a:gd name="T6" fmla="*/ 0 w 4768"/>
                      <a:gd name="T7" fmla="*/ 0 h 1392"/>
                      <a:gd name="T8" fmla="*/ 4768 w 4768"/>
                      <a:gd name="T9" fmla="*/ 1392 h 139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768" h="1392">
                        <a:moveTo>
                          <a:pt x="0" y="1392"/>
                        </a:moveTo>
                        <a:cubicBezTo>
                          <a:pt x="1386" y="651"/>
                          <a:pt x="3450" y="104"/>
                          <a:pt x="4768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00" name="Line 38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130" y="1064"/>
                    <a:ext cx="15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01" name="Freeform 388"/>
                  <p:cNvSpPr>
                    <a:spLocks/>
                  </p:cNvSpPr>
                  <p:nvPr/>
                </p:nvSpPr>
                <p:spPr bwMode="auto">
                  <a:xfrm>
                    <a:off x="424" y="1451"/>
                    <a:ext cx="4768" cy="1392"/>
                  </a:xfrm>
                  <a:custGeom>
                    <a:avLst/>
                    <a:gdLst>
                      <a:gd name="T0" fmla="*/ 0 w 4768"/>
                      <a:gd name="T1" fmla="*/ 1392 h 1392"/>
                      <a:gd name="T2" fmla="*/ 4768 w 4768"/>
                      <a:gd name="T3" fmla="*/ 0 h 1392"/>
                      <a:gd name="T4" fmla="*/ 0 60000 65536"/>
                      <a:gd name="T5" fmla="*/ 0 60000 65536"/>
                      <a:gd name="T6" fmla="*/ 0 w 4768"/>
                      <a:gd name="T7" fmla="*/ 0 h 1392"/>
                      <a:gd name="T8" fmla="*/ 4768 w 4768"/>
                      <a:gd name="T9" fmla="*/ 1392 h 139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768" h="1392">
                        <a:moveTo>
                          <a:pt x="0" y="1392"/>
                        </a:moveTo>
                        <a:cubicBezTo>
                          <a:pt x="1386" y="651"/>
                          <a:pt x="3450" y="104"/>
                          <a:pt x="4768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02" name="Line 38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077" y="1807"/>
                    <a:ext cx="17" cy="63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212503" name="Group 390"/>
                  <p:cNvGrpSpPr>
                    <a:grpSpLocks/>
                  </p:cNvGrpSpPr>
                  <p:nvPr/>
                </p:nvGrpSpPr>
                <p:grpSpPr bwMode="auto">
                  <a:xfrm>
                    <a:off x="424" y="1817"/>
                    <a:ext cx="4768" cy="1392"/>
                    <a:chOff x="424" y="352"/>
                    <a:chExt cx="4768" cy="1392"/>
                  </a:xfrm>
                </p:grpSpPr>
                <p:sp>
                  <p:nvSpPr>
                    <p:cNvPr id="212557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424" y="352"/>
                      <a:ext cx="4768" cy="1392"/>
                    </a:xfrm>
                    <a:custGeom>
                      <a:avLst/>
                      <a:gdLst>
                        <a:gd name="T0" fmla="*/ 0 w 4768"/>
                        <a:gd name="T1" fmla="*/ 1392 h 1392"/>
                        <a:gd name="T2" fmla="*/ 4768 w 4768"/>
                        <a:gd name="T3" fmla="*/ 0 h 1392"/>
                        <a:gd name="T4" fmla="*/ 0 60000 65536"/>
                        <a:gd name="T5" fmla="*/ 0 60000 65536"/>
                        <a:gd name="T6" fmla="*/ 0 w 4768"/>
                        <a:gd name="T7" fmla="*/ 0 h 1392"/>
                        <a:gd name="T8" fmla="*/ 4768 w 4768"/>
                        <a:gd name="T9" fmla="*/ 1392 h 1392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4768" h="1392">
                          <a:moveTo>
                            <a:pt x="0" y="1392"/>
                          </a:moveTo>
                          <a:cubicBezTo>
                            <a:pt x="1386" y="651"/>
                            <a:pt x="3450" y="104"/>
                            <a:pt x="4768" y="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FF327D"/>
                      </a:solidFill>
                      <a:round/>
                      <a:headEnd/>
                      <a:tailEnd type="none" w="lg" len="lg"/>
                    </a:ln>
                  </p:spPr>
                  <p:txBody>
                    <a:bodyPr lIns="90000" tIns="46800" rIns="90000" bIns="46800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2558" name="Line 392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4633" y="386"/>
                      <a:ext cx="9" cy="58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327D"/>
                      </a:solidFill>
                      <a:round/>
                      <a:headEnd/>
                      <a:tailEnd type="stealth" w="lg" len="lg"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2504" name="Freeform 393"/>
                  <p:cNvSpPr>
                    <a:spLocks/>
                  </p:cNvSpPr>
                  <p:nvPr/>
                </p:nvSpPr>
                <p:spPr bwMode="auto">
                  <a:xfrm>
                    <a:off x="424" y="2183"/>
                    <a:ext cx="4768" cy="1392"/>
                  </a:xfrm>
                  <a:custGeom>
                    <a:avLst/>
                    <a:gdLst>
                      <a:gd name="T0" fmla="*/ 0 w 4768"/>
                      <a:gd name="T1" fmla="*/ 1392 h 1392"/>
                      <a:gd name="T2" fmla="*/ 4768 w 4768"/>
                      <a:gd name="T3" fmla="*/ 0 h 1392"/>
                      <a:gd name="T4" fmla="*/ 0 60000 65536"/>
                      <a:gd name="T5" fmla="*/ 0 60000 65536"/>
                      <a:gd name="T6" fmla="*/ 0 w 4768"/>
                      <a:gd name="T7" fmla="*/ 0 h 1392"/>
                      <a:gd name="T8" fmla="*/ 4768 w 4768"/>
                      <a:gd name="T9" fmla="*/ 1392 h 139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768" h="1392">
                        <a:moveTo>
                          <a:pt x="0" y="1392"/>
                        </a:moveTo>
                        <a:cubicBezTo>
                          <a:pt x="1386" y="651"/>
                          <a:pt x="3450" y="104"/>
                          <a:pt x="4768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05" name="Line 39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144" y="2521"/>
                    <a:ext cx="17" cy="65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06" name="Line 39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985" y="2354"/>
                    <a:ext cx="5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212507" name="Group 396"/>
                  <p:cNvGrpSpPr>
                    <a:grpSpLocks/>
                  </p:cNvGrpSpPr>
                  <p:nvPr/>
                </p:nvGrpSpPr>
                <p:grpSpPr bwMode="auto">
                  <a:xfrm>
                    <a:off x="870" y="2696"/>
                    <a:ext cx="4322" cy="1171"/>
                    <a:chOff x="870" y="2732"/>
                    <a:chExt cx="4322" cy="1171"/>
                  </a:xfrm>
                </p:grpSpPr>
                <p:sp>
                  <p:nvSpPr>
                    <p:cNvPr id="212555" name="Freeform 397"/>
                    <p:cNvSpPr>
                      <a:spLocks/>
                    </p:cNvSpPr>
                    <p:nvPr/>
                  </p:nvSpPr>
                  <p:spPr bwMode="auto">
                    <a:xfrm>
                      <a:off x="870" y="2732"/>
                      <a:ext cx="4322" cy="1171"/>
                    </a:xfrm>
                    <a:custGeom>
                      <a:avLst/>
                      <a:gdLst>
                        <a:gd name="T0" fmla="*/ 0 w 4322"/>
                        <a:gd name="T1" fmla="*/ 1171 h 1171"/>
                        <a:gd name="T2" fmla="*/ 4322 w 4322"/>
                        <a:gd name="T3" fmla="*/ 0 h 1171"/>
                        <a:gd name="T4" fmla="*/ 0 60000 65536"/>
                        <a:gd name="T5" fmla="*/ 0 60000 65536"/>
                        <a:gd name="T6" fmla="*/ 0 w 4322"/>
                        <a:gd name="T7" fmla="*/ 0 h 1171"/>
                        <a:gd name="T8" fmla="*/ 4322 w 4322"/>
                        <a:gd name="T9" fmla="*/ 1171 h 1171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4322" h="1171">
                          <a:moveTo>
                            <a:pt x="0" y="1171"/>
                          </a:moveTo>
                          <a:cubicBezTo>
                            <a:pt x="1377" y="553"/>
                            <a:pt x="3023" y="105"/>
                            <a:pt x="4322" y="0"/>
                          </a:cubicBezTo>
                        </a:path>
                      </a:pathLst>
                    </a:custGeom>
                    <a:noFill/>
                    <a:ln w="25400">
                      <a:solidFill>
                        <a:srgbClr val="FF327D"/>
                      </a:solidFill>
                      <a:round/>
                      <a:headEnd/>
                      <a:tailEnd type="none" w="lg" len="lg"/>
                    </a:ln>
                  </p:spPr>
                  <p:txBody>
                    <a:bodyPr lIns="90000" tIns="46800" rIns="90000" bIns="46800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2556" name="Line 398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3621" y="2954"/>
                      <a:ext cx="11" cy="6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327D"/>
                      </a:solidFill>
                      <a:round/>
                      <a:headEnd/>
                      <a:tailEnd type="stealth" w="lg" len="lg"/>
                    </a:ln>
                  </p:spPr>
                  <p:txBody>
                    <a:bodyPr lIns="90000" tIns="46800" rIns="90000" bIns="46800">
                      <a:sp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2508" name="Freeform 399"/>
                  <p:cNvSpPr>
                    <a:spLocks/>
                  </p:cNvSpPr>
                  <p:nvPr/>
                </p:nvSpPr>
                <p:spPr bwMode="auto">
                  <a:xfrm>
                    <a:off x="1284" y="3292"/>
                    <a:ext cx="1768" cy="596"/>
                  </a:xfrm>
                  <a:custGeom>
                    <a:avLst/>
                    <a:gdLst>
                      <a:gd name="T0" fmla="*/ 0 w 1840"/>
                      <a:gd name="T1" fmla="*/ 405 h 614"/>
                      <a:gd name="T2" fmla="*/ 1054 w 1840"/>
                      <a:gd name="T3" fmla="*/ 0 h 614"/>
                      <a:gd name="T4" fmla="*/ 0 60000 65536"/>
                      <a:gd name="T5" fmla="*/ 0 60000 65536"/>
                      <a:gd name="T6" fmla="*/ 0 w 1840"/>
                      <a:gd name="T7" fmla="*/ 0 h 614"/>
                      <a:gd name="T8" fmla="*/ 1840 w 1840"/>
                      <a:gd name="T9" fmla="*/ 614 h 61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840" h="614">
                        <a:moveTo>
                          <a:pt x="0" y="614"/>
                        </a:moveTo>
                        <a:cubicBezTo>
                          <a:pt x="420" y="412"/>
                          <a:pt x="1512" y="68"/>
                          <a:pt x="184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09" name="Freeform 400"/>
                  <p:cNvSpPr>
                    <a:spLocks/>
                  </p:cNvSpPr>
                  <p:nvPr/>
                </p:nvSpPr>
                <p:spPr bwMode="auto">
                  <a:xfrm>
                    <a:off x="1742" y="3098"/>
                    <a:ext cx="3450" cy="809"/>
                  </a:xfrm>
                  <a:custGeom>
                    <a:avLst/>
                    <a:gdLst>
                      <a:gd name="T0" fmla="*/ 0 w 3450"/>
                      <a:gd name="T1" fmla="*/ 809 h 809"/>
                      <a:gd name="T2" fmla="*/ 3450 w 3450"/>
                      <a:gd name="T3" fmla="*/ 0 h 809"/>
                      <a:gd name="T4" fmla="*/ 0 60000 65536"/>
                      <a:gd name="T5" fmla="*/ 0 60000 65536"/>
                      <a:gd name="T6" fmla="*/ 0 w 3450"/>
                      <a:gd name="T7" fmla="*/ 0 h 809"/>
                      <a:gd name="T8" fmla="*/ 3450 w 3450"/>
                      <a:gd name="T9" fmla="*/ 809 h 809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450" h="809">
                        <a:moveTo>
                          <a:pt x="0" y="809"/>
                        </a:moveTo>
                        <a:cubicBezTo>
                          <a:pt x="1254" y="370"/>
                          <a:pt x="2326" y="106"/>
                          <a:pt x="345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10" name="Line 40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790" y="3109"/>
                    <a:ext cx="7" cy="6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11" name="Freeform 402"/>
                  <p:cNvSpPr>
                    <a:spLocks/>
                  </p:cNvSpPr>
                  <p:nvPr/>
                </p:nvSpPr>
                <p:spPr bwMode="auto">
                  <a:xfrm>
                    <a:off x="2280" y="3281"/>
                    <a:ext cx="2912" cy="623"/>
                  </a:xfrm>
                  <a:custGeom>
                    <a:avLst/>
                    <a:gdLst>
                      <a:gd name="T0" fmla="*/ 0 w 2912"/>
                      <a:gd name="T1" fmla="*/ 623 h 623"/>
                      <a:gd name="T2" fmla="*/ 2912 w 2912"/>
                      <a:gd name="T3" fmla="*/ 0 h 623"/>
                      <a:gd name="T4" fmla="*/ 0 60000 65536"/>
                      <a:gd name="T5" fmla="*/ 0 60000 65536"/>
                      <a:gd name="T6" fmla="*/ 0 w 2912"/>
                      <a:gd name="T7" fmla="*/ 0 h 623"/>
                      <a:gd name="T8" fmla="*/ 2912 w 2912"/>
                      <a:gd name="T9" fmla="*/ 623 h 623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912" h="623">
                        <a:moveTo>
                          <a:pt x="0" y="623"/>
                        </a:moveTo>
                        <a:cubicBezTo>
                          <a:pt x="1216" y="243"/>
                          <a:pt x="2052" y="71"/>
                          <a:pt x="2912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12" name="Line 40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718" y="3477"/>
                    <a:ext cx="13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13" name="Freeform 404"/>
                  <p:cNvSpPr>
                    <a:spLocks/>
                  </p:cNvSpPr>
                  <p:nvPr/>
                </p:nvSpPr>
                <p:spPr bwMode="auto">
                  <a:xfrm>
                    <a:off x="2899" y="3464"/>
                    <a:ext cx="2293" cy="438"/>
                  </a:xfrm>
                  <a:custGeom>
                    <a:avLst/>
                    <a:gdLst>
                      <a:gd name="T0" fmla="*/ 0 w 2293"/>
                      <a:gd name="T1" fmla="*/ 438 h 438"/>
                      <a:gd name="T2" fmla="*/ 2293 w 2293"/>
                      <a:gd name="T3" fmla="*/ 0 h 438"/>
                      <a:gd name="T4" fmla="*/ 0 60000 65536"/>
                      <a:gd name="T5" fmla="*/ 0 60000 65536"/>
                      <a:gd name="T6" fmla="*/ 0 w 2293"/>
                      <a:gd name="T7" fmla="*/ 0 h 438"/>
                      <a:gd name="T8" fmla="*/ 2293 w 2293"/>
                      <a:gd name="T9" fmla="*/ 438 h 43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293" h="438">
                        <a:moveTo>
                          <a:pt x="0" y="438"/>
                        </a:moveTo>
                        <a:cubicBezTo>
                          <a:pt x="481" y="292"/>
                          <a:pt x="1469" y="60"/>
                          <a:pt x="2293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14" name="Line 40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633" y="3498"/>
                    <a:ext cx="9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15" name="Freeform 406"/>
                  <p:cNvSpPr>
                    <a:spLocks/>
                  </p:cNvSpPr>
                  <p:nvPr/>
                </p:nvSpPr>
                <p:spPr bwMode="auto">
                  <a:xfrm>
                    <a:off x="424" y="436"/>
                    <a:ext cx="1352" cy="576"/>
                  </a:xfrm>
                  <a:custGeom>
                    <a:avLst/>
                    <a:gdLst>
                      <a:gd name="T0" fmla="*/ 0 w 1352"/>
                      <a:gd name="T1" fmla="*/ 576 h 576"/>
                      <a:gd name="T2" fmla="*/ 1352 w 1352"/>
                      <a:gd name="T3" fmla="*/ 0 h 576"/>
                      <a:gd name="T4" fmla="*/ 0 60000 65536"/>
                      <a:gd name="T5" fmla="*/ 0 60000 65536"/>
                      <a:gd name="T6" fmla="*/ 0 w 1352"/>
                      <a:gd name="T7" fmla="*/ 0 h 576"/>
                      <a:gd name="T8" fmla="*/ 1352 w 1352"/>
                      <a:gd name="T9" fmla="*/ 576 h 57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352" h="576">
                        <a:moveTo>
                          <a:pt x="0" y="576"/>
                        </a:moveTo>
                        <a:cubicBezTo>
                          <a:pt x="570" y="279"/>
                          <a:pt x="1150" y="68"/>
                          <a:pt x="1352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16" name="Line 40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397" y="540"/>
                    <a:ext cx="19" cy="60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17" name="Freeform 408"/>
                  <p:cNvSpPr>
                    <a:spLocks/>
                  </p:cNvSpPr>
                  <p:nvPr/>
                </p:nvSpPr>
                <p:spPr bwMode="auto">
                  <a:xfrm>
                    <a:off x="424" y="422"/>
                    <a:ext cx="1880" cy="773"/>
                  </a:xfrm>
                  <a:custGeom>
                    <a:avLst/>
                    <a:gdLst>
                      <a:gd name="T0" fmla="*/ 0 w 1880"/>
                      <a:gd name="T1" fmla="*/ 773 h 773"/>
                      <a:gd name="T2" fmla="*/ 1880 w 1880"/>
                      <a:gd name="T3" fmla="*/ 0 h 773"/>
                      <a:gd name="T4" fmla="*/ 0 60000 65536"/>
                      <a:gd name="T5" fmla="*/ 0 60000 65536"/>
                      <a:gd name="T6" fmla="*/ 0 w 1880"/>
                      <a:gd name="T7" fmla="*/ 0 h 773"/>
                      <a:gd name="T8" fmla="*/ 1880 w 1880"/>
                      <a:gd name="T9" fmla="*/ 773 h 773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880" h="773">
                        <a:moveTo>
                          <a:pt x="0" y="773"/>
                        </a:moveTo>
                        <a:cubicBezTo>
                          <a:pt x="426" y="543"/>
                          <a:pt x="1563" y="87"/>
                          <a:pt x="188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18" name="Line 40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795" y="565"/>
                    <a:ext cx="21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19" name="Freeform 410"/>
                  <p:cNvSpPr>
                    <a:spLocks/>
                  </p:cNvSpPr>
                  <p:nvPr/>
                </p:nvSpPr>
                <p:spPr bwMode="auto">
                  <a:xfrm>
                    <a:off x="424" y="422"/>
                    <a:ext cx="2470" cy="956"/>
                  </a:xfrm>
                  <a:custGeom>
                    <a:avLst/>
                    <a:gdLst>
                      <a:gd name="T0" fmla="*/ 0 w 2470"/>
                      <a:gd name="T1" fmla="*/ 956 h 956"/>
                      <a:gd name="T2" fmla="*/ 2470 w 2470"/>
                      <a:gd name="T3" fmla="*/ 0 h 956"/>
                      <a:gd name="T4" fmla="*/ 0 60000 65536"/>
                      <a:gd name="T5" fmla="*/ 0 60000 65536"/>
                      <a:gd name="T6" fmla="*/ 0 w 2470"/>
                      <a:gd name="T7" fmla="*/ 0 h 956"/>
                      <a:gd name="T8" fmla="*/ 2470 w 2470"/>
                      <a:gd name="T9" fmla="*/ 956 h 95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470" h="956">
                        <a:moveTo>
                          <a:pt x="0" y="956"/>
                        </a:moveTo>
                        <a:cubicBezTo>
                          <a:pt x="522" y="668"/>
                          <a:pt x="1966" y="120"/>
                          <a:pt x="247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20" name="Line 41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385" y="542"/>
                    <a:ext cx="17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21" name="Freeform 412"/>
                  <p:cNvSpPr>
                    <a:spLocks/>
                  </p:cNvSpPr>
                  <p:nvPr/>
                </p:nvSpPr>
                <p:spPr bwMode="auto">
                  <a:xfrm>
                    <a:off x="424" y="422"/>
                    <a:ext cx="3214" cy="1139"/>
                  </a:xfrm>
                  <a:custGeom>
                    <a:avLst/>
                    <a:gdLst>
                      <a:gd name="T0" fmla="*/ 0 w 3214"/>
                      <a:gd name="T1" fmla="*/ 1139 h 1139"/>
                      <a:gd name="T2" fmla="*/ 3214 w 3214"/>
                      <a:gd name="T3" fmla="*/ 0 h 1139"/>
                      <a:gd name="T4" fmla="*/ 0 60000 65536"/>
                      <a:gd name="T5" fmla="*/ 0 60000 65536"/>
                      <a:gd name="T6" fmla="*/ 0 w 3214"/>
                      <a:gd name="T7" fmla="*/ 0 h 1139"/>
                      <a:gd name="T8" fmla="*/ 3214 w 3214"/>
                      <a:gd name="T9" fmla="*/ 1139 h 1139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214" h="1139">
                        <a:moveTo>
                          <a:pt x="0" y="1139"/>
                        </a:moveTo>
                        <a:cubicBezTo>
                          <a:pt x="766" y="711"/>
                          <a:pt x="2562" y="101"/>
                          <a:pt x="3214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22" name="Line 41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984" y="544"/>
                    <a:ext cx="17" cy="60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23" name="Freeform 414"/>
                  <p:cNvSpPr>
                    <a:spLocks/>
                  </p:cNvSpPr>
                  <p:nvPr/>
                </p:nvSpPr>
                <p:spPr bwMode="auto">
                  <a:xfrm>
                    <a:off x="4313" y="2892"/>
                    <a:ext cx="879" cy="111"/>
                  </a:xfrm>
                  <a:custGeom>
                    <a:avLst/>
                    <a:gdLst>
                      <a:gd name="T0" fmla="*/ 0 w 936"/>
                      <a:gd name="T1" fmla="*/ 22 h 126"/>
                      <a:gd name="T2" fmla="*/ 389 w 936"/>
                      <a:gd name="T3" fmla="*/ 0 h 126"/>
                      <a:gd name="T4" fmla="*/ 0 60000 65536"/>
                      <a:gd name="T5" fmla="*/ 0 60000 65536"/>
                      <a:gd name="T6" fmla="*/ 0 w 936"/>
                      <a:gd name="T7" fmla="*/ 0 h 126"/>
                      <a:gd name="T8" fmla="*/ 936 w 936"/>
                      <a:gd name="T9" fmla="*/ 126 h 12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936" h="126">
                        <a:moveTo>
                          <a:pt x="0" y="126"/>
                        </a:moveTo>
                        <a:cubicBezTo>
                          <a:pt x="212" y="78"/>
                          <a:pt x="780" y="21"/>
                          <a:pt x="936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24" name="Freeform 415"/>
                  <p:cNvSpPr>
                    <a:spLocks/>
                  </p:cNvSpPr>
                  <p:nvPr/>
                </p:nvSpPr>
                <p:spPr bwMode="auto">
                  <a:xfrm>
                    <a:off x="424" y="1762"/>
                    <a:ext cx="1190" cy="532"/>
                  </a:xfrm>
                  <a:custGeom>
                    <a:avLst/>
                    <a:gdLst>
                      <a:gd name="T0" fmla="*/ 0 w 1190"/>
                      <a:gd name="T1" fmla="*/ 532 h 532"/>
                      <a:gd name="T2" fmla="*/ 1190 w 1190"/>
                      <a:gd name="T3" fmla="*/ 0 h 532"/>
                      <a:gd name="T4" fmla="*/ 0 60000 65536"/>
                      <a:gd name="T5" fmla="*/ 0 60000 65536"/>
                      <a:gd name="T6" fmla="*/ 0 w 1190"/>
                      <a:gd name="T7" fmla="*/ 0 h 532"/>
                      <a:gd name="T8" fmla="*/ 1190 w 1190"/>
                      <a:gd name="T9" fmla="*/ 532 h 5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190" h="532">
                        <a:moveTo>
                          <a:pt x="0" y="532"/>
                        </a:moveTo>
                        <a:cubicBezTo>
                          <a:pt x="597" y="223"/>
                          <a:pt x="977" y="80"/>
                          <a:pt x="119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25" name="Line 416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633" y="936"/>
                    <a:ext cx="9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26" name="Freeform 417"/>
                  <p:cNvSpPr>
                    <a:spLocks/>
                  </p:cNvSpPr>
                  <p:nvPr/>
                </p:nvSpPr>
                <p:spPr bwMode="auto">
                  <a:xfrm>
                    <a:off x="4055" y="902"/>
                    <a:ext cx="1137" cy="164"/>
                  </a:xfrm>
                  <a:custGeom>
                    <a:avLst/>
                    <a:gdLst>
                      <a:gd name="T0" fmla="*/ 0 w 1137"/>
                      <a:gd name="T1" fmla="*/ 164 h 164"/>
                      <a:gd name="T2" fmla="*/ 1137 w 1137"/>
                      <a:gd name="T3" fmla="*/ 0 h 164"/>
                      <a:gd name="T4" fmla="*/ 0 60000 65536"/>
                      <a:gd name="T5" fmla="*/ 0 60000 65536"/>
                      <a:gd name="T6" fmla="*/ 0 w 1137"/>
                      <a:gd name="T7" fmla="*/ 0 h 164"/>
                      <a:gd name="T8" fmla="*/ 1137 w 1137"/>
                      <a:gd name="T9" fmla="*/ 164 h 16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137" h="164">
                        <a:moveTo>
                          <a:pt x="0" y="164"/>
                        </a:moveTo>
                        <a:cubicBezTo>
                          <a:pt x="313" y="97"/>
                          <a:pt x="798" y="24"/>
                          <a:pt x="1137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27" name="Line 41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824" y="2059"/>
                    <a:ext cx="25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28" name="Line 419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814" y="1697"/>
                    <a:ext cx="25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29" name="Line 42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718" y="1375"/>
                    <a:ext cx="25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0" name="Line 42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776" y="2447"/>
                    <a:ext cx="25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1" name="Line 42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13" y="2750"/>
                    <a:ext cx="23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2" name="Line 42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425" y="3597"/>
                    <a:ext cx="23" cy="62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3" name="Line 42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995" y="3080"/>
                    <a:ext cx="23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4" name="Line 42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834" y="3524"/>
                    <a:ext cx="15" cy="60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5" name="Freeform 426"/>
                  <p:cNvSpPr>
                    <a:spLocks/>
                  </p:cNvSpPr>
                  <p:nvPr/>
                </p:nvSpPr>
                <p:spPr bwMode="auto">
                  <a:xfrm>
                    <a:off x="4682" y="2364"/>
                    <a:ext cx="510" cy="58"/>
                  </a:xfrm>
                  <a:custGeom>
                    <a:avLst/>
                    <a:gdLst>
                      <a:gd name="T0" fmla="*/ 0 w 510"/>
                      <a:gd name="T1" fmla="*/ 58 h 58"/>
                      <a:gd name="T2" fmla="*/ 510 w 510"/>
                      <a:gd name="T3" fmla="*/ 0 h 58"/>
                      <a:gd name="T4" fmla="*/ 0 60000 65536"/>
                      <a:gd name="T5" fmla="*/ 0 60000 65536"/>
                      <a:gd name="T6" fmla="*/ 0 w 510"/>
                      <a:gd name="T7" fmla="*/ 0 h 58"/>
                      <a:gd name="T8" fmla="*/ 510 w 510"/>
                      <a:gd name="T9" fmla="*/ 58 h 5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10" h="58">
                        <a:moveTo>
                          <a:pt x="0" y="58"/>
                        </a:moveTo>
                        <a:cubicBezTo>
                          <a:pt x="100" y="42"/>
                          <a:pt x="376" y="10"/>
                          <a:pt x="51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36" name="Freeform 427"/>
                  <p:cNvSpPr>
                    <a:spLocks/>
                  </p:cNvSpPr>
                  <p:nvPr/>
                </p:nvSpPr>
                <p:spPr bwMode="auto">
                  <a:xfrm>
                    <a:off x="4266" y="1996"/>
                    <a:ext cx="930" cy="124"/>
                  </a:xfrm>
                  <a:custGeom>
                    <a:avLst/>
                    <a:gdLst>
                      <a:gd name="T0" fmla="*/ 0 w 510"/>
                      <a:gd name="T1" fmla="*/ 2417551 h 58"/>
                      <a:gd name="T2" fmla="*/ 2293067 w 510"/>
                      <a:gd name="T3" fmla="*/ 0 h 58"/>
                      <a:gd name="T4" fmla="*/ 0 60000 65536"/>
                      <a:gd name="T5" fmla="*/ 0 60000 65536"/>
                      <a:gd name="T6" fmla="*/ 0 w 510"/>
                      <a:gd name="T7" fmla="*/ 0 h 58"/>
                      <a:gd name="T8" fmla="*/ 510 w 510"/>
                      <a:gd name="T9" fmla="*/ 58 h 5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10" h="58">
                        <a:moveTo>
                          <a:pt x="0" y="58"/>
                        </a:moveTo>
                        <a:cubicBezTo>
                          <a:pt x="100" y="42"/>
                          <a:pt x="376" y="10"/>
                          <a:pt x="51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37" name="Line 428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885" y="1998"/>
                    <a:ext cx="5" cy="62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38" name="Freeform 429"/>
                  <p:cNvSpPr>
                    <a:spLocks/>
                  </p:cNvSpPr>
                  <p:nvPr/>
                </p:nvSpPr>
                <p:spPr bwMode="auto">
                  <a:xfrm>
                    <a:off x="4200" y="1634"/>
                    <a:ext cx="992" cy="136"/>
                  </a:xfrm>
                  <a:custGeom>
                    <a:avLst/>
                    <a:gdLst>
                      <a:gd name="T0" fmla="*/ 0 w 992"/>
                      <a:gd name="T1" fmla="*/ 136 h 136"/>
                      <a:gd name="T2" fmla="*/ 992 w 992"/>
                      <a:gd name="T3" fmla="*/ 0 h 136"/>
                      <a:gd name="T4" fmla="*/ 0 60000 65536"/>
                      <a:gd name="T5" fmla="*/ 0 60000 65536"/>
                      <a:gd name="T6" fmla="*/ 0 w 992"/>
                      <a:gd name="T7" fmla="*/ 0 h 136"/>
                      <a:gd name="T8" fmla="*/ 992 w 992"/>
                      <a:gd name="T9" fmla="*/ 136 h 13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992" h="136">
                        <a:moveTo>
                          <a:pt x="0" y="136"/>
                        </a:moveTo>
                        <a:cubicBezTo>
                          <a:pt x="196" y="94"/>
                          <a:pt x="754" y="12"/>
                          <a:pt x="992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39" name="Line 43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927" y="1628"/>
                    <a:ext cx="5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40" name="Freeform 431"/>
                  <p:cNvSpPr>
                    <a:spLocks/>
                  </p:cNvSpPr>
                  <p:nvPr/>
                </p:nvSpPr>
                <p:spPr bwMode="auto">
                  <a:xfrm>
                    <a:off x="4054" y="1268"/>
                    <a:ext cx="1138" cy="164"/>
                  </a:xfrm>
                  <a:custGeom>
                    <a:avLst/>
                    <a:gdLst>
                      <a:gd name="T0" fmla="*/ 0 w 992"/>
                      <a:gd name="T1" fmla="*/ 1869 h 136"/>
                      <a:gd name="T2" fmla="*/ 6780 w 992"/>
                      <a:gd name="T3" fmla="*/ 0 h 136"/>
                      <a:gd name="T4" fmla="*/ 0 60000 65536"/>
                      <a:gd name="T5" fmla="*/ 0 60000 65536"/>
                      <a:gd name="T6" fmla="*/ 0 w 992"/>
                      <a:gd name="T7" fmla="*/ 0 h 136"/>
                      <a:gd name="T8" fmla="*/ 992 w 992"/>
                      <a:gd name="T9" fmla="*/ 136 h 13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992" h="136">
                        <a:moveTo>
                          <a:pt x="0" y="136"/>
                        </a:moveTo>
                        <a:cubicBezTo>
                          <a:pt x="196" y="94"/>
                          <a:pt x="754" y="12"/>
                          <a:pt x="992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1" name="Line 43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369" y="1342"/>
                    <a:ext cx="9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42" name="Freeform 433"/>
                  <p:cNvSpPr>
                    <a:spLocks/>
                  </p:cNvSpPr>
                  <p:nvPr/>
                </p:nvSpPr>
                <p:spPr bwMode="auto">
                  <a:xfrm>
                    <a:off x="3890" y="1088"/>
                    <a:ext cx="1302" cy="194"/>
                  </a:xfrm>
                  <a:custGeom>
                    <a:avLst/>
                    <a:gdLst>
                      <a:gd name="T0" fmla="*/ 0 w 1302"/>
                      <a:gd name="T1" fmla="*/ 194 h 194"/>
                      <a:gd name="T2" fmla="*/ 1302 w 1302"/>
                      <a:gd name="T3" fmla="*/ 0 h 194"/>
                      <a:gd name="T4" fmla="*/ 0 60000 65536"/>
                      <a:gd name="T5" fmla="*/ 0 60000 65536"/>
                      <a:gd name="T6" fmla="*/ 0 w 1302"/>
                      <a:gd name="T7" fmla="*/ 0 h 194"/>
                      <a:gd name="T8" fmla="*/ 1302 w 1302"/>
                      <a:gd name="T9" fmla="*/ 194 h 19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302" h="194">
                        <a:moveTo>
                          <a:pt x="0" y="194"/>
                        </a:moveTo>
                        <a:cubicBezTo>
                          <a:pt x="258" y="130"/>
                          <a:pt x="974" y="14"/>
                          <a:pt x="1302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3" name="Line 43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987" y="1074"/>
                    <a:ext cx="7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44" name="Freeform 435"/>
                  <p:cNvSpPr>
                    <a:spLocks/>
                  </p:cNvSpPr>
                  <p:nvPr/>
                </p:nvSpPr>
                <p:spPr bwMode="auto">
                  <a:xfrm>
                    <a:off x="424" y="1888"/>
                    <a:ext cx="1340" cy="588"/>
                  </a:xfrm>
                  <a:custGeom>
                    <a:avLst/>
                    <a:gdLst>
                      <a:gd name="T0" fmla="*/ 0 w 1190"/>
                      <a:gd name="T1" fmla="*/ 2160 h 532"/>
                      <a:gd name="T2" fmla="*/ 6273 w 1190"/>
                      <a:gd name="T3" fmla="*/ 0 h 532"/>
                      <a:gd name="T4" fmla="*/ 0 60000 65536"/>
                      <a:gd name="T5" fmla="*/ 0 60000 65536"/>
                      <a:gd name="T6" fmla="*/ 0 w 1190"/>
                      <a:gd name="T7" fmla="*/ 0 h 532"/>
                      <a:gd name="T8" fmla="*/ 1190 w 1190"/>
                      <a:gd name="T9" fmla="*/ 532 h 5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190" h="532">
                        <a:moveTo>
                          <a:pt x="0" y="532"/>
                        </a:moveTo>
                        <a:cubicBezTo>
                          <a:pt x="597" y="223"/>
                          <a:pt x="977" y="80"/>
                          <a:pt x="119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5" name="Freeform 436"/>
                  <p:cNvSpPr>
                    <a:spLocks/>
                  </p:cNvSpPr>
                  <p:nvPr/>
                </p:nvSpPr>
                <p:spPr bwMode="auto">
                  <a:xfrm>
                    <a:off x="424" y="2300"/>
                    <a:ext cx="760" cy="358"/>
                  </a:xfrm>
                  <a:custGeom>
                    <a:avLst/>
                    <a:gdLst>
                      <a:gd name="T0" fmla="*/ 0 w 760"/>
                      <a:gd name="T1" fmla="*/ 358 h 358"/>
                      <a:gd name="T2" fmla="*/ 760 w 760"/>
                      <a:gd name="T3" fmla="*/ 0 h 358"/>
                      <a:gd name="T4" fmla="*/ 0 60000 65536"/>
                      <a:gd name="T5" fmla="*/ 0 60000 65536"/>
                      <a:gd name="T6" fmla="*/ 0 w 760"/>
                      <a:gd name="T7" fmla="*/ 0 h 358"/>
                      <a:gd name="T8" fmla="*/ 760 w 760"/>
                      <a:gd name="T9" fmla="*/ 358 h 35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60" h="358">
                        <a:moveTo>
                          <a:pt x="0" y="358"/>
                        </a:moveTo>
                        <a:cubicBezTo>
                          <a:pt x="170" y="262"/>
                          <a:pt x="624" y="54"/>
                          <a:pt x="76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6" name="Freeform 437"/>
                  <p:cNvSpPr>
                    <a:spLocks/>
                  </p:cNvSpPr>
                  <p:nvPr/>
                </p:nvSpPr>
                <p:spPr bwMode="auto">
                  <a:xfrm>
                    <a:off x="424" y="2554"/>
                    <a:ext cx="1038" cy="472"/>
                  </a:xfrm>
                  <a:custGeom>
                    <a:avLst/>
                    <a:gdLst>
                      <a:gd name="T0" fmla="*/ 0 w 1038"/>
                      <a:gd name="T1" fmla="*/ 472 h 472"/>
                      <a:gd name="T2" fmla="*/ 1038 w 1038"/>
                      <a:gd name="T3" fmla="*/ 0 h 472"/>
                      <a:gd name="T4" fmla="*/ 0 60000 65536"/>
                      <a:gd name="T5" fmla="*/ 0 60000 65536"/>
                      <a:gd name="T6" fmla="*/ 0 w 1038"/>
                      <a:gd name="T7" fmla="*/ 0 h 472"/>
                      <a:gd name="T8" fmla="*/ 1038 w 1038"/>
                      <a:gd name="T9" fmla="*/ 472 h 47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038" h="472">
                        <a:moveTo>
                          <a:pt x="0" y="472"/>
                        </a:moveTo>
                        <a:cubicBezTo>
                          <a:pt x="446" y="228"/>
                          <a:pt x="826" y="84"/>
                          <a:pt x="1038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7" name="Freeform 438"/>
                  <p:cNvSpPr>
                    <a:spLocks/>
                  </p:cNvSpPr>
                  <p:nvPr/>
                </p:nvSpPr>
                <p:spPr bwMode="auto">
                  <a:xfrm>
                    <a:off x="424" y="2676"/>
                    <a:ext cx="1700" cy="716"/>
                  </a:xfrm>
                  <a:custGeom>
                    <a:avLst/>
                    <a:gdLst>
                      <a:gd name="T0" fmla="*/ 0 w 1700"/>
                      <a:gd name="T1" fmla="*/ 716 h 716"/>
                      <a:gd name="T2" fmla="*/ 1700 w 1700"/>
                      <a:gd name="T3" fmla="*/ 0 h 716"/>
                      <a:gd name="T4" fmla="*/ 0 60000 65536"/>
                      <a:gd name="T5" fmla="*/ 0 60000 65536"/>
                      <a:gd name="T6" fmla="*/ 0 w 1700"/>
                      <a:gd name="T7" fmla="*/ 0 h 716"/>
                      <a:gd name="T8" fmla="*/ 1700 w 1700"/>
                      <a:gd name="T9" fmla="*/ 716 h 71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00" h="716">
                        <a:moveTo>
                          <a:pt x="0" y="716"/>
                        </a:moveTo>
                        <a:cubicBezTo>
                          <a:pt x="592" y="388"/>
                          <a:pt x="1496" y="60"/>
                          <a:pt x="170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8" name="Freeform 439"/>
                  <p:cNvSpPr>
                    <a:spLocks/>
                  </p:cNvSpPr>
                  <p:nvPr/>
                </p:nvSpPr>
                <p:spPr bwMode="auto">
                  <a:xfrm>
                    <a:off x="424" y="3166"/>
                    <a:ext cx="1360" cy="590"/>
                  </a:xfrm>
                  <a:custGeom>
                    <a:avLst/>
                    <a:gdLst>
                      <a:gd name="T0" fmla="*/ 0 w 1352"/>
                      <a:gd name="T1" fmla="*/ 590 h 590"/>
                      <a:gd name="T2" fmla="*/ 1467 w 1352"/>
                      <a:gd name="T3" fmla="*/ 0 h 590"/>
                      <a:gd name="T4" fmla="*/ 0 60000 65536"/>
                      <a:gd name="T5" fmla="*/ 0 60000 65536"/>
                      <a:gd name="T6" fmla="*/ 0 w 1352"/>
                      <a:gd name="T7" fmla="*/ 0 h 590"/>
                      <a:gd name="T8" fmla="*/ 1352 w 1352"/>
                      <a:gd name="T9" fmla="*/ 590 h 59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352" h="590">
                        <a:moveTo>
                          <a:pt x="0" y="590"/>
                        </a:moveTo>
                        <a:cubicBezTo>
                          <a:pt x="600" y="278"/>
                          <a:pt x="1142" y="72"/>
                          <a:pt x="1352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49" name="Line 440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200" y="3351"/>
                    <a:ext cx="25" cy="64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50" name="Line 441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981" y="2687"/>
                    <a:ext cx="7" cy="56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51" name="Freeform 442"/>
                  <p:cNvSpPr>
                    <a:spLocks/>
                  </p:cNvSpPr>
                  <p:nvPr/>
                </p:nvSpPr>
                <p:spPr bwMode="auto">
                  <a:xfrm>
                    <a:off x="4266" y="2512"/>
                    <a:ext cx="930" cy="128"/>
                  </a:xfrm>
                  <a:custGeom>
                    <a:avLst/>
                    <a:gdLst>
                      <a:gd name="T0" fmla="*/ 0 w 510"/>
                      <a:gd name="T1" fmla="*/ 3762655 h 58"/>
                      <a:gd name="T2" fmla="*/ 2293067 w 510"/>
                      <a:gd name="T3" fmla="*/ 0 h 58"/>
                      <a:gd name="T4" fmla="*/ 0 60000 65536"/>
                      <a:gd name="T5" fmla="*/ 0 60000 65536"/>
                      <a:gd name="T6" fmla="*/ 0 w 510"/>
                      <a:gd name="T7" fmla="*/ 0 h 58"/>
                      <a:gd name="T8" fmla="*/ 510 w 510"/>
                      <a:gd name="T9" fmla="*/ 58 h 58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510" h="58">
                        <a:moveTo>
                          <a:pt x="0" y="58"/>
                        </a:moveTo>
                        <a:cubicBezTo>
                          <a:pt x="100" y="42"/>
                          <a:pt x="376" y="10"/>
                          <a:pt x="510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52" name="Freeform 443"/>
                  <p:cNvSpPr>
                    <a:spLocks/>
                  </p:cNvSpPr>
                  <p:nvPr/>
                </p:nvSpPr>
                <p:spPr bwMode="auto">
                  <a:xfrm>
                    <a:off x="456" y="2961"/>
                    <a:ext cx="2427" cy="936"/>
                  </a:xfrm>
                  <a:custGeom>
                    <a:avLst/>
                    <a:gdLst>
                      <a:gd name="T0" fmla="*/ 0 w 2427"/>
                      <a:gd name="T1" fmla="*/ 936 h 936"/>
                      <a:gd name="T2" fmla="*/ 2427 w 2427"/>
                      <a:gd name="T3" fmla="*/ 0 h 936"/>
                      <a:gd name="T4" fmla="*/ 0 60000 65536"/>
                      <a:gd name="T5" fmla="*/ 0 60000 65536"/>
                      <a:gd name="T6" fmla="*/ 0 w 2427"/>
                      <a:gd name="T7" fmla="*/ 0 h 936"/>
                      <a:gd name="T8" fmla="*/ 2427 w 2427"/>
                      <a:gd name="T9" fmla="*/ 936 h 93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2427" h="936">
                        <a:moveTo>
                          <a:pt x="0" y="936"/>
                        </a:moveTo>
                        <a:cubicBezTo>
                          <a:pt x="1023" y="414"/>
                          <a:pt x="2097" y="84"/>
                          <a:pt x="2427" y="0"/>
                        </a:cubicBezTo>
                      </a:path>
                    </a:pathLst>
                  </a:cu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none" w="lg" len="lg"/>
                  </a:ln>
                </p:spPr>
                <p:txBody>
                  <a:bodyPr lIns="90000" tIns="46800" rIns="90000" bIns="46800"/>
                  <a:lstStyle/>
                  <a:p>
                    <a:endParaRPr lang="en-US"/>
                  </a:p>
                </p:txBody>
              </p:sp>
              <p:sp>
                <p:nvSpPr>
                  <p:cNvPr id="212553" name="Line 444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820" y="2944"/>
                    <a:ext cx="17" cy="65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2554" name="Line 44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4402" y="2587"/>
                    <a:ext cx="9" cy="58"/>
                  </a:xfrm>
                  <a:prstGeom prst="line">
                    <a:avLst/>
                  </a:prstGeom>
                  <a:noFill/>
                  <a:ln w="25400">
                    <a:solidFill>
                      <a:srgbClr val="FF327D"/>
                    </a:solidFill>
                    <a:round/>
                    <a:headEnd/>
                    <a:tailEnd type="stealth" w="lg" len="lg"/>
                  </a:ln>
                </p:spPr>
                <p:txBody>
                  <a:bodyPr lIns="90000" tIns="46800" rIns="90000" bIns="46800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2491" name="Oval 446"/>
                <p:cNvSpPr>
                  <a:spLocks noChangeArrowheads="1"/>
                </p:cNvSpPr>
                <p:nvPr/>
              </p:nvSpPr>
              <p:spPr bwMode="auto">
                <a:xfrm>
                  <a:off x="2616" y="2767"/>
                  <a:ext cx="379" cy="379"/>
                </a:xfrm>
                <a:prstGeom prst="ellipse">
                  <a:avLst/>
                </a:prstGeom>
                <a:noFill/>
                <a:ln w="38100" algn="ctr">
                  <a:solidFill>
                    <a:srgbClr val="969696"/>
                  </a:solidFill>
                  <a:round/>
                  <a:headEnd/>
                  <a:tailEnd type="none" w="lg" len="lg"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12492" name="Oval 447"/>
                <p:cNvSpPr>
                  <a:spLocks noChangeArrowheads="1"/>
                </p:cNvSpPr>
                <p:nvPr/>
              </p:nvSpPr>
              <p:spPr bwMode="auto">
                <a:xfrm>
                  <a:off x="4532" y="1790"/>
                  <a:ext cx="379" cy="379"/>
                </a:xfrm>
                <a:prstGeom prst="ellipse">
                  <a:avLst/>
                </a:prstGeom>
                <a:noFill/>
                <a:ln w="38100" algn="ctr">
                  <a:solidFill>
                    <a:srgbClr val="969696"/>
                  </a:solidFill>
                  <a:round/>
                  <a:headEnd/>
                  <a:tailEnd type="none" w="lg" len="lg"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12493" name="Oval 448"/>
                <p:cNvSpPr>
                  <a:spLocks noChangeArrowheads="1"/>
                </p:cNvSpPr>
                <p:nvPr/>
              </p:nvSpPr>
              <p:spPr bwMode="auto">
                <a:xfrm>
                  <a:off x="4266" y="2980"/>
                  <a:ext cx="503" cy="503"/>
                </a:xfrm>
                <a:prstGeom prst="ellipse">
                  <a:avLst/>
                </a:prstGeom>
                <a:noFill/>
                <a:ln w="38100" algn="ctr">
                  <a:solidFill>
                    <a:srgbClr val="969696"/>
                  </a:solidFill>
                  <a:round/>
                  <a:headEnd/>
                  <a:tailEnd type="none" w="lg" len="lg"/>
                </a:ln>
              </p:spPr>
              <p:txBody>
                <a:bodyPr wrap="none" lIns="90000" tIns="46800" rIns="90000" bIns="46800" anchor="ctr"/>
                <a:lstStyle/>
                <a:p>
                  <a:pPr>
                    <a:lnSpc>
                      <a:spcPct val="110000"/>
                    </a:lnSpc>
                  </a:pPr>
                  <a:endParaRPr lang="en-ZA"/>
                </a:p>
              </p:txBody>
            </p:sp>
            <p:sp>
              <p:nvSpPr>
                <p:cNvPr id="212494" name="Rectangle 449"/>
                <p:cNvSpPr>
                  <a:spLocks noChangeArrowheads="1"/>
                </p:cNvSpPr>
                <p:nvPr/>
              </p:nvSpPr>
              <p:spPr bwMode="auto">
                <a:xfrm>
                  <a:off x="4091" y="2949"/>
                  <a:ext cx="199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lnSpc>
                      <a:spcPct val="110000"/>
                    </a:lnSpc>
                  </a:pPr>
                  <a:r>
                    <a:rPr lang="en-ZA" sz="2000">
                      <a:solidFill>
                        <a:srgbClr val="000066"/>
                      </a:solidFill>
                    </a:rPr>
                    <a:t>2</a:t>
                  </a:r>
                  <a:endParaRPr lang="en-US" sz="2000">
                    <a:solidFill>
                      <a:srgbClr val="000066"/>
                    </a:solidFill>
                  </a:endParaRPr>
                </a:p>
              </p:txBody>
            </p:sp>
            <p:sp>
              <p:nvSpPr>
                <p:cNvPr id="212495" name="Rectangle 450"/>
                <p:cNvSpPr>
                  <a:spLocks noChangeArrowheads="1"/>
                </p:cNvSpPr>
                <p:nvPr/>
              </p:nvSpPr>
              <p:spPr bwMode="auto">
                <a:xfrm>
                  <a:off x="4397" y="1966"/>
                  <a:ext cx="199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0000" tIns="46800" rIns="90000" bIns="46800">
                  <a:spAutoFit/>
                </a:bodyPr>
                <a:lstStyle/>
                <a:p>
                  <a:pPr>
                    <a:lnSpc>
                      <a:spcPct val="110000"/>
                    </a:lnSpc>
                  </a:pPr>
                  <a:r>
                    <a:rPr lang="en-ZA" sz="2000">
                      <a:solidFill>
                        <a:srgbClr val="000066"/>
                      </a:solidFill>
                    </a:rPr>
                    <a:t>3</a:t>
                  </a:r>
                  <a:endParaRPr lang="en-US" sz="2000">
                    <a:solidFill>
                      <a:srgbClr val="000066"/>
                    </a:solidFill>
                  </a:endParaRPr>
                </a:p>
              </p:txBody>
            </p:sp>
          </p:grpSp>
          <p:sp>
            <p:nvSpPr>
              <p:cNvPr id="212484" name="AutoShape 451"/>
              <p:cNvSpPr>
                <a:spLocks/>
              </p:cNvSpPr>
              <p:nvPr/>
            </p:nvSpPr>
            <p:spPr bwMode="auto">
              <a:xfrm>
                <a:off x="2428" y="1606"/>
                <a:ext cx="1336" cy="196"/>
              </a:xfrm>
              <a:prstGeom prst="callout2">
                <a:avLst>
                  <a:gd name="adj1" fmla="val 50000"/>
                  <a:gd name="adj2" fmla="val 103593"/>
                  <a:gd name="adj3" fmla="val 50000"/>
                  <a:gd name="adj4" fmla="val 119014"/>
                  <a:gd name="adj5" fmla="val 143880"/>
                  <a:gd name="adj6" fmla="val 135704"/>
                </a:avLst>
              </a:prstGeom>
              <a:solidFill>
                <a:srgbClr val="EBEB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marL="2419350" indent="-2419350" algn="ctr">
                  <a:lnSpc>
                    <a:spcPct val="110000"/>
                  </a:lnSpc>
                </a:pPr>
                <a:r>
                  <a:rPr lang="en-US" altLang="ko-KR" sz="1800">
                    <a:solidFill>
                      <a:srgbClr val="000066"/>
                    </a:solidFill>
                    <a:ea typeface="Gulim" pitchFamily="34" charset="-127"/>
                  </a:rPr>
                  <a:t>Gaussian surface</a:t>
                </a:r>
                <a:endParaRPr lang="en-US" sz="180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212481" name="Rectangle 452"/>
            <p:cNvSpPr>
              <a:spLocks noChangeArrowheads="1"/>
            </p:cNvSpPr>
            <p:nvPr/>
          </p:nvSpPr>
          <p:spPr bwMode="auto">
            <a:xfrm>
              <a:off x="1977" y="1095"/>
              <a:ext cx="3783" cy="420"/>
            </a:xfrm>
            <a:prstGeom prst="rect">
              <a:avLst/>
            </a:prstGeom>
            <a:solidFill>
              <a:srgbClr val="EBEBFF"/>
            </a:solidFill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12482" name="Rectangle 453"/>
            <p:cNvSpPr>
              <a:spLocks noChangeArrowheads="1"/>
            </p:cNvSpPr>
            <p:nvPr/>
          </p:nvSpPr>
          <p:spPr bwMode="auto">
            <a:xfrm rot="-5400000">
              <a:off x="773" y="2470"/>
              <a:ext cx="2688" cy="455"/>
            </a:xfrm>
            <a:prstGeom prst="rect">
              <a:avLst/>
            </a:prstGeom>
            <a:solidFill>
              <a:srgbClr val="EBEBFF"/>
            </a:solidFill>
            <a:ln w="15875" algn="ctr">
              <a:noFill/>
              <a:miter lim="800000"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</p:grpSp>
      <p:sp>
        <p:nvSpPr>
          <p:cNvPr id="212089" name="Oval 121"/>
          <p:cNvSpPr>
            <a:spLocks noChangeArrowheads="1"/>
          </p:cNvSpPr>
          <p:nvPr/>
        </p:nvSpPr>
        <p:spPr bwMode="auto">
          <a:xfrm>
            <a:off x="165100" y="539750"/>
            <a:ext cx="3141663" cy="3141663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1975" name="Freeform 7"/>
          <p:cNvSpPr>
            <a:spLocks/>
          </p:cNvSpPr>
          <p:nvPr/>
        </p:nvSpPr>
        <p:spPr bwMode="auto">
          <a:xfrm rot="7326747" flipH="1">
            <a:off x="2982119" y="2397919"/>
            <a:ext cx="1057275" cy="2030413"/>
          </a:xfrm>
          <a:custGeom>
            <a:avLst/>
            <a:gdLst>
              <a:gd name="T0" fmla="*/ 0 w 1700"/>
              <a:gd name="T1" fmla="*/ 2147483647 h 4955"/>
              <a:gd name="T2" fmla="*/ 2147483647 w 1700"/>
              <a:gd name="T3" fmla="*/ 2147483647 h 4955"/>
              <a:gd name="T4" fmla="*/ 2147483647 w 1700"/>
              <a:gd name="T5" fmla="*/ 2147483647 h 4955"/>
              <a:gd name="T6" fmla="*/ 2147483647 w 1700"/>
              <a:gd name="T7" fmla="*/ 2147483647 h 4955"/>
              <a:gd name="T8" fmla="*/ 2147483647 w 1700"/>
              <a:gd name="T9" fmla="*/ 2147483647 h 4955"/>
              <a:gd name="T10" fmla="*/ 2147483647 w 1700"/>
              <a:gd name="T11" fmla="*/ 2147483647 h 4955"/>
              <a:gd name="T12" fmla="*/ 2147483647 w 1700"/>
              <a:gd name="T13" fmla="*/ 0 h 49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0"/>
              <a:gd name="T22" fmla="*/ 0 h 4955"/>
              <a:gd name="T23" fmla="*/ 1700 w 1700"/>
              <a:gd name="T24" fmla="*/ 4955 h 495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0" h="4955">
                <a:moveTo>
                  <a:pt x="0" y="21"/>
                </a:moveTo>
                <a:cubicBezTo>
                  <a:pt x="420" y="664"/>
                  <a:pt x="840" y="2302"/>
                  <a:pt x="740" y="4423"/>
                </a:cubicBezTo>
                <a:cubicBezTo>
                  <a:pt x="477" y="4430"/>
                  <a:pt x="508" y="4431"/>
                  <a:pt x="253" y="4431"/>
                </a:cubicBezTo>
                <a:cubicBezTo>
                  <a:pt x="253" y="4431"/>
                  <a:pt x="999" y="4940"/>
                  <a:pt x="999" y="4955"/>
                </a:cubicBezTo>
                <a:cubicBezTo>
                  <a:pt x="984" y="4955"/>
                  <a:pt x="1700" y="4438"/>
                  <a:pt x="1700" y="4438"/>
                </a:cubicBezTo>
                <a:cubicBezTo>
                  <a:pt x="1475" y="4438"/>
                  <a:pt x="1464" y="4438"/>
                  <a:pt x="1220" y="4438"/>
                </a:cubicBezTo>
                <a:cubicBezTo>
                  <a:pt x="1220" y="2323"/>
                  <a:pt x="460" y="684"/>
                  <a:pt x="120" y="0"/>
                </a:cubicBezTo>
              </a:path>
            </a:pathLst>
          </a:custGeom>
          <a:gradFill rotWithShape="0">
            <a:gsLst>
              <a:gs pos="0">
                <a:srgbClr val="FF5FAF"/>
              </a:gs>
              <a:gs pos="100000">
                <a:srgbClr val="FFB8D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212422" name="Object 496"/>
          <p:cNvGraphicFramePr>
            <a:graphicFrameLocks noChangeAspect="1"/>
          </p:cNvGraphicFramePr>
          <p:nvPr/>
        </p:nvGraphicFramePr>
        <p:xfrm>
          <a:off x="5592763" y="1138238"/>
          <a:ext cx="121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79" name="Equation" r:id="rId8" imgW="1218671" imgH="342751" progId="Equation.DSMT4">
                  <p:embed/>
                </p:oleObj>
              </mc:Choice>
              <mc:Fallback>
                <p:oleObj name="Equation" r:id="rId8" imgW="1218671" imgH="342751" progId="Equation.DSMT4">
                  <p:embed/>
                  <p:pic>
                    <p:nvPicPr>
                      <p:cNvPr id="0" name="Picture 4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763" y="1138238"/>
                        <a:ext cx="1219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55"/>
          <p:cNvSpPr>
            <a:spLocks noChangeArrowheads="1"/>
          </p:cNvSpPr>
          <p:nvPr/>
        </p:nvSpPr>
        <p:spPr bwMode="auto">
          <a:xfrm>
            <a:off x="5478463" y="1057275"/>
            <a:ext cx="1447800" cy="5746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1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091" grpId="0" animBg="1"/>
      <p:bldP spid="212093" grpId="0"/>
      <p:bldP spid="212085" grpId="0" animBg="1"/>
      <p:bldP spid="212100" grpId="0"/>
      <p:bldP spid="212101" grpId="0" animBg="1"/>
      <p:bldP spid="212089" grpId="0" animBg="1"/>
      <p:bldP spid="211975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1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1419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4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BD9CB8-FBB5-40C4-9A75-66E635EEE690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214199" name="Freeform 10"/>
          <p:cNvSpPr>
            <a:spLocks/>
          </p:cNvSpPr>
          <p:nvPr/>
        </p:nvSpPr>
        <p:spPr bwMode="auto">
          <a:xfrm>
            <a:off x="841375" y="503238"/>
            <a:ext cx="4953000" cy="3625850"/>
          </a:xfrm>
          <a:custGeom>
            <a:avLst/>
            <a:gdLst>
              <a:gd name="T0" fmla="*/ 2147483647 w 8360"/>
              <a:gd name="T1" fmla="*/ 2147483647 h 5540"/>
              <a:gd name="T2" fmla="*/ 2147483647 w 8360"/>
              <a:gd name="T3" fmla="*/ 2147483647 h 5540"/>
              <a:gd name="T4" fmla="*/ 2147483647 w 8360"/>
              <a:gd name="T5" fmla="*/ 2147483647 h 5540"/>
              <a:gd name="T6" fmla="*/ 2147483647 w 8360"/>
              <a:gd name="T7" fmla="*/ 2147483647 h 5540"/>
              <a:gd name="T8" fmla="*/ 2147483647 w 8360"/>
              <a:gd name="T9" fmla="*/ 2147483647 h 55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360"/>
              <a:gd name="T16" fmla="*/ 0 h 5540"/>
              <a:gd name="T17" fmla="*/ 8360 w 8360"/>
              <a:gd name="T18" fmla="*/ 5540 h 55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360" h="5540">
                <a:moveTo>
                  <a:pt x="6600" y="1700"/>
                </a:moveTo>
                <a:cubicBezTo>
                  <a:pt x="6480" y="1040"/>
                  <a:pt x="6900" y="840"/>
                  <a:pt x="6140" y="420"/>
                </a:cubicBezTo>
                <a:cubicBezTo>
                  <a:pt x="5380" y="0"/>
                  <a:pt x="0" y="2060"/>
                  <a:pt x="540" y="3800"/>
                </a:cubicBezTo>
                <a:cubicBezTo>
                  <a:pt x="1080" y="5540"/>
                  <a:pt x="7160" y="5220"/>
                  <a:pt x="7760" y="3920"/>
                </a:cubicBezTo>
                <a:cubicBezTo>
                  <a:pt x="8360" y="2620"/>
                  <a:pt x="6720" y="2360"/>
                  <a:pt x="6600" y="1700"/>
                </a:cubicBezTo>
                <a:close/>
              </a:path>
            </a:pathLst>
          </a:custGeom>
          <a:gradFill rotWithShape="0">
            <a:gsLst>
              <a:gs pos="0">
                <a:srgbClr val="FFF0B6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0" name="Freeform 11"/>
          <p:cNvSpPr>
            <a:spLocks/>
          </p:cNvSpPr>
          <p:nvPr/>
        </p:nvSpPr>
        <p:spPr bwMode="auto">
          <a:xfrm>
            <a:off x="1995488" y="677863"/>
            <a:ext cx="2787650" cy="1014412"/>
          </a:xfrm>
          <a:custGeom>
            <a:avLst/>
            <a:gdLst>
              <a:gd name="T0" fmla="*/ 0 w 4640"/>
              <a:gd name="T1" fmla="*/ 2147483647 h 1690"/>
              <a:gd name="T2" fmla="*/ 2147483647 w 4640"/>
              <a:gd name="T3" fmla="*/ 2147483647 h 1690"/>
              <a:gd name="T4" fmla="*/ 0 60000 65536"/>
              <a:gd name="T5" fmla="*/ 0 60000 65536"/>
              <a:gd name="T6" fmla="*/ 0 w 4640"/>
              <a:gd name="T7" fmla="*/ 0 h 1690"/>
              <a:gd name="T8" fmla="*/ 4640 w 4640"/>
              <a:gd name="T9" fmla="*/ 1690 h 16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40" h="1690">
                <a:moveTo>
                  <a:pt x="0" y="1690"/>
                </a:moveTo>
                <a:cubicBezTo>
                  <a:pt x="850" y="980"/>
                  <a:pt x="4640" y="0"/>
                  <a:pt x="4610" y="80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1" name="Freeform 12"/>
          <p:cNvSpPr>
            <a:spLocks/>
          </p:cNvSpPr>
          <p:nvPr/>
        </p:nvSpPr>
        <p:spPr bwMode="auto">
          <a:xfrm>
            <a:off x="2511425" y="665163"/>
            <a:ext cx="2127250" cy="696912"/>
          </a:xfrm>
          <a:custGeom>
            <a:avLst/>
            <a:gdLst>
              <a:gd name="T0" fmla="*/ 0 w 3540"/>
              <a:gd name="T1" fmla="*/ 2147483647 h 1160"/>
              <a:gd name="T2" fmla="*/ 2147483647 w 3540"/>
              <a:gd name="T3" fmla="*/ 2147483647 h 1160"/>
              <a:gd name="T4" fmla="*/ 0 60000 65536"/>
              <a:gd name="T5" fmla="*/ 0 60000 65536"/>
              <a:gd name="T6" fmla="*/ 0 w 3540"/>
              <a:gd name="T7" fmla="*/ 0 h 1160"/>
              <a:gd name="T8" fmla="*/ 3540 w 3540"/>
              <a:gd name="T9" fmla="*/ 1160 h 1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40" h="1160">
                <a:moveTo>
                  <a:pt x="0" y="1160"/>
                </a:moveTo>
                <a:cubicBezTo>
                  <a:pt x="1180" y="480"/>
                  <a:pt x="3120" y="0"/>
                  <a:pt x="3540" y="40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2" name="Freeform 13"/>
          <p:cNvSpPr>
            <a:spLocks/>
          </p:cNvSpPr>
          <p:nvPr/>
        </p:nvSpPr>
        <p:spPr bwMode="auto">
          <a:xfrm>
            <a:off x="1417638" y="779463"/>
            <a:ext cx="3492500" cy="1430337"/>
          </a:xfrm>
          <a:custGeom>
            <a:avLst/>
            <a:gdLst>
              <a:gd name="T0" fmla="*/ 0 w 5810"/>
              <a:gd name="T1" fmla="*/ 2147483647 h 2380"/>
              <a:gd name="T2" fmla="*/ 2147483647 w 5810"/>
              <a:gd name="T3" fmla="*/ 2147483647 h 2380"/>
              <a:gd name="T4" fmla="*/ 0 60000 65536"/>
              <a:gd name="T5" fmla="*/ 0 60000 65536"/>
              <a:gd name="T6" fmla="*/ 0 w 5810"/>
              <a:gd name="T7" fmla="*/ 0 h 2380"/>
              <a:gd name="T8" fmla="*/ 5810 w 5810"/>
              <a:gd name="T9" fmla="*/ 2380 h 23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10" h="2380">
                <a:moveTo>
                  <a:pt x="0" y="2380"/>
                </a:moveTo>
                <a:cubicBezTo>
                  <a:pt x="600" y="1290"/>
                  <a:pt x="5810" y="0"/>
                  <a:pt x="5530" y="101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3" name="Freeform 14"/>
          <p:cNvSpPr>
            <a:spLocks/>
          </p:cNvSpPr>
          <p:nvPr/>
        </p:nvSpPr>
        <p:spPr bwMode="auto">
          <a:xfrm>
            <a:off x="1285875" y="984250"/>
            <a:ext cx="3516313" cy="1400175"/>
          </a:xfrm>
          <a:custGeom>
            <a:avLst/>
            <a:gdLst>
              <a:gd name="T0" fmla="*/ 0 w 5850"/>
              <a:gd name="T1" fmla="*/ 2147483647 h 2330"/>
              <a:gd name="T2" fmla="*/ 2147483647 w 5850"/>
              <a:gd name="T3" fmla="*/ 2147483647 h 2330"/>
              <a:gd name="T4" fmla="*/ 0 60000 65536"/>
              <a:gd name="T5" fmla="*/ 0 60000 65536"/>
              <a:gd name="T6" fmla="*/ 0 w 5850"/>
              <a:gd name="T7" fmla="*/ 0 h 2330"/>
              <a:gd name="T8" fmla="*/ 5850 w 5850"/>
              <a:gd name="T9" fmla="*/ 2330 h 2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50" h="2330">
                <a:moveTo>
                  <a:pt x="0" y="2330"/>
                </a:moveTo>
                <a:cubicBezTo>
                  <a:pt x="500" y="1360"/>
                  <a:pt x="5850" y="0"/>
                  <a:pt x="5750" y="98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4" name="Freeform 15"/>
          <p:cNvSpPr>
            <a:spLocks/>
          </p:cNvSpPr>
          <p:nvPr/>
        </p:nvSpPr>
        <p:spPr bwMode="auto">
          <a:xfrm>
            <a:off x="1141413" y="1338263"/>
            <a:ext cx="3695700" cy="1562100"/>
          </a:xfrm>
          <a:custGeom>
            <a:avLst/>
            <a:gdLst>
              <a:gd name="T0" fmla="*/ 0 w 6150"/>
              <a:gd name="T1" fmla="*/ 2147483647 h 2600"/>
              <a:gd name="T2" fmla="*/ 2147483647 w 6150"/>
              <a:gd name="T3" fmla="*/ 2147483647 h 2600"/>
              <a:gd name="T4" fmla="*/ 0 60000 65536"/>
              <a:gd name="T5" fmla="*/ 0 60000 65536"/>
              <a:gd name="T6" fmla="*/ 0 w 6150"/>
              <a:gd name="T7" fmla="*/ 0 h 2600"/>
              <a:gd name="T8" fmla="*/ 6150 w 6150"/>
              <a:gd name="T9" fmla="*/ 2600 h 2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50" h="2600">
                <a:moveTo>
                  <a:pt x="0" y="2600"/>
                </a:moveTo>
                <a:cubicBezTo>
                  <a:pt x="0" y="1110"/>
                  <a:pt x="6150" y="0"/>
                  <a:pt x="6060" y="61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5" name="Freeform 16"/>
          <p:cNvSpPr>
            <a:spLocks/>
          </p:cNvSpPr>
          <p:nvPr/>
        </p:nvSpPr>
        <p:spPr bwMode="auto">
          <a:xfrm>
            <a:off x="865188" y="1620838"/>
            <a:ext cx="4038600" cy="1544637"/>
          </a:xfrm>
          <a:custGeom>
            <a:avLst/>
            <a:gdLst>
              <a:gd name="T0" fmla="*/ 2147483647 w 6720"/>
              <a:gd name="T1" fmla="*/ 2147483647 h 2570"/>
              <a:gd name="T2" fmla="*/ 2147483647 w 6720"/>
              <a:gd name="T3" fmla="*/ 2147483647 h 2570"/>
              <a:gd name="T4" fmla="*/ 0 60000 65536"/>
              <a:gd name="T5" fmla="*/ 0 60000 65536"/>
              <a:gd name="T6" fmla="*/ 0 w 6720"/>
              <a:gd name="T7" fmla="*/ 0 h 2570"/>
              <a:gd name="T8" fmla="*/ 6720 w 6720"/>
              <a:gd name="T9" fmla="*/ 2570 h 257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720" h="2570">
                <a:moveTo>
                  <a:pt x="630" y="2570"/>
                </a:moveTo>
                <a:cubicBezTo>
                  <a:pt x="0" y="1200"/>
                  <a:pt x="6480" y="0"/>
                  <a:pt x="6720" y="42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6" name="Freeform 17"/>
          <p:cNvSpPr>
            <a:spLocks/>
          </p:cNvSpPr>
          <p:nvPr/>
        </p:nvSpPr>
        <p:spPr bwMode="auto">
          <a:xfrm>
            <a:off x="1154113" y="1812925"/>
            <a:ext cx="4008437" cy="1514475"/>
          </a:xfrm>
          <a:custGeom>
            <a:avLst/>
            <a:gdLst>
              <a:gd name="T0" fmla="*/ 2147483647 w 6670"/>
              <a:gd name="T1" fmla="*/ 2147483647 h 2520"/>
              <a:gd name="T2" fmla="*/ 2147483647 w 6670"/>
              <a:gd name="T3" fmla="*/ 2147483647 h 2520"/>
              <a:gd name="T4" fmla="*/ 0 60000 65536"/>
              <a:gd name="T5" fmla="*/ 0 60000 65536"/>
              <a:gd name="T6" fmla="*/ 0 w 6670"/>
              <a:gd name="T7" fmla="*/ 0 h 2520"/>
              <a:gd name="T8" fmla="*/ 6670 w 6670"/>
              <a:gd name="T9" fmla="*/ 2520 h 25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70" h="2520">
                <a:moveTo>
                  <a:pt x="370" y="2520"/>
                </a:moveTo>
                <a:cubicBezTo>
                  <a:pt x="0" y="1320"/>
                  <a:pt x="6550" y="0"/>
                  <a:pt x="6670" y="48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7" name="Freeform 18"/>
          <p:cNvSpPr>
            <a:spLocks/>
          </p:cNvSpPr>
          <p:nvPr/>
        </p:nvSpPr>
        <p:spPr bwMode="auto">
          <a:xfrm>
            <a:off x="1406525" y="1993900"/>
            <a:ext cx="4025900" cy="1471613"/>
          </a:xfrm>
          <a:custGeom>
            <a:avLst/>
            <a:gdLst>
              <a:gd name="T0" fmla="*/ 2147483647 w 6700"/>
              <a:gd name="T1" fmla="*/ 2147483647 h 2450"/>
              <a:gd name="T2" fmla="*/ 2147483647 w 6700"/>
              <a:gd name="T3" fmla="*/ 2147483647 h 2450"/>
              <a:gd name="T4" fmla="*/ 0 60000 65536"/>
              <a:gd name="T5" fmla="*/ 0 60000 65536"/>
              <a:gd name="T6" fmla="*/ 0 w 6700"/>
              <a:gd name="T7" fmla="*/ 0 h 2450"/>
              <a:gd name="T8" fmla="*/ 6700 w 6700"/>
              <a:gd name="T9" fmla="*/ 2450 h 24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700" h="2450">
                <a:moveTo>
                  <a:pt x="310" y="2450"/>
                </a:moveTo>
                <a:cubicBezTo>
                  <a:pt x="0" y="1410"/>
                  <a:pt x="6470" y="0"/>
                  <a:pt x="6700" y="68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8" name="Freeform 19"/>
          <p:cNvSpPr>
            <a:spLocks/>
          </p:cNvSpPr>
          <p:nvPr/>
        </p:nvSpPr>
        <p:spPr bwMode="auto">
          <a:xfrm>
            <a:off x="1833563" y="2341563"/>
            <a:ext cx="3676650" cy="1262062"/>
          </a:xfrm>
          <a:custGeom>
            <a:avLst/>
            <a:gdLst>
              <a:gd name="T0" fmla="*/ 2147483647 w 6120"/>
              <a:gd name="T1" fmla="*/ 2147483647 h 2100"/>
              <a:gd name="T2" fmla="*/ 2147483647 w 6120"/>
              <a:gd name="T3" fmla="*/ 2147483647 h 2100"/>
              <a:gd name="T4" fmla="*/ 0 60000 65536"/>
              <a:gd name="T5" fmla="*/ 0 60000 65536"/>
              <a:gd name="T6" fmla="*/ 0 w 6120"/>
              <a:gd name="T7" fmla="*/ 0 h 2100"/>
              <a:gd name="T8" fmla="*/ 6120 w 6120"/>
              <a:gd name="T9" fmla="*/ 2100 h 21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20" h="2100">
                <a:moveTo>
                  <a:pt x="100" y="2100"/>
                </a:moveTo>
                <a:cubicBezTo>
                  <a:pt x="0" y="1290"/>
                  <a:pt x="6010" y="0"/>
                  <a:pt x="6120" y="5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09" name="Freeform 20"/>
          <p:cNvSpPr>
            <a:spLocks/>
          </p:cNvSpPr>
          <p:nvPr/>
        </p:nvSpPr>
        <p:spPr bwMode="auto">
          <a:xfrm>
            <a:off x="2205038" y="2798763"/>
            <a:ext cx="3281362" cy="895350"/>
          </a:xfrm>
          <a:custGeom>
            <a:avLst/>
            <a:gdLst>
              <a:gd name="T0" fmla="*/ 2147483647 w 5460"/>
              <a:gd name="T1" fmla="*/ 2147483647 h 1490"/>
              <a:gd name="T2" fmla="*/ 2147483647 w 5460"/>
              <a:gd name="T3" fmla="*/ 2147483647 h 1490"/>
              <a:gd name="T4" fmla="*/ 2147483647 w 5460"/>
              <a:gd name="T5" fmla="*/ 2147483647 h 1490"/>
              <a:gd name="T6" fmla="*/ 0 60000 65536"/>
              <a:gd name="T7" fmla="*/ 0 60000 65536"/>
              <a:gd name="T8" fmla="*/ 0 60000 65536"/>
              <a:gd name="T9" fmla="*/ 0 w 5460"/>
              <a:gd name="T10" fmla="*/ 0 h 1490"/>
              <a:gd name="T11" fmla="*/ 5460 w 5460"/>
              <a:gd name="T12" fmla="*/ 1490 h 14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60" h="1490">
                <a:moveTo>
                  <a:pt x="90" y="1490"/>
                </a:moveTo>
                <a:cubicBezTo>
                  <a:pt x="0" y="1290"/>
                  <a:pt x="1913" y="807"/>
                  <a:pt x="2810" y="600"/>
                </a:cubicBezTo>
                <a:cubicBezTo>
                  <a:pt x="3707" y="393"/>
                  <a:pt x="5380" y="0"/>
                  <a:pt x="5460" y="2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0" name="Freeform 21"/>
          <p:cNvSpPr>
            <a:spLocks/>
          </p:cNvSpPr>
          <p:nvPr/>
        </p:nvSpPr>
        <p:spPr bwMode="auto">
          <a:xfrm>
            <a:off x="2763838" y="3171825"/>
            <a:ext cx="2530475" cy="593725"/>
          </a:xfrm>
          <a:custGeom>
            <a:avLst/>
            <a:gdLst>
              <a:gd name="T0" fmla="*/ 2147483647 w 4210"/>
              <a:gd name="T1" fmla="*/ 2147483647 h 990"/>
              <a:gd name="T2" fmla="*/ 2147483647 w 4210"/>
              <a:gd name="T3" fmla="*/ 2147483647 h 990"/>
              <a:gd name="T4" fmla="*/ 2147483647 w 4210"/>
              <a:gd name="T5" fmla="*/ 2147483647 h 990"/>
              <a:gd name="T6" fmla="*/ 0 60000 65536"/>
              <a:gd name="T7" fmla="*/ 0 60000 65536"/>
              <a:gd name="T8" fmla="*/ 0 60000 65536"/>
              <a:gd name="T9" fmla="*/ 0 w 4210"/>
              <a:gd name="T10" fmla="*/ 0 h 990"/>
              <a:gd name="T11" fmla="*/ 4210 w 4210"/>
              <a:gd name="T12" fmla="*/ 990 h 9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0" h="990">
                <a:moveTo>
                  <a:pt x="40" y="990"/>
                </a:moveTo>
                <a:cubicBezTo>
                  <a:pt x="0" y="860"/>
                  <a:pt x="1475" y="688"/>
                  <a:pt x="2170" y="550"/>
                </a:cubicBezTo>
                <a:cubicBezTo>
                  <a:pt x="2865" y="412"/>
                  <a:pt x="4180" y="0"/>
                  <a:pt x="4210" y="16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1" name="Freeform 22"/>
          <p:cNvSpPr>
            <a:spLocks/>
          </p:cNvSpPr>
          <p:nvPr/>
        </p:nvSpPr>
        <p:spPr bwMode="auto">
          <a:xfrm>
            <a:off x="1154113" y="2468563"/>
            <a:ext cx="401637" cy="960437"/>
          </a:xfrm>
          <a:custGeom>
            <a:avLst/>
            <a:gdLst>
              <a:gd name="T0" fmla="*/ 2147483647 w 670"/>
              <a:gd name="T1" fmla="*/ 2147483647 h 1600"/>
              <a:gd name="T2" fmla="*/ 0 w 670"/>
              <a:gd name="T3" fmla="*/ 2147483647 h 1600"/>
              <a:gd name="T4" fmla="*/ 0 60000 65536"/>
              <a:gd name="T5" fmla="*/ 0 60000 65536"/>
              <a:gd name="T6" fmla="*/ 0 w 670"/>
              <a:gd name="T7" fmla="*/ 0 h 1600"/>
              <a:gd name="T8" fmla="*/ 670 w 670"/>
              <a:gd name="T9" fmla="*/ 1600 h 1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70" h="1600">
                <a:moveTo>
                  <a:pt x="620" y="1600"/>
                </a:moveTo>
                <a:cubicBezTo>
                  <a:pt x="670" y="1000"/>
                  <a:pt x="40" y="0"/>
                  <a:pt x="0" y="39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2" name="Freeform 23"/>
          <p:cNvSpPr>
            <a:spLocks/>
          </p:cNvSpPr>
          <p:nvPr/>
        </p:nvSpPr>
        <p:spPr bwMode="auto">
          <a:xfrm>
            <a:off x="1303338" y="2143125"/>
            <a:ext cx="709612" cy="1430338"/>
          </a:xfrm>
          <a:custGeom>
            <a:avLst/>
            <a:gdLst>
              <a:gd name="T0" fmla="*/ 2147483647 w 1180"/>
              <a:gd name="T1" fmla="*/ 2147483647 h 2380"/>
              <a:gd name="T2" fmla="*/ 0 w 1180"/>
              <a:gd name="T3" fmla="*/ 2147483647 h 2380"/>
              <a:gd name="T4" fmla="*/ 0 60000 65536"/>
              <a:gd name="T5" fmla="*/ 0 60000 65536"/>
              <a:gd name="T6" fmla="*/ 0 w 1180"/>
              <a:gd name="T7" fmla="*/ 0 h 2380"/>
              <a:gd name="T8" fmla="*/ 1180 w 1180"/>
              <a:gd name="T9" fmla="*/ 2380 h 23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0" h="2380">
                <a:moveTo>
                  <a:pt x="890" y="2380"/>
                </a:moveTo>
                <a:cubicBezTo>
                  <a:pt x="1180" y="1610"/>
                  <a:pt x="150" y="0"/>
                  <a:pt x="0" y="3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3" name="Freeform 24"/>
          <p:cNvSpPr>
            <a:spLocks/>
          </p:cNvSpPr>
          <p:nvPr/>
        </p:nvSpPr>
        <p:spPr bwMode="auto">
          <a:xfrm>
            <a:off x="1550988" y="1920875"/>
            <a:ext cx="787400" cy="1766888"/>
          </a:xfrm>
          <a:custGeom>
            <a:avLst/>
            <a:gdLst>
              <a:gd name="T0" fmla="*/ 2147483647 w 1310"/>
              <a:gd name="T1" fmla="*/ 2147483647 h 2940"/>
              <a:gd name="T2" fmla="*/ 2147483647 w 1310"/>
              <a:gd name="T3" fmla="*/ 2147483647 h 2940"/>
              <a:gd name="T4" fmla="*/ 0 w 1310"/>
              <a:gd name="T5" fmla="*/ 2147483647 h 2940"/>
              <a:gd name="T6" fmla="*/ 0 60000 65536"/>
              <a:gd name="T7" fmla="*/ 0 60000 65536"/>
              <a:gd name="T8" fmla="*/ 0 60000 65536"/>
              <a:gd name="T9" fmla="*/ 0 w 1310"/>
              <a:gd name="T10" fmla="*/ 0 h 2940"/>
              <a:gd name="T11" fmla="*/ 1310 w 1310"/>
              <a:gd name="T12" fmla="*/ 2940 h 29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0" h="2940">
                <a:moveTo>
                  <a:pt x="1130" y="2940"/>
                </a:moveTo>
                <a:cubicBezTo>
                  <a:pt x="1310" y="2520"/>
                  <a:pt x="970" y="1480"/>
                  <a:pt x="800" y="1130"/>
                </a:cubicBezTo>
                <a:cubicBezTo>
                  <a:pt x="630" y="780"/>
                  <a:pt x="190" y="0"/>
                  <a:pt x="0" y="23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4" name="Freeform 25"/>
          <p:cNvSpPr>
            <a:spLocks/>
          </p:cNvSpPr>
          <p:nvPr/>
        </p:nvSpPr>
        <p:spPr bwMode="auto">
          <a:xfrm>
            <a:off x="1808163" y="1687513"/>
            <a:ext cx="914400" cy="2060575"/>
          </a:xfrm>
          <a:custGeom>
            <a:avLst/>
            <a:gdLst>
              <a:gd name="T0" fmla="*/ 2147483647 w 1520"/>
              <a:gd name="T1" fmla="*/ 2147483647 h 3430"/>
              <a:gd name="T2" fmla="*/ 2147483647 w 1520"/>
              <a:gd name="T3" fmla="*/ 2147483647 h 3430"/>
              <a:gd name="T4" fmla="*/ 0 w 1520"/>
              <a:gd name="T5" fmla="*/ 2147483647 h 3430"/>
              <a:gd name="T6" fmla="*/ 0 60000 65536"/>
              <a:gd name="T7" fmla="*/ 0 60000 65536"/>
              <a:gd name="T8" fmla="*/ 0 60000 65536"/>
              <a:gd name="T9" fmla="*/ 0 w 1520"/>
              <a:gd name="T10" fmla="*/ 0 h 3430"/>
              <a:gd name="T11" fmla="*/ 1520 w 1520"/>
              <a:gd name="T12" fmla="*/ 3430 h 34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20" h="3430">
                <a:moveTo>
                  <a:pt x="1350" y="3430"/>
                </a:moveTo>
                <a:cubicBezTo>
                  <a:pt x="1520" y="3030"/>
                  <a:pt x="1160" y="1690"/>
                  <a:pt x="990" y="1340"/>
                </a:cubicBezTo>
                <a:cubicBezTo>
                  <a:pt x="820" y="990"/>
                  <a:pt x="190" y="0"/>
                  <a:pt x="0" y="23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5" name="Freeform 26"/>
          <p:cNvSpPr>
            <a:spLocks/>
          </p:cNvSpPr>
          <p:nvPr/>
        </p:nvSpPr>
        <p:spPr bwMode="auto">
          <a:xfrm>
            <a:off x="2116138" y="1416050"/>
            <a:ext cx="1141412" cy="2355850"/>
          </a:xfrm>
          <a:custGeom>
            <a:avLst/>
            <a:gdLst>
              <a:gd name="T0" fmla="*/ 2147483647 w 1900"/>
              <a:gd name="T1" fmla="*/ 2147483647 h 3920"/>
              <a:gd name="T2" fmla="*/ 2147483647 w 1900"/>
              <a:gd name="T3" fmla="*/ 2147483647 h 3920"/>
              <a:gd name="T4" fmla="*/ 0 w 1900"/>
              <a:gd name="T5" fmla="*/ 2147483647 h 3920"/>
              <a:gd name="T6" fmla="*/ 0 60000 65536"/>
              <a:gd name="T7" fmla="*/ 0 60000 65536"/>
              <a:gd name="T8" fmla="*/ 0 60000 65536"/>
              <a:gd name="T9" fmla="*/ 0 w 1900"/>
              <a:gd name="T10" fmla="*/ 0 h 3920"/>
              <a:gd name="T11" fmla="*/ 1900 w 1900"/>
              <a:gd name="T12" fmla="*/ 3920 h 39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00" h="3920">
                <a:moveTo>
                  <a:pt x="1520" y="3920"/>
                </a:moveTo>
                <a:cubicBezTo>
                  <a:pt x="1900" y="3410"/>
                  <a:pt x="1200" y="1880"/>
                  <a:pt x="1000" y="1560"/>
                </a:cubicBezTo>
                <a:cubicBezTo>
                  <a:pt x="800" y="1240"/>
                  <a:pt x="340" y="0"/>
                  <a:pt x="0" y="33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6" name="Freeform 27"/>
          <p:cNvSpPr>
            <a:spLocks/>
          </p:cNvSpPr>
          <p:nvPr/>
        </p:nvSpPr>
        <p:spPr bwMode="auto">
          <a:xfrm>
            <a:off x="2379663" y="1189038"/>
            <a:ext cx="1328737" cy="2589212"/>
          </a:xfrm>
          <a:custGeom>
            <a:avLst/>
            <a:gdLst>
              <a:gd name="T0" fmla="*/ 2147483647 w 2210"/>
              <a:gd name="T1" fmla="*/ 2147483647 h 4310"/>
              <a:gd name="T2" fmla="*/ 2147483647 w 2210"/>
              <a:gd name="T3" fmla="*/ 2147483647 h 4310"/>
              <a:gd name="T4" fmla="*/ 0 w 2210"/>
              <a:gd name="T5" fmla="*/ 2147483647 h 4310"/>
              <a:gd name="T6" fmla="*/ 0 60000 65536"/>
              <a:gd name="T7" fmla="*/ 0 60000 65536"/>
              <a:gd name="T8" fmla="*/ 0 60000 65536"/>
              <a:gd name="T9" fmla="*/ 0 w 2210"/>
              <a:gd name="T10" fmla="*/ 0 h 4310"/>
              <a:gd name="T11" fmla="*/ 2210 w 2210"/>
              <a:gd name="T12" fmla="*/ 4310 h 43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0" h="4310">
                <a:moveTo>
                  <a:pt x="1740" y="4310"/>
                </a:moveTo>
                <a:cubicBezTo>
                  <a:pt x="2210" y="3230"/>
                  <a:pt x="1410" y="2140"/>
                  <a:pt x="1160" y="1790"/>
                </a:cubicBezTo>
                <a:cubicBezTo>
                  <a:pt x="910" y="1440"/>
                  <a:pt x="610" y="0"/>
                  <a:pt x="0" y="42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7" name="Freeform 28"/>
          <p:cNvSpPr>
            <a:spLocks/>
          </p:cNvSpPr>
          <p:nvPr/>
        </p:nvSpPr>
        <p:spPr bwMode="auto">
          <a:xfrm>
            <a:off x="2692400" y="984250"/>
            <a:ext cx="1581150" cy="2757488"/>
          </a:xfrm>
          <a:custGeom>
            <a:avLst/>
            <a:gdLst>
              <a:gd name="T0" fmla="*/ 2147483647 w 2630"/>
              <a:gd name="T1" fmla="*/ 2147483647 h 4590"/>
              <a:gd name="T2" fmla="*/ 2147483647 w 2630"/>
              <a:gd name="T3" fmla="*/ 2147483647 h 4590"/>
              <a:gd name="T4" fmla="*/ 0 w 2630"/>
              <a:gd name="T5" fmla="*/ 2147483647 h 4590"/>
              <a:gd name="T6" fmla="*/ 0 60000 65536"/>
              <a:gd name="T7" fmla="*/ 0 60000 65536"/>
              <a:gd name="T8" fmla="*/ 0 60000 65536"/>
              <a:gd name="T9" fmla="*/ 0 w 2630"/>
              <a:gd name="T10" fmla="*/ 0 h 4590"/>
              <a:gd name="T11" fmla="*/ 2630 w 2630"/>
              <a:gd name="T12" fmla="*/ 4590 h 45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30" h="4590">
                <a:moveTo>
                  <a:pt x="1890" y="4590"/>
                </a:moveTo>
                <a:cubicBezTo>
                  <a:pt x="2630" y="3350"/>
                  <a:pt x="1500" y="2250"/>
                  <a:pt x="1230" y="1930"/>
                </a:cubicBezTo>
                <a:cubicBezTo>
                  <a:pt x="960" y="1610"/>
                  <a:pt x="690" y="0"/>
                  <a:pt x="0" y="48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8" name="Freeform 29"/>
          <p:cNvSpPr>
            <a:spLocks/>
          </p:cNvSpPr>
          <p:nvPr/>
        </p:nvSpPr>
        <p:spPr bwMode="auto">
          <a:xfrm>
            <a:off x="3016250" y="846138"/>
            <a:ext cx="1827213" cy="2830512"/>
          </a:xfrm>
          <a:custGeom>
            <a:avLst/>
            <a:gdLst>
              <a:gd name="T0" fmla="*/ 2147483647 w 3040"/>
              <a:gd name="T1" fmla="*/ 2147483647 h 4710"/>
              <a:gd name="T2" fmla="*/ 2147483647 w 3040"/>
              <a:gd name="T3" fmla="*/ 2147483647 h 4710"/>
              <a:gd name="T4" fmla="*/ 0 w 3040"/>
              <a:gd name="T5" fmla="*/ 2147483647 h 4710"/>
              <a:gd name="T6" fmla="*/ 0 60000 65536"/>
              <a:gd name="T7" fmla="*/ 0 60000 65536"/>
              <a:gd name="T8" fmla="*/ 0 60000 65536"/>
              <a:gd name="T9" fmla="*/ 0 w 3040"/>
              <a:gd name="T10" fmla="*/ 0 h 4710"/>
              <a:gd name="T11" fmla="*/ 3040 w 3040"/>
              <a:gd name="T12" fmla="*/ 4710 h 47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0" h="4710">
                <a:moveTo>
                  <a:pt x="2120" y="4710"/>
                </a:moveTo>
                <a:cubicBezTo>
                  <a:pt x="3040" y="3210"/>
                  <a:pt x="1640" y="2330"/>
                  <a:pt x="1370" y="2010"/>
                </a:cubicBezTo>
                <a:cubicBezTo>
                  <a:pt x="1100" y="1690"/>
                  <a:pt x="800" y="0"/>
                  <a:pt x="0" y="45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19" name="Freeform 30"/>
          <p:cNvSpPr>
            <a:spLocks/>
          </p:cNvSpPr>
          <p:nvPr/>
        </p:nvSpPr>
        <p:spPr bwMode="auto">
          <a:xfrm>
            <a:off x="3317875" y="684213"/>
            <a:ext cx="1952625" cy="2882900"/>
          </a:xfrm>
          <a:custGeom>
            <a:avLst/>
            <a:gdLst>
              <a:gd name="T0" fmla="*/ 2147483647 w 3250"/>
              <a:gd name="T1" fmla="*/ 2147483647 h 4800"/>
              <a:gd name="T2" fmla="*/ 2147483647 w 3250"/>
              <a:gd name="T3" fmla="*/ 2147483647 h 4800"/>
              <a:gd name="T4" fmla="*/ 0 w 3250"/>
              <a:gd name="T5" fmla="*/ 2147483647 h 4800"/>
              <a:gd name="T6" fmla="*/ 0 60000 65536"/>
              <a:gd name="T7" fmla="*/ 0 60000 65536"/>
              <a:gd name="T8" fmla="*/ 0 60000 65536"/>
              <a:gd name="T9" fmla="*/ 0 w 3250"/>
              <a:gd name="T10" fmla="*/ 0 h 4800"/>
              <a:gd name="T11" fmla="*/ 3250 w 3250"/>
              <a:gd name="T12" fmla="*/ 4800 h 48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0" h="4800">
                <a:moveTo>
                  <a:pt x="2320" y="4800"/>
                </a:moveTo>
                <a:cubicBezTo>
                  <a:pt x="3250" y="3240"/>
                  <a:pt x="1890" y="2410"/>
                  <a:pt x="1480" y="2020"/>
                </a:cubicBezTo>
                <a:cubicBezTo>
                  <a:pt x="1070" y="1630"/>
                  <a:pt x="1380" y="0"/>
                  <a:pt x="0" y="50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20" name="Freeform 31"/>
          <p:cNvSpPr>
            <a:spLocks/>
          </p:cNvSpPr>
          <p:nvPr/>
        </p:nvSpPr>
        <p:spPr bwMode="auto">
          <a:xfrm>
            <a:off x="3725863" y="623888"/>
            <a:ext cx="1989137" cy="2774950"/>
          </a:xfrm>
          <a:custGeom>
            <a:avLst/>
            <a:gdLst>
              <a:gd name="T0" fmla="*/ 2147483647 w 3310"/>
              <a:gd name="T1" fmla="*/ 2147483647 h 4620"/>
              <a:gd name="T2" fmla="*/ 2147483647 w 3310"/>
              <a:gd name="T3" fmla="*/ 2147483647 h 4620"/>
              <a:gd name="T4" fmla="*/ 0 w 3310"/>
              <a:gd name="T5" fmla="*/ 2147483647 h 4620"/>
              <a:gd name="T6" fmla="*/ 0 60000 65536"/>
              <a:gd name="T7" fmla="*/ 0 60000 65536"/>
              <a:gd name="T8" fmla="*/ 0 60000 65536"/>
              <a:gd name="T9" fmla="*/ 0 w 3310"/>
              <a:gd name="T10" fmla="*/ 0 h 4620"/>
              <a:gd name="T11" fmla="*/ 3310 w 3310"/>
              <a:gd name="T12" fmla="*/ 4620 h 46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0" h="4620">
                <a:moveTo>
                  <a:pt x="2290" y="4620"/>
                </a:moveTo>
                <a:cubicBezTo>
                  <a:pt x="3310" y="3130"/>
                  <a:pt x="1950" y="2400"/>
                  <a:pt x="1410" y="1940"/>
                </a:cubicBezTo>
                <a:cubicBezTo>
                  <a:pt x="870" y="1480"/>
                  <a:pt x="1440" y="0"/>
                  <a:pt x="0" y="37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21" name="Freeform 32"/>
          <p:cNvSpPr>
            <a:spLocks/>
          </p:cNvSpPr>
          <p:nvPr/>
        </p:nvSpPr>
        <p:spPr bwMode="auto">
          <a:xfrm>
            <a:off x="4152900" y="731838"/>
            <a:ext cx="733425" cy="1128712"/>
          </a:xfrm>
          <a:custGeom>
            <a:avLst/>
            <a:gdLst>
              <a:gd name="T0" fmla="*/ 2147483647 w 1220"/>
              <a:gd name="T1" fmla="*/ 2147483647 h 1880"/>
              <a:gd name="T2" fmla="*/ 2147483647 w 1220"/>
              <a:gd name="T3" fmla="*/ 2147483647 h 1880"/>
              <a:gd name="T4" fmla="*/ 0 w 1220"/>
              <a:gd name="T5" fmla="*/ 2147483647 h 1880"/>
              <a:gd name="T6" fmla="*/ 0 60000 65536"/>
              <a:gd name="T7" fmla="*/ 0 60000 65536"/>
              <a:gd name="T8" fmla="*/ 0 60000 65536"/>
              <a:gd name="T9" fmla="*/ 0 w 1220"/>
              <a:gd name="T10" fmla="*/ 0 h 1880"/>
              <a:gd name="T11" fmla="*/ 1220 w 1220"/>
              <a:gd name="T12" fmla="*/ 1880 h 18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20" h="1880">
                <a:moveTo>
                  <a:pt x="1220" y="1880"/>
                </a:moveTo>
                <a:cubicBezTo>
                  <a:pt x="1140" y="1780"/>
                  <a:pt x="890" y="1560"/>
                  <a:pt x="900" y="1100"/>
                </a:cubicBezTo>
                <a:cubicBezTo>
                  <a:pt x="910" y="640"/>
                  <a:pt x="780" y="0"/>
                  <a:pt x="0" y="4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4222" name="Freeform 33"/>
          <p:cNvSpPr>
            <a:spLocks/>
          </p:cNvSpPr>
          <p:nvPr/>
        </p:nvSpPr>
        <p:spPr bwMode="auto">
          <a:xfrm>
            <a:off x="1336675" y="2598738"/>
            <a:ext cx="403225" cy="466725"/>
          </a:xfrm>
          <a:custGeom>
            <a:avLst/>
            <a:gdLst>
              <a:gd name="T0" fmla="*/ 0 w 326"/>
              <a:gd name="T1" fmla="*/ 2147483647 h 378"/>
              <a:gd name="T2" fmla="*/ 2147483647 w 326"/>
              <a:gd name="T3" fmla="*/ 0 h 378"/>
              <a:gd name="T4" fmla="*/ 2147483647 w 326"/>
              <a:gd name="T5" fmla="*/ 2147483647 h 378"/>
              <a:gd name="T6" fmla="*/ 2147483647 w 326"/>
              <a:gd name="T7" fmla="*/ 2147483647 h 378"/>
              <a:gd name="T8" fmla="*/ 0 w 326"/>
              <a:gd name="T9" fmla="*/ 2147483647 h 3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6"/>
              <a:gd name="T16" fmla="*/ 0 h 378"/>
              <a:gd name="T17" fmla="*/ 326 w 326"/>
              <a:gd name="T18" fmla="*/ 378 h 3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6" h="378">
                <a:moveTo>
                  <a:pt x="0" y="166"/>
                </a:moveTo>
                <a:cubicBezTo>
                  <a:pt x="84" y="60"/>
                  <a:pt x="218" y="0"/>
                  <a:pt x="218" y="0"/>
                </a:cubicBezTo>
                <a:cubicBezTo>
                  <a:pt x="282" y="98"/>
                  <a:pt x="306" y="156"/>
                  <a:pt x="326" y="212"/>
                </a:cubicBezTo>
                <a:cubicBezTo>
                  <a:pt x="238" y="262"/>
                  <a:pt x="152" y="324"/>
                  <a:pt x="100" y="378"/>
                </a:cubicBezTo>
                <a:cubicBezTo>
                  <a:pt x="90" y="350"/>
                  <a:pt x="56" y="264"/>
                  <a:pt x="0" y="166"/>
                </a:cubicBezTo>
                <a:close/>
              </a:path>
            </a:pathLst>
          </a:custGeom>
          <a:gradFill rotWithShape="1">
            <a:gsLst>
              <a:gs pos="0">
                <a:srgbClr val="CAB55D"/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23" name="Freeform 34"/>
          <p:cNvSpPr>
            <a:spLocks/>
          </p:cNvSpPr>
          <p:nvPr/>
        </p:nvSpPr>
        <p:spPr bwMode="auto">
          <a:xfrm>
            <a:off x="4360863" y="1166813"/>
            <a:ext cx="341312" cy="292100"/>
          </a:xfrm>
          <a:custGeom>
            <a:avLst/>
            <a:gdLst>
              <a:gd name="T0" fmla="*/ 0 w 276"/>
              <a:gd name="T1" fmla="*/ 0 h 237"/>
              <a:gd name="T2" fmla="*/ 2147483647 w 276"/>
              <a:gd name="T3" fmla="*/ 2147483647 h 237"/>
              <a:gd name="T4" fmla="*/ 2147483647 w 276"/>
              <a:gd name="T5" fmla="*/ 2147483647 h 237"/>
              <a:gd name="T6" fmla="*/ 2147483647 w 276"/>
              <a:gd name="T7" fmla="*/ 2147483647 h 237"/>
              <a:gd name="T8" fmla="*/ 0 w 276"/>
              <a:gd name="T9" fmla="*/ 0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6"/>
              <a:gd name="T16" fmla="*/ 0 h 237"/>
              <a:gd name="T17" fmla="*/ 276 w 276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6" h="237">
                <a:moveTo>
                  <a:pt x="0" y="0"/>
                </a:moveTo>
                <a:cubicBezTo>
                  <a:pt x="103" y="0"/>
                  <a:pt x="246" y="33"/>
                  <a:pt x="261" y="57"/>
                </a:cubicBezTo>
                <a:cubicBezTo>
                  <a:pt x="276" y="122"/>
                  <a:pt x="266" y="180"/>
                  <a:pt x="270" y="237"/>
                </a:cubicBezTo>
                <a:cubicBezTo>
                  <a:pt x="231" y="204"/>
                  <a:pt x="114" y="167"/>
                  <a:pt x="32" y="170"/>
                </a:cubicBezTo>
                <a:cubicBezTo>
                  <a:pt x="18" y="119"/>
                  <a:pt x="17" y="64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rgbClr val="CAB55D"/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24" name="Freeform 35"/>
          <p:cNvSpPr>
            <a:spLocks/>
          </p:cNvSpPr>
          <p:nvPr/>
        </p:nvSpPr>
        <p:spPr bwMode="auto">
          <a:xfrm>
            <a:off x="3927475" y="3028950"/>
            <a:ext cx="552450" cy="496888"/>
          </a:xfrm>
          <a:custGeom>
            <a:avLst/>
            <a:gdLst>
              <a:gd name="T0" fmla="*/ 2147483647 w 448"/>
              <a:gd name="T1" fmla="*/ 2147483647 h 403"/>
              <a:gd name="T2" fmla="*/ 2147483647 w 448"/>
              <a:gd name="T3" fmla="*/ 0 h 403"/>
              <a:gd name="T4" fmla="*/ 2147483647 w 448"/>
              <a:gd name="T5" fmla="*/ 2147483647 h 403"/>
              <a:gd name="T6" fmla="*/ 0 w 448"/>
              <a:gd name="T7" fmla="*/ 2147483647 h 403"/>
              <a:gd name="T8" fmla="*/ 2147483647 w 448"/>
              <a:gd name="T9" fmla="*/ 2147483647 h 4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8"/>
              <a:gd name="T16" fmla="*/ 0 h 403"/>
              <a:gd name="T17" fmla="*/ 448 w 448"/>
              <a:gd name="T18" fmla="*/ 403 h 4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8" h="403">
                <a:moveTo>
                  <a:pt x="36" y="87"/>
                </a:moveTo>
                <a:cubicBezTo>
                  <a:pt x="162" y="60"/>
                  <a:pt x="394" y="9"/>
                  <a:pt x="441" y="0"/>
                </a:cubicBezTo>
                <a:cubicBezTo>
                  <a:pt x="448" y="121"/>
                  <a:pt x="426" y="238"/>
                  <a:pt x="396" y="318"/>
                </a:cubicBezTo>
                <a:cubicBezTo>
                  <a:pt x="348" y="331"/>
                  <a:pt x="120" y="387"/>
                  <a:pt x="0" y="403"/>
                </a:cubicBezTo>
                <a:cubicBezTo>
                  <a:pt x="22" y="321"/>
                  <a:pt x="49" y="195"/>
                  <a:pt x="36" y="87"/>
                </a:cubicBezTo>
                <a:close/>
              </a:path>
            </a:pathLst>
          </a:custGeom>
          <a:gradFill rotWithShape="1">
            <a:gsLst>
              <a:gs pos="0">
                <a:srgbClr val="CAB55D"/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25" name="Rectangle 36"/>
          <p:cNvSpPr>
            <a:spLocks noChangeArrowheads="1"/>
          </p:cNvSpPr>
          <p:nvPr/>
        </p:nvSpPr>
        <p:spPr bwMode="auto">
          <a:xfrm>
            <a:off x="1738313" y="2433638"/>
            <a:ext cx="311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1</a:t>
            </a:r>
            <a:endParaRPr lang="en-US" sz="2000">
              <a:solidFill>
                <a:srgbClr val="000066"/>
              </a:solidFill>
            </a:endParaRPr>
          </a:p>
        </p:txBody>
      </p:sp>
      <p:sp>
        <p:nvSpPr>
          <p:cNvPr id="214226" name="Freeform 38"/>
          <p:cNvSpPr>
            <a:spLocks/>
          </p:cNvSpPr>
          <p:nvPr/>
        </p:nvSpPr>
        <p:spPr bwMode="auto">
          <a:xfrm>
            <a:off x="258763" y="533400"/>
            <a:ext cx="3589337" cy="1325563"/>
          </a:xfrm>
          <a:custGeom>
            <a:avLst/>
            <a:gdLst>
              <a:gd name="T0" fmla="*/ 0 w 2261"/>
              <a:gd name="T1" fmla="*/ 2147483647 h 835"/>
              <a:gd name="T2" fmla="*/ 2147483647 w 2261"/>
              <a:gd name="T3" fmla="*/ 0 h 835"/>
              <a:gd name="T4" fmla="*/ 0 60000 65536"/>
              <a:gd name="T5" fmla="*/ 0 60000 65536"/>
              <a:gd name="T6" fmla="*/ 0 w 2261"/>
              <a:gd name="T7" fmla="*/ 0 h 835"/>
              <a:gd name="T8" fmla="*/ 2261 w 2261"/>
              <a:gd name="T9" fmla="*/ 835 h 8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61" h="835">
                <a:moveTo>
                  <a:pt x="0" y="835"/>
                </a:moveTo>
                <a:cubicBezTo>
                  <a:pt x="817" y="396"/>
                  <a:pt x="1793" y="112"/>
                  <a:pt x="2261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27" name="Freeform 41"/>
          <p:cNvSpPr>
            <a:spLocks/>
          </p:cNvSpPr>
          <p:nvPr/>
        </p:nvSpPr>
        <p:spPr bwMode="auto">
          <a:xfrm>
            <a:off x="258763" y="533400"/>
            <a:ext cx="4662487" cy="1552575"/>
          </a:xfrm>
          <a:custGeom>
            <a:avLst/>
            <a:gdLst>
              <a:gd name="T0" fmla="*/ 0 w 2937"/>
              <a:gd name="T1" fmla="*/ 2147483647 h 978"/>
              <a:gd name="T2" fmla="*/ 2147483647 w 2937"/>
              <a:gd name="T3" fmla="*/ 0 h 978"/>
              <a:gd name="T4" fmla="*/ 0 60000 65536"/>
              <a:gd name="T5" fmla="*/ 0 60000 65536"/>
              <a:gd name="T6" fmla="*/ 0 w 2937"/>
              <a:gd name="T7" fmla="*/ 0 h 978"/>
              <a:gd name="T8" fmla="*/ 2937 w 2937"/>
              <a:gd name="T9" fmla="*/ 978 h 9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37" h="978">
                <a:moveTo>
                  <a:pt x="0" y="978"/>
                </a:moveTo>
                <a:cubicBezTo>
                  <a:pt x="877" y="504"/>
                  <a:pt x="2229" y="108"/>
                  <a:pt x="2937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28" name="Line 42"/>
          <p:cNvSpPr>
            <a:spLocks noChangeShapeType="1"/>
          </p:cNvSpPr>
          <p:nvPr/>
        </p:nvSpPr>
        <p:spPr bwMode="auto">
          <a:xfrm rot="-5400000">
            <a:off x="4533900" y="558801"/>
            <a:ext cx="15875" cy="825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29" name="Freeform 43"/>
          <p:cNvSpPr>
            <a:spLocks/>
          </p:cNvSpPr>
          <p:nvPr/>
        </p:nvSpPr>
        <p:spPr bwMode="auto">
          <a:xfrm>
            <a:off x="258763" y="595313"/>
            <a:ext cx="5881687" cy="1716087"/>
          </a:xfrm>
          <a:custGeom>
            <a:avLst/>
            <a:gdLst>
              <a:gd name="T0" fmla="*/ 0 w 4768"/>
              <a:gd name="T1" fmla="*/ 2147483647 h 1392"/>
              <a:gd name="T2" fmla="*/ 2147483647 w 4768"/>
              <a:gd name="T3" fmla="*/ 0 h 1392"/>
              <a:gd name="T4" fmla="*/ 0 60000 65536"/>
              <a:gd name="T5" fmla="*/ 0 60000 65536"/>
              <a:gd name="T6" fmla="*/ 0 w 4768"/>
              <a:gd name="T7" fmla="*/ 0 h 1392"/>
              <a:gd name="T8" fmla="*/ 4768 w 4768"/>
              <a:gd name="T9" fmla="*/ 1392 h 13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68" h="1392">
                <a:moveTo>
                  <a:pt x="0" y="1392"/>
                </a:moveTo>
                <a:cubicBezTo>
                  <a:pt x="1386" y="651"/>
                  <a:pt x="3450" y="104"/>
                  <a:pt x="4768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30" name="Line 44"/>
          <p:cNvSpPr>
            <a:spLocks noChangeShapeType="1"/>
          </p:cNvSpPr>
          <p:nvPr/>
        </p:nvSpPr>
        <p:spPr bwMode="auto">
          <a:xfrm rot="-5400000">
            <a:off x="3596482" y="1019969"/>
            <a:ext cx="19050" cy="7143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31" name="Freeform 45"/>
          <p:cNvSpPr>
            <a:spLocks/>
          </p:cNvSpPr>
          <p:nvPr/>
        </p:nvSpPr>
        <p:spPr bwMode="auto">
          <a:xfrm>
            <a:off x="258763" y="1497013"/>
            <a:ext cx="5881687" cy="1716087"/>
          </a:xfrm>
          <a:custGeom>
            <a:avLst/>
            <a:gdLst>
              <a:gd name="T0" fmla="*/ 0 w 4768"/>
              <a:gd name="T1" fmla="*/ 2147483647 h 1392"/>
              <a:gd name="T2" fmla="*/ 2147483647 w 4768"/>
              <a:gd name="T3" fmla="*/ 0 h 1392"/>
              <a:gd name="T4" fmla="*/ 0 60000 65536"/>
              <a:gd name="T5" fmla="*/ 0 60000 65536"/>
              <a:gd name="T6" fmla="*/ 0 w 4768"/>
              <a:gd name="T7" fmla="*/ 0 h 1392"/>
              <a:gd name="T8" fmla="*/ 4768 w 4768"/>
              <a:gd name="T9" fmla="*/ 1392 h 13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68" h="1392">
                <a:moveTo>
                  <a:pt x="0" y="1392"/>
                </a:moveTo>
                <a:cubicBezTo>
                  <a:pt x="1386" y="651"/>
                  <a:pt x="3450" y="104"/>
                  <a:pt x="4768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32" name="Line 46"/>
          <p:cNvSpPr>
            <a:spLocks noChangeShapeType="1"/>
          </p:cNvSpPr>
          <p:nvPr/>
        </p:nvSpPr>
        <p:spPr bwMode="auto">
          <a:xfrm rot="-5400000">
            <a:off x="3532188" y="1936750"/>
            <a:ext cx="20638" cy="7778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14233" name="Group 47"/>
          <p:cNvGrpSpPr>
            <a:grpSpLocks/>
          </p:cNvGrpSpPr>
          <p:nvPr/>
        </p:nvGrpSpPr>
        <p:grpSpPr bwMode="auto">
          <a:xfrm>
            <a:off x="258763" y="1949450"/>
            <a:ext cx="5881687" cy="1716088"/>
            <a:chOff x="424" y="352"/>
            <a:chExt cx="4768" cy="1392"/>
          </a:xfrm>
        </p:grpSpPr>
        <p:sp>
          <p:nvSpPr>
            <p:cNvPr id="214304" name="Freeform 48"/>
            <p:cNvSpPr>
              <a:spLocks/>
            </p:cNvSpPr>
            <p:nvPr/>
          </p:nvSpPr>
          <p:spPr bwMode="auto">
            <a:xfrm>
              <a:off x="424" y="352"/>
              <a:ext cx="4768" cy="1392"/>
            </a:xfrm>
            <a:custGeom>
              <a:avLst/>
              <a:gdLst>
                <a:gd name="T0" fmla="*/ 0 w 4768"/>
                <a:gd name="T1" fmla="*/ 1392 h 1392"/>
                <a:gd name="T2" fmla="*/ 4768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4305" name="Line 49"/>
            <p:cNvSpPr>
              <a:spLocks noChangeShapeType="1"/>
            </p:cNvSpPr>
            <p:nvPr/>
          </p:nvSpPr>
          <p:spPr bwMode="auto">
            <a:xfrm rot="-5400000">
              <a:off x="4633" y="386"/>
              <a:ext cx="9" cy="5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14234" name="Freeform 50"/>
          <p:cNvSpPr>
            <a:spLocks/>
          </p:cNvSpPr>
          <p:nvPr/>
        </p:nvSpPr>
        <p:spPr bwMode="auto">
          <a:xfrm>
            <a:off x="258763" y="2400300"/>
            <a:ext cx="5881687" cy="1716088"/>
          </a:xfrm>
          <a:custGeom>
            <a:avLst/>
            <a:gdLst>
              <a:gd name="T0" fmla="*/ 0 w 4768"/>
              <a:gd name="T1" fmla="*/ 2147483647 h 1392"/>
              <a:gd name="T2" fmla="*/ 2147483647 w 4768"/>
              <a:gd name="T3" fmla="*/ 0 h 1392"/>
              <a:gd name="T4" fmla="*/ 0 60000 65536"/>
              <a:gd name="T5" fmla="*/ 0 60000 65536"/>
              <a:gd name="T6" fmla="*/ 0 w 4768"/>
              <a:gd name="T7" fmla="*/ 0 h 1392"/>
              <a:gd name="T8" fmla="*/ 4768 w 4768"/>
              <a:gd name="T9" fmla="*/ 1392 h 13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68" h="1392">
                <a:moveTo>
                  <a:pt x="0" y="1392"/>
                </a:moveTo>
                <a:cubicBezTo>
                  <a:pt x="1386" y="651"/>
                  <a:pt x="3450" y="104"/>
                  <a:pt x="4768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35" name="Line 51"/>
          <p:cNvSpPr>
            <a:spLocks noChangeShapeType="1"/>
          </p:cNvSpPr>
          <p:nvPr/>
        </p:nvSpPr>
        <p:spPr bwMode="auto">
          <a:xfrm rot="-5400000">
            <a:off x="3613944" y="2817019"/>
            <a:ext cx="20637" cy="793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36" name="Line 52"/>
          <p:cNvSpPr>
            <a:spLocks noChangeShapeType="1"/>
          </p:cNvSpPr>
          <p:nvPr/>
        </p:nvSpPr>
        <p:spPr bwMode="auto">
          <a:xfrm rot="-5400000">
            <a:off x="5885657" y="2610644"/>
            <a:ext cx="6350" cy="7143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214237" name="Group 53"/>
          <p:cNvGrpSpPr>
            <a:grpSpLocks/>
          </p:cNvGrpSpPr>
          <p:nvPr/>
        </p:nvGrpSpPr>
        <p:grpSpPr bwMode="auto">
          <a:xfrm>
            <a:off x="809625" y="3032125"/>
            <a:ext cx="5330825" cy="1444625"/>
            <a:chOff x="870" y="2732"/>
            <a:chExt cx="4322" cy="1171"/>
          </a:xfrm>
        </p:grpSpPr>
        <p:sp>
          <p:nvSpPr>
            <p:cNvPr id="214302" name="Freeform 54"/>
            <p:cNvSpPr>
              <a:spLocks/>
            </p:cNvSpPr>
            <p:nvPr/>
          </p:nvSpPr>
          <p:spPr bwMode="auto">
            <a:xfrm>
              <a:off x="870" y="2732"/>
              <a:ext cx="4322" cy="1171"/>
            </a:xfrm>
            <a:custGeom>
              <a:avLst/>
              <a:gdLst>
                <a:gd name="T0" fmla="*/ 0 w 4322"/>
                <a:gd name="T1" fmla="*/ 1171 h 1171"/>
                <a:gd name="T2" fmla="*/ 4322 w 4322"/>
                <a:gd name="T3" fmla="*/ 0 h 1171"/>
                <a:gd name="T4" fmla="*/ 0 60000 65536"/>
                <a:gd name="T5" fmla="*/ 0 60000 65536"/>
                <a:gd name="T6" fmla="*/ 0 w 4322"/>
                <a:gd name="T7" fmla="*/ 0 h 1171"/>
                <a:gd name="T8" fmla="*/ 4322 w 4322"/>
                <a:gd name="T9" fmla="*/ 1171 h 11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322" h="1171">
                  <a:moveTo>
                    <a:pt x="0" y="1171"/>
                  </a:moveTo>
                  <a:cubicBezTo>
                    <a:pt x="1377" y="553"/>
                    <a:pt x="3023" y="105"/>
                    <a:pt x="432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4303" name="Line 55"/>
            <p:cNvSpPr>
              <a:spLocks noChangeShapeType="1"/>
            </p:cNvSpPr>
            <p:nvPr/>
          </p:nvSpPr>
          <p:spPr bwMode="auto">
            <a:xfrm rot="-5400000">
              <a:off x="3621" y="2954"/>
              <a:ext cx="11" cy="6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14238" name="Freeform 56"/>
          <p:cNvSpPr>
            <a:spLocks/>
          </p:cNvSpPr>
          <p:nvPr/>
        </p:nvSpPr>
        <p:spPr bwMode="auto">
          <a:xfrm>
            <a:off x="1319213" y="3767138"/>
            <a:ext cx="2181225" cy="735012"/>
          </a:xfrm>
          <a:custGeom>
            <a:avLst/>
            <a:gdLst>
              <a:gd name="T0" fmla="*/ 0 w 1840"/>
              <a:gd name="T1" fmla="*/ 2147483647 h 614"/>
              <a:gd name="T2" fmla="*/ 2147483647 w 1840"/>
              <a:gd name="T3" fmla="*/ 0 h 614"/>
              <a:gd name="T4" fmla="*/ 0 60000 65536"/>
              <a:gd name="T5" fmla="*/ 0 60000 65536"/>
              <a:gd name="T6" fmla="*/ 0 w 1840"/>
              <a:gd name="T7" fmla="*/ 0 h 614"/>
              <a:gd name="T8" fmla="*/ 1840 w 1840"/>
              <a:gd name="T9" fmla="*/ 614 h 6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40" h="614">
                <a:moveTo>
                  <a:pt x="0" y="614"/>
                </a:moveTo>
                <a:cubicBezTo>
                  <a:pt x="420" y="412"/>
                  <a:pt x="1512" y="68"/>
                  <a:pt x="184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39" name="Freeform 57"/>
          <p:cNvSpPr>
            <a:spLocks/>
          </p:cNvSpPr>
          <p:nvPr/>
        </p:nvSpPr>
        <p:spPr bwMode="auto">
          <a:xfrm>
            <a:off x="1884363" y="3529013"/>
            <a:ext cx="4256087" cy="996950"/>
          </a:xfrm>
          <a:custGeom>
            <a:avLst/>
            <a:gdLst>
              <a:gd name="T0" fmla="*/ 0 w 3450"/>
              <a:gd name="T1" fmla="*/ 2147483647 h 809"/>
              <a:gd name="T2" fmla="*/ 2147483647 w 3450"/>
              <a:gd name="T3" fmla="*/ 0 h 809"/>
              <a:gd name="T4" fmla="*/ 0 60000 65536"/>
              <a:gd name="T5" fmla="*/ 0 60000 65536"/>
              <a:gd name="T6" fmla="*/ 0 w 3450"/>
              <a:gd name="T7" fmla="*/ 0 h 809"/>
              <a:gd name="T8" fmla="*/ 3450 w 3450"/>
              <a:gd name="T9" fmla="*/ 809 h 80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50" h="809">
                <a:moveTo>
                  <a:pt x="0" y="809"/>
                </a:moveTo>
                <a:cubicBezTo>
                  <a:pt x="1254" y="370"/>
                  <a:pt x="2326" y="106"/>
                  <a:pt x="345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40" name="Line 58"/>
          <p:cNvSpPr>
            <a:spLocks noChangeShapeType="1"/>
          </p:cNvSpPr>
          <p:nvPr/>
        </p:nvSpPr>
        <p:spPr bwMode="auto">
          <a:xfrm rot="-5400000">
            <a:off x="5645150" y="3541713"/>
            <a:ext cx="7938" cy="80962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41" name="Freeform 59"/>
          <p:cNvSpPr>
            <a:spLocks/>
          </p:cNvSpPr>
          <p:nvPr/>
        </p:nvSpPr>
        <p:spPr bwMode="auto">
          <a:xfrm>
            <a:off x="2547938" y="3754438"/>
            <a:ext cx="3592512" cy="768350"/>
          </a:xfrm>
          <a:custGeom>
            <a:avLst/>
            <a:gdLst>
              <a:gd name="T0" fmla="*/ 0 w 2912"/>
              <a:gd name="T1" fmla="*/ 2147483647 h 623"/>
              <a:gd name="T2" fmla="*/ 2147483647 w 2912"/>
              <a:gd name="T3" fmla="*/ 0 h 623"/>
              <a:gd name="T4" fmla="*/ 0 60000 65536"/>
              <a:gd name="T5" fmla="*/ 0 60000 65536"/>
              <a:gd name="T6" fmla="*/ 0 w 2912"/>
              <a:gd name="T7" fmla="*/ 0 h 623"/>
              <a:gd name="T8" fmla="*/ 2912 w 2912"/>
              <a:gd name="T9" fmla="*/ 623 h 62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2" h="623">
                <a:moveTo>
                  <a:pt x="0" y="623"/>
                </a:moveTo>
                <a:cubicBezTo>
                  <a:pt x="1216" y="243"/>
                  <a:pt x="2052" y="71"/>
                  <a:pt x="2912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42" name="Line 60"/>
          <p:cNvSpPr>
            <a:spLocks noChangeShapeType="1"/>
          </p:cNvSpPr>
          <p:nvPr/>
        </p:nvSpPr>
        <p:spPr bwMode="auto">
          <a:xfrm rot="-5400000">
            <a:off x="4322763" y="3994150"/>
            <a:ext cx="15875" cy="730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43" name="Freeform 61"/>
          <p:cNvSpPr>
            <a:spLocks/>
          </p:cNvSpPr>
          <p:nvPr/>
        </p:nvSpPr>
        <p:spPr bwMode="auto">
          <a:xfrm>
            <a:off x="3311525" y="3979863"/>
            <a:ext cx="2828925" cy="539750"/>
          </a:xfrm>
          <a:custGeom>
            <a:avLst/>
            <a:gdLst>
              <a:gd name="T0" fmla="*/ 0 w 2293"/>
              <a:gd name="T1" fmla="*/ 2147483647 h 438"/>
              <a:gd name="T2" fmla="*/ 2147483647 w 2293"/>
              <a:gd name="T3" fmla="*/ 0 h 438"/>
              <a:gd name="T4" fmla="*/ 0 60000 65536"/>
              <a:gd name="T5" fmla="*/ 0 60000 65536"/>
              <a:gd name="T6" fmla="*/ 0 w 2293"/>
              <a:gd name="T7" fmla="*/ 0 h 438"/>
              <a:gd name="T8" fmla="*/ 2293 w 2293"/>
              <a:gd name="T9" fmla="*/ 438 h 43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93" h="438">
                <a:moveTo>
                  <a:pt x="0" y="438"/>
                </a:moveTo>
                <a:cubicBezTo>
                  <a:pt x="481" y="292"/>
                  <a:pt x="1469" y="60"/>
                  <a:pt x="2293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44" name="Line 62"/>
          <p:cNvSpPr>
            <a:spLocks noChangeShapeType="1"/>
          </p:cNvSpPr>
          <p:nvPr/>
        </p:nvSpPr>
        <p:spPr bwMode="auto">
          <a:xfrm rot="-5400000">
            <a:off x="5451475" y="4021138"/>
            <a:ext cx="11113" cy="7143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45" name="Freeform 63"/>
          <p:cNvSpPr>
            <a:spLocks/>
          </p:cNvSpPr>
          <p:nvPr/>
        </p:nvSpPr>
        <p:spPr bwMode="auto">
          <a:xfrm>
            <a:off x="260350" y="533400"/>
            <a:ext cx="935038" cy="428625"/>
          </a:xfrm>
          <a:custGeom>
            <a:avLst/>
            <a:gdLst>
              <a:gd name="T0" fmla="*/ 0 w 589"/>
              <a:gd name="T1" fmla="*/ 2147483647 h 270"/>
              <a:gd name="T2" fmla="*/ 2147483647 w 589"/>
              <a:gd name="T3" fmla="*/ 0 h 270"/>
              <a:gd name="T4" fmla="*/ 0 60000 65536"/>
              <a:gd name="T5" fmla="*/ 0 60000 65536"/>
              <a:gd name="T6" fmla="*/ 0 w 589"/>
              <a:gd name="T7" fmla="*/ 0 h 270"/>
              <a:gd name="T8" fmla="*/ 589 w 589"/>
              <a:gd name="T9" fmla="*/ 270 h 27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9" h="270">
                <a:moveTo>
                  <a:pt x="0" y="270"/>
                </a:moveTo>
                <a:cubicBezTo>
                  <a:pt x="241" y="143"/>
                  <a:pt x="504" y="32"/>
                  <a:pt x="589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46" name="Line 64"/>
          <p:cNvSpPr>
            <a:spLocks noChangeShapeType="1"/>
          </p:cNvSpPr>
          <p:nvPr/>
        </p:nvSpPr>
        <p:spPr bwMode="auto">
          <a:xfrm rot="-5400000">
            <a:off x="791369" y="661194"/>
            <a:ext cx="28575" cy="74613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47" name="Freeform 65"/>
          <p:cNvSpPr>
            <a:spLocks/>
          </p:cNvSpPr>
          <p:nvPr/>
        </p:nvSpPr>
        <p:spPr bwMode="auto">
          <a:xfrm>
            <a:off x="258763" y="527050"/>
            <a:ext cx="1500187" cy="654050"/>
          </a:xfrm>
          <a:custGeom>
            <a:avLst/>
            <a:gdLst>
              <a:gd name="T0" fmla="*/ 0 w 945"/>
              <a:gd name="T1" fmla="*/ 2147483647 h 412"/>
              <a:gd name="T2" fmla="*/ 2147483647 w 945"/>
              <a:gd name="T3" fmla="*/ 0 h 412"/>
              <a:gd name="T4" fmla="*/ 0 60000 65536"/>
              <a:gd name="T5" fmla="*/ 0 60000 65536"/>
              <a:gd name="T6" fmla="*/ 0 w 945"/>
              <a:gd name="T7" fmla="*/ 0 h 412"/>
              <a:gd name="T8" fmla="*/ 945 w 945"/>
              <a:gd name="T9" fmla="*/ 412 h 4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45" h="412">
                <a:moveTo>
                  <a:pt x="0" y="412"/>
                </a:moveTo>
                <a:cubicBezTo>
                  <a:pt x="269" y="274"/>
                  <a:pt x="729" y="82"/>
                  <a:pt x="945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48" name="Freeform 67"/>
          <p:cNvSpPr>
            <a:spLocks/>
          </p:cNvSpPr>
          <p:nvPr/>
        </p:nvSpPr>
        <p:spPr bwMode="auto">
          <a:xfrm>
            <a:off x="258763" y="527050"/>
            <a:ext cx="2122487" cy="879475"/>
          </a:xfrm>
          <a:custGeom>
            <a:avLst/>
            <a:gdLst>
              <a:gd name="T0" fmla="*/ 0 w 1337"/>
              <a:gd name="T1" fmla="*/ 2147483647 h 554"/>
              <a:gd name="T2" fmla="*/ 2147483647 w 1337"/>
              <a:gd name="T3" fmla="*/ 0 h 554"/>
              <a:gd name="T4" fmla="*/ 0 60000 65536"/>
              <a:gd name="T5" fmla="*/ 0 60000 65536"/>
              <a:gd name="T6" fmla="*/ 0 w 1337"/>
              <a:gd name="T7" fmla="*/ 0 h 554"/>
              <a:gd name="T8" fmla="*/ 1337 w 1337"/>
              <a:gd name="T9" fmla="*/ 554 h 5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37" h="554">
                <a:moveTo>
                  <a:pt x="0" y="554"/>
                </a:moveTo>
                <a:cubicBezTo>
                  <a:pt x="293" y="388"/>
                  <a:pt x="1113" y="72"/>
                  <a:pt x="1337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49" name="Freeform 68"/>
          <p:cNvSpPr>
            <a:spLocks/>
          </p:cNvSpPr>
          <p:nvPr/>
        </p:nvSpPr>
        <p:spPr bwMode="auto">
          <a:xfrm>
            <a:off x="2019300" y="625475"/>
            <a:ext cx="79375" cy="25400"/>
          </a:xfrm>
          <a:custGeom>
            <a:avLst/>
            <a:gdLst>
              <a:gd name="T0" fmla="*/ 0 w 50"/>
              <a:gd name="T1" fmla="*/ 2147483647 h 16"/>
              <a:gd name="T2" fmla="*/ 2147483647 w 50"/>
              <a:gd name="T3" fmla="*/ 0 h 16"/>
              <a:gd name="T4" fmla="*/ 0 60000 65536"/>
              <a:gd name="T5" fmla="*/ 0 60000 65536"/>
              <a:gd name="T6" fmla="*/ 0 w 50"/>
              <a:gd name="T7" fmla="*/ 0 h 16"/>
              <a:gd name="T8" fmla="*/ 50 w 50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" h="16">
                <a:moveTo>
                  <a:pt x="0" y="16"/>
                </a:moveTo>
                <a:lnTo>
                  <a:pt x="50" y="0"/>
                </a:ln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50" name="Freeform 69"/>
          <p:cNvSpPr>
            <a:spLocks/>
          </p:cNvSpPr>
          <p:nvPr/>
        </p:nvSpPr>
        <p:spPr bwMode="auto">
          <a:xfrm>
            <a:off x="258763" y="523875"/>
            <a:ext cx="2820987" cy="1109663"/>
          </a:xfrm>
          <a:custGeom>
            <a:avLst/>
            <a:gdLst>
              <a:gd name="T0" fmla="*/ 0 w 1777"/>
              <a:gd name="T1" fmla="*/ 2147483647 h 699"/>
              <a:gd name="T2" fmla="*/ 2147483647 w 1777"/>
              <a:gd name="T3" fmla="*/ 0 h 699"/>
              <a:gd name="T4" fmla="*/ 0 60000 65536"/>
              <a:gd name="T5" fmla="*/ 0 60000 65536"/>
              <a:gd name="T6" fmla="*/ 0 w 1777"/>
              <a:gd name="T7" fmla="*/ 0 h 699"/>
              <a:gd name="T8" fmla="*/ 1777 w 1777"/>
              <a:gd name="T9" fmla="*/ 699 h 6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77" h="699">
                <a:moveTo>
                  <a:pt x="0" y="699"/>
                </a:moveTo>
                <a:cubicBezTo>
                  <a:pt x="557" y="410"/>
                  <a:pt x="1357" y="114"/>
                  <a:pt x="1777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51" name="Line 70"/>
          <p:cNvSpPr>
            <a:spLocks noChangeShapeType="1"/>
          </p:cNvSpPr>
          <p:nvPr/>
        </p:nvSpPr>
        <p:spPr bwMode="auto">
          <a:xfrm rot="-5400000">
            <a:off x="2817813" y="555625"/>
            <a:ext cx="23812" cy="77788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52" name="Freeform 71"/>
          <p:cNvSpPr>
            <a:spLocks/>
          </p:cNvSpPr>
          <p:nvPr/>
        </p:nvSpPr>
        <p:spPr bwMode="auto">
          <a:xfrm>
            <a:off x="5056188" y="3275013"/>
            <a:ext cx="1084262" cy="136525"/>
          </a:xfrm>
          <a:custGeom>
            <a:avLst/>
            <a:gdLst>
              <a:gd name="T0" fmla="*/ 0 w 936"/>
              <a:gd name="T1" fmla="*/ 2147483647 h 126"/>
              <a:gd name="T2" fmla="*/ 2147483647 w 936"/>
              <a:gd name="T3" fmla="*/ 0 h 126"/>
              <a:gd name="T4" fmla="*/ 0 60000 65536"/>
              <a:gd name="T5" fmla="*/ 0 60000 65536"/>
              <a:gd name="T6" fmla="*/ 0 w 936"/>
              <a:gd name="T7" fmla="*/ 0 h 126"/>
              <a:gd name="T8" fmla="*/ 936 w 936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6" h="126">
                <a:moveTo>
                  <a:pt x="0" y="126"/>
                </a:moveTo>
                <a:cubicBezTo>
                  <a:pt x="212" y="78"/>
                  <a:pt x="780" y="21"/>
                  <a:pt x="936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53" name="Freeform 72"/>
          <p:cNvSpPr>
            <a:spLocks/>
          </p:cNvSpPr>
          <p:nvPr/>
        </p:nvSpPr>
        <p:spPr bwMode="auto">
          <a:xfrm>
            <a:off x="258763" y="1881188"/>
            <a:ext cx="1468437" cy="655637"/>
          </a:xfrm>
          <a:custGeom>
            <a:avLst/>
            <a:gdLst>
              <a:gd name="T0" fmla="*/ 0 w 1190"/>
              <a:gd name="T1" fmla="*/ 2147483647 h 532"/>
              <a:gd name="T2" fmla="*/ 2147483647 w 1190"/>
              <a:gd name="T3" fmla="*/ 0 h 532"/>
              <a:gd name="T4" fmla="*/ 0 60000 65536"/>
              <a:gd name="T5" fmla="*/ 0 60000 65536"/>
              <a:gd name="T6" fmla="*/ 0 w 1190"/>
              <a:gd name="T7" fmla="*/ 0 h 532"/>
              <a:gd name="T8" fmla="*/ 1190 w 1190"/>
              <a:gd name="T9" fmla="*/ 532 h 5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90" h="532">
                <a:moveTo>
                  <a:pt x="0" y="532"/>
                </a:moveTo>
                <a:cubicBezTo>
                  <a:pt x="597" y="223"/>
                  <a:pt x="977" y="80"/>
                  <a:pt x="119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54" name="Line 73"/>
          <p:cNvSpPr>
            <a:spLocks noChangeShapeType="1"/>
          </p:cNvSpPr>
          <p:nvPr/>
        </p:nvSpPr>
        <p:spPr bwMode="auto">
          <a:xfrm rot="-5400000">
            <a:off x="5451475" y="862013"/>
            <a:ext cx="11113" cy="7143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55" name="Freeform 74"/>
          <p:cNvSpPr>
            <a:spLocks/>
          </p:cNvSpPr>
          <p:nvPr/>
        </p:nvSpPr>
        <p:spPr bwMode="auto">
          <a:xfrm>
            <a:off x="4737100" y="820738"/>
            <a:ext cx="1403350" cy="201612"/>
          </a:xfrm>
          <a:custGeom>
            <a:avLst/>
            <a:gdLst>
              <a:gd name="T0" fmla="*/ 0 w 1137"/>
              <a:gd name="T1" fmla="*/ 2147483647 h 164"/>
              <a:gd name="T2" fmla="*/ 2147483647 w 1137"/>
              <a:gd name="T3" fmla="*/ 0 h 164"/>
              <a:gd name="T4" fmla="*/ 0 60000 65536"/>
              <a:gd name="T5" fmla="*/ 0 60000 65536"/>
              <a:gd name="T6" fmla="*/ 0 w 1137"/>
              <a:gd name="T7" fmla="*/ 0 h 164"/>
              <a:gd name="T8" fmla="*/ 1137 w 1137"/>
              <a:gd name="T9" fmla="*/ 164 h 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7" h="164">
                <a:moveTo>
                  <a:pt x="0" y="164"/>
                </a:moveTo>
                <a:cubicBezTo>
                  <a:pt x="313" y="97"/>
                  <a:pt x="798" y="24"/>
                  <a:pt x="1137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56" name="Line 75"/>
          <p:cNvSpPr>
            <a:spLocks noChangeShapeType="1"/>
          </p:cNvSpPr>
          <p:nvPr/>
        </p:nvSpPr>
        <p:spPr bwMode="auto">
          <a:xfrm rot="-5400000">
            <a:off x="752475" y="2246313"/>
            <a:ext cx="31750" cy="698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57" name="Line 76"/>
          <p:cNvSpPr>
            <a:spLocks noChangeShapeType="1"/>
          </p:cNvSpPr>
          <p:nvPr/>
        </p:nvSpPr>
        <p:spPr bwMode="auto">
          <a:xfrm rot="-5400000">
            <a:off x="740568" y="1799432"/>
            <a:ext cx="30163" cy="698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58" name="Line 77"/>
          <p:cNvSpPr>
            <a:spLocks noChangeShapeType="1"/>
          </p:cNvSpPr>
          <p:nvPr/>
        </p:nvSpPr>
        <p:spPr bwMode="auto">
          <a:xfrm rot="-5400000">
            <a:off x="622300" y="1403350"/>
            <a:ext cx="30163" cy="68263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59" name="Line 78"/>
          <p:cNvSpPr>
            <a:spLocks noChangeShapeType="1"/>
          </p:cNvSpPr>
          <p:nvPr/>
        </p:nvSpPr>
        <p:spPr bwMode="auto">
          <a:xfrm rot="-5400000">
            <a:off x="693738" y="2725738"/>
            <a:ext cx="30162" cy="68262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0" name="Line 79"/>
          <p:cNvSpPr>
            <a:spLocks noChangeShapeType="1"/>
          </p:cNvSpPr>
          <p:nvPr/>
        </p:nvSpPr>
        <p:spPr bwMode="auto">
          <a:xfrm rot="-5400000">
            <a:off x="862806" y="3099595"/>
            <a:ext cx="28575" cy="68262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1" name="Line 80"/>
          <p:cNvSpPr>
            <a:spLocks noChangeShapeType="1"/>
          </p:cNvSpPr>
          <p:nvPr/>
        </p:nvSpPr>
        <p:spPr bwMode="auto">
          <a:xfrm rot="-5400000">
            <a:off x="1493837" y="4143376"/>
            <a:ext cx="28575" cy="7620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2" name="Line 81"/>
          <p:cNvSpPr>
            <a:spLocks noChangeShapeType="1"/>
          </p:cNvSpPr>
          <p:nvPr/>
        </p:nvSpPr>
        <p:spPr bwMode="auto">
          <a:xfrm rot="-5400000">
            <a:off x="963612" y="3505201"/>
            <a:ext cx="28575" cy="698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3" name="Line 82"/>
          <p:cNvSpPr>
            <a:spLocks noChangeShapeType="1"/>
          </p:cNvSpPr>
          <p:nvPr/>
        </p:nvSpPr>
        <p:spPr bwMode="auto">
          <a:xfrm rot="-5400000">
            <a:off x="3232945" y="4053681"/>
            <a:ext cx="17462" cy="7302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4" name="Freeform 83"/>
          <p:cNvSpPr>
            <a:spLocks/>
          </p:cNvSpPr>
          <p:nvPr/>
        </p:nvSpPr>
        <p:spPr bwMode="auto">
          <a:xfrm>
            <a:off x="5511800" y="2622550"/>
            <a:ext cx="628650" cy="71438"/>
          </a:xfrm>
          <a:custGeom>
            <a:avLst/>
            <a:gdLst>
              <a:gd name="T0" fmla="*/ 0 w 510"/>
              <a:gd name="T1" fmla="*/ 2147483647 h 58"/>
              <a:gd name="T2" fmla="*/ 2147483647 w 510"/>
              <a:gd name="T3" fmla="*/ 0 h 58"/>
              <a:gd name="T4" fmla="*/ 0 60000 65536"/>
              <a:gd name="T5" fmla="*/ 0 60000 65536"/>
              <a:gd name="T6" fmla="*/ 0 w 510"/>
              <a:gd name="T7" fmla="*/ 0 h 58"/>
              <a:gd name="T8" fmla="*/ 510 w 510"/>
              <a:gd name="T9" fmla="*/ 58 h 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0" h="58">
                <a:moveTo>
                  <a:pt x="0" y="58"/>
                </a:moveTo>
                <a:cubicBezTo>
                  <a:pt x="100" y="42"/>
                  <a:pt x="376" y="10"/>
                  <a:pt x="51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65" name="Freeform 84"/>
          <p:cNvSpPr>
            <a:spLocks/>
          </p:cNvSpPr>
          <p:nvPr/>
        </p:nvSpPr>
        <p:spPr bwMode="auto">
          <a:xfrm>
            <a:off x="4997450" y="2170113"/>
            <a:ext cx="1147763" cy="152400"/>
          </a:xfrm>
          <a:custGeom>
            <a:avLst/>
            <a:gdLst>
              <a:gd name="T0" fmla="*/ 0 w 510"/>
              <a:gd name="T1" fmla="*/ 2147483647 h 58"/>
              <a:gd name="T2" fmla="*/ 2147483647 w 510"/>
              <a:gd name="T3" fmla="*/ 0 h 58"/>
              <a:gd name="T4" fmla="*/ 0 60000 65536"/>
              <a:gd name="T5" fmla="*/ 0 60000 65536"/>
              <a:gd name="T6" fmla="*/ 0 w 510"/>
              <a:gd name="T7" fmla="*/ 0 h 58"/>
              <a:gd name="T8" fmla="*/ 510 w 510"/>
              <a:gd name="T9" fmla="*/ 58 h 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0" h="58">
                <a:moveTo>
                  <a:pt x="0" y="58"/>
                </a:moveTo>
                <a:cubicBezTo>
                  <a:pt x="100" y="42"/>
                  <a:pt x="376" y="10"/>
                  <a:pt x="51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66" name="Line 85"/>
          <p:cNvSpPr>
            <a:spLocks noChangeShapeType="1"/>
          </p:cNvSpPr>
          <p:nvPr/>
        </p:nvSpPr>
        <p:spPr bwMode="auto">
          <a:xfrm rot="-5400000">
            <a:off x="5762625" y="2171700"/>
            <a:ext cx="6350" cy="7620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7" name="Freeform 86"/>
          <p:cNvSpPr>
            <a:spLocks/>
          </p:cNvSpPr>
          <p:nvPr/>
        </p:nvSpPr>
        <p:spPr bwMode="auto">
          <a:xfrm>
            <a:off x="4916488" y="1722438"/>
            <a:ext cx="1223962" cy="168275"/>
          </a:xfrm>
          <a:custGeom>
            <a:avLst/>
            <a:gdLst>
              <a:gd name="T0" fmla="*/ 0 w 992"/>
              <a:gd name="T1" fmla="*/ 2147483647 h 136"/>
              <a:gd name="T2" fmla="*/ 2147483647 w 992"/>
              <a:gd name="T3" fmla="*/ 0 h 136"/>
              <a:gd name="T4" fmla="*/ 0 60000 65536"/>
              <a:gd name="T5" fmla="*/ 0 60000 65536"/>
              <a:gd name="T6" fmla="*/ 0 w 992"/>
              <a:gd name="T7" fmla="*/ 0 h 136"/>
              <a:gd name="T8" fmla="*/ 992 w 992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92" h="136">
                <a:moveTo>
                  <a:pt x="0" y="136"/>
                </a:moveTo>
                <a:cubicBezTo>
                  <a:pt x="196" y="94"/>
                  <a:pt x="754" y="12"/>
                  <a:pt x="992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68" name="Line 87"/>
          <p:cNvSpPr>
            <a:spLocks noChangeShapeType="1"/>
          </p:cNvSpPr>
          <p:nvPr/>
        </p:nvSpPr>
        <p:spPr bwMode="auto">
          <a:xfrm rot="-5400000">
            <a:off x="5814219" y="1715294"/>
            <a:ext cx="6350" cy="71438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69" name="Freeform 88"/>
          <p:cNvSpPr>
            <a:spLocks/>
          </p:cNvSpPr>
          <p:nvPr/>
        </p:nvSpPr>
        <p:spPr bwMode="auto">
          <a:xfrm>
            <a:off x="4737100" y="1271588"/>
            <a:ext cx="1403350" cy="201612"/>
          </a:xfrm>
          <a:custGeom>
            <a:avLst/>
            <a:gdLst>
              <a:gd name="T0" fmla="*/ 0 w 992"/>
              <a:gd name="T1" fmla="*/ 2147483647 h 136"/>
              <a:gd name="T2" fmla="*/ 2147483647 w 992"/>
              <a:gd name="T3" fmla="*/ 0 h 136"/>
              <a:gd name="T4" fmla="*/ 0 60000 65536"/>
              <a:gd name="T5" fmla="*/ 0 60000 65536"/>
              <a:gd name="T6" fmla="*/ 0 w 992"/>
              <a:gd name="T7" fmla="*/ 0 h 136"/>
              <a:gd name="T8" fmla="*/ 992 w 992"/>
              <a:gd name="T9" fmla="*/ 136 h 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92" h="136">
                <a:moveTo>
                  <a:pt x="0" y="136"/>
                </a:moveTo>
                <a:cubicBezTo>
                  <a:pt x="196" y="94"/>
                  <a:pt x="754" y="12"/>
                  <a:pt x="992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0" name="Line 89"/>
          <p:cNvSpPr>
            <a:spLocks noChangeShapeType="1"/>
          </p:cNvSpPr>
          <p:nvPr/>
        </p:nvSpPr>
        <p:spPr bwMode="auto">
          <a:xfrm rot="-5400000">
            <a:off x="5126038" y="1362075"/>
            <a:ext cx="11112" cy="71438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71" name="Freeform 90"/>
          <p:cNvSpPr>
            <a:spLocks/>
          </p:cNvSpPr>
          <p:nvPr/>
        </p:nvSpPr>
        <p:spPr bwMode="auto">
          <a:xfrm>
            <a:off x="4533900" y="1049338"/>
            <a:ext cx="1606550" cy="239712"/>
          </a:xfrm>
          <a:custGeom>
            <a:avLst/>
            <a:gdLst>
              <a:gd name="T0" fmla="*/ 0 w 1302"/>
              <a:gd name="T1" fmla="*/ 2147483647 h 194"/>
              <a:gd name="T2" fmla="*/ 2147483647 w 1302"/>
              <a:gd name="T3" fmla="*/ 0 h 194"/>
              <a:gd name="T4" fmla="*/ 0 60000 65536"/>
              <a:gd name="T5" fmla="*/ 0 60000 65536"/>
              <a:gd name="T6" fmla="*/ 0 w 1302"/>
              <a:gd name="T7" fmla="*/ 0 h 194"/>
              <a:gd name="T8" fmla="*/ 1302 w 1302"/>
              <a:gd name="T9" fmla="*/ 194 h 1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02" h="194">
                <a:moveTo>
                  <a:pt x="0" y="194"/>
                </a:moveTo>
                <a:cubicBezTo>
                  <a:pt x="258" y="130"/>
                  <a:pt x="974" y="14"/>
                  <a:pt x="1302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2" name="Line 91"/>
          <p:cNvSpPr>
            <a:spLocks noChangeShapeType="1"/>
          </p:cNvSpPr>
          <p:nvPr/>
        </p:nvSpPr>
        <p:spPr bwMode="auto">
          <a:xfrm rot="-5400000">
            <a:off x="5888038" y="1031875"/>
            <a:ext cx="7938" cy="7143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73" name="Freeform 92"/>
          <p:cNvSpPr>
            <a:spLocks/>
          </p:cNvSpPr>
          <p:nvPr/>
        </p:nvSpPr>
        <p:spPr bwMode="auto">
          <a:xfrm>
            <a:off x="258763" y="2036763"/>
            <a:ext cx="1652587" cy="723900"/>
          </a:xfrm>
          <a:custGeom>
            <a:avLst/>
            <a:gdLst>
              <a:gd name="T0" fmla="*/ 0 w 1190"/>
              <a:gd name="T1" fmla="*/ 2147483647 h 532"/>
              <a:gd name="T2" fmla="*/ 2147483647 w 1190"/>
              <a:gd name="T3" fmla="*/ 0 h 532"/>
              <a:gd name="T4" fmla="*/ 0 60000 65536"/>
              <a:gd name="T5" fmla="*/ 0 60000 65536"/>
              <a:gd name="T6" fmla="*/ 0 w 1190"/>
              <a:gd name="T7" fmla="*/ 0 h 532"/>
              <a:gd name="T8" fmla="*/ 1190 w 1190"/>
              <a:gd name="T9" fmla="*/ 532 h 5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90" h="532">
                <a:moveTo>
                  <a:pt x="0" y="532"/>
                </a:moveTo>
                <a:cubicBezTo>
                  <a:pt x="597" y="223"/>
                  <a:pt x="977" y="80"/>
                  <a:pt x="119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4" name="Freeform 93"/>
          <p:cNvSpPr>
            <a:spLocks/>
          </p:cNvSpPr>
          <p:nvPr/>
        </p:nvSpPr>
        <p:spPr bwMode="auto">
          <a:xfrm>
            <a:off x="258763" y="2544763"/>
            <a:ext cx="938212" cy="441325"/>
          </a:xfrm>
          <a:custGeom>
            <a:avLst/>
            <a:gdLst>
              <a:gd name="T0" fmla="*/ 0 w 760"/>
              <a:gd name="T1" fmla="*/ 2147483647 h 358"/>
              <a:gd name="T2" fmla="*/ 2147483647 w 760"/>
              <a:gd name="T3" fmla="*/ 0 h 358"/>
              <a:gd name="T4" fmla="*/ 0 60000 65536"/>
              <a:gd name="T5" fmla="*/ 0 60000 65536"/>
              <a:gd name="T6" fmla="*/ 0 w 760"/>
              <a:gd name="T7" fmla="*/ 0 h 358"/>
              <a:gd name="T8" fmla="*/ 760 w 760"/>
              <a:gd name="T9" fmla="*/ 358 h 3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0" h="358">
                <a:moveTo>
                  <a:pt x="0" y="358"/>
                </a:moveTo>
                <a:cubicBezTo>
                  <a:pt x="170" y="262"/>
                  <a:pt x="624" y="54"/>
                  <a:pt x="76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5" name="Freeform 94"/>
          <p:cNvSpPr>
            <a:spLocks/>
          </p:cNvSpPr>
          <p:nvPr/>
        </p:nvSpPr>
        <p:spPr bwMode="auto">
          <a:xfrm>
            <a:off x="258763" y="2857500"/>
            <a:ext cx="1281112" cy="582613"/>
          </a:xfrm>
          <a:custGeom>
            <a:avLst/>
            <a:gdLst>
              <a:gd name="T0" fmla="*/ 0 w 1038"/>
              <a:gd name="T1" fmla="*/ 2147483647 h 472"/>
              <a:gd name="T2" fmla="*/ 2147483647 w 1038"/>
              <a:gd name="T3" fmla="*/ 0 h 472"/>
              <a:gd name="T4" fmla="*/ 0 60000 65536"/>
              <a:gd name="T5" fmla="*/ 0 60000 65536"/>
              <a:gd name="T6" fmla="*/ 0 w 1038"/>
              <a:gd name="T7" fmla="*/ 0 h 472"/>
              <a:gd name="T8" fmla="*/ 1038 w 1038"/>
              <a:gd name="T9" fmla="*/ 472 h 4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38" h="472">
                <a:moveTo>
                  <a:pt x="0" y="472"/>
                </a:moveTo>
                <a:cubicBezTo>
                  <a:pt x="446" y="228"/>
                  <a:pt x="826" y="84"/>
                  <a:pt x="1038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6" name="Freeform 95"/>
          <p:cNvSpPr>
            <a:spLocks/>
          </p:cNvSpPr>
          <p:nvPr/>
        </p:nvSpPr>
        <p:spPr bwMode="auto">
          <a:xfrm>
            <a:off x="258763" y="3008313"/>
            <a:ext cx="2097087" cy="882650"/>
          </a:xfrm>
          <a:custGeom>
            <a:avLst/>
            <a:gdLst>
              <a:gd name="T0" fmla="*/ 0 w 1700"/>
              <a:gd name="T1" fmla="*/ 2147483647 h 716"/>
              <a:gd name="T2" fmla="*/ 2147483647 w 1700"/>
              <a:gd name="T3" fmla="*/ 0 h 716"/>
              <a:gd name="T4" fmla="*/ 0 60000 65536"/>
              <a:gd name="T5" fmla="*/ 0 60000 65536"/>
              <a:gd name="T6" fmla="*/ 0 w 1700"/>
              <a:gd name="T7" fmla="*/ 0 h 716"/>
              <a:gd name="T8" fmla="*/ 1700 w 1700"/>
              <a:gd name="T9" fmla="*/ 716 h 7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00" h="716">
                <a:moveTo>
                  <a:pt x="0" y="716"/>
                </a:moveTo>
                <a:cubicBezTo>
                  <a:pt x="592" y="388"/>
                  <a:pt x="1496" y="60"/>
                  <a:pt x="170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7" name="Freeform 96"/>
          <p:cNvSpPr>
            <a:spLocks/>
          </p:cNvSpPr>
          <p:nvPr/>
        </p:nvSpPr>
        <p:spPr bwMode="auto">
          <a:xfrm>
            <a:off x="258763" y="3611563"/>
            <a:ext cx="1677987" cy="728662"/>
          </a:xfrm>
          <a:custGeom>
            <a:avLst/>
            <a:gdLst>
              <a:gd name="T0" fmla="*/ 0 w 1352"/>
              <a:gd name="T1" fmla="*/ 2147483647 h 590"/>
              <a:gd name="T2" fmla="*/ 2147483647 w 1352"/>
              <a:gd name="T3" fmla="*/ 0 h 590"/>
              <a:gd name="T4" fmla="*/ 0 60000 65536"/>
              <a:gd name="T5" fmla="*/ 0 60000 65536"/>
              <a:gd name="T6" fmla="*/ 0 w 1352"/>
              <a:gd name="T7" fmla="*/ 0 h 590"/>
              <a:gd name="T8" fmla="*/ 1352 w 1352"/>
              <a:gd name="T9" fmla="*/ 590 h 59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52" h="590">
                <a:moveTo>
                  <a:pt x="0" y="590"/>
                </a:moveTo>
                <a:cubicBezTo>
                  <a:pt x="600" y="278"/>
                  <a:pt x="1142" y="72"/>
                  <a:pt x="1352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78" name="Line 97"/>
          <p:cNvSpPr>
            <a:spLocks noChangeShapeType="1"/>
          </p:cNvSpPr>
          <p:nvPr/>
        </p:nvSpPr>
        <p:spPr bwMode="auto">
          <a:xfrm rot="-5400000">
            <a:off x="1216819" y="3839369"/>
            <a:ext cx="30163" cy="79375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79" name="Line 98"/>
          <p:cNvSpPr>
            <a:spLocks noChangeShapeType="1"/>
          </p:cNvSpPr>
          <p:nvPr/>
        </p:nvSpPr>
        <p:spPr bwMode="auto">
          <a:xfrm rot="-5400000">
            <a:off x="5880894" y="3020219"/>
            <a:ext cx="7938" cy="69850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80" name="Freeform 99"/>
          <p:cNvSpPr>
            <a:spLocks/>
          </p:cNvSpPr>
          <p:nvPr/>
        </p:nvSpPr>
        <p:spPr bwMode="auto">
          <a:xfrm>
            <a:off x="4997450" y="2805113"/>
            <a:ext cx="1147763" cy="158750"/>
          </a:xfrm>
          <a:custGeom>
            <a:avLst/>
            <a:gdLst>
              <a:gd name="T0" fmla="*/ 0 w 510"/>
              <a:gd name="T1" fmla="*/ 2147483647 h 58"/>
              <a:gd name="T2" fmla="*/ 2147483647 w 510"/>
              <a:gd name="T3" fmla="*/ 0 h 58"/>
              <a:gd name="T4" fmla="*/ 0 60000 65536"/>
              <a:gd name="T5" fmla="*/ 0 60000 65536"/>
              <a:gd name="T6" fmla="*/ 0 w 510"/>
              <a:gd name="T7" fmla="*/ 0 h 58"/>
              <a:gd name="T8" fmla="*/ 510 w 510"/>
              <a:gd name="T9" fmla="*/ 58 h 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0" h="58">
                <a:moveTo>
                  <a:pt x="0" y="58"/>
                </a:moveTo>
                <a:cubicBezTo>
                  <a:pt x="100" y="42"/>
                  <a:pt x="376" y="10"/>
                  <a:pt x="510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81" name="Freeform 100"/>
          <p:cNvSpPr>
            <a:spLocks/>
          </p:cNvSpPr>
          <p:nvPr/>
        </p:nvSpPr>
        <p:spPr bwMode="auto">
          <a:xfrm>
            <a:off x="298450" y="3359150"/>
            <a:ext cx="2994025" cy="1154113"/>
          </a:xfrm>
          <a:custGeom>
            <a:avLst/>
            <a:gdLst>
              <a:gd name="T0" fmla="*/ 0 w 2427"/>
              <a:gd name="T1" fmla="*/ 2147483647 h 936"/>
              <a:gd name="T2" fmla="*/ 2147483647 w 2427"/>
              <a:gd name="T3" fmla="*/ 0 h 936"/>
              <a:gd name="T4" fmla="*/ 0 60000 65536"/>
              <a:gd name="T5" fmla="*/ 0 60000 65536"/>
              <a:gd name="T6" fmla="*/ 0 w 2427"/>
              <a:gd name="T7" fmla="*/ 0 h 936"/>
              <a:gd name="T8" fmla="*/ 2427 w 2427"/>
              <a:gd name="T9" fmla="*/ 936 h 9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7" h="936">
                <a:moveTo>
                  <a:pt x="0" y="936"/>
                </a:moveTo>
                <a:cubicBezTo>
                  <a:pt x="1023" y="414"/>
                  <a:pt x="2097" y="84"/>
                  <a:pt x="2427" y="0"/>
                </a:cubicBezTo>
              </a:path>
            </a:pathLst>
          </a:custGeom>
          <a:noFill/>
          <a:ln w="25400">
            <a:solidFill>
              <a:srgbClr val="FF327D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14282" name="Line 101"/>
          <p:cNvSpPr>
            <a:spLocks noChangeShapeType="1"/>
          </p:cNvSpPr>
          <p:nvPr/>
        </p:nvSpPr>
        <p:spPr bwMode="auto">
          <a:xfrm rot="-5400000">
            <a:off x="3214688" y="3338512"/>
            <a:ext cx="20638" cy="80963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83" name="Line 102"/>
          <p:cNvSpPr>
            <a:spLocks noChangeShapeType="1"/>
          </p:cNvSpPr>
          <p:nvPr/>
        </p:nvSpPr>
        <p:spPr bwMode="auto">
          <a:xfrm rot="-5400000">
            <a:off x="5165725" y="2897188"/>
            <a:ext cx="11113" cy="71437"/>
          </a:xfrm>
          <a:prstGeom prst="line">
            <a:avLst/>
          </a:prstGeom>
          <a:noFill/>
          <a:ln w="2540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284" name="Oval 103"/>
          <p:cNvSpPr>
            <a:spLocks noChangeArrowheads="1"/>
          </p:cNvSpPr>
          <p:nvPr/>
        </p:nvSpPr>
        <p:spPr bwMode="auto">
          <a:xfrm>
            <a:off x="1238250" y="2535238"/>
            <a:ext cx="592138" cy="590550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285" name="Oval 104"/>
          <p:cNvSpPr>
            <a:spLocks noChangeArrowheads="1"/>
          </p:cNvSpPr>
          <p:nvPr/>
        </p:nvSpPr>
        <p:spPr bwMode="auto">
          <a:xfrm>
            <a:off x="4229100" y="1009650"/>
            <a:ext cx="590550" cy="592138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286" name="Oval 105"/>
          <p:cNvSpPr>
            <a:spLocks noChangeArrowheads="1"/>
          </p:cNvSpPr>
          <p:nvPr/>
        </p:nvSpPr>
        <p:spPr bwMode="auto">
          <a:xfrm>
            <a:off x="3813175" y="2867025"/>
            <a:ext cx="785813" cy="785813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287" name="Rectangle 106"/>
          <p:cNvSpPr>
            <a:spLocks noChangeArrowheads="1"/>
          </p:cNvSpPr>
          <p:nvPr/>
        </p:nvSpPr>
        <p:spPr bwMode="auto">
          <a:xfrm>
            <a:off x="3540125" y="2819400"/>
            <a:ext cx="311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2</a:t>
            </a:r>
            <a:endParaRPr lang="en-US" sz="2000">
              <a:solidFill>
                <a:srgbClr val="000066"/>
              </a:solidFill>
            </a:endParaRPr>
          </a:p>
        </p:txBody>
      </p:sp>
      <p:sp>
        <p:nvSpPr>
          <p:cNvPr id="214288" name="Rectangle 107"/>
          <p:cNvSpPr>
            <a:spLocks noChangeArrowheads="1"/>
          </p:cNvSpPr>
          <p:nvPr/>
        </p:nvSpPr>
        <p:spPr bwMode="auto">
          <a:xfrm>
            <a:off x="4017963" y="1284288"/>
            <a:ext cx="311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 sz="2000">
                <a:solidFill>
                  <a:srgbClr val="000066"/>
                </a:solidFill>
              </a:rPr>
              <a:t>3</a:t>
            </a:r>
            <a:endParaRPr lang="en-US" sz="2000">
              <a:solidFill>
                <a:srgbClr val="000066"/>
              </a:solidFill>
            </a:endParaRPr>
          </a:p>
        </p:txBody>
      </p:sp>
      <p:sp>
        <p:nvSpPr>
          <p:cNvPr id="214289" name="AutoShape 108"/>
          <p:cNvSpPr>
            <a:spLocks/>
          </p:cNvSpPr>
          <p:nvPr/>
        </p:nvSpPr>
        <p:spPr bwMode="auto">
          <a:xfrm>
            <a:off x="946150" y="723900"/>
            <a:ext cx="2084388" cy="311150"/>
          </a:xfrm>
          <a:prstGeom prst="callout2">
            <a:avLst>
              <a:gd name="adj1" fmla="val 50000"/>
              <a:gd name="adj2" fmla="val 103593"/>
              <a:gd name="adj3" fmla="val 50000"/>
              <a:gd name="adj4" fmla="val 119014"/>
              <a:gd name="adj5" fmla="val 143880"/>
              <a:gd name="adj6" fmla="val 135704"/>
            </a:avLst>
          </a:prstGeom>
          <a:solidFill>
            <a:srgbClr val="EBEB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419350" indent="-2419350" algn="ctr">
              <a:lnSpc>
                <a:spcPct val="110000"/>
              </a:lnSpc>
            </a:pPr>
            <a:r>
              <a:rPr lang="en-US" altLang="ko-KR" sz="1800">
                <a:solidFill>
                  <a:srgbClr val="000066"/>
                </a:solidFill>
                <a:ea typeface="Gulim" pitchFamily="34" charset="-127"/>
              </a:rPr>
              <a:t>Gaussian surface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214290" name="Rectangle 109"/>
          <p:cNvSpPr>
            <a:spLocks noChangeArrowheads="1"/>
          </p:cNvSpPr>
          <p:nvPr/>
        </p:nvSpPr>
        <p:spPr bwMode="auto">
          <a:xfrm>
            <a:off x="190500" y="3910013"/>
            <a:ext cx="6005513" cy="666750"/>
          </a:xfrm>
          <a:prstGeom prst="rect">
            <a:avLst/>
          </a:prstGeom>
          <a:solidFill>
            <a:srgbClr val="EBEBFF"/>
          </a:solidFill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020" name="Freeform 4"/>
          <p:cNvSpPr>
            <a:spLocks/>
          </p:cNvSpPr>
          <p:nvPr/>
        </p:nvSpPr>
        <p:spPr bwMode="auto">
          <a:xfrm rot="17708615" flipH="1">
            <a:off x="4418013" y="3408362"/>
            <a:ext cx="1143000" cy="2193925"/>
          </a:xfrm>
          <a:custGeom>
            <a:avLst/>
            <a:gdLst>
              <a:gd name="T0" fmla="*/ 0 w 1700"/>
              <a:gd name="T1" fmla="*/ 2147483647 h 4955"/>
              <a:gd name="T2" fmla="*/ 2147483647 w 1700"/>
              <a:gd name="T3" fmla="*/ 2147483647 h 4955"/>
              <a:gd name="T4" fmla="*/ 2147483647 w 1700"/>
              <a:gd name="T5" fmla="*/ 2147483647 h 4955"/>
              <a:gd name="T6" fmla="*/ 2147483647 w 1700"/>
              <a:gd name="T7" fmla="*/ 2147483647 h 4955"/>
              <a:gd name="T8" fmla="*/ 2147483647 w 1700"/>
              <a:gd name="T9" fmla="*/ 2147483647 h 4955"/>
              <a:gd name="T10" fmla="*/ 2147483647 w 1700"/>
              <a:gd name="T11" fmla="*/ 2147483647 h 4955"/>
              <a:gd name="T12" fmla="*/ 2147483647 w 1700"/>
              <a:gd name="T13" fmla="*/ 0 h 49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0"/>
              <a:gd name="T22" fmla="*/ 0 h 4955"/>
              <a:gd name="T23" fmla="*/ 1700 w 1700"/>
              <a:gd name="T24" fmla="*/ 4955 h 495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0" h="4955">
                <a:moveTo>
                  <a:pt x="0" y="21"/>
                </a:moveTo>
                <a:cubicBezTo>
                  <a:pt x="420" y="664"/>
                  <a:pt x="840" y="2302"/>
                  <a:pt x="740" y="4423"/>
                </a:cubicBezTo>
                <a:cubicBezTo>
                  <a:pt x="477" y="4430"/>
                  <a:pt x="508" y="4431"/>
                  <a:pt x="253" y="4431"/>
                </a:cubicBezTo>
                <a:cubicBezTo>
                  <a:pt x="253" y="4431"/>
                  <a:pt x="999" y="4940"/>
                  <a:pt x="999" y="4955"/>
                </a:cubicBezTo>
                <a:cubicBezTo>
                  <a:pt x="984" y="4955"/>
                  <a:pt x="1700" y="4438"/>
                  <a:pt x="1700" y="4438"/>
                </a:cubicBezTo>
                <a:cubicBezTo>
                  <a:pt x="1475" y="4438"/>
                  <a:pt x="1464" y="4438"/>
                  <a:pt x="1220" y="4438"/>
                </a:cubicBezTo>
                <a:cubicBezTo>
                  <a:pt x="1220" y="2323"/>
                  <a:pt x="460" y="684"/>
                  <a:pt x="120" y="0"/>
                </a:cubicBezTo>
              </a:path>
            </a:pathLst>
          </a:custGeom>
          <a:gradFill rotWithShape="0">
            <a:gsLst>
              <a:gs pos="0">
                <a:srgbClr val="FFB8DC"/>
              </a:gs>
              <a:gs pos="100000">
                <a:srgbClr val="FF5FA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4292" name="Text Box 112"/>
          <p:cNvSpPr txBox="1">
            <a:spLocks noChangeArrowheads="1"/>
          </p:cNvSpPr>
          <p:nvPr/>
        </p:nvSpPr>
        <p:spPr bwMode="auto">
          <a:xfrm>
            <a:off x="8170863" y="3933825"/>
            <a:ext cx="6318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129" name="Text Box 113"/>
          <p:cNvSpPr txBox="1">
            <a:spLocks noChangeArrowheads="1"/>
          </p:cNvSpPr>
          <p:nvPr/>
        </p:nvSpPr>
        <p:spPr bwMode="auto">
          <a:xfrm>
            <a:off x="6832600" y="5654675"/>
            <a:ext cx="1143000" cy="49688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ea typeface="Gulim" pitchFamily="34" charset="-127"/>
                <a:sym typeface="Symbol" pitchFamily="18" charset="2"/>
              </a:rPr>
              <a:t></a:t>
            </a: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  <a:sym typeface="Symbol" pitchFamily="18" charset="2"/>
              </a:rPr>
              <a:t></a:t>
            </a: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 = 0</a:t>
            </a:r>
            <a:endParaRPr lang="en-US" b="1">
              <a:solidFill>
                <a:srgbClr val="000066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14130" name="Rectangle 114"/>
          <p:cNvSpPr>
            <a:spLocks noChangeArrowheads="1"/>
          </p:cNvSpPr>
          <p:nvPr/>
        </p:nvSpPr>
        <p:spPr bwMode="auto">
          <a:xfrm>
            <a:off x="5959475" y="4359275"/>
            <a:ext cx="3159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2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14131" name="Object 177"/>
          <p:cNvGraphicFramePr>
            <a:graphicFrameLocks noChangeAspect="1"/>
          </p:cNvGraphicFramePr>
          <p:nvPr/>
        </p:nvGraphicFramePr>
        <p:xfrm>
          <a:off x="7562850" y="5102225"/>
          <a:ext cx="4333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08" name="Equation" r:id="rId4" imgW="431613" imgH="330057" progId="Equation.DSMT4">
                  <p:embed/>
                </p:oleObj>
              </mc:Choice>
              <mc:Fallback>
                <p:oleObj name="Equation" r:id="rId4" imgW="431613" imgH="330057" progId="Equation.DSMT4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5102225"/>
                        <a:ext cx="433388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132" name="Object 178"/>
          <p:cNvGraphicFramePr>
            <a:graphicFrameLocks noChangeAspect="1"/>
          </p:cNvGraphicFramePr>
          <p:nvPr/>
        </p:nvGraphicFramePr>
        <p:xfrm>
          <a:off x="8142288" y="3981450"/>
          <a:ext cx="2794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09" name="Equation" r:id="rId6" imgW="279400" imgH="330200" progId="Equation.DSMT4">
                  <p:embed/>
                </p:oleObj>
              </mc:Choice>
              <mc:Fallback>
                <p:oleObj name="Equation" r:id="rId6" imgW="279400" imgH="330200" progId="Equation.DSMT4">
                  <p:embed/>
                  <p:pic>
                    <p:nvPicPr>
                      <p:cNvPr id="0" name="Picture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2288" y="3981450"/>
                        <a:ext cx="2794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139" name="Oval 123"/>
          <p:cNvSpPr>
            <a:spLocks noChangeArrowheads="1"/>
          </p:cNvSpPr>
          <p:nvPr/>
        </p:nvSpPr>
        <p:spPr bwMode="auto">
          <a:xfrm>
            <a:off x="5827713" y="3186113"/>
            <a:ext cx="3141662" cy="3141662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4151" name="Freeform 135"/>
          <p:cNvSpPr>
            <a:spLocks/>
          </p:cNvSpPr>
          <p:nvPr/>
        </p:nvSpPr>
        <p:spPr bwMode="auto">
          <a:xfrm>
            <a:off x="6319838" y="3902075"/>
            <a:ext cx="1138237" cy="1023938"/>
          </a:xfrm>
          <a:custGeom>
            <a:avLst/>
            <a:gdLst/>
            <a:ahLst/>
            <a:cxnLst>
              <a:cxn ang="0">
                <a:pos x="36" y="87"/>
              </a:cxn>
              <a:cxn ang="0">
                <a:pos x="441" y="0"/>
              </a:cxn>
              <a:cxn ang="0">
                <a:pos x="396" y="318"/>
              </a:cxn>
              <a:cxn ang="0">
                <a:pos x="0" y="403"/>
              </a:cxn>
              <a:cxn ang="0">
                <a:pos x="36" y="87"/>
              </a:cxn>
            </a:cxnLst>
            <a:rect l="0" t="0" r="r" b="b"/>
            <a:pathLst>
              <a:path w="448" h="403">
                <a:moveTo>
                  <a:pt x="36" y="87"/>
                </a:moveTo>
                <a:cubicBezTo>
                  <a:pt x="162" y="60"/>
                  <a:pt x="394" y="9"/>
                  <a:pt x="441" y="0"/>
                </a:cubicBezTo>
                <a:cubicBezTo>
                  <a:pt x="448" y="121"/>
                  <a:pt x="426" y="238"/>
                  <a:pt x="396" y="318"/>
                </a:cubicBezTo>
                <a:cubicBezTo>
                  <a:pt x="348" y="331"/>
                  <a:pt x="120" y="387"/>
                  <a:pt x="0" y="403"/>
                </a:cubicBezTo>
                <a:cubicBezTo>
                  <a:pt x="22" y="321"/>
                  <a:pt x="49" y="195"/>
                  <a:pt x="36" y="87"/>
                </a:cubicBezTo>
                <a:close/>
              </a:path>
            </a:pathLst>
          </a:custGeom>
          <a:gradFill rotWithShape="1">
            <a:gsLst>
              <a:gs pos="0">
                <a:srgbClr val="AC8B00">
                  <a:gamma/>
                  <a:tint val="63529"/>
                  <a:invGamma/>
                </a:srgbClr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>
            <a:outerShdw dist="45791" dir="12821404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14137" name="Line 121"/>
          <p:cNvSpPr>
            <a:spLocks noChangeShapeType="1"/>
          </p:cNvSpPr>
          <p:nvPr/>
        </p:nvSpPr>
        <p:spPr bwMode="auto">
          <a:xfrm flipV="1">
            <a:off x="6931025" y="4178300"/>
            <a:ext cx="1173163" cy="231775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133" name="Line 117"/>
          <p:cNvSpPr>
            <a:spLocks noChangeShapeType="1"/>
          </p:cNvSpPr>
          <p:nvPr/>
        </p:nvSpPr>
        <p:spPr bwMode="auto">
          <a:xfrm>
            <a:off x="6921500" y="4414838"/>
            <a:ext cx="542925" cy="987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4134" name="Rectangle 118"/>
          <p:cNvSpPr>
            <a:spLocks noChangeArrowheads="1"/>
          </p:cNvSpPr>
          <p:nvPr/>
        </p:nvSpPr>
        <p:spPr bwMode="auto">
          <a:xfrm>
            <a:off x="7150100" y="4387850"/>
            <a:ext cx="6048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en-US" sz="2000" b="1" i="1" baseline="-25000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4152" name="Freeform 136"/>
          <p:cNvSpPr>
            <a:spLocks/>
          </p:cNvSpPr>
          <p:nvPr/>
        </p:nvSpPr>
        <p:spPr bwMode="auto">
          <a:xfrm>
            <a:off x="7034213" y="4354513"/>
            <a:ext cx="317500" cy="279400"/>
          </a:xfrm>
          <a:custGeom>
            <a:avLst/>
            <a:gdLst>
              <a:gd name="T0" fmla="*/ 0 w 200"/>
              <a:gd name="T1" fmla="*/ 2147483647 h 176"/>
              <a:gd name="T2" fmla="*/ 2147483647 w 200"/>
              <a:gd name="T3" fmla="*/ 2147483647 h 176"/>
              <a:gd name="T4" fmla="*/ 2147483647 w 200"/>
              <a:gd name="T5" fmla="*/ 0 h 176"/>
              <a:gd name="T6" fmla="*/ 0 60000 65536"/>
              <a:gd name="T7" fmla="*/ 0 60000 65536"/>
              <a:gd name="T8" fmla="*/ 0 60000 65536"/>
              <a:gd name="T9" fmla="*/ 0 w 200"/>
              <a:gd name="T10" fmla="*/ 0 h 176"/>
              <a:gd name="T11" fmla="*/ 200 w 200"/>
              <a:gd name="T12" fmla="*/ 176 h 1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0" h="176">
                <a:moveTo>
                  <a:pt x="0" y="176"/>
                </a:moveTo>
                <a:lnTo>
                  <a:pt x="200" y="136"/>
                </a:lnTo>
                <a:lnTo>
                  <a:pt x="124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aphicFrame>
        <p:nvGraphicFramePr>
          <p:cNvPr id="214153" name="Object 179"/>
          <p:cNvGraphicFramePr>
            <a:graphicFrameLocks noChangeAspect="1"/>
          </p:cNvGraphicFramePr>
          <p:nvPr/>
        </p:nvGraphicFramePr>
        <p:xfrm>
          <a:off x="2432050" y="5111750"/>
          <a:ext cx="121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10" name="Equation" r:id="rId8" imgW="1218671" imgH="342751" progId="Equation.DSMT4">
                  <p:embed/>
                </p:oleObj>
              </mc:Choice>
              <mc:Fallback>
                <p:oleObj name="Equation" r:id="rId8" imgW="1218671" imgH="342751" progId="Equation.DSMT4">
                  <p:embed/>
                  <p:pic>
                    <p:nvPicPr>
                      <p:cNvPr id="0" name="Picture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5111750"/>
                        <a:ext cx="1219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38"/>
          <p:cNvSpPr>
            <a:spLocks noChangeArrowheads="1"/>
          </p:cNvSpPr>
          <p:nvPr/>
        </p:nvSpPr>
        <p:spPr bwMode="auto">
          <a:xfrm>
            <a:off x="2317750" y="5030788"/>
            <a:ext cx="1447800" cy="5746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0" grpId="0" animBg="1"/>
      <p:bldP spid="214129" grpId="0" animBg="1"/>
      <p:bldP spid="214130" grpId="0"/>
      <p:bldP spid="214139" grpId="0" animBg="1"/>
      <p:bldP spid="214137" grpId="0" animBg="1"/>
      <p:bldP spid="214133" grpId="0" animBg="1"/>
      <p:bldP spid="214134" grpId="0"/>
      <p:bldP spid="214152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153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15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E9BB6-CD6A-4E81-B9DE-2166786B87BB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grpSp>
        <p:nvGrpSpPr>
          <p:cNvPr id="215373" name="Group 270"/>
          <p:cNvGrpSpPr>
            <a:grpSpLocks/>
          </p:cNvGrpSpPr>
          <p:nvPr/>
        </p:nvGrpSpPr>
        <p:grpSpPr bwMode="auto">
          <a:xfrm>
            <a:off x="258763" y="2874963"/>
            <a:ext cx="5886450" cy="4022725"/>
            <a:chOff x="163" y="317"/>
            <a:chExt cx="3708" cy="2534"/>
          </a:xfrm>
        </p:grpSpPr>
        <p:sp>
          <p:nvSpPr>
            <p:cNvPr id="215386" name="Freeform 173"/>
            <p:cNvSpPr>
              <a:spLocks/>
            </p:cNvSpPr>
            <p:nvPr/>
          </p:nvSpPr>
          <p:spPr bwMode="auto">
            <a:xfrm>
              <a:off x="530" y="317"/>
              <a:ext cx="3120" cy="2284"/>
            </a:xfrm>
            <a:custGeom>
              <a:avLst/>
              <a:gdLst>
                <a:gd name="T0" fmla="*/ 0 w 8360"/>
                <a:gd name="T1" fmla="*/ 0 h 5540"/>
                <a:gd name="T2" fmla="*/ 0 w 8360"/>
                <a:gd name="T3" fmla="*/ 0 h 5540"/>
                <a:gd name="T4" fmla="*/ 0 w 8360"/>
                <a:gd name="T5" fmla="*/ 0 h 5540"/>
                <a:gd name="T6" fmla="*/ 0 w 8360"/>
                <a:gd name="T7" fmla="*/ 0 h 5540"/>
                <a:gd name="T8" fmla="*/ 0 w 8360"/>
                <a:gd name="T9" fmla="*/ 0 h 5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60"/>
                <a:gd name="T16" fmla="*/ 0 h 5540"/>
                <a:gd name="T17" fmla="*/ 8360 w 8360"/>
                <a:gd name="T18" fmla="*/ 5540 h 55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60" h="5540">
                  <a:moveTo>
                    <a:pt x="6600" y="1700"/>
                  </a:moveTo>
                  <a:cubicBezTo>
                    <a:pt x="6480" y="1040"/>
                    <a:pt x="6900" y="840"/>
                    <a:pt x="6140" y="420"/>
                  </a:cubicBezTo>
                  <a:cubicBezTo>
                    <a:pt x="5380" y="0"/>
                    <a:pt x="0" y="2060"/>
                    <a:pt x="540" y="3800"/>
                  </a:cubicBezTo>
                  <a:cubicBezTo>
                    <a:pt x="1080" y="5540"/>
                    <a:pt x="7160" y="5220"/>
                    <a:pt x="7760" y="3920"/>
                  </a:cubicBezTo>
                  <a:cubicBezTo>
                    <a:pt x="8360" y="2620"/>
                    <a:pt x="6720" y="2360"/>
                    <a:pt x="6600" y="1700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0B6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7" name="Freeform 174"/>
            <p:cNvSpPr>
              <a:spLocks/>
            </p:cNvSpPr>
            <p:nvPr/>
          </p:nvSpPr>
          <p:spPr bwMode="auto">
            <a:xfrm>
              <a:off x="1257" y="427"/>
              <a:ext cx="1756" cy="639"/>
            </a:xfrm>
            <a:custGeom>
              <a:avLst/>
              <a:gdLst>
                <a:gd name="T0" fmla="*/ 0 w 4640"/>
                <a:gd name="T1" fmla="*/ 0 h 1690"/>
                <a:gd name="T2" fmla="*/ 0 w 4640"/>
                <a:gd name="T3" fmla="*/ 0 h 1690"/>
                <a:gd name="T4" fmla="*/ 0 60000 65536"/>
                <a:gd name="T5" fmla="*/ 0 60000 65536"/>
                <a:gd name="T6" fmla="*/ 0 w 4640"/>
                <a:gd name="T7" fmla="*/ 0 h 1690"/>
                <a:gd name="T8" fmla="*/ 4640 w 4640"/>
                <a:gd name="T9" fmla="*/ 1690 h 16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40" h="1690">
                  <a:moveTo>
                    <a:pt x="0" y="1690"/>
                  </a:moveTo>
                  <a:cubicBezTo>
                    <a:pt x="850" y="980"/>
                    <a:pt x="4640" y="0"/>
                    <a:pt x="4610" y="8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8" name="Freeform 175"/>
            <p:cNvSpPr>
              <a:spLocks/>
            </p:cNvSpPr>
            <p:nvPr/>
          </p:nvSpPr>
          <p:spPr bwMode="auto">
            <a:xfrm>
              <a:off x="1582" y="419"/>
              <a:ext cx="1340" cy="439"/>
            </a:xfrm>
            <a:custGeom>
              <a:avLst/>
              <a:gdLst>
                <a:gd name="T0" fmla="*/ 0 w 3540"/>
                <a:gd name="T1" fmla="*/ 0 h 1160"/>
                <a:gd name="T2" fmla="*/ 0 w 3540"/>
                <a:gd name="T3" fmla="*/ 0 h 1160"/>
                <a:gd name="T4" fmla="*/ 0 60000 65536"/>
                <a:gd name="T5" fmla="*/ 0 60000 65536"/>
                <a:gd name="T6" fmla="*/ 0 w 3540"/>
                <a:gd name="T7" fmla="*/ 0 h 1160"/>
                <a:gd name="T8" fmla="*/ 3540 w 3540"/>
                <a:gd name="T9" fmla="*/ 1160 h 1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40" h="1160">
                  <a:moveTo>
                    <a:pt x="0" y="1160"/>
                  </a:moveTo>
                  <a:cubicBezTo>
                    <a:pt x="1180" y="480"/>
                    <a:pt x="3120" y="0"/>
                    <a:pt x="3540" y="4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9" name="Freeform 176"/>
            <p:cNvSpPr>
              <a:spLocks/>
            </p:cNvSpPr>
            <p:nvPr/>
          </p:nvSpPr>
          <p:spPr bwMode="auto">
            <a:xfrm>
              <a:off x="893" y="491"/>
              <a:ext cx="2200" cy="901"/>
            </a:xfrm>
            <a:custGeom>
              <a:avLst/>
              <a:gdLst>
                <a:gd name="T0" fmla="*/ 0 w 5810"/>
                <a:gd name="T1" fmla="*/ 0 h 2380"/>
                <a:gd name="T2" fmla="*/ 0 w 5810"/>
                <a:gd name="T3" fmla="*/ 0 h 2380"/>
                <a:gd name="T4" fmla="*/ 0 60000 65536"/>
                <a:gd name="T5" fmla="*/ 0 60000 65536"/>
                <a:gd name="T6" fmla="*/ 0 w 5810"/>
                <a:gd name="T7" fmla="*/ 0 h 2380"/>
                <a:gd name="T8" fmla="*/ 5810 w 5810"/>
                <a:gd name="T9" fmla="*/ 2380 h 23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10" h="2380">
                  <a:moveTo>
                    <a:pt x="0" y="2380"/>
                  </a:moveTo>
                  <a:cubicBezTo>
                    <a:pt x="600" y="1290"/>
                    <a:pt x="5810" y="0"/>
                    <a:pt x="5530" y="10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0" name="Freeform 177"/>
            <p:cNvSpPr>
              <a:spLocks/>
            </p:cNvSpPr>
            <p:nvPr/>
          </p:nvSpPr>
          <p:spPr bwMode="auto">
            <a:xfrm>
              <a:off x="810" y="620"/>
              <a:ext cx="2215" cy="882"/>
            </a:xfrm>
            <a:custGeom>
              <a:avLst/>
              <a:gdLst>
                <a:gd name="T0" fmla="*/ 0 w 5850"/>
                <a:gd name="T1" fmla="*/ 0 h 2330"/>
                <a:gd name="T2" fmla="*/ 0 w 5850"/>
                <a:gd name="T3" fmla="*/ 0 h 2330"/>
                <a:gd name="T4" fmla="*/ 0 60000 65536"/>
                <a:gd name="T5" fmla="*/ 0 60000 65536"/>
                <a:gd name="T6" fmla="*/ 0 w 5850"/>
                <a:gd name="T7" fmla="*/ 0 h 2330"/>
                <a:gd name="T8" fmla="*/ 5850 w 5850"/>
                <a:gd name="T9" fmla="*/ 2330 h 23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50" h="2330">
                  <a:moveTo>
                    <a:pt x="0" y="2330"/>
                  </a:moveTo>
                  <a:cubicBezTo>
                    <a:pt x="500" y="1360"/>
                    <a:pt x="5850" y="0"/>
                    <a:pt x="5750" y="9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1" name="Freeform 178"/>
            <p:cNvSpPr>
              <a:spLocks/>
            </p:cNvSpPr>
            <p:nvPr/>
          </p:nvSpPr>
          <p:spPr bwMode="auto">
            <a:xfrm>
              <a:off x="719" y="843"/>
              <a:ext cx="2328" cy="984"/>
            </a:xfrm>
            <a:custGeom>
              <a:avLst/>
              <a:gdLst>
                <a:gd name="T0" fmla="*/ 0 w 6150"/>
                <a:gd name="T1" fmla="*/ 0 h 2600"/>
                <a:gd name="T2" fmla="*/ 0 w 6150"/>
                <a:gd name="T3" fmla="*/ 0 h 2600"/>
                <a:gd name="T4" fmla="*/ 0 60000 65536"/>
                <a:gd name="T5" fmla="*/ 0 60000 65536"/>
                <a:gd name="T6" fmla="*/ 0 w 6150"/>
                <a:gd name="T7" fmla="*/ 0 h 2600"/>
                <a:gd name="T8" fmla="*/ 6150 w 6150"/>
                <a:gd name="T9" fmla="*/ 2600 h 2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50" h="2600">
                  <a:moveTo>
                    <a:pt x="0" y="2600"/>
                  </a:moveTo>
                  <a:cubicBezTo>
                    <a:pt x="0" y="1110"/>
                    <a:pt x="6150" y="0"/>
                    <a:pt x="6060" y="6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2" name="Freeform 179"/>
            <p:cNvSpPr>
              <a:spLocks/>
            </p:cNvSpPr>
            <p:nvPr/>
          </p:nvSpPr>
          <p:spPr bwMode="auto">
            <a:xfrm>
              <a:off x="545" y="1021"/>
              <a:ext cx="2544" cy="973"/>
            </a:xfrm>
            <a:custGeom>
              <a:avLst/>
              <a:gdLst>
                <a:gd name="T0" fmla="*/ 0 w 6720"/>
                <a:gd name="T1" fmla="*/ 0 h 2570"/>
                <a:gd name="T2" fmla="*/ 0 w 6720"/>
                <a:gd name="T3" fmla="*/ 0 h 2570"/>
                <a:gd name="T4" fmla="*/ 0 60000 65536"/>
                <a:gd name="T5" fmla="*/ 0 60000 65536"/>
                <a:gd name="T6" fmla="*/ 0 w 6720"/>
                <a:gd name="T7" fmla="*/ 0 h 2570"/>
                <a:gd name="T8" fmla="*/ 6720 w 6720"/>
                <a:gd name="T9" fmla="*/ 2570 h 25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20" h="2570">
                  <a:moveTo>
                    <a:pt x="630" y="2570"/>
                  </a:moveTo>
                  <a:cubicBezTo>
                    <a:pt x="0" y="1200"/>
                    <a:pt x="6480" y="0"/>
                    <a:pt x="6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3" name="Freeform 180"/>
            <p:cNvSpPr>
              <a:spLocks/>
            </p:cNvSpPr>
            <p:nvPr/>
          </p:nvSpPr>
          <p:spPr bwMode="auto">
            <a:xfrm>
              <a:off x="727" y="1142"/>
              <a:ext cx="2525" cy="954"/>
            </a:xfrm>
            <a:custGeom>
              <a:avLst/>
              <a:gdLst>
                <a:gd name="T0" fmla="*/ 0 w 6670"/>
                <a:gd name="T1" fmla="*/ 0 h 2520"/>
                <a:gd name="T2" fmla="*/ 0 w 6670"/>
                <a:gd name="T3" fmla="*/ 0 h 2520"/>
                <a:gd name="T4" fmla="*/ 0 60000 65536"/>
                <a:gd name="T5" fmla="*/ 0 60000 65536"/>
                <a:gd name="T6" fmla="*/ 0 w 6670"/>
                <a:gd name="T7" fmla="*/ 0 h 2520"/>
                <a:gd name="T8" fmla="*/ 6670 w 6670"/>
                <a:gd name="T9" fmla="*/ 2520 h 25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70" h="2520">
                  <a:moveTo>
                    <a:pt x="370" y="2520"/>
                  </a:moveTo>
                  <a:cubicBezTo>
                    <a:pt x="0" y="1320"/>
                    <a:pt x="6550" y="0"/>
                    <a:pt x="6670" y="4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4" name="Freeform 181"/>
            <p:cNvSpPr>
              <a:spLocks/>
            </p:cNvSpPr>
            <p:nvPr/>
          </p:nvSpPr>
          <p:spPr bwMode="auto">
            <a:xfrm>
              <a:off x="886" y="1256"/>
              <a:ext cx="2536" cy="927"/>
            </a:xfrm>
            <a:custGeom>
              <a:avLst/>
              <a:gdLst>
                <a:gd name="T0" fmla="*/ 0 w 6700"/>
                <a:gd name="T1" fmla="*/ 0 h 2450"/>
                <a:gd name="T2" fmla="*/ 0 w 6700"/>
                <a:gd name="T3" fmla="*/ 0 h 2450"/>
                <a:gd name="T4" fmla="*/ 0 60000 65536"/>
                <a:gd name="T5" fmla="*/ 0 60000 65536"/>
                <a:gd name="T6" fmla="*/ 0 w 6700"/>
                <a:gd name="T7" fmla="*/ 0 h 2450"/>
                <a:gd name="T8" fmla="*/ 6700 w 6700"/>
                <a:gd name="T9" fmla="*/ 2450 h 24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00" h="2450">
                  <a:moveTo>
                    <a:pt x="310" y="2450"/>
                  </a:moveTo>
                  <a:cubicBezTo>
                    <a:pt x="0" y="1410"/>
                    <a:pt x="6470" y="0"/>
                    <a:pt x="6700" y="6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5" name="Freeform 182"/>
            <p:cNvSpPr>
              <a:spLocks/>
            </p:cNvSpPr>
            <p:nvPr/>
          </p:nvSpPr>
          <p:spPr bwMode="auto">
            <a:xfrm>
              <a:off x="1155" y="1475"/>
              <a:ext cx="2316" cy="795"/>
            </a:xfrm>
            <a:custGeom>
              <a:avLst/>
              <a:gdLst>
                <a:gd name="T0" fmla="*/ 0 w 6120"/>
                <a:gd name="T1" fmla="*/ 0 h 2100"/>
                <a:gd name="T2" fmla="*/ 0 w 6120"/>
                <a:gd name="T3" fmla="*/ 0 h 2100"/>
                <a:gd name="T4" fmla="*/ 0 60000 65536"/>
                <a:gd name="T5" fmla="*/ 0 60000 65536"/>
                <a:gd name="T6" fmla="*/ 0 w 6120"/>
                <a:gd name="T7" fmla="*/ 0 h 2100"/>
                <a:gd name="T8" fmla="*/ 6120 w 6120"/>
                <a:gd name="T9" fmla="*/ 2100 h 21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120" h="2100">
                  <a:moveTo>
                    <a:pt x="100" y="2100"/>
                  </a:moveTo>
                  <a:cubicBezTo>
                    <a:pt x="0" y="1290"/>
                    <a:pt x="6010" y="0"/>
                    <a:pt x="6120" y="5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6" name="Freeform 183"/>
            <p:cNvSpPr>
              <a:spLocks/>
            </p:cNvSpPr>
            <p:nvPr/>
          </p:nvSpPr>
          <p:spPr bwMode="auto">
            <a:xfrm>
              <a:off x="1389" y="1763"/>
              <a:ext cx="2067" cy="564"/>
            </a:xfrm>
            <a:custGeom>
              <a:avLst/>
              <a:gdLst>
                <a:gd name="T0" fmla="*/ 0 w 5460"/>
                <a:gd name="T1" fmla="*/ 0 h 1490"/>
                <a:gd name="T2" fmla="*/ 0 w 5460"/>
                <a:gd name="T3" fmla="*/ 0 h 1490"/>
                <a:gd name="T4" fmla="*/ 0 w 5460"/>
                <a:gd name="T5" fmla="*/ 0 h 1490"/>
                <a:gd name="T6" fmla="*/ 0 60000 65536"/>
                <a:gd name="T7" fmla="*/ 0 60000 65536"/>
                <a:gd name="T8" fmla="*/ 0 60000 65536"/>
                <a:gd name="T9" fmla="*/ 0 w 5460"/>
                <a:gd name="T10" fmla="*/ 0 h 1490"/>
                <a:gd name="T11" fmla="*/ 5460 w 5460"/>
                <a:gd name="T12" fmla="*/ 1490 h 14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60" h="1490">
                  <a:moveTo>
                    <a:pt x="90" y="1490"/>
                  </a:moveTo>
                  <a:cubicBezTo>
                    <a:pt x="0" y="1290"/>
                    <a:pt x="1913" y="807"/>
                    <a:pt x="2810" y="600"/>
                  </a:cubicBezTo>
                  <a:cubicBezTo>
                    <a:pt x="3707" y="393"/>
                    <a:pt x="5380" y="0"/>
                    <a:pt x="5460" y="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7" name="Freeform 184"/>
            <p:cNvSpPr>
              <a:spLocks/>
            </p:cNvSpPr>
            <p:nvPr/>
          </p:nvSpPr>
          <p:spPr bwMode="auto">
            <a:xfrm>
              <a:off x="1741" y="1998"/>
              <a:ext cx="1594" cy="374"/>
            </a:xfrm>
            <a:custGeom>
              <a:avLst/>
              <a:gdLst>
                <a:gd name="T0" fmla="*/ 0 w 4210"/>
                <a:gd name="T1" fmla="*/ 0 h 990"/>
                <a:gd name="T2" fmla="*/ 0 w 4210"/>
                <a:gd name="T3" fmla="*/ 0 h 990"/>
                <a:gd name="T4" fmla="*/ 0 w 4210"/>
                <a:gd name="T5" fmla="*/ 0 h 990"/>
                <a:gd name="T6" fmla="*/ 0 60000 65536"/>
                <a:gd name="T7" fmla="*/ 0 60000 65536"/>
                <a:gd name="T8" fmla="*/ 0 60000 65536"/>
                <a:gd name="T9" fmla="*/ 0 w 4210"/>
                <a:gd name="T10" fmla="*/ 0 h 990"/>
                <a:gd name="T11" fmla="*/ 4210 w 4210"/>
                <a:gd name="T12" fmla="*/ 990 h 9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10" h="990">
                  <a:moveTo>
                    <a:pt x="40" y="990"/>
                  </a:moveTo>
                  <a:cubicBezTo>
                    <a:pt x="0" y="860"/>
                    <a:pt x="1475" y="688"/>
                    <a:pt x="2170" y="550"/>
                  </a:cubicBezTo>
                  <a:cubicBezTo>
                    <a:pt x="2865" y="412"/>
                    <a:pt x="4180" y="0"/>
                    <a:pt x="4210" y="1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8" name="Freeform 185"/>
            <p:cNvSpPr>
              <a:spLocks/>
            </p:cNvSpPr>
            <p:nvPr/>
          </p:nvSpPr>
          <p:spPr bwMode="auto">
            <a:xfrm>
              <a:off x="727" y="1555"/>
              <a:ext cx="253" cy="605"/>
            </a:xfrm>
            <a:custGeom>
              <a:avLst/>
              <a:gdLst>
                <a:gd name="T0" fmla="*/ 0 w 670"/>
                <a:gd name="T1" fmla="*/ 0 h 1600"/>
                <a:gd name="T2" fmla="*/ 0 w 670"/>
                <a:gd name="T3" fmla="*/ 0 h 1600"/>
                <a:gd name="T4" fmla="*/ 0 60000 65536"/>
                <a:gd name="T5" fmla="*/ 0 60000 65536"/>
                <a:gd name="T6" fmla="*/ 0 w 670"/>
                <a:gd name="T7" fmla="*/ 0 h 1600"/>
                <a:gd name="T8" fmla="*/ 670 w 670"/>
                <a:gd name="T9" fmla="*/ 1600 h 16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70" h="1600">
                  <a:moveTo>
                    <a:pt x="620" y="1600"/>
                  </a:moveTo>
                  <a:cubicBezTo>
                    <a:pt x="670" y="1000"/>
                    <a:pt x="40" y="0"/>
                    <a:pt x="0" y="39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99" name="Freeform 186"/>
            <p:cNvSpPr>
              <a:spLocks/>
            </p:cNvSpPr>
            <p:nvPr/>
          </p:nvSpPr>
          <p:spPr bwMode="auto">
            <a:xfrm>
              <a:off x="821" y="1350"/>
              <a:ext cx="447" cy="901"/>
            </a:xfrm>
            <a:custGeom>
              <a:avLst/>
              <a:gdLst>
                <a:gd name="T0" fmla="*/ 0 w 1180"/>
                <a:gd name="T1" fmla="*/ 0 h 2380"/>
                <a:gd name="T2" fmla="*/ 0 w 1180"/>
                <a:gd name="T3" fmla="*/ 0 h 2380"/>
                <a:gd name="T4" fmla="*/ 0 60000 65536"/>
                <a:gd name="T5" fmla="*/ 0 60000 65536"/>
                <a:gd name="T6" fmla="*/ 0 w 1180"/>
                <a:gd name="T7" fmla="*/ 0 h 2380"/>
                <a:gd name="T8" fmla="*/ 1180 w 1180"/>
                <a:gd name="T9" fmla="*/ 2380 h 23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0" h="2380">
                  <a:moveTo>
                    <a:pt x="890" y="2380"/>
                  </a:moveTo>
                  <a:cubicBezTo>
                    <a:pt x="1180" y="1610"/>
                    <a:pt x="150" y="0"/>
                    <a:pt x="0" y="3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0" name="Freeform 187"/>
            <p:cNvSpPr>
              <a:spLocks/>
            </p:cNvSpPr>
            <p:nvPr/>
          </p:nvSpPr>
          <p:spPr bwMode="auto">
            <a:xfrm>
              <a:off x="977" y="1210"/>
              <a:ext cx="496" cy="1113"/>
            </a:xfrm>
            <a:custGeom>
              <a:avLst/>
              <a:gdLst>
                <a:gd name="T0" fmla="*/ 0 w 1310"/>
                <a:gd name="T1" fmla="*/ 0 h 2940"/>
                <a:gd name="T2" fmla="*/ 0 w 1310"/>
                <a:gd name="T3" fmla="*/ 0 h 2940"/>
                <a:gd name="T4" fmla="*/ 0 w 1310"/>
                <a:gd name="T5" fmla="*/ 0 h 2940"/>
                <a:gd name="T6" fmla="*/ 0 60000 65536"/>
                <a:gd name="T7" fmla="*/ 0 60000 65536"/>
                <a:gd name="T8" fmla="*/ 0 60000 65536"/>
                <a:gd name="T9" fmla="*/ 0 w 1310"/>
                <a:gd name="T10" fmla="*/ 0 h 2940"/>
                <a:gd name="T11" fmla="*/ 1310 w 1310"/>
                <a:gd name="T12" fmla="*/ 2940 h 29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0" h="2940">
                  <a:moveTo>
                    <a:pt x="1130" y="2940"/>
                  </a:moveTo>
                  <a:cubicBezTo>
                    <a:pt x="1310" y="2520"/>
                    <a:pt x="970" y="1480"/>
                    <a:pt x="800" y="1130"/>
                  </a:cubicBezTo>
                  <a:cubicBezTo>
                    <a:pt x="630" y="780"/>
                    <a:pt x="190" y="0"/>
                    <a:pt x="0" y="2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1" name="Freeform 188"/>
            <p:cNvSpPr>
              <a:spLocks/>
            </p:cNvSpPr>
            <p:nvPr/>
          </p:nvSpPr>
          <p:spPr bwMode="auto">
            <a:xfrm>
              <a:off x="1139" y="1063"/>
              <a:ext cx="576" cy="1298"/>
            </a:xfrm>
            <a:custGeom>
              <a:avLst/>
              <a:gdLst>
                <a:gd name="T0" fmla="*/ 0 w 1520"/>
                <a:gd name="T1" fmla="*/ 0 h 3430"/>
                <a:gd name="T2" fmla="*/ 0 w 1520"/>
                <a:gd name="T3" fmla="*/ 0 h 3430"/>
                <a:gd name="T4" fmla="*/ 0 w 1520"/>
                <a:gd name="T5" fmla="*/ 0 h 3430"/>
                <a:gd name="T6" fmla="*/ 0 60000 65536"/>
                <a:gd name="T7" fmla="*/ 0 60000 65536"/>
                <a:gd name="T8" fmla="*/ 0 60000 65536"/>
                <a:gd name="T9" fmla="*/ 0 w 1520"/>
                <a:gd name="T10" fmla="*/ 0 h 3430"/>
                <a:gd name="T11" fmla="*/ 1520 w 1520"/>
                <a:gd name="T12" fmla="*/ 3430 h 34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0" h="3430">
                  <a:moveTo>
                    <a:pt x="1350" y="3430"/>
                  </a:moveTo>
                  <a:cubicBezTo>
                    <a:pt x="1520" y="3030"/>
                    <a:pt x="1160" y="1690"/>
                    <a:pt x="990" y="1340"/>
                  </a:cubicBezTo>
                  <a:cubicBezTo>
                    <a:pt x="820" y="990"/>
                    <a:pt x="190" y="0"/>
                    <a:pt x="0" y="2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2" name="Freeform 189"/>
            <p:cNvSpPr>
              <a:spLocks/>
            </p:cNvSpPr>
            <p:nvPr/>
          </p:nvSpPr>
          <p:spPr bwMode="auto">
            <a:xfrm>
              <a:off x="1333" y="892"/>
              <a:ext cx="719" cy="1484"/>
            </a:xfrm>
            <a:custGeom>
              <a:avLst/>
              <a:gdLst>
                <a:gd name="T0" fmla="*/ 0 w 1900"/>
                <a:gd name="T1" fmla="*/ 0 h 3920"/>
                <a:gd name="T2" fmla="*/ 0 w 1900"/>
                <a:gd name="T3" fmla="*/ 0 h 3920"/>
                <a:gd name="T4" fmla="*/ 0 w 1900"/>
                <a:gd name="T5" fmla="*/ 0 h 3920"/>
                <a:gd name="T6" fmla="*/ 0 60000 65536"/>
                <a:gd name="T7" fmla="*/ 0 60000 65536"/>
                <a:gd name="T8" fmla="*/ 0 60000 65536"/>
                <a:gd name="T9" fmla="*/ 0 w 1900"/>
                <a:gd name="T10" fmla="*/ 0 h 3920"/>
                <a:gd name="T11" fmla="*/ 1900 w 1900"/>
                <a:gd name="T12" fmla="*/ 3920 h 39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0" h="3920">
                  <a:moveTo>
                    <a:pt x="1520" y="3920"/>
                  </a:moveTo>
                  <a:cubicBezTo>
                    <a:pt x="1900" y="3410"/>
                    <a:pt x="1200" y="1880"/>
                    <a:pt x="1000" y="1560"/>
                  </a:cubicBezTo>
                  <a:cubicBezTo>
                    <a:pt x="800" y="1240"/>
                    <a:pt x="340" y="0"/>
                    <a:pt x="0" y="33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3" name="Freeform 190"/>
            <p:cNvSpPr>
              <a:spLocks/>
            </p:cNvSpPr>
            <p:nvPr/>
          </p:nvSpPr>
          <p:spPr bwMode="auto">
            <a:xfrm>
              <a:off x="1499" y="749"/>
              <a:ext cx="837" cy="1631"/>
            </a:xfrm>
            <a:custGeom>
              <a:avLst/>
              <a:gdLst>
                <a:gd name="T0" fmla="*/ 0 w 2210"/>
                <a:gd name="T1" fmla="*/ 0 h 4310"/>
                <a:gd name="T2" fmla="*/ 0 w 2210"/>
                <a:gd name="T3" fmla="*/ 0 h 4310"/>
                <a:gd name="T4" fmla="*/ 0 w 2210"/>
                <a:gd name="T5" fmla="*/ 0 h 4310"/>
                <a:gd name="T6" fmla="*/ 0 60000 65536"/>
                <a:gd name="T7" fmla="*/ 0 60000 65536"/>
                <a:gd name="T8" fmla="*/ 0 60000 65536"/>
                <a:gd name="T9" fmla="*/ 0 w 2210"/>
                <a:gd name="T10" fmla="*/ 0 h 4310"/>
                <a:gd name="T11" fmla="*/ 2210 w 2210"/>
                <a:gd name="T12" fmla="*/ 4310 h 43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0" h="4310">
                  <a:moveTo>
                    <a:pt x="1740" y="4310"/>
                  </a:moveTo>
                  <a:cubicBezTo>
                    <a:pt x="2210" y="3230"/>
                    <a:pt x="1410" y="2140"/>
                    <a:pt x="1160" y="1790"/>
                  </a:cubicBezTo>
                  <a:cubicBezTo>
                    <a:pt x="910" y="1440"/>
                    <a:pt x="610" y="0"/>
                    <a:pt x="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4" name="Freeform 191"/>
            <p:cNvSpPr>
              <a:spLocks/>
            </p:cNvSpPr>
            <p:nvPr/>
          </p:nvSpPr>
          <p:spPr bwMode="auto">
            <a:xfrm>
              <a:off x="1696" y="620"/>
              <a:ext cx="996" cy="1737"/>
            </a:xfrm>
            <a:custGeom>
              <a:avLst/>
              <a:gdLst>
                <a:gd name="T0" fmla="*/ 0 w 2630"/>
                <a:gd name="T1" fmla="*/ 0 h 4590"/>
                <a:gd name="T2" fmla="*/ 0 w 2630"/>
                <a:gd name="T3" fmla="*/ 0 h 4590"/>
                <a:gd name="T4" fmla="*/ 0 w 2630"/>
                <a:gd name="T5" fmla="*/ 0 h 4590"/>
                <a:gd name="T6" fmla="*/ 0 60000 65536"/>
                <a:gd name="T7" fmla="*/ 0 60000 65536"/>
                <a:gd name="T8" fmla="*/ 0 60000 65536"/>
                <a:gd name="T9" fmla="*/ 0 w 2630"/>
                <a:gd name="T10" fmla="*/ 0 h 4590"/>
                <a:gd name="T11" fmla="*/ 2630 w 2630"/>
                <a:gd name="T12" fmla="*/ 4590 h 45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30" h="4590">
                  <a:moveTo>
                    <a:pt x="1890" y="4590"/>
                  </a:moveTo>
                  <a:cubicBezTo>
                    <a:pt x="2630" y="3350"/>
                    <a:pt x="1500" y="2250"/>
                    <a:pt x="1230" y="1930"/>
                  </a:cubicBezTo>
                  <a:cubicBezTo>
                    <a:pt x="960" y="1610"/>
                    <a:pt x="690" y="0"/>
                    <a:pt x="0" y="48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5" name="Freeform 192"/>
            <p:cNvSpPr>
              <a:spLocks/>
            </p:cNvSpPr>
            <p:nvPr/>
          </p:nvSpPr>
          <p:spPr bwMode="auto">
            <a:xfrm>
              <a:off x="1900" y="533"/>
              <a:ext cx="1151" cy="1783"/>
            </a:xfrm>
            <a:custGeom>
              <a:avLst/>
              <a:gdLst>
                <a:gd name="T0" fmla="*/ 0 w 3040"/>
                <a:gd name="T1" fmla="*/ 0 h 4710"/>
                <a:gd name="T2" fmla="*/ 0 w 3040"/>
                <a:gd name="T3" fmla="*/ 0 h 4710"/>
                <a:gd name="T4" fmla="*/ 0 w 3040"/>
                <a:gd name="T5" fmla="*/ 0 h 4710"/>
                <a:gd name="T6" fmla="*/ 0 60000 65536"/>
                <a:gd name="T7" fmla="*/ 0 60000 65536"/>
                <a:gd name="T8" fmla="*/ 0 60000 65536"/>
                <a:gd name="T9" fmla="*/ 0 w 3040"/>
                <a:gd name="T10" fmla="*/ 0 h 4710"/>
                <a:gd name="T11" fmla="*/ 3040 w 3040"/>
                <a:gd name="T12" fmla="*/ 4710 h 47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40" h="4710">
                  <a:moveTo>
                    <a:pt x="2120" y="4710"/>
                  </a:moveTo>
                  <a:cubicBezTo>
                    <a:pt x="3040" y="3210"/>
                    <a:pt x="1640" y="2330"/>
                    <a:pt x="1370" y="2010"/>
                  </a:cubicBezTo>
                  <a:cubicBezTo>
                    <a:pt x="1100" y="1690"/>
                    <a:pt x="800" y="0"/>
                    <a:pt x="0" y="45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6" name="Freeform 193"/>
            <p:cNvSpPr>
              <a:spLocks/>
            </p:cNvSpPr>
            <p:nvPr/>
          </p:nvSpPr>
          <p:spPr bwMode="auto">
            <a:xfrm>
              <a:off x="2090" y="431"/>
              <a:ext cx="1230" cy="1816"/>
            </a:xfrm>
            <a:custGeom>
              <a:avLst/>
              <a:gdLst>
                <a:gd name="T0" fmla="*/ 0 w 3250"/>
                <a:gd name="T1" fmla="*/ 0 h 4800"/>
                <a:gd name="T2" fmla="*/ 0 w 3250"/>
                <a:gd name="T3" fmla="*/ 0 h 4800"/>
                <a:gd name="T4" fmla="*/ 0 w 3250"/>
                <a:gd name="T5" fmla="*/ 0 h 4800"/>
                <a:gd name="T6" fmla="*/ 0 60000 65536"/>
                <a:gd name="T7" fmla="*/ 0 60000 65536"/>
                <a:gd name="T8" fmla="*/ 0 60000 65536"/>
                <a:gd name="T9" fmla="*/ 0 w 3250"/>
                <a:gd name="T10" fmla="*/ 0 h 4800"/>
                <a:gd name="T11" fmla="*/ 3250 w 3250"/>
                <a:gd name="T12" fmla="*/ 4800 h 48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" h="4800">
                  <a:moveTo>
                    <a:pt x="2320" y="4800"/>
                  </a:moveTo>
                  <a:cubicBezTo>
                    <a:pt x="3250" y="3240"/>
                    <a:pt x="1890" y="2410"/>
                    <a:pt x="1480" y="2020"/>
                  </a:cubicBezTo>
                  <a:cubicBezTo>
                    <a:pt x="1070" y="1630"/>
                    <a:pt x="1380" y="0"/>
                    <a:pt x="0" y="50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7" name="Freeform 194"/>
            <p:cNvSpPr>
              <a:spLocks/>
            </p:cNvSpPr>
            <p:nvPr/>
          </p:nvSpPr>
          <p:spPr bwMode="auto">
            <a:xfrm>
              <a:off x="2347" y="393"/>
              <a:ext cx="1253" cy="1748"/>
            </a:xfrm>
            <a:custGeom>
              <a:avLst/>
              <a:gdLst>
                <a:gd name="T0" fmla="*/ 0 w 3310"/>
                <a:gd name="T1" fmla="*/ 0 h 4620"/>
                <a:gd name="T2" fmla="*/ 0 w 3310"/>
                <a:gd name="T3" fmla="*/ 0 h 4620"/>
                <a:gd name="T4" fmla="*/ 0 w 3310"/>
                <a:gd name="T5" fmla="*/ 0 h 4620"/>
                <a:gd name="T6" fmla="*/ 0 60000 65536"/>
                <a:gd name="T7" fmla="*/ 0 60000 65536"/>
                <a:gd name="T8" fmla="*/ 0 60000 65536"/>
                <a:gd name="T9" fmla="*/ 0 w 3310"/>
                <a:gd name="T10" fmla="*/ 0 h 4620"/>
                <a:gd name="T11" fmla="*/ 3310 w 3310"/>
                <a:gd name="T12" fmla="*/ 4620 h 46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10" h="4620">
                  <a:moveTo>
                    <a:pt x="2290" y="4620"/>
                  </a:moveTo>
                  <a:cubicBezTo>
                    <a:pt x="3310" y="3130"/>
                    <a:pt x="1950" y="2400"/>
                    <a:pt x="1410" y="1940"/>
                  </a:cubicBezTo>
                  <a:cubicBezTo>
                    <a:pt x="870" y="1480"/>
                    <a:pt x="1440" y="0"/>
                    <a:pt x="0" y="37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8" name="Freeform 195"/>
            <p:cNvSpPr>
              <a:spLocks/>
            </p:cNvSpPr>
            <p:nvPr/>
          </p:nvSpPr>
          <p:spPr bwMode="auto">
            <a:xfrm>
              <a:off x="2616" y="461"/>
              <a:ext cx="462" cy="711"/>
            </a:xfrm>
            <a:custGeom>
              <a:avLst/>
              <a:gdLst>
                <a:gd name="T0" fmla="*/ 0 w 1220"/>
                <a:gd name="T1" fmla="*/ 0 h 1880"/>
                <a:gd name="T2" fmla="*/ 0 w 1220"/>
                <a:gd name="T3" fmla="*/ 0 h 1880"/>
                <a:gd name="T4" fmla="*/ 0 w 1220"/>
                <a:gd name="T5" fmla="*/ 0 h 1880"/>
                <a:gd name="T6" fmla="*/ 0 60000 65536"/>
                <a:gd name="T7" fmla="*/ 0 60000 65536"/>
                <a:gd name="T8" fmla="*/ 0 60000 65536"/>
                <a:gd name="T9" fmla="*/ 0 w 1220"/>
                <a:gd name="T10" fmla="*/ 0 h 1880"/>
                <a:gd name="T11" fmla="*/ 1220 w 1220"/>
                <a:gd name="T12" fmla="*/ 1880 h 1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20" h="1880">
                  <a:moveTo>
                    <a:pt x="1220" y="1880"/>
                  </a:moveTo>
                  <a:cubicBezTo>
                    <a:pt x="1140" y="1780"/>
                    <a:pt x="890" y="1560"/>
                    <a:pt x="900" y="1100"/>
                  </a:cubicBezTo>
                  <a:cubicBezTo>
                    <a:pt x="910" y="640"/>
                    <a:pt x="780" y="0"/>
                    <a:pt x="0" y="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9" name="Freeform 196"/>
            <p:cNvSpPr>
              <a:spLocks/>
            </p:cNvSpPr>
            <p:nvPr/>
          </p:nvSpPr>
          <p:spPr bwMode="auto">
            <a:xfrm>
              <a:off x="842" y="1637"/>
              <a:ext cx="254" cy="294"/>
            </a:xfrm>
            <a:custGeom>
              <a:avLst/>
              <a:gdLst>
                <a:gd name="T0" fmla="*/ 0 w 326"/>
                <a:gd name="T1" fmla="*/ 5 h 378"/>
                <a:gd name="T2" fmla="*/ 7 w 326"/>
                <a:gd name="T3" fmla="*/ 0 h 378"/>
                <a:gd name="T4" fmla="*/ 9 w 326"/>
                <a:gd name="T5" fmla="*/ 7 h 378"/>
                <a:gd name="T6" fmla="*/ 3 w 326"/>
                <a:gd name="T7" fmla="*/ 12 h 378"/>
                <a:gd name="T8" fmla="*/ 0 w 326"/>
                <a:gd name="T9" fmla="*/ 5 h 3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6"/>
                <a:gd name="T16" fmla="*/ 0 h 378"/>
                <a:gd name="T17" fmla="*/ 326 w 326"/>
                <a:gd name="T18" fmla="*/ 378 h 3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6" h="378">
                  <a:moveTo>
                    <a:pt x="0" y="166"/>
                  </a:moveTo>
                  <a:cubicBezTo>
                    <a:pt x="84" y="60"/>
                    <a:pt x="218" y="0"/>
                    <a:pt x="218" y="0"/>
                  </a:cubicBezTo>
                  <a:cubicBezTo>
                    <a:pt x="282" y="98"/>
                    <a:pt x="306" y="156"/>
                    <a:pt x="326" y="212"/>
                  </a:cubicBezTo>
                  <a:cubicBezTo>
                    <a:pt x="238" y="262"/>
                    <a:pt x="152" y="324"/>
                    <a:pt x="100" y="378"/>
                  </a:cubicBezTo>
                  <a:cubicBezTo>
                    <a:pt x="90" y="350"/>
                    <a:pt x="56" y="264"/>
                    <a:pt x="0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CAB55D"/>
                </a:gs>
                <a:gs pos="100000">
                  <a:srgbClr val="AC8B0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0" name="Freeform 197"/>
            <p:cNvSpPr>
              <a:spLocks/>
            </p:cNvSpPr>
            <p:nvPr/>
          </p:nvSpPr>
          <p:spPr bwMode="auto">
            <a:xfrm>
              <a:off x="2747" y="735"/>
              <a:ext cx="215" cy="184"/>
            </a:xfrm>
            <a:custGeom>
              <a:avLst/>
              <a:gdLst>
                <a:gd name="T0" fmla="*/ 0 w 276"/>
                <a:gd name="T1" fmla="*/ 0 h 237"/>
                <a:gd name="T2" fmla="*/ 7 w 276"/>
                <a:gd name="T3" fmla="*/ 2 h 237"/>
                <a:gd name="T4" fmla="*/ 9 w 276"/>
                <a:gd name="T5" fmla="*/ 7 h 237"/>
                <a:gd name="T6" fmla="*/ 2 w 276"/>
                <a:gd name="T7" fmla="*/ 5 h 237"/>
                <a:gd name="T8" fmla="*/ 0 w 276"/>
                <a:gd name="T9" fmla="*/ 0 h 2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6"/>
                <a:gd name="T16" fmla="*/ 0 h 237"/>
                <a:gd name="T17" fmla="*/ 276 w 276"/>
                <a:gd name="T18" fmla="*/ 237 h 2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6" h="237">
                  <a:moveTo>
                    <a:pt x="0" y="0"/>
                  </a:moveTo>
                  <a:cubicBezTo>
                    <a:pt x="103" y="0"/>
                    <a:pt x="246" y="33"/>
                    <a:pt x="261" y="57"/>
                  </a:cubicBezTo>
                  <a:cubicBezTo>
                    <a:pt x="276" y="122"/>
                    <a:pt x="266" y="180"/>
                    <a:pt x="270" y="237"/>
                  </a:cubicBezTo>
                  <a:cubicBezTo>
                    <a:pt x="231" y="204"/>
                    <a:pt x="114" y="167"/>
                    <a:pt x="32" y="170"/>
                  </a:cubicBezTo>
                  <a:cubicBezTo>
                    <a:pt x="18" y="119"/>
                    <a:pt x="17" y="64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AB55D"/>
                </a:gs>
                <a:gs pos="100000">
                  <a:srgbClr val="AC8B0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1" name="Freeform 198"/>
            <p:cNvSpPr>
              <a:spLocks/>
            </p:cNvSpPr>
            <p:nvPr/>
          </p:nvSpPr>
          <p:spPr bwMode="auto">
            <a:xfrm>
              <a:off x="2474" y="1908"/>
              <a:ext cx="348" cy="313"/>
            </a:xfrm>
            <a:custGeom>
              <a:avLst/>
              <a:gdLst>
                <a:gd name="T0" fmla="*/ 2 w 448"/>
                <a:gd name="T1" fmla="*/ 2 h 403"/>
                <a:gd name="T2" fmla="*/ 12 w 448"/>
                <a:gd name="T3" fmla="*/ 0 h 403"/>
                <a:gd name="T4" fmla="*/ 12 w 448"/>
                <a:gd name="T5" fmla="*/ 9 h 403"/>
                <a:gd name="T6" fmla="*/ 0 w 448"/>
                <a:gd name="T7" fmla="*/ 12 h 403"/>
                <a:gd name="T8" fmla="*/ 2 w 448"/>
                <a:gd name="T9" fmla="*/ 2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8"/>
                <a:gd name="T16" fmla="*/ 0 h 403"/>
                <a:gd name="T17" fmla="*/ 448 w 448"/>
                <a:gd name="T18" fmla="*/ 403 h 4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8" h="403">
                  <a:moveTo>
                    <a:pt x="36" y="87"/>
                  </a:moveTo>
                  <a:cubicBezTo>
                    <a:pt x="162" y="60"/>
                    <a:pt x="394" y="9"/>
                    <a:pt x="441" y="0"/>
                  </a:cubicBezTo>
                  <a:cubicBezTo>
                    <a:pt x="448" y="121"/>
                    <a:pt x="426" y="238"/>
                    <a:pt x="396" y="318"/>
                  </a:cubicBezTo>
                  <a:cubicBezTo>
                    <a:pt x="348" y="331"/>
                    <a:pt x="120" y="387"/>
                    <a:pt x="0" y="403"/>
                  </a:cubicBezTo>
                  <a:cubicBezTo>
                    <a:pt x="22" y="321"/>
                    <a:pt x="49" y="195"/>
                    <a:pt x="36" y="87"/>
                  </a:cubicBezTo>
                  <a:close/>
                </a:path>
              </a:pathLst>
            </a:custGeom>
            <a:gradFill rotWithShape="1">
              <a:gsLst>
                <a:gs pos="0">
                  <a:srgbClr val="CAB55D"/>
                </a:gs>
                <a:gs pos="100000">
                  <a:srgbClr val="AC8B0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2" name="Rectangle 199"/>
            <p:cNvSpPr>
              <a:spLocks noChangeArrowheads="1"/>
            </p:cNvSpPr>
            <p:nvPr/>
          </p:nvSpPr>
          <p:spPr bwMode="auto">
            <a:xfrm>
              <a:off x="1095" y="1533"/>
              <a:ext cx="19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ZA" sz="2000">
                  <a:solidFill>
                    <a:srgbClr val="000066"/>
                  </a:solidFill>
                </a:rPr>
                <a:t>1</a:t>
              </a:r>
              <a:endParaRPr lang="en-US" sz="2000">
                <a:solidFill>
                  <a:srgbClr val="000066"/>
                </a:solidFill>
              </a:endParaRPr>
            </a:p>
          </p:txBody>
        </p:sp>
        <p:sp>
          <p:nvSpPr>
            <p:cNvPr id="215413" name="Freeform 200"/>
            <p:cNvSpPr>
              <a:spLocks/>
            </p:cNvSpPr>
            <p:nvPr/>
          </p:nvSpPr>
          <p:spPr bwMode="auto">
            <a:xfrm>
              <a:off x="163" y="336"/>
              <a:ext cx="2261" cy="835"/>
            </a:xfrm>
            <a:custGeom>
              <a:avLst/>
              <a:gdLst>
                <a:gd name="T0" fmla="*/ 0 w 2261"/>
                <a:gd name="T1" fmla="*/ 835 h 835"/>
                <a:gd name="T2" fmla="*/ 2261 w 2261"/>
                <a:gd name="T3" fmla="*/ 0 h 835"/>
                <a:gd name="T4" fmla="*/ 0 60000 65536"/>
                <a:gd name="T5" fmla="*/ 0 60000 65536"/>
                <a:gd name="T6" fmla="*/ 0 w 2261"/>
                <a:gd name="T7" fmla="*/ 0 h 835"/>
                <a:gd name="T8" fmla="*/ 2261 w 2261"/>
                <a:gd name="T9" fmla="*/ 835 h 83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61" h="835">
                  <a:moveTo>
                    <a:pt x="0" y="835"/>
                  </a:moveTo>
                  <a:cubicBezTo>
                    <a:pt x="817" y="396"/>
                    <a:pt x="1793" y="112"/>
                    <a:pt x="2261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4" name="Freeform 201"/>
            <p:cNvSpPr>
              <a:spLocks/>
            </p:cNvSpPr>
            <p:nvPr/>
          </p:nvSpPr>
          <p:spPr bwMode="auto">
            <a:xfrm>
              <a:off x="163" y="336"/>
              <a:ext cx="2937" cy="978"/>
            </a:xfrm>
            <a:custGeom>
              <a:avLst/>
              <a:gdLst>
                <a:gd name="T0" fmla="*/ 0 w 2937"/>
                <a:gd name="T1" fmla="*/ 978 h 978"/>
                <a:gd name="T2" fmla="*/ 2937 w 2937"/>
                <a:gd name="T3" fmla="*/ 0 h 978"/>
                <a:gd name="T4" fmla="*/ 0 60000 65536"/>
                <a:gd name="T5" fmla="*/ 0 60000 65536"/>
                <a:gd name="T6" fmla="*/ 0 w 2937"/>
                <a:gd name="T7" fmla="*/ 0 h 978"/>
                <a:gd name="T8" fmla="*/ 2937 w 2937"/>
                <a:gd name="T9" fmla="*/ 978 h 97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37" h="978">
                  <a:moveTo>
                    <a:pt x="0" y="978"/>
                  </a:moveTo>
                  <a:cubicBezTo>
                    <a:pt x="877" y="504"/>
                    <a:pt x="2229" y="108"/>
                    <a:pt x="293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5" name="Line 202"/>
            <p:cNvSpPr>
              <a:spLocks noChangeShapeType="1"/>
            </p:cNvSpPr>
            <p:nvPr/>
          </p:nvSpPr>
          <p:spPr bwMode="auto">
            <a:xfrm rot="-5400000">
              <a:off x="2856" y="352"/>
              <a:ext cx="10" cy="52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16" name="Freeform 203"/>
            <p:cNvSpPr>
              <a:spLocks/>
            </p:cNvSpPr>
            <p:nvPr/>
          </p:nvSpPr>
          <p:spPr bwMode="auto">
            <a:xfrm>
              <a:off x="163" y="375"/>
              <a:ext cx="3705" cy="1081"/>
            </a:xfrm>
            <a:custGeom>
              <a:avLst/>
              <a:gdLst>
                <a:gd name="T0" fmla="*/ 0 w 4768"/>
                <a:gd name="T1" fmla="*/ 40 h 1392"/>
                <a:gd name="T2" fmla="*/ 140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7" name="Line 204"/>
            <p:cNvSpPr>
              <a:spLocks noChangeShapeType="1"/>
            </p:cNvSpPr>
            <p:nvPr/>
          </p:nvSpPr>
          <p:spPr bwMode="auto">
            <a:xfrm rot="-5400000">
              <a:off x="2266" y="642"/>
              <a:ext cx="12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18" name="Freeform 205"/>
            <p:cNvSpPr>
              <a:spLocks/>
            </p:cNvSpPr>
            <p:nvPr/>
          </p:nvSpPr>
          <p:spPr bwMode="auto">
            <a:xfrm>
              <a:off x="163" y="943"/>
              <a:ext cx="3705" cy="1081"/>
            </a:xfrm>
            <a:custGeom>
              <a:avLst/>
              <a:gdLst>
                <a:gd name="T0" fmla="*/ 0 w 4768"/>
                <a:gd name="T1" fmla="*/ 40 h 1392"/>
                <a:gd name="T2" fmla="*/ 140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19" name="Line 206"/>
            <p:cNvSpPr>
              <a:spLocks noChangeShapeType="1"/>
            </p:cNvSpPr>
            <p:nvPr/>
          </p:nvSpPr>
          <p:spPr bwMode="auto">
            <a:xfrm rot="-5400000">
              <a:off x="2225" y="1220"/>
              <a:ext cx="13" cy="49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215420" name="Group 207"/>
            <p:cNvGrpSpPr>
              <a:grpSpLocks/>
            </p:cNvGrpSpPr>
            <p:nvPr/>
          </p:nvGrpSpPr>
          <p:grpSpPr bwMode="auto">
            <a:xfrm>
              <a:off x="163" y="1228"/>
              <a:ext cx="3705" cy="1081"/>
              <a:chOff x="424" y="352"/>
              <a:chExt cx="4768" cy="1392"/>
            </a:xfrm>
          </p:grpSpPr>
          <p:sp>
            <p:nvSpPr>
              <p:cNvPr id="215479" name="Freeform 208"/>
              <p:cNvSpPr>
                <a:spLocks/>
              </p:cNvSpPr>
              <p:nvPr/>
            </p:nvSpPr>
            <p:spPr bwMode="auto">
              <a:xfrm>
                <a:off x="424" y="352"/>
                <a:ext cx="4768" cy="1392"/>
              </a:xfrm>
              <a:custGeom>
                <a:avLst/>
                <a:gdLst>
                  <a:gd name="T0" fmla="*/ 0 w 4768"/>
                  <a:gd name="T1" fmla="*/ 1392 h 1392"/>
                  <a:gd name="T2" fmla="*/ 4768 w 4768"/>
                  <a:gd name="T3" fmla="*/ 0 h 1392"/>
                  <a:gd name="T4" fmla="*/ 0 60000 65536"/>
                  <a:gd name="T5" fmla="*/ 0 60000 65536"/>
                  <a:gd name="T6" fmla="*/ 0 w 4768"/>
                  <a:gd name="T7" fmla="*/ 0 h 1392"/>
                  <a:gd name="T8" fmla="*/ 4768 w 4768"/>
                  <a:gd name="T9" fmla="*/ 1392 h 139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768" h="1392">
                    <a:moveTo>
                      <a:pt x="0" y="1392"/>
                    </a:moveTo>
                    <a:cubicBezTo>
                      <a:pt x="1386" y="651"/>
                      <a:pt x="3450" y="104"/>
                      <a:pt x="4768" y="0"/>
                    </a:cubicBezTo>
                  </a:path>
                </a:pathLst>
              </a:custGeom>
              <a:noFill/>
              <a:ln w="25400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15480" name="Line 209"/>
              <p:cNvSpPr>
                <a:spLocks noChangeShapeType="1"/>
              </p:cNvSpPr>
              <p:nvPr/>
            </p:nvSpPr>
            <p:spPr bwMode="auto">
              <a:xfrm rot="-5400000">
                <a:off x="4633" y="386"/>
                <a:ext cx="9" cy="58"/>
              </a:xfrm>
              <a:prstGeom prst="line">
                <a:avLst/>
              </a:prstGeom>
              <a:noFill/>
              <a:ln w="254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15421" name="Freeform 210"/>
            <p:cNvSpPr>
              <a:spLocks/>
            </p:cNvSpPr>
            <p:nvPr/>
          </p:nvSpPr>
          <p:spPr bwMode="auto">
            <a:xfrm>
              <a:off x="163" y="1512"/>
              <a:ext cx="3705" cy="1081"/>
            </a:xfrm>
            <a:custGeom>
              <a:avLst/>
              <a:gdLst>
                <a:gd name="T0" fmla="*/ 0 w 4768"/>
                <a:gd name="T1" fmla="*/ 40 h 1392"/>
                <a:gd name="T2" fmla="*/ 140 w 4768"/>
                <a:gd name="T3" fmla="*/ 0 h 1392"/>
                <a:gd name="T4" fmla="*/ 0 60000 65536"/>
                <a:gd name="T5" fmla="*/ 0 60000 65536"/>
                <a:gd name="T6" fmla="*/ 0 w 4768"/>
                <a:gd name="T7" fmla="*/ 0 h 1392"/>
                <a:gd name="T8" fmla="*/ 4768 w 4768"/>
                <a:gd name="T9" fmla="*/ 1392 h 13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768" h="1392">
                  <a:moveTo>
                    <a:pt x="0" y="1392"/>
                  </a:moveTo>
                  <a:cubicBezTo>
                    <a:pt x="1386" y="651"/>
                    <a:pt x="3450" y="104"/>
                    <a:pt x="476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22" name="Line 211"/>
            <p:cNvSpPr>
              <a:spLocks noChangeShapeType="1"/>
            </p:cNvSpPr>
            <p:nvPr/>
          </p:nvSpPr>
          <p:spPr bwMode="auto">
            <a:xfrm rot="-5400000">
              <a:off x="2276" y="1775"/>
              <a:ext cx="13" cy="5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23" name="Line 212"/>
            <p:cNvSpPr>
              <a:spLocks noChangeShapeType="1"/>
            </p:cNvSpPr>
            <p:nvPr/>
          </p:nvSpPr>
          <p:spPr bwMode="auto">
            <a:xfrm rot="-5400000">
              <a:off x="3708" y="1644"/>
              <a:ext cx="4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215424" name="Group 213"/>
            <p:cNvGrpSpPr>
              <a:grpSpLocks/>
            </p:cNvGrpSpPr>
            <p:nvPr/>
          </p:nvGrpSpPr>
          <p:grpSpPr bwMode="auto">
            <a:xfrm>
              <a:off x="510" y="1910"/>
              <a:ext cx="3358" cy="910"/>
              <a:chOff x="870" y="2732"/>
              <a:chExt cx="4322" cy="1171"/>
            </a:xfrm>
          </p:grpSpPr>
          <p:sp>
            <p:nvSpPr>
              <p:cNvPr id="215477" name="Freeform 214"/>
              <p:cNvSpPr>
                <a:spLocks/>
              </p:cNvSpPr>
              <p:nvPr/>
            </p:nvSpPr>
            <p:spPr bwMode="auto">
              <a:xfrm>
                <a:off x="870" y="2732"/>
                <a:ext cx="4322" cy="1171"/>
              </a:xfrm>
              <a:custGeom>
                <a:avLst/>
                <a:gdLst>
                  <a:gd name="T0" fmla="*/ 0 w 4322"/>
                  <a:gd name="T1" fmla="*/ 1171 h 1171"/>
                  <a:gd name="T2" fmla="*/ 4322 w 4322"/>
                  <a:gd name="T3" fmla="*/ 0 h 1171"/>
                  <a:gd name="T4" fmla="*/ 0 60000 65536"/>
                  <a:gd name="T5" fmla="*/ 0 60000 65536"/>
                  <a:gd name="T6" fmla="*/ 0 w 4322"/>
                  <a:gd name="T7" fmla="*/ 0 h 1171"/>
                  <a:gd name="T8" fmla="*/ 4322 w 4322"/>
                  <a:gd name="T9" fmla="*/ 1171 h 117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322" h="1171">
                    <a:moveTo>
                      <a:pt x="0" y="1171"/>
                    </a:moveTo>
                    <a:cubicBezTo>
                      <a:pt x="1377" y="553"/>
                      <a:pt x="3023" y="105"/>
                      <a:pt x="4322" y="0"/>
                    </a:cubicBezTo>
                  </a:path>
                </a:pathLst>
              </a:custGeom>
              <a:noFill/>
              <a:ln w="25400">
                <a:solidFill>
                  <a:srgbClr val="FF327D"/>
                </a:solidFill>
                <a:round/>
                <a:headEnd/>
                <a:tailEnd type="none" w="lg" len="lg"/>
              </a:ln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215478" name="Line 215"/>
              <p:cNvSpPr>
                <a:spLocks noChangeShapeType="1"/>
              </p:cNvSpPr>
              <p:nvPr/>
            </p:nvSpPr>
            <p:spPr bwMode="auto">
              <a:xfrm rot="-5400000">
                <a:off x="3621" y="2954"/>
                <a:ext cx="11" cy="60"/>
              </a:xfrm>
              <a:prstGeom prst="line">
                <a:avLst/>
              </a:prstGeom>
              <a:noFill/>
              <a:ln w="25400">
                <a:solidFill>
                  <a:srgbClr val="FF327D"/>
                </a:solidFill>
                <a:round/>
                <a:headEnd/>
                <a:tailEnd type="stealth" w="lg" len="lg"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15425" name="Freeform 216"/>
            <p:cNvSpPr>
              <a:spLocks/>
            </p:cNvSpPr>
            <p:nvPr/>
          </p:nvSpPr>
          <p:spPr bwMode="auto">
            <a:xfrm>
              <a:off x="831" y="2373"/>
              <a:ext cx="1374" cy="463"/>
            </a:xfrm>
            <a:custGeom>
              <a:avLst/>
              <a:gdLst>
                <a:gd name="T0" fmla="*/ 0 w 1840"/>
                <a:gd name="T1" fmla="*/ 11 h 614"/>
                <a:gd name="T2" fmla="*/ 31 w 1840"/>
                <a:gd name="T3" fmla="*/ 0 h 614"/>
                <a:gd name="T4" fmla="*/ 0 60000 65536"/>
                <a:gd name="T5" fmla="*/ 0 60000 65536"/>
                <a:gd name="T6" fmla="*/ 0 w 1840"/>
                <a:gd name="T7" fmla="*/ 0 h 614"/>
                <a:gd name="T8" fmla="*/ 1840 w 1840"/>
                <a:gd name="T9" fmla="*/ 614 h 6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40" h="614">
                  <a:moveTo>
                    <a:pt x="0" y="614"/>
                  </a:moveTo>
                  <a:cubicBezTo>
                    <a:pt x="420" y="412"/>
                    <a:pt x="1512" y="68"/>
                    <a:pt x="184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26" name="Freeform 217"/>
            <p:cNvSpPr>
              <a:spLocks/>
            </p:cNvSpPr>
            <p:nvPr/>
          </p:nvSpPr>
          <p:spPr bwMode="auto">
            <a:xfrm>
              <a:off x="1187" y="2223"/>
              <a:ext cx="2681" cy="628"/>
            </a:xfrm>
            <a:custGeom>
              <a:avLst/>
              <a:gdLst>
                <a:gd name="T0" fmla="*/ 0 w 3450"/>
                <a:gd name="T1" fmla="*/ 23 h 809"/>
                <a:gd name="T2" fmla="*/ 101 w 3450"/>
                <a:gd name="T3" fmla="*/ 0 h 809"/>
                <a:gd name="T4" fmla="*/ 0 60000 65536"/>
                <a:gd name="T5" fmla="*/ 0 60000 65536"/>
                <a:gd name="T6" fmla="*/ 0 w 3450"/>
                <a:gd name="T7" fmla="*/ 0 h 809"/>
                <a:gd name="T8" fmla="*/ 3450 w 3450"/>
                <a:gd name="T9" fmla="*/ 809 h 80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50" h="809">
                  <a:moveTo>
                    <a:pt x="0" y="809"/>
                  </a:moveTo>
                  <a:cubicBezTo>
                    <a:pt x="1254" y="370"/>
                    <a:pt x="2326" y="106"/>
                    <a:pt x="345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27" name="Line 218"/>
            <p:cNvSpPr>
              <a:spLocks noChangeShapeType="1"/>
            </p:cNvSpPr>
            <p:nvPr/>
          </p:nvSpPr>
          <p:spPr bwMode="auto">
            <a:xfrm rot="-5400000">
              <a:off x="3556" y="2231"/>
              <a:ext cx="5" cy="51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28" name="Freeform 219"/>
            <p:cNvSpPr>
              <a:spLocks/>
            </p:cNvSpPr>
            <p:nvPr/>
          </p:nvSpPr>
          <p:spPr bwMode="auto">
            <a:xfrm>
              <a:off x="1605" y="2365"/>
              <a:ext cx="2263" cy="484"/>
            </a:xfrm>
            <a:custGeom>
              <a:avLst/>
              <a:gdLst>
                <a:gd name="T0" fmla="*/ 0 w 2912"/>
                <a:gd name="T1" fmla="*/ 18 h 623"/>
                <a:gd name="T2" fmla="*/ 85 w 2912"/>
                <a:gd name="T3" fmla="*/ 0 h 623"/>
                <a:gd name="T4" fmla="*/ 0 60000 65536"/>
                <a:gd name="T5" fmla="*/ 0 60000 65536"/>
                <a:gd name="T6" fmla="*/ 0 w 2912"/>
                <a:gd name="T7" fmla="*/ 0 h 623"/>
                <a:gd name="T8" fmla="*/ 2912 w 2912"/>
                <a:gd name="T9" fmla="*/ 623 h 62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12" h="623">
                  <a:moveTo>
                    <a:pt x="0" y="623"/>
                  </a:moveTo>
                  <a:cubicBezTo>
                    <a:pt x="1216" y="243"/>
                    <a:pt x="2052" y="71"/>
                    <a:pt x="291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29" name="Line 220"/>
            <p:cNvSpPr>
              <a:spLocks noChangeShapeType="1"/>
            </p:cNvSpPr>
            <p:nvPr/>
          </p:nvSpPr>
          <p:spPr bwMode="auto">
            <a:xfrm rot="-5400000">
              <a:off x="2723" y="2516"/>
              <a:ext cx="10" cy="4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30" name="Freeform 221"/>
            <p:cNvSpPr>
              <a:spLocks/>
            </p:cNvSpPr>
            <p:nvPr/>
          </p:nvSpPr>
          <p:spPr bwMode="auto">
            <a:xfrm>
              <a:off x="2086" y="2507"/>
              <a:ext cx="1782" cy="340"/>
            </a:xfrm>
            <a:custGeom>
              <a:avLst/>
              <a:gdLst>
                <a:gd name="T0" fmla="*/ 0 w 2293"/>
                <a:gd name="T1" fmla="*/ 12 h 438"/>
                <a:gd name="T2" fmla="*/ 67 w 2293"/>
                <a:gd name="T3" fmla="*/ 0 h 438"/>
                <a:gd name="T4" fmla="*/ 0 60000 65536"/>
                <a:gd name="T5" fmla="*/ 0 60000 65536"/>
                <a:gd name="T6" fmla="*/ 0 w 2293"/>
                <a:gd name="T7" fmla="*/ 0 h 438"/>
                <a:gd name="T8" fmla="*/ 2293 w 2293"/>
                <a:gd name="T9" fmla="*/ 438 h 4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93" h="438">
                  <a:moveTo>
                    <a:pt x="0" y="438"/>
                  </a:moveTo>
                  <a:cubicBezTo>
                    <a:pt x="481" y="292"/>
                    <a:pt x="1469" y="60"/>
                    <a:pt x="2293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31" name="Line 222"/>
            <p:cNvSpPr>
              <a:spLocks noChangeShapeType="1"/>
            </p:cNvSpPr>
            <p:nvPr/>
          </p:nvSpPr>
          <p:spPr bwMode="auto">
            <a:xfrm rot="-5400000">
              <a:off x="3434" y="2533"/>
              <a:ext cx="7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32" name="Freeform 223"/>
            <p:cNvSpPr>
              <a:spLocks/>
            </p:cNvSpPr>
            <p:nvPr/>
          </p:nvSpPr>
          <p:spPr bwMode="auto">
            <a:xfrm>
              <a:off x="164" y="336"/>
              <a:ext cx="589" cy="270"/>
            </a:xfrm>
            <a:custGeom>
              <a:avLst/>
              <a:gdLst>
                <a:gd name="T0" fmla="*/ 0 w 589"/>
                <a:gd name="T1" fmla="*/ 270 h 270"/>
                <a:gd name="T2" fmla="*/ 589 w 589"/>
                <a:gd name="T3" fmla="*/ 0 h 270"/>
                <a:gd name="T4" fmla="*/ 0 60000 65536"/>
                <a:gd name="T5" fmla="*/ 0 60000 65536"/>
                <a:gd name="T6" fmla="*/ 0 w 589"/>
                <a:gd name="T7" fmla="*/ 0 h 270"/>
                <a:gd name="T8" fmla="*/ 589 w 589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9" h="270">
                  <a:moveTo>
                    <a:pt x="0" y="270"/>
                  </a:moveTo>
                  <a:cubicBezTo>
                    <a:pt x="241" y="143"/>
                    <a:pt x="504" y="32"/>
                    <a:pt x="589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33" name="Line 224"/>
            <p:cNvSpPr>
              <a:spLocks noChangeShapeType="1"/>
            </p:cNvSpPr>
            <p:nvPr/>
          </p:nvSpPr>
          <p:spPr bwMode="auto">
            <a:xfrm rot="-5400000">
              <a:off x="499" y="416"/>
              <a:ext cx="18" cy="47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34" name="Freeform 225"/>
            <p:cNvSpPr>
              <a:spLocks/>
            </p:cNvSpPr>
            <p:nvPr/>
          </p:nvSpPr>
          <p:spPr bwMode="auto">
            <a:xfrm>
              <a:off x="163" y="332"/>
              <a:ext cx="945" cy="412"/>
            </a:xfrm>
            <a:custGeom>
              <a:avLst/>
              <a:gdLst>
                <a:gd name="T0" fmla="*/ 0 w 945"/>
                <a:gd name="T1" fmla="*/ 412 h 412"/>
                <a:gd name="T2" fmla="*/ 945 w 945"/>
                <a:gd name="T3" fmla="*/ 0 h 412"/>
                <a:gd name="T4" fmla="*/ 0 60000 65536"/>
                <a:gd name="T5" fmla="*/ 0 60000 65536"/>
                <a:gd name="T6" fmla="*/ 0 w 945"/>
                <a:gd name="T7" fmla="*/ 0 h 412"/>
                <a:gd name="T8" fmla="*/ 945 w 945"/>
                <a:gd name="T9" fmla="*/ 412 h 4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45" h="412">
                  <a:moveTo>
                    <a:pt x="0" y="412"/>
                  </a:moveTo>
                  <a:cubicBezTo>
                    <a:pt x="269" y="274"/>
                    <a:pt x="729" y="82"/>
                    <a:pt x="945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35" name="Freeform 226"/>
            <p:cNvSpPr>
              <a:spLocks/>
            </p:cNvSpPr>
            <p:nvPr/>
          </p:nvSpPr>
          <p:spPr bwMode="auto">
            <a:xfrm>
              <a:off x="163" y="332"/>
              <a:ext cx="1337" cy="554"/>
            </a:xfrm>
            <a:custGeom>
              <a:avLst/>
              <a:gdLst>
                <a:gd name="T0" fmla="*/ 0 w 1337"/>
                <a:gd name="T1" fmla="*/ 554 h 554"/>
                <a:gd name="T2" fmla="*/ 1337 w 1337"/>
                <a:gd name="T3" fmla="*/ 0 h 554"/>
                <a:gd name="T4" fmla="*/ 0 60000 65536"/>
                <a:gd name="T5" fmla="*/ 0 60000 65536"/>
                <a:gd name="T6" fmla="*/ 0 w 1337"/>
                <a:gd name="T7" fmla="*/ 0 h 554"/>
                <a:gd name="T8" fmla="*/ 1337 w 1337"/>
                <a:gd name="T9" fmla="*/ 554 h 5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37" h="554">
                  <a:moveTo>
                    <a:pt x="0" y="554"/>
                  </a:moveTo>
                  <a:cubicBezTo>
                    <a:pt x="293" y="388"/>
                    <a:pt x="1113" y="72"/>
                    <a:pt x="133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36" name="Freeform 227"/>
            <p:cNvSpPr>
              <a:spLocks/>
            </p:cNvSpPr>
            <p:nvPr/>
          </p:nvSpPr>
          <p:spPr bwMode="auto">
            <a:xfrm>
              <a:off x="1272" y="394"/>
              <a:ext cx="50" cy="16"/>
            </a:xfrm>
            <a:custGeom>
              <a:avLst/>
              <a:gdLst>
                <a:gd name="T0" fmla="*/ 0 w 50"/>
                <a:gd name="T1" fmla="*/ 16 h 16"/>
                <a:gd name="T2" fmla="*/ 50 w 50"/>
                <a:gd name="T3" fmla="*/ 0 h 16"/>
                <a:gd name="T4" fmla="*/ 0 60000 65536"/>
                <a:gd name="T5" fmla="*/ 0 60000 65536"/>
                <a:gd name="T6" fmla="*/ 0 w 50"/>
                <a:gd name="T7" fmla="*/ 0 h 16"/>
                <a:gd name="T8" fmla="*/ 50 w 50"/>
                <a:gd name="T9" fmla="*/ 16 h 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0" h="16">
                  <a:moveTo>
                    <a:pt x="0" y="16"/>
                  </a:moveTo>
                  <a:lnTo>
                    <a:pt x="50" y="0"/>
                  </a:ln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37" name="Freeform 228"/>
            <p:cNvSpPr>
              <a:spLocks/>
            </p:cNvSpPr>
            <p:nvPr/>
          </p:nvSpPr>
          <p:spPr bwMode="auto">
            <a:xfrm>
              <a:off x="163" y="330"/>
              <a:ext cx="1777" cy="699"/>
            </a:xfrm>
            <a:custGeom>
              <a:avLst/>
              <a:gdLst>
                <a:gd name="T0" fmla="*/ 0 w 1777"/>
                <a:gd name="T1" fmla="*/ 699 h 699"/>
                <a:gd name="T2" fmla="*/ 1777 w 1777"/>
                <a:gd name="T3" fmla="*/ 0 h 699"/>
                <a:gd name="T4" fmla="*/ 0 60000 65536"/>
                <a:gd name="T5" fmla="*/ 0 60000 65536"/>
                <a:gd name="T6" fmla="*/ 0 w 1777"/>
                <a:gd name="T7" fmla="*/ 0 h 699"/>
                <a:gd name="T8" fmla="*/ 1777 w 1777"/>
                <a:gd name="T9" fmla="*/ 699 h 69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77" h="699">
                  <a:moveTo>
                    <a:pt x="0" y="699"/>
                  </a:moveTo>
                  <a:cubicBezTo>
                    <a:pt x="557" y="410"/>
                    <a:pt x="1357" y="114"/>
                    <a:pt x="177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38" name="Line 229"/>
            <p:cNvSpPr>
              <a:spLocks noChangeShapeType="1"/>
            </p:cNvSpPr>
            <p:nvPr/>
          </p:nvSpPr>
          <p:spPr bwMode="auto">
            <a:xfrm rot="-5400000">
              <a:off x="1775" y="350"/>
              <a:ext cx="15" cy="49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39" name="Freeform 230"/>
            <p:cNvSpPr>
              <a:spLocks/>
            </p:cNvSpPr>
            <p:nvPr/>
          </p:nvSpPr>
          <p:spPr bwMode="auto">
            <a:xfrm>
              <a:off x="3185" y="2063"/>
              <a:ext cx="683" cy="86"/>
            </a:xfrm>
            <a:custGeom>
              <a:avLst/>
              <a:gdLst>
                <a:gd name="T0" fmla="*/ 0 w 936"/>
                <a:gd name="T1" fmla="*/ 1 h 126"/>
                <a:gd name="T2" fmla="*/ 11 w 936"/>
                <a:gd name="T3" fmla="*/ 0 h 126"/>
                <a:gd name="T4" fmla="*/ 0 60000 65536"/>
                <a:gd name="T5" fmla="*/ 0 60000 65536"/>
                <a:gd name="T6" fmla="*/ 0 w 936"/>
                <a:gd name="T7" fmla="*/ 0 h 126"/>
                <a:gd name="T8" fmla="*/ 936 w 936"/>
                <a:gd name="T9" fmla="*/ 126 h 1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6" h="126">
                  <a:moveTo>
                    <a:pt x="0" y="126"/>
                  </a:moveTo>
                  <a:cubicBezTo>
                    <a:pt x="212" y="78"/>
                    <a:pt x="780" y="21"/>
                    <a:pt x="936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40" name="Freeform 231"/>
            <p:cNvSpPr>
              <a:spLocks/>
            </p:cNvSpPr>
            <p:nvPr/>
          </p:nvSpPr>
          <p:spPr bwMode="auto">
            <a:xfrm>
              <a:off x="163" y="1185"/>
              <a:ext cx="925" cy="413"/>
            </a:xfrm>
            <a:custGeom>
              <a:avLst/>
              <a:gdLst>
                <a:gd name="T0" fmla="*/ 0 w 1190"/>
                <a:gd name="T1" fmla="*/ 16 h 532"/>
                <a:gd name="T2" fmla="*/ 35 w 1190"/>
                <a:gd name="T3" fmla="*/ 0 h 532"/>
                <a:gd name="T4" fmla="*/ 0 60000 65536"/>
                <a:gd name="T5" fmla="*/ 0 60000 65536"/>
                <a:gd name="T6" fmla="*/ 0 w 1190"/>
                <a:gd name="T7" fmla="*/ 0 h 532"/>
                <a:gd name="T8" fmla="*/ 1190 w 1190"/>
                <a:gd name="T9" fmla="*/ 532 h 5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0" h="532">
                  <a:moveTo>
                    <a:pt x="0" y="532"/>
                  </a:moveTo>
                  <a:cubicBezTo>
                    <a:pt x="597" y="223"/>
                    <a:pt x="977" y="80"/>
                    <a:pt x="119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41" name="Line 232"/>
            <p:cNvSpPr>
              <a:spLocks noChangeShapeType="1"/>
            </p:cNvSpPr>
            <p:nvPr/>
          </p:nvSpPr>
          <p:spPr bwMode="auto">
            <a:xfrm rot="-5400000">
              <a:off x="3434" y="543"/>
              <a:ext cx="7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2" name="Freeform 233"/>
            <p:cNvSpPr>
              <a:spLocks/>
            </p:cNvSpPr>
            <p:nvPr/>
          </p:nvSpPr>
          <p:spPr bwMode="auto">
            <a:xfrm>
              <a:off x="2984" y="517"/>
              <a:ext cx="884" cy="127"/>
            </a:xfrm>
            <a:custGeom>
              <a:avLst/>
              <a:gdLst>
                <a:gd name="T0" fmla="*/ 0 w 1137"/>
                <a:gd name="T1" fmla="*/ 5 h 164"/>
                <a:gd name="T2" fmla="*/ 34 w 1137"/>
                <a:gd name="T3" fmla="*/ 0 h 164"/>
                <a:gd name="T4" fmla="*/ 0 60000 65536"/>
                <a:gd name="T5" fmla="*/ 0 60000 65536"/>
                <a:gd name="T6" fmla="*/ 0 w 1137"/>
                <a:gd name="T7" fmla="*/ 0 h 164"/>
                <a:gd name="T8" fmla="*/ 1137 w 1137"/>
                <a:gd name="T9" fmla="*/ 164 h 1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37" h="164">
                  <a:moveTo>
                    <a:pt x="0" y="164"/>
                  </a:moveTo>
                  <a:cubicBezTo>
                    <a:pt x="313" y="97"/>
                    <a:pt x="798" y="24"/>
                    <a:pt x="113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43" name="Line 234"/>
            <p:cNvSpPr>
              <a:spLocks noChangeShapeType="1"/>
            </p:cNvSpPr>
            <p:nvPr/>
          </p:nvSpPr>
          <p:spPr bwMode="auto">
            <a:xfrm rot="-5400000">
              <a:off x="474" y="1415"/>
              <a:ext cx="20" cy="44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4" name="Line 235"/>
            <p:cNvSpPr>
              <a:spLocks noChangeShapeType="1"/>
            </p:cNvSpPr>
            <p:nvPr/>
          </p:nvSpPr>
          <p:spPr bwMode="auto">
            <a:xfrm rot="-5400000">
              <a:off x="466" y="1134"/>
              <a:ext cx="19" cy="44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5" name="Line 236"/>
            <p:cNvSpPr>
              <a:spLocks noChangeShapeType="1"/>
            </p:cNvSpPr>
            <p:nvPr/>
          </p:nvSpPr>
          <p:spPr bwMode="auto">
            <a:xfrm rot="-5400000">
              <a:off x="392" y="884"/>
              <a:ext cx="19" cy="43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6" name="Line 237"/>
            <p:cNvSpPr>
              <a:spLocks noChangeShapeType="1"/>
            </p:cNvSpPr>
            <p:nvPr/>
          </p:nvSpPr>
          <p:spPr bwMode="auto">
            <a:xfrm rot="-5400000">
              <a:off x="437" y="1717"/>
              <a:ext cx="19" cy="43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7" name="Line 238"/>
            <p:cNvSpPr>
              <a:spLocks noChangeShapeType="1"/>
            </p:cNvSpPr>
            <p:nvPr/>
          </p:nvSpPr>
          <p:spPr bwMode="auto">
            <a:xfrm rot="-5400000">
              <a:off x="544" y="1952"/>
              <a:ext cx="18" cy="43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8" name="Line 239"/>
            <p:cNvSpPr>
              <a:spLocks noChangeShapeType="1"/>
            </p:cNvSpPr>
            <p:nvPr/>
          </p:nvSpPr>
          <p:spPr bwMode="auto">
            <a:xfrm rot="-5400000">
              <a:off x="941" y="2610"/>
              <a:ext cx="18" cy="4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49" name="Line 240"/>
            <p:cNvSpPr>
              <a:spLocks noChangeShapeType="1"/>
            </p:cNvSpPr>
            <p:nvPr/>
          </p:nvSpPr>
          <p:spPr bwMode="auto">
            <a:xfrm rot="-5400000">
              <a:off x="607" y="2208"/>
              <a:ext cx="18" cy="44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50" name="Line 241"/>
            <p:cNvSpPr>
              <a:spLocks noChangeShapeType="1"/>
            </p:cNvSpPr>
            <p:nvPr/>
          </p:nvSpPr>
          <p:spPr bwMode="auto">
            <a:xfrm rot="-5400000">
              <a:off x="2036" y="2554"/>
              <a:ext cx="11" cy="46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51" name="Freeform 242"/>
            <p:cNvSpPr>
              <a:spLocks/>
            </p:cNvSpPr>
            <p:nvPr/>
          </p:nvSpPr>
          <p:spPr bwMode="auto">
            <a:xfrm>
              <a:off x="3472" y="1652"/>
              <a:ext cx="396" cy="45"/>
            </a:xfrm>
            <a:custGeom>
              <a:avLst/>
              <a:gdLst>
                <a:gd name="T0" fmla="*/ 0 w 510"/>
                <a:gd name="T1" fmla="*/ 2 h 58"/>
                <a:gd name="T2" fmla="*/ 15 w 510"/>
                <a:gd name="T3" fmla="*/ 0 h 58"/>
                <a:gd name="T4" fmla="*/ 0 60000 65536"/>
                <a:gd name="T5" fmla="*/ 0 60000 65536"/>
                <a:gd name="T6" fmla="*/ 0 w 510"/>
                <a:gd name="T7" fmla="*/ 0 h 58"/>
                <a:gd name="T8" fmla="*/ 510 w 510"/>
                <a:gd name="T9" fmla="*/ 58 h 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58">
                  <a:moveTo>
                    <a:pt x="0" y="58"/>
                  </a:moveTo>
                  <a:cubicBezTo>
                    <a:pt x="100" y="42"/>
                    <a:pt x="376" y="10"/>
                    <a:pt x="51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52" name="Freeform 243"/>
            <p:cNvSpPr>
              <a:spLocks/>
            </p:cNvSpPr>
            <p:nvPr/>
          </p:nvSpPr>
          <p:spPr bwMode="auto">
            <a:xfrm>
              <a:off x="3148" y="1367"/>
              <a:ext cx="723" cy="96"/>
            </a:xfrm>
            <a:custGeom>
              <a:avLst/>
              <a:gdLst>
                <a:gd name="T0" fmla="*/ 0 w 510"/>
                <a:gd name="T1" fmla="*/ 67155 h 58"/>
                <a:gd name="T2" fmla="*/ 67535 w 510"/>
                <a:gd name="T3" fmla="*/ 0 h 58"/>
                <a:gd name="T4" fmla="*/ 0 60000 65536"/>
                <a:gd name="T5" fmla="*/ 0 60000 65536"/>
                <a:gd name="T6" fmla="*/ 0 w 510"/>
                <a:gd name="T7" fmla="*/ 0 h 58"/>
                <a:gd name="T8" fmla="*/ 510 w 510"/>
                <a:gd name="T9" fmla="*/ 58 h 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58">
                  <a:moveTo>
                    <a:pt x="0" y="58"/>
                  </a:moveTo>
                  <a:cubicBezTo>
                    <a:pt x="100" y="42"/>
                    <a:pt x="376" y="10"/>
                    <a:pt x="51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53" name="Line 244"/>
            <p:cNvSpPr>
              <a:spLocks noChangeShapeType="1"/>
            </p:cNvSpPr>
            <p:nvPr/>
          </p:nvSpPr>
          <p:spPr bwMode="auto">
            <a:xfrm rot="-5400000">
              <a:off x="3630" y="1368"/>
              <a:ext cx="4" cy="48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54" name="Freeform 245"/>
            <p:cNvSpPr>
              <a:spLocks/>
            </p:cNvSpPr>
            <p:nvPr/>
          </p:nvSpPr>
          <p:spPr bwMode="auto">
            <a:xfrm>
              <a:off x="3097" y="1085"/>
              <a:ext cx="771" cy="106"/>
            </a:xfrm>
            <a:custGeom>
              <a:avLst/>
              <a:gdLst>
                <a:gd name="T0" fmla="*/ 0 w 992"/>
                <a:gd name="T1" fmla="*/ 4 h 136"/>
                <a:gd name="T2" fmla="*/ 29 w 992"/>
                <a:gd name="T3" fmla="*/ 0 h 136"/>
                <a:gd name="T4" fmla="*/ 0 60000 65536"/>
                <a:gd name="T5" fmla="*/ 0 60000 65536"/>
                <a:gd name="T6" fmla="*/ 0 w 992"/>
                <a:gd name="T7" fmla="*/ 0 h 136"/>
                <a:gd name="T8" fmla="*/ 992 w 992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92" h="136">
                  <a:moveTo>
                    <a:pt x="0" y="136"/>
                  </a:moveTo>
                  <a:cubicBezTo>
                    <a:pt x="196" y="94"/>
                    <a:pt x="754" y="12"/>
                    <a:pt x="99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55" name="Line 246"/>
            <p:cNvSpPr>
              <a:spLocks noChangeShapeType="1"/>
            </p:cNvSpPr>
            <p:nvPr/>
          </p:nvSpPr>
          <p:spPr bwMode="auto">
            <a:xfrm rot="-5400000">
              <a:off x="3663" y="1080"/>
              <a:ext cx="4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56" name="Freeform 247"/>
            <p:cNvSpPr>
              <a:spLocks/>
            </p:cNvSpPr>
            <p:nvPr/>
          </p:nvSpPr>
          <p:spPr bwMode="auto">
            <a:xfrm>
              <a:off x="2984" y="801"/>
              <a:ext cx="884" cy="127"/>
            </a:xfrm>
            <a:custGeom>
              <a:avLst/>
              <a:gdLst>
                <a:gd name="T0" fmla="*/ 0 w 992"/>
                <a:gd name="T1" fmla="*/ 52 h 136"/>
                <a:gd name="T2" fmla="*/ 199 w 992"/>
                <a:gd name="T3" fmla="*/ 0 h 136"/>
                <a:gd name="T4" fmla="*/ 0 60000 65536"/>
                <a:gd name="T5" fmla="*/ 0 60000 65536"/>
                <a:gd name="T6" fmla="*/ 0 w 992"/>
                <a:gd name="T7" fmla="*/ 0 h 136"/>
                <a:gd name="T8" fmla="*/ 992 w 992"/>
                <a:gd name="T9" fmla="*/ 136 h 1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92" h="136">
                  <a:moveTo>
                    <a:pt x="0" y="136"/>
                  </a:moveTo>
                  <a:cubicBezTo>
                    <a:pt x="196" y="94"/>
                    <a:pt x="754" y="12"/>
                    <a:pt x="99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57" name="Line 248"/>
            <p:cNvSpPr>
              <a:spLocks noChangeShapeType="1"/>
            </p:cNvSpPr>
            <p:nvPr/>
          </p:nvSpPr>
          <p:spPr bwMode="auto">
            <a:xfrm rot="-5400000">
              <a:off x="3229" y="858"/>
              <a:ext cx="7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58" name="Freeform 249"/>
            <p:cNvSpPr>
              <a:spLocks/>
            </p:cNvSpPr>
            <p:nvPr/>
          </p:nvSpPr>
          <p:spPr bwMode="auto">
            <a:xfrm>
              <a:off x="2856" y="661"/>
              <a:ext cx="1012" cy="151"/>
            </a:xfrm>
            <a:custGeom>
              <a:avLst/>
              <a:gdLst>
                <a:gd name="T0" fmla="*/ 0 w 1302"/>
                <a:gd name="T1" fmla="*/ 5 h 194"/>
                <a:gd name="T2" fmla="*/ 39 w 1302"/>
                <a:gd name="T3" fmla="*/ 0 h 194"/>
                <a:gd name="T4" fmla="*/ 0 60000 65536"/>
                <a:gd name="T5" fmla="*/ 0 60000 65536"/>
                <a:gd name="T6" fmla="*/ 0 w 1302"/>
                <a:gd name="T7" fmla="*/ 0 h 194"/>
                <a:gd name="T8" fmla="*/ 1302 w 1302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02" h="194">
                  <a:moveTo>
                    <a:pt x="0" y="194"/>
                  </a:moveTo>
                  <a:cubicBezTo>
                    <a:pt x="258" y="130"/>
                    <a:pt x="974" y="14"/>
                    <a:pt x="130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59" name="Line 250"/>
            <p:cNvSpPr>
              <a:spLocks noChangeShapeType="1"/>
            </p:cNvSpPr>
            <p:nvPr/>
          </p:nvSpPr>
          <p:spPr bwMode="auto">
            <a:xfrm rot="-5400000">
              <a:off x="3709" y="650"/>
              <a:ext cx="5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60" name="Freeform 251"/>
            <p:cNvSpPr>
              <a:spLocks/>
            </p:cNvSpPr>
            <p:nvPr/>
          </p:nvSpPr>
          <p:spPr bwMode="auto">
            <a:xfrm>
              <a:off x="163" y="1283"/>
              <a:ext cx="1041" cy="456"/>
            </a:xfrm>
            <a:custGeom>
              <a:avLst/>
              <a:gdLst>
                <a:gd name="T0" fmla="*/ 0 w 1190"/>
                <a:gd name="T1" fmla="*/ 62 h 532"/>
                <a:gd name="T2" fmla="*/ 184 w 1190"/>
                <a:gd name="T3" fmla="*/ 0 h 532"/>
                <a:gd name="T4" fmla="*/ 0 60000 65536"/>
                <a:gd name="T5" fmla="*/ 0 60000 65536"/>
                <a:gd name="T6" fmla="*/ 0 w 1190"/>
                <a:gd name="T7" fmla="*/ 0 h 532"/>
                <a:gd name="T8" fmla="*/ 1190 w 1190"/>
                <a:gd name="T9" fmla="*/ 532 h 5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90" h="532">
                  <a:moveTo>
                    <a:pt x="0" y="532"/>
                  </a:moveTo>
                  <a:cubicBezTo>
                    <a:pt x="597" y="223"/>
                    <a:pt x="977" y="80"/>
                    <a:pt x="119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1" name="Freeform 252"/>
            <p:cNvSpPr>
              <a:spLocks/>
            </p:cNvSpPr>
            <p:nvPr/>
          </p:nvSpPr>
          <p:spPr bwMode="auto">
            <a:xfrm>
              <a:off x="163" y="1603"/>
              <a:ext cx="591" cy="278"/>
            </a:xfrm>
            <a:custGeom>
              <a:avLst/>
              <a:gdLst>
                <a:gd name="T0" fmla="*/ 0 w 760"/>
                <a:gd name="T1" fmla="*/ 10 h 358"/>
                <a:gd name="T2" fmla="*/ 23 w 760"/>
                <a:gd name="T3" fmla="*/ 0 h 358"/>
                <a:gd name="T4" fmla="*/ 0 60000 65536"/>
                <a:gd name="T5" fmla="*/ 0 60000 65536"/>
                <a:gd name="T6" fmla="*/ 0 w 760"/>
                <a:gd name="T7" fmla="*/ 0 h 358"/>
                <a:gd name="T8" fmla="*/ 760 w 760"/>
                <a:gd name="T9" fmla="*/ 358 h 3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0" h="358">
                  <a:moveTo>
                    <a:pt x="0" y="358"/>
                  </a:moveTo>
                  <a:cubicBezTo>
                    <a:pt x="170" y="262"/>
                    <a:pt x="624" y="54"/>
                    <a:pt x="76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2" name="Freeform 253"/>
            <p:cNvSpPr>
              <a:spLocks/>
            </p:cNvSpPr>
            <p:nvPr/>
          </p:nvSpPr>
          <p:spPr bwMode="auto">
            <a:xfrm>
              <a:off x="163" y="1800"/>
              <a:ext cx="807" cy="367"/>
            </a:xfrm>
            <a:custGeom>
              <a:avLst/>
              <a:gdLst>
                <a:gd name="T0" fmla="*/ 0 w 1038"/>
                <a:gd name="T1" fmla="*/ 14 h 472"/>
                <a:gd name="T2" fmla="*/ 31 w 1038"/>
                <a:gd name="T3" fmla="*/ 0 h 472"/>
                <a:gd name="T4" fmla="*/ 0 60000 65536"/>
                <a:gd name="T5" fmla="*/ 0 60000 65536"/>
                <a:gd name="T6" fmla="*/ 0 w 1038"/>
                <a:gd name="T7" fmla="*/ 0 h 472"/>
                <a:gd name="T8" fmla="*/ 1038 w 1038"/>
                <a:gd name="T9" fmla="*/ 472 h 4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38" h="472">
                  <a:moveTo>
                    <a:pt x="0" y="472"/>
                  </a:moveTo>
                  <a:cubicBezTo>
                    <a:pt x="446" y="228"/>
                    <a:pt x="826" y="84"/>
                    <a:pt x="1038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3" name="Freeform 254"/>
            <p:cNvSpPr>
              <a:spLocks/>
            </p:cNvSpPr>
            <p:nvPr/>
          </p:nvSpPr>
          <p:spPr bwMode="auto">
            <a:xfrm>
              <a:off x="163" y="1895"/>
              <a:ext cx="1321" cy="556"/>
            </a:xfrm>
            <a:custGeom>
              <a:avLst/>
              <a:gdLst>
                <a:gd name="T0" fmla="*/ 0 w 1700"/>
                <a:gd name="T1" fmla="*/ 20 h 716"/>
                <a:gd name="T2" fmla="*/ 50 w 1700"/>
                <a:gd name="T3" fmla="*/ 0 h 716"/>
                <a:gd name="T4" fmla="*/ 0 60000 65536"/>
                <a:gd name="T5" fmla="*/ 0 60000 65536"/>
                <a:gd name="T6" fmla="*/ 0 w 1700"/>
                <a:gd name="T7" fmla="*/ 0 h 716"/>
                <a:gd name="T8" fmla="*/ 1700 w 1700"/>
                <a:gd name="T9" fmla="*/ 716 h 7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00" h="716">
                  <a:moveTo>
                    <a:pt x="0" y="716"/>
                  </a:moveTo>
                  <a:cubicBezTo>
                    <a:pt x="592" y="388"/>
                    <a:pt x="1496" y="60"/>
                    <a:pt x="170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4" name="Freeform 255"/>
            <p:cNvSpPr>
              <a:spLocks/>
            </p:cNvSpPr>
            <p:nvPr/>
          </p:nvSpPr>
          <p:spPr bwMode="auto">
            <a:xfrm>
              <a:off x="163" y="2275"/>
              <a:ext cx="1057" cy="459"/>
            </a:xfrm>
            <a:custGeom>
              <a:avLst/>
              <a:gdLst>
                <a:gd name="T0" fmla="*/ 0 w 1352"/>
                <a:gd name="T1" fmla="*/ 18 h 590"/>
                <a:gd name="T2" fmla="*/ 44 w 1352"/>
                <a:gd name="T3" fmla="*/ 0 h 590"/>
                <a:gd name="T4" fmla="*/ 0 60000 65536"/>
                <a:gd name="T5" fmla="*/ 0 60000 65536"/>
                <a:gd name="T6" fmla="*/ 0 w 1352"/>
                <a:gd name="T7" fmla="*/ 0 h 590"/>
                <a:gd name="T8" fmla="*/ 1352 w 1352"/>
                <a:gd name="T9" fmla="*/ 590 h 5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52" h="590">
                  <a:moveTo>
                    <a:pt x="0" y="590"/>
                  </a:moveTo>
                  <a:cubicBezTo>
                    <a:pt x="600" y="278"/>
                    <a:pt x="1142" y="72"/>
                    <a:pt x="1352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5" name="Line 256"/>
            <p:cNvSpPr>
              <a:spLocks noChangeShapeType="1"/>
            </p:cNvSpPr>
            <p:nvPr/>
          </p:nvSpPr>
          <p:spPr bwMode="auto">
            <a:xfrm rot="-5400000">
              <a:off x="766" y="2419"/>
              <a:ext cx="19" cy="50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66" name="Line 257"/>
            <p:cNvSpPr>
              <a:spLocks noChangeShapeType="1"/>
            </p:cNvSpPr>
            <p:nvPr/>
          </p:nvSpPr>
          <p:spPr bwMode="auto">
            <a:xfrm rot="-5400000">
              <a:off x="3704" y="1903"/>
              <a:ext cx="5" cy="44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67" name="Freeform 258"/>
            <p:cNvSpPr>
              <a:spLocks/>
            </p:cNvSpPr>
            <p:nvPr/>
          </p:nvSpPr>
          <p:spPr bwMode="auto">
            <a:xfrm>
              <a:off x="3148" y="1767"/>
              <a:ext cx="723" cy="100"/>
            </a:xfrm>
            <a:custGeom>
              <a:avLst/>
              <a:gdLst>
                <a:gd name="T0" fmla="*/ 0 w 510"/>
                <a:gd name="T1" fmla="*/ 118835 h 58"/>
                <a:gd name="T2" fmla="*/ 67535 w 510"/>
                <a:gd name="T3" fmla="*/ 0 h 58"/>
                <a:gd name="T4" fmla="*/ 0 60000 65536"/>
                <a:gd name="T5" fmla="*/ 0 60000 65536"/>
                <a:gd name="T6" fmla="*/ 0 w 510"/>
                <a:gd name="T7" fmla="*/ 0 h 58"/>
                <a:gd name="T8" fmla="*/ 510 w 510"/>
                <a:gd name="T9" fmla="*/ 58 h 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0" h="58">
                  <a:moveTo>
                    <a:pt x="0" y="58"/>
                  </a:moveTo>
                  <a:cubicBezTo>
                    <a:pt x="100" y="42"/>
                    <a:pt x="376" y="10"/>
                    <a:pt x="510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8" name="Freeform 259"/>
            <p:cNvSpPr>
              <a:spLocks/>
            </p:cNvSpPr>
            <p:nvPr/>
          </p:nvSpPr>
          <p:spPr bwMode="auto">
            <a:xfrm>
              <a:off x="188" y="2116"/>
              <a:ext cx="1886" cy="727"/>
            </a:xfrm>
            <a:custGeom>
              <a:avLst/>
              <a:gdLst>
                <a:gd name="T0" fmla="*/ 0 w 2427"/>
                <a:gd name="T1" fmla="*/ 27 h 936"/>
                <a:gd name="T2" fmla="*/ 71 w 2427"/>
                <a:gd name="T3" fmla="*/ 0 h 936"/>
                <a:gd name="T4" fmla="*/ 0 60000 65536"/>
                <a:gd name="T5" fmla="*/ 0 60000 65536"/>
                <a:gd name="T6" fmla="*/ 0 w 2427"/>
                <a:gd name="T7" fmla="*/ 0 h 936"/>
                <a:gd name="T8" fmla="*/ 2427 w 2427"/>
                <a:gd name="T9" fmla="*/ 936 h 9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27" h="936">
                  <a:moveTo>
                    <a:pt x="0" y="936"/>
                  </a:moveTo>
                  <a:cubicBezTo>
                    <a:pt x="1023" y="414"/>
                    <a:pt x="2097" y="84"/>
                    <a:pt x="2427" y="0"/>
                  </a:cubicBezTo>
                </a:path>
              </a:pathLst>
            </a:custGeom>
            <a:noFill/>
            <a:ln w="25400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/>
            <a:lstStyle/>
            <a:p>
              <a:endParaRPr lang="en-US"/>
            </a:p>
          </p:txBody>
        </p:sp>
        <p:sp>
          <p:nvSpPr>
            <p:cNvPr id="215469" name="Line 260"/>
            <p:cNvSpPr>
              <a:spLocks noChangeShapeType="1"/>
            </p:cNvSpPr>
            <p:nvPr/>
          </p:nvSpPr>
          <p:spPr bwMode="auto">
            <a:xfrm rot="-5400000">
              <a:off x="2025" y="2103"/>
              <a:ext cx="13" cy="51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70" name="Line 261"/>
            <p:cNvSpPr>
              <a:spLocks noChangeShapeType="1"/>
            </p:cNvSpPr>
            <p:nvPr/>
          </p:nvSpPr>
          <p:spPr bwMode="auto">
            <a:xfrm rot="-5400000">
              <a:off x="3254" y="1825"/>
              <a:ext cx="7" cy="45"/>
            </a:xfrm>
            <a:prstGeom prst="line">
              <a:avLst/>
            </a:prstGeom>
            <a:noFill/>
            <a:ln w="25400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15471" name="Oval 262"/>
            <p:cNvSpPr>
              <a:spLocks noChangeArrowheads="1"/>
            </p:cNvSpPr>
            <p:nvPr/>
          </p:nvSpPr>
          <p:spPr bwMode="auto">
            <a:xfrm>
              <a:off x="780" y="1597"/>
              <a:ext cx="373" cy="372"/>
            </a:xfrm>
            <a:prstGeom prst="ellipse">
              <a:avLst/>
            </a:prstGeom>
            <a:noFill/>
            <a:ln w="38100" algn="ctr">
              <a:solidFill>
                <a:srgbClr val="969696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15472" name="Oval 263"/>
            <p:cNvSpPr>
              <a:spLocks noChangeArrowheads="1"/>
            </p:cNvSpPr>
            <p:nvPr/>
          </p:nvSpPr>
          <p:spPr bwMode="auto">
            <a:xfrm>
              <a:off x="2664" y="636"/>
              <a:ext cx="372" cy="373"/>
            </a:xfrm>
            <a:prstGeom prst="ellipse">
              <a:avLst/>
            </a:prstGeom>
            <a:noFill/>
            <a:ln w="38100" algn="ctr">
              <a:solidFill>
                <a:srgbClr val="969696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15473" name="Oval 264"/>
            <p:cNvSpPr>
              <a:spLocks noChangeArrowheads="1"/>
            </p:cNvSpPr>
            <p:nvPr/>
          </p:nvSpPr>
          <p:spPr bwMode="auto">
            <a:xfrm>
              <a:off x="2402" y="1806"/>
              <a:ext cx="495" cy="495"/>
            </a:xfrm>
            <a:prstGeom prst="ellipse">
              <a:avLst/>
            </a:prstGeom>
            <a:noFill/>
            <a:ln w="38100" algn="ctr">
              <a:solidFill>
                <a:srgbClr val="969696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/>
            <a:p>
              <a:pPr>
                <a:lnSpc>
                  <a:spcPct val="110000"/>
                </a:lnSpc>
              </a:pPr>
              <a:endParaRPr lang="en-ZA"/>
            </a:p>
          </p:txBody>
        </p:sp>
        <p:sp>
          <p:nvSpPr>
            <p:cNvPr id="215474" name="Rectangle 265"/>
            <p:cNvSpPr>
              <a:spLocks noChangeArrowheads="1"/>
            </p:cNvSpPr>
            <p:nvPr/>
          </p:nvSpPr>
          <p:spPr bwMode="auto">
            <a:xfrm>
              <a:off x="2230" y="1776"/>
              <a:ext cx="19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ZA" sz="2000">
                  <a:solidFill>
                    <a:srgbClr val="000066"/>
                  </a:solidFill>
                </a:rPr>
                <a:t>2</a:t>
              </a:r>
              <a:endParaRPr lang="en-US" sz="2000">
                <a:solidFill>
                  <a:srgbClr val="000066"/>
                </a:solidFill>
              </a:endParaRPr>
            </a:p>
          </p:txBody>
        </p:sp>
        <p:sp>
          <p:nvSpPr>
            <p:cNvPr id="215475" name="Rectangle 266"/>
            <p:cNvSpPr>
              <a:spLocks noChangeArrowheads="1"/>
            </p:cNvSpPr>
            <p:nvPr/>
          </p:nvSpPr>
          <p:spPr bwMode="auto">
            <a:xfrm>
              <a:off x="2531" y="809"/>
              <a:ext cx="19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ZA" sz="2000">
                  <a:solidFill>
                    <a:srgbClr val="000066"/>
                  </a:solidFill>
                </a:rPr>
                <a:t>3</a:t>
              </a:r>
              <a:endParaRPr lang="en-US" sz="2000">
                <a:solidFill>
                  <a:srgbClr val="000066"/>
                </a:solidFill>
              </a:endParaRPr>
            </a:p>
          </p:txBody>
        </p:sp>
        <p:sp>
          <p:nvSpPr>
            <p:cNvPr id="215476" name="AutoShape 267"/>
            <p:cNvSpPr>
              <a:spLocks/>
            </p:cNvSpPr>
            <p:nvPr/>
          </p:nvSpPr>
          <p:spPr bwMode="auto">
            <a:xfrm>
              <a:off x="596" y="456"/>
              <a:ext cx="1313" cy="196"/>
            </a:xfrm>
            <a:prstGeom prst="callout2">
              <a:avLst>
                <a:gd name="adj1" fmla="val 50000"/>
                <a:gd name="adj2" fmla="val 103593"/>
                <a:gd name="adj3" fmla="val 50000"/>
                <a:gd name="adj4" fmla="val 119014"/>
                <a:gd name="adj5" fmla="val 143880"/>
                <a:gd name="adj6" fmla="val 135704"/>
              </a:avLst>
            </a:prstGeom>
            <a:solidFill>
              <a:srgbClr val="EBEB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2419350" indent="-2419350" algn="ctr">
                <a:lnSpc>
                  <a:spcPct val="110000"/>
                </a:lnSpc>
              </a:pPr>
              <a:r>
                <a:rPr lang="en-US" altLang="ko-KR" sz="1800">
                  <a:solidFill>
                    <a:srgbClr val="000066"/>
                  </a:solidFill>
                  <a:ea typeface="Gulim" pitchFamily="34" charset="-127"/>
                </a:rPr>
                <a:t>Gaussian surface</a:t>
              </a:r>
              <a:endParaRPr lang="en-US" sz="1800">
                <a:solidFill>
                  <a:srgbClr val="000066"/>
                </a:solidFill>
              </a:endParaRPr>
            </a:p>
          </p:txBody>
        </p:sp>
      </p:grpSp>
      <p:sp>
        <p:nvSpPr>
          <p:cNvPr id="215374" name="Rectangle 271"/>
          <p:cNvSpPr>
            <a:spLocks noChangeArrowheads="1"/>
          </p:cNvSpPr>
          <p:nvPr/>
        </p:nvSpPr>
        <p:spPr bwMode="auto">
          <a:xfrm>
            <a:off x="190500" y="6324600"/>
            <a:ext cx="6005513" cy="533400"/>
          </a:xfrm>
          <a:prstGeom prst="rect">
            <a:avLst/>
          </a:prstGeom>
          <a:solidFill>
            <a:srgbClr val="EBEBFF"/>
          </a:solidFill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5375" name="Line 272"/>
          <p:cNvSpPr>
            <a:spLocks noChangeShapeType="1"/>
          </p:cNvSpPr>
          <p:nvPr/>
        </p:nvSpPr>
        <p:spPr bwMode="auto">
          <a:xfrm>
            <a:off x="179388" y="6429375"/>
            <a:ext cx="8785225" cy="0"/>
          </a:xfrm>
          <a:prstGeom prst="line">
            <a:avLst/>
          </a:prstGeom>
          <a:noFill/>
          <a:ln w="22225">
            <a:solidFill>
              <a:srgbClr val="F8DC0E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315" name="Text Box 275"/>
          <p:cNvSpPr txBox="1">
            <a:spLocks noChangeArrowheads="1"/>
          </p:cNvSpPr>
          <p:nvPr/>
        </p:nvSpPr>
        <p:spPr bwMode="auto">
          <a:xfrm>
            <a:off x="6870700" y="2947988"/>
            <a:ext cx="1146175" cy="496887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>
              <a:lnSpc>
                <a:spcPct val="110000"/>
              </a:lnSpc>
            </a:pPr>
            <a:r>
              <a:rPr lang="en-US" altLang="ko-KR" b="1">
                <a:solidFill>
                  <a:srgbClr val="000066"/>
                </a:solidFill>
                <a:ea typeface="Gulim" pitchFamily="34" charset="-127"/>
                <a:sym typeface="Symbol" pitchFamily="18" charset="2"/>
              </a:rPr>
              <a:t></a:t>
            </a: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  <a:sym typeface="Symbol" pitchFamily="18" charset="2"/>
              </a:rPr>
              <a:t></a:t>
            </a:r>
            <a:r>
              <a:rPr lang="en-US" altLang="ko-KR" b="1">
                <a:solidFill>
                  <a:srgbClr val="000066"/>
                </a:solidFill>
                <a:latin typeface="Times New Roman" pitchFamily="18" charset="0"/>
                <a:ea typeface="Gulim" pitchFamily="34" charset="-127"/>
              </a:rPr>
              <a:t> &gt; 0</a:t>
            </a:r>
            <a:endParaRPr lang="en-US" b="1">
              <a:solidFill>
                <a:srgbClr val="000066"/>
              </a:solidFill>
              <a:latin typeface="Times New Roman" pitchFamily="18" charset="0"/>
              <a:ea typeface="Gulim" pitchFamily="34" charset="-127"/>
            </a:endParaRPr>
          </a:p>
        </p:txBody>
      </p:sp>
      <p:sp>
        <p:nvSpPr>
          <p:cNvPr id="215316" name="Rectangle 276"/>
          <p:cNvSpPr>
            <a:spLocks noChangeArrowheads="1"/>
          </p:cNvSpPr>
          <p:nvPr/>
        </p:nvSpPr>
        <p:spPr bwMode="auto">
          <a:xfrm>
            <a:off x="6296025" y="1971675"/>
            <a:ext cx="3159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ZA">
                <a:solidFill>
                  <a:srgbClr val="000066"/>
                </a:solidFill>
              </a:rPr>
              <a:t>3</a:t>
            </a:r>
            <a:endParaRPr lang="en-US">
              <a:solidFill>
                <a:srgbClr val="000066"/>
              </a:solidFill>
            </a:endParaRPr>
          </a:p>
        </p:txBody>
      </p:sp>
      <p:graphicFrame>
        <p:nvGraphicFramePr>
          <p:cNvPr id="215317" name="Object 327"/>
          <p:cNvGraphicFramePr>
            <a:graphicFrameLocks noChangeAspect="1"/>
          </p:cNvGraphicFramePr>
          <p:nvPr/>
        </p:nvGraphicFramePr>
        <p:xfrm>
          <a:off x="7416800" y="996950"/>
          <a:ext cx="4333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2" name="Equation" r:id="rId4" imgW="431613" imgH="330057" progId="Equation.DSMT4">
                  <p:embed/>
                </p:oleObj>
              </mc:Choice>
              <mc:Fallback>
                <p:oleObj name="Equation" r:id="rId4" imgW="431613" imgH="330057" progId="Equation.DSMT4">
                  <p:embed/>
                  <p:pic>
                    <p:nvPicPr>
                      <p:cNvPr id="0" name="Picture 3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800" y="996950"/>
                        <a:ext cx="433388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18" name="Object 328"/>
          <p:cNvGraphicFramePr>
            <a:graphicFrameLocks noChangeAspect="1"/>
          </p:cNvGraphicFramePr>
          <p:nvPr/>
        </p:nvGraphicFramePr>
        <p:xfrm>
          <a:off x="8355013" y="1852613"/>
          <a:ext cx="2794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3" name="Equation" r:id="rId6" imgW="279400" imgH="330200" progId="Equation.DSMT4">
                  <p:embed/>
                </p:oleObj>
              </mc:Choice>
              <mc:Fallback>
                <p:oleObj name="Equation" r:id="rId6" imgW="279400" imgH="330200" progId="Equation.DSMT4">
                  <p:embed/>
                  <p:pic>
                    <p:nvPicPr>
                      <p:cNvPr id="0" name="Picture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5013" y="1852613"/>
                        <a:ext cx="2794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20" name="Rectangle 280"/>
          <p:cNvSpPr>
            <a:spLocks noChangeArrowheads="1"/>
          </p:cNvSpPr>
          <p:nvPr/>
        </p:nvSpPr>
        <p:spPr bwMode="auto">
          <a:xfrm>
            <a:off x="7221538" y="1733550"/>
            <a:ext cx="6048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9388" lvl="1">
              <a:lnSpc>
                <a:spcPct val="110000"/>
              </a:lnSpc>
              <a:buFont typeface="Arial" charset="0"/>
              <a:buNone/>
            </a:pPr>
            <a:r>
              <a:rPr lang="en-US" sz="20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</a:t>
            </a:r>
            <a:r>
              <a:rPr lang="en-US" sz="2000" b="1" baseline="-2500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3</a:t>
            </a:r>
            <a:endParaRPr lang="en-US" sz="2000" b="1" i="1" baseline="-25000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5321" name="Arc 281"/>
          <p:cNvSpPr>
            <a:spLocks/>
          </p:cNvSpPr>
          <p:nvPr/>
        </p:nvSpPr>
        <p:spPr bwMode="auto">
          <a:xfrm rot="-692001">
            <a:off x="7167563" y="1708150"/>
            <a:ext cx="663575" cy="508000"/>
          </a:xfrm>
          <a:custGeom>
            <a:avLst/>
            <a:gdLst>
              <a:gd name="T0" fmla="*/ 2147483647 w 21600"/>
              <a:gd name="T1" fmla="*/ 0 h 17859"/>
              <a:gd name="T2" fmla="*/ 2147483647 w 21600"/>
              <a:gd name="T3" fmla="*/ 2147483647 h 17859"/>
              <a:gd name="T4" fmla="*/ 0 w 21600"/>
              <a:gd name="T5" fmla="*/ 2147483647 h 17859"/>
              <a:gd name="T6" fmla="*/ 0 60000 65536"/>
              <a:gd name="T7" fmla="*/ 0 60000 65536"/>
              <a:gd name="T8" fmla="*/ 0 60000 65536"/>
              <a:gd name="T9" fmla="*/ 0 w 21600"/>
              <a:gd name="T10" fmla="*/ 0 h 17859"/>
              <a:gd name="T11" fmla="*/ 21600 w 21600"/>
              <a:gd name="T12" fmla="*/ 17859 h 178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859" fill="none" extrusionOk="0">
                <a:moveTo>
                  <a:pt x="12149" y="0"/>
                </a:moveTo>
                <a:cubicBezTo>
                  <a:pt x="18061" y="4022"/>
                  <a:pt x="21600" y="10708"/>
                  <a:pt x="21600" y="17859"/>
                </a:cubicBezTo>
              </a:path>
              <a:path w="21600" h="17859" stroke="0" extrusionOk="0">
                <a:moveTo>
                  <a:pt x="12149" y="0"/>
                </a:moveTo>
                <a:cubicBezTo>
                  <a:pt x="18061" y="4022"/>
                  <a:pt x="21600" y="10708"/>
                  <a:pt x="21600" y="17859"/>
                </a:cubicBezTo>
                <a:lnTo>
                  <a:pt x="0" y="17859"/>
                </a:lnTo>
                <a:close/>
              </a:path>
            </a:pathLst>
          </a:custGeom>
          <a:noFill/>
          <a:ln w="15875">
            <a:solidFill>
              <a:srgbClr val="333333"/>
            </a:solidFill>
            <a:round/>
            <a:headEnd type="arrow" w="med" len="med"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15325" name="Oval 285"/>
          <p:cNvSpPr>
            <a:spLocks noChangeArrowheads="1"/>
          </p:cNvSpPr>
          <p:nvPr/>
        </p:nvSpPr>
        <p:spPr bwMode="auto">
          <a:xfrm>
            <a:off x="5867400" y="550863"/>
            <a:ext cx="3141663" cy="3141662"/>
          </a:xfrm>
          <a:prstGeom prst="ellipse">
            <a:avLst/>
          </a:prstGeom>
          <a:noFill/>
          <a:ln w="38100" algn="ctr">
            <a:solidFill>
              <a:srgbClr val="969696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5326" name="Freeform 286"/>
          <p:cNvSpPr>
            <a:spLocks/>
          </p:cNvSpPr>
          <p:nvPr/>
        </p:nvSpPr>
        <p:spPr bwMode="auto">
          <a:xfrm>
            <a:off x="6635750" y="1927225"/>
            <a:ext cx="1017588" cy="8731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1" y="57"/>
              </a:cxn>
              <a:cxn ang="0">
                <a:pos x="270" y="237"/>
              </a:cxn>
              <a:cxn ang="0">
                <a:pos x="32" y="170"/>
              </a:cxn>
              <a:cxn ang="0">
                <a:pos x="0" y="0"/>
              </a:cxn>
            </a:cxnLst>
            <a:rect l="0" t="0" r="r" b="b"/>
            <a:pathLst>
              <a:path w="276" h="237">
                <a:moveTo>
                  <a:pt x="0" y="0"/>
                </a:moveTo>
                <a:cubicBezTo>
                  <a:pt x="103" y="0"/>
                  <a:pt x="246" y="33"/>
                  <a:pt x="261" y="57"/>
                </a:cubicBezTo>
                <a:cubicBezTo>
                  <a:pt x="276" y="122"/>
                  <a:pt x="266" y="180"/>
                  <a:pt x="270" y="237"/>
                </a:cubicBezTo>
                <a:cubicBezTo>
                  <a:pt x="231" y="204"/>
                  <a:pt x="114" y="167"/>
                  <a:pt x="32" y="170"/>
                </a:cubicBezTo>
                <a:cubicBezTo>
                  <a:pt x="18" y="119"/>
                  <a:pt x="17" y="64"/>
                  <a:pt x="0" y="0"/>
                </a:cubicBezTo>
                <a:close/>
              </a:path>
            </a:pathLst>
          </a:custGeom>
          <a:gradFill rotWithShape="1">
            <a:gsLst>
              <a:gs pos="0">
                <a:srgbClr val="AC8B00">
                  <a:gamma/>
                  <a:tint val="63529"/>
                  <a:invGamma/>
                </a:srgbClr>
              </a:gs>
              <a:gs pos="100000">
                <a:srgbClr val="AC8B00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>
            <a:outerShdw dist="45791" dir="7421404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sp>
        <p:nvSpPr>
          <p:cNvPr id="215319" name="Line 279"/>
          <p:cNvSpPr>
            <a:spLocks noChangeShapeType="1"/>
          </p:cNvSpPr>
          <p:nvPr/>
        </p:nvSpPr>
        <p:spPr bwMode="auto">
          <a:xfrm flipV="1">
            <a:off x="7234238" y="1363663"/>
            <a:ext cx="355600" cy="91757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15323" name="Line 283"/>
          <p:cNvSpPr>
            <a:spLocks noChangeShapeType="1"/>
          </p:cNvSpPr>
          <p:nvPr/>
        </p:nvSpPr>
        <p:spPr bwMode="auto">
          <a:xfrm flipV="1">
            <a:off x="7237413" y="2073275"/>
            <a:ext cx="1074737" cy="212725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15327" name="Object 329"/>
          <p:cNvGraphicFramePr>
            <a:graphicFrameLocks noChangeAspect="1"/>
          </p:cNvGraphicFramePr>
          <p:nvPr/>
        </p:nvGraphicFramePr>
        <p:xfrm>
          <a:off x="2432050" y="1263650"/>
          <a:ext cx="121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4" name="Equation" r:id="rId8" imgW="1218671" imgH="342751" progId="Equation.DSMT4">
                  <p:embed/>
                </p:oleObj>
              </mc:Choice>
              <mc:Fallback>
                <p:oleObj name="Equation" r:id="rId8" imgW="1218671" imgH="342751" progId="Equation.DSMT4">
                  <p:embed/>
                  <p:pic>
                    <p:nvPicPr>
                      <p:cNvPr id="0" name="Picture 3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1263650"/>
                        <a:ext cx="1219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88"/>
          <p:cNvSpPr>
            <a:spLocks noChangeArrowheads="1"/>
          </p:cNvSpPr>
          <p:nvPr/>
        </p:nvSpPr>
        <p:spPr bwMode="auto">
          <a:xfrm>
            <a:off x="2317750" y="1182688"/>
            <a:ext cx="1447800" cy="574675"/>
          </a:xfrm>
          <a:prstGeom prst="rect">
            <a:avLst/>
          </a:prstGeom>
          <a:noFill/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15045" name="Freeform 5"/>
          <p:cNvSpPr>
            <a:spLocks/>
          </p:cNvSpPr>
          <p:nvPr/>
        </p:nvSpPr>
        <p:spPr bwMode="auto">
          <a:xfrm rot="-6451292">
            <a:off x="4813300" y="1708150"/>
            <a:ext cx="1055688" cy="2020888"/>
          </a:xfrm>
          <a:custGeom>
            <a:avLst/>
            <a:gdLst>
              <a:gd name="T0" fmla="*/ 0 w 1700"/>
              <a:gd name="T1" fmla="*/ 2147483647 h 4955"/>
              <a:gd name="T2" fmla="*/ 2147483647 w 1700"/>
              <a:gd name="T3" fmla="*/ 2147483647 h 4955"/>
              <a:gd name="T4" fmla="*/ 2147483647 w 1700"/>
              <a:gd name="T5" fmla="*/ 2147483647 h 4955"/>
              <a:gd name="T6" fmla="*/ 2147483647 w 1700"/>
              <a:gd name="T7" fmla="*/ 2147483647 h 4955"/>
              <a:gd name="T8" fmla="*/ 2147483647 w 1700"/>
              <a:gd name="T9" fmla="*/ 2147483647 h 4955"/>
              <a:gd name="T10" fmla="*/ 2147483647 w 1700"/>
              <a:gd name="T11" fmla="*/ 2147483647 h 4955"/>
              <a:gd name="T12" fmla="*/ 2147483647 w 1700"/>
              <a:gd name="T13" fmla="*/ 0 h 49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00"/>
              <a:gd name="T22" fmla="*/ 0 h 4955"/>
              <a:gd name="T23" fmla="*/ 1700 w 1700"/>
              <a:gd name="T24" fmla="*/ 4955 h 495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00" h="4955">
                <a:moveTo>
                  <a:pt x="0" y="21"/>
                </a:moveTo>
                <a:cubicBezTo>
                  <a:pt x="420" y="664"/>
                  <a:pt x="840" y="2302"/>
                  <a:pt x="740" y="4423"/>
                </a:cubicBezTo>
                <a:cubicBezTo>
                  <a:pt x="477" y="4430"/>
                  <a:pt x="508" y="4431"/>
                  <a:pt x="253" y="4431"/>
                </a:cubicBezTo>
                <a:cubicBezTo>
                  <a:pt x="253" y="4431"/>
                  <a:pt x="999" y="4940"/>
                  <a:pt x="999" y="4955"/>
                </a:cubicBezTo>
                <a:cubicBezTo>
                  <a:pt x="984" y="4955"/>
                  <a:pt x="1700" y="4438"/>
                  <a:pt x="1700" y="4438"/>
                </a:cubicBezTo>
                <a:cubicBezTo>
                  <a:pt x="1475" y="4438"/>
                  <a:pt x="1464" y="4438"/>
                  <a:pt x="1220" y="4438"/>
                </a:cubicBezTo>
                <a:cubicBezTo>
                  <a:pt x="1220" y="2323"/>
                  <a:pt x="460" y="684"/>
                  <a:pt x="120" y="0"/>
                </a:cubicBezTo>
              </a:path>
            </a:pathLst>
          </a:custGeom>
          <a:gradFill rotWithShape="0">
            <a:gsLst>
              <a:gs pos="0">
                <a:srgbClr val="FF5FAF"/>
              </a:gs>
              <a:gs pos="100000">
                <a:srgbClr val="FFB8DC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1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15" grpId="0" animBg="1"/>
      <p:bldP spid="215316" grpId="0"/>
      <p:bldP spid="215320" grpId="0"/>
      <p:bldP spid="215321" grpId="0" animBg="1"/>
      <p:bldP spid="215325" grpId="0" animBg="1"/>
      <p:bldP spid="215319" grpId="0" animBg="1"/>
      <p:bldP spid="215323" grpId="0" animBg="1"/>
      <p:bldP spid="2" grpId="0" animBg="1"/>
      <p:bldP spid="2150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399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GAUSS’S LAW</a:t>
            </a:r>
          </a:p>
        </p:txBody>
      </p:sp>
      <p:sp>
        <p:nvSpPr>
          <p:cNvPr id="261400" name="Date Placeholder 5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PHY1013S</a:t>
            </a:r>
          </a:p>
        </p:txBody>
      </p:sp>
      <p:sp>
        <p:nvSpPr>
          <p:cNvPr id="2614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E3DF57-9EAA-4404-ADB4-745948FDE127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979988" y="2087563"/>
            <a:ext cx="3830637" cy="1587"/>
            <a:chOff x="3137" y="1556"/>
            <a:chExt cx="2413" cy="1"/>
          </a:xfrm>
        </p:grpSpPr>
        <p:sp>
          <p:nvSpPr>
            <p:cNvPr id="261443" name="Line 72"/>
            <p:cNvSpPr>
              <a:spLocks noChangeShapeType="1"/>
            </p:cNvSpPr>
            <p:nvPr/>
          </p:nvSpPr>
          <p:spPr bwMode="auto">
            <a:xfrm>
              <a:off x="3137" y="1557"/>
              <a:ext cx="2413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1444" name="Line 73"/>
            <p:cNvSpPr>
              <a:spLocks noChangeShapeType="1"/>
            </p:cNvSpPr>
            <p:nvPr/>
          </p:nvSpPr>
          <p:spPr bwMode="auto">
            <a:xfrm rot="-5400000">
              <a:off x="5355" y="1526"/>
              <a:ext cx="0" cy="6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261194" name="Group 74"/>
          <p:cNvGrpSpPr>
            <a:grpSpLocks/>
          </p:cNvGrpSpPr>
          <p:nvPr/>
        </p:nvGrpSpPr>
        <p:grpSpPr bwMode="auto">
          <a:xfrm>
            <a:off x="4979988" y="1704975"/>
            <a:ext cx="3830637" cy="1588"/>
            <a:chOff x="3137" y="1556"/>
            <a:chExt cx="2413" cy="1"/>
          </a:xfrm>
        </p:grpSpPr>
        <p:sp>
          <p:nvSpPr>
            <p:cNvPr id="261441" name="Line 75"/>
            <p:cNvSpPr>
              <a:spLocks noChangeShapeType="1"/>
            </p:cNvSpPr>
            <p:nvPr/>
          </p:nvSpPr>
          <p:spPr bwMode="auto">
            <a:xfrm>
              <a:off x="3137" y="1557"/>
              <a:ext cx="2413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1442" name="Line 76"/>
            <p:cNvSpPr>
              <a:spLocks noChangeShapeType="1"/>
            </p:cNvSpPr>
            <p:nvPr/>
          </p:nvSpPr>
          <p:spPr bwMode="auto">
            <a:xfrm rot="-5400000">
              <a:off x="5355" y="1526"/>
              <a:ext cx="0" cy="6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61141" name="Object 264"/>
          <p:cNvGraphicFramePr>
            <a:graphicFrameLocks noChangeAspect="1"/>
          </p:cNvGraphicFramePr>
          <p:nvPr/>
        </p:nvGraphicFramePr>
        <p:xfrm>
          <a:off x="542925" y="3479800"/>
          <a:ext cx="15462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59" name="Equation" r:id="rId4" imgW="1548728" imgH="431613" progId="Equation.DSMT4">
                  <p:embed/>
                </p:oleObj>
              </mc:Choice>
              <mc:Fallback>
                <p:oleObj name="Equation" r:id="rId4" imgW="1548728" imgH="431613" progId="Equation.DSMT4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479800"/>
                        <a:ext cx="154622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1404" name="Group 64"/>
          <p:cNvGrpSpPr>
            <a:grpSpLocks/>
          </p:cNvGrpSpPr>
          <p:nvPr/>
        </p:nvGrpSpPr>
        <p:grpSpPr bwMode="auto">
          <a:xfrm>
            <a:off x="4979988" y="1322388"/>
            <a:ext cx="3830637" cy="1587"/>
            <a:chOff x="3137" y="833"/>
            <a:chExt cx="2413" cy="1"/>
          </a:xfrm>
        </p:grpSpPr>
        <p:sp>
          <p:nvSpPr>
            <p:cNvPr id="261439" name="Line 28"/>
            <p:cNvSpPr>
              <a:spLocks noChangeShapeType="1"/>
            </p:cNvSpPr>
            <p:nvPr/>
          </p:nvSpPr>
          <p:spPr bwMode="auto">
            <a:xfrm>
              <a:off x="3137" y="834"/>
              <a:ext cx="2413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1440" name="Line 29"/>
            <p:cNvSpPr>
              <a:spLocks noChangeShapeType="1"/>
            </p:cNvSpPr>
            <p:nvPr/>
          </p:nvSpPr>
          <p:spPr bwMode="auto">
            <a:xfrm rot="-5400000">
              <a:off x="5358" y="803"/>
              <a:ext cx="0" cy="6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61170" name="Line 50"/>
          <p:cNvSpPr>
            <a:spLocks noChangeShapeType="1"/>
          </p:cNvSpPr>
          <p:nvPr/>
        </p:nvSpPr>
        <p:spPr bwMode="auto">
          <a:xfrm>
            <a:off x="5676900" y="1843088"/>
            <a:ext cx="609600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1168" name="Line 48"/>
          <p:cNvSpPr>
            <a:spLocks noChangeShapeType="1"/>
          </p:cNvSpPr>
          <p:nvPr/>
        </p:nvSpPr>
        <p:spPr bwMode="auto">
          <a:xfrm>
            <a:off x="7505700" y="1914525"/>
            <a:ext cx="69532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1167" name="Line 47"/>
          <p:cNvSpPr>
            <a:spLocks noChangeShapeType="1"/>
          </p:cNvSpPr>
          <p:nvPr/>
        </p:nvSpPr>
        <p:spPr bwMode="auto">
          <a:xfrm>
            <a:off x="7496175" y="1819275"/>
            <a:ext cx="604838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1154" name="AutoShape 34"/>
          <p:cNvSpPr>
            <a:spLocks noChangeArrowheads="1"/>
          </p:cNvSpPr>
          <p:nvPr/>
        </p:nvSpPr>
        <p:spPr bwMode="auto">
          <a:xfrm rot="16200000">
            <a:off x="6092825" y="841376"/>
            <a:ext cx="974725" cy="2101850"/>
          </a:xfrm>
          <a:prstGeom prst="can">
            <a:avLst>
              <a:gd name="adj" fmla="val 29800"/>
            </a:avLst>
          </a:prstGeom>
          <a:gradFill rotWithShape="1">
            <a:gsLst>
              <a:gs pos="0">
                <a:srgbClr val="FFCC00">
                  <a:alpha val="49001"/>
                </a:srgbClr>
              </a:gs>
              <a:gs pos="50000">
                <a:srgbClr val="FFCC00">
                  <a:gamma/>
                  <a:tint val="41176"/>
                  <a:invGamma/>
                  <a:alpha val="75000"/>
                </a:srgbClr>
              </a:gs>
              <a:gs pos="100000">
                <a:srgbClr val="FFCC00">
                  <a:alpha val="49001"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10000"/>
              </a:lnSpc>
              <a:defRPr/>
            </a:pPr>
            <a:endParaRPr lang="en-ZA">
              <a:cs typeface="+mn-cs"/>
            </a:endParaRPr>
          </a:p>
        </p:txBody>
      </p:sp>
      <p:graphicFrame>
        <p:nvGraphicFramePr>
          <p:cNvPr id="261146" name="Object 265"/>
          <p:cNvGraphicFramePr>
            <a:graphicFrameLocks noChangeAspect="1"/>
          </p:cNvGraphicFramePr>
          <p:nvPr/>
        </p:nvGraphicFramePr>
        <p:xfrm>
          <a:off x="2151063" y="3475038"/>
          <a:ext cx="14192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0" name="Equation" r:id="rId6" imgW="1422400" imgH="660400" progId="Equation.DSMT4">
                  <p:embed/>
                </p:oleObj>
              </mc:Choice>
              <mc:Fallback>
                <p:oleObj name="Equation" r:id="rId6" imgW="1422400" imgH="660400" progId="Equation.DSMT4">
                  <p:embed/>
                  <p:pic>
                    <p:nvPicPr>
                      <p:cNvPr id="0" name="Picture 2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3475038"/>
                        <a:ext cx="141922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41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18427" y="855283"/>
            <a:ext cx="4740275" cy="1516442"/>
          </a:xfrm>
        </p:spPr>
        <p:txBody>
          <a:bodyPr/>
          <a:lstStyle/>
          <a:p>
            <a:pPr marL="0" indent="0" eaLnBrk="1" hangingPunct="1">
              <a:lnSpc>
                <a:spcPct val="105000"/>
              </a:lnSpc>
            </a:pPr>
            <a:r>
              <a:rPr lang="en-US" sz="2200" dirty="0" smtClean="0"/>
              <a:t>A cylindrical Gaussian surface of radius </a:t>
            </a:r>
            <a:r>
              <a:rPr lang="en-US" sz="2200" b="1" i="1" dirty="0" smtClean="0">
                <a:latin typeface="Times New Roman" pitchFamily="18" charset="0"/>
              </a:rPr>
              <a:t>R</a:t>
            </a:r>
            <a:r>
              <a:rPr lang="en-US" sz="2200" dirty="0" smtClean="0"/>
              <a:t> is placed in a uniform electric field, with the cylinder axis parallel to the field.</a:t>
            </a:r>
          </a:p>
        </p:txBody>
      </p:sp>
      <p:sp>
        <p:nvSpPr>
          <p:cNvPr id="261412" name="Rectangle 3"/>
          <p:cNvSpPr>
            <a:spLocks noChangeArrowheads="1"/>
          </p:cNvSpPr>
          <p:nvPr/>
        </p:nvSpPr>
        <p:spPr bwMode="auto">
          <a:xfrm>
            <a:off x="179388" y="2847975"/>
            <a:ext cx="8767762" cy="449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5000"/>
              </a:lnSpc>
            </a:pPr>
            <a:r>
              <a:rPr lang="en-US" sz="2200" dirty="0" smtClean="0">
                <a:solidFill>
                  <a:srgbClr val="000066"/>
                </a:solidFill>
              </a:rPr>
              <a:t>What is </a:t>
            </a:r>
            <a:r>
              <a:rPr lang="en-US" sz="2200" dirty="0">
                <a:solidFill>
                  <a:srgbClr val="000066"/>
                </a:solidFill>
              </a:rPr>
              <a:t>the (net) flux of the field through this </a:t>
            </a:r>
            <a:r>
              <a:rPr lang="en-US" sz="2200" dirty="0" smtClean="0">
                <a:solidFill>
                  <a:srgbClr val="000066"/>
                </a:solidFill>
              </a:rPr>
              <a:t>surface? </a:t>
            </a:r>
            <a:endParaRPr lang="en-US" sz="2200" dirty="0">
              <a:solidFill>
                <a:srgbClr val="000066"/>
              </a:solidFill>
            </a:endParaRPr>
          </a:p>
        </p:txBody>
      </p:sp>
      <p:graphicFrame>
        <p:nvGraphicFramePr>
          <p:cNvPr id="261386" name="Object 2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574934"/>
              </p:ext>
            </p:extLst>
          </p:nvPr>
        </p:nvGraphicFramePr>
        <p:xfrm>
          <a:off x="3495675" y="1914525"/>
          <a:ext cx="254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1" name="Equation" r:id="rId8" imgW="253780" imgH="317225" progId="Equation.DSMT4">
                  <p:embed/>
                </p:oleObj>
              </mc:Choice>
              <mc:Fallback>
                <p:oleObj name="Equation" r:id="rId8" imgW="253780" imgH="317225" progId="Equation.DSMT4">
                  <p:embed/>
                  <p:pic>
                    <p:nvPicPr>
                      <p:cNvPr id="0" name="Picture 2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1914525"/>
                        <a:ext cx="254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34" name="Object 267"/>
          <p:cNvGraphicFramePr>
            <a:graphicFrameLocks noChangeAspect="1"/>
          </p:cNvGraphicFramePr>
          <p:nvPr/>
        </p:nvGraphicFramePr>
        <p:xfrm>
          <a:off x="276225" y="4281488"/>
          <a:ext cx="678021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2" name="Equation" r:id="rId10" imgW="6794500" imgH="647700" progId="Equation.DSMT4">
                  <p:embed/>
                </p:oleObj>
              </mc:Choice>
              <mc:Fallback>
                <p:oleObj name="Equation" r:id="rId10" imgW="6794500" imgH="647700" progId="Equation.DSMT4">
                  <p:embed/>
                  <p:pic>
                    <p:nvPicPr>
                      <p:cNvPr id="0" name="Picture 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4281488"/>
                        <a:ext cx="6780213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35" name="Object 268"/>
          <p:cNvGraphicFramePr>
            <a:graphicFrameLocks noChangeAspect="1"/>
          </p:cNvGraphicFramePr>
          <p:nvPr/>
        </p:nvGraphicFramePr>
        <p:xfrm>
          <a:off x="263525" y="5100638"/>
          <a:ext cx="415766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3" name="Equation" r:id="rId12" imgW="4165600" imgH="647700" progId="Equation.DSMT4">
                  <p:embed/>
                </p:oleObj>
              </mc:Choice>
              <mc:Fallback>
                <p:oleObj name="Equation" r:id="rId12" imgW="4165600" imgH="647700" progId="Equation.DSMT4">
                  <p:embed/>
                  <p:pic>
                    <p:nvPicPr>
                      <p:cNvPr id="0" name="Picture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5100638"/>
                        <a:ext cx="4157663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36" name="Object 269"/>
          <p:cNvGraphicFramePr>
            <a:graphicFrameLocks noChangeAspect="1"/>
          </p:cNvGraphicFramePr>
          <p:nvPr/>
        </p:nvGraphicFramePr>
        <p:xfrm>
          <a:off x="263525" y="5938838"/>
          <a:ext cx="2560638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4" name="Equation" r:id="rId14" imgW="2565400" imgH="279400" progId="Equation.DSMT4">
                  <p:embed/>
                </p:oleObj>
              </mc:Choice>
              <mc:Fallback>
                <p:oleObj name="Equation" r:id="rId14" imgW="2565400" imgH="279400" progId="Equation.DSMT4">
                  <p:embed/>
                  <p:pic>
                    <p:nvPicPr>
                      <p:cNvPr id="0" name="Picture 2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5938838"/>
                        <a:ext cx="2560638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37" name="Object 270"/>
          <p:cNvGraphicFramePr>
            <a:graphicFrameLocks noChangeAspect="1"/>
          </p:cNvGraphicFramePr>
          <p:nvPr/>
        </p:nvGraphicFramePr>
        <p:xfrm>
          <a:off x="5162550" y="5938838"/>
          <a:ext cx="989013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5" name="Equation" r:id="rId16" imgW="990170" imgH="279279" progId="Equation.DSMT4">
                  <p:embed/>
                </p:oleObj>
              </mc:Choice>
              <mc:Fallback>
                <p:oleObj name="Equation" r:id="rId16" imgW="990170" imgH="279279" progId="Equation.DSMT4">
                  <p:embed/>
                  <p:pic>
                    <p:nvPicPr>
                      <p:cNvPr id="0" name="Picture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5938838"/>
                        <a:ext cx="989013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1413" name="Group 63"/>
          <p:cNvGrpSpPr>
            <a:grpSpLocks/>
          </p:cNvGrpSpPr>
          <p:nvPr/>
        </p:nvGrpSpPr>
        <p:grpSpPr bwMode="auto">
          <a:xfrm>
            <a:off x="4979988" y="2470150"/>
            <a:ext cx="3830637" cy="1588"/>
            <a:chOff x="3137" y="1556"/>
            <a:chExt cx="2413" cy="1"/>
          </a:xfrm>
        </p:grpSpPr>
        <p:sp>
          <p:nvSpPr>
            <p:cNvPr id="261437" name="Line 31"/>
            <p:cNvSpPr>
              <a:spLocks noChangeShapeType="1"/>
            </p:cNvSpPr>
            <p:nvPr/>
          </p:nvSpPr>
          <p:spPr bwMode="auto">
            <a:xfrm>
              <a:off x="3137" y="1557"/>
              <a:ext cx="2413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1438" name="Line 32"/>
            <p:cNvSpPr>
              <a:spLocks noChangeShapeType="1"/>
            </p:cNvSpPr>
            <p:nvPr/>
          </p:nvSpPr>
          <p:spPr bwMode="auto">
            <a:xfrm rot="-5400000">
              <a:off x="5355" y="1526"/>
              <a:ext cx="0" cy="6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stealth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261155" name="Object 271"/>
          <p:cNvGraphicFramePr>
            <a:graphicFrameLocks noChangeAspect="1"/>
          </p:cNvGraphicFramePr>
          <p:nvPr/>
        </p:nvGraphicFramePr>
        <p:xfrm>
          <a:off x="5089525" y="1900238"/>
          <a:ext cx="3571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6" name="Equation" r:id="rId18" imgW="355292" imgH="317225" progId="Equation.DSMT4">
                  <p:embed/>
                </p:oleObj>
              </mc:Choice>
              <mc:Fallback>
                <p:oleObj name="Equation" r:id="rId18" imgW="355292" imgH="317225" progId="Equation.DSMT4">
                  <p:embed/>
                  <p:pic>
                    <p:nvPicPr>
                      <p:cNvPr id="0" name="Picture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1900238"/>
                        <a:ext cx="35718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56" name="Object 272"/>
          <p:cNvGraphicFramePr>
            <a:graphicFrameLocks noChangeAspect="1"/>
          </p:cNvGraphicFramePr>
          <p:nvPr/>
        </p:nvGraphicFramePr>
        <p:xfrm>
          <a:off x="7975600" y="1446213"/>
          <a:ext cx="2667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7" name="Equation" r:id="rId20" imgW="266469" imgH="304536" progId="Equation.DSMT4">
                  <p:embed/>
                </p:oleObj>
              </mc:Choice>
              <mc:Fallback>
                <p:oleObj name="Equation" r:id="rId20" imgW="266469" imgH="304536" progId="Equation.DSMT4">
                  <p:embed/>
                  <p:pic>
                    <p:nvPicPr>
                      <p:cNvPr id="0" name="Picture 2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5600" y="1446213"/>
                        <a:ext cx="2667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57" name="Rectangle 37"/>
          <p:cNvSpPr>
            <a:spLocks noChangeArrowheads="1"/>
          </p:cNvSpPr>
          <p:nvPr/>
        </p:nvSpPr>
        <p:spPr bwMode="auto">
          <a:xfrm>
            <a:off x="6699250" y="1927225"/>
            <a:ext cx="755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US" sz="18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 sz="1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°</a:t>
            </a:r>
            <a:endParaRPr lang="en-US" sz="1800" b="1" baseline="-25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1158" name="Arc 38"/>
          <p:cNvSpPr>
            <a:spLocks/>
          </p:cNvSpPr>
          <p:nvPr/>
        </p:nvSpPr>
        <p:spPr bwMode="auto">
          <a:xfrm>
            <a:off x="5429250" y="1614488"/>
            <a:ext cx="442913" cy="204787"/>
          </a:xfrm>
          <a:custGeom>
            <a:avLst/>
            <a:gdLst>
              <a:gd name="T0" fmla="*/ 0 w 43190"/>
              <a:gd name="T1" fmla="*/ 2147483647 h 21600"/>
              <a:gd name="T2" fmla="*/ 2147483647 w 43190"/>
              <a:gd name="T3" fmla="*/ 2147483647 h 21600"/>
              <a:gd name="T4" fmla="*/ 2147483647 w 43190"/>
              <a:gd name="T5" fmla="*/ 2147483647 h 21600"/>
              <a:gd name="T6" fmla="*/ 0 60000 65536"/>
              <a:gd name="T7" fmla="*/ 0 60000 65536"/>
              <a:gd name="T8" fmla="*/ 0 60000 65536"/>
              <a:gd name="T9" fmla="*/ 0 w 43190"/>
              <a:gd name="T10" fmla="*/ 0 h 21600"/>
              <a:gd name="T11" fmla="*/ 43190 w 4319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0" h="21600" fill="none" extrusionOk="0">
                <a:moveTo>
                  <a:pt x="0" y="20941"/>
                </a:moveTo>
                <a:cubicBezTo>
                  <a:pt x="356" y="9273"/>
                  <a:pt x="9917" y="-1"/>
                  <a:pt x="21590" y="0"/>
                </a:cubicBezTo>
                <a:cubicBezTo>
                  <a:pt x="33519" y="0"/>
                  <a:pt x="43190" y="9670"/>
                  <a:pt x="43190" y="21600"/>
                </a:cubicBezTo>
              </a:path>
              <a:path w="43190" h="21600" stroke="0" extrusionOk="0">
                <a:moveTo>
                  <a:pt x="0" y="20941"/>
                </a:moveTo>
                <a:cubicBezTo>
                  <a:pt x="356" y="9273"/>
                  <a:pt x="9917" y="-1"/>
                  <a:pt x="21590" y="0"/>
                </a:cubicBezTo>
                <a:cubicBezTo>
                  <a:pt x="33519" y="0"/>
                  <a:pt x="43190" y="9670"/>
                  <a:pt x="43190" y="21600"/>
                </a:cubicBezTo>
                <a:lnTo>
                  <a:pt x="21590" y="21600"/>
                </a:lnTo>
                <a:close/>
              </a:path>
            </a:pathLst>
          </a:custGeom>
          <a:noFill/>
          <a:ln w="15875">
            <a:solidFill>
              <a:srgbClr val="333333"/>
            </a:solidFill>
            <a:round/>
            <a:headEnd type="arrow" w="med" len="med"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61161" name="AutoShape 41"/>
          <p:cNvSpPr>
            <a:spLocks noChangeArrowheads="1"/>
          </p:cNvSpPr>
          <p:nvPr/>
        </p:nvSpPr>
        <p:spPr bwMode="auto">
          <a:xfrm rot="-5400000">
            <a:off x="5533232" y="1785144"/>
            <a:ext cx="280987" cy="136525"/>
          </a:xfrm>
          <a:prstGeom prst="parallelogram">
            <a:avLst>
              <a:gd name="adj" fmla="val 51453"/>
            </a:avLst>
          </a:prstGeom>
          <a:solidFill>
            <a:srgbClr val="FFFFFF">
              <a:alpha val="4901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61162" name="Freeform 42"/>
          <p:cNvSpPr>
            <a:spLocks/>
          </p:cNvSpPr>
          <p:nvPr/>
        </p:nvSpPr>
        <p:spPr bwMode="auto">
          <a:xfrm rot="-5400000">
            <a:off x="6511925" y="1377950"/>
            <a:ext cx="201613" cy="277813"/>
          </a:xfrm>
          <a:custGeom>
            <a:avLst/>
            <a:gdLst>
              <a:gd name="T0" fmla="*/ 2147483647 w 264"/>
              <a:gd name="T1" fmla="*/ 2147483647 h 432"/>
              <a:gd name="T2" fmla="*/ 2147483647 w 264"/>
              <a:gd name="T3" fmla="*/ 2147483647 h 432"/>
              <a:gd name="T4" fmla="*/ 2147483647 w 264"/>
              <a:gd name="T5" fmla="*/ 2147483647 h 432"/>
              <a:gd name="T6" fmla="*/ 2147483647 w 264"/>
              <a:gd name="T7" fmla="*/ 0 h 432"/>
              <a:gd name="T8" fmla="*/ 2147483647 w 264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4"/>
              <a:gd name="T16" fmla="*/ 0 h 432"/>
              <a:gd name="T17" fmla="*/ 264 w 26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4" h="432">
                <a:moveTo>
                  <a:pt x="8" y="40"/>
                </a:moveTo>
                <a:cubicBezTo>
                  <a:pt x="8" y="236"/>
                  <a:pt x="0" y="424"/>
                  <a:pt x="8" y="432"/>
                </a:cubicBezTo>
                <a:cubicBezTo>
                  <a:pt x="150" y="418"/>
                  <a:pt x="168" y="418"/>
                  <a:pt x="264" y="384"/>
                </a:cubicBezTo>
                <a:cubicBezTo>
                  <a:pt x="264" y="384"/>
                  <a:pt x="264" y="192"/>
                  <a:pt x="264" y="0"/>
                </a:cubicBezTo>
                <a:cubicBezTo>
                  <a:pt x="174" y="28"/>
                  <a:pt x="90" y="34"/>
                  <a:pt x="8" y="40"/>
                </a:cubicBezTo>
                <a:close/>
              </a:path>
            </a:pathLst>
          </a:custGeom>
          <a:solidFill>
            <a:srgbClr val="FFFFFF">
              <a:alpha val="49019"/>
            </a:srgbClr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1163" name="Freeform 43"/>
          <p:cNvSpPr>
            <a:spLocks/>
          </p:cNvSpPr>
          <p:nvPr/>
        </p:nvSpPr>
        <p:spPr bwMode="auto">
          <a:xfrm>
            <a:off x="6637338" y="1271588"/>
            <a:ext cx="187325" cy="204787"/>
          </a:xfrm>
          <a:custGeom>
            <a:avLst/>
            <a:gdLst>
              <a:gd name="T0" fmla="*/ 0 w 247"/>
              <a:gd name="T1" fmla="*/ 0 h 270"/>
              <a:gd name="T2" fmla="*/ 2147483647 w 247"/>
              <a:gd name="T3" fmla="*/ 0 h 270"/>
              <a:gd name="T4" fmla="*/ 2147483647 w 247"/>
              <a:gd name="T5" fmla="*/ 2147483647 h 270"/>
              <a:gd name="T6" fmla="*/ 0 60000 65536"/>
              <a:gd name="T7" fmla="*/ 0 60000 65536"/>
              <a:gd name="T8" fmla="*/ 0 60000 65536"/>
              <a:gd name="T9" fmla="*/ 0 w 247"/>
              <a:gd name="T10" fmla="*/ 0 h 270"/>
              <a:gd name="T11" fmla="*/ 247 w 247"/>
              <a:gd name="T12" fmla="*/ 270 h 2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" h="270">
                <a:moveTo>
                  <a:pt x="0" y="0"/>
                </a:moveTo>
                <a:lnTo>
                  <a:pt x="247" y="0"/>
                </a:lnTo>
                <a:lnTo>
                  <a:pt x="247" y="27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1164" name="AutoShape 44"/>
          <p:cNvSpPr>
            <a:spLocks noChangeArrowheads="1"/>
          </p:cNvSpPr>
          <p:nvPr/>
        </p:nvSpPr>
        <p:spPr bwMode="auto">
          <a:xfrm rot="-5400000">
            <a:off x="7368382" y="1785144"/>
            <a:ext cx="280987" cy="136525"/>
          </a:xfrm>
          <a:prstGeom prst="parallelogram">
            <a:avLst>
              <a:gd name="adj" fmla="val 51453"/>
            </a:avLst>
          </a:prstGeom>
          <a:solidFill>
            <a:srgbClr val="FFFFFF">
              <a:alpha val="49019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61420" name="Oval 46"/>
          <p:cNvSpPr>
            <a:spLocks noChangeArrowheads="1"/>
          </p:cNvSpPr>
          <p:nvPr/>
        </p:nvSpPr>
        <p:spPr bwMode="auto">
          <a:xfrm rot="16200000" flipH="1">
            <a:off x="7017544" y="1764506"/>
            <a:ext cx="968375" cy="246063"/>
          </a:xfrm>
          <a:prstGeom prst="ellips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endParaRPr lang="en-ZA"/>
          </a:p>
        </p:txBody>
      </p:sp>
      <p:sp>
        <p:nvSpPr>
          <p:cNvPr id="261169" name="Line 49"/>
          <p:cNvSpPr>
            <a:spLocks noChangeShapeType="1"/>
          </p:cNvSpPr>
          <p:nvPr/>
        </p:nvSpPr>
        <p:spPr bwMode="auto">
          <a:xfrm flipV="1">
            <a:off x="6610350" y="747713"/>
            <a:ext cx="0" cy="728662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61171" name="Line 51"/>
          <p:cNvSpPr>
            <a:spLocks noChangeShapeType="1"/>
          </p:cNvSpPr>
          <p:nvPr/>
        </p:nvSpPr>
        <p:spPr bwMode="auto">
          <a:xfrm flipH="1">
            <a:off x="4919663" y="1843088"/>
            <a:ext cx="7524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61172" name="Object 273"/>
          <p:cNvGraphicFramePr>
            <a:graphicFrameLocks noChangeAspect="1"/>
          </p:cNvGraphicFramePr>
          <p:nvPr/>
        </p:nvGraphicFramePr>
        <p:xfrm>
          <a:off x="7670800" y="2000250"/>
          <a:ext cx="3571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8" name="Equation" r:id="rId22" imgW="355292" imgH="317225" progId="Equation.DSMT4">
                  <p:embed/>
                </p:oleObj>
              </mc:Choice>
              <mc:Fallback>
                <p:oleObj name="Equation" r:id="rId22" imgW="355292" imgH="317225" progId="Equation.DSMT4">
                  <p:embed/>
                  <p:pic>
                    <p:nvPicPr>
                      <p:cNvPr id="0" name="Picture 2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0800" y="2000250"/>
                        <a:ext cx="35718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73" name="Object 274"/>
          <p:cNvGraphicFramePr>
            <a:graphicFrameLocks noChangeAspect="1"/>
          </p:cNvGraphicFramePr>
          <p:nvPr/>
        </p:nvGraphicFramePr>
        <p:xfrm>
          <a:off x="6194425" y="971550"/>
          <a:ext cx="3571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69" name="Equation" r:id="rId23" imgW="355292" imgH="317225" progId="Equation.DSMT4">
                  <p:embed/>
                </p:oleObj>
              </mc:Choice>
              <mc:Fallback>
                <p:oleObj name="Equation" r:id="rId23" imgW="355292" imgH="317225" progId="Equation.DSMT4">
                  <p:embed/>
                  <p:pic>
                    <p:nvPicPr>
                      <p:cNvPr id="0" name="Picture 2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4425" y="971550"/>
                        <a:ext cx="357188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74" name="Line 54"/>
          <p:cNvSpPr>
            <a:spLocks noChangeShapeType="1"/>
          </p:cNvSpPr>
          <p:nvPr/>
        </p:nvSpPr>
        <p:spPr bwMode="auto">
          <a:xfrm>
            <a:off x="6643688" y="1504950"/>
            <a:ext cx="604837" cy="0"/>
          </a:xfrm>
          <a:prstGeom prst="line">
            <a:avLst/>
          </a:prstGeom>
          <a:noFill/>
          <a:ln w="44450">
            <a:solidFill>
              <a:srgbClr val="FF327D"/>
            </a:solidFill>
            <a:round/>
            <a:headEnd/>
            <a:tailEnd type="stealth" w="lg" len="lg"/>
          </a:ln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graphicFrame>
        <p:nvGraphicFramePr>
          <p:cNvPr id="261175" name="Object 275"/>
          <p:cNvGraphicFramePr>
            <a:graphicFrameLocks noChangeAspect="1"/>
          </p:cNvGraphicFramePr>
          <p:nvPr/>
        </p:nvGraphicFramePr>
        <p:xfrm>
          <a:off x="6775450" y="1531938"/>
          <a:ext cx="2667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70" name="Equation" r:id="rId24" imgW="266469" imgH="304536" progId="Equation.DSMT4">
                  <p:embed/>
                </p:oleObj>
              </mc:Choice>
              <mc:Fallback>
                <p:oleObj name="Equation" r:id="rId24" imgW="266469" imgH="304536" progId="Equation.DSMT4">
                  <p:embed/>
                  <p:pic>
                    <p:nvPicPr>
                      <p:cNvPr id="0" name="Picture 2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450" y="1531938"/>
                        <a:ext cx="2667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76" name="Object 276"/>
          <p:cNvGraphicFramePr>
            <a:graphicFrameLocks noChangeAspect="1"/>
          </p:cNvGraphicFramePr>
          <p:nvPr/>
        </p:nvGraphicFramePr>
        <p:xfrm>
          <a:off x="5842000" y="1874838"/>
          <a:ext cx="2667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71" name="Equation" r:id="rId25" imgW="266469" imgH="304536" progId="Equation.DSMT4">
                  <p:embed/>
                </p:oleObj>
              </mc:Choice>
              <mc:Fallback>
                <p:oleObj name="Equation" r:id="rId25" imgW="266469" imgH="304536" progId="Equation.DSMT4">
                  <p:embed/>
                  <p:pic>
                    <p:nvPicPr>
                      <p:cNvPr id="0" name="Picture 2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1874838"/>
                        <a:ext cx="266700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77" name="Rectangle 57"/>
          <p:cNvSpPr>
            <a:spLocks noChangeArrowheads="1"/>
          </p:cNvSpPr>
          <p:nvPr/>
        </p:nvSpPr>
        <p:spPr bwMode="auto">
          <a:xfrm>
            <a:off x="6742113" y="942975"/>
            <a:ext cx="87153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US" sz="18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90</a:t>
            </a:r>
            <a:r>
              <a:rPr lang="en-US" sz="1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°</a:t>
            </a:r>
            <a:endParaRPr lang="en-US" sz="1800" b="1" baseline="-25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1178" name="Rectangle 58"/>
          <p:cNvSpPr>
            <a:spLocks noChangeArrowheads="1"/>
          </p:cNvSpPr>
          <p:nvPr/>
        </p:nvSpPr>
        <p:spPr bwMode="auto">
          <a:xfrm>
            <a:off x="5332413" y="1314450"/>
            <a:ext cx="9810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8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 = </a:t>
            </a:r>
            <a:r>
              <a:rPr lang="en-US" sz="1800" b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180</a:t>
            </a:r>
            <a:r>
              <a:rPr lang="en-US" sz="1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°</a:t>
            </a:r>
            <a:endParaRPr lang="en-US" sz="1800" b="1" baseline="-25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1179" name="Rectangle 59"/>
          <p:cNvSpPr>
            <a:spLocks noChangeArrowheads="1"/>
          </p:cNvSpPr>
          <p:nvPr/>
        </p:nvSpPr>
        <p:spPr bwMode="auto">
          <a:xfrm>
            <a:off x="5499100" y="1868488"/>
            <a:ext cx="361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a</a:t>
            </a:r>
            <a:endParaRPr lang="en-US" sz="2200" b="1" baseline="-25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1180" name="Rectangle 60"/>
          <p:cNvSpPr>
            <a:spLocks noChangeArrowheads="1"/>
          </p:cNvSpPr>
          <p:nvPr/>
        </p:nvSpPr>
        <p:spPr bwMode="auto">
          <a:xfrm>
            <a:off x="6456363" y="1520825"/>
            <a:ext cx="361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b</a:t>
            </a:r>
            <a:endParaRPr lang="en-US" sz="2200" b="1" baseline="-25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1181" name="Rectangle 61"/>
          <p:cNvSpPr>
            <a:spLocks noChangeArrowheads="1"/>
          </p:cNvSpPr>
          <p:nvPr/>
        </p:nvSpPr>
        <p:spPr bwMode="auto">
          <a:xfrm>
            <a:off x="7346950" y="1339850"/>
            <a:ext cx="361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i="1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c</a:t>
            </a:r>
            <a:endParaRPr lang="en-US" sz="2200" b="1" baseline="-25000">
              <a:solidFill>
                <a:srgbClr val="00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61182" name="Freeform 62"/>
          <p:cNvSpPr>
            <a:spLocks/>
          </p:cNvSpPr>
          <p:nvPr/>
        </p:nvSpPr>
        <p:spPr bwMode="auto">
          <a:xfrm>
            <a:off x="7124700" y="1852613"/>
            <a:ext cx="438150" cy="185737"/>
          </a:xfrm>
          <a:custGeom>
            <a:avLst/>
            <a:gdLst>
              <a:gd name="T0" fmla="*/ 2147483647 w 276"/>
              <a:gd name="T1" fmla="*/ 2147483647 h 114"/>
              <a:gd name="T2" fmla="*/ 0 w 276"/>
              <a:gd name="T3" fmla="*/ 2147483647 h 114"/>
              <a:gd name="T4" fmla="*/ 0 60000 65536"/>
              <a:gd name="T5" fmla="*/ 0 60000 65536"/>
              <a:gd name="T6" fmla="*/ 0 w 276"/>
              <a:gd name="T7" fmla="*/ 0 h 114"/>
              <a:gd name="T8" fmla="*/ 276 w 276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6" h="114">
                <a:moveTo>
                  <a:pt x="276" y="9"/>
                </a:moveTo>
                <a:cubicBezTo>
                  <a:pt x="210" y="0"/>
                  <a:pt x="24" y="9"/>
                  <a:pt x="0" y="114"/>
                </a:cubicBezTo>
              </a:path>
            </a:pathLst>
          </a:custGeom>
          <a:noFill/>
          <a:ln w="12700">
            <a:solidFill>
              <a:srgbClr val="000066"/>
            </a:solidFill>
            <a:round/>
            <a:headEnd type="arrow" w="lg" len="lg"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261185" name="Rectangle 65"/>
          <p:cNvSpPr>
            <a:spLocks noChangeArrowheads="1"/>
          </p:cNvSpPr>
          <p:nvPr/>
        </p:nvSpPr>
        <p:spPr bwMode="auto">
          <a:xfrm>
            <a:off x="3519488" y="3455988"/>
            <a:ext cx="460375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…</a:t>
            </a:r>
          </a:p>
        </p:txBody>
      </p:sp>
      <p:graphicFrame>
        <p:nvGraphicFramePr>
          <p:cNvPr id="261186" name="Object 277"/>
          <p:cNvGraphicFramePr>
            <a:graphicFrameLocks noChangeAspect="1"/>
          </p:cNvGraphicFramePr>
          <p:nvPr/>
        </p:nvGraphicFramePr>
        <p:xfrm>
          <a:off x="3627438" y="3475038"/>
          <a:ext cx="117951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72" name="Equation" r:id="rId26" imgW="1180588" imgH="660113" progId="Equation.DSMT4">
                  <p:embed/>
                </p:oleObj>
              </mc:Choice>
              <mc:Fallback>
                <p:oleObj name="Equation" r:id="rId26" imgW="1180588" imgH="660113" progId="Equation.DSMT4">
                  <p:embed/>
                  <p:pic>
                    <p:nvPicPr>
                      <p:cNvPr id="0" name="Picture 2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3475038"/>
                        <a:ext cx="1179512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1187" name="Rectangle 67"/>
          <p:cNvSpPr>
            <a:spLocks noChangeArrowheads="1"/>
          </p:cNvSpPr>
          <p:nvPr/>
        </p:nvSpPr>
        <p:spPr bwMode="auto">
          <a:xfrm>
            <a:off x="4729163" y="3455988"/>
            <a:ext cx="460375" cy="460375"/>
          </a:xfrm>
          <a:prstGeom prst="rect">
            <a:avLst/>
          </a:prstGeom>
          <a:noFill/>
          <a:ln w="15875" algn="ctr">
            <a:noFill/>
            <a:miter lim="800000"/>
            <a:headEnd/>
            <a:tailEnd type="none" w="lg" len="lg"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>
                <a:solidFill>
                  <a:srgbClr val="000066"/>
                </a:solidFill>
              </a:rPr>
              <a:t>…</a:t>
            </a:r>
          </a:p>
        </p:txBody>
      </p:sp>
      <p:graphicFrame>
        <p:nvGraphicFramePr>
          <p:cNvPr id="261188" name="Object 278"/>
          <p:cNvGraphicFramePr>
            <a:graphicFrameLocks noChangeAspect="1"/>
          </p:cNvGraphicFramePr>
          <p:nvPr/>
        </p:nvGraphicFramePr>
        <p:xfrm>
          <a:off x="4832350" y="3475038"/>
          <a:ext cx="9509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473" name="Equation" r:id="rId28" imgW="952087" imgH="660113" progId="Equation.DSMT4">
                  <p:embed/>
                </p:oleObj>
              </mc:Choice>
              <mc:Fallback>
                <p:oleObj name="Equation" r:id="rId28" imgW="952087" imgH="660113" progId="Equation.DSMT4">
                  <p:embed/>
                  <p:pic>
                    <p:nvPicPr>
                      <p:cNvPr id="0" name="Picture 2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2350" y="3475038"/>
                        <a:ext cx="950913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ine 69"/>
          <p:cNvSpPr>
            <a:spLocks noChangeShapeType="1"/>
          </p:cNvSpPr>
          <p:nvPr/>
        </p:nvSpPr>
        <p:spPr bwMode="auto">
          <a:xfrm>
            <a:off x="5419725" y="6248400"/>
            <a:ext cx="723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none" w="lg" len="lg"/>
          </a:ln>
        </p:spPr>
        <p:txBody>
          <a:bodyPr lIns="90000" tIns="46800" rIns="90000" bIns="46800"/>
          <a:lstStyle/>
          <a:p>
            <a:endParaRPr lang="en-US"/>
          </a:p>
        </p:txBody>
      </p:sp>
      <p:grpSp>
        <p:nvGrpSpPr>
          <p:cNvPr id="5" name="Group 90"/>
          <p:cNvGrpSpPr>
            <a:grpSpLocks/>
          </p:cNvGrpSpPr>
          <p:nvPr/>
        </p:nvGrpSpPr>
        <p:grpSpPr bwMode="auto">
          <a:xfrm>
            <a:off x="5499100" y="1706563"/>
            <a:ext cx="166688" cy="382587"/>
            <a:chOff x="2933" y="1075"/>
            <a:chExt cx="2413" cy="241"/>
          </a:xfrm>
        </p:grpSpPr>
        <p:sp>
          <p:nvSpPr>
            <p:cNvPr id="261435" name="Line 85"/>
            <p:cNvSpPr>
              <a:spLocks noChangeShapeType="1"/>
            </p:cNvSpPr>
            <p:nvPr/>
          </p:nvSpPr>
          <p:spPr bwMode="auto">
            <a:xfrm>
              <a:off x="2933" y="1316"/>
              <a:ext cx="2413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61436" name="Line 88"/>
            <p:cNvSpPr>
              <a:spLocks noChangeShapeType="1"/>
            </p:cNvSpPr>
            <p:nvPr/>
          </p:nvSpPr>
          <p:spPr bwMode="auto">
            <a:xfrm>
              <a:off x="2933" y="1075"/>
              <a:ext cx="2413" cy="0"/>
            </a:xfrm>
            <a:prstGeom prst="line">
              <a:avLst/>
            </a:prstGeom>
            <a:noFill/>
            <a:ln w="15875">
              <a:solidFill>
                <a:srgbClr val="FF327D"/>
              </a:solidFill>
              <a:round/>
              <a:headEnd/>
              <a:tailEnd type="none" w="lg" len="lg"/>
            </a:ln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261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6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6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6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6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6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1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70" grpId="0" animBg="1"/>
      <p:bldP spid="261168" grpId="0" animBg="1"/>
      <p:bldP spid="261167" grpId="0" animBg="1"/>
      <p:bldP spid="261157" grpId="0"/>
      <p:bldP spid="261158" grpId="0" animBg="1"/>
      <p:bldP spid="261161" grpId="0" animBg="1"/>
      <p:bldP spid="261162" grpId="0" animBg="1"/>
      <p:bldP spid="261163" grpId="0" animBg="1"/>
      <p:bldP spid="261164" grpId="0" animBg="1"/>
      <p:bldP spid="261169" grpId="0" animBg="1"/>
      <p:bldP spid="261171" grpId="0" animBg="1"/>
      <p:bldP spid="261174" grpId="0" animBg="1"/>
      <p:bldP spid="261177" grpId="0"/>
      <p:bldP spid="261178" grpId="0"/>
      <p:bldP spid="261179" grpId="0"/>
      <p:bldP spid="261180" grpId="0"/>
      <p:bldP spid="261181" grpId="0"/>
      <p:bldP spid="261182" grpId="0" animBg="1"/>
      <p:bldP spid="261185" grpId="0"/>
      <p:bldP spid="261185" grpId="1"/>
      <p:bldP spid="261187" grpId="0"/>
      <p:bldP spid="261187" grpId="1"/>
      <p:bldP spid="4" grpId="0" animBg="1"/>
    </p:bldLst>
  </p:timing>
</p:sld>
</file>

<file path=ppt/theme/theme1.xml><?xml version="1.0" encoding="utf-8"?>
<a:theme xmlns:a="http://schemas.openxmlformats.org/drawingml/2006/main" name="PHY1010W">
  <a:themeElements>
    <a:clrScheme name="PHY1010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1010W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327D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327D"/>
          </a:solidFill>
          <a:prstDash val="solid"/>
          <a:round/>
          <a:headEnd type="none" w="med" len="med"/>
          <a:tailEnd type="none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PHY1010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1010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1010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PHY110W_WB</Template>
  <TotalTime>7710</TotalTime>
  <Words>1227</Words>
  <Application>Microsoft Office PowerPoint</Application>
  <PresentationFormat>On-screen Show (4:3)</PresentationFormat>
  <Paragraphs>294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PHY1010W</vt:lpstr>
      <vt:lpstr>Equation</vt:lpstr>
      <vt:lpstr>PHY1013S GAUSS’S LAW  </vt:lpstr>
      <vt:lpstr>GAUSS’S LAW</vt:lpstr>
      <vt:lpstr>FLUX</vt:lpstr>
      <vt:lpstr>FLUX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When will the net flux ever NOT be zero?</vt:lpstr>
      <vt:lpstr>GAUSS’ LAW </vt:lpstr>
      <vt:lpstr>GAUSS’S LAW: MULTIPLE CHARGES</vt:lpstr>
      <vt:lpstr>USING GAUSS’S LAW TO DETERMINE ELECTRIC FIELDS</vt:lpstr>
      <vt:lpstr>GAUSS    COULOMB </vt:lpstr>
      <vt:lpstr>PowerPoint Presentation</vt:lpstr>
      <vt:lpstr>CHARGE ON AN ISOLATED CONDUCTOR </vt:lpstr>
      <vt:lpstr>EXTERNAL FIELD DUE TO  A CHARGED CONDUCTOR</vt:lpstr>
      <vt:lpstr>USING GAUSS’S LAW TO DETERMINE ELECTRIC FIELDS</vt:lpstr>
      <vt:lpstr>EXTERNAL FIELD DUE TO  A CHARGED CONDUCTOR</vt:lpstr>
      <vt:lpstr>EXTERNAL FIELD DUE TO  A CHARGED CONDUCTOR</vt:lpstr>
      <vt:lpstr>USING GAUSS’S LAW TO DETERMINE ELECTRIC FIELDS</vt:lpstr>
      <vt:lpstr>CYLINDRICAL SYMMETRY </vt:lpstr>
      <vt:lpstr>PLANAR SYMMETRY </vt:lpstr>
      <vt:lpstr>PLANAR SYMMETRY </vt:lpstr>
      <vt:lpstr>SPHERICAL SYMMETRY </vt:lpstr>
      <vt:lpstr>SPHERICAL SYMMETRY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 Leigh</dc:creator>
  <cp:lastModifiedBy>Angus James Morrison</cp:lastModifiedBy>
  <cp:revision>444</cp:revision>
  <dcterms:created xsi:type="dcterms:W3CDTF">2005-07-23T09:43:57Z</dcterms:created>
  <dcterms:modified xsi:type="dcterms:W3CDTF">2014-05-19T16:22:58Z</dcterms:modified>
</cp:coreProperties>
</file>