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33"/>
  </p:notesMasterIdLst>
  <p:handoutMasterIdLst>
    <p:handoutMasterId r:id="rId34"/>
  </p:handoutMasterIdLst>
  <p:sldIdLst>
    <p:sldId id="350" r:id="rId2"/>
    <p:sldId id="294" r:id="rId3"/>
    <p:sldId id="296" r:id="rId4"/>
    <p:sldId id="297" r:id="rId5"/>
    <p:sldId id="302" r:id="rId6"/>
    <p:sldId id="349" r:id="rId7"/>
    <p:sldId id="305" r:id="rId8"/>
    <p:sldId id="307" r:id="rId9"/>
    <p:sldId id="271" r:id="rId10"/>
    <p:sldId id="275" r:id="rId11"/>
    <p:sldId id="274" r:id="rId12"/>
    <p:sldId id="310" r:id="rId13"/>
    <p:sldId id="311" r:id="rId14"/>
    <p:sldId id="313" r:id="rId15"/>
    <p:sldId id="314" r:id="rId16"/>
    <p:sldId id="315" r:id="rId17"/>
    <p:sldId id="319" r:id="rId18"/>
    <p:sldId id="321" r:id="rId19"/>
    <p:sldId id="276" r:id="rId20"/>
    <p:sldId id="325" r:id="rId21"/>
    <p:sldId id="324" r:id="rId22"/>
    <p:sldId id="334" r:id="rId23"/>
    <p:sldId id="338" r:id="rId24"/>
    <p:sldId id="339" r:id="rId25"/>
    <p:sldId id="340" r:id="rId26"/>
    <p:sldId id="341" r:id="rId27"/>
    <p:sldId id="288" r:id="rId28"/>
    <p:sldId id="327" r:id="rId29"/>
    <p:sldId id="290" r:id="rId30"/>
    <p:sldId id="331" r:id="rId31"/>
    <p:sldId id="332" r:id="rId32"/>
  </p:sldIdLst>
  <p:sldSz cx="9144000" cy="6858000" type="screen4x3"/>
  <p:notesSz cx="68119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D5E4FF"/>
    <a:srgbClr val="5F5F5F"/>
    <a:srgbClr val="C8DCFF"/>
    <a:srgbClr val="FF0000"/>
    <a:srgbClr val="000066"/>
    <a:srgbClr val="AFAFFF"/>
    <a:srgbClr val="FF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2" autoAdjust="0"/>
    <p:restoredTop sz="99885" autoAdjust="0"/>
  </p:normalViewPr>
  <p:slideViewPr>
    <p:cSldViewPr snapToGrid="0">
      <p:cViewPr varScale="1">
        <p:scale>
          <a:sx n="69" d="100"/>
          <a:sy n="69" d="100"/>
        </p:scale>
        <p:origin x="-204" y="-76"/>
      </p:cViewPr>
      <p:guideLst>
        <p:guide orient="horz" pos="1868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562"/>
    </p:cViewPr>
  </p:sorterViewPr>
  <p:notesViewPr>
    <p:cSldViewPr snapToGrid="0">
      <p:cViewPr varScale="1">
        <p:scale>
          <a:sx n="66" d="100"/>
          <a:sy n="66" d="100"/>
        </p:scale>
        <p:origin x="-1506" y="-120"/>
      </p:cViewPr>
      <p:guideLst>
        <p:guide orient="horz" pos="3132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3.wmf"/><Relationship Id="rId1" Type="http://schemas.openxmlformats.org/officeDocument/2006/relationships/image" Target="../media/image56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62.wmf"/><Relationship Id="rId7" Type="http://schemas.openxmlformats.org/officeDocument/2006/relationships/image" Target="../media/image65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4.wmf"/><Relationship Id="rId5" Type="http://schemas.openxmlformats.org/officeDocument/2006/relationships/image" Target="../media/image35.wmf"/><Relationship Id="rId4" Type="http://schemas.openxmlformats.org/officeDocument/2006/relationships/image" Target="../media/image63.wmf"/><Relationship Id="rId9" Type="http://schemas.openxmlformats.org/officeDocument/2006/relationships/image" Target="../media/image6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image" Target="../media/image70.wmf"/><Relationship Id="rId7" Type="http://schemas.openxmlformats.org/officeDocument/2006/relationships/image" Target="../media/image64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65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14.wmf"/><Relationship Id="rId1" Type="http://schemas.openxmlformats.org/officeDocument/2006/relationships/image" Target="../media/image20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800">
                <a:cs typeface="+mn-cs"/>
              </a:defRPr>
            </a:lvl1pPr>
          </a:lstStyle>
          <a:p>
            <a:pPr>
              <a:defRPr/>
            </a:pPr>
            <a:r>
              <a:rPr lang="en-US"/>
              <a:t>ELECTRIC FIELDS</a:t>
            </a:r>
          </a:p>
        </p:txBody>
      </p:sp>
      <p:sp>
        <p:nvSpPr>
          <p:cNvPr id="3706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06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213" y="9444038"/>
            <a:ext cx="29511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13C6F1F-1FF8-4DC8-93F2-26C7C619F8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12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9887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213" y="9444038"/>
            <a:ext cx="29511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E0A1BDB-6346-451E-8C6A-D55FB441D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399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4287" indent="-286264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5057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3080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61103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9126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7149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35172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93195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fld id="{34996E43-A4C2-48CB-9F1C-EF3353100F5B}" type="slidenum">
              <a:rPr lang="en-US" altLang="en-US" sz="1200">
                <a:latin typeface="Arial" pitchFamily="34" charset="0"/>
              </a:rPr>
              <a:pPr eaLnBrk="1" hangingPunct="1"/>
              <a:t>1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3638" cy="372903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D55F7C-B35D-42E4-B7EB-93DC0B05E852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AD94AF-F141-4FEA-A92E-709FA502C30C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6E81CD-BA46-44A6-A9C0-46A5B4720A92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D1FA76-0BEB-4406-8F26-F297FCD501E0}" type="slidenum">
              <a:rPr lang="en-US" smtClean="0">
                <a:cs typeface="Arial" charset="0"/>
              </a:rPr>
              <a:pPr/>
              <a:t>13</a:t>
            </a:fld>
            <a:endParaRPr lang="en-US" smtClean="0">
              <a:cs typeface="Arial" charset="0"/>
            </a:endParaRPr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73CD7E-0D72-4DE2-BA4D-6E148F63255C}" type="slidenum">
              <a:rPr lang="en-US" smtClean="0">
                <a:cs typeface="Arial" charset="0"/>
              </a:rPr>
              <a:pPr/>
              <a:t>14</a:t>
            </a:fld>
            <a:endParaRPr lang="en-US" smtClean="0">
              <a:cs typeface="Arial" charset="0"/>
            </a:endParaRPr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E86852-6A3E-4C75-B06C-7F0F1AB645BB}" type="slidenum">
              <a:rPr lang="en-US" smtClean="0">
                <a:cs typeface="Arial" charset="0"/>
              </a:rPr>
              <a:pPr/>
              <a:t>15</a:t>
            </a:fld>
            <a:endParaRPr lang="en-US" smtClean="0">
              <a:cs typeface="Arial" charset="0"/>
            </a:endParaRPr>
          </a:p>
        </p:txBody>
      </p:sp>
      <p:sp>
        <p:nvSpPr>
          <p:cNvPr id="30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C57B7C-BD2C-451E-B965-008F0658FBCF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40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035476-5D51-4CA3-A05C-0864748AB280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40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C17F5E-7CE5-43DA-AE4C-C3FFC1F1D1AC}" type="slidenum">
              <a:rPr lang="en-US" smtClean="0">
                <a:cs typeface="Arial" charset="0"/>
              </a:rPr>
              <a:pPr/>
              <a:t>18</a:t>
            </a:fld>
            <a:endParaRPr lang="en-US" smtClean="0">
              <a:cs typeface="Arial" charset="0"/>
            </a:endParaRPr>
          </a:p>
        </p:txBody>
      </p:sp>
      <p:sp>
        <p:nvSpPr>
          <p:cNvPr id="409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3CE9F5-D7F9-41BC-81EB-880463F64691}" type="slidenum">
              <a:rPr lang="en-US" smtClean="0">
                <a:cs typeface="Arial" charset="0"/>
              </a:rPr>
              <a:pPr/>
              <a:t>19</a:t>
            </a:fld>
            <a:endParaRPr lang="en-US" smtClean="0">
              <a:cs typeface="Arial" charset="0"/>
            </a:endParaRPr>
          </a:p>
        </p:txBody>
      </p:sp>
      <p:sp>
        <p:nvSpPr>
          <p:cNvPr id="43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11890D-85ED-4D37-A37A-7A247D27D84F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81B983-53A0-480A-82FE-2A1514427301}" type="slidenum">
              <a:rPr lang="en-US" smtClean="0">
                <a:cs typeface="Arial" charset="0"/>
              </a:rPr>
              <a:pPr/>
              <a:t>20</a:t>
            </a:fld>
            <a:endParaRPr lang="en-US" smtClean="0">
              <a:cs typeface="Arial" charset="0"/>
            </a:endParaRPr>
          </a:p>
        </p:txBody>
      </p:sp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BD2925-85FA-4182-895D-84E1E83CF598}" type="slidenum">
              <a:rPr lang="en-US" smtClean="0">
                <a:cs typeface="Arial" charset="0"/>
              </a:rPr>
              <a:pPr/>
              <a:t>21</a:t>
            </a:fld>
            <a:endParaRPr lang="en-US" smtClean="0">
              <a:cs typeface="Arial" charset="0"/>
            </a:endParaRPr>
          </a:p>
        </p:txBody>
      </p:sp>
      <p:sp>
        <p:nvSpPr>
          <p:cNvPr id="43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FB3A3F-626C-4B51-AD37-6616361B6B6F}" type="slidenum">
              <a:rPr lang="en-US" smtClean="0">
                <a:cs typeface="Arial" charset="0"/>
              </a:rPr>
              <a:pPr/>
              <a:t>22</a:t>
            </a:fld>
            <a:endParaRPr lang="en-US" smtClean="0">
              <a:cs typeface="Arial" charset="0"/>
            </a:endParaRPr>
          </a:p>
        </p:txBody>
      </p:sp>
      <p:sp>
        <p:nvSpPr>
          <p:cNvPr id="44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A314D4-5182-458A-B219-B5E90726155C}" type="slidenum">
              <a:rPr lang="en-US" smtClean="0">
                <a:cs typeface="Arial" charset="0"/>
              </a:rPr>
              <a:pPr/>
              <a:t>23</a:t>
            </a:fld>
            <a:endParaRPr lang="en-US" smtClean="0">
              <a:cs typeface="Arial" charset="0"/>
            </a:endParaRPr>
          </a:p>
        </p:txBody>
      </p:sp>
      <p:sp>
        <p:nvSpPr>
          <p:cNvPr id="44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3723CA-7945-41C8-AAC4-102B8C15796A}" type="slidenum">
              <a:rPr lang="en-US" smtClean="0">
                <a:cs typeface="Arial" charset="0"/>
              </a:rPr>
              <a:pPr/>
              <a:t>24</a:t>
            </a:fld>
            <a:endParaRPr lang="en-US" smtClean="0">
              <a:cs typeface="Arial" charset="0"/>
            </a:endParaRPr>
          </a:p>
        </p:txBody>
      </p:sp>
      <p:sp>
        <p:nvSpPr>
          <p:cNvPr id="446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E16863-6391-4658-AC7D-67BEB1915B84}" type="slidenum">
              <a:rPr lang="en-US" smtClean="0">
                <a:cs typeface="Arial" charset="0"/>
              </a:rPr>
              <a:pPr/>
              <a:t>25</a:t>
            </a:fld>
            <a:endParaRPr lang="en-US" smtClean="0">
              <a:cs typeface="Arial" charset="0"/>
            </a:endParaRPr>
          </a:p>
        </p:txBody>
      </p:sp>
      <p:sp>
        <p:nvSpPr>
          <p:cNvPr id="44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2103B6-2A18-4DF0-B93C-1AA1ED1817E0}" type="slidenum">
              <a:rPr lang="en-US" smtClean="0">
                <a:cs typeface="Arial" charset="0"/>
              </a:rPr>
              <a:pPr/>
              <a:t>26</a:t>
            </a:fld>
            <a:endParaRPr lang="en-US" smtClean="0">
              <a:cs typeface="Arial" charset="0"/>
            </a:endParaRPr>
          </a:p>
        </p:txBody>
      </p:sp>
      <p:sp>
        <p:nvSpPr>
          <p:cNvPr id="45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8FF66E-7E30-4656-949B-1CAFB8570D11}" type="slidenum">
              <a:rPr lang="en-US" smtClean="0">
                <a:cs typeface="Arial" charset="0"/>
              </a:rPr>
              <a:pPr/>
              <a:t>27</a:t>
            </a:fld>
            <a:endParaRPr lang="en-US" smtClean="0">
              <a:cs typeface="Arial" charset="0"/>
            </a:endParaRPr>
          </a:p>
        </p:txBody>
      </p:sp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152A88-5548-4F9C-921E-1363EE54AD44}" type="slidenum">
              <a:rPr lang="en-US" smtClean="0">
                <a:cs typeface="Arial" charset="0"/>
              </a:rPr>
              <a:pPr/>
              <a:t>28</a:t>
            </a:fld>
            <a:endParaRPr lang="en-US" smtClean="0">
              <a:cs typeface="Arial" charset="0"/>
            </a:endParaRPr>
          </a:p>
        </p:txBody>
      </p:sp>
      <p:sp>
        <p:nvSpPr>
          <p:cNvPr id="45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492438-35A3-4904-8A0A-55F0B48CAFBF}" type="slidenum">
              <a:rPr lang="en-US" smtClean="0">
                <a:cs typeface="Arial" charset="0"/>
              </a:rPr>
              <a:pPr/>
              <a:t>29</a:t>
            </a:fld>
            <a:endParaRPr lang="en-US" smtClean="0">
              <a:cs typeface="Arial" charset="0"/>
            </a:endParaRPr>
          </a:p>
        </p:txBody>
      </p:sp>
      <p:sp>
        <p:nvSpPr>
          <p:cNvPr id="45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977275-7313-4EB7-9FB8-36A31006D2D3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679C31-7CD0-40F5-A080-92A6EFBBF141}" type="slidenum">
              <a:rPr lang="en-US" smtClean="0">
                <a:cs typeface="Arial" charset="0"/>
              </a:rPr>
              <a:pPr/>
              <a:t>30</a:t>
            </a:fld>
            <a:endParaRPr lang="en-US" smtClean="0">
              <a:cs typeface="Arial" charset="0"/>
            </a:endParaRPr>
          </a:p>
        </p:txBody>
      </p:sp>
      <p:sp>
        <p:nvSpPr>
          <p:cNvPr id="45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4C4AD7-8FE5-4122-9E0D-82986F71F436}" type="slidenum">
              <a:rPr lang="en-US" smtClean="0">
                <a:cs typeface="Arial" charset="0"/>
              </a:rPr>
              <a:pPr/>
              <a:t>31</a:t>
            </a:fld>
            <a:endParaRPr lang="en-US" smtClean="0">
              <a:cs typeface="Arial" charset="0"/>
            </a:endParaRPr>
          </a:p>
        </p:txBody>
      </p:sp>
      <p:sp>
        <p:nvSpPr>
          <p:cNvPr id="47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365D22-5B2B-4C33-9094-89545F9EF878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E22E70-997B-4368-938A-522C96D50642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CAF5BA-B859-41EF-848A-6AACB863BA67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CAF5BA-B859-41EF-848A-6AACB863BA67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C75B9A-0E44-480B-86FE-29939C8A4982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52822E-2808-43DD-AD7D-7CB66751D867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FIELDS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A7CF6-69C6-402B-8058-694E22F1D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FIELDS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BBD71-0402-44CF-B73B-D76722166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1163" y="574675"/>
            <a:ext cx="2192337" cy="2943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574675"/>
            <a:ext cx="6429375" cy="2943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FIELDS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B757D-1E14-40DF-8D59-25B61FD65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574675"/>
            <a:ext cx="8231187" cy="655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9388" y="1343025"/>
            <a:ext cx="4310062" cy="217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343025"/>
            <a:ext cx="4311650" cy="217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FIELDS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657CD-EE32-4D9B-B689-3EB1188F4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574675"/>
            <a:ext cx="8231187" cy="655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9388" y="1343025"/>
            <a:ext cx="4310062" cy="217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1850" y="1343025"/>
            <a:ext cx="4311650" cy="10112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1850" y="2506663"/>
            <a:ext cx="4311650" cy="1011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FIELDS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8E479-D4F9-4520-9CB2-73BBDBCD01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FIELDS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D6C9B-C117-4974-898B-A2798132F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FIELDS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4C54A-18F9-423E-84B3-9958DABA4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1343025"/>
            <a:ext cx="4310062" cy="217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343025"/>
            <a:ext cx="4311650" cy="217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FIELDS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8F1F9-1BBF-4328-9296-E899052FB4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FIELDS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52BAE-9C8A-42CF-B82F-ED4D6ABE1D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FIELDS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A1A25-FC9B-44F6-B57E-273D4FF45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FIELDS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2BA6F-024C-4E2A-AB77-8C2122C99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FIELDS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D4132-91E9-4514-98EB-514C0E3A12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ELECTRIC FIELDS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E9043-D218-4823-9EDF-E08A30044D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8025" y="182563"/>
            <a:ext cx="2003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ct val="100000"/>
              </a:lnSpc>
              <a:defRPr sz="1200">
                <a:solidFill>
                  <a:srgbClr val="5F5F5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ELECTRIC FIELDS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343025"/>
            <a:ext cx="8774112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182563"/>
            <a:ext cx="10795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rgbClr val="5F5F5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4500" y="6381750"/>
            <a:ext cx="946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1">
                <a:solidFill>
                  <a:srgbClr val="5F5F5F"/>
                </a:solidFill>
                <a:latin typeface="Koala" pitchFamily="34" charset="0"/>
                <a:cs typeface="+mn-cs"/>
              </a:defRPr>
            </a:lvl1pPr>
          </a:lstStyle>
          <a:p>
            <a:pPr>
              <a:defRPr/>
            </a:pPr>
            <a:fld id="{5D90E8CB-D63E-4FC6-BEA3-5C4B738A1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1910" name="Line 6"/>
          <p:cNvSpPr>
            <a:spLocks noChangeShapeType="1"/>
          </p:cNvSpPr>
          <p:nvPr/>
        </p:nvSpPr>
        <p:spPr bwMode="auto">
          <a:xfrm>
            <a:off x="179388" y="438150"/>
            <a:ext cx="8785225" cy="0"/>
          </a:xfrm>
          <a:prstGeom prst="line">
            <a:avLst/>
          </a:prstGeom>
          <a:noFill/>
          <a:ln w="22225">
            <a:solidFill>
              <a:srgbClr val="F8DC0E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574675"/>
            <a:ext cx="823118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51912" name="Line 8"/>
          <p:cNvSpPr>
            <a:spLocks noChangeShapeType="1"/>
          </p:cNvSpPr>
          <p:nvPr/>
        </p:nvSpPr>
        <p:spPr bwMode="auto">
          <a:xfrm>
            <a:off x="179388" y="6429375"/>
            <a:ext cx="8785225" cy="0"/>
          </a:xfrm>
          <a:prstGeom prst="line">
            <a:avLst/>
          </a:prstGeom>
          <a:noFill/>
          <a:ln w="22225">
            <a:solidFill>
              <a:srgbClr val="F8DC0E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251913" name="Rectangle 9"/>
          <p:cNvSpPr>
            <a:spLocks noChangeArrowheads="1"/>
          </p:cNvSpPr>
          <p:nvPr/>
        </p:nvSpPr>
        <p:spPr bwMode="auto">
          <a:xfrm>
            <a:off x="3948113" y="182563"/>
            <a:ext cx="1174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>
                <a:solidFill>
                  <a:srgbClr val="5F5F5F"/>
                </a:solidFill>
                <a:latin typeface="Arial" charset="0"/>
                <a:cs typeface="+mn-cs"/>
              </a:rPr>
              <a:t>ELECTRICITY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0" r:id="rId3"/>
    <p:sldLayoutId id="2147483729" r:id="rId4"/>
    <p:sldLayoutId id="2147483728" r:id="rId5"/>
    <p:sldLayoutId id="2147483727" r:id="rId6"/>
    <p:sldLayoutId id="2147483726" r:id="rId7"/>
    <p:sldLayoutId id="2147483725" r:id="rId8"/>
    <p:sldLayoutId id="2147483724" r:id="rId9"/>
    <p:sldLayoutId id="2147483723" r:id="rId10"/>
    <p:sldLayoutId id="2147483722" r:id="rId11"/>
    <p:sldLayoutId id="2147483721" r:id="rId12"/>
    <p:sldLayoutId id="2147483720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600">
          <a:solidFill>
            <a:srgbClr val="000066"/>
          </a:solidFill>
          <a:latin typeface="+mn-lt"/>
          <a:ea typeface="+mn-ea"/>
          <a:cs typeface="+mn-cs"/>
        </a:defRPr>
      </a:lvl1pPr>
      <a:lvl2pPr marL="179388" indent="2778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defRPr sz="2400">
          <a:solidFill>
            <a:srgbClr val="000066"/>
          </a:solidFill>
          <a:latin typeface="+mn-lt"/>
        </a:defRPr>
      </a:lvl2pPr>
      <a:lvl3pPr marL="358775" indent="55562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Blip>
          <a:blip r:embed="rId15"/>
        </a:buBlip>
        <a:defRPr sz="2200">
          <a:solidFill>
            <a:srgbClr val="000066"/>
          </a:solidFill>
          <a:latin typeface="+mn-lt"/>
        </a:defRPr>
      </a:lvl3pPr>
      <a:lvl4pPr marL="893763" indent="477838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50000"/>
        <a:buFont typeface="Arial" charset="0"/>
        <a:defRPr sz="2400">
          <a:solidFill>
            <a:srgbClr val="000066"/>
          </a:solidFill>
          <a:latin typeface="+mn-lt"/>
        </a:defRPr>
      </a:lvl4pPr>
      <a:lvl5pPr marL="1073150" indent="75565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5pPr>
      <a:lvl6pPr marL="15303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6pPr>
      <a:lvl7pPr marL="19875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7pPr>
      <a:lvl8pPr marL="24447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8pPr>
      <a:lvl9pPr marL="29019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3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2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3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5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41.wmf"/><Relationship Id="rId18" Type="http://schemas.openxmlformats.org/officeDocument/2006/relationships/oleObject" Target="../embeddings/oleObject46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42.bin"/><Relationship Id="rId17" Type="http://schemas.openxmlformats.org/officeDocument/2006/relationships/image" Target="../media/image4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5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5" Type="http://schemas.openxmlformats.org/officeDocument/2006/relationships/oleObject" Target="../embeddings/oleObject44.bin"/><Relationship Id="rId10" Type="http://schemas.openxmlformats.org/officeDocument/2006/relationships/oleObject" Target="../embeddings/oleObject41.bin"/><Relationship Id="rId19" Type="http://schemas.openxmlformats.org/officeDocument/2006/relationships/image" Target="../media/image43.wmf"/><Relationship Id="rId4" Type="http://schemas.openxmlformats.org/officeDocument/2006/relationships/oleObject" Target="../embeddings/oleObject38.bin"/><Relationship Id="rId9" Type="http://schemas.openxmlformats.org/officeDocument/2006/relationships/image" Target="../media/image39.wmf"/><Relationship Id="rId14" Type="http://schemas.openxmlformats.org/officeDocument/2006/relationships/oleObject" Target="../embeddings/oleObject43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47.bin"/><Relationship Id="rId9" Type="http://schemas.openxmlformats.org/officeDocument/2006/relationships/image" Target="../media/image46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47.wmf"/><Relationship Id="rId4" Type="http://schemas.openxmlformats.org/officeDocument/2006/relationships/oleObject" Target="../embeddings/oleObject5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2.bin"/><Relationship Id="rId5" Type="http://schemas.openxmlformats.org/officeDocument/2006/relationships/image" Target="../media/image48.wmf"/><Relationship Id="rId4" Type="http://schemas.openxmlformats.org/officeDocument/2006/relationships/oleObject" Target="../embeddings/oleObject5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5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4.bin"/><Relationship Id="rId5" Type="http://schemas.openxmlformats.org/officeDocument/2006/relationships/image" Target="../media/image50.wmf"/><Relationship Id="rId4" Type="http://schemas.openxmlformats.org/officeDocument/2006/relationships/oleObject" Target="../embeddings/oleObject53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52.wmf"/><Relationship Id="rId4" Type="http://schemas.openxmlformats.org/officeDocument/2006/relationships/oleObject" Target="../embeddings/oleObject55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7.bin"/><Relationship Id="rId5" Type="http://schemas.openxmlformats.org/officeDocument/2006/relationships/image" Target="../media/image53.wmf"/><Relationship Id="rId4" Type="http://schemas.openxmlformats.org/officeDocument/2006/relationships/oleObject" Target="../embeddings/oleObject56.bin"/><Relationship Id="rId9" Type="http://schemas.openxmlformats.org/officeDocument/2006/relationships/image" Target="../media/image55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13" Type="http://schemas.openxmlformats.org/officeDocument/2006/relationships/image" Target="../media/image59.wmf"/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53.wmf"/><Relationship Id="rId12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60.bin"/><Relationship Id="rId11" Type="http://schemas.openxmlformats.org/officeDocument/2006/relationships/image" Target="../media/image58.wmf"/><Relationship Id="rId5" Type="http://schemas.openxmlformats.org/officeDocument/2006/relationships/image" Target="../media/image56.wmf"/><Relationship Id="rId10" Type="http://schemas.openxmlformats.org/officeDocument/2006/relationships/oleObject" Target="../embeddings/oleObject62.bin"/><Relationship Id="rId4" Type="http://schemas.openxmlformats.org/officeDocument/2006/relationships/oleObject" Target="../embeddings/oleObject59.bin"/><Relationship Id="rId9" Type="http://schemas.openxmlformats.org/officeDocument/2006/relationships/image" Target="../media/image57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13" Type="http://schemas.openxmlformats.org/officeDocument/2006/relationships/image" Target="../media/image35.wmf"/><Relationship Id="rId18" Type="http://schemas.openxmlformats.org/officeDocument/2006/relationships/oleObject" Target="../embeddings/oleObject71.bin"/><Relationship Id="rId3" Type="http://schemas.openxmlformats.org/officeDocument/2006/relationships/notesSlide" Target="../notesSlides/notesSlide29.xml"/><Relationship Id="rId21" Type="http://schemas.openxmlformats.org/officeDocument/2006/relationships/image" Target="../media/image67.wmf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68.bin"/><Relationship Id="rId17" Type="http://schemas.openxmlformats.org/officeDocument/2006/relationships/image" Target="../media/image6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0.bin"/><Relationship Id="rId20" Type="http://schemas.openxmlformats.org/officeDocument/2006/relationships/oleObject" Target="../embeddings/oleObject72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65.bin"/><Relationship Id="rId11" Type="http://schemas.openxmlformats.org/officeDocument/2006/relationships/image" Target="../media/image63.wmf"/><Relationship Id="rId5" Type="http://schemas.openxmlformats.org/officeDocument/2006/relationships/image" Target="../media/image60.wmf"/><Relationship Id="rId15" Type="http://schemas.openxmlformats.org/officeDocument/2006/relationships/image" Target="../media/image64.wmf"/><Relationship Id="rId10" Type="http://schemas.openxmlformats.org/officeDocument/2006/relationships/oleObject" Target="../embeddings/oleObject67.bin"/><Relationship Id="rId19" Type="http://schemas.openxmlformats.org/officeDocument/2006/relationships/image" Target="../media/image66.wmf"/><Relationship Id="rId4" Type="http://schemas.openxmlformats.org/officeDocument/2006/relationships/oleObject" Target="../embeddings/oleObject64.bin"/><Relationship Id="rId9" Type="http://schemas.openxmlformats.org/officeDocument/2006/relationships/image" Target="../media/image62.wmf"/><Relationship Id="rId14" Type="http://schemas.openxmlformats.org/officeDocument/2006/relationships/oleObject" Target="../embeddings/oleObject69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13" Type="http://schemas.openxmlformats.org/officeDocument/2006/relationships/image" Target="../media/image72.wmf"/><Relationship Id="rId18" Type="http://schemas.openxmlformats.org/officeDocument/2006/relationships/oleObject" Target="../embeddings/oleObject80.bin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69.wmf"/><Relationship Id="rId12" Type="http://schemas.openxmlformats.org/officeDocument/2006/relationships/oleObject" Target="../embeddings/oleObject77.bin"/><Relationship Id="rId17" Type="http://schemas.openxmlformats.org/officeDocument/2006/relationships/image" Target="../media/image6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9.bin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74.bin"/><Relationship Id="rId11" Type="http://schemas.openxmlformats.org/officeDocument/2006/relationships/image" Target="../media/image71.wmf"/><Relationship Id="rId5" Type="http://schemas.openxmlformats.org/officeDocument/2006/relationships/image" Target="../media/image68.wmf"/><Relationship Id="rId15" Type="http://schemas.openxmlformats.org/officeDocument/2006/relationships/image" Target="../media/image65.wmf"/><Relationship Id="rId10" Type="http://schemas.openxmlformats.org/officeDocument/2006/relationships/oleObject" Target="../embeddings/oleObject76.bin"/><Relationship Id="rId19" Type="http://schemas.openxmlformats.org/officeDocument/2006/relationships/image" Target="../media/image73.wmf"/><Relationship Id="rId4" Type="http://schemas.openxmlformats.org/officeDocument/2006/relationships/oleObject" Target="../embeddings/oleObject73.bin"/><Relationship Id="rId9" Type="http://schemas.openxmlformats.org/officeDocument/2006/relationships/image" Target="../media/image70.wmf"/><Relationship Id="rId14" Type="http://schemas.openxmlformats.org/officeDocument/2006/relationships/oleObject" Target="../embeddings/oleObject78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png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8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69942" y="1661013"/>
            <a:ext cx="5219997" cy="3418501"/>
          </a:xfrm>
          <a:noFill/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100000"/>
              </a:spcBef>
            </a:pPr>
            <a:r>
              <a:rPr lang="en-US" altLang="en-US" sz="4400" b="1" smtClean="0">
                <a:solidFill>
                  <a:srgbClr val="FF0000"/>
                </a:solidFill>
              </a:rPr>
              <a:t>PHY1013S</a:t>
            </a:r>
            <a:r>
              <a:rPr lang="en-US" altLang="en-US" sz="4400" b="1" dirty="0" smtClean="0">
                <a:solidFill>
                  <a:srgbClr val="0000CC"/>
                </a:solidFill>
              </a:rPr>
              <a:t/>
            </a:r>
            <a:br>
              <a:rPr lang="en-US" altLang="en-US" sz="4400" b="1" dirty="0" smtClean="0">
                <a:solidFill>
                  <a:srgbClr val="0000CC"/>
                </a:solidFill>
              </a:rPr>
            </a:br>
            <a:r>
              <a:rPr lang="en-US" altLang="en-US" sz="4400" b="1" dirty="0" smtClean="0">
                <a:solidFill>
                  <a:schemeClr val="tx1"/>
                </a:solidFill>
              </a:rPr>
              <a:t>ELECTRIC FIELDS</a:t>
            </a:r>
            <a:br>
              <a:rPr lang="en-US" altLang="en-US" sz="44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endParaRPr lang="en-US" altLang="en-US" sz="2800" b="1" dirty="0" smtClean="0">
              <a:solidFill>
                <a:schemeClr val="tx1"/>
              </a:solidFill>
            </a:endParaRPr>
          </a:p>
        </p:txBody>
      </p:sp>
      <p:sp useBgFill="1"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0" y="153988"/>
            <a:ext cx="9144000" cy="498475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r>
              <a:rPr lang="en-US" altLang="en-US"/>
              <a:t>                        </a:t>
            </a:r>
          </a:p>
        </p:txBody>
      </p:sp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179388" y="5475288"/>
            <a:ext cx="61928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r>
              <a:rPr lang="en-US" altLang="en-US" sz="2800" dirty="0" err="1" smtClean="0">
                <a:latin typeface="Comic Sans MS" pitchFamily="66" charset="0"/>
              </a:rPr>
              <a:t>Gregor</a:t>
            </a:r>
            <a:r>
              <a:rPr lang="en-US" altLang="en-US" sz="2800" dirty="0" smtClean="0">
                <a:latin typeface="Comic Sans MS" pitchFamily="66" charset="0"/>
              </a:rPr>
              <a:t> Leigh</a:t>
            </a:r>
            <a:r>
              <a:rPr lang="en-US" altLang="en-US" sz="2800" dirty="0">
                <a:latin typeface="Comic Sans MS" pitchFamily="66" charset="0"/>
              </a:rPr>
              <a:t/>
            </a:r>
            <a:br>
              <a:rPr lang="en-US" altLang="en-US" sz="2800" dirty="0">
                <a:latin typeface="Comic Sans MS" pitchFamily="66" charset="0"/>
              </a:rPr>
            </a:br>
            <a:r>
              <a:rPr lang="en-ZA" altLang="en-US" sz="2800" dirty="0" smtClean="0">
                <a:latin typeface="Comic Sans MS" pitchFamily="66" charset="0"/>
              </a:rPr>
              <a:t>gregor.leigh@uct.ac.za</a:t>
            </a:r>
            <a:endParaRPr lang="en-ZA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32583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26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21226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12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BA9453-BC12-4ED2-82D6-8859D9F9C45C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  <p:grpSp>
        <p:nvGrpSpPr>
          <p:cNvPr id="212215" name="Group 247"/>
          <p:cNvGrpSpPr>
            <a:grpSpLocks/>
          </p:cNvGrpSpPr>
          <p:nvPr/>
        </p:nvGrpSpPr>
        <p:grpSpPr bwMode="auto">
          <a:xfrm>
            <a:off x="4389438" y="0"/>
            <a:ext cx="4687887" cy="2797175"/>
            <a:chOff x="2765" y="0"/>
            <a:chExt cx="2953" cy="1762"/>
          </a:xfrm>
        </p:grpSpPr>
        <p:grpSp>
          <p:nvGrpSpPr>
            <p:cNvPr id="212338" name="Group 246"/>
            <p:cNvGrpSpPr>
              <a:grpSpLocks/>
            </p:cNvGrpSpPr>
            <p:nvPr/>
          </p:nvGrpSpPr>
          <p:grpSpPr bwMode="auto">
            <a:xfrm>
              <a:off x="2765" y="0"/>
              <a:ext cx="2953" cy="1762"/>
              <a:chOff x="2765" y="0"/>
              <a:chExt cx="2953" cy="1762"/>
            </a:xfrm>
          </p:grpSpPr>
          <p:sp>
            <p:nvSpPr>
              <p:cNvPr id="212350" name="Line 216"/>
              <p:cNvSpPr>
                <a:spLocks noChangeShapeType="1"/>
              </p:cNvSpPr>
              <p:nvPr/>
            </p:nvSpPr>
            <p:spPr bwMode="auto">
              <a:xfrm>
                <a:off x="3832" y="1088"/>
                <a:ext cx="1886" cy="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51" name="Line 217"/>
              <p:cNvSpPr>
                <a:spLocks noChangeShapeType="1"/>
              </p:cNvSpPr>
              <p:nvPr/>
            </p:nvSpPr>
            <p:spPr bwMode="auto">
              <a:xfrm>
                <a:off x="3284" y="1089"/>
                <a:ext cx="549" cy="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52" name="Line 218"/>
              <p:cNvSpPr>
                <a:spLocks noChangeShapeType="1"/>
              </p:cNvSpPr>
              <p:nvPr/>
            </p:nvSpPr>
            <p:spPr bwMode="auto">
              <a:xfrm flipV="1">
                <a:off x="3832" y="0"/>
                <a:ext cx="0" cy="108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53" name="Line 219"/>
              <p:cNvSpPr>
                <a:spLocks noChangeShapeType="1"/>
              </p:cNvSpPr>
              <p:nvPr/>
            </p:nvSpPr>
            <p:spPr bwMode="auto">
              <a:xfrm>
                <a:off x="3832" y="1088"/>
                <a:ext cx="0" cy="66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54" name="Line 220"/>
              <p:cNvSpPr>
                <a:spLocks noChangeShapeType="1"/>
              </p:cNvSpPr>
              <p:nvPr/>
            </p:nvSpPr>
            <p:spPr bwMode="auto">
              <a:xfrm flipH="1" flipV="1">
                <a:off x="3204" y="0"/>
                <a:ext cx="628" cy="108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55" name="Line 221"/>
              <p:cNvSpPr>
                <a:spLocks noChangeShapeType="1"/>
              </p:cNvSpPr>
              <p:nvPr/>
            </p:nvSpPr>
            <p:spPr bwMode="auto">
              <a:xfrm flipH="1" flipV="1">
                <a:off x="2765" y="471"/>
                <a:ext cx="1067" cy="617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56" name="Line 222"/>
              <p:cNvSpPr>
                <a:spLocks noChangeShapeType="1"/>
              </p:cNvSpPr>
              <p:nvPr/>
            </p:nvSpPr>
            <p:spPr bwMode="auto">
              <a:xfrm flipH="1">
                <a:off x="3459" y="1088"/>
                <a:ext cx="373" cy="647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57" name="Line 223"/>
              <p:cNvSpPr>
                <a:spLocks noChangeShapeType="1"/>
              </p:cNvSpPr>
              <p:nvPr/>
            </p:nvSpPr>
            <p:spPr bwMode="auto">
              <a:xfrm flipH="1">
                <a:off x="2765" y="1087"/>
                <a:ext cx="1067" cy="617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58" name="Line 224"/>
              <p:cNvSpPr>
                <a:spLocks noChangeShapeType="1"/>
              </p:cNvSpPr>
              <p:nvPr/>
            </p:nvSpPr>
            <p:spPr bwMode="auto">
              <a:xfrm flipV="1">
                <a:off x="3833" y="0"/>
                <a:ext cx="629" cy="108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59" name="Line 225"/>
              <p:cNvSpPr>
                <a:spLocks noChangeShapeType="1"/>
              </p:cNvSpPr>
              <p:nvPr/>
            </p:nvSpPr>
            <p:spPr bwMode="auto">
              <a:xfrm flipV="1">
                <a:off x="3832" y="1"/>
                <a:ext cx="1882" cy="1087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60" name="Line 226"/>
              <p:cNvSpPr>
                <a:spLocks noChangeShapeType="1"/>
              </p:cNvSpPr>
              <p:nvPr/>
            </p:nvSpPr>
            <p:spPr bwMode="auto">
              <a:xfrm>
                <a:off x="3830" y="1088"/>
                <a:ext cx="390" cy="674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61" name="Line 227"/>
              <p:cNvSpPr>
                <a:spLocks noChangeShapeType="1"/>
              </p:cNvSpPr>
              <p:nvPr/>
            </p:nvSpPr>
            <p:spPr bwMode="auto">
              <a:xfrm>
                <a:off x="3832" y="1087"/>
                <a:ext cx="1134" cy="655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12339" name="Group 245"/>
            <p:cNvGrpSpPr>
              <a:grpSpLocks/>
            </p:cNvGrpSpPr>
            <p:nvPr/>
          </p:nvGrpSpPr>
          <p:grpSpPr bwMode="auto">
            <a:xfrm>
              <a:off x="3189" y="390"/>
              <a:ext cx="1391" cy="1309"/>
              <a:chOff x="3189" y="390"/>
              <a:chExt cx="1391" cy="1309"/>
            </a:xfrm>
          </p:grpSpPr>
          <p:sp>
            <p:nvSpPr>
              <p:cNvPr id="212340" name="Line 229"/>
              <p:cNvSpPr>
                <a:spLocks noChangeShapeType="1"/>
              </p:cNvSpPr>
              <p:nvPr/>
            </p:nvSpPr>
            <p:spPr bwMode="auto">
              <a:xfrm rot="3600000" flipV="1">
                <a:off x="4459" y="711"/>
                <a:ext cx="0" cy="2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41" name="Line 230"/>
              <p:cNvSpPr>
                <a:spLocks noChangeShapeType="1"/>
              </p:cNvSpPr>
              <p:nvPr/>
            </p:nvSpPr>
            <p:spPr bwMode="auto">
              <a:xfrm rot="-3600000" flipH="1" flipV="1">
                <a:off x="3204" y="711"/>
                <a:ext cx="0" cy="3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42" name="Line 231"/>
              <p:cNvSpPr>
                <a:spLocks noChangeShapeType="1"/>
              </p:cNvSpPr>
              <p:nvPr/>
            </p:nvSpPr>
            <p:spPr bwMode="auto">
              <a:xfrm rot="-3600000">
                <a:off x="4458" y="1433"/>
                <a:ext cx="0" cy="3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43" name="Line 232"/>
              <p:cNvSpPr>
                <a:spLocks noChangeShapeType="1"/>
              </p:cNvSpPr>
              <p:nvPr/>
            </p:nvSpPr>
            <p:spPr bwMode="auto">
              <a:xfrm rot="3600000" flipH="1">
                <a:off x="3203" y="1434"/>
                <a:ext cx="0" cy="2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44" name="Line 233"/>
              <p:cNvSpPr>
                <a:spLocks noChangeShapeType="1"/>
              </p:cNvSpPr>
              <p:nvPr/>
            </p:nvSpPr>
            <p:spPr bwMode="auto">
              <a:xfrm>
                <a:off x="4547" y="1088"/>
                <a:ext cx="33" cy="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45" name="Line 234"/>
              <p:cNvSpPr>
                <a:spLocks noChangeShapeType="1"/>
              </p:cNvSpPr>
              <p:nvPr/>
            </p:nvSpPr>
            <p:spPr bwMode="auto">
              <a:xfrm flipV="1">
                <a:off x="3832" y="390"/>
                <a:ext cx="0" cy="3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46" name="Line 235"/>
              <p:cNvSpPr>
                <a:spLocks noChangeShapeType="1"/>
              </p:cNvSpPr>
              <p:nvPr/>
            </p:nvSpPr>
            <p:spPr bwMode="auto">
              <a:xfrm flipV="1">
                <a:off x="4172" y="476"/>
                <a:ext cx="14" cy="25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47" name="Line 236"/>
              <p:cNvSpPr>
                <a:spLocks noChangeShapeType="1"/>
              </p:cNvSpPr>
              <p:nvPr/>
            </p:nvSpPr>
            <p:spPr bwMode="auto">
              <a:xfrm flipH="1" flipV="1">
                <a:off x="3479" y="476"/>
                <a:ext cx="12" cy="2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48" name="Line 237"/>
              <p:cNvSpPr>
                <a:spLocks noChangeShapeType="1"/>
              </p:cNvSpPr>
              <p:nvPr/>
            </p:nvSpPr>
            <p:spPr bwMode="auto">
              <a:xfrm>
                <a:off x="4168" y="1675"/>
                <a:ext cx="14" cy="24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49" name="Line 238"/>
              <p:cNvSpPr>
                <a:spLocks noChangeShapeType="1"/>
              </p:cNvSpPr>
              <p:nvPr/>
            </p:nvSpPr>
            <p:spPr bwMode="auto">
              <a:xfrm flipH="1">
                <a:off x="3479" y="1675"/>
                <a:ext cx="14" cy="24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122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" y="1495425"/>
            <a:ext cx="8774113" cy="493713"/>
          </a:xfrm>
        </p:spPr>
        <p:txBody>
          <a:bodyPr/>
          <a:lstStyle/>
          <a:p>
            <a:pPr lvl="1" indent="0" eaLnBrk="1" hangingPunct="1"/>
            <a:r>
              <a:rPr lang="en-US" smtClean="0"/>
              <a:t>Consider</a:t>
            </a:r>
            <a:r>
              <a:rPr lang="en-US" sz="2200" b="1" smtClean="0"/>
              <a:t> </a:t>
            </a:r>
            <a:r>
              <a:rPr lang="en-US" smtClean="0"/>
              <a:t>two charges </a:t>
            </a:r>
            <a:r>
              <a:rPr lang="en-US" b="1" i="1" smtClean="0">
                <a:latin typeface="Times New Roman" pitchFamily="18" charset="0"/>
              </a:rPr>
              <a:t>q</a:t>
            </a:r>
            <a:r>
              <a:rPr lang="en-US" b="1" baseline="-25000" smtClean="0">
                <a:latin typeface="Times New Roman" pitchFamily="18" charset="0"/>
              </a:rPr>
              <a:t>1</a:t>
            </a:r>
            <a:r>
              <a:rPr lang="en-US" smtClean="0"/>
              <a:t> and </a:t>
            </a:r>
            <a:r>
              <a:rPr lang="en-US" b="1" i="1" smtClean="0">
                <a:latin typeface="Times New Roman" pitchFamily="18" charset="0"/>
              </a:rPr>
              <a:t>q</a:t>
            </a:r>
            <a:r>
              <a:rPr lang="en-US" b="1" baseline="-25000" smtClean="0">
                <a:latin typeface="Times New Roman" pitchFamily="18" charset="0"/>
              </a:rPr>
              <a:t>2</a:t>
            </a:r>
            <a:r>
              <a:rPr lang="en-US" smtClean="0"/>
              <a:t>: </a:t>
            </a:r>
          </a:p>
        </p:txBody>
      </p:sp>
      <p:sp>
        <p:nvSpPr>
          <p:cNvPr id="211992" name="Rectangle 24"/>
          <p:cNvSpPr>
            <a:spLocks noChangeArrowheads="1"/>
          </p:cNvSpPr>
          <p:nvPr/>
        </p:nvSpPr>
        <p:spPr bwMode="auto">
          <a:xfrm>
            <a:off x="369888" y="3027363"/>
            <a:ext cx="605313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>
                <a:solidFill>
                  <a:srgbClr val="000066"/>
                </a:solidFill>
              </a:rPr>
              <a:t>The field due to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>
                <a:solidFill>
                  <a:srgbClr val="000066"/>
                </a:solidFill>
              </a:rPr>
              <a:t> exerts a force on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>
                <a:solidFill>
                  <a:srgbClr val="000066"/>
                </a:solidFill>
              </a:rPr>
              <a:t>: </a:t>
            </a:r>
          </a:p>
        </p:txBody>
      </p:sp>
      <p:graphicFrame>
        <p:nvGraphicFramePr>
          <p:cNvPr id="211975" name="Object 295"/>
          <p:cNvGraphicFramePr>
            <a:graphicFrameLocks noChangeAspect="1"/>
          </p:cNvGraphicFramePr>
          <p:nvPr/>
        </p:nvGraphicFramePr>
        <p:xfrm>
          <a:off x="6680200" y="3063875"/>
          <a:ext cx="162560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93" name="Equation" r:id="rId4" imgW="1624895" imgH="495085" progId="Equation.DSMT4">
                  <p:embed/>
                </p:oleObj>
              </mc:Choice>
              <mc:Fallback>
                <p:oleObj name="Equation" r:id="rId4" imgW="1624895" imgH="495085" progId="Equation.DSMT4">
                  <p:embed/>
                  <p:pic>
                    <p:nvPicPr>
                      <p:cNvPr id="0" name="Picture 2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0200" y="3063875"/>
                        <a:ext cx="1625600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2218" name="Group 250"/>
          <p:cNvGrpSpPr>
            <a:grpSpLocks/>
          </p:cNvGrpSpPr>
          <p:nvPr/>
        </p:nvGrpSpPr>
        <p:grpSpPr bwMode="auto">
          <a:xfrm>
            <a:off x="4619625" y="-11113"/>
            <a:ext cx="4524375" cy="2794001"/>
            <a:chOff x="2910" y="-7"/>
            <a:chExt cx="2850" cy="1760"/>
          </a:xfrm>
        </p:grpSpPr>
        <p:grpSp>
          <p:nvGrpSpPr>
            <p:cNvPr id="212289" name="Group 249"/>
            <p:cNvGrpSpPr>
              <a:grpSpLocks/>
            </p:cNvGrpSpPr>
            <p:nvPr/>
          </p:nvGrpSpPr>
          <p:grpSpPr bwMode="auto">
            <a:xfrm>
              <a:off x="2910" y="-7"/>
              <a:ext cx="2850" cy="1760"/>
              <a:chOff x="2910" y="-7"/>
              <a:chExt cx="2850" cy="1760"/>
            </a:xfrm>
          </p:grpSpPr>
          <p:grpSp>
            <p:nvGrpSpPr>
              <p:cNvPr id="212301" name="Group 248"/>
              <p:cNvGrpSpPr>
                <a:grpSpLocks/>
              </p:cNvGrpSpPr>
              <p:nvPr/>
            </p:nvGrpSpPr>
            <p:grpSpPr bwMode="auto">
              <a:xfrm>
                <a:off x="2910" y="-7"/>
                <a:ext cx="2850" cy="1760"/>
                <a:chOff x="2910" y="-7"/>
                <a:chExt cx="2850" cy="1760"/>
              </a:xfrm>
            </p:grpSpPr>
            <p:sp>
              <p:nvSpPr>
                <p:cNvPr id="212314" name="Line 146"/>
                <p:cNvSpPr>
                  <a:spLocks noChangeShapeType="1"/>
                </p:cNvSpPr>
                <p:nvPr/>
              </p:nvSpPr>
              <p:spPr bwMode="auto">
                <a:xfrm>
                  <a:off x="4818" y="1088"/>
                  <a:ext cx="657" cy="658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212315" name="Line 110"/>
                <p:cNvSpPr>
                  <a:spLocks noChangeShapeType="1"/>
                </p:cNvSpPr>
                <p:nvPr/>
              </p:nvSpPr>
              <p:spPr bwMode="auto">
                <a:xfrm flipH="1">
                  <a:off x="3301" y="1087"/>
                  <a:ext cx="1517" cy="0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16" name="Line 111"/>
                <p:cNvSpPr>
                  <a:spLocks noChangeShapeType="1"/>
                </p:cNvSpPr>
                <p:nvPr/>
              </p:nvSpPr>
              <p:spPr bwMode="auto">
                <a:xfrm flipH="1">
                  <a:off x="4818" y="1087"/>
                  <a:ext cx="942" cy="1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17" name="Line 112"/>
                <p:cNvSpPr>
                  <a:spLocks noChangeShapeType="1"/>
                </p:cNvSpPr>
                <p:nvPr/>
              </p:nvSpPr>
              <p:spPr bwMode="auto">
                <a:xfrm flipH="1" flipV="1">
                  <a:off x="4818" y="0"/>
                  <a:ext cx="0" cy="1086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18" name="Line 113"/>
                <p:cNvSpPr>
                  <a:spLocks noChangeShapeType="1"/>
                </p:cNvSpPr>
                <p:nvPr/>
              </p:nvSpPr>
              <p:spPr bwMode="auto">
                <a:xfrm flipV="1">
                  <a:off x="4818" y="0"/>
                  <a:ext cx="627" cy="1086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19" name="Line 114"/>
                <p:cNvSpPr>
                  <a:spLocks noChangeShapeType="1"/>
                </p:cNvSpPr>
                <p:nvPr/>
              </p:nvSpPr>
              <p:spPr bwMode="auto">
                <a:xfrm flipV="1">
                  <a:off x="4818" y="542"/>
                  <a:ext cx="942" cy="544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20" name="Line 115"/>
                <p:cNvSpPr>
                  <a:spLocks noChangeShapeType="1"/>
                </p:cNvSpPr>
                <p:nvPr/>
              </p:nvSpPr>
              <p:spPr bwMode="auto">
                <a:xfrm>
                  <a:off x="4818" y="1087"/>
                  <a:ext cx="372" cy="644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21" name="Line 116"/>
                <p:cNvSpPr>
                  <a:spLocks noChangeShapeType="1"/>
                </p:cNvSpPr>
                <p:nvPr/>
              </p:nvSpPr>
              <p:spPr bwMode="auto">
                <a:xfrm>
                  <a:off x="4818" y="1086"/>
                  <a:ext cx="942" cy="544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22" name="Line 117"/>
                <p:cNvSpPr>
                  <a:spLocks noChangeShapeType="1"/>
                </p:cNvSpPr>
                <p:nvPr/>
              </p:nvSpPr>
              <p:spPr bwMode="auto">
                <a:xfrm flipH="1" flipV="1">
                  <a:off x="4191" y="0"/>
                  <a:ext cx="626" cy="1086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23" name="Line 118"/>
                <p:cNvSpPr>
                  <a:spLocks noChangeShapeType="1"/>
                </p:cNvSpPr>
                <p:nvPr/>
              </p:nvSpPr>
              <p:spPr bwMode="auto">
                <a:xfrm flipH="1" flipV="1">
                  <a:off x="2928" y="-7"/>
                  <a:ext cx="1890" cy="1093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24" name="Line 119"/>
                <p:cNvSpPr>
                  <a:spLocks noChangeShapeType="1"/>
                </p:cNvSpPr>
                <p:nvPr/>
              </p:nvSpPr>
              <p:spPr bwMode="auto">
                <a:xfrm flipH="1">
                  <a:off x="4440" y="1087"/>
                  <a:ext cx="381" cy="660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25" name="Line 120"/>
                <p:cNvSpPr>
                  <a:spLocks noChangeShapeType="1"/>
                </p:cNvSpPr>
                <p:nvPr/>
              </p:nvSpPr>
              <p:spPr bwMode="auto">
                <a:xfrm flipH="1">
                  <a:off x="3666" y="1086"/>
                  <a:ext cx="1152" cy="666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26" name="Line 135"/>
                <p:cNvSpPr>
                  <a:spLocks noChangeShapeType="1"/>
                </p:cNvSpPr>
                <p:nvPr/>
              </p:nvSpPr>
              <p:spPr bwMode="auto">
                <a:xfrm flipH="1" flipV="1">
                  <a:off x="4527" y="0"/>
                  <a:ext cx="291" cy="1088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27" name="Line 136"/>
                <p:cNvSpPr>
                  <a:spLocks noChangeShapeType="1"/>
                </p:cNvSpPr>
                <p:nvPr/>
              </p:nvSpPr>
              <p:spPr bwMode="auto">
                <a:xfrm flipH="1" flipV="1">
                  <a:off x="3731" y="0"/>
                  <a:ext cx="1087" cy="1088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212328" name="Line 137"/>
                <p:cNvSpPr>
                  <a:spLocks noChangeShapeType="1"/>
                </p:cNvSpPr>
                <p:nvPr/>
              </p:nvSpPr>
              <p:spPr bwMode="auto">
                <a:xfrm flipH="1" flipV="1">
                  <a:off x="2910" y="576"/>
                  <a:ext cx="1908" cy="512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212329" name="Line 138"/>
                <p:cNvSpPr>
                  <a:spLocks noChangeShapeType="1"/>
                </p:cNvSpPr>
                <p:nvPr/>
              </p:nvSpPr>
              <p:spPr bwMode="auto">
                <a:xfrm flipV="1">
                  <a:off x="4818" y="0"/>
                  <a:ext cx="291" cy="1088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212330" name="Line 139"/>
                <p:cNvSpPr>
                  <a:spLocks noChangeShapeType="1"/>
                </p:cNvSpPr>
                <p:nvPr/>
              </p:nvSpPr>
              <p:spPr bwMode="auto">
                <a:xfrm flipV="1">
                  <a:off x="4818" y="151"/>
                  <a:ext cx="936" cy="937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212331" name="Line 140"/>
                <p:cNvSpPr>
                  <a:spLocks noChangeShapeType="1"/>
                </p:cNvSpPr>
                <p:nvPr/>
              </p:nvSpPr>
              <p:spPr bwMode="auto">
                <a:xfrm flipV="1">
                  <a:off x="4818" y="835"/>
                  <a:ext cx="942" cy="253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212332" name="Line 142"/>
                <p:cNvSpPr>
                  <a:spLocks noChangeShapeType="1"/>
                </p:cNvSpPr>
                <p:nvPr/>
              </p:nvSpPr>
              <p:spPr bwMode="auto">
                <a:xfrm flipH="1">
                  <a:off x="4643" y="1088"/>
                  <a:ext cx="175" cy="654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33" name="Line 143"/>
                <p:cNvSpPr>
                  <a:spLocks noChangeShapeType="1"/>
                </p:cNvSpPr>
                <p:nvPr/>
              </p:nvSpPr>
              <p:spPr bwMode="auto">
                <a:xfrm flipH="1">
                  <a:off x="4165" y="1088"/>
                  <a:ext cx="653" cy="654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212334" name="Line 144"/>
                <p:cNvSpPr>
                  <a:spLocks noChangeShapeType="1"/>
                </p:cNvSpPr>
                <p:nvPr/>
              </p:nvSpPr>
              <p:spPr bwMode="auto">
                <a:xfrm flipH="1">
                  <a:off x="2910" y="1088"/>
                  <a:ext cx="1908" cy="512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212335" name="Line 145"/>
                <p:cNvSpPr>
                  <a:spLocks noChangeShapeType="1"/>
                </p:cNvSpPr>
                <p:nvPr/>
              </p:nvSpPr>
              <p:spPr bwMode="auto">
                <a:xfrm>
                  <a:off x="4818" y="1088"/>
                  <a:ext cx="176" cy="657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212336" name="Line 147"/>
                <p:cNvSpPr>
                  <a:spLocks noChangeShapeType="1"/>
                </p:cNvSpPr>
                <p:nvPr/>
              </p:nvSpPr>
              <p:spPr bwMode="auto">
                <a:xfrm>
                  <a:off x="4818" y="1088"/>
                  <a:ext cx="942" cy="253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212337" name="Line 161"/>
                <p:cNvSpPr>
                  <a:spLocks noChangeShapeType="1"/>
                </p:cNvSpPr>
                <p:nvPr/>
              </p:nvSpPr>
              <p:spPr bwMode="auto">
                <a:xfrm flipH="1">
                  <a:off x="4818" y="1086"/>
                  <a:ext cx="0" cy="667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2302" name="Group 241"/>
              <p:cNvGrpSpPr>
                <a:grpSpLocks/>
              </p:cNvGrpSpPr>
              <p:nvPr/>
            </p:nvGrpSpPr>
            <p:grpSpPr bwMode="auto">
              <a:xfrm>
                <a:off x="4062" y="380"/>
                <a:ext cx="1514" cy="1325"/>
                <a:chOff x="4062" y="380"/>
                <a:chExt cx="1514" cy="1325"/>
              </a:xfrm>
            </p:grpSpPr>
            <p:sp>
              <p:nvSpPr>
                <p:cNvPr id="212303" name="Line 122"/>
                <p:cNvSpPr>
                  <a:spLocks noChangeShapeType="1"/>
                </p:cNvSpPr>
                <p:nvPr/>
              </p:nvSpPr>
              <p:spPr bwMode="auto">
                <a:xfrm rot="-3600000" flipH="1" flipV="1">
                  <a:off x="4185" y="704"/>
                  <a:ext cx="0" cy="29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04" name="Line 123"/>
                <p:cNvSpPr>
                  <a:spLocks noChangeShapeType="1"/>
                </p:cNvSpPr>
                <p:nvPr/>
              </p:nvSpPr>
              <p:spPr bwMode="auto">
                <a:xfrm rot="3600000" flipV="1">
                  <a:off x="5454" y="705"/>
                  <a:ext cx="0" cy="30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05" name="Line 124"/>
                <p:cNvSpPr>
                  <a:spLocks noChangeShapeType="1"/>
                </p:cNvSpPr>
                <p:nvPr/>
              </p:nvSpPr>
              <p:spPr bwMode="auto">
                <a:xfrm rot="3600000" flipH="1">
                  <a:off x="4186" y="1436"/>
                  <a:ext cx="0" cy="31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06" name="Line 125"/>
                <p:cNvSpPr>
                  <a:spLocks noChangeShapeType="1"/>
                </p:cNvSpPr>
                <p:nvPr/>
              </p:nvSpPr>
              <p:spPr bwMode="auto">
                <a:xfrm rot="-3600000">
                  <a:off x="5455" y="1438"/>
                  <a:ext cx="0" cy="28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07" name="Line 126"/>
                <p:cNvSpPr>
                  <a:spLocks noChangeShapeType="1"/>
                </p:cNvSpPr>
                <p:nvPr/>
              </p:nvSpPr>
              <p:spPr bwMode="auto">
                <a:xfrm flipH="1">
                  <a:off x="4062" y="1086"/>
                  <a:ext cx="33" cy="0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08" name="Line 127"/>
                <p:cNvSpPr>
                  <a:spLocks noChangeShapeType="1"/>
                </p:cNvSpPr>
                <p:nvPr/>
              </p:nvSpPr>
              <p:spPr bwMode="auto">
                <a:xfrm flipH="1" flipV="1">
                  <a:off x="4819" y="380"/>
                  <a:ext cx="0" cy="30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09" name="Line 128"/>
                <p:cNvSpPr>
                  <a:spLocks noChangeShapeType="1"/>
                </p:cNvSpPr>
                <p:nvPr/>
              </p:nvSpPr>
              <p:spPr bwMode="auto">
                <a:xfrm flipH="1" flipV="1">
                  <a:off x="4460" y="467"/>
                  <a:ext cx="15" cy="25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10" name="Line 129"/>
                <p:cNvSpPr>
                  <a:spLocks noChangeShapeType="1"/>
                </p:cNvSpPr>
                <p:nvPr/>
              </p:nvSpPr>
              <p:spPr bwMode="auto">
                <a:xfrm flipV="1">
                  <a:off x="5163" y="467"/>
                  <a:ext cx="13" cy="22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11" name="Line 130"/>
                <p:cNvSpPr>
                  <a:spLocks noChangeShapeType="1"/>
                </p:cNvSpPr>
                <p:nvPr/>
              </p:nvSpPr>
              <p:spPr bwMode="auto">
                <a:xfrm flipH="1">
                  <a:off x="4464" y="1681"/>
                  <a:ext cx="15" cy="24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12" name="Line 131"/>
                <p:cNvSpPr>
                  <a:spLocks noChangeShapeType="1"/>
                </p:cNvSpPr>
                <p:nvPr/>
              </p:nvSpPr>
              <p:spPr bwMode="auto">
                <a:xfrm>
                  <a:off x="5161" y="1681"/>
                  <a:ext cx="15" cy="24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2313" name="Line 133"/>
                <p:cNvSpPr>
                  <a:spLocks noChangeShapeType="1"/>
                </p:cNvSpPr>
                <p:nvPr/>
              </p:nvSpPr>
              <p:spPr bwMode="auto">
                <a:xfrm>
                  <a:off x="5543" y="1086"/>
                  <a:ext cx="33" cy="0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12290" name="Group 242"/>
            <p:cNvGrpSpPr>
              <a:grpSpLocks/>
            </p:cNvGrpSpPr>
            <p:nvPr/>
          </p:nvGrpSpPr>
          <p:grpSpPr bwMode="auto">
            <a:xfrm>
              <a:off x="4085" y="398"/>
              <a:ext cx="1464" cy="1222"/>
              <a:chOff x="4085" y="398"/>
              <a:chExt cx="1464" cy="1222"/>
            </a:xfrm>
          </p:grpSpPr>
          <p:sp>
            <p:nvSpPr>
              <p:cNvPr id="212291" name="Line 149"/>
              <p:cNvSpPr>
                <a:spLocks noChangeShapeType="1"/>
              </p:cNvSpPr>
              <p:nvPr/>
            </p:nvSpPr>
            <p:spPr bwMode="auto">
              <a:xfrm rot="-4500000" flipH="1" flipV="1">
                <a:off x="4109" y="881"/>
                <a:ext cx="0" cy="29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292" name="Line 150"/>
              <p:cNvSpPr>
                <a:spLocks noChangeShapeType="1"/>
              </p:cNvSpPr>
              <p:nvPr/>
            </p:nvSpPr>
            <p:spPr bwMode="auto">
              <a:xfrm rot="2700000" flipV="1">
                <a:off x="5336" y="554"/>
                <a:ext cx="0" cy="3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293" name="Line 151"/>
              <p:cNvSpPr>
                <a:spLocks noChangeShapeType="1"/>
              </p:cNvSpPr>
              <p:nvPr/>
            </p:nvSpPr>
            <p:spPr bwMode="auto">
              <a:xfrm rot="2700000" flipH="1">
                <a:off x="4300" y="1588"/>
                <a:ext cx="0" cy="32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294" name="Line 152"/>
              <p:cNvSpPr>
                <a:spLocks noChangeShapeType="1"/>
              </p:cNvSpPr>
              <p:nvPr/>
            </p:nvSpPr>
            <p:spPr bwMode="auto">
              <a:xfrm rot="-4500000">
                <a:off x="5527" y="1261"/>
                <a:ext cx="0" cy="2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295" name="Line 153"/>
              <p:cNvSpPr>
                <a:spLocks noChangeShapeType="1"/>
              </p:cNvSpPr>
              <p:nvPr/>
            </p:nvSpPr>
            <p:spPr bwMode="auto">
              <a:xfrm rot="20700000" flipH="1">
                <a:off x="4085" y="1278"/>
                <a:ext cx="33" cy="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296" name="Line 154"/>
              <p:cNvSpPr>
                <a:spLocks noChangeShapeType="1"/>
              </p:cNvSpPr>
              <p:nvPr/>
            </p:nvSpPr>
            <p:spPr bwMode="auto">
              <a:xfrm rot="-900000" flipH="1" flipV="1">
                <a:off x="4639" y="404"/>
                <a:ext cx="0" cy="3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297" name="Line 155"/>
              <p:cNvSpPr>
                <a:spLocks noChangeShapeType="1"/>
              </p:cNvSpPr>
              <p:nvPr/>
            </p:nvSpPr>
            <p:spPr bwMode="auto">
              <a:xfrm rot="-900000" flipH="1" flipV="1">
                <a:off x="4313" y="579"/>
                <a:ext cx="15" cy="25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298" name="Line 156"/>
              <p:cNvSpPr>
                <a:spLocks noChangeShapeType="1"/>
              </p:cNvSpPr>
              <p:nvPr/>
            </p:nvSpPr>
            <p:spPr bwMode="auto">
              <a:xfrm rot="20700000" flipV="1">
                <a:off x="4992" y="398"/>
                <a:ext cx="12" cy="22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299" name="Line 158"/>
              <p:cNvSpPr>
                <a:spLocks noChangeShapeType="1"/>
              </p:cNvSpPr>
              <p:nvPr/>
            </p:nvSpPr>
            <p:spPr bwMode="auto">
              <a:xfrm rot="-900000">
                <a:off x="5305" y="1571"/>
                <a:ext cx="14" cy="24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2300" name="Line 160"/>
              <p:cNvSpPr>
                <a:spLocks noChangeShapeType="1"/>
              </p:cNvSpPr>
              <p:nvPr/>
            </p:nvSpPr>
            <p:spPr bwMode="auto">
              <a:xfrm rot="-900000">
                <a:off x="5516" y="895"/>
                <a:ext cx="33" cy="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12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ELECTRIC FIELD VECTOR, </a:t>
            </a:r>
          </a:p>
        </p:txBody>
      </p:sp>
      <p:sp>
        <p:nvSpPr>
          <p:cNvPr id="2122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12264" name="Object 296"/>
          <p:cNvGraphicFramePr>
            <a:graphicFrameLocks noChangeAspect="1"/>
          </p:cNvGraphicFramePr>
          <p:nvPr/>
        </p:nvGraphicFramePr>
        <p:xfrm>
          <a:off x="7793038" y="660400"/>
          <a:ext cx="350837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94" name="Equation" r:id="rId6" imgW="355446" imgH="418918" progId="Equation.DSMT4">
                  <p:embed/>
                </p:oleObj>
              </mc:Choice>
              <mc:Fallback>
                <p:oleObj name="Equation" r:id="rId6" imgW="355446" imgH="418918" progId="Equation.DSMT4">
                  <p:embed/>
                  <p:pic>
                    <p:nvPicPr>
                      <p:cNvPr id="0" name="Picture 2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3038" y="660400"/>
                        <a:ext cx="350837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227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2278" name="Rectangle 8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1980" name="Rectangle 12"/>
          <p:cNvSpPr>
            <a:spLocks noChangeArrowheads="1"/>
          </p:cNvSpPr>
          <p:nvPr/>
        </p:nvSpPr>
        <p:spPr bwMode="auto">
          <a:xfrm>
            <a:off x="369888" y="3886200"/>
            <a:ext cx="64389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110000"/>
              </a:lnSpc>
            </a:pPr>
            <a:r>
              <a:rPr lang="en-US">
                <a:solidFill>
                  <a:srgbClr val="000066"/>
                </a:solidFill>
              </a:rPr>
              <a:t>And the field due to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>
                <a:solidFill>
                  <a:srgbClr val="000066"/>
                </a:solidFill>
              </a:rPr>
              <a:t> exerts a force on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>
                <a:solidFill>
                  <a:srgbClr val="000066"/>
                </a:solidFill>
              </a:rPr>
              <a:t>: </a:t>
            </a:r>
          </a:p>
        </p:txBody>
      </p:sp>
      <p:sp>
        <p:nvSpPr>
          <p:cNvPr id="212280" name="Rectangle 31"/>
          <p:cNvSpPr>
            <a:spLocks noChangeArrowheads="1"/>
          </p:cNvSpPr>
          <p:nvPr/>
        </p:nvSpPr>
        <p:spPr bwMode="auto">
          <a:xfrm>
            <a:off x="0" y="37861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2002" name="Rectangle 34"/>
          <p:cNvSpPr>
            <a:spLocks noChangeArrowheads="1"/>
          </p:cNvSpPr>
          <p:nvPr/>
        </p:nvSpPr>
        <p:spPr bwMode="auto">
          <a:xfrm>
            <a:off x="369888" y="4972050"/>
            <a:ext cx="84328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419350" indent="-2419350">
              <a:lnSpc>
                <a:spcPct val="110000"/>
              </a:lnSpc>
            </a:pPr>
            <a:r>
              <a:rPr lang="en-US">
                <a:solidFill>
                  <a:srgbClr val="000066"/>
                </a:solidFill>
              </a:rPr>
              <a:t>(Note: 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F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on q1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= F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on q2</a:t>
            </a:r>
            <a:r>
              <a:rPr lang="en-US">
                <a:solidFill>
                  <a:srgbClr val="000066"/>
                </a:solidFill>
              </a:rPr>
              <a:t> …</a:t>
            </a:r>
          </a:p>
        </p:txBody>
      </p:sp>
      <p:sp>
        <p:nvSpPr>
          <p:cNvPr id="211986" name="Rectangle 18"/>
          <p:cNvSpPr>
            <a:spLocks noChangeArrowheads="1"/>
          </p:cNvSpPr>
          <p:nvPr/>
        </p:nvSpPr>
        <p:spPr bwMode="auto">
          <a:xfrm>
            <a:off x="369888" y="5524500"/>
            <a:ext cx="84328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152650" indent="-2152650">
              <a:lnSpc>
                <a:spcPct val="110000"/>
              </a:lnSpc>
            </a:pPr>
            <a:r>
              <a:rPr lang="en-US">
                <a:solidFill>
                  <a:srgbClr val="000066"/>
                </a:solidFill>
              </a:rPr>
              <a:t>    but       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E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= E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>
                <a:solidFill>
                  <a:srgbClr val="000066"/>
                </a:solidFill>
              </a:rPr>
              <a:t> 	only if 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>
                <a:solidFill>
                  <a:srgbClr val="000066"/>
                </a:solidFill>
              </a:rPr>
              <a:t>) </a:t>
            </a:r>
          </a:p>
        </p:txBody>
      </p:sp>
      <p:sp>
        <p:nvSpPr>
          <p:cNvPr id="212283" name="Oval 103"/>
          <p:cNvSpPr>
            <a:spLocks noChangeAspect="1" noChangeArrowheads="1"/>
          </p:cNvSpPr>
          <p:nvPr/>
        </p:nvSpPr>
        <p:spPr bwMode="auto">
          <a:xfrm>
            <a:off x="5959475" y="1609725"/>
            <a:ext cx="238125" cy="23812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2284" name="Oval 105"/>
          <p:cNvSpPr>
            <a:spLocks noChangeAspect="1" noChangeArrowheads="1"/>
          </p:cNvSpPr>
          <p:nvPr/>
        </p:nvSpPr>
        <p:spPr bwMode="auto">
          <a:xfrm>
            <a:off x="7480300" y="1562100"/>
            <a:ext cx="333375" cy="3333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2285" name="Rectangle 106"/>
          <p:cNvSpPr>
            <a:spLocks noChangeArrowheads="1"/>
          </p:cNvSpPr>
          <p:nvPr/>
        </p:nvSpPr>
        <p:spPr bwMode="auto">
          <a:xfrm>
            <a:off x="5857875" y="1863725"/>
            <a:ext cx="415925" cy="460375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12286" name="Rectangle 107"/>
          <p:cNvSpPr>
            <a:spLocks noChangeArrowheads="1"/>
          </p:cNvSpPr>
          <p:nvPr/>
        </p:nvSpPr>
        <p:spPr bwMode="auto">
          <a:xfrm>
            <a:off x="7429500" y="1863725"/>
            <a:ext cx="415925" cy="460375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</a:p>
        </p:txBody>
      </p:sp>
      <p:graphicFrame>
        <p:nvGraphicFramePr>
          <p:cNvPr id="212076" name="Object 297"/>
          <p:cNvGraphicFramePr>
            <a:graphicFrameLocks noChangeAspect="1"/>
          </p:cNvGraphicFramePr>
          <p:nvPr/>
        </p:nvGraphicFramePr>
        <p:xfrm>
          <a:off x="6924675" y="3921125"/>
          <a:ext cx="161290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95" name="Equation" r:id="rId8" imgW="1612900" imgH="495300" progId="Equation.DSMT4">
                  <p:embed/>
                </p:oleObj>
              </mc:Choice>
              <mc:Fallback>
                <p:oleObj name="Equation" r:id="rId8" imgW="1612900" imgH="495300" progId="Equation.DSMT4">
                  <p:embed/>
                  <p:pic>
                    <p:nvPicPr>
                      <p:cNvPr id="0" name="Picture 2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5" y="3921125"/>
                        <a:ext cx="1612900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2219" name="Line 251"/>
          <p:cNvSpPr>
            <a:spLocks noChangeShapeType="1"/>
          </p:cNvSpPr>
          <p:nvPr/>
        </p:nvSpPr>
        <p:spPr bwMode="auto">
          <a:xfrm>
            <a:off x="7797800" y="1727200"/>
            <a:ext cx="8255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12220" name="Object 298"/>
          <p:cNvGraphicFramePr>
            <a:graphicFrameLocks noChangeAspect="1"/>
          </p:cNvGraphicFramePr>
          <p:nvPr/>
        </p:nvGraphicFramePr>
        <p:xfrm>
          <a:off x="7966075" y="1733550"/>
          <a:ext cx="71120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96" name="Equation" r:id="rId10" imgW="710891" imgH="482391" progId="Equation.DSMT4">
                  <p:embed/>
                </p:oleObj>
              </mc:Choice>
              <mc:Fallback>
                <p:oleObj name="Equation" r:id="rId10" imgW="710891" imgH="482391" progId="Equation.DSMT4">
                  <p:embed/>
                  <p:pic>
                    <p:nvPicPr>
                      <p:cNvPr id="0" name="Picture 2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6075" y="1733550"/>
                        <a:ext cx="711200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2221" name="Line 253"/>
          <p:cNvSpPr>
            <a:spLocks noChangeShapeType="1"/>
          </p:cNvSpPr>
          <p:nvPr/>
        </p:nvSpPr>
        <p:spPr bwMode="auto">
          <a:xfrm flipH="1">
            <a:off x="5137150" y="1727200"/>
            <a:ext cx="825500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12222" name="Object 299"/>
          <p:cNvGraphicFramePr>
            <a:graphicFrameLocks noChangeAspect="1"/>
          </p:cNvGraphicFramePr>
          <p:nvPr/>
        </p:nvGraphicFramePr>
        <p:xfrm>
          <a:off x="5229225" y="1244600"/>
          <a:ext cx="69850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97" name="Equation" r:id="rId12" imgW="698197" imgH="482391" progId="Equation.DSMT4">
                  <p:embed/>
                </p:oleObj>
              </mc:Choice>
              <mc:Fallback>
                <p:oleObj name="Equation" r:id="rId12" imgW="698197" imgH="482391" progId="Equation.DSMT4">
                  <p:embed/>
                  <p:pic>
                    <p:nvPicPr>
                      <p:cNvPr id="0" name="Picture 2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9225" y="1244600"/>
                        <a:ext cx="698500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1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12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2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212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212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12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12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212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2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212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2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2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92" grpId="0"/>
      <p:bldP spid="211980" grpId="0"/>
      <p:bldP spid="212002" grpId="0"/>
      <p:bldP spid="211986" grpId="0"/>
      <p:bldP spid="212219" grpId="0" animBg="1"/>
      <p:bldP spid="212219" grpId="1" animBg="1"/>
      <p:bldP spid="212219" grpId="2" animBg="1"/>
      <p:bldP spid="2122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0954" name="Object 47"/>
          <p:cNvGraphicFramePr>
            <a:graphicFrameLocks noChangeAspect="1"/>
          </p:cNvGraphicFramePr>
          <p:nvPr/>
        </p:nvGraphicFramePr>
        <p:xfrm>
          <a:off x="3619500" y="5026025"/>
          <a:ext cx="15970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09" name="Equation" r:id="rId4" imgW="1600200" imgH="749300" progId="Equation.DSMT4">
                  <p:embed/>
                </p:oleObj>
              </mc:Choice>
              <mc:Fallback>
                <p:oleObj name="Equation" r:id="rId4" imgW="1600200" imgH="7493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0" y="5026025"/>
                        <a:ext cx="1597025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51" name="Object 48"/>
          <p:cNvGraphicFramePr>
            <a:graphicFrameLocks noChangeAspect="1"/>
          </p:cNvGraphicFramePr>
          <p:nvPr/>
        </p:nvGraphicFramePr>
        <p:xfrm>
          <a:off x="6376988" y="3224213"/>
          <a:ext cx="1722437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10" name="Equation" r:id="rId6" imgW="1727200" imgH="749300" progId="Equation.DSMT4">
                  <p:embed/>
                </p:oleObj>
              </mc:Choice>
              <mc:Fallback>
                <p:oleObj name="Equation" r:id="rId6" imgW="1727200" imgH="74930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6988" y="3224213"/>
                        <a:ext cx="1722437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9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21099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109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F97AFF-2CF7-42F2-B6A4-D7ADA295F425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  <p:sp>
        <p:nvSpPr>
          <p:cNvPr id="2109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FIELD DUE TO A POINT CHARGE </a:t>
            </a:r>
          </a:p>
        </p:txBody>
      </p:sp>
      <p:sp>
        <p:nvSpPr>
          <p:cNvPr id="2109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1296988"/>
          </a:xfrm>
        </p:spPr>
        <p:txBody>
          <a:bodyPr/>
          <a:lstStyle/>
          <a:p>
            <a:pPr marL="180975" lvl="1" indent="0" eaLnBrk="1" hangingPunct="1"/>
            <a:r>
              <a:rPr lang="en-US" smtClean="0"/>
              <a:t>To find the field strength     at a point in the field a distance </a:t>
            </a:r>
            <a:r>
              <a:rPr lang="en-US" b="1" i="1" smtClean="0">
                <a:latin typeface="Times New Roman" pitchFamily="18" charset="0"/>
              </a:rPr>
              <a:t>r</a:t>
            </a:r>
            <a:r>
              <a:rPr lang="en-US" i="1" smtClean="0"/>
              <a:t> </a:t>
            </a:r>
            <a:r>
              <a:rPr lang="en-US" smtClean="0"/>
              <a:t>from a point charge </a:t>
            </a:r>
            <a:r>
              <a:rPr lang="en-US" b="1" i="1" smtClean="0">
                <a:latin typeface="Times New Roman" pitchFamily="18" charset="0"/>
              </a:rPr>
              <a:t>q</a:t>
            </a:r>
            <a:r>
              <a:rPr lang="en-US" smtClean="0"/>
              <a:t>, we place a test charge </a:t>
            </a:r>
            <a:r>
              <a:rPr lang="en-US" b="1" i="1" smtClean="0">
                <a:latin typeface="Times New Roman" pitchFamily="18" charset="0"/>
              </a:rPr>
              <a:t>q'</a:t>
            </a:r>
            <a:r>
              <a:rPr lang="en-US" smtClean="0"/>
              <a:t> at that point. </a:t>
            </a:r>
          </a:p>
        </p:txBody>
      </p:sp>
      <p:graphicFrame>
        <p:nvGraphicFramePr>
          <p:cNvPr id="210993" name="Object 49"/>
          <p:cNvGraphicFramePr>
            <a:graphicFrameLocks noChangeAspect="1"/>
          </p:cNvGraphicFramePr>
          <p:nvPr/>
        </p:nvGraphicFramePr>
        <p:xfrm>
          <a:off x="4089400" y="1384300"/>
          <a:ext cx="279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11" name="Equation" r:id="rId8" imgW="279400" imgH="330200" progId="Equation.DSMT4">
                  <p:embed/>
                </p:oleObj>
              </mc:Choice>
              <mc:Fallback>
                <p:oleObj name="Equation" r:id="rId8" imgW="279400" imgH="33020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1384300"/>
                        <a:ext cx="2794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99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0950" name="Rectangle 6"/>
          <p:cNvSpPr>
            <a:spLocks noChangeArrowheads="1"/>
          </p:cNvSpPr>
          <p:nvPr/>
        </p:nvSpPr>
        <p:spPr bwMode="auto">
          <a:xfrm>
            <a:off x="179388" y="2838450"/>
            <a:ext cx="6335712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180975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According to Coulomb, the magnitude of the force between the charges is:</a:t>
            </a:r>
          </a:p>
        </p:txBody>
      </p:sp>
      <p:sp>
        <p:nvSpPr>
          <p:cNvPr id="210953" name="Rectangle 9"/>
          <p:cNvSpPr>
            <a:spLocks noChangeArrowheads="1"/>
          </p:cNvSpPr>
          <p:nvPr/>
        </p:nvSpPr>
        <p:spPr bwMode="auto">
          <a:xfrm>
            <a:off x="184150" y="4273550"/>
            <a:ext cx="8774113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80975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And therefore the electric field strength (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E = F/q'</a:t>
            </a:r>
            <a:r>
              <a:rPr lang="en-US">
                <a:solidFill>
                  <a:srgbClr val="000066"/>
                </a:solidFill>
              </a:rPr>
              <a:t>) is: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3532188" y="5033963"/>
            <a:ext cx="1790700" cy="817562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0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0" grpId="0"/>
      <p:bldP spid="210953" grpId="0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7753" name="Object 64"/>
          <p:cNvGraphicFramePr>
            <a:graphicFrameLocks noChangeAspect="1"/>
          </p:cNvGraphicFramePr>
          <p:nvPr/>
        </p:nvGraphicFramePr>
        <p:xfrm>
          <a:off x="3530600" y="5191125"/>
          <a:ext cx="17748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32" name="Equation" r:id="rId4" imgW="1778000" imgH="749300" progId="Equation.DSMT4">
                  <p:embed/>
                </p:oleObj>
              </mc:Choice>
              <mc:Fallback>
                <p:oleObj name="Equation" r:id="rId4" imgW="1778000" imgH="749300" progId="Equation.DSMT4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600" y="5191125"/>
                        <a:ext cx="1774825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809" name="Object 65"/>
          <p:cNvGraphicFramePr>
            <a:graphicFrameLocks noChangeAspect="1"/>
          </p:cNvGraphicFramePr>
          <p:nvPr/>
        </p:nvGraphicFramePr>
        <p:xfrm>
          <a:off x="3603625" y="1436688"/>
          <a:ext cx="15970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33" name="Equation" r:id="rId6" imgW="1600200" imgH="749300" progId="Equation.DSMT4">
                  <p:embed/>
                </p:oleObj>
              </mc:Choice>
              <mc:Fallback>
                <p:oleObj name="Equation" r:id="rId6" imgW="1600200" imgH="749300" progId="Equation.DSMT4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625" y="1436688"/>
                        <a:ext cx="1597025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81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28781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878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E3E5F3-9D11-45C6-B999-F5ADFC118999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  <p:sp>
        <p:nvSpPr>
          <p:cNvPr id="2878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FIELD DUE TO A POINT CHARGE </a:t>
            </a:r>
          </a:p>
        </p:txBody>
      </p:sp>
      <p:sp>
        <p:nvSpPr>
          <p:cNvPr id="28781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87752" name="Rectangle 8"/>
          <p:cNvSpPr>
            <a:spLocks noChangeArrowheads="1"/>
          </p:cNvSpPr>
          <p:nvPr/>
        </p:nvSpPr>
        <p:spPr bwMode="auto">
          <a:xfrm>
            <a:off x="184150" y="3965575"/>
            <a:ext cx="8774113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80975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Alternatively, in terms of the unit vector   , which points straight outward from the source charge,: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87754" name="Rectangle 10"/>
          <p:cNvSpPr>
            <a:spLocks noChangeArrowheads="1"/>
          </p:cNvSpPr>
          <p:nvPr/>
        </p:nvSpPr>
        <p:spPr bwMode="auto">
          <a:xfrm>
            <a:off x="3400425" y="5199063"/>
            <a:ext cx="2054225" cy="827087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87819" name="Rectangle 12"/>
          <p:cNvSpPr>
            <a:spLocks noChangeArrowheads="1"/>
          </p:cNvSpPr>
          <p:nvPr/>
        </p:nvSpPr>
        <p:spPr bwMode="auto">
          <a:xfrm>
            <a:off x="3532188" y="1452563"/>
            <a:ext cx="1790700" cy="817562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87820" name="Rectangle 17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2478088"/>
            <a:ext cx="8710612" cy="1296987"/>
          </a:xfrm>
        </p:spPr>
        <p:txBody>
          <a:bodyPr/>
          <a:lstStyle/>
          <a:p>
            <a:pPr marL="180975" lvl="1" indent="0" eaLnBrk="1" hangingPunct="1"/>
            <a:r>
              <a:rPr lang="en-US" smtClean="0"/>
              <a:t>The </a:t>
            </a:r>
            <a:r>
              <a:rPr lang="en-US" i="1" smtClean="0"/>
              <a:t>direction</a:t>
            </a:r>
            <a:r>
              <a:rPr lang="en-US" i="1" baseline="30000" smtClean="0"/>
              <a:t> </a:t>
            </a:r>
            <a:r>
              <a:rPr lang="en-US" smtClean="0"/>
              <a:t> of      is in the direction of the force on a positive test particle, i.e. away from the source charge </a:t>
            </a:r>
            <a:r>
              <a:rPr lang="en-US" b="1" i="1" smtClean="0">
                <a:latin typeface="Times New Roman" pitchFamily="18" charset="0"/>
              </a:rPr>
              <a:t>q</a:t>
            </a:r>
            <a:r>
              <a:rPr lang="en-US" smtClean="0"/>
              <a:t> if </a:t>
            </a:r>
            <a:r>
              <a:rPr lang="en-US" b="1" i="1" smtClean="0">
                <a:latin typeface="Times New Roman" pitchFamily="18" charset="0"/>
              </a:rPr>
              <a:t>E</a:t>
            </a:r>
            <a:r>
              <a:rPr lang="en-US" smtClean="0"/>
              <a:t> is positive, and towards </a:t>
            </a:r>
            <a:r>
              <a:rPr lang="en-US" b="1" i="1" smtClean="0">
                <a:latin typeface="Times New Roman" pitchFamily="18" charset="0"/>
              </a:rPr>
              <a:t>q</a:t>
            </a:r>
            <a:r>
              <a:rPr lang="en-US" smtClean="0"/>
              <a:t> if </a:t>
            </a:r>
            <a:r>
              <a:rPr lang="en-US" b="1" i="1" smtClean="0">
                <a:latin typeface="Times New Roman" pitchFamily="18" charset="0"/>
              </a:rPr>
              <a:t>E</a:t>
            </a:r>
            <a:r>
              <a:rPr lang="en-US" smtClean="0"/>
              <a:t> is negative. </a:t>
            </a:r>
          </a:p>
        </p:txBody>
      </p:sp>
      <p:graphicFrame>
        <p:nvGraphicFramePr>
          <p:cNvPr id="287810" name="Object 66"/>
          <p:cNvGraphicFramePr>
            <a:graphicFrameLocks noChangeAspect="1"/>
          </p:cNvGraphicFramePr>
          <p:nvPr/>
        </p:nvGraphicFramePr>
        <p:xfrm>
          <a:off x="2916238" y="2517775"/>
          <a:ext cx="279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34" name="Equation" r:id="rId8" imgW="279400" imgH="330200" progId="Equation.DSMT4">
                  <p:embed/>
                </p:oleObj>
              </mc:Choice>
              <mc:Fallback>
                <p:oleObj name="Equation" r:id="rId8" imgW="279400" imgH="330200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2517775"/>
                        <a:ext cx="2794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763" name="Object 67"/>
          <p:cNvGraphicFramePr>
            <a:graphicFrameLocks noChangeAspect="1"/>
          </p:cNvGraphicFramePr>
          <p:nvPr/>
        </p:nvGraphicFramePr>
        <p:xfrm>
          <a:off x="6351588" y="4046538"/>
          <a:ext cx="1905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35" name="Equation" r:id="rId10" imgW="190417" imgH="291973" progId="Equation.DSMT4">
                  <p:embed/>
                </p:oleObj>
              </mc:Choice>
              <mc:Fallback>
                <p:oleObj name="Equation" r:id="rId10" imgW="190417" imgH="291973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1588" y="4046538"/>
                        <a:ext cx="1905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87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52" grpId="0"/>
      <p:bldP spid="28775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301058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01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E08A09-11CF-4FE9-90DC-A1324701A14E}" type="slidenum">
              <a:rPr lang="en-US" smtClean="0">
                <a:cs typeface="Arial" charset="0"/>
              </a:rPr>
              <a:pPr/>
              <a:t>13</a:t>
            </a:fld>
            <a:endParaRPr lang="en-US" smtClean="0">
              <a:cs typeface="Arial" charset="0"/>
            </a:endParaRPr>
          </a:p>
        </p:txBody>
      </p:sp>
      <p:grpSp>
        <p:nvGrpSpPr>
          <p:cNvPr id="289885" name="Group 93"/>
          <p:cNvGrpSpPr>
            <a:grpSpLocks/>
          </p:cNvGrpSpPr>
          <p:nvPr/>
        </p:nvGrpSpPr>
        <p:grpSpPr bwMode="auto">
          <a:xfrm>
            <a:off x="4757738" y="2232025"/>
            <a:ext cx="3951287" cy="3935413"/>
            <a:chOff x="1637" y="1510"/>
            <a:chExt cx="2489" cy="2479"/>
          </a:xfrm>
        </p:grpSpPr>
        <p:grpSp>
          <p:nvGrpSpPr>
            <p:cNvPr id="301068" name="Group 56"/>
            <p:cNvGrpSpPr>
              <a:grpSpLocks/>
            </p:cNvGrpSpPr>
            <p:nvPr/>
          </p:nvGrpSpPr>
          <p:grpSpPr bwMode="auto">
            <a:xfrm>
              <a:off x="2852" y="2017"/>
              <a:ext cx="56" cy="588"/>
              <a:chOff x="2852" y="2017"/>
              <a:chExt cx="56" cy="588"/>
            </a:xfrm>
          </p:grpSpPr>
          <p:sp>
            <p:nvSpPr>
              <p:cNvPr id="301134" name="Line 11"/>
              <p:cNvSpPr>
                <a:spLocks noChangeShapeType="1"/>
              </p:cNvSpPr>
              <p:nvPr/>
            </p:nvSpPr>
            <p:spPr bwMode="auto">
              <a:xfrm>
                <a:off x="2880" y="2047"/>
                <a:ext cx="0" cy="558"/>
              </a:xfrm>
              <a:prstGeom prst="line">
                <a:avLst/>
              </a:prstGeom>
              <a:noFill/>
              <a:ln w="381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1135" name="Oval 12"/>
              <p:cNvSpPr>
                <a:spLocks noChangeArrowheads="1"/>
              </p:cNvSpPr>
              <p:nvPr/>
            </p:nvSpPr>
            <p:spPr bwMode="auto">
              <a:xfrm>
                <a:off x="2852" y="2017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</p:grpSp>
        <p:sp>
          <p:nvSpPr>
            <p:cNvPr id="301069" name="Oval 31"/>
            <p:cNvSpPr>
              <a:spLocks noChangeArrowheads="1"/>
            </p:cNvSpPr>
            <p:nvPr/>
          </p:nvSpPr>
          <p:spPr bwMode="auto">
            <a:xfrm>
              <a:off x="1637" y="2725"/>
              <a:ext cx="56" cy="56"/>
            </a:xfrm>
            <a:prstGeom prst="ellipse">
              <a:avLst/>
            </a:prstGeom>
            <a:solidFill>
              <a:schemeClr val="tx1"/>
            </a:solidFill>
            <a:ln w="15875" algn="ctr">
              <a:noFill/>
              <a:round/>
              <a:headEnd/>
              <a:tailEnd type="none" w="lg" len="lg"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01070" name="Oval 32"/>
            <p:cNvSpPr>
              <a:spLocks noChangeArrowheads="1"/>
            </p:cNvSpPr>
            <p:nvPr/>
          </p:nvSpPr>
          <p:spPr bwMode="auto">
            <a:xfrm>
              <a:off x="2141" y="2725"/>
              <a:ext cx="56" cy="56"/>
            </a:xfrm>
            <a:prstGeom prst="ellipse">
              <a:avLst/>
            </a:prstGeom>
            <a:solidFill>
              <a:schemeClr val="tx1"/>
            </a:solidFill>
            <a:ln w="15875" algn="ctr">
              <a:noFill/>
              <a:round/>
              <a:headEnd/>
              <a:tailEnd type="none" w="lg" len="lg"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01071" name="Oval 33"/>
            <p:cNvSpPr>
              <a:spLocks noChangeArrowheads="1"/>
            </p:cNvSpPr>
            <p:nvPr/>
          </p:nvSpPr>
          <p:spPr bwMode="auto">
            <a:xfrm>
              <a:off x="3566" y="2725"/>
              <a:ext cx="56" cy="56"/>
            </a:xfrm>
            <a:prstGeom prst="ellipse">
              <a:avLst/>
            </a:prstGeom>
            <a:solidFill>
              <a:schemeClr val="tx1"/>
            </a:solidFill>
            <a:ln w="15875" algn="ctr">
              <a:noFill/>
              <a:round/>
              <a:headEnd/>
              <a:tailEnd type="none" w="lg" len="lg"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01072" name="Oval 34"/>
            <p:cNvSpPr>
              <a:spLocks noChangeArrowheads="1"/>
            </p:cNvSpPr>
            <p:nvPr/>
          </p:nvSpPr>
          <p:spPr bwMode="auto">
            <a:xfrm>
              <a:off x="4070" y="2725"/>
              <a:ext cx="56" cy="56"/>
            </a:xfrm>
            <a:prstGeom prst="ellipse">
              <a:avLst/>
            </a:prstGeom>
            <a:solidFill>
              <a:schemeClr val="tx1"/>
            </a:solidFill>
            <a:ln w="15875" algn="ctr">
              <a:noFill/>
              <a:round/>
              <a:headEnd/>
              <a:tailEnd type="none" w="lg" len="lg"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301073" name="Group 57"/>
            <p:cNvGrpSpPr>
              <a:grpSpLocks/>
            </p:cNvGrpSpPr>
            <p:nvPr/>
          </p:nvGrpSpPr>
          <p:grpSpPr bwMode="auto">
            <a:xfrm>
              <a:off x="2852" y="1510"/>
              <a:ext cx="56" cy="173"/>
              <a:chOff x="2852" y="1510"/>
              <a:chExt cx="56" cy="173"/>
            </a:xfrm>
          </p:grpSpPr>
          <p:sp>
            <p:nvSpPr>
              <p:cNvPr id="301132" name="Oval 23"/>
              <p:cNvSpPr>
                <a:spLocks noChangeArrowheads="1"/>
              </p:cNvSpPr>
              <p:nvPr/>
            </p:nvSpPr>
            <p:spPr bwMode="auto">
              <a:xfrm>
                <a:off x="2852" y="1510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01133" name="Line 35"/>
              <p:cNvSpPr>
                <a:spLocks noChangeShapeType="1"/>
              </p:cNvSpPr>
              <p:nvPr/>
            </p:nvSpPr>
            <p:spPr bwMode="auto">
              <a:xfrm>
                <a:off x="2880" y="1561"/>
                <a:ext cx="0" cy="122"/>
              </a:xfrm>
              <a:prstGeom prst="line">
                <a:avLst/>
              </a:prstGeom>
              <a:noFill/>
              <a:ln w="381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1074" name="Group 58"/>
            <p:cNvGrpSpPr>
              <a:grpSpLocks/>
            </p:cNvGrpSpPr>
            <p:nvPr/>
          </p:nvGrpSpPr>
          <p:grpSpPr bwMode="auto">
            <a:xfrm>
              <a:off x="2483" y="1834"/>
              <a:ext cx="121" cy="249"/>
              <a:chOff x="2483" y="1834"/>
              <a:chExt cx="121" cy="249"/>
            </a:xfrm>
          </p:grpSpPr>
          <p:sp>
            <p:nvSpPr>
              <p:cNvPr id="301130" name="Oval 19"/>
              <p:cNvSpPr>
                <a:spLocks noChangeArrowheads="1"/>
              </p:cNvSpPr>
              <p:nvPr/>
            </p:nvSpPr>
            <p:spPr bwMode="auto">
              <a:xfrm>
                <a:off x="2483" y="1834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01131" name="Line 37"/>
              <p:cNvSpPr>
                <a:spLocks noChangeShapeType="1"/>
              </p:cNvSpPr>
              <p:nvPr/>
            </p:nvSpPr>
            <p:spPr bwMode="auto">
              <a:xfrm>
                <a:off x="2520" y="1885"/>
                <a:ext cx="84" cy="198"/>
              </a:xfrm>
              <a:prstGeom prst="line">
                <a:avLst/>
              </a:prstGeom>
              <a:noFill/>
              <a:ln w="381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1075" name="Group 55"/>
            <p:cNvGrpSpPr>
              <a:grpSpLocks/>
            </p:cNvGrpSpPr>
            <p:nvPr/>
          </p:nvGrpSpPr>
          <p:grpSpPr bwMode="auto">
            <a:xfrm>
              <a:off x="3156" y="1834"/>
              <a:ext cx="121" cy="249"/>
              <a:chOff x="3156" y="1834"/>
              <a:chExt cx="121" cy="249"/>
            </a:xfrm>
          </p:grpSpPr>
          <p:sp>
            <p:nvSpPr>
              <p:cNvPr id="301128" name="Oval 26"/>
              <p:cNvSpPr>
                <a:spLocks noChangeArrowheads="1"/>
              </p:cNvSpPr>
              <p:nvPr/>
            </p:nvSpPr>
            <p:spPr bwMode="auto">
              <a:xfrm flipH="1">
                <a:off x="3221" y="1834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01129" name="Line 38"/>
              <p:cNvSpPr>
                <a:spLocks noChangeShapeType="1"/>
              </p:cNvSpPr>
              <p:nvPr/>
            </p:nvSpPr>
            <p:spPr bwMode="auto">
              <a:xfrm flipH="1">
                <a:off x="3156" y="1885"/>
                <a:ext cx="84" cy="198"/>
              </a:xfrm>
              <a:prstGeom prst="line">
                <a:avLst/>
              </a:prstGeom>
              <a:noFill/>
              <a:ln w="381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1076" name="Group 53"/>
            <p:cNvGrpSpPr>
              <a:grpSpLocks/>
            </p:cNvGrpSpPr>
            <p:nvPr/>
          </p:nvGrpSpPr>
          <p:grpSpPr bwMode="auto">
            <a:xfrm>
              <a:off x="2988" y="2218"/>
              <a:ext cx="424" cy="427"/>
              <a:chOff x="2988" y="2218"/>
              <a:chExt cx="424" cy="427"/>
            </a:xfrm>
          </p:grpSpPr>
          <p:sp>
            <p:nvSpPr>
              <p:cNvPr id="301126" name="Oval 28"/>
              <p:cNvSpPr>
                <a:spLocks noChangeArrowheads="1"/>
              </p:cNvSpPr>
              <p:nvPr/>
            </p:nvSpPr>
            <p:spPr bwMode="auto">
              <a:xfrm flipH="1">
                <a:off x="3356" y="2218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01127" name="Line 40"/>
              <p:cNvSpPr>
                <a:spLocks noChangeShapeType="1"/>
              </p:cNvSpPr>
              <p:nvPr/>
            </p:nvSpPr>
            <p:spPr bwMode="auto">
              <a:xfrm flipH="1">
                <a:off x="2988" y="2267"/>
                <a:ext cx="378" cy="378"/>
              </a:xfrm>
              <a:prstGeom prst="line">
                <a:avLst/>
              </a:prstGeom>
              <a:noFill/>
              <a:ln w="381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1077" name="Group 52"/>
            <p:cNvGrpSpPr>
              <a:grpSpLocks/>
            </p:cNvGrpSpPr>
            <p:nvPr/>
          </p:nvGrpSpPr>
          <p:grpSpPr bwMode="auto">
            <a:xfrm>
              <a:off x="3644" y="1867"/>
              <a:ext cx="122" cy="124"/>
              <a:chOff x="3644" y="1867"/>
              <a:chExt cx="122" cy="124"/>
            </a:xfrm>
          </p:grpSpPr>
          <p:sp>
            <p:nvSpPr>
              <p:cNvPr id="301124" name="Oval 27"/>
              <p:cNvSpPr>
                <a:spLocks noChangeArrowheads="1"/>
              </p:cNvSpPr>
              <p:nvPr/>
            </p:nvSpPr>
            <p:spPr bwMode="auto">
              <a:xfrm flipH="1">
                <a:off x="3710" y="1867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01125" name="Line 41"/>
              <p:cNvSpPr>
                <a:spLocks noChangeShapeType="1"/>
              </p:cNvSpPr>
              <p:nvPr/>
            </p:nvSpPr>
            <p:spPr bwMode="auto">
              <a:xfrm flipH="1">
                <a:off x="3644" y="1913"/>
                <a:ext cx="78" cy="78"/>
              </a:xfrm>
              <a:prstGeom prst="line">
                <a:avLst/>
              </a:prstGeom>
              <a:noFill/>
              <a:ln w="381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1078" name="Group 59"/>
            <p:cNvGrpSpPr>
              <a:grpSpLocks/>
            </p:cNvGrpSpPr>
            <p:nvPr/>
          </p:nvGrpSpPr>
          <p:grpSpPr bwMode="auto">
            <a:xfrm>
              <a:off x="2348" y="2218"/>
              <a:ext cx="424" cy="427"/>
              <a:chOff x="2348" y="2218"/>
              <a:chExt cx="424" cy="427"/>
            </a:xfrm>
          </p:grpSpPr>
          <p:sp>
            <p:nvSpPr>
              <p:cNvPr id="301122" name="Oval 21"/>
              <p:cNvSpPr>
                <a:spLocks noChangeArrowheads="1"/>
              </p:cNvSpPr>
              <p:nvPr/>
            </p:nvSpPr>
            <p:spPr bwMode="auto">
              <a:xfrm>
                <a:off x="2348" y="2218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01123" name="Line 42"/>
              <p:cNvSpPr>
                <a:spLocks noChangeShapeType="1"/>
              </p:cNvSpPr>
              <p:nvPr/>
            </p:nvSpPr>
            <p:spPr bwMode="auto">
              <a:xfrm>
                <a:off x="2394" y="2267"/>
                <a:ext cx="378" cy="378"/>
              </a:xfrm>
              <a:prstGeom prst="line">
                <a:avLst/>
              </a:prstGeom>
              <a:noFill/>
              <a:ln w="381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1079" name="Group 54"/>
            <p:cNvGrpSpPr>
              <a:grpSpLocks/>
            </p:cNvGrpSpPr>
            <p:nvPr/>
          </p:nvGrpSpPr>
          <p:grpSpPr bwMode="auto">
            <a:xfrm>
              <a:off x="3552" y="2356"/>
              <a:ext cx="247" cy="120"/>
              <a:chOff x="3552" y="2356"/>
              <a:chExt cx="247" cy="120"/>
            </a:xfrm>
          </p:grpSpPr>
          <p:sp>
            <p:nvSpPr>
              <p:cNvPr id="301120" name="Oval 29"/>
              <p:cNvSpPr>
                <a:spLocks noChangeArrowheads="1"/>
              </p:cNvSpPr>
              <p:nvPr/>
            </p:nvSpPr>
            <p:spPr bwMode="auto">
              <a:xfrm flipH="1">
                <a:off x="3743" y="2356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01121" name="Line 43"/>
              <p:cNvSpPr>
                <a:spLocks noChangeShapeType="1"/>
              </p:cNvSpPr>
              <p:nvPr/>
            </p:nvSpPr>
            <p:spPr bwMode="auto">
              <a:xfrm flipH="1">
                <a:off x="3552" y="2396"/>
                <a:ext cx="196" cy="80"/>
              </a:xfrm>
              <a:prstGeom prst="line">
                <a:avLst/>
              </a:prstGeom>
              <a:noFill/>
              <a:ln w="381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1080" name="Group 60"/>
            <p:cNvGrpSpPr>
              <a:grpSpLocks/>
            </p:cNvGrpSpPr>
            <p:nvPr/>
          </p:nvGrpSpPr>
          <p:grpSpPr bwMode="auto">
            <a:xfrm>
              <a:off x="1961" y="2356"/>
              <a:ext cx="248" cy="120"/>
              <a:chOff x="1961" y="2356"/>
              <a:chExt cx="248" cy="120"/>
            </a:xfrm>
          </p:grpSpPr>
          <p:sp>
            <p:nvSpPr>
              <p:cNvPr id="301118" name="Oval 22"/>
              <p:cNvSpPr>
                <a:spLocks noChangeArrowheads="1"/>
              </p:cNvSpPr>
              <p:nvPr/>
            </p:nvSpPr>
            <p:spPr bwMode="auto">
              <a:xfrm>
                <a:off x="1961" y="2356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01119" name="Line 44"/>
              <p:cNvSpPr>
                <a:spLocks noChangeShapeType="1"/>
              </p:cNvSpPr>
              <p:nvPr/>
            </p:nvSpPr>
            <p:spPr bwMode="auto">
              <a:xfrm>
                <a:off x="2013" y="2396"/>
                <a:ext cx="196" cy="80"/>
              </a:xfrm>
              <a:prstGeom prst="line">
                <a:avLst/>
              </a:prstGeom>
              <a:noFill/>
              <a:ln w="381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1081" name="Group 61"/>
            <p:cNvGrpSpPr>
              <a:grpSpLocks/>
            </p:cNvGrpSpPr>
            <p:nvPr/>
          </p:nvGrpSpPr>
          <p:grpSpPr bwMode="auto">
            <a:xfrm>
              <a:off x="1994" y="1867"/>
              <a:ext cx="129" cy="124"/>
              <a:chOff x="1994" y="1867"/>
              <a:chExt cx="129" cy="124"/>
            </a:xfrm>
          </p:grpSpPr>
          <p:sp>
            <p:nvSpPr>
              <p:cNvPr id="301116" name="Oval 20"/>
              <p:cNvSpPr>
                <a:spLocks noChangeArrowheads="1"/>
              </p:cNvSpPr>
              <p:nvPr/>
            </p:nvSpPr>
            <p:spPr bwMode="auto">
              <a:xfrm>
                <a:off x="1994" y="1867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01117" name="Line 45"/>
              <p:cNvSpPr>
                <a:spLocks noChangeShapeType="1"/>
              </p:cNvSpPr>
              <p:nvPr/>
            </p:nvSpPr>
            <p:spPr bwMode="auto">
              <a:xfrm>
                <a:off x="2045" y="1913"/>
                <a:ext cx="78" cy="78"/>
              </a:xfrm>
              <a:prstGeom prst="line">
                <a:avLst/>
              </a:prstGeom>
              <a:noFill/>
              <a:ln w="381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01082" name="Line 46"/>
            <p:cNvSpPr>
              <a:spLocks noChangeShapeType="1"/>
            </p:cNvSpPr>
            <p:nvPr/>
          </p:nvSpPr>
          <p:spPr bwMode="auto">
            <a:xfrm>
              <a:off x="2194" y="2754"/>
              <a:ext cx="538" cy="0"/>
            </a:xfrm>
            <a:prstGeom prst="line">
              <a:avLst/>
            </a:prstGeom>
            <a:noFill/>
            <a:ln w="381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01083" name="Line 47"/>
            <p:cNvSpPr>
              <a:spLocks noChangeShapeType="1"/>
            </p:cNvSpPr>
            <p:nvPr/>
          </p:nvSpPr>
          <p:spPr bwMode="auto">
            <a:xfrm>
              <a:off x="1692" y="2754"/>
              <a:ext cx="112" cy="0"/>
            </a:xfrm>
            <a:prstGeom prst="line">
              <a:avLst/>
            </a:prstGeom>
            <a:noFill/>
            <a:ln w="381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01084" name="Line 48"/>
            <p:cNvSpPr>
              <a:spLocks noChangeShapeType="1"/>
            </p:cNvSpPr>
            <p:nvPr/>
          </p:nvSpPr>
          <p:spPr bwMode="auto">
            <a:xfrm flipH="1">
              <a:off x="3032" y="2754"/>
              <a:ext cx="538" cy="0"/>
            </a:xfrm>
            <a:prstGeom prst="line">
              <a:avLst/>
            </a:prstGeom>
            <a:noFill/>
            <a:ln w="381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01085" name="Line 49"/>
            <p:cNvSpPr>
              <a:spLocks noChangeShapeType="1"/>
            </p:cNvSpPr>
            <p:nvPr/>
          </p:nvSpPr>
          <p:spPr bwMode="auto">
            <a:xfrm flipH="1">
              <a:off x="3959" y="2754"/>
              <a:ext cx="112" cy="0"/>
            </a:xfrm>
            <a:prstGeom prst="line">
              <a:avLst/>
            </a:prstGeom>
            <a:noFill/>
            <a:ln w="381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grpSp>
          <p:nvGrpSpPr>
            <p:cNvPr id="301086" name="Group 62"/>
            <p:cNvGrpSpPr>
              <a:grpSpLocks/>
            </p:cNvGrpSpPr>
            <p:nvPr/>
          </p:nvGrpSpPr>
          <p:grpSpPr bwMode="auto">
            <a:xfrm flipV="1">
              <a:off x="2852" y="2894"/>
              <a:ext cx="56" cy="588"/>
              <a:chOff x="2852" y="2017"/>
              <a:chExt cx="56" cy="588"/>
            </a:xfrm>
          </p:grpSpPr>
          <p:sp>
            <p:nvSpPr>
              <p:cNvPr id="301114" name="Line 63"/>
              <p:cNvSpPr>
                <a:spLocks noChangeShapeType="1"/>
              </p:cNvSpPr>
              <p:nvPr/>
            </p:nvSpPr>
            <p:spPr bwMode="auto">
              <a:xfrm>
                <a:off x="2880" y="2047"/>
                <a:ext cx="0" cy="558"/>
              </a:xfrm>
              <a:prstGeom prst="line">
                <a:avLst/>
              </a:prstGeom>
              <a:noFill/>
              <a:ln w="381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1115" name="Oval 64"/>
              <p:cNvSpPr>
                <a:spLocks noChangeArrowheads="1"/>
              </p:cNvSpPr>
              <p:nvPr/>
            </p:nvSpPr>
            <p:spPr bwMode="auto">
              <a:xfrm>
                <a:off x="2852" y="2017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</p:grpSp>
        <p:grpSp>
          <p:nvGrpSpPr>
            <p:cNvPr id="301087" name="Group 65"/>
            <p:cNvGrpSpPr>
              <a:grpSpLocks/>
            </p:cNvGrpSpPr>
            <p:nvPr/>
          </p:nvGrpSpPr>
          <p:grpSpPr bwMode="auto">
            <a:xfrm flipV="1">
              <a:off x="2852" y="3816"/>
              <a:ext cx="56" cy="173"/>
              <a:chOff x="2852" y="1510"/>
              <a:chExt cx="56" cy="173"/>
            </a:xfrm>
          </p:grpSpPr>
          <p:sp>
            <p:nvSpPr>
              <p:cNvPr id="301112" name="Oval 66"/>
              <p:cNvSpPr>
                <a:spLocks noChangeArrowheads="1"/>
              </p:cNvSpPr>
              <p:nvPr/>
            </p:nvSpPr>
            <p:spPr bwMode="auto">
              <a:xfrm>
                <a:off x="2852" y="1510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01113" name="Line 67"/>
              <p:cNvSpPr>
                <a:spLocks noChangeShapeType="1"/>
              </p:cNvSpPr>
              <p:nvPr/>
            </p:nvSpPr>
            <p:spPr bwMode="auto">
              <a:xfrm>
                <a:off x="2880" y="1561"/>
                <a:ext cx="0" cy="122"/>
              </a:xfrm>
              <a:prstGeom prst="line">
                <a:avLst/>
              </a:prstGeom>
              <a:noFill/>
              <a:ln w="381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1088" name="Group 68"/>
            <p:cNvGrpSpPr>
              <a:grpSpLocks/>
            </p:cNvGrpSpPr>
            <p:nvPr/>
          </p:nvGrpSpPr>
          <p:grpSpPr bwMode="auto">
            <a:xfrm flipV="1">
              <a:off x="2483" y="3416"/>
              <a:ext cx="121" cy="249"/>
              <a:chOff x="2483" y="1834"/>
              <a:chExt cx="121" cy="249"/>
            </a:xfrm>
          </p:grpSpPr>
          <p:sp>
            <p:nvSpPr>
              <p:cNvPr id="301110" name="Oval 69"/>
              <p:cNvSpPr>
                <a:spLocks noChangeArrowheads="1"/>
              </p:cNvSpPr>
              <p:nvPr/>
            </p:nvSpPr>
            <p:spPr bwMode="auto">
              <a:xfrm>
                <a:off x="2483" y="1834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01111" name="Line 70"/>
              <p:cNvSpPr>
                <a:spLocks noChangeShapeType="1"/>
              </p:cNvSpPr>
              <p:nvPr/>
            </p:nvSpPr>
            <p:spPr bwMode="auto">
              <a:xfrm>
                <a:off x="2520" y="1885"/>
                <a:ext cx="84" cy="198"/>
              </a:xfrm>
              <a:prstGeom prst="line">
                <a:avLst/>
              </a:prstGeom>
              <a:noFill/>
              <a:ln w="381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1089" name="Group 71"/>
            <p:cNvGrpSpPr>
              <a:grpSpLocks/>
            </p:cNvGrpSpPr>
            <p:nvPr/>
          </p:nvGrpSpPr>
          <p:grpSpPr bwMode="auto">
            <a:xfrm flipV="1">
              <a:off x="3156" y="3416"/>
              <a:ext cx="121" cy="249"/>
              <a:chOff x="3156" y="1834"/>
              <a:chExt cx="121" cy="249"/>
            </a:xfrm>
          </p:grpSpPr>
          <p:sp>
            <p:nvSpPr>
              <p:cNvPr id="301108" name="Oval 72"/>
              <p:cNvSpPr>
                <a:spLocks noChangeArrowheads="1"/>
              </p:cNvSpPr>
              <p:nvPr/>
            </p:nvSpPr>
            <p:spPr bwMode="auto">
              <a:xfrm flipH="1">
                <a:off x="3221" y="1834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01109" name="Line 73"/>
              <p:cNvSpPr>
                <a:spLocks noChangeShapeType="1"/>
              </p:cNvSpPr>
              <p:nvPr/>
            </p:nvSpPr>
            <p:spPr bwMode="auto">
              <a:xfrm flipH="1">
                <a:off x="3156" y="1885"/>
                <a:ext cx="84" cy="198"/>
              </a:xfrm>
              <a:prstGeom prst="line">
                <a:avLst/>
              </a:prstGeom>
              <a:noFill/>
              <a:ln w="381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1090" name="Group 74"/>
            <p:cNvGrpSpPr>
              <a:grpSpLocks/>
            </p:cNvGrpSpPr>
            <p:nvPr/>
          </p:nvGrpSpPr>
          <p:grpSpPr bwMode="auto">
            <a:xfrm flipV="1">
              <a:off x="2988" y="2854"/>
              <a:ext cx="424" cy="427"/>
              <a:chOff x="2988" y="2218"/>
              <a:chExt cx="424" cy="427"/>
            </a:xfrm>
          </p:grpSpPr>
          <p:sp>
            <p:nvSpPr>
              <p:cNvPr id="301106" name="Oval 75"/>
              <p:cNvSpPr>
                <a:spLocks noChangeArrowheads="1"/>
              </p:cNvSpPr>
              <p:nvPr/>
            </p:nvSpPr>
            <p:spPr bwMode="auto">
              <a:xfrm flipH="1">
                <a:off x="3356" y="2218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01107" name="Line 76"/>
              <p:cNvSpPr>
                <a:spLocks noChangeShapeType="1"/>
              </p:cNvSpPr>
              <p:nvPr/>
            </p:nvSpPr>
            <p:spPr bwMode="auto">
              <a:xfrm flipH="1">
                <a:off x="2988" y="2267"/>
                <a:ext cx="378" cy="378"/>
              </a:xfrm>
              <a:prstGeom prst="line">
                <a:avLst/>
              </a:prstGeom>
              <a:noFill/>
              <a:ln w="381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1091" name="Group 77"/>
            <p:cNvGrpSpPr>
              <a:grpSpLocks/>
            </p:cNvGrpSpPr>
            <p:nvPr/>
          </p:nvGrpSpPr>
          <p:grpSpPr bwMode="auto">
            <a:xfrm flipV="1">
              <a:off x="3644" y="3508"/>
              <a:ext cx="122" cy="124"/>
              <a:chOff x="3644" y="1867"/>
              <a:chExt cx="122" cy="124"/>
            </a:xfrm>
          </p:grpSpPr>
          <p:sp>
            <p:nvSpPr>
              <p:cNvPr id="301104" name="Oval 78"/>
              <p:cNvSpPr>
                <a:spLocks noChangeArrowheads="1"/>
              </p:cNvSpPr>
              <p:nvPr/>
            </p:nvSpPr>
            <p:spPr bwMode="auto">
              <a:xfrm flipH="1">
                <a:off x="3710" y="1867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01105" name="Line 79"/>
              <p:cNvSpPr>
                <a:spLocks noChangeShapeType="1"/>
              </p:cNvSpPr>
              <p:nvPr/>
            </p:nvSpPr>
            <p:spPr bwMode="auto">
              <a:xfrm flipH="1">
                <a:off x="3644" y="1913"/>
                <a:ext cx="78" cy="78"/>
              </a:xfrm>
              <a:prstGeom prst="line">
                <a:avLst/>
              </a:prstGeom>
              <a:noFill/>
              <a:ln w="381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1092" name="Group 80"/>
            <p:cNvGrpSpPr>
              <a:grpSpLocks/>
            </p:cNvGrpSpPr>
            <p:nvPr/>
          </p:nvGrpSpPr>
          <p:grpSpPr bwMode="auto">
            <a:xfrm flipV="1">
              <a:off x="2348" y="2854"/>
              <a:ext cx="424" cy="427"/>
              <a:chOff x="2348" y="2218"/>
              <a:chExt cx="424" cy="427"/>
            </a:xfrm>
          </p:grpSpPr>
          <p:sp>
            <p:nvSpPr>
              <p:cNvPr id="301102" name="Oval 81"/>
              <p:cNvSpPr>
                <a:spLocks noChangeArrowheads="1"/>
              </p:cNvSpPr>
              <p:nvPr/>
            </p:nvSpPr>
            <p:spPr bwMode="auto">
              <a:xfrm>
                <a:off x="2348" y="2218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01103" name="Line 82"/>
              <p:cNvSpPr>
                <a:spLocks noChangeShapeType="1"/>
              </p:cNvSpPr>
              <p:nvPr/>
            </p:nvSpPr>
            <p:spPr bwMode="auto">
              <a:xfrm>
                <a:off x="2394" y="2267"/>
                <a:ext cx="378" cy="378"/>
              </a:xfrm>
              <a:prstGeom prst="line">
                <a:avLst/>
              </a:prstGeom>
              <a:noFill/>
              <a:ln w="381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1093" name="Group 83"/>
            <p:cNvGrpSpPr>
              <a:grpSpLocks/>
            </p:cNvGrpSpPr>
            <p:nvPr/>
          </p:nvGrpSpPr>
          <p:grpSpPr bwMode="auto">
            <a:xfrm flipV="1">
              <a:off x="3552" y="3023"/>
              <a:ext cx="247" cy="120"/>
              <a:chOff x="3552" y="2356"/>
              <a:chExt cx="247" cy="120"/>
            </a:xfrm>
          </p:grpSpPr>
          <p:sp>
            <p:nvSpPr>
              <p:cNvPr id="301100" name="Oval 84"/>
              <p:cNvSpPr>
                <a:spLocks noChangeArrowheads="1"/>
              </p:cNvSpPr>
              <p:nvPr/>
            </p:nvSpPr>
            <p:spPr bwMode="auto">
              <a:xfrm flipH="1">
                <a:off x="3743" y="2356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01101" name="Line 85"/>
              <p:cNvSpPr>
                <a:spLocks noChangeShapeType="1"/>
              </p:cNvSpPr>
              <p:nvPr/>
            </p:nvSpPr>
            <p:spPr bwMode="auto">
              <a:xfrm flipH="1">
                <a:off x="3552" y="2396"/>
                <a:ext cx="196" cy="80"/>
              </a:xfrm>
              <a:prstGeom prst="line">
                <a:avLst/>
              </a:prstGeom>
              <a:noFill/>
              <a:ln w="381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1094" name="Group 86"/>
            <p:cNvGrpSpPr>
              <a:grpSpLocks/>
            </p:cNvGrpSpPr>
            <p:nvPr/>
          </p:nvGrpSpPr>
          <p:grpSpPr bwMode="auto">
            <a:xfrm flipV="1">
              <a:off x="1961" y="3023"/>
              <a:ext cx="248" cy="120"/>
              <a:chOff x="1961" y="2356"/>
              <a:chExt cx="248" cy="120"/>
            </a:xfrm>
          </p:grpSpPr>
          <p:sp>
            <p:nvSpPr>
              <p:cNvPr id="301098" name="Oval 87"/>
              <p:cNvSpPr>
                <a:spLocks noChangeArrowheads="1"/>
              </p:cNvSpPr>
              <p:nvPr/>
            </p:nvSpPr>
            <p:spPr bwMode="auto">
              <a:xfrm>
                <a:off x="1961" y="2356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01099" name="Line 88"/>
              <p:cNvSpPr>
                <a:spLocks noChangeShapeType="1"/>
              </p:cNvSpPr>
              <p:nvPr/>
            </p:nvSpPr>
            <p:spPr bwMode="auto">
              <a:xfrm>
                <a:off x="2013" y="2396"/>
                <a:ext cx="196" cy="80"/>
              </a:xfrm>
              <a:prstGeom prst="line">
                <a:avLst/>
              </a:prstGeom>
              <a:noFill/>
              <a:ln w="381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1095" name="Group 89"/>
            <p:cNvGrpSpPr>
              <a:grpSpLocks/>
            </p:cNvGrpSpPr>
            <p:nvPr/>
          </p:nvGrpSpPr>
          <p:grpSpPr bwMode="auto">
            <a:xfrm flipV="1">
              <a:off x="1994" y="3508"/>
              <a:ext cx="129" cy="124"/>
              <a:chOff x="1994" y="1867"/>
              <a:chExt cx="129" cy="124"/>
            </a:xfrm>
          </p:grpSpPr>
          <p:sp>
            <p:nvSpPr>
              <p:cNvPr id="301096" name="Oval 90"/>
              <p:cNvSpPr>
                <a:spLocks noChangeArrowheads="1"/>
              </p:cNvSpPr>
              <p:nvPr/>
            </p:nvSpPr>
            <p:spPr bwMode="auto">
              <a:xfrm>
                <a:off x="1994" y="1867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01097" name="Line 91"/>
              <p:cNvSpPr>
                <a:spLocks noChangeShapeType="1"/>
              </p:cNvSpPr>
              <p:nvPr/>
            </p:nvSpPr>
            <p:spPr bwMode="auto">
              <a:xfrm>
                <a:off x="2045" y="1913"/>
                <a:ext cx="78" cy="78"/>
              </a:xfrm>
              <a:prstGeom prst="line">
                <a:avLst/>
              </a:prstGeom>
              <a:noFill/>
              <a:ln w="381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301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VECTOR FIELD DIAGRAMS</a:t>
            </a:r>
            <a:endParaRPr lang="en-US" smtClean="0"/>
          </a:p>
        </p:txBody>
      </p:sp>
      <p:sp>
        <p:nvSpPr>
          <p:cNvPr id="301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895350"/>
          </a:xfrm>
        </p:spPr>
        <p:txBody>
          <a:bodyPr/>
          <a:lstStyle/>
          <a:p>
            <a:pPr lvl="1" indent="0" eaLnBrk="1" hangingPunct="1"/>
            <a:r>
              <a:rPr lang="en-ZA" smtClean="0"/>
              <a:t>Fields can also be represented graphically by drawing field vectors at a few select points…</a:t>
            </a:r>
            <a:endParaRPr lang="en-US" smtClean="0"/>
          </a:p>
        </p:txBody>
      </p:sp>
      <p:sp>
        <p:nvSpPr>
          <p:cNvPr id="289796" name="Rectangle 4"/>
          <p:cNvSpPr>
            <a:spLocks noChangeArrowheads="1"/>
          </p:cNvSpPr>
          <p:nvPr/>
        </p:nvSpPr>
        <p:spPr bwMode="auto">
          <a:xfrm>
            <a:off x="1190625" y="2459038"/>
            <a:ext cx="7751763" cy="337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17550" lvl="2" indent="-358775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US" sz="2200">
                <a:solidFill>
                  <a:srgbClr val="000066"/>
                </a:solidFill>
              </a:rPr>
              <a:t>The field exists </a:t>
            </a:r>
            <a:r>
              <a:rPr lang="en-US" sz="2200" i="1">
                <a:solidFill>
                  <a:srgbClr val="000066"/>
                </a:solidFill>
              </a:rPr>
              <a:t>everywhere</a:t>
            </a:r>
            <a:r>
              <a:rPr lang="en-US" sz="2200" baseline="30000">
                <a:solidFill>
                  <a:srgbClr val="000066"/>
                </a:solidFill>
              </a:rPr>
              <a:t> </a:t>
            </a:r>
            <a:r>
              <a:rPr lang="en-US" sz="2200">
                <a:solidFill>
                  <a:srgbClr val="000066"/>
                </a:solidFill>
              </a:rPr>
              <a:t> </a:t>
            </a:r>
            <a:r>
              <a:rPr lang="en-US" sz="2200">
                <a:solidFill>
                  <a:srgbClr val="000066"/>
                </a:solidFill>
                <a:cs typeface="Times New Roman" pitchFamily="18" charset="0"/>
              </a:rPr>
              <a:t>– not just at the few representative points in the diagram</a:t>
            </a:r>
            <a:r>
              <a:rPr lang="en-US" sz="2200">
                <a:solidFill>
                  <a:srgbClr val="000066"/>
                </a:solidFill>
              </a:rPr>
              <a:t>.</a:t>
            </a:r>
          </a:p>
          <a:p>
            <a:pPr marL="179388" lvl="1">
              <a:lnSpc>
                <a:spcPct val="110000"/>
              </a:lnSpc>
              <a:buFont typeface="Arial" charset="0"/>
              <a:buNone/>
            </a:pPr>
            <a:endParaRPr lang="en-US" sz="1000">
              <a:solidFill>
                <a:srgbClr val="000066"/>
              </a:solidFill>
            </a:endParaRPr>
          </a:p>
          <a:p>
            <a:pPr marL="717550" lvl="2" indent="-358775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US" sz="2200">
                <a:solidFill>
                  <a:srgbClr val="000066"/>
                </a:solidFill>
              </a:rPr>
              <a:t>The arrow indicates the strength and direction of the field </a:t>
            </a:r>
            <a:r>
              <a:rPr lang="en-US" sz="2200" i="1">
                <a:solidFill>
                  <a:srgbClr val="000066"/>
                </a:solidFill>
              </a:rPr>
              <a:t>at the point to which it is attached</a:t>
            </a:r>
            <a:r>
              <a:rPr lang="en-US" sz="2200">
                <a:solidFill>
                  <a:srgbClr val="000066"/>
                </a:solidFill>
              </a:rPr>
              <a:t>, i.e. at the </a:t>
            </a:r>
            <a:r>
              <a:rPr lang="en-US" sz="2200" i="1">
                <a:solidFill>
                  <a:srgbClr val="000066"/>
                </a:solidFill>
              </a:rPr>
              <a:t>tail</a:t>
            </a:r>
            <a:r>
              <a:rPr lang="en-US" sz="2200" i="1" baseline="30000">
                <a:solidFill>
                  <a:srgbClr val="000066"/>
                </a:solidFill>
              </a:rPr>
              <a:t> </a:t>
            </a:r>
            <a:r>
              <a:rPr lang="en-US" sz="2200">
                <a:solidFill>
                  <a:srgbClr val="000066"/>
                </a:solidFill>
              </a:rPr>
              <a:t> of the vector arrow.</a:t>
            </a:r>
          </a:p>
          <a:p>
            <a:pPr marL="179388" lvl="1">
              <a:lnSpc>
                <a:spcPct val="110000"/>
              </a:lnSpc>
              <a:buFont typeface="Arial" charset="0"/>
              <a:buNone/>
            </a:pPr>
            <a:endParaRPr lang="en-US" sz="1000">
              <a:solidFill>
                <a:srgbClr val="000066"/>
              </a:solidFill>
            </a:endParaRPr>
          </a:p>
          <a:p>
            <a:pPr marL="717550" lvl="2" indent="-358775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US" sz="2200">
                <a:solidFill>
                  <a:srgbClr val="000066"/>
                </a:solidFill>
              </a:rPr>
              <a:t>Although we use an arrow to represent it, the electric field vector is a </a:t>
            </a:r>
            <a:r>
              <a:rPr lang="en-US" sz="2200" i="1">
                <a:solidFill>
                  <a:srgbClr val="000066"/>
                </a:solidFill>
              </a:rPr>
              <a:t>point</a:t>
            </a:r>
            <a:r>
              <a:rPr lang="en-US" sz="2200">
                <a:solidFill>
                  <a:srgbClr val="000066"/>
                </a:solidFill>
              </a:rPr>
              <a:t> quantity </a:t>
            </a:r>
            <a:r>
              <a:rPr lang="en-US" sz="2200">
                <a:solidFill>
                  <a:srgbClr val="000066"/>
                </a:solidFill>
                <a:cs typeface="Times New Roman" pitchFamily="18" charset="0"/>
              </a:rPr>
              <a:t>– it does not “stretch” from one point to another</a:t>
            </a:r>
            <a:r>
              <a:rPr lang="en-US" sz="220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289797" name="Rectangle 5"/>
          <p:cNvSpPr>
            <a:spLocks noChangeArrowheads="1"/>
          </p:cNvSpPr>
          <p:nvPr/>
        </p:nvSpPr>
        <p:spPr bwMode="auto">
          <a:xfrm>
            <a:off x="179388" y="2436813"/>
            <a:ext cx="87741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Notes:</a:t>
            </a:r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289808" name="Group 16"/>
          <p:cNvGrpSpPr>
            <a:grpSpLocks/>
          </p:cNvGrpSpPr>
          <p:nvPr/>
        </p:nvGrpSpPr>
        <p:grpSpPr bwMode="auto">
          <a:xfrm>
            <a:off x="6580188" y="3989388"/>
            <a:ext cx="301625" cy="360362"/>
            <a:chOff x="4171" y="527"/>
            <a:chExt cx="190" cy="227"/>
          </a:xfrm>
        </p:grpSpPr>
        <p:sp>
          <p:nvSpPr>
            <p:cNvPr id="301066" name="Oval 17"/>
            <p:cNvSpPr>
              <a:spLocks noChangeAspect="1" noChangeArrowheads="1"/>
            </p:cNvSpPr>
            <p:nvPr/>
          </p:nvSpPr>
          <p:spPr bwMode="auto">
            <a:xfrm>
              <a:off x="4171" y="564"/>
              <a:ext cx="190" cy="19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00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01067" name="Rectangle 18"/>
            <p:cNvSpPr>
              <a:spLocks noChangeAspect="1" noChangeArrowheads="1"/>
            </p:cNvSpPr>
            <p:nvPr/>
          </p:nvSpPr>
          <p:spPr bwMode="auto">
            <a:xfrm>
              <a:off x="4172" y="527"/>
              <a:ext cx="189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US" altLang="ko-KR" sz="2000" b="1" i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rPr>
                <a:t>–</a:t>
              </a:r>
              <a:endParaRPr lang="en-US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8988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18" dur="indefinite"/>
                                        <p:tgtEl>
                                          <p:spTgt spid="28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2898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21" dur="indefinite"/>
                                        <p:tgtEl>
                                          <p:spTgt spid="289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91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292914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92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B550CC-9A85-4E69-96FE-E234BF78751F}" type="slidenum">
              <a:rPr lang="en-US" smtClean="0">
                <a:cs typeface="Arial" charset="0"/>
              </a:rPr>
              <a:pPr/>
              <a:t>14</a:t>
            </a:fld>
            <a:endParaRPr lang="en-US" smtClean="0">
              <a:cs typeface="Arial" charset="0"/>
            </a:endParaRPr>
          </a:p>
        </p:txBody>
      </p:sp>
      <p:sp>
        <p:nvSpPr>
          <p:cNvPr id="2929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685800"/>
            <a:ext cx="8231187" cy="655638"/>
          </a:xfrm>
        </p:spPr>
        <p:txBody>
          <a:bodyPr/>
          <a:lstStyle/>
          <a:p>
            <a:pPr eaLnBrk="1" hangingPunct="1"/>
            <a:r>
              <a:rPr lang="en-ZA" sz="2800" smtClean="0"/>
              <a:t>ELECTRIC FIELD DUE TO </a:t>
            </a:r>
            <a:br>
              <a:rPr lang="en-ZA" sz="2800" smtClean="0"/>
            </a:br>
            <a:r>
              <a:rPr lang="en-ZA" sz="2800" smtClean="0"/>
              <a:t>MULTIPLE POINT CHARGES</a:t>
            </a:r>
            <a:endParaRPr lang="en-US" sz="2800" smtClean="0"/>
          </a:p>
        </p:txBody>
      </p:sp>
      <p:sp>
        <p:nvSpPr>
          <p:cNvPr id="292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65275"/>
            <a:ext cx="8774112" cy="1296988"/>
          </a:xfrm>
        </p:spPr>
        <p:txBody>
          <a:bodyPr/>
          <a:lstStyle/>
          <a:p>
            <a:pPr lvl="1" indent="0" eaLnBrk="1" hangingPunct="1"/>
            <a:r>
              <a:rPr lang="en-ZA" smtClean="0"/>
              <a:t>The net field produced at any given point as a result of several point charges can be determined by summing the individual electric field </a:t>
            </a:r>
            <a:r>
              <a:rPr lang="en-ZA" i="1" smtClean="0"/>
              <a:t>vectors</a:t>
            </a:r>
            <a:r>
              <a:rPr lang="en-ZA" smtClean="0"/>
              <a:t> (!) at that point:</a:t>
            </a:r>
            <a:endParaRPr lang="en-US" smtClean="0"/>
          </a:p>
        </p:txBody>
      </p:sp>
      <p:graphicFrame>
        <p:nvGraphicFramePr>
          <p:cNvPr id="292909" name="Object 45"/>
          <p:cNvGraphicFramePr>
            <a:graphicFrameLocks noChangeAspect="1"/>
          </p:cNvGraphicFramePr>
          <p:nvPr/>
        </p:nvGraphicFramePr>
        <p:xfrm>
          <a:off x="2562225" y="3032125"/>
          <a:ext cx="4017963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33" name="Equation" r:id="rId4" imgW="4013200" imgH="635000" progId="Equation.DSMT4">
                  <p:embed/>
                </p:oleObj>
              </mc:Choice>
              <mc:Fallback>
                <p:oleObj name="Equation" r:id="rId4" imgW="4013200" imgH="63500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2225" y="3032125"/>
                        <a:ext cx="4017963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2871" name="Rectangle 7"/>
          <p:cNvSpPr>
            <a:spLocks noChangeArrowheads="1"/>
          </p:cNvSpPr>
          <p:nvPr/>
        </p:nvSpPr>
        <p:spPr bwMode="auto">
          <a:xfrm>
            <a:off x="179388" y="3671888"/>
            <a:ext cx="87741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In practice we work with the 3 simultaneous equations:</a:t>
            </a:r>
            <a:endParaRPr lang="en-US">
              <a:solidFill>
                <a:srgbClr val="000066"/>
              </a:solidFill>
            </a:endParaRPr>
          </a:p>
        </p:txBody>
      </p:sp>
      <p:graphicFrame>
        <p:nvGraphicFramePr>
          <p:cNvPr id="292872" name="Object 46"/>
          <p:cNvGraphicFramePr>
            <a:graphicFrameLocks noChangeAspect="1"/>
          </p:cNvGraphicFramePr>
          <p:nvPr/>
        </p:nvGraphicFramePr>
        <p:xfrm>
          <a:off x="2047875" y="4243388"/>
          <a:ext cx="50482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34" name="Equation" r:id="rId6" imgW="5041900" imgH="571500" progId="Equation.DSMT4">
                  <p:embed/>
                </p:oleObj>
              </mc:Choice>
              <mc:Fallback>
                <p:oleObj name="Equation" r:id="rId6" imgW="5041900" imgH="57150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4243388"/>
                        <a:ext cx="50482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2875" name="Object 47"/>
          <p:cNvGraphicFramePr>
            <a:graphicFrameLocks noChangeAspect="1"/>
          </p:cNvGraphicFramePr>
          <p:nvPr/>
        </p:nvGraphicFramePr>
        <p:xfrm>
          <a:off x="2054225" y="4906963"/>
          <a:ext cx="50355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35" name="Equation" r:id="rId8" imgW="5029200" imgH="622300" progId="Equation.DSMT4">
                  <p:embed/>
                </p:oleObj>
              </mc:Choice>
              <mc:Fallback>
                <p:oleObj name="Equation" r:id="rId8" imgW="5029200" imgH="6223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4225" y="4906963"/>
                        <a:ext cx="503555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2876" name="Object 48"/>
          <p:cNvGraphicFramePr>
            <a:graphicFrameLocks noChangeAspect="1"/>
          </p:cNvGraphicFramePr>
          <p:nvPr/>
        </p:nvGraphicFramePr>
        <p:xfrm>
          <a:off x="2117725" y="5621338"/>
          <a:ext cx="490855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36" name="Equation" r:id="rId10" imgW="4902200" imgH="584200" progId="Equation.DSMT4">
                  <p:embed/>
                </p:oleObj>
              </mc:Choice>
              <mc:Fallback>
                <p:oleObj name="Equation" r:id="rId10" imgW="4902200" imgH="58420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725" y="5621338"/>
                        <a:ext cx="490855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7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30822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08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1D8D89-18BB-40E2-81CB-23BCC7395421}" type="slidenum">
              <a:rPr lang="en-US" smtClean="0">
                <a:cs typeface="Arial" charset="0"/>
              </a:rPr>
              <a:pPr/>
              <a:t>15</a:t>
            </a:fld>
            <a:endParaRPr lang="en-US" smtClean="0">
              <a:cs typeface="Arial" charset="0"/>
            </a:endParaRPr>
          </a:p>
        </p:txBody>
      </p:sp>
      <p:sp>
        <p:nvSpPr>
          <p:cNvPr id="31437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79388" y="2127250"/>
            <a:ext cx="8774112" cy="3946525"/>
          </a:xfrm>
        </p:spPr>
        <p:txBody>
          <a:bodyPr/>
          <a:lstStyle/>
          <a:p>
            <a:pPr marL="722313" lvl="2" indent="-361950" eaLnBrk="1" hangingPunct="1"/>
            <a:r>
              <a:rPr lang="en-US" smtClean="0"/>
              <a:t>Establish a coordinate system and draw in the charges.</a:t>
            </a:r>
          </a:p>
          <a:p>
            <a:pPr marL="722313" lvl="2" indent="-361950" eaLnBrk="1" hangingPunct="1"/>
            <a:endParaRPr lang="en-US" sz="800" smtClean="0"/>
          </a:p>
          <a:p>
            <a:pPr marL="722313" lvl="2" indent="-361950" eaLnBrk="1" hangingPunct="1"/>
            <a:r>
              <a:rPr lang="en-US" smtClean="0"/>
              <a:t>Identify the point P at which you want to determine the electric field.</a:t>
            </a:r>
          </a:p>
          <a:p>
            <a:pPr marL="722313" lvl="2" indent="-361950" eaLnBrk="1" hangingPunct="1"/>
            <a:endParaRPr lang="en-US" sz="800" smtClean="0"/>
          </a:p>
          <a:p>
            <a:pPr marL="722313" lvl="2" indent="-361950" eaLnBrk="1" hangingPunct="1"/>
            <a:r>
              <a:rPr lang="en-US" smtClean="0"/>
              <a:t>At P, draw each electric field vector due to each of the source charges.</a:t>
            </a:r>
          </a:p>
          <a:p>
            <a:pPr marL="722313" lvl="2" indent="-361950" eaLnBrk="1" hangingPunct="1"/>
            <a:endParaRPr lang="en-US" sz="800" smtClean="0"/>
          </a:p>
          <a:p>
            <a:pPr marL="722313" lvl="2" indent="-361950" eaLnBrk="1" hangingPunct="1"/>
            <a:r>
              <a:rPr lang="en-US" smtClean="0"/>
              <a:t>Resolve each electric field vector into </a:t>
            </a:r>
            <a:r>
              <a:rPr lang="en-US" b="1" i="1" smtClean="0">
                <a:latin typeface="Times New Roman" pitchFamily="18" charset="0"/>
              </a:rPr>
              <a:t>x-</a:t>
            </a:r>
            <a:r>
              <a:rPr lang="en-US" smtClean="0"/>
              <a:t>, </a:t>
            </a:r>
            <a:r>
              <a:rPr lang="en-US" b="1" i="1" smtClean="0">
                <a:latin typeface="Times New Roman" pitchFamily="18" charset="0"/>
              </a:rPr>
              <a:t>y-</a:t>
            </a:r>
            <a:r>
              <a:rPr lang="en-US" smtClean="0"/>
              <a:t> and </a:t>
            </a:r>
            <a:r>
              <a:rPr lang="en-US" b="1" i="1" smtClean="0">
                <a:latin typeface="Times New Roman" pitchFamily="18" charset="0"/>
              </a:rPr>
              <a:t>z-</a:t>
            </a:r>
            <a:r>
              <a:rPr lang="en-US" smtClean="0"/>
              <a:t>components.</a:t>
            </a:r>
          </a:p>
          <a:p>
            <a:pPr marL="722313" lvl="2" indent="-361950" eaLnBrk="1" hangingPunct="1"/>
            <a:endParaRPr lang="en-US" sz="800" smtClean="0"/>
          </a:p>
          <a:p>
            <a:pPr marL="722313" lvl="2" indent="-361950" eaLnBrk="1" hangingPunct="1"/>
            <a:r>
              <a:rPr lang="en-US" smtClean="0"/>
              <a:t>Wherever possible, use symmetry to simplify your calculations.</a:t>
            </a:r>
          </a:p>
        </p:txBody>
      </p:sp>
      <p:sp>
        <p:nvSpPr>
          <p:cNvPr id="308229" name="Rectangle 14"/>
          <p:cNvSpPr>
            <a:spLocks noGrp="1" noChangeArrowheads="1"/>
          </p:cNvSpPr>
          <p:nvPr>
            <p:ph type="title"/>
          </p:nvPr>
        </p:nvSpPr>
        <p:spPr>
          <a:xfrm>
            <a:off x="455613" y="685800"/>
            <a:ext cx="8231187" cy="655638"/>
          </a:xfrm>
        </p:spPr>
        <p:txBody>
          <a:bodyPr/>
          <a:lstStyle/>
          <a:p>
            <a:pPr eaLnBrk="1" hangingPunct="1"/>
            <a:r>
              <a:rPr lang="en-ZA" sz="2800" smtClean="0"/>
              <a:t>ELECTRIC FIELD DUE TO </a:t>
            </a:r>
            <a:br>
              <a:rPr lang="en-ZA" sz="2800" smtClean="0"/>
            </a:br>
            <a:r>
              <a:rPr lang="en-ZA" sz="2800" smtClean="0"/>
              <a:t>MULTIPLE POINT CHARGES</a:t>
            </a:r>
            <a:endParaRPr lang="en-US" sz="2800" smtClean="0"/>
          </a:p>
        </p:txBody>
      </p:sp>
      <p:sp>
        <p:nvSpPr>
          <p:cNvPr id="308230" name="Rectangle 15"/>
          <p:cNvSpPr>
            <a:spLocks noChangeArrowheads="1"/>
          </p:cNvSpPr>
          <p:nvPr/>
        </p:nvSpPr>
        <p:spPr bwMode="auto">
          <a:xfrm>
            <a:off x="179388" y="1565275"/>
            <a:ext cx="87741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Pictorial strategy: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40448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404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D4465E-A28E-4829-BB6C-4A5F029A5345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404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TYPICAL ELECTRIC FIELD STRENGTHS</a:t>
            </a:r>
            <a:endParaRPr lang="en-US" smtClean="0"/>
          </a:p>
        </p:txBody>
      </p:sp>
      <p:graphicFrame>
        <p:nvGraphicFramePr>
          <p:cNvPr id="316493" name="Group 77"/>
          <p:cNvGraphicFramePr>
            <a:graphicFrameLocks noGrp="1"/>
          </p:cNvGraphicFramePr>
          <p:nvPr/>
        </p:nvGraphicFramePr>
        <p:xfrm>
          <a:off x="608013" y="1808163"/>
          <a:ext cx="7927975" cy="4092577"/>
        </p:xfrm>
        <a:graphic>
          <a:graphicData uri="http://schemas.openxmlformats.org/drawingml/2006/table">
            <a:tbl>
              <a:tblPr/>
              <a:tblGrid>
                <a:gridCol w="5014912"/>
                <a:gridCol w="2913063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</a:rPr>
                        <a:t>Field location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</a:rPr>
                        <a:t>Field strength [N/C]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9313">
                <a:tc>
                  <a:txBody>
                    <a:bodyPr/>
                    <a:lstStyle/>
                    <a:p>
                      <a:pPr marL="357188" marR="0" lvl="0" indent="-357188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6482" name="Rectangle 66"/>
          <p:cNvSpPr>
            <a:spLocks noChangeArrowheads="1"/>
          </p:cNvSpPr>
          <p:nvPr/>
        </p:nvSpPr>
        <p:spPr bwMode="auto">
          <a:xfrm>
            <a:off x="606425" y="2457450"/>
            <a:ext cx="4227513" cy="460375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marL="2419350" indent="-2419350">
              <a:lnSpc>
                <a:spcPct val="110000"/>
              </a:lnSpc>
            </a:pPr>
            <a:r>
              <a:rPr lang="en-ZA" sz="2200">
                <a:solidFill>
                  <a:srgbClr val="000066"/>
                </a:solidFill>
              </a:rPr>
              <a:t>Inside a current-carrying wire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316483" name="Rectangle 67"/>
          <p:cNvSpPr>
            <a:spLocks noChangeArrowheads="1"/>
          </p:cNvSpPr>
          <p:nvPr/>
        </p:nvSpPr>
        <p:spPr bwMode="auto">
          <a:xfrm>
            <a:off x="608013" y="3132138"/>
            <a:ext cx="3506787" cy="460375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marL="2419350" indent="-2419350">
              <a:lnSpc>
                <a:spcPct val="110000"/>
              </a:lnSpc>
            </a:pPr>
            <a:r>
              <a:rPr lang="en-ZA" sz="2200">
                <a:solidFill>
                  <a:srgbClr val="000066"/>
                </a:solidFill>
              </a:rPr>
              <a:t>Near the Earth’s surface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316484" name="Rectangle 68"/>
          <p:cNvSpPr>
            <a:spLocks noChangeArrowheads="1"/>
          </p:cNvSpPr>
          <p:nvPr/>
        </p:nvSpPr>
        <p:spPr bwMode="auto">
          <a:xfrm>
            <a:off x="604838" y="3806825"/>
            <a:ext cx="4654550" cy="460375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marL="2419350" indent="-2419350">
              <a:lnSpc>
                <a:spcPct val="110000"/>
              </a:lnSpc>
            </a:pPr>
            <a:r>
              <a:rPr lang="en-ZA" sz="2200">
                <a:solidFill>
                  <a:srgbClr val="000066"/>
                </a:solidFill>
              </a:rPr>
              <a:t>Near objects charged by rubbing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316485" name="Rectangle 69"/>
          <p:cNvSpPr>
            <a:spLocks noChangeArrowheads="1"/>
          </p:cNvSpPr>
          <p:nvPr/>
        </p:nvSpPr>
        <p:spPr bwMode="auto">
          <a:xfrm>
            <a:off x="603250" y="4375150"/>
            <a:ext cx="5060950" cy="828675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pPr marL="354013" indent="-354013">
              <a:lnSpc>
                <a:spcPct val="110000"/>
              </a:lnSpc>
            </a:pPr>
            <a:r>
              <a:rPr lang="en-ZA" sz="2200">
                <a:solidFill>
                  <a:srgbClr val="000066"/>
                </a:solidFill>
              </a:rPr>
              <a:t>Electric breakdown in air, resulting in a spark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316486" name="Rectangle 70"/>
          <p:cNvSpPr>
            <a:spLocks noChangeArrowheads="1"/>
          </p:cNvSpPr>
          <p:nvPr/>
        </p:nvSpPr>
        <p:spPr bwMode="auto">
          <a:xfrm>
            <a:off x="603250" y="5308600"/>
            <a:ext cx="2160588" cy="460375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marL="2419350" indent="-2419350">
              <a:lnSpc>
                <a:spcPct val="110000"/>
              </a:lnSpc>
            </a:pPr>
            <a:r>
              <a:rPr lang="en-ZA" sz="2200">
                <a:solidFill>
                  <a:srgbClr val="000066"/>
                </a:solidFill>
              </a:rPr>
              <a:t>Inside an atom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316487" name="Rectangle 71"/>
          <p:cNvSpPr>
            <a:spLocks noChangeArrowheads="1"/>
          </p:cNvSpPr>
          <p:nvPr/>
        </p:nvSpPr>
        <p:spPr bwMode="auto">
          <a:xfrm>
            <a:off x="6719888" y="2455863"/>
            <a:ext cx="722312" cy="460375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marL="2419350" indent="-2419350">
              <a:lnSpc>
                <a:spcPct val="110000"/>
              </a:lnSpc>
            </a:pPr>
            <a:r>
              <a:rPr lang="en-ZA" sz="2200">
                <a:solidFill>
                  <a:srgbClr val="000066"/>
                </a:solidFill>
              </a:rPr>
              <a:t>10</a:t>
            </a:r>
            <a:r>
              <a:rPr lang="en-ZA" sz="2200" baseline="30000">
                <a:solidFill>
                  <a:srgbClr val="000066"/>
                </a:solidFill>
                <a:cs typeface="Times New Roman" pitchFamily="18" charset="0"/>
              </a:rPr>
              <a:t>–2</a:t>
            </a:r>
            <a:endParaRPr lang="en-US" sz="2200" baseline="30000">
              <a:solidFill>
                <a:srgbClr val="000066"/>
              </a:solidFill>
              <a:cs typeface="Times New Roman" pitchFamily="18" charset="0"/>
            </a:endParaRPr>
          </a:p>
        </p:txBody>
      </p:sp>
      <p:sp>
        <p:nvSpPr>
          <p:cNvPr id="316488" name="Rectangle 72"/>
          <p:cNvSpPr>
            <a:spLocks noChangeArrowheads="1"/>
          </p:cNvSpPr>
          <p:nvPr/>
        </p:nvSpPr>
        <p:spPr bwMode="auto">
          <a:xfrm>
            <a:off x="6481763" y="3128963"/>
            <a:ext cx="1212850" cy="460375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marL="2419350" indent="-2419350">
              <a:lnSpc>
                <a:spcPct val="110000"/>
              </a:lnSpc>
            </a:pPr>
            <a:r>
              <a:rPr lang="en-ZA" sz="2200">
                <a:solidFill>
                  <a:srgbClr val="000066"/>
                </a:solidFill>
              </a:rPr>
              <a:t>10</a:t>
            </a:r>
            <a:r>
              <a:rPr lang="en-ZA" sz="2200" baseline="30000">
                <a:solidFill>
                  <a:srgbClr val="000066"/>
                </a:solidFill>
              </a:rPr>
              <a:t>2</a:t>
            </a:r>
            <a:r>
              <a:rPr lang="en-ZA" sz="2200">
                <a:solidFill>
                  <a:srgbClr val="000066"/>
                </a:solidFill>
                <a:cs typeface="Times New Roman" pitchFamily="18" charset="0"/>
              </a:rPr>
              <a:t>–10</a:t>
            </a:r>
            <a:r>
              <a:rPr lang="en-ZA" sz="2200" baseline="30000">
                <a:solidFill>
                  <a:srgbClr val="000066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316489" name="Rectangle 73"/>
          <p:cNvSpPr>
            <a:spLocks noChangeArrowheads="1"/>
          </p:cNvSpPr>
          <p:nvPr/>
        </p:nvSpPr>
        <p:spPr bwMode="auto">
          <a:xfrm>
            <a:off x="6480175" y="3802063"/>
            <a:ext cx="1212850" cy="460375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marL="2419350" indent="-2419350">
              <a:lnSpc>
                <a:spcPct val="110000"/>
              </a:lnSpc>
            </a:pPr>
            <a:r>
              <a:rPr lang="en-ZA" sz="2200">
                <a:solidFill>
                  <a:srgbClr val="000066"/>
                </a:solidFill>
              </a:rPr>
              <a:t>10</a:t>
            </a:r>
            <a:r>
              <a:rPr lang="en-ZA" sz="2200" baseline="30000">
                <a:solidFill>
                  <a:srgbClr val="000066"/>
                </a:solidFill>
              </a:rPr>
              <a:t>3</a:t>
            </a:r>
            <a:r>
              <a:rPr lang="en-ZA" sz="2200">
                <a:solidFill>
                  <a:srgbClr val="000066"/>
                </a:solidFill>
                <a:cs typeface="Times New Roman" pitchFamily="18" charset="0"/>
              </a:rPr>
              <a:t>–10</a:t>
            </a:r>
            <a:r>
              <a:rPr lang="en-ZA" sz="2200" baseline="30000">
                <a:solidFill>
                  <a:srgbClr val="000066"/>
                </a:solidFill>
                <a:cs typeface="Times New Roman" pitchFamily="18" charset="0"/>
              </a:rPr>
              <a:t>6</a:t>
            </a:r>
            <a:endParaRPr lang="en-US" sz="2200" baseline="30000">
              <a:solidFill>
                <a:srgbClr val="000066"/>
              </a:solidFill>
              <a:cs typeface="Times New Roman" pitchFamily="18" charset="0"/>
            </a:endParaRPr>
          </a:p>
        </p:txBody>
      </p:sp>
      <p:sp>
        <p:nvSpPr>
          <p:cNvPr id="316490" name="Rectangle 74"/>
          <p:cNvSpPr>
            <a:spLocks noChangeArrowheads="1"/>
          </p:cNvSpPr>
          <p:nvPr/>
        </p:nvSpPr>
        <p:spPr bwMode="auto">
          <a:xfrm>
            <a:off x="6535738" y="4556125"/>
            <a:ext cx="1087437" cy="460375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marL="2419350" indent="-2419350">
              <a:lnSpc>
                <a:spcPct val="110000"/>
              </a:lnSpc>
            </a:pPr>
            <a:r>
              <a:rPr lang="en-ZA" sz="2200">
                <a:solidFill>
                  <a:srgbClr val="000066"/>
                </a:solidFill>
                <a:cs typeface="Times New Roman" pitchFamily="18" charset="0"/>
              </a:rPr>
              <a:t>3 </a:t>
            </a:r>
            <a:r>
              <a:rPr lang="en-ZA" sz="2200">
                <a:solidFill>
                  <a:srgbClr val="000066"/>
                </a:solidFill>
                <a:cs typeface="Times New Roman" pitchFamily="18" charset="0"/>
                <a:sym typeface="Symbol" pitchFamily="18" charset="2"/>
              </a:rPr>
              <a:t> </a:t>
            </a:r>
            <a:r>
              <a:rPr lang="en-ZA" sz="2200">
                <a:solidFill>
                  <a:srgbClr val="000066"/>
                </a:solidFill>
                <a:cs typeface="Times New Roman" pitchFamily="18" charset="0"/>
              </a:rPr>
              <a:t>10</a:t>
            </a:r>
            <a:r>
              <a:rPr lang="en-ZA" sz="2200" baseline="30000">
                <a:solidFill>
                  <a:srgbClr val="000066"/>
                </a:solidFill>
                <a:cs typeface="Times New Roman" pitchFamily="18" charset="0"/>
              </a:rPr>
              <a:t>6</a:t>
            </a:r>
            <a:endParaRPr lang="en-US" sz="2200" baseline="30000">
              <a:solidFill>
                <a:srgbClr val="000066"/>
              </a:solidFill>
              <a:cs typeface="Times New Roman" pitchFamily="18" charset="0"/>
            </a:endParaRPr>
          </a:p>
        </p:txBody>
      </p:sp>
      <p:sp>
        <p:nvSpPr>
          <p:cNvPr id="316491" name="Rectangle 75"/>
          <p:cNvSpPr>
            <a:spLocks noChangeArrowheads="1"/>
          </p:cNvSpPr>
          <p:nvPr/>
        </p:nvSpPr>
        <p:spPr bwMode="auto">
          <a:xfrm>
            <a:off x="6707188" y="5311775"/>
            <a:ext cx="739775" cy="460375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marL="2419350" indent="-2419350">
              <a:lnSpc>
                <a:spcPct val="110000"/>
              </a:lnSpc>
            </a:pPr>
            <a:r>
              <a:rPr lang="en-ZA" sz="2200">
                <a:solidFill>
                  <a:srgbClr val="000066"/>
                </a:solidFill>
              </a:rPr>
              <a:t>10</a:t>
            </a:r>
            <a:r>
              <a:rPr lang="en-ZA" sz="2200" baseline="30000">
                <a:solidFill>
                  <a:srgbClr val="000066"/>
                </a:solidFill>
              </a:rPr>
              <a:t>11</a:t>
            </a:r>
            <a:endParaRPr lang="en-US" sz="2200" baseline="300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82" grpId="0"/>
      <p:bldP spid="316483" grpId="0"/>
      <p:bldP spid="316484" grpId="0"/>
      <p:bldP spid="316485" grpId="0"/>
      <p:bldP spid="316486" grpId="0"/>
      <p:bldP spid="316487" grpId="0"/>
      <p:bldP spid="316488" grpId="0"/>
      <p:bldP spid="316489" grpId="0"/>
      <p:bldP spid="316490" grpId="0"/>
      <p:bldP spid="31649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2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40653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406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29B3E0-6344-465A-9344-4AB28368789A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grpSp>
        <p:nvGrpSpPr>
          <p:cNvPr id="322565" name="Group 5"/>
          <p:cNvGrpSpPr>
            <a:grpSpLocks/>
          </p:cNvGrpSpPr>
          <p:nvPr/>
        </p:nvGrpSpPr>
        <p:grpSpPr bwMode="auto">
          <a:xfrm flipH="1">
            <a:off x="0" y="0"/>
            <a:ext cx="9144000" cy="6858000"/>
            <a:chOff x="0" y="0"/>
            <a:chExt cx="5760" cy="4320"/>
          </a:xfrm>
        </p:grpSpPr>
        <p:sp>
          <p:nvSpPr>
            <p:cNvPr id="406566" name="Line 6"/>
            <p:cNvSpPr>
              <a:spLocks noChangeShapeType="1"/>
            </p:cNvSpPr>
            <p:nvPr/>
          </p:nvSpPr>
          <p:spPr bwMode="auto">
            <a:xfrm>
              <a:off x="2081" y="2153"/>
              <a:ext cx="3678" cy="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67" name="Line 7"/>
            <p:cNvSpPr>
              <a:spLocks noChangeShapeType="1"/>
            </p:cNvSpPr>
            <p:nvPr/>
          </p:nvSpPr>
          <p:spPr bwMode="auto">
            <a:xfrm>
              <a:off x="2081" y="2153"/>
              <a:ext cx="3678" cy="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68" name="Line 8"/>
            <p:cNvSpPr>
              <a:spLocks noChangeShapeType="1"/>
            </p:cNvSpPr>
            <p:nvPr/>
          </p:nvSpPr>
          <p:spPr bwMode="auto">
            <a:xfrm>
              <a:off x="0" y="2154"/>
              <a:ext cx="2082" cy="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69" name="Line 9"/>
            <p:cNvSpPr>
              <a:spLocks noChangeShapeType="1"/>
            </p:cNvSpPr>
            <p:nvPr/>
          </p:nvSpPr>
          <p:spPr bwMode="auto">
            <a:xfrm flipV="1">
              <a:off x="2081" y="0"/>
              <a:ext cx="0" cy="2152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70" name="Line 10"/>
            <p:cNvSpPr>
              <a:spLocks noChangeShapeType="1"/>
            </p:cNvSpPr>
            <p:nvPr/>
          </p:nvSpPr>
          <p:spPr bwMode="auto">
            <a:xfrm>
              <a:off x="2081" y="2152"/>
              <a:ext cx="0" cy="216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71" name="Line 11"/>
            <p:cNvSpPr>
              <a:spLocks noChangeShapeType="1"/>
            </p:cNvSpPr>
            <p:nvPr/>
          </p:nvSpPr>
          <p:spPr bwMode="auto">
            <a:xfrm flipH="1" flipV="1">
              <a:off x="838" y="0"/>
              <a:ext cx="1243" cy="2152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72" name="Line 12"/>
            <p:cNvSpPr>
              <a:spLocks noChangeShapeType="1"/>
            </p:cNvSpPr>
            <p:nvPr/>
          </p:nvSpPr>
          <p:spPr bwMode="auto">
            <a:xfrm flipH="1" flipV="1">
              <a:off x="0" y="950"/>
              <a:ext cx="2081" cy="1202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73" name="Line 13"/>
            <p:cNvSpPr>
              <a:spLocks noChangeShapeType="1"/>
            </p:cNvSpPr>
            <p:nvPr/>
          </p:nvSpPr>
          <p:spPr bwMode="auto">
            <a:xfrm flipH="1">
              <a:off x="832" y="2153"/>
              <a:ext cx="1249" cy="2162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74" name="Line 14"/>
            <p:cNvSpPr>
              <a:spLocks noChangeShapeType="1"/>
            </p:cNvSpPr>
            <p:nvPr/>
          </p:nvSpPr>
          <p:spPr bwMode="auto">
            <a:xfrm flipH="1">
              <a:off x="0" y="2151"/>
              <a:ext cx="2081" cy="1202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75" name="Line 15"/>
            <p:cNvSpPr>
              <a:spLocks noChangeShapeType="1"/>
            </p:cNvSpPr>
            <p:nvPr/>
          </p:nvSpPr>
          <p:spPr bwMode="auto">
            <a:xfrm flipV="1">
              <a:off x="2083" y="0"/>
              <a:ext cx="1243" cy="2152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76" name="Line 16"/>
            <p:cNvSpPr>
              <a:spLocks noChangeShapeType="1"/>
            </p:cNvSpPr>
            <p:nvPr/>
          </p:nvSpPr>
          <p:spPr bwMode="auto">
            <a:xfrm flipV="1">
              <a:off x="2081" y="27"/>
              <a:ext cx="3679" cy="2125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77" name="Line 17"/>
            <p:cNvSpPr>
              <a:spLocks noChangeShapeType="1"/>
            </p:cNvSpPr>
            <p:nvPr/>
          </p:nvSpPr>
          <p:spPr bwMode="auto">
            <a:xfrm>
              <a:off x="2077" y="2153"/>
              <a:ext cx="1249" cy="2162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78" name="Line 18"/>
            <p:cNvSpPr>
              <a:spLocks noChangeShapeType="1"/>
            </p:cNvSpPr>
            <p:nvPr/>
          </p:nvSpPr>
          <p:spPr bwMode="auto">
            <a:xfrm>
              <a:off x="2081" y="2151"/>
              <a:ext cx="3679" cy="2125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grpSp>
          <p:nvGrpSpPr>
            <p:cNvPr id="406579" name="Group 19"/>
            <p:cNvGrpSpPr>
              <a:grpSpLocks/>
            </p:cNvGrpSpPr>
            <p:nvPr/>
          </p:nvGrpSpPr>
          <p:grpSpPr bwMode="auto">
            <a:xfrm>
              <a:off x="620" y="792"/>
              <a:ext cx="2920" cy="2836"/>
              <a:chOff x="620" y="792"/>
              <a:chExt cx="2920" cy="2836"/>
            </a:xfrm>
          </p:grpSpPr>
          <p:sp>
            <p:nvSpPr>
              <p:cNvPr id="406584" name="Line 20"/>
              <p:cNvSpPr>
                <a:spLocks noChangeShapeType="1"/>
              </p:cNvSpPr>
              <p:nvPr/>
            </p:nvSpPr>
            <p:spPr bwMode="auto">
              <a:xfrm rot="3600000" flipV="1">
                <a:off x="3304" y="1417"/>
                <a:ext cx="0" cy="56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85" name="Line 21"/>
              <p:cNvSpPr>
                <a:spLocks noChangeShapeType="1"/>
              </p:cNvSpPr>
              <p:nvPr/>
            </p:nvSpPr>
            <p:spPr bwMode="auto">
              <a:xfrm rot="-3600000" flipH="1" flipV="1">
                <a:off x="856" y="1417"/>
                <a:ext cx="0" cy="5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86" name="Line 22"/>
              <p:cNvSpPr>
                <a:spLocks noChangeShapeType="1"/>
              </p:cNvSpPr>
              <p:nvPr/>
            </p:nvSpPr>
            <p:spPr bwMode="auto">
              <a:xfrm rot="-3600000">
                <a:off x="3302" y="2825"/>
                <a:ext cx="0" cy="6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87" name="Line 23"/>
              <p:cNvSpPr>
                <a:spLocks noChangeShapeType="1"/>
              </p:cNvSpPr>
              <p:nvPr/>
            </p:nvSpPr>
            <p:spPr bwMode="auto">
              <a:xfrm rot="3600000" flipH="1">
                <a:off x="854" y="2827"/>
                <a:ext cx="0" cy="55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88" name="Line 24"/>
              <p:cNvSpPr>
                <a:spLocks noChangeShapeType="1"/>
              </p:cNvSpPr>
              <p:nvPr/>
            </p:nvSpPr>
            <p:spPr bwMode="auto">
              <a:xfrm>
                <a:off x="3476" y="2152"/>
                <a:ext cx="64" cy="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89" name="Line 25"/>
              <p:cNvSpPr>
                <a:spLocks noChangeShapeType="1"/>
              </p:cNvSpPr>
              <p:nvPr/>
            </p:nvSpPr>
            <p:spPr bwMode="auto">
              <a:xfrm flipV="1">
                <a:off x="2080" y="792"/>
                <a:ext cx="0" cy="5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90" name="Line 26"/>
              <p:cNvSpPr>
                <a:spLocks noChangeShapeType="1"/>
              </p:cNvSpPr>
              <p:nvPr/>
            </p:nvSpPr>
            <p:spPr bwMode="auto">
              <a:xfrm flipV="1">
                <a:off x="2744" y="960"/>
                <a:ext cx="28" cy="4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91" name="Line 27"/>
              <p:cNvSpPr>
                <a:spLocks noChangeShapeType="1"/>
              </p:cNvSpPr>
              <p:nvPr/>
            </p:nvSpPr>
            <p:spPr bwMode="auto">
              <a:xfrm flipH="1" flipV="1">
                <a:off x="1392" y="960"/>
                <a:ext cx="24" cy="4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92" name="Line 28"/>
              <p:cNvSpPr>
                <a:spLocks noChangeShapeType="1"/>
              </p:cNvSpPr>
              <p:nvPr/>
            </p:nvSpPr>
            <p:spPr bwMode="auto">
              <a:xfrm>
                <a:off x="2736" y="3296"/>
                <a:ext cx="28" cy="4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93" name="Line 29"/>
              <p:cNvSpPr>
                <a:spLocks noChangeShapeType="1"/>
              </p:cNvSpPr>
              <p:nvPr/>
            </p:nvSpPr>
            <p:spPr bwMode="auto">
              <a:xfrm flipH="1">
                <a:off x="1392" y="3296"/>
                <a:ext cx="28" cy="4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94" name="Line 30"/>
              <p:cNvSpPr>
                <a:spLocks noChangeShapeType="1"/>
              </p:cNvSpPr>
              <p:nvPr/>
            </p:nvSpPr>
            <p:spPr bwMode="auto">
              <a:xfrm>
                <a:off x="2080" y="3572"/>
                <a:ext cx="0" cy="56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95" name="Line 31"/>
              <p:cNvSpPr>
                <a:spLocks noChangeShapeType="1"/>
              </p:cNvSpPr>
              <p:nvPr/>
            </p:nvSpPr>
            <p:spPr bwMode="auto">
              <a:xfrm flipH="1">
                <a:off x="620" y="2152"/>
                <a:ext cx="64" cy="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06580" name="Line 32"/>
            <p:cNvSpPr>
              <a:spLocks noChangeShapeType="1"/>
            </p:cNvSpPr>
            <p:nvPr/>
          </p:nvSpPr>
          <p:spPr bwMode="auto">
            <a:xfrm>
              <a:off x="0" y="2154"/>
              <a:ext cx="2082" cy="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grpSp>
          <p:nvGrpSpPr>
            <p:cNvPr id="406581" name="Group 33"/>
            <p:cNvGrpSpPr>
              <a:grpSpLocks noChangeAspect="1"/>
            </p:cNvGrpSpPr>
            <p:nvPr/>
          </p:nvGrpSpPr>
          <p:grpSpPr bwMode="auto">
            <a:xfrm>
              <a:off x="1955" y="2019"/>
              <a:ext cx="263" cy="263"/>
              <a:chOff x="233" y="1327"/>
              <a:chExt cx="238" cy="238"/>
            </a:xfrm>
          </p:grpSpPr>
          <p:sp>
            <p:nvSpPr>
              <p:cNvPr id="406582" name="Oval 34"/>
              <p:cNvSpPr>
                <a:spLocks noChangeAspect="1" noChangeArrowheads="1"/>
              </p:cNvSpPr>
              <p:nvPr/>
            </p:nvSpPr>
            <p:spPr bwMode="auto">
              <a:xfrm>
                <a:off x="233" y="1327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06583" name="Rectangle 35"/>
              <p:cNvSpPr>
                <a:spLocks noChangeAspect="1" noChangeArrowheads="1"/>
              </p:cNvSpPr>
              <p:nvPr/>
            </p:nvSpPr>
            <p:spPr bwMode="auto">
              <a:xfrm>
                <a:off x="234" y="1333"/>
                <a:ext cx="237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>
                  <a:lnSpc>
                    <a:spcPct val="110000"/>
                  </a:lnSpc>
                </a:pPr>
                <a:r>
                  <a:rPr lang="en-US" altLang="ko-KR" sz="2000" b="1" i="1">
                    <a:solidFill>
                      <a:srgbClr val="000066"/>
                    </a:solidFill>
                    <a:latin typeface="Times New Roman" pitchFamily="18" charset="0"/>
                    <a:ea typeface="굴림" pitchFamily="34" charset="-127"/>
                  </a:rPr>
                  <a:t>+</a:t>
                </a:r>
                <a:endParaRPr lang="en-US" sz="2000" b="1" i="1">
                  <a:solidFill>
                    <a:srgbClr val="000066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322628" name="Group 6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6536" name="Line 69"/>
            <p:cNvSpPr>
              <a:spLocks noChangeShapeType="1"/>
            </p:cNvSpPr>
            <p:nvPr/>
          </p:nvSpPr>
          <p:spPr bwMode="auto">
            <a:xfrm flipH="1">
              <a:off x="1" y="2153"/>
              <a:ext cx="3678" cy="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37" name="Line 70"/>
            <p:cNvSpPr>
              <a:spLocks noChangeShapeType="1"/>
            </p:cNvSpPr>
            <p:nvPr/>
          </p:nvSpPr>
          <p:spPr bwMode="auto">
            <a:xfrm flipH="1">
              <a:off x="1" y="2153"/>
              <a:ext cx="3678" cy="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38" name="Line 71"/>
            <p:cNvSpPr>
              <a:spLocks noChangeShapeType="1"/>
            </p:cNvSpPr>
            <p:nvPr/>
          </p:nvSpPr>
          <p:spPr bwMode="auto">
            <a:xfrm flipH="1">
              <a:off x="3678" y="2154"/>
              <a:ext cx="2082" cy="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39" name="Line 72"/>
            <p:cNvSpPr>
              <a:spLocks noChangeShapeType="1"/>
            </p:cNvSpPr>
            <p:nvPr/>
          </p:nvSpPr>
          <p:spPr bwMode="auto">
            <a:xfrm flipH="1" flipV="1">
              <a:off x="3679" y="0"/>
              <a:ext cx="0" cy="2152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40" name="Line 73"/>
            <p:cNvSpPr>
              <a:spLocks noChangeShapeType="1"/>
            </p:cNvSpPr>
            <p:nvPr/>
          </p:nvSpPr>
          <p:spPr bwMode="auto">
            <a:xfrm flipH="1">
              <a:off x="3679" y="2152"/>
              <a:ext cx="0" cy="216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41" name="Line 74"/>
            <p:cNvSpPr>
              <a:spLocks noChangeShapeType="1"/>
            </p:cNvSpPr>
            <p:nvPr/>
          </p:nvSpPr>
          <p:spPr bwMode="auto">
            <a:xfrm flipV="1">
              <a:off x="3679" y="0"/>
              <a:ext cx="1243" cy="2152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42" name="Line 75"/>
            <p:cNvSpPr>
              <a:spLocks noChangeShapeType="1"/>
            </p:cNvSpPr>
            <p:nvPr/>
          </p:nvSpPr>
          <p:spPr bwMode="auto">
            <a:xfrm flipV="1">
              <a:off x="3679" y="950"/>
              <a:ext cx="2081" cy="1202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43" name="Line 76"/>
            <p:cNvSpPr>
              <a:spLocks noChangeShapeType="1"/>
            </p:cNvSpPr>
            <p:nvPr/>
          </p:nvSpPr>
          <p:spPr bwMode="auto">
            <a:xfrm>
              <a:off x="3679" y="2153"/>
              <a:ext cx="1249" cy="2162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44" name="Line 77"/>
            <p:cNvSpPr>
              <a:spLocks noChangeShapeType="1"/>
            </p:cNvSpPr>
            <p:nvPr/>
          </p:nvSpPr>
          <p:spPr bwMode="auto">
            <a:xfrm>
              <a:off x="3679" y="2151"/>
              <a:ext cx="2081" cy="1202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45" name="Line 78"/>
            <p:cNvSpPr>
              <a:spLocks noChangeShapeType="1"/>
            </p:cNvSpPr>
            <p:nvPr/>
          </p:nvSpPr>
          <p:spPr bwMode="auto">
            <a:xfrm flipH="1" flipV="1">
              <a:off x="2434" y="0"/>
              <a:ext cx="1243" cy="2152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46" name="Line 79"/>
            <p:cNvSpPr>
              <a:spLocks noChangeShapeType="1"/>
            </p:cNvSpPr>
            <p:nvPr/>
          </p:nvSpPr>
          <p:spPr bwMode="auto">
            <a:xfrm flipH="1" flipV="1">
              <a:off x="0" y="27"/>
              <a:ext cx="3679" cy="2125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47" name="Line 80"/>
            <p:cNvSpPr>
              <a:spLocks noChangeShapeType="1"/>
            </p:cNvSpPr>
            <p:nvPr/>
          </p:nvSpPr>
          <p:spPr bwMode="auto">
            <a:xfrm flipH="1">
              <a:off x="2434" y="2153"/>
              <a:ext cx="1249" cy="2162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6548" name="Line 81"/>
            <p:cNvSpPr>
              <a:spLocks noChangeShapeType="1"/>
            </p:cNvSpPr>
            <p:nvPr/>
          </p:nvSpPr>
          <p:spPr bwMode="auto">
            <a:xfrm flipH="1">
              <a:off x="0" y="2151"/>
              <a:ext cx="3679" cy="2125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grpSp>
          <p:nvGrpSpPr>
            <p:cNvPr id="406549" name="Group 82"/>
            <p:cNvGrpSpPr>
              <a:grpSpLocks/>
            </p:cNvGrpSpPr>
            <p:nvPr/>
          </p:nvGrpSpPr>
          <p:grpSpPr bwMode="auto">
            <a:xfrm>
              <a:off x="2220" y="792"/>
              <a:ext cx="2920" cy="2836"/>
              <a:chOff x="2220" y="792"/>
              <a:chExt cx="2920" cy="2836"/>
            </a:xfrm>
          </p:grpSpPr>
          <p:sp>
            <p:nvSpPr>
              <p:cNvPr id="406554" name="Line 83"/>
              <p:cNvSpPr>
                <a:spLocks noChangeShapeType="1"/>
              </p:cNvSpPr>
              <p:nvPr/>
            </p:nvSpPr>
            <p:spPr bwMode="auto">
              <a:xfrm rot="-3600000">
                <a:off x="2456" y="1417"/>
                <a:ext cx="0" cy="56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55" name="Line 84"/>
              <p:cNvSpPr>
                <a:spLocks noChangeShapeType="1"/>
              </p:cNvSpPr>
              <p:nvPr/>
            </p:nvSpPr>
            <p:spPr bwMode="auto">
              <a:xfrm rot="3600000" flipH="1">
                <a:off x="4904" y="1417"/>
                <a:ext cx="0" cy="5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56" name="Line 85"/>
              <p:cNvSpPr>
                <a:spLocks noChangeShapeType="1"/>
              </p:cNvSpPr>
              <p:nvPr/>
            </p:nvSpPr>
            <p:spPr bwMode="auto">
              <a:xfrm rot="3600000" flipV="1">
                <a:off x="2459" y="2825"/>
                <a:ext cx="0" cy="6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57" name="Line 86"/>
              <p:cNvSpPr>
                <a:spLocks noChangeShapeType="1"/>
              </p:cNvSpPr>
              <p:nvPr/>
            </p:nvSpPr>
            <p:spPr bwMode="auto">
              <a:xfrm rot="-3600000" flipH="1" flipV="1">
                <a:off x="4907" y="2827"/>
                <a:ext cx="0" cy="55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58" name="Line 87"/>
              <p:cNvSpPr>
                <a:spLocks noChangeShapeType="1"/>
              </p:cNvSpPr>
              <p:nvPr/>
            </p:nvSpPr>
            <p:spPr bwMode="auto">
              <a:xfrm flipV="1">
                <a:off x="2220" y="2152"/>
                <a:ext cx="64" cy="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59" name="Line 88"/>
              <p:cNvSpPr>
                <a:spLocks noChangeShapeType="1"/>
              </p:cNvSpPr>
              <p:nvPr/>
            </p:nvSpPr>
            <p:spPr bwMode="auto">
              <a:xfrm>
                <a:off x="3680" y="792"/>
                <a:ext cx="0" cy="5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60" name="Line 89"/>
              <p:cNvSpPr>
                <a:spLocks noChangeShapeType="1"/>
              </p:cNvSpPr>
              <p:nvPr/>
            </p:nvSpPr>
            <p:spPr bwMode="auto">
              <a:xfrm>
                <a:off x="2988" y="960"/>
                <a:ext cx="28" cy="4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61" name="Line 90"/>
              <p:cNvSpPr>
                <a:spLocks noChangeShapeType="1"/>
              </p:cNvSpPr>
              <p:nvPr/>
            </p:nvSpPr>
            <p:spPr bwMode="auto">
              <a:xfrm flipH="1">
                <a:off x="4344" y="960"/>
                <a:ext cx="24" cy="4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62" name="Line 91"/>
              <p:cNvSpPr>
                <a:spLocks noChangeShapeType="1"/>
              </p:cNvSpPr>
              <p:nvPr/>
            </p:nvSpPr>
            <p:spPr bwMode="auto">
              <a:xfrm flipV="1">
                <a:off x="2996" y="3296"/>
                <a:ext cx="28" cy="4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63" name="Line 92"/>
              <p:cNvSpPr>
                <a:spLocks noChangeShapeType="1"/>
              </p:cNvSpPr>
              <p:nvPr/>
            </p:nvSpPr>
            <p:spPr bwMode="auto">
              <a:xfrm flipH="1" flipV="1">
                <a:off x="4340" y="3296"/>
                <a:ext cx="28" cy="4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64" name="Line 93"/>
              <p:cNvSpPr>
                <a:spLocks noChangeShapeType="1"/>
              </p:cNvSpPr>
              <p:nvPr/>
            </p:nvSpPr>
            <p:spPr bwMode="auto">
              <a:xfrm flipV="1">
                <a:off x="3680" y="3572"/>
                <a:ext cx="0" cy="56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565" name="Line 94"/>
              <p:cNvSpPr>
                <a:spLocks noChangeShapeType="1"/>
              </p:cNvSpPr>
              <p:nvPr/>
            </p:nvSpPr>
            <p:spPr bwMode="auto">
              <a:xfrm flipH="1" flipV="1">
                <a:off x="5076" y="2152"/>
                <a:ext cx="64" cy="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06550" name="Line 95"/>
            <p:cNvSpPr>
              <a:spLocks noChangeShapeType="1"/>
            </p:cNvSpPr>
            <p:nvPr/>
          </p:nvSpPr>
          <p:spPr bwMode="auto">
            <a:xfrm flipH="1">
              <a:off x="3678" y="2154"/>
              <a:ext cx="2082" cy="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grpSp>
          <p:nvGrpSpPr>
            <p:cNvPr id="406551" name="Group 96"/>
            <p:cNvGrpSpPr>
              <a:grpSpLocks/>
            </p:cNvGrpSpPr>
            <p:nvPr/>
          </p:nvGrpSpPr>
          <p:grpSpPr bwMode="auto">
            <a:xfrm>
              <a:off x="3544" y="2017"/>
              <a:ext cx="263" cy="268"/>
              <a:chOff x="3974" y="122"/>
              <a:chExt cx="263" cy="268"/>
            </a:xfrm>
          </p:grpSpPr>
          <p:sp>
            <p:nvSpPr>
              <p:cNvPr id="406552" name="Oval 97"/>
              <p:cNvSpPr>
                <a:spLocks noChangeAspect="1" noChangeArrowheads="1"/>
              </p:cNvSpPr>
              <p:nvPr/>
            </p:nvSpPr>
            <p:spPr bwMode="auto">
              <a:xfrm>
                <a:off x="3974" y="127"/>
                <a:ext cx="263" cy="263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3366F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06553" name="Rectangle 98"/>
              <p:cNvSpPr>
                <a:spLocks noChangeAspect="1" noChangeArrowheads="1"/>
              </p:cNvSpPr>
              <p:nvPr/>
            </p:nvSpPr>
            <p:spPr bwMode="auto">
              <a:xfrm>
                <a:off x="3975" y="122"/>
                <a:ext cx="262" cy="2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>
                  <a:lnSpc>
                    <a:spcPct val="110000"/>
                  </a:lnSpc>
                </a:pPr>
                <a:r>
                  <a:rPr lang="en-US" altLang="ko-KR" sz="2000" b="1" i="1">
                    <a:solidFill>
                      <a:srgbClr val="000066"/>
                    </a:solidFill>
                    <a:latin typeface="Times New Roman" pitchFamily="18" charset="0"/>
                    <a:ea typeface="굴림" pitchFamily="34" charset="-127"/>
                    <a:cs typeface="Times New Roman" pitchFamily="18" charset="0"/>
                  </a:rPr>
                  <a:t>–</a:t>
                </a:r>
                <a:endParaRPr lang="en-US" sz="2000" b="1" i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endParaRPr>
              </a:p>
            </p:txBody>
          </p:sp>
        </p:grpSp>
      </p:grpSp>
      <p:sp>
        <p:nvSpPr>
          <p:cNvPr id="4065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SHAPE OF THE FIELD DUE TO…</a:t>
            </a:r>
            <a:endParaRPr lang="en-US" smtClean="0"/>
          </a:p>
        </p:txBody>
      </p:sp>
      <p:sp>
        <p:nvSpPr>
          <p:cNvPr id="4065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493713"/>
          </a:xfrm>
        </p:spPr>
        <p:txBody>
          <a:bodyPr/>
          <a:lstStyle/>
          <a:p>
            <a:pPr lvl="1" indent="0" eaLnBrk="1" hangingPunct="1"/>
            <a:r>
              <a:rPr lang="en-ZA" smtClean="0"/>
              <a:t>An isolated point charge: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225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2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408578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408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E10419-4D6F-41D9-A571-6319C6A097AB}" type="slidenum">
              <a:rPr lang="en-US" smtClean="0">
                <a:cs typeface="Arial" charset="0"/>
              </a:rPr>
              <a:pPr/>
              <a:t>18</a:t>
            </a:fld>
            <a:endParaRPr lang="en-US" smtClean="0">
              <a:cs typeface="Arial" charset="0"/>
            </a:endParaRPr>
          </a:p>
        </p:txBody>
      </p:sp>
      <p:grpSp>
        <p:nvGrpSpPr>
          <p:cNvPr id="324764" name="Group 156"/>
          <p:cNvGrpSpPr>
            <a:grpSpLocks/>
          </p:cNvGrpSpPr>
          <p:nvPr/>
        </p:nvGrpSpPr>
        <p:grpSpPr bwMode="auto">
          <a:xfrm>
            <a:off x="-19050" y="-3175"/>
            <a:ext cx="9163050" cy="6861175"/>
            <a:chOff x="359" y="276"/>
            <a:chExt cx="5030" cy="3766"/>
          </a:xfrm>
        </p:grpSpPr>
        <p:sp>
          <p:nvSpPr>
            <p:cNvPr id="408583" name="Freeform 157"/>
            <p:cNvSpPr>
              <a:spLocks/>
            </p:cNvSpPr>
            <p:nvPr/>
          </p:nvSpPr>
          <p:spPr bwMode="auto">
            <a:xfrm>
              <a:off x="1771" y="321"/>
              <a:ext cx="2267" cy="1838"/>
            </a:xfrm>
            <a:custGeom>
              <a:avLst/>
              <a:gdLst>
                <a:gd name="T0" fmla="*/ 156 w 2600"/>
                <a:gd name="T1" fmla="*/ 705 h 2108"/>
                <a:gd name="T2" fmla="*/ 421 w 2600"/>
                <a:gd name="T3" fmla="*/ 3 h 2108"/>
                <a:gd name="T4" fmla="*/ 690 w 2600"/>
                <a:gd name="T5" fmla="*/ 705 h 2108"/>
                <a:gd name="T6" fmla="*/ 0 60000 65536"/>
                <a:gd name="T7" fmla="*/ 0 60000 65536"/>
                <a:gd name="T8" fmla="*/ 0 60000 65536"/>
                <a:gd name="T9" fmla="*/ 0 w 2600"/>
                <a:gd name="T10" fmla="*/ 0 h 2108"/>
                <a:gd name="T11" fmla="*/ 2600 w 2600"/>
                <a:gd name="T12" fmla="*/ 2108 h 21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00" h="2108">
                  <a:moveTo>
                    <a:pt x="465" y="2108"/>
                  </a:moveTo>
                  <a:cubicBezTo>
                    <a:pt x="0" y="1064"/>
                    <a:pt x="372" y="0"/>
                    <a:pt x="1260" y="4"/>
                  </a:cubicBezTo>
                  <a:cubicBezTo>
                    <a:pt x="2148" y="8"/>
                    <a:pt x="2600" y="1072"/>
                    <a:pt x="2064" y="2108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8584" name="Line 158"/>
            <p:cNvSpPr>
              <a:spLocks noChangeShapeType="1"/>
            </p:cNvSpPr>
            <p:nvPr/>
          </p:nvSpPr>
          <p:spPr bwMode="auto">
            <a:xfrm>
              <a:off x="2177" y="2160"/>
              <a:ext cx="3206" cy="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8585" name="Line 159"/>
            <p:cNvSpPr>
              <a:spLocks noChangeShapeType="1"/>
            </p:cNvSpPr>
            <p:nvPr/>
          </p:nvSpPr>
          <p:spPr bwMode="auto">
            <a:xfrm>
              <a:off x="362" y="2161"/>
              <a:ext cx="1815" cy="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8586" name="Line 160"/>
            <p:cNvSpPr>
              <a:spLocks noChangeShapeType="1"/>
            </p:cNvSpPr>
            <p:nvPr/>
          </p:nvSpPr>
          <p:spPr bwMode="auto">
            <a:xfrm>
              <a:off x="2177" y="2160"/>
              <a:ext cx="3206" cy="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8587" name="Line 161"/>
            <p:cNvSpPr>
              <a:spLocks noChangeShapeType="1"/>
            </p:cNvSpPr>
            <p:nvPr/>
          </p:nvSpPr>
          <p:spPr bwMode="auto">
            <a:xfrm>
              <a:off x="362" y="2161"/>
              <a:ext cx="1815" cy="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8588" name="Freeform 162"/>
            <p:cNvSpPr>
              <a:spLocks/>
            </p:cNvSpPr>
            <p:nvPr/>
          </p:nvSpPr>
          <p:spPr bwMode="auto">
            <a:xfrm>
              <a:off x="1360" y="276"/>
              <a:ext cx="817" cy="1883"/>
            </a:xfrm>
            <a:custGeom>
              <a:avLst/>
              <a:gdLst>
                <a:gd name="T0" fmla="*/ 310 w 938"/>
                <a:gd name="T1" fmla="*/ 720 h 2160"/>
                <a:gd name="T2" fmla="*/ 0 w 938"/>
                <a:gd name="T3" fmla="*/ 0 h 2160"/>
                <a:gd name="T4" fmla="*/ 0 60000 65536"/>
                <a:gd name="T5" fmla="*/ 0 60000 65536"/>
                <a:gd name="T6" fmla="*/ 0 w 938"/>
                <a:gd name="T7" fmla="*/ 0 h 2160"/>
                <a:gd name="T8" fmla="*/ 938 w 938"/>
                <a:gd name="T9" fmla="*/ 2160 h 2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38" h="2160">
                  <a:moveTo>
                    <a:pt x="938" y="2160"/>
                  </a:moveTo>
                  <a:cubicBezTo>
                    <a:pt x="160" y="1388"/>
                    <a:pt x="8" y="572"/>
                    <a:pt x="0" y="0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8589" name="Freeform 163"/>
            <p:cNvSpPr>
              <a:spLocks/>
            </p:cNvSpPr>
            <p:nvPr/>
          </p:nvSpPr>
          <p:spPr bwMode="auto">
            <a:xfrm>
              <a:off x="359" y="1402"/>
              <a:ext cx="1818" cy="757"/>
            </a:xfrm>
            <a:custGeom>
              <a:avLst/>
              <a:gdLst>
                <a:gd name="T0" fmla="*/ 694 w 2086"/>
                <a:gd name="T1" fmla="*/ 290 h 868"/>
                <a:gd name="T2" fmla="*/ 0 w 2086"/>
                <a:gd name="T3" fmla="*/ 0 h 868"/>
                <a:gd name="T4" fmla="*/ 0 60000 65536"/>
                <a:gd name="T5" fmla="*/ 0 60000 65536"/>
                <a:gd name="T6" fmla="*/ 0 w 2086"/>
                <a:gd name="T7" fmla="*/ 0 h 868"/>
                <a:gd name="T8" fmla="*/ 2086 w 2086"/>
                <a:gd name="T9" fmla="*/ 868 h 8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86" h="868">
                  <a:moveTo>
                    <a:pt x="2086" y="868"/>
                  </a:moveTo>
                  <a:cubicBezTo>
                    <a:pt x="1140" y="544"/>
                    <a:pt x="0" y="0"/>
                    <a:pt x="0" y="0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8590" name="Freeform 164"/>
            <p:cNvSpPr>
              <a:spLocks/>
            </p:cNvSpPr>
            <p:nvPr/>
          </p:nvSpPr>
          <p:spPr bwMode="auto">
            <a:xfrm>
              <a:off x="2178" y="1458"/>
              <a:ext cx="1396" cy="701"/>
            </a:xfrm>
            <a:custGeom>
              <a:avLst/>
              <a:gdLst>
                <a:gd name="T0" fmla="*/ 0 w 1601"/>
                <a:gd name="T1" fmla="*/ 269 h 804"/>
                <a:gd name="T2" fmla="*/ 265 w 1601"/>
                <a:gd name="T3" fmla="*/ 0 h 804"/>
                <a:gd name="T4" fmla="*/ 535 w 1601"/>
                <a:gd name="T5" fmla="*/ 269 h 804"/>
                <a:gd name="T6" fmla="*/ 0 60000 65536"/>
                <a:gd name="T7" fmla="*/ 0 60000 65536"/>
                <a:gd name="T8" fmla="*/ 0 60000 65536"/>
                <a:gd name="T9" fmla="*/ 0 w 1601"/>
                <a:gd name="T10" fmla="*/ 0 h 804"/>
                <a:gd name="T11" fmla="*/ 1601 w 1601"/>
                <a:gd name="T12" fmla="*/ 804 h 8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01" h="804">
                  <a:moveTo>
                    <a:pt x="0" y="804"/>
                  </a:moveTo>
                  <a:cubicBezTo>
                    <a:pt x="149" y="408"/>
                    <a:pt x="409" y="0"/>
                    <a:pt x="793" y="0"/>
                  </a:cubicBezTo>
                  <a:cubicBezTo>
                    <a:pt x="1177" y="0"/>
                    <a:pt x="1493" y="410"/>
                    <a:pt x="1601" y="804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8591" name="Freeform 165"/>
            <p:cNvSpPr>
              <a:spLocks/>
            </p:cNvSpPr>
            <p:nvPr/>
          </p:nvSpPr>
          <p:spPr bwMode="auto">
            <a:xfrm>
              <a:off x="2179" y="1899"/>
              <a:ext cx="1392" cy="260"/>
            </a:xfrm>
            <a:custGeom>
              <a:avLst/>
              <a:gdLst>
                <a:gd name="T0" fmla="*/ 0 w 1596"/>
                <a:gd name="T1" fmla="*/ 100 h 298"/>
                <a:gd name="T2" fmla="*/ 265 w 1596"/>
                <a:gd name="T3" fmla="*/ 0 h 298"/>
                <a:gd name="T4" fmla="*/ 535 w 1596"/>
                <a:gd name="T5" fmla="*/ 100 h 298"/>
                <a:gd name="T6" fmla="*/ 0 60000 65536"/>
                <a:gd name="T7" fmla="*/ 0 60000 65536"/>
                <a:gd name="T8" fmla="*/ 0 60000 65536"/>
                <a:gd name="T9" fmla="*/ 0 w 1596"/>
                <a:gd name="T10" fmla="*/ 0 h 298"/>
                <a:gd name="T11" fmla="*/ 1596 w 1596"/>
                <a:gd name="T12" fmla="*/ 298 h 2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96" h="298">
                  <a:moveTo>
                    <a:pt x="0" y="298"/>
                  </a:moveTo>
                  <a:cubicBezTo>
                    <a:pt x="121" y="204"/>
                    <a:pt x="476" y="0"/>
                    <a:pt x="790" y="0"/>
                  </a:cubicBezTo>
                  <a:cubicBezTo>
                    <a:pt x="1104" y="0"/>
                    <a:pt x="1498" y="207"/>
                    <a:pt x="1596" y="298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8592" name="Freeform 166"/>
            <p:cNvSpPr>
              <a:spLocks/>
            </p:cNvSpPr>
            <p:nvPr/>
          </p:nvSpPr>
          <p:spPr bwMode="auto">
            <a:xfrm flipV="1">
              <a:off x="1771" y="2158"/>
              <a:ext cx="2267" cy="1838"/>
            </a:xfrm>
            <a:custGeom>
              <a:avLst/>
              <a:gdLst>
                <a:gd name="T0" fmla="*/ 156 w 2600"/>
                <a:gd name="T1" fmla="*/ 705 h 2108"/>
                <a:gd name="T2" fmla="*/ 421 w 2600"/>
                <a:gd name="T3" fmla="*/ 3 h 2108"/>
                <a:gd name="T4" fmla="*/ 690 w 2600"/>
                <a:gd name="T5" fmla="*/ 705 h 2108"/>
                <a:gd name="T6" fmla="*/ 0 60000 65536"/>
                <a:gd name="T7" fmla="*/ 0 60000 65536"/>
                <a:gd name="T8" fmla="*/ 0 60000 65536"/>
                <a:gd name="T9" fmla="*/ 0 w 2600"/>
                <a:gd name="T10" fmla="*/ 0 h 2108"/>
                <a:gd name="T11" fmla="*/ 2600 w 2600"/>
                <a:gd name="T12" fmla="*/ 2108 h 21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00" h="2108">
                  <a:moveTo>
                    <a:pt x="465" y="2108"/>
                  </a:moveTo>
                  <a:cubicBezTo>
                    <a:pt x="0" y="1064"/>
                    <a:pt x="372" y="0"/>
                    <a:pt x="1260" y="4"/>
                  </a:cubicBezTo>
                  <a:cubicBezTo>
                    <a:pt x="2148" y="8"/>
                    <a:pt x="2600" y="1072"/>
                    <a:pt x="2064" y="2108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8593" name="Freeform 167"/>
            <p:cNvSpPr>
              <a:spLocks/>
            </p:cNvSpPr>
            <p:nvPr/>
          </p:nvSpPr>
          <p:spPr bwMode="auto">
            <a:xfrm flipV="1">
              <a:off x="1360" y="2159"/>
              <a:ext cx="817" cy="1883"/>
            </a:xfrm>
            <a:custGeom>
              <a:avLst/>
              <a:gdLst>
                <a:gd name="T0" fmla="*/ 310 w 938"/>
                <a:gd name="T1" fmla="*/ 720 h 2160"/>
                <a:gd name="T2" fmla="*/ 0 w 938"/>
                <a:gd name="T3" fmla="*/ 0 h 2160"/>
                <a:gd name="T4" fmla="*/ 0 60000 65536"/>
                <a:gd name="T5" fmla="*/ 0 60000 65536"/>
                <a:gd name="T6" fmla="*/ 0 w 938"/>
                <a:gd name="T7" fmla="*/ 0 h 2160"/>
                <a:gd name="T8" fmla="*/ 938 w 938"/>
                <a:gd name="T9" fmla="*/ 2160 h 2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38" h="2160">
                  <a:moveTo>
                    <a:pt x="938" y="2160"/>
                  </a:moveTo>
                  <a:cubicBezTo>
                    <a:pt x="160" y="1388"/>
                    <a:pt x="8" y="572"/>
                    <a:pt x="0" y="0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8594" name="Freeform 168"/>
            <p:cNvSpPr>
              <a:spLocks/>
            </p:cNvSpPr>
            <p:nvPr/>
          </p:nvSpPr>
          <p:spPr bwMode="auto">
            <a:xfrm flipV="1">
              <a:off x="359" y="2155"/>
              <a:ext cx="1818" cy="756"/>
            </a:xfrm>
            <a:custGeom>
              <a:avLst/>
              <a:gdLst>
                <a:gd name="T0" fmla="*/ 694 w 2086"/>
                <a:gd name="T1" fmla="*/ 287 h 868"/>
                <a:gd name="T2" fmla="*/ 0 w 2086"/>
                <a:gd name="T3" fmla="*/ 0 h 868"/>
                <a:gd name="T4" fmla="*/ 0 60000 65536"/>
                <a:gd name="T5" fmla="*/ 0 60000 65536"/>
                <a:gd name="T6" fmla="*/ 0 w 2086"/>
                <a:gd name="T7" fmla="*/ 0 h 868"/>
                <a:gd name="T8" fmla="*/ 2086 w 2086"/>
                <a:gd name="T9" fmla="*/ 868 h 8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86" h="868">
                  <a:moveTo>
                    <a:pt x="2086" y="868"/>
                  </a:moveTo>
                  <a:cubicBezTo>
                    <a:pt x="1140" y="544"/>
                    <a:pt x="0" y="0"/>
                    <a:pt x="0" y="0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8595" name="Freeform 169"/>
            <p:cNvSpPr>
              <a:spLocks/>
            </p:cNvSpPr>
            <p:nvPr/>
          </p:nvSpPr>
          <p:spPr bwMode="auto">
            <a:xfrm flipV="1">
              <a:off x="2178" y="2158"/>
              <a:ext cx="1396" cy="701"/>
            </a:xfrm>
            <a:custGeom>
              <a:avLst/>
              <a:gdLst>
                <a:gd name="T0" fmla="*/ 0 w 1601"/>
                <a:gd name="T1" fmla="*/ 269 h 804"/>
                <a:gd name="T2" fmla="*/ 265 w 1601"/>
                <a:gd name="T3" fmla="*/ 0 h 804"/>
                <a:gd name="T4" fmla="*/ 535 w 1601"/>
                <a:gd name="T5" fmla="*/ 269 h 804"/>
                <a:gd name="T6" fmla="*/ 0 60000 65536"/>
                <a:gd name="T7" fmla="*/ 0 60000 65536"/>
                <a:gd name="T8" fmla="*/ 0 60000 65536"/>
                <a:gd name="T9" fmla="*/ 0 w 1601"/>
                <a:gd name="T10" fmla="*/ 0 h 804"/>
                <a:gd name="T11" fmla="*/ 1601 w 1601"/>
                <a:gd name="T12" fmla="*/ 804 h 8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01" h="804">
                  <a:moveTo>
                    <a:pt x="0" y="804"/>
                  </a:moveTo>
                  <a:cubicBezTo>
                    <a:pt x="149" y="408"/>
                    <a:pt x="409" y="0"/>
                    <a:pt x="793" y="0"/>
                  </a:cubicBezTo>
                  <a:cubicBezTo>
                    <a:pt x="1177" y="0"/>
                    <a:pt x="1493" y="410"/>
                    <a:pt x="1601" y="804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8596" name="Freeform 170"/>
            <p:cNvSpPr>
              <a:spLocks/>
            </p:cNvSpPr>
            <p:nvPr/>
          </p:nvSpPr>
          <p:spPr bwMode="auto">
            <a:xfrm flipV="1">
              <a:off x="2179" y="2156"/>
              <a:ext cx="1392" cy="260"/>
            </a:xfrm>
            <a:custGeom>
              <a:avLst/>
              <a:gdLst>
                <a:gd name="T0" fmla="*/ 0 w 1596"/>
                <a:gd name="T1" fmla="*/ 100 h 298"/>
                <a:gd name="T2" fmla="*/ 265 w 1596"/>
                <a:gd name="T3" fmla="*/ 0 h 298"/>
                <a:gd name="T4" fmla="*/ 535 w 1596"/>
                <a:gd name="T5" fmla="*/ 100 h 298"/>
                <a:gd name="T6" fmla="*/ 0 60000 65536"/>
                <a:gd name="T7" fmla="*/ 0 60000 65536"/>
                <a:gd name="T8" fmla="*/ 0 60000 65536"/>
                <a:gd name="T9" fmla="*/ 0 w 1596"/>
                <a:gd name="T10" fmla="*/ 0 h 298"/>
                <a:gd name="T11" fmla="*/ 1596 w 1596"/>
                <a:gd name="T12" fmla="*/ 298 h 2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96" h="298">
                  <a:moveTo>
                    <a:pt x="0" y="298"/>
                  </a:moveTo>
                  <a:cubicBezTo>
                    <a:pt x="121" y="204"/>
                    <a:pt x="476" y="0"/>
                    <a:pt x="790" y="0"/>
                  </a:cubicBezTo>
                  <a:cubicBezTo>
                    <a:pt x="1104" y="0"/>
                    <a:pt x="1498" y="207"/>
                    <a:pt x="1596" y="298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8597" name="Freeform 171"/>
            <p:cNvSpPr>
              <a:spLocks/>
            </p:cNvSpPr>
            <p:nvPr/>
          </p:nvSpPr>
          <p:spPr bwMode="auto">
            <a:xfrm flipH="1">
              <a:off x="3567" y="276"/>
              <a:ext cx="818" cy="1883"/>
            </a:xfrm>
            <a:custGeom>
              <a:avLst/>
              <a:gdLst>
                <a:gd name="T0" fmla="*/ 313 w 938"/>
                <a:gd name="T1" fmla="*/ 720 h 2160"/>
                <a:gd name="T2" fmla="*/ 0 w 938"/>
                <a:gd name="T3" fmla="*/ 0 h 2160"/>
                <a:gd name="T4" fmla="*/ 0 60000 65536"/>
                <a:gd name="T5" fmla="*/ 0 60000 65536"/>
                <a:gd name="T6" fmla="*/ 0 w 938"/>
                <a:gd name="T7" fmla="*/ 0 h 2160"/>
                <a:gd name="T8" fmla="*/ 938 w 938"/>
                <a:gd name="T9" fmla="*/ 2160 h 2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38" h="2160">
                  <a:moveTo>
                    <a:pt x="938" y="2160"/>
                  </a:moveTo>
                  <a:cubicBezTo>
                    <a:pt x="160" y="1388"/>
                    <a:pt x="8" y="572"/>
                    <a:pt x="0" y="0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8598" name="Freeform 172"/>
            <p:cNvSpPr>
              <a:spLocks/>
            </p:cNvSpPr>
            <p:nvPr/>
          </p:nvSpPr>
          <p:spPr bwMode="auto">
            <a:xfrm flipH="1">
              <a:off x="3571" y="1402"/>
              <a:ext cx="1818" cy="757"/>
            </a:xfrm>
            <a:custGeom>
              <a:avLst/>
              <a:gdLst>
                <a:gd name="T0" fmla="*/ 694 w 2086"/>
                <a:gd name="T1" fmla="*/ 290 h 868"/>
                <a:gd name="T2" fmla="*/ 0 w 2086"/>
                <a:gd name="T3" fmla="*/ 0 h 868"/>
                <a:gd name="T4" fmla="*/ 0 60000 65536"/>
                <a:gd name="T5" fmla="*/ 0 60000 65536"/>
                <a:gd name="T6" fmla="*/ 0 w 2086"/>
                <a:gd name="T7" fmla="*/ 0 h 868"/>
                <a:gd name="T8" fmla="*/ 2086 w 2086"/>
                <a:gd name="T9" fmla="*/ 868 h 8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86" h="868">
                  <a:moveTo>
                    <a:pt x="2086" y="868"/>
                  </a:moveTo>
                  <a:cubicBezTo>
                    <a:pt x="1140" y="544"/>
                    <a:pt x="0" y="0"/>
                    <a:pt x="0" y="0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8599" name="Freeform 173"/>
            <p:cNvSpPr>
              <a:spLocks/>
            </p:cNvSpPr>
            <p:nvPr/>
          </p:nvSpPr>
          <p:spPr bwMode="auto">
            <a:xfrm flipH="1" flipV="1">
              <a:off x="3567" y="2159"/>
              <a:ext cx="818" cy="1883"/>
            </a:xfrm>
            <a:custGeom>
              <a:avLst/>
              <a:gdLst>
                <a:gd name="T0" fmla="*/ 313 w 938"/>
                <a:gd name="T1" fmla="*/ 720 h 2160"/>
                <a:gd name="T2" fmla="*/ 0 w 938"/>
                <a:gd name="T3" fmla="*/ 0 h 2160"/>
                <a:gd name="T4" fmla="*/ 0 60000 65536"/>
                <a:gd name="T5" fmla="*/ 0 60000 65536"/>
                <a:gd name="T6" fmla="*/ 0 w 938"/>
                <a:gd name="T7" fmla="*/ 0 h 2160"/>
                <a:gd name="T8" fmla="*/ 938 w 938"/>
                <a:gd name="T9" fmla="*/ 2160 h 2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38" h="2160">
                  <a:moveTo>
                    <a:pt x="938" y="2160"/>
                  </a:moveTo>
                  <a:cubicBezTo>
                    <a:pt x="160" y="1388"/>
                    <a:pt x="8" y="572"/>
                    <a:pt x="0" y="0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08600" name="Freeform 174"/>
            <p:cNvSpPr>
              <a:spLocks/>
            </p:cNvSpPr>
            <p:nvPr/>
          </p:nvSpPr>
          <p:spPr bwMode="auto">
            <a:xfrm flipH="1" flipV="1">
              <a:off x="3571" y="2155"/>
              <a:ext cx="1818" cy="756"/>
            </a:xfrm>
            <a:custGeom>
              <a:avLst/>
              <a:gdLst>
                <a:gd name="T0" fmla="*/ 694 w 2086"/>
                <a:gd name="T1" fmla="*/ 287 h 868"/>
                <a:gd name="T2" fmla="*/ 0 w 2086"/>
                <a:gd name="T3" fmla="*/ 0 h 868"/>
                <a:gd name="T4" fmla="*/ 0 60000 65536"/>
                <a:gd name="T5" fmla="*/ 0 60000 65536"/>
                <a:gd name="T6" fmla="*/ 0 w 2086"/>
                <a:gd name="T7" fmla="*/ 0 h 868"/>
                <a:gd name="T8" fmla="*/ 2086 w 2086"/>
                <a:gd name="T9" fmla="*/ 868 h 8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86" h="868">
                  <a:moveTo>
                    <a:pt x="2086" y="868"/>
                  </a:moveTo>
                  <a:cubicBezTo>
                    <a:pt x="1140" y="544"/>
                    <a:pt x="0" y="0"/>
                    <a:pt x="0" y="0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grpSp>
          <p:nvGrpSpPr>
            <p:cNvPr id="408601" name="Group 175"/>
            <p:cNvGrpSpPr>
              <a:grpSpLocks/>
            </p:cNvGrpSpPr>
            <p:nvPr/>
          </p:nvGrpSpPr>
          <p:grpSpPr bwMode="auto">
            <a:xfrm>
              <a:off x="861" y="993"/>
              <a:ext cx="4100" cy="2379"/>
              <a:chOff x="572" y="815"/>
              <a:chExt cx="4703" cy="2729"/>
            </a:xfrm>
          </p:grpSpPr>
          <p:sp>
            <p:nvSpPr>
              <p:cNvPr id="408614" name="Line 176"/>
              <p:cNvSpPr>
                <a:spLocks noChangeShapeType="1"/>
              </p:cNvSpPr>
              <p:nvPr/>
            </p:nvSpPr>
            <p:spPr bwMode="auto">
              <a:xfrm>
                <a:off x="2846" y="2152"/>
                <a:ext cx="58" cy="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8615" name="Line 177"/>
              <p:cNvSpPr>
                <a:spLocks noChangeShapeType="1"/>
              </p:cNvSpPr>
              <p:nvPr/>
            </p:nvSpPr>
            <p:spPr bwMode="auto">
              <a:xfrm rot="-4110894" flipH="1" flipV="1">
                <a:off x="742" y="1593"/>
                <a:ext cx="0" cy="5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8616" name="Line 178"/>
              <p:cNvSpPr>
                <a:spLocks noChangeShapeType="1"/>
              </p:cNvSpPr>
              <p:nvPr/>
            </p:nvSpPr>
            <p:spPr bwMode="auto">
              <a:xfrm rot="956255" flipV="1">
                <a:off x="1929" y="815"/>
                <a:ext cx="0" cy="5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8617" name="Line 179"/>
              <p:cNvSpPr>
                <a:spLocks noChangeShapeType="1"/>
              </p:cNvSpPr>
              <p:nvPr/>
            </p:nvSpPr>
            <p:spPr bwMode="auto">
              <a:xfrm flipV="1">
                <a:off x="2858" y="1348"/>
                <a:ext cx="49" cy="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8618" name="Line 180"/>
              <p:cNvSpPr>
                <a:spLocks noChangeShapeType="1"/>
              </p:cNvSpPr>
              <p:nvPr/>
            </p:nvSpPr>
            <p:spPr bwMode="auto">
              <a:xfrm flipH="1">
                <a:off x="572" y="2154"/>
                <a:ext cx="64" cy="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8619" name="Line 181"/>
              <p:cNvSpPr>
                <a:spLocks noChangeShapeType="1"/>
              </p:cNvSpPr>
              <p:nvPr/>
            </p:nvSpPr>
            <p:spPr bwMode="auto">
              <a:xfrm rot="-956255">
                <a:off x="3855" y="815"/>
                <a:ext cx="0" cy="5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8620" name="Line 182"/>
              <p:cNvSpPr>
                <a:spLocks noChangeShapeType="1"/>
              </p:cNvSpPr>
              <p:nvPr/>
            </p:nvSpPr>
            <p:spPr bwMode="auto">
              <a:xfrm flipV="1">
                <a:off x="2856" y="1854"/>
                <a:ext cx="49" cy="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8621" name="Line 183"/>
              <p:cNvSpPr>
                <a:spLocks noChangeShapeType="1"/>
              </p:cNvSpPr>
              <p:nvPr/>
            </p:nvSpPr>
            <p:spPr bwMode="auto">
              <a:xfrm rot="751729" flipH="1" flipV="1">
                <a:off x="1297" y="934"/>
                <a:ext cx="24" cy="4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8622" name="Line 184"/>
              <p:cNvSpPr>
                <a:spLocks noChangeShapeType="1"/>
              </p:cNvSpPr>
              <p:nvPr/>
            </p:nvSpPr>
            <p:spPr bwMode="auto">
              <a:xfrm rot="4110894" flipH="1">
                <a:off x="742" y="2649"/>
                <a:ext cx="0" cy="5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8623" name="Line 185"/>
              <p:cNvSpPr>
                <a:spLocks noChangeShapeType="1"/>
              </p:cNvSpPr>
              <p:nvPr/>
            </p:nvSpPr>
            <p:spPr bwMode="auto">
              <a:xfrm rot="-956255">
                <a:off x="1944" y="3486"/>
                <a:ext cx="0" cy="5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8624" name="Line 186"/>
              <p:cNvSpPr>
                <a:spLocks noChangeShapeType="1"/>
              </p:cNvSpPr>
              <p:nvPr/>
            </p:nvSpPr>
            <p:spPr bwMode="auto">
              <a:xfrm flipV="1">
                <a:off x="2858" y="2446"/>
                <a:ext cx="49" cy="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8625" name="Line 187"/>
              <p:cNvSpPr>
                <a:spLocks noChangeShapeType="1"/>
              </p:cNvSpPr>
              <p:nvPr/>
            </p:nvSpPr>
            <p:spPr bwMode="auto">
              <a:xfrm rot="956255" flipV="1">
                <a:off x="3850" y="3450"/>
                <a:ext cx="0" cy="5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8626" name="Line 188"/>
              <p:cNvSpPr>
                <a:spLocks noChangeShapeType="1"/>
              </p:cNvSpPr>
              <p:nvPr/>
            </p:nvSpPr>
            <p:spPr bwMode="auto">
              <a:xfrm flipV="1">
                <a:off x="2856" y="2952"/>
                <a:ext cx="49" cy="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8627" name="Line 189"/>
              <p:cNvSpPr>
                <a:spLocks noChangeShapeType="1"/>
              </p:cNvSpPr>
              <p:nvPr/>
            </p:nvSpPr>
            <p:spPr bwMode="auto">
              <a:xfrm rot="20848271" flipH="1">
                <a:off x="1309" y="3296"/>
                <a:ext cx="24" cy="4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8628" name="Line 190"/>
              <p:cNvSpPr>
                <a:spLocks noChangeShapeType="1"/>
              </p:cNvSpPr>
              <p:nvPr/>
            </p:nvSpPr>
            <p:spPr bwMode="auto">
              <a:xfrm rot="4110894" flipH="1">
                <a:off x="4999" y="1602"/>
                <a:ext cx="0" cy="5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8629" name="Line 191"/>
              <p:cNvSpPr>
                <a:spLocks noChangeShapeType="1"/>
              </p:cNvSpPr>
              <p:nvPr/>
            </p:nvSpPr>
            <p:spPr bwMode="auto">
              <a:xfrm flipH="1">
                <a:off x="5211" y="2154"/>
                <a:ext cx="64" cy="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8630" name="Line 192"/>
              <p:cNvSpPr>
                <a:spLocks noChangeShapeType="1"/>
              </p:cNvSpPr>
              <p:nvPr/>
            </p:nvSpPr>
            <p:spPr bwMode="auto">
              <a:xfrm rot="20848271" flipH="1">
                <a:off x="4437" y="934"/>
                <a:ext cx="24" cy="4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8631" name="Line 193"/>
              <p:cNvSpPr>
                <a:spLocks noChangeShapeType="1"/>
              </p:cNvSpPr>
              <p:nvPr/>
            </p:nvSpPr>
            <p:spPr bwMode="auto">
              <a:xfrm rot="-4110894" flipH="1" flipV="1">
                <a:off x="5010" y="2645"/>
                <a:ext cx="0" cy="5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8632" name="Line 194"/>
              <p:cNvSpPr>
                <a:spLocks noChangeShapeType="1"/>
              </p:cNvSpPr>
              <p:nvPr/>
            </p:nvSpPr>
            <p:spPr bwMode="auto">
              <a:xfrm rot="751729" flipH="1" flipV="1">
                <a:off x="4425" y="3296"/>
                <a:ext cx="24" cy="4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08602" name="Group 195"/>
            <p:cNvGrpSpPr>
              <a:grpSpLocks noChangeAspect="1"/>
            </p:cNvGrpSpPr>
            <p:nvPr/>
          </p:nvGrpSpPr>
          <p:grpSpPr bwMode="auto">
            <a:xfrm>
              <a:off x="3458" y="2043"/>
              <a:ext cx="229" cy="229"/>
              <a:chOff x="233" y="1327"/>
              <a:chExt cx="238" cy="238"/>
            </a:xfrm>
          </p:grpSpPr>
          <p:sp>
            <p:nvSpPr>
              <p:cNvPr id="408612" name="Oval 196"/>
              <p:cNvSpPr>
                <a:spLocks noChangeAspect="1" noChangeArrowheads="1"/>
              </p:cNvSpPr>
              <p:nvPr/>
            </p:nvSpPr>
            <p:spPr bwMode="auto">
              <a:xfrm>
                <a:off x="233" y="1327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3366F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08613" name="Rectangle 197"/>
              <p:cNvSpPr>
                <a:spLocks noChangeAspect="1" noChangeArrowheads="1"/>
              </p:cNvSpPr>
              <p:nvPr/>
            </p:nvSpPr>
            <p:spPr bwMode="auto">
              <a:xfrm>
                <a:off x="234" y="1333"/>
                <a:ext cx="237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>
                  <a:lnSpc>
                    <a:spcPct val="110000"/>
                  </a:lnSpc>
                </a:pPr>
                <a:r>
                  <a:rPr lang="en-US" altLang="ko-KR" sz="2000" b="1" i="1">
                    <a:solidFill>
                      <a:srgbClr val="000066"/>
                    </a:solidFill>
                    <a:latin typeface="Times New Roman" pitchFamily="18" charset="0"/>
                    <a:ea typeface="굴림" pitchFamily="34" charset="-127"/>
                    <a:cs typeface="Times New Roman" pitchFamily="18" charset="0"/>
                  </a:rPr>
                  <a:t>–</a:t>
                </a:r>
                <a:endParaRPr lang="en-US" sz="2000" b="1" i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endParaRPr>
              </a:p>
            </p:txBody>
          </p:sp>
        </p:grpSp>
        <p:grpSp>
          <p:nvGrpSpPr>
            <p:cNvPr id="408603" name="Group 198"/>
            <p:cNvGrpSpPr>
              <a:grpSpLocks noChangeAspect="1"/>
            </p:cNvGrpSpPr>
            <p:nvPr/>
          </p:nvGrpSpPr>
          <p:grpSpPr bwMode="auto">
            <a:xfrm>
              <a:off x="2067" y="2043"/>
              <a:ext cx="229" cy="229"/>
              <a:chOff x="233" y="1327"/>
              <a:chExt cx="238" cy="238"/>
            </a:xfrm>
          </p:grpSpPr>
          <p:sp>
            <p:nvSpPr>
              <p:cNvPr id="408610" name="Oval 199"/>
              <p:cNvSpPr>
                <a:spLocks noChangeAspect="1" noChangeArrowheads="1"/>
              </p:cNvSpPr>
              <p:nvPr/>
            </p:nvSpPr>
            <p:spPr bwMode="auto">
              <a:xfrm>
                <a:off x="233" y="1327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08611" name="Rectangle 200"/>
              <p:cNvSpPr>
                <a:spLocks noChangeAspect="1" noChangeArrowheads="1"/>
              </p:cNvSpPr>
              <p:nvPr/>
            </p:nvSpPr>
            <p:spPr bwMode="auto">
              <a:xfrm>
                <a:off x="234" y="1333"/>
                <a:ext cx="237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>
                  <a:lnSpc>
                    <a:spcPct val="110000"/>
                  </a:lnSpc>
                </a:pPr>
                <a:r>
                  <a:rPr lang="en-US" altLang="ko-KR" sz="2000" b="1" i="1">
                    <a:solidFill>
                      <a:srgbClr val="000066"/>
                    </a:solidFill>
                    <a:latin typeface="Times New Roman" pitchFamily="18" charset="0"/>
                    <a:ea typeface="굴림" pitchFamily="34" charset="-127"/>
                  </a:rPr>
                  <a:t>+</a:t>
                </a:r>
                <a:endParaRPr lang="en-US" sz="2000" b="1" i="1">
                  <a:solidFill>
                    <a:srgbClr val="000066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408604" name="Group 201"/>
            <p:cNvGrpSpPr>
              <a:grpSpLocks/>
            </p:cNvGrpSpPr>
            <p:nvPr/>
          </p:nvGrpSpPr>
          <p:grpSpPr bwMode="auto">
            <a:xfrm>
              <a:off x="2148" y="981"/>
              <a:ext cx="1461" cy="1062"/>
              <a:chOff x="2148" y="981"/>
              <a:chExt cx="1461" cy="1062"/>
            </a:xfrm>
          </p:grpSpPr>
          <p:sp>
            <p:nvSpPr>
              <p:cNvPr id="408608" name="Freeform 202"/>
              <p:cNvSpPr>
                <a:spLocks/>
              </p:cNvSpPr>
              <p:nvPr/>
            </p:nvSpPr>
            <p:spPr bwMode="auto">
              <a:xfrm>
                <a:off x="2148" y="981"/>
                <a:ext cx="1461" cy="1062"/>
              </a:xfrm>
              <a:custGeom>
                <a:avLst/>
                <a:gdLst>
                  <a:gd name="T0" fmla="*/ 27 w 1461"/>
                  <a:gd name="T1" fmla="*/ 1062 h 1062"/>
                  <a:gd name="T2" fmla="*/ 729 w 1461"/>
                  <a:gd name="T3" fmla="*/ 0 h 1062"/>
                  <a:gd name="T4" fmla="*/ 1428 w 1461"/>
                  <a:gd name="T5" fmla="*/ 1062 h 1062"/>
                  <a:gd name="T6" fmla="*/ 0 60000 65536"/>
                  <a:gd name="T7" fmla="*/ 0 60000 65536"/>
                  <a:gd name="T8" fmla="*/ 0 60000 65536"/>
                  <a:gd name="T9" fmla="*/ 0 w 1461"/>
                  <a:gd name="T10" fmla="*/ 0 h 1062"/>
                  <a:gd name="T11" fmla="*/ 1461 w 1461"/>
                  <a:gd name="T12" fmla="*/ 1062 h 10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61" h="1062">
                    <a:moveTo>
                      <a:pt x="27" y="1062"/>
                    </a:moveTo>
                    <a:cubicBezTo>
                      <a:pt x="0" y="660"/>
                      <a:pt x="234" y="0"/>
                      <a:pt x="729" y="0"/>
                    </a:cubicBezTo>
                    <a:cubicBezTo>
                      <a:pt x="1224" y="0"/>
                      <a:pt x="1461" y="642"/>
                      <a:pt x="1428" y="1062"/>
                    </a:cubicBezTo>
                  </a:path>
                </a:pathLst>
              </a:custGeom>
              <a:noFill/>
              <a:ln w="15875" cap="flat" cmpd="sng">
                <a:solidFill>
                  <a:srgbClr val="FF327D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8609" name="Line 203"/>
              <p:cNvSpPr>
                <a:spLocks noChangeShapeType="1"/>
              </p:cNvSpPr>
              <p:nvPr/>
            </p:nvSpPr>
            <p:spPr bwMode="auto">
              <a:xfrm rot="-5400000">
                <a:off x="2871" y="953"/>
                <a:ext cx="0" cy="5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08605" name="Group 204"/>
            <p:cNvGrpSpPr>
              <a:grpSpLocks/>
            </p:cNvGrpSpPr>
            <p:nvPr/>
          </p:nvGrpSpPr>
          <p:grpSpPr bwMode="auto">
            <a:xfrm flipV="1">
              <a:off x="2148" y="2271"/>
              <a:ext cx="1461" cy="1062"/>
              <a:chOff x="2148" y="981"/>
              <a:chExt cx="1461" cy="1062"/>
            </a:xfrm>
          </p:grpSpPr>
          <p:sp>
            <p:nvSpPr>
              <p:cNvPr id="408606" name="Freeform 205"/>
              <p:cNvSpPr>
                <a:spLocks/>
              </p:cNvSpPr>
              <p:nvPr/>
            </p:nvSpPr>
            <p:spPr bwMode="auto">
              <a:xfrm>
                <a:off x="2148" y="981"/>
                <a:ext cx="1461" cy="1062"/>
              </a:xfrm>
              <a:custGeom>
                <a:avLst/>
                <a:gdLst>
                  <a:gd name="T0" fmla="*/ 27 w 1461"/>
                  <a:gd name="T1" fmla="*/ 1062 h 1062"/>
                  <a:gd name="T2" fmla="*/ 729 w 1461"/>
                  <a:gd name="T3" fmla="*/ 0 h 1062"/>
                  <a:gd name="T4" fmla="*/ 1428 w 1461"/>
                  <a:gd name="T5" fmla="*/ 1062 h 1062"/>
                  <a:gd name="T6" fmla="*/ 0 60000 65536"/>
                  <a:gd name="T7" fmla="*/ 0 60000 65536"/>
                  <a:gd name="T8" fmla="*/ 0 60000 65536"/>
                  <a:gd name="T9" fmla="*/ 0 w 1461"/>
                  <a:gd name="T10" fmla="*/ 0 h 1062"/>
                  <a:gd name="T11" fmla="*/ 1461 w 1461"/>
                  <a:gd name="T12" fmla="*/ 1062 h 10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61" h="1062">
                    <a:moveTo>
                      <a:pt x="27" y="1062"/>
                    </a:moveTo>
                    <a:cubicBezTo>
                      <a:pt x="0" y="660"/>
                      <a:pt x="234" y="0"/>
                      <a:pt x="729" y="0"/>
                    </a:cubicBezTo>
                    <a:cubicBezTo>
                      <a:pt x="1224" y="0"/>
                      <a:pt x="1461" y="642"/>
                      <a:pt x="1428" y="1062"/>
                    </a:cubicBezTo>
                  </a:path>
                </a:pathLst>
              </a:custGeom>
              <a:noFill/>
              <a:ln w="15875" cap="flat" cmpd="sng">
                <a:solidFill>
                  <a:srgbClr val="FF327D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8607" name="Line 206"/>
              <p:cNvSpPr>
                <a:spLocks noChangeShapeType="1"/>
              </p:cNvSpPr>
              <p:nvPr/>
            </p:nvSpPr>
            <p:spPr bwMode="auto">
              <a:xfrm rot="-5400000">
                <a:off x="2871" y="953"/>
                <a:ext cx="0" cy="5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408581" name="Rectangle 6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SHAPE OF THE FIELD DUE TO…</a:t>
            </a:r>
            <a:endParaRPr lang="en-US" smtClean="0"/>
          </a:p>
        </p:txBody>
      </p:sp>
      <p:sp>
        <p:nvSpPr>
          <p:cNvPr id="408582" name="Rectangle 65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493713"/>
          </a:xfrm>
        </p:spPr>
        <p:txBody>
          <a:bodyPr/>
          <a:lstStyle/>
          <a:p>
            <a:pPr lvl="1" indent="0" eaLnBrk="1" hangingPunct="1"/>
            <a:r>
              <a:rPr lang="en-ZA" smtClean="0"/>
              <a:t>Two </a:t>
            </a:r>
            <a:r>
              <a:rPr lang="en-ZA" i="1" smtClean="0"/>
              <a:t>equal</a:t>
            </a:r>
            <a:r>
              <a:rPr lang="en-ZA" smtClean="0"/>
              <a:t>, unlike charges, i.e. a </a:t>
            </a:r>
            <a:r>
              <a:rPr lang="en-ZA" smtClean="0">
                <a:solidFill>
                  <a:srgbClr val="FF0000"/>
                </a:solidFill>
              </a:rPr>
              <a:t>dipole</a:t>
            </a:r>
            <a:r>
              <a:rPr lang="en-ZA" smtClean="0"/>
              <a:t>: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429058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429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AC8AE0-CE03-4D69-B03F-541FAB2F884C}" type="slidenum">
              <a:rPr lang="en-US" smtClean="0">
                <a:cs typeface="Arial" charset="0"/>
              </a:rPr>
              <a:pPr/>
              <a:t>19</a:t>
            </a:fld>
            <a:endParaRPr lang="en-US" smtClean="0">
              <a:cs typeface="Arial" charset="0"/>
            </a:endParaRPr>
          </a:p>
        </p:txBody>
      </p:sp>
      <p:grpSp>
        <p:nvGrpSpPr>
          <p:cNvPr id="213024" name="Group 32"/>
          <p:cNvGrpSpPr>
            <a:grpSpLocks/>
          </p:cNvGrpSpPr>
          <p:nvPr/>
        </p:nvGrpSpPr>
        <p:grpSpPr bwMode="auto">
          <a:xfrm>
            <a:off x="7378700" y="2684463"/>
            <a:ext cx="677863" cy="1177925"/>
            <a:chOff x="4648" y="1579"/>
            <a:chExt cx="427" cy="742"/>
          </a:xfrm>
        </p:grpSpPr>
        <p:sp>
          <p:nvSpPr>
            <p:cNvPr id="429079" name="AutoShape 22"/>
            <p:cNvSpPr>
              <a:spLocks noChangeArrowheads="1"/>
            </p:cNvSpPr>
            <p:nvPr/>
          </p:nvSpPr>
          <p:spPr bwMode="auto">
            <a:xfrm rot="924413">
              <a:off x="4726" y="1654"/>
              <a:ext cx="281" cy="66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66FF"/>
                </a:gs>
                <a:gs pos="100000">
                  <a:srgbClr val="FF0000"/>
                </a:gs>
              </a:gsLst>
              <a:lin ang="5400000" scaled="1"/>
            </a:gradFill>
            <a:ln w="1905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429080" name="Rectangle 26"/>
            <p:cNvSpPr>
              <a:spLocks noChangeArrowheads="1"/>
            </p:cNvSpPr>
            <p:nvPr/>
          </p:nvSpPr>
          <p:spPr bwMode="auto">
            <a:xfrm>
              <a:off x="4648" y="2031"/>
              <a:ext cx="214" cy="290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2200" b="1" i="1">
                  <a:solidFill>
                    <a:srgbClr val="000066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429081" name="Rectangle 27"/>
            <p:cNvSpPr>
              <a:spLocks noChangeArrowheads="1"/>
            </p:cNvSpPr>
            <p:nvPr/>
          </p:nvSpPr>
          <p:spPr bwMode="auto">
            <a:xfrm>
              <a:off x="4775" y="1988"/>
              <a:ext cx="214" cy="290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2200" b="1" i="1">
                  <a:solidFill>
                    <a:srgbClr val="000066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429082" name="Rectangle 28"/>
            <p:cNvSpPr>
              <a:spLocks noChangeArrowheads="1"/>
            </p:cNvSpPr>
            <p:nvPr/>
          </p:nvSpPr>
          <p:spPr bwMode="auto">
            <a:xfrm>
              <a:off x="4865" y="1579"/>
              <a:ext cx="210" cy="311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b="1">
                  <a:solidFill>
                    <a:srgbClr val="000066"/>
                  </a:solidFill>
                  <a:latin typeface="Times New Roman" pitchFamily="18" charset="0"/>
                </a:rPr>
                <a:t>–</a:t>
              </a:r>
            </a:p>
          </p:txBody>
        </p:sp>
        <p:sp>
          <p:nvSpPr>
            <p:cNvPr id="429083" name="Rectangle 29"/>
            <p:cNvSpPr>
              <a:spLocks noChangeArrowheads="1"/>
            </p:cNvSpPr>
            <p:nvPr/>
          </p:nvSpPr>
          <p:spPr bwMode="auto">
            <a:xfrm>
              <a:off x="4743" y="1653"/>
              <a:ext cx="202" cy="290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2200" b="1" i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–</a:t>
              </a:r>
            </a:p>
          </p:txBody>
        </p:sp>
      </p:grpSp>
      <p:sp>
        <p:nvSpPr>
          <p:cNvPr id="429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ELECTRIC DIPOLES </a:t>
            </a:r>
          </a:p>
        </p:txBody>
      </p:sp>
      <p:sp>
        <p:nvSpPr>
          <p:cNvPr id="429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930275"/>
          </a:xfrm>
        </p:spPr>
        <p:txBody>
          <a:bodyPr/>
          <a:lstStyle/>
          <a:p>
            <a:pPr lvl="1" indent="0" eaLnBrk="1" hangingPunct="1"/>
            <a:r>
              <a:rPr lang="en-US" smtClean="0"/>
              <a:t>An electric dipole is a pair of equal and opposite charges </a:t>
            </a:r>
            <a:r>
              <a:rPr lang="en-US" b="1" smtClean="0">
                <a:latin typeface="Times New Roman" pitchFamily="18" charset="0"/>
              </a:rPr>
              <a:t>+</a:t>
            </a:r>
            <a:r>
              <a:rPr lang="en-US" b="1" i="1" smtClean="0">
                <a:latin typeface="Times New Roman" pitchFamily="18" charset="0"/>
              </a:rPr>
              <a:t>q</a:t>
            </a:r>
            <a:r>
              <a:rPr lang="en-US" smtClean="0"/>
              <a:t> and </a:t>
            </a:r>
            <a:r>
              <a:rPr lang="en-US" b="1" smtClean="0">
                <a:latin typeface="Times New Roman" pitchFamily="18" charset="0"/>
              </a:rPr>
              <a:t>–</a:t>
            </a:r>
            <a:r>
              <a:rPr lang="en-US" b="1" i="1" smtClean="0">
                <a:latin typeface="Times New Roman" pitchFamily="18" charset="0"/>
              </a:rPr>
              <a:t>q</a:t>
            </a:r>
            <a:r>
              <a:rPr lang="en-US" sz="2600" smtClean="0"/>
              <a:t> </a:t>
            </a:r>
            <a:r>
              <a:rPr lang="en-US" smtClean="0"/>
              <a:t>separated by a small distance </a:t>
            </a:r>
            <a:r>
              <a:rPr lang="en-US" b="1" i="1" smtClean="0">
                <a:latin typeface="Times New Roman" pitchFamily="18" charset="0"/>
              </a:rPr>
              <a:t>s</a:t>
            </a:r>
            <a:r>
              <a:rPr lang="en-US" smtClean="0"/>
              <a:t>. </a:t>
            </a:r>
          </a:p>
        </p:txBody>
      </p:sp>
      <p:sp>
        <p:nvSpPr>
          <p:cNvPr id="213005" name="Rectangle 13"/>
          <p:cNvSpPr>
            <a:spLocks noChangeArrowheads="1"/>
          </p:cNvSpPr>
          <p:nvPr/>
        </p:nvSpPr>
        <p:spPr bwMode="auto">
          <a:xfrm>
            <a:off x="179388" y="2554288"/>
            <a:ext cx="692150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3224213" lvl="1" indent="-3044825">
              <a:lnSpc>
                <a:spcPct val="110000"/>
              </a:lnSpc>
              <a:buFont typeface="Arial" charset="0"/>
              <a:buNone/>
              <a:tabLst>
                <a:tab pos="3224213" algn="l"/>
              </a:tabLst>
            </a:pPr>
            <a:r>
              <a:rPr lang="en-US">
                <a:solidFill>
                  <a:srgbClr val="000066"/>
                </a:solidFill>
              </a:rPr>
              <a:t>Temporary dipole –	formed when a neutral atom is polarised by an external charge. </a:t>
            </a:r>
          </a:p>
        </p:txBody>
      </p:sp>
      <p:sp>
        <p:nvSpPr>
          <p:cNvPr id="213006" name="Rectangle 14"/>
          <p:cNvSpPr>
            <a:spLocks noChangeArrowheads="1"/>
          </p:cNvSpPr>
          <p:nvPr/>
        </p:nvSpPr>
        <p:spPr bwMode="auto">
          <a:xfrm>
            <a:off x="179388" y="4273550"/>
            <a:ext cx="6589712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3224213" lvl="1" indent="-3044825">
              <a:lnSpc>
                <a:spcPct val="110000"/>
              </a:lnSpc>
              <a:buFont typeface="Arial" charset="0"/>
              <a:buNone/>
              <a:tabLst>
                <a:tab pos="3224213" algn="l"/>
              </a:tabLst>
            </a:pPr>
            <a:r>
              <a:rPr lang="en-US">
                <a:solidFill>
                  <a:srgbClr val="000066"/>
                </a:solidFill>
              </a:rPr>
              <a:t>Permanent dipole –	atoms with differing electronegativities combine to form a </a:t>
            </a:r>
            <a:r>
              <a:rPr lang="en-US">
                <a:solidFill>
                  <a:srgbClr val="FF0000"/>
                </a:solidFill>
              </a:rPr>
              <a:t>polar molecule</a:t>
            </a:r>
            <a:r>
              <a:rPr lang="en-US">
                <a:solidFill>
                  <a:srgbClr val="000066"/>
                </a:solidFill>
              </a:rPr>
              <a:t>. </a:t>
            </a:r>
          </a:p>
        </p:txBody>
      </p:sp>
      <p:grpSp>
        <p:nvGrpSpPr>
          <p:cNvPr id="213013" name="Group 21"/>
          <p:cNvGrpSpPr>
            <a:grpSpLocks/>
          </p:cNvGrpSpPr>
          <p:nvPr/>
        </p:nvGrpSpPr>
        <p:grpSpPr bwMode="auto">
          <a:xfrm rot="-1769022">
            <a:off x="9288463" y="1603375"/>
            <a:ext cx="1384300" cy="647700"/>
            <a:chOff x="5169" y="1292"/>
            <a:chExt cx="872" cy="408"/>
          </a:xfrm>
        </p:grpSpPr>
        <p:sp>
          <p:nvSpPr>
            <p:cNvPr id="429075" name="Rectangle 16"/>
            <p:cNvSpPr>
              <a:spLocks noChangeArrowheads="1"/>
            </p:cNvSpPr>
            <p:nvPr/>
          </p:nvSpPr>
          <p:spPr bwMode="auto">
            <a:xfrm>
              <a:off x="5169" y="1337"/>
              <a:ext cx="872" cy="310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 w="19050" algn="ctr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429076" name="Rectangle 18"/>
            <p:cNvSpPr>
              <a:spLocks noChangeArrowheads="1"/>
            </p:cNvSpPr>
            <p:nvPr/>
          </p:nvSpPr>
          <p:spPr bwMode="auto">
            <a:xfrm>
              <a:off x="5173" y="1299"/>
              <a:ext cx="214" cy="290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2200" b="1" i="1">
                  <a:solidFill>
                    <a:srgbClr val="000066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429077" name="Rectangle 19"/>
            <p:cNvSpPr>
              <a:spLocks noChangeArrowheads="1"/>
            </p:cNvSpPr>
            <p:nvPr/>
          </p:nvSpPr>
          <p:spPr bwMode="auto">
            <a:xfrm>
              <a:off x="5276" y="1410"/>
              <a:ext cx="214" cy="290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2200" b="1" i="1">
                  <a:solidFill>
                    <a:srgbClr val="000066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429078" name="Rectangle 20"/>
            <p:cNvSpPr>
              <a:spLocks noChangeArrowheads="1"/>
            </p:cNvSpPr>
            <p:nvPr/>
          </p:nvSpPr>
          <p:spPr bwMode="auto">
            <a:xfrm>
              <a:off x="5364" y="1292"/>
              <a:ext cx="214" cy="290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2200" b="1" i="1">
                  <a:solidFill>
                    <a:srgbClr val="000066"/>
                  </a:solidFill>
                  <a:latin typeface="Times New Roman" pitchFamily="18" charset="0"/>
                </a:rPr>
                <a:t>+</a:t>
              </a:r>
            </a:p>
          </p:txBody>
        </p:sp>
      </p:grpSp>
      <p:sp>
        <p:nvSpPr>
          <p:cNvPr id="213007" name="AutoShape 15"/>
          <p:cNvSpPr>
            <a:spLocks noChangeArrowheads="1"/>
          </p:cNvSpPr>
          <p:nvPr/>
        </p:nvSpPr>
        <p:spPr bwMode="auto">
          <a:xfrm rot="924413">
            <a:off x="7502525" y="2803525"/>
            <a:ext cx="446088" cy="1055688"/>
          </a:xfrm>
          <a:prstGeom prst="roundRect">
            <a:avLst>
              <a:gd name="adj" fmla="val 50000"/>
            </a:avLst>
          </a:prstGeom>
          <a:solidFill>
            <a:srgbClr val="EBEBFF"/>
          </a:solidFill>
          <a:ln w="1905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213032" name="Group 40"/>
          <p:cNvGrpSpPr>
            <a:grpSpLocks/>
          </p:cNvGrpSpPr>
          <p:nvPr/>
        </p:nvGrpSpPr>
        <p:grpSpPr bwMode="auto">
          <a:xfrm rot="502072">
            <a:off x="7053263" y="4737100"/>
            <a:ext cx="1363662" cy="1195388"/>
            <a:chOff x="4323" y="2984"/>
            <a:chExt cx="979" cy="858"/>
          </a:xfrm>
        </p:grpSpPr>
        <p:sp>
          <p:nvSpPr>
            <p:cNvPr id="429072" name="Oval 35"/>
            <p:cNvSpPr>
              <a:spLocks noChangeArrowheads="1"/>
            </p:cNvSpPr>
            <p:nvPr/>
          </p:nvSpPr>
          <p:spPr bwMode="auto">
            <a:xfrm>
              <a:off x="4926" y="3051"/>
              <a:ext cx="376" cy="376"/>
            </a:xfrm>
            <a:prstGeom prst="ellipse">
              <a:avLst/>
            </a:prstGeom>
            <a:gradFill rotWithShape="0">
              <a:gsLst>
                <a:gs pos="0">
                  <a:srgbClr val="8FBCFF"/>
                </a:gs>
                <a:gs pos="100000">
                  <a:srgbClr val="0066FF"/>
                </a:gs>
              </a:gsLst>
              <a:path path="shape">
                <a:fillToRect l="50000" t="50000" r="50000" b="50000"/>
              </a:path>
            </a:gradFill>
            <a:ln w="1905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429073" name="Oval 36"/>
            <p:cNvSpPr>
              <a:spLocks noChangeArrowheads="1"/>
            </p:cNvSpPr>
            <p:nvPr/>
          </p:nvSpPr>
          <p:spPr bwMode="auto">
            <a:xfrm>
              <a:off x="4405" y="3073"/>
              <a:ext cx="769" cy="769"/>
            </a:xfrm>
            <a:prstGeom prst="ellipse">
              <a:avLst/>
            </a:prstGeom>
            <a:gradFill rotWithShape="0">
              <a:gsLst>
                <a:gs pos="0">
                  <a:srgbClr val="FFBEBE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429074" name="Oval 37"/>
            <p:cNvSpPr>
              <a:spLocks noChangeArrowheads="1"/>
            </p:cNvSpPr>
            <p:nvPr/>
          </p:nvSpPr>
          <p:spPr bwMode="auto">
            <a:xfrm>
              <a:off x="4323" y="2984"/>
              <a:ext cx="376" cy="376"/>
            </a:xfrm>
            <a:prstGeom prst="ellipse">
              <a:avLst/>
            </a:prstGeom>
            <a:gradFill rotWithShape="0">
              <a:gsLst>
                <a:gs pos="0">
                  <a:srgbClr val="8FBCFF"/>
                </a:gs>
                <a:gs pos="100000">
                  <a:srgbClr val="0066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</p:grpSp>
      <p:grpSp>
        <p:nvGrpSpPr>
          <p:cNvPr id="213036" name="Group 44"/>
          <p:cNvGrpSpPr>
            <a:grpSpLocks/>
          </p:cNvGrpSpPr>
          <p:nvPr/>
        </p:nvGrpSpPr>
        <p:grpSpPr bwMode="auto">
          <a:xfrm>
            <a:off x="7188200" y="4703763"/>
            <a:ext cx="1289050" cy="935037"/>
            <a:chOff x="4528" y="2963"/>
            <a:chExt cx="812" cy="589"/>
          </a:xfrm>
        </p:grpSpPr>
        <p:sp>
          <p:nvSpPr>
            <p:cNvPr id="429069" name="Rectangle 41"/>
            <p:cNvSpPr>
              <a:spLocks noChangeArrowheads="1"/>
            </p:cNvSpPr>
            <p:nvPr/>
          </p:nvSpPr>
          <p:spPr bwMode="auto">
            <a:xfrm>
              <a:off x="4528" y="2963"/>
              <a:ext cx="236" cy="269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2000" b="1">
                  <a:solidFill>
                    <a:srgbClr val="000066"/>
                  </a:solidFill>
                </a:rPr>
                <a:t>H</a:t>
              </a:r>
            </a:p>
          </p:txBody>
        </p:sp>
        <p:sp>
          <p:nvSpPr>
            <p:cNvPr id="429070" name="Rectangle 42"/>
            <p:cNvSpPr>
              <a:spLocks noChangeArrowheads="1"/>
            </p:cNvSpPr>
            <p:nvPr/>
          </p:nvSpPr>
          <p:spPr bwMode="auto">
            <a:xfrm>
              <a:off x="5104" y="3075"/>
              <a:ext cx="236" cy="269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2000" b="1">
                  <a:solidFill>
                    <a:srgbClr val="000066"/>
                  </a:solidFill>
                </a:rPr>
                <a:t>H</a:t>
              </a:r>
            </a:p>
          </p:txBody>
        </p:sp>
        <p:sp>
          <p:nvSpPr>
            <p:cNvPr id="429071" name="Rectangle 43"/>
            <p:cNvSpPr>
              <a:spLocks noChangeArrowheads="1"/>
            </p:cNvSpPr>
            <p:nvPr/>
          </p:nvSpPr>
          <p:spPr bwMode="auto">
            <a:xfrm>
              <a:off x="4736" y="3283"/>
              <a:ext cx="241" cy="269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 sz="2000" b="1">
                  <a:solidFill>
                    <a:srgbClr val="000066"/>
                  </a:solidFill>
                </a:rPr>
                <a:t>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19 -0.0456 L -0.12482 0.0805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130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00" y="63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2130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005" grpId="0"/>
      <p:bldP spid="213006" grpId="0"/>
      <p:bldP spid="213007" grpId="0" animBg="1"/>
      <p:bldP spid="21300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1741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F7624B-3C93-4972-8675-E206F9549BB3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685800" y="841375"/>
            <a:ext cx="77724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en-ZA" sz="3200">
                <a:solidFill>
                  <a:srgbClr val="800080"/>
                </a:solidFill>
              </a:rPr>
              <a:t>ELECTRIC FIELDS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161925" y="1735138"/>
            <a:ext cx="88201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68288" indent="-268288">
              <a:lnSpc>
                <a:spcPct val="110000"/>
              </a:lnSpc>
            </a:pPr>
            <a:r>
              <a:rPr lang="en-ZA" sz="2600">
                <a:solidFill>
                  <a:srgbClr val="000066"/>
                </a:solidFill>
              </a:rPr>
              <a:t>Learning outcomes:</a:t>
            </a:r>
            <a:br>
              <a:rPr lang="en-ZA" sz="2600">
                <a:solidFill>
                  <a:srgbClr val="000066"/>
                </a:solidFill>
              </a:rPr>
            </a:br>
            <a:r>
              <a:rPr lang="en-ZA">
                <a:solidFill>
                  <a:srgbClr val="000066"/>
                </a:solidFill>
              </a:rPr>
              <a:t>At the end of this chapter you should be able to…</a:t>
            </a:r>
          </a:p>
        </p:txBody>
      </p:sp>
      <p:sp>
        <p:nvSpPr>
          <p:cNvPr id="253956" name="Rectangle 4"/>
          <p:cNvSpPr>
            <a:spLocks noChangeArrowheads="1"/>
          </p:cNvSpPr>
          <p:nvPr/>
        </p:nvSpPr>
        <p:spPr bwMode="auto">
          <a:xfrm>
            <a:off x="161925" y="2746375"/>
            <a:ext cx="882015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>
                <a:solidFill>
                  <a:srgbClr val="000066"/>
                </a:solidFill>
              </a:rPr>
              <a:t>Use a field model to explain the long-range interaction between charges. </a:t>
            </a:r>
          </a:p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endParaRPr lang="en-ZA" sz="1000">
              <a:solidFill>
                <a:srgbClr val="000066"/>
              </a:solidFill>
            </a:endParaRPr>
          </a:p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>
                <a:solidFill>
                  <a:srgbClr val="000066"/>
                </a:solidFill>
              </a:rPr>
              <a:t>Determine the shape and strengths of the various electric fields due to specific configurations of charge.</a:t>
            </a:r>
          </a:p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endParaRPr lang="en-ZA" sz="1000">
              <a:solidFill>
                <a:srgbClr val="000066"/>
              </a:solidFill>
            </a:endParaRPr>
          </a:p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>
                <a:solidFill>
                  <a:srgbClr val="000066"/>
                </a:solidFill>
              </a:rPr>
              <a:t>Calculate the forces on (and the motion of) point charges and dipoles in each of these fields.</a:t>
            </a:r>
          </a:p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endParaRPr lang="en-ZA" sz="1000">
              <a:solidFill>
                <a:srgbClr val="000066"/>
              </a:solidFill>
            </a:endParaRPr>
          </a:p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>
                <a:solidFill>
                  <a:srgbClr val="000066"/>
                </a:solidFill>
              </a:rPr>
              <a:t>Determine the energy necessary to rotate a dipole in a uniform electric field.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91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33592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359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C4B931-969D-4B71-BC2E-16C93FACBD09}" type="slidenum">
              <a:rPr lang="en-US" smtClean="0">
                <a:cs typeface="Arial" charset="0"/>
              </a:rPr>
              <a:pPr/>
              <a:t>20</a:t>
            </a:fld>
            <a:endParaRPr lang="en-US" smtClean="0">
              <a:cs typeface="Arial" charset="0"/>
            </a:endParaRPr>
          </a:p>
        </p:txBody>
      </p:sp>
      <p:sp>
        <p:nvSpPr>
          <p:cNvPr id="33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DIPOLE MOMENT</a:t>
            </a:r>
            <a:endParaRPr lang="en-US" smtClean="0"/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1500188"/>
          </a:xfrm>
        </p:spPr>
        <p:txBody>
          <a:bodyPr/>
          <a:lstStyle/>
          <a:p>
            <a:pPr lvl="1" indent="0" eaLnBrk="1" hangingPunct="1"/>
            <a:r>
              <a:rPr lang="en-ZA" smtClean="0"/>
              <a:t>The properties of a dipole are, essentially: </a:t>
            </a:r>
          </a:p>
          <a:p>
            <a:pPr marL="712788" lvl="2" indent="-354013" eaLnBrk="1" hangingPunct="1"/>
            <a:endParaRPr lang="en-ZA" sz="800" smtClean="0"/>
          </a:p>
          <a:p>
            <a:pPr marL="712788" lvl="2" indent="-354013" eaLnBrk="1" hangingPunct="1"/>
            <a:r>
              <a:rPr lang="en-ZA" smtClean="0"/>
              <a:t>the magnitude of the charge on each pole, </a:t>
            </a:r>
            <a:r>
              <a:rPr lang="en-ZA" b="1" i="1" smtClean="0">
                <a:latin typeface="Times New Roman" pitchFamily="18" charset="0"/>
              </a:rPr>
              <a:t>q</a:t>
            </a:r>
            <a:r>
              <a:rPr lang="en-ZA" smtClean="0"/>
              <a:t>;</a:t>
            </a:r>
          </a:p>
          <a:p>
            <a:pPr marL="712788" lvl="2" indent="-354013" eaLnBrk="1" hangingPunct="1"/>
            <a:endParaRPr lang="en-ZA" sz="800" smtClean="0"/>
          </a:p>
          <a:p>
            <a:pPr marL="712788" lvl="2" indent="-354013" eaLnBrk="1" hangingPunct="1"/>
            <a:r>
              <a:rPr lang="en-ZA" smtClean="0"/>
              <a:t>the distance between the centres of charge, </a:t>
            </a:r>
            <a:r>
              <a:rPr lang="en-ZA" b="1" i="1" smtClean="0">
                <a:latin typeface="Times New Roman" pitchFamily="18" charset="0"/>
              </a:rPr>
              <a:t>s</a:t>
            </a:r>
            <a:r>
              <a:rPr lang="en-ZA" smtClean="0"/>
              <a:t>.</a:t>
            </a:r>
            <a:endParaRPr lang="en-US" smtClean="0"/>
          </a:p>
        </p:txBody>
      </p:sp>
      <p:sp>
        <p:nvSpPr>
          <p:cNvPr id="335876" name="Rectangle 4"/>
          <p:cNvSpPr>
            <a:spLocks noChangeArrowheads="1"/>
          </p:cNvSpPr>
          <p:nvPr/>
        </p:nvSpPr>
        <p:spPr bwMode="auto">
          <a:xfrm>
            <a:off x="179388" y="5013325"/>
            <a:ext cx="87741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We thus define the </a:t>
            </a:r>
            <a:r>
              <a:rPr lang="en-ZA">
                <a:solidFill>
                  <a:srgbClr val="FF0000"/>
                </a:solidFill>
              </a:rPr>
              <a:t>dipole moment</a:t>
            </a:r>
            <a:r>
              <a:rPr lang="en-ZA">
                <a:solidFill>
                  <a:srgbClr val="000066"/>
                </a:solidFill>
              </a:rPr>
              <a:t>,   , as the vector: </a:t>
            </a:r>
          </a:p>
        </p:txBody>
      </p:sp>
      <p:graphicFrame>
        <p:nvGraphicFramePr>
          <p:cNvPr id="335877" name="Object 44"/>
          <p:cNvGraphicFramePr>
            <a:graphicFrameLocks noChangeAspect="1"/>
          </p:cNvGraphicFramePr>
          <p:nvPr/>
        </p:nvGraphicFramePr>
        <p:xfrm>
          <a:off x="5553075" y="5111750"/>
          <a:ext cx="2413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34" name="Equation" r:id="rId4" imgW="241195" imgH="355446" progId="Equation.DSMT4">
                  <p:embed/>
                </p:oleObj>
              </mc:Choice>
              <mc:Fallback>
                <p:oleObj name="Equation" r:id="rId4" imgW="241195" imgH="355446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3075" y="5111750"/>
                        <a:ext cx="2413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5887" name="Group 15"/>
          <p:cNvGrpSpPr>
            <a:grpSpLocks/>
          </p:cNvGrpSpPr>
          <p:nvPr/>
        </p:nvGrpSpPr>
        <p:grpSpPr bwMode="auto">
          <a:xfrm>
            <a:off x="1246188" y="5586413"/>
            <a:ext cx="7569200" cy="493712"/>
            <a:chOff x="785" y="2301"/>
            <a:chExt cx="4768" cy="311"/>
          </a:xfrm>
        </p:grpSpPr>
        <p:graphicFrame>
          <p:nvGraphicFramePr>
            <p:cNvPr id="335917" name="Object 45"/>
            <p:cNvGraphicFramePr>
              <a:graphicFrameLocks noChangeAspect="1"/>
            </p:cNvGraphicFramePr>
            <p:nvPr/>
          </p:nvGraphicFramePr>
          <p:xfrm>
            <a:off x="785" y="2356"/>
            <a:ext cx="152" cy="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935" name="Equation" r:id="rId6" imgW="241195" imgH="355446" progId="Equation.DSMT4">
                    <p:embed/>
                  </p:oleObj>
                </mc:Choice>
                <mc:Fallback>
                  <p:oleObj name="Equation" r:id="rId6" imgW="241195" imgH="355446" progId="Equation.DSMT4">
                    <p:embed/>
                    <p:pic>
                      <p:nvPicPr>
                        <p:cNvPr id="0" name="Picture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5" y="2356"/>
                          <a:ext cx="152" cy="2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5933" name="Rectangle 14"/>
            <p:cNvSpPr>
              <a:spLocks noChangeArrowheads="1"/>
            </p:cNvSpPr>
            <p:nvPr/>
          </p:nvSpPr>
          <p:spPr bwMode="auto">
            <a:xfrm>
              <a:off x="812" y="2301"/>
              <a:ext cx="4741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>
                <a:lnSpc>
                  <a:spcPct val="110000"/>
                </a:lnSpc>
                <a:buFont typeface="Arial" charset="0"/>
                <a:buNone/>
              </a:pPr>
              <a:r>
                <a:rPr lang="en-ZA" b="1" i="1">
                  <a:solidFill>
                    <a:srgbClr val="000066"/>
                  </a:solidFill>
                  <a:latin typeface="Times New Roman" pitchFamily="18" charset="0"/>
                </a:rPr>
                <a:t>= </a:t>
              </a:r>
              <a:r>
                <a:rPr lang="en-ZA">
                  <a:solidFill>
                    <a:srgbClr val="000066"/>
                  </a:solidFill>
                </a:rPr>
                <a:t>(</a:t>
              </a:r>
              <a:r>
                <a:rPr lang="en-ZA" b="1" i="1">
                  <a:solidFill>
                    <a:srgbClr val="000066"/>
                  </a:solidFill>
                  <a:latin typeface="Times New Roman" pitchFamily="18" charset="0"/>
                </a:rPr>
                <a:t>qs</a:t>
              </a:r>
              <a:r>
                <a:rPr lang="en-ZA">
                  <a:solidFill>
                    <a:srgbClr val="000066"/>
                  </a:solidFill>
                </a:rPr>
                <a:t>,  from the negative to the positive charge)</a:t>
              </a:r>
            </a:p>
          </p:txBody>
        </p:sp>
      </p:grpSp>
      <p:sp>
        <p:nvSpPr>
          <p:cNvPr id="335878" name="Line 6"/>
          <p:cNvSpPr>
            <a:spLocks noChangeShapeType="1"/>
          </p:cNvSpPr>
          <p:nvPr/>
        </p:nvSpPr>
        <p:spPr bwMode="auto">
          <a:xfrm flipV="1">
            <a:off x="3284538" y="3279775"/>
            <a:ext cx="1746250" cy="896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lg" len="lg"/>
            <a:tailEnd type="arrow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 useBgFill="1">
        <p:nvSpPr>
          <p:cNvPr id="335879" name="Rectangle 7"/>
          <p:cNvSpPr>
            <a:spLocks noChangeArrowheads="1"/>
          </p:cNvSpPr>
          <p:nvPr/>
        </p:nvSpPr>
        <p:spPr bwMode="auto">
          <a:xfrm>
            <a:off x="3995738" y="3454400"/>
            <a:ext cx="282575" cy="42703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s</a:t>
            </a:r>
          </a:p>
        </p:txBody>
      </p:sp>
      <p:sp>
        <p:nvSpPr>
          <p:cNvPr id="335928" name="Oval 8"/>
          <p:cNvSpPr>
            <a:spLocks noChangeAspect="1" noChangeArrowheads="1"/>
          </p:cNvSpPr>
          <p:nvPr/>
        </p:nvSpPr>
        <p:spPr bwMode="auto">
          <a:xfrm>
            <a:off x="5078413" y="3513138"/>
            <a:ext cx="327025" cy="32861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35929" name="Oval 9"/>
          <p:cNvSpPr>
            <a:spLocks noChangeAspect="1" noChangeArrowheads="1"/>
          </p:cNvSpPr>
          <p:nvPr/>
        </p:nvSpPr>
        <p:spPr bwMode="auto">
          <a:xfrm>
            <a:off x="3344863" y="4384675"/>
            <a:ext cx="327025" cy="32861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35884" name="Rectangle 12"/>
          <p:cNvSpPr>
            <a:spLocks noChangeArrowheads="1"/>
          </p:cNvSpPr>
          <p:nvPr/>
        </p:nvSpPr>
        <p:spPr bwMode="auto">
          <a:xfrm>
            <a:off x="5384800" y="3357563"/>
            <a:ext cx="571500" cy="528637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pPr marL="2419350" indent="-2419350">
              <a:lnSpc>
                <a:spcPct val="110000"/>
              </a:lnSpc>
            </a:pPr>
            <a:r>
              <a:rPr lang="en-ZA" sz="2600" b="1" i="1">
                <a:solidFill>
                  <a:srgbClr val="000066"/>
                </a:solidFill>
                <a:latin typeface="Times New Roman" pitchFamily="18" charset="0"/>
              </a:rPr>
              <a:t>+q</a:t>
            </a:r>
            <a:endParaRPr lang="en-US" sz="2600" b="1" i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5888" name="Rectangle 16"/>
          <p:cNvSpPr>
            <a:spLocks noChangeArrowheads="1"/>
          </p:cNvSpPr>
          <p:nvPr/>
        </p:nvSpPr>
        <p:spPr bwMode="auto">
          <a:xfrm>
            <a:off x="2824163" y="4197350"/>
            <a:ext cx="546100" cy="528638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pPr marL="2419350" indent="-2419350">
              <a:lnSpc>
                <a:spcPct val="110000"/>
              </a:lnSpc>
            </a:pPr>
            <a:r>
              <a:rPr lang="en-ZA" sz="2600" b="1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ZA" sz="2600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endParaRPr lang="en-US" sz="2600" b="1" i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5890" name="Line 18"/>
          <p:cNvSpPr>
            <a:spLocks noChangeShapeType="1"/>
          </p:cNvSpPr>
          <p:nvPr/>
        </p:nvSpPr>
        <p:spPr bwMode="auto">
          <a:xfrm flipV="1">
            <a:off x="3892550" y="3846513"/>
            <a:ext cx="1009650" cy="514350"/>
          </a:xfrm>
          <a:prstGeom prst="line">
            <a:avLst/>
          </a:prstGeom>
          <a:noFill/>
          <a:ln w="44450">
            <a:solidFill>
              <a:srgbClr val="339966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335891" name="Object 46"/>
          <p:cNvGraphicFramePr>
            <a:graphicFrameLocks noChangeAspect="1"/>
          </p:cNvGraphicFramePr>
          <p:nvPr/>
        </p:nvGraphicFramePr>
        <p:xfrm>
          <a:off x="4429125" y="4089400"/>
          <a:ext cx="2413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36" name="Equation" r:id="rId8" imgW="241195" imgH="355446" progId="Equation.DSMT4">
                  <p:embed/>
                </p:oleObj>
              </mc:Choice>
              <mc:Fallback>
                <p:oleObj name="Equation" r:id="rId8" imgW="241195" imgH="355446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4089400"/>
                        <a:ext cx="2413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5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5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5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35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3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5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/>
      <p:bldP spid="335878" grpId="0" animBg="1"/>
      <p:bldP spid="335879" grpId="0" animBg="1"/>
      <p:bldP spid="335884" grpId="0"/>
      <p:bldP spid="335888" grpId="0"/>
      <p:bldP spid="33589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3859" name="Object 188"/>
          <p:cNvGraphicFramePr>
            <a:graphicFrameLocks noChangeAspect="1"/>
          </p:cNvGraphicFramePr>
          <p:nvPr/>
        </p:nvGraphicFramePr>
        <p:xfrm>
          <a:off x="5927725" y="3046413"/>
          <a:ext cx="221615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066" name="Equation" r:id="rId4" imgW="2222500" imgH="749300" progId="Equation.DSMT4">
                  <p:embed/>
                </p:oleObj>
              </mc:Choice>
              <mc:Fallback>
                <p:oleObj name="Equation" r:id="rId4" imgW="2222500" imgH="749300" progId="Equation.DSMT4">
                  <p:embed/>
                  <p:pic>
                    <p:nvPicPr>
                      <p:cNvPr id="0" name="Picture 1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7725" y="3046413"/>
                        <a:ext cx="2216150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61" name="Object 189"/>
          <p:cNvGraphicFramePr>
            <a:graphicFrameLocks noChangeAspect="1"/>
          </p:cNvGraphicFramePr>
          <p:nvPr/>
        </p:nvGraphicFramePr>
        <p:xfrm>
          <a:off x="5945188" y="5205413"/>
          <a:ext cx="236696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067" name="Equation" r:id="rId6" imgW="2374900" imgH="749300" progId="Equation.DSMT4">
                  <p:embed/>
                </p:oleObj>
              </mc:Choice>
              <mc:Fallback>
                <p:oleObj name="Equation" r:id="rId6" imgW="2374900" imgH="749300" progId="Equation.DSMT4">
                  <p:embed/>
                  <p:pic>
                    <p:nvPicPr>
                      <p:cNvPr id="0" name="Picture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188" y="5205413"/>
                        <a:ext cx="2366962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30" name="Object 190"/>
          <p:cNvGraphicFramePr>
            <a:graphicFrameLocks noChangeAspect="1"/>
          </p:cNvGraphicFramePr>
          <p:nvPr/>
        </p:nvGraphicFramePr>
        <p:xfrm>
          <a:off x="5921375" y="3046413"/>
          <a:ext cx="2214563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068" name="Equation" r:id="rId8" imgW="2222500" imgH="787400" progId="Equation.DSMT4">
                  <p:embed/>
                </p:oleObj>
              </mc:Choice>
              <mc:Fallback>
                <p:oleObj name="Equation" r:id="rId8" imgW="2222500" imgH="787400" progId="Equation.DSMT4">
                  <p:embed/>
                  <p:pic>
                    <p:nvPicPr>
                      <p:cNvPr id="0" name="Picture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375" y="3046413"/>
                        <a:ext cx="2214563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402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33402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340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506A9B-6D71-428F-AE06-71624C1E2DE9}" type="slidenum">
              <a:rPr lang="en-US" smtClean="0">
                <a:cs typeface="Arial" charset="0"/>
              </a:rPr>
              <a:pPr/>
              <a:t>21</a:t>
            </a:fld>
            <a:endParaRPr lang="en-US" smtClean="0">
              <a:cs typeface="Arial" charset="0"/>
            </a:endParaRPr>
          </a:p>
        </p:txBody>
      </p:sp>
      <p:grpSp>
        <p:nvGrpSpPr>
          <p:cNvPr id="333867" name="Group 43"/>
          <p:cNvGrpSpPr>
            <a:grpSpLocks/>
          </p:cNvGrpSpPr>
          <p:nvPr/>
        </p:nvGrpSpPr>
        <p:grpSpPr bwMode="auto">
          <a:xfrm>
            <a:off x="-333375" y="3346450"/>
            <a:ext cx="3694113" cy="3838575"/>
            <a:chOff x="-215" y="2108"/>
            <a:chExt cx="2327" cy="2418"/>
          </a:xfrm>
        </p:grpSpPr>
        <p:sp>
          <p:nvSpPr>
            <p:cNvPr id="334057" name="Line 44"/>
            <p:cNvSpPr>
              <a:spLocks noChangeShapeType="1"/>
            </p:cNvSpPr>
            <p:nvPr/>
          </p:nvSpPr>
          <p:spPr bwMode="auto">
            <a:xfrm rot="5400000">
              <a:off x="-82" y="3764"/>
              <a:ext cx="1523" cy="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58" name="Line 45"/>
            <p:cNvSpPr>
              <a:spLocks noChangeShapeType="1"/>
            </p:cNvSpPr>
            <p:nvPr/>
          </p:nvSpPr>
          <p:spPr bwMode="auto">
            <a:xfrm rot="5400000">
              <a:off x="248" y="2573"/>
              <a:ext cx="862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59" name="Line 46"/>
            <p:cNvSpPr>
              <a:spLocks noChangeShapeType="1"/>
            </p:cNvSpPr>
            <p:nvPr/>
          </p:nvSpPr>
          <p:spPr bwMode="auto">
            <a:xfrm rot="5400000">
              <a:off x="-82" y="3764"/>
              <a:ext cx="1523" cy="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60" name="Line 47"/>
            <p:cNvSpPr>
              <a:spLocks noChangeShapeType="1"/>
            </p:cNvSpPr>
            <p:nvPr/>
          </p:nvSpPr>
          <p:spPr bwMode="auto">
            <a:xfrm rot="5400000">
              <a:off x="248" y="2573"/>
              <a:ext cx="862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61" name="Freeform 48"/>
            <p:cNvSpPr>
              <a:spLocks/>
            </p:cNvSpPr>
            <p:nvPr/>
          </p:nvSpPr>
          <p:spPr bwMode="auto">
            <a:xfrm>
              <a:off x="681" y="2810"/>
              <a:ext cx="874" cy="1077"/>
            </a:xfrm>
            <a:custGeom>
              <a:avLst/>
              <a:gdLst>
                <a:gd name="T0" fmla="*/ 0 w 874"/>
                <a:gd name="T1" fmla="*/ 193 h 1077"/>
                <a:gd name="T2" fmla="*/ 871 w 874"/>
                <a:gd name="T3" fmla="*/ 522 h 1077"/>
                <a:gd name="T4" fmla="*/ 0 w 874"/>
                <a:gd name="T5" fmla="*/ 855 h 1077"/>
                <a:gd name="T6" fmla="*/ 0 60000 65536"/>
                <a:gd name="T7" fmla="*/ 0 60000 65536"/>
                <a:gd name="T8" fmla="*/ 0 60000 65536"/>
                <a:gd name="T9" fmla="*/ 0 w 874"/>
                <a:gd name="T10" fmla="*/ 0 h 1077"/>
                <a:gd name="T11" fmla="*/ 874 w 874"/>
                <a:gd name="T12" fmla="*/ 1077 h 10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74" h="1077">
                  <a:moveTo>
                    <a:pt x="0" y="193"/>
                  </a:moveTo>
                  <a:cubicBezTo>
                    <a:pt x="432" y="0"/>
                    <a:pt x="874" y="159"/>
                    <a:pt x="871" y="522"/>
                  </a:cubicBezTo>
                  <a:cubicBezTo>
                    <a:pt x="868" y="896"/>
                    <a:pt x="429" y="1077"/>
                    <a:pt x="0" y="855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62" name="Freeform 49"/>
            <p:cNvSpPr>
              <a:spLocks/>
            </p:cNvSpPr>
            <p:nvPr/>
          </p:nvSpPr>
          <p:spPr bwMode="auto">
            <a:xfrm>
              <a:off x="677" y="2170"/>
              <a:ext cx="626" cy="833"/>
            </a:xfrm>
            <a:custGeom>
              <a:avLst/>
              <a:gdLst>
                <a:gd name="T0" fmla="*/ 0 w 626"/>
                <a:gd name="T1" fmla="*/ 833 h 833"/>
                <a:gd name="T2" fmla="*/ 626 w 626"/>
                <a:gd name="T3" fmla="*/ 0 h 833"/>
                <a:gd name="T4" fmla="*/ 0 60000 65536"/>
                <a:gd name="T5" fmla="*/ 0 60000 65536"/>
                <a:gd name="T6" fmla="*/ 0 w 626"/>
                <a:gd name="T7" fmla="*/ 0 h 833"/>
                <a:gd name="T8" fmla="*/ 626 w 626"/>
                <a:gd name="T9" fmla="*/ 833 h 83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26" h="833">
                  <a:moveTo>
                    <a:pt x="0" y="833"/>
                  </a:moveTo>
                  <a:cubicBezTo>
                    <a:pt x="159" y="357"/>
                    <a:pt x="626" y="0"/>
                    <a:pt x="626" y="0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63" name="Freeform 50"/>
            <p:cNvSpPr>
              <a:spLocks/>
            </p:cNvSpPr>
            <p:nvPr/>
          </p:nvSpPr>
          <p:spPr bwMode="auto">
            <a:xfrm rot="5400000">
              <a:off x="515" y="3168"/>
              <a:ext cx="664" cy="333"/>
            </a:xfrm>
            <a:custGeom>
              <a:avLst/>
              <a:gdLst>
                <a:gd name="T0" fmla="*/ 0 w 1601"/>
                <a:gd name="T1" fmla="*/ 1 h 804"/>
                <a:gd name="T2" fmla="*/ 1 w 1601"/>
                <a:gd name="T3" fmla="*/ 0 h 804"/>
                <a:gd name="T4" fmla="*/ 1 w 1601"/>
                <a:gd name="T5" fmla="*/ 1 h 804"/>
                <a:gd name="T6" fmla="*/ 0 60000 65536"/>
                <a:gd name="T7" fmla="*/ 0 60000 65536"/>
                <a:gd name="T8" fmla="*/ 0 60000 65536"/>
                <a:gd name="T9" fmla="*/ 0 w 1601"/>
                <a:gd name="T10" fmla="*/ 0 h 804"/>
                <a:gd name="T11" fmla="*/ 1601 w 1601"/>
                <a:gd name="T12" fmla="*/ 804 h 8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01" h="804">
                  <a:moveTo>
                    <a:pt x="0" y="804"/>
                  </a:moveTo>
                  <a:cubicBezTo>
                    <a:pt x="149" y="408"/>
                    <a:pt x="409" y="0"/>
                    <a:pt x="793" y="0"/>
                  </a:cubicBezTo>
                  <a:cubicBezTo>
                    <a:pt x="1177" y="0"/>
                    <a:pt x="1493" y="410"/>
                    <a:pt x="1601" y="804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64" name="Freeform 51"/>
            <p:cNvSpPr>
              <a:spLocks/>
            </p:cNvSpPr>
            <p:nvPr/>
          </p:nvSpPr>
          <p:spPr bwMode="auto">
            <a:xfrm rot="5400000">
              <a:off x="411" y="3273"/>
              <a:ext cx="661" cy="123"/>
            </a:xfrm>
            <a:custGeom>
              <a:avLst/>
              <a:gdLst>
                <a:gd name="T0" fmla="*/ 0 w 1596"/>
                <a:gd name="T1" fmla="*/ 0 h 298"/>
                <a:gd name="T2" fmla="*/ 1 w 1596"/>
                <a:gd name="T3" fmla="*/ 0 h 298"/>
                <a:gd name="T4" fmla="*/ 1 w 1596"/>
                <a:gd name="T5" fmla="*/ 0 h 298"/>
                <a:gd name="T6" fmla="*/ 0 60000 65536"/>
                <a:gd name="T7" fmla="*/ 0 60000 65536"/>
                <a:gd name="T8" fmla="*/ 0 60000 65536"/>
                <a:gd name="T9" fmla="*/ 0 w 1596"/>
                <a:gd name="T10" fmla="*/ 0 h 298"/>
                <a:gd name="T11" fmla="*/ 1596 w 1596"/>
                <a:gd name="T12" fmla="*/ 298 h 2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96" h="298">
                  <a:moveTo>
                    <a:pt x="0" y="298"/>
                  </a:moveTo>
                  <a:cubicBezTo>
                    <a:pt x="121" y="204"/>
                    <a:pt x="476" y="0"/>
                    <a:pt x="790" y="0"/>
                  </a:cubicBezTo>
                  <a:cubicBezTo>
                    <a:pt x="1104" y="0"/>
                    <a:pt x="1498" y="207"/>
                    <a:pt x="1596" y="298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65" name="Freeform 52"/>
            <p:cNvSpPr>
              <a:spLocks/>
            </p:cNvSpPr>
            <p:nvPr/>
          </p:nvSpPr>
          <p:spPr bwMode="auto">
            <a:xfrm rot="5400000" flipV="1">
              <a:off x="-295" y="2912"/>
              <a:ext cx="1077" cy="873"/>
            </a:xfrm>
            <a:custGeom>
              <a:avLst/>
              <a:gdLst>
                <a:gd name="T0" fmla="*/ 0 w 2600"/>
                <a:gd name="T1" fmla="*/ 2 h 2108"/>
                <a:gd name="T2" fmla="*/ 1 w 2600"/>
                <a:gd name="T3" fmla="*/ 0 h 2108"/>
                <a:gd name="T4" fmla="*/ 2 w 2600"/>
                <a:gd name="T5" fmla="*/ 2 h 2108"/>
                <a:gd name="T6" fmla="*/ 0 60000 65536"/>
                <a:gd name="T7" fmla="*/ 0 60000 65536"/>
                <a:gd name="T8" fmla="*/ 0 60000 65536"/>
                <a:gd name="T9" fmla="*/ 0 w 2600"/>
                <a:gd name="T10" fmla="*/ 0 h 2108"/>
                <a:gd name="T11" fmla="*/ 2600 w 2600"/>
                <a:gd name="T12" fmla="*/ 2108 h 21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00" h="2108">
                  <a:moveTo>
                    <a:pt x="465" y="2108"/>
                  </a:moveTo>
                  <a:cubicBezTo>
                    <a:pt x="0" y="1064"/>
                    <a:pt x="372" y="0"/>
                    <a:pt x="1260" y="4"/>
                  </a:cubicBezTo>
                  <a:cubicBezTo>
                    <a:pt x="2148" y="8"/>
                    <a:pt x="2600" y="1072"/>
                    <a:pt x="2064" y="2108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66" name="Freeform 53"/>
            <p:cNvSpPr>
              <a:spLocks/>
            </p:cNvSpPr>
            <p:nvPr/>
          </p:nvSpPr>
          <p:spPr bwMode="auto">
            <a:xfrm rot="5400000" flipV="1">
              <a:off x="39" y="2361"/>
              <a:ext cx="388" cy="895"/>
            </a:xfrm>
            <a:custGeom>
              <a:avLst/>
              <a:gdLst>
                <a:gd name="T0" fmla="*/ 1 w 938"/>
                <a:gd name="T1" fmla="*/ 2 h 2160"/>
                <a:gd name="T2" fmla="*/ 0 w 938"/>
                <a:gd name="T3" fmla="*/ 0 h 2160"/>
                <a:gd name="T4" fmla="*/ 0 60000 65536"/>
                <a:gd name="T5" fmla="*/ 0 60000 65536"/>
                <a:gd name="T6" fmla="*/ 0 w 938"/>
                <a:gd name="T7" fmla="*/ 0 h 2160"/>
                <a:gd name="T8" fmla="*/ 938 w 938"/>
                <a:gd name="T9" fmla="*/ 2160 h 2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38" h="2160">
                  <a:moveTo>
                    <a:pt x="938" y="2160"/>
                  </a:moveTo>
                  <a:cubicBezTo>
                    <a:pt x="160" y="1388"/>
                    <a:pt x="8" y="572"/>
                    <a:pt x="0" y="0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67" name="Freeform 54"/>
            <p:cNvSpPr>
              <a:spLocks/>
            </p:cNvSpPr>
            <p:nvPr/>
          </p:nvSpPr>
          <p:spPr bwMode="auto">
            <a:xfrm rot="5400000" flipV="1">
              <a:off x="182" y="3168"/>
              <a:ext cx="664" cy="333"/>
            </a:xfrm>
            <a:custGeom>
              <a:avLst/>
              <a:gdLst>
                <a:gd name="T0" fmla="*/ 0 w 1601"/>
                <a:gd name="T1" fmla="*/ 1 h 804"/>
                <a:gd name="T2" fmla="*/ 1 w 1601"/>
                <a:gd name="T3" fmla="*/ 0 h 804"/>
                <a:gd name="T4" fmla="*/ 1 w 1601"/>
                <a:gd name="T5" fmla="*/ 1 h 804"/>
                <a:gd name="T6" fmla="*/ 0 60000 65536"/>
                <a:gd name="T7" fmla="*/ 0 60000 65536"/>
                <a:gd name="T8" fmla="*/ 0 60000 65536"/>
                <a:gd name="T9" fmla="*/ 0 w 1601"/>
                <a:gd name="T10" fmla="*/ 0 h 804"/>
                <a:gd name="T11" fmla="*/ 1601 w 1601"/>
                <a:gd name="T12" fmla="*/ 804 h 8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01" h="804">
                  <a:moveTo>
                    <a:pt x="0" y="804"/>
                  </a:moveTo>
                  <a:cubicBezTo>
                    <a:pt x="149" y="408"/>
                    <a:pt x="409" y="0"/>
                    <a:pt x="793" y="0"/>
                  </a:cubicBezTo>
                  <a:cubicBezTo>
                    <a:pt x="1177" y="0"/>
                    <a:pt x="1493" y="410"/>
                    <a:pt x="1601" y="804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68" name="Freeform 55"/>
            <p:cNvSpPr>
              <a:spLocks/>
            </p:cNvSpPr>
            <p:nvPr/>
          </p:nvSpPr>
          <p:spPr bwMode="auto">
            <a:xfrm rot="5400000" flipV="1">
              <a:off x="289" y="3273"/>
              <a:ext cx="661" cy="123"/>
            </a:xfrm>
            <a:custGeom>
              <a:avLst/>
              <a:gdLst>
                <a:gd name="T0" fmla="*/ 0 w 1596"/>
                <a:gd name="T1" fmla="*/ 0 h 298"/>
                <a:gd name="T2" fmla="*/ 1 w 1596"/>
                <a:gd name="T3" fmla="*/ 0 h 298"/>
                <a:gd name="T4" fmla="*/ 1 w 1596"/>
                <a:gd name="T5" fmla="*/ 0 h 298"/>
                <a:gd name="T6" fmla="*/ 0 60000 65536"/>
                <a:gd name="T7" fmla="*/ 0 60000 65536"/>
                <a:gd name="T8" fmla="*/ 0 60000 65536"/>
                <a:gd name="T9" fmla="*/ 0 w 1596"/>
                <a:gd name="T10" fmla="*/ 0 h 298"/>
                <a:gd name="T11" fmla="*/ 1596 w 1596"/>
                <a:gd name="T12" fmla="*/ 298 h 2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96" h="298">
                  <a:moveTo>
                    <a:pt x="0" y="298"/>
                  </a:moveTo>
                  <a:cubicBezTo>
                    <a:pt x="121" y="204"/>
                    <a:pt x="476" y="0"/>
                    <a:pt x="790" y="0"/>
                  </a:cubicBezTo>
                  <a:cubicBezTo>
                    <a:pt x="1104" y="0"/>
                    <a:pt x="1498" y="207"/>
                    <a:pt x="1596" y="298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69" name="Freeform 56"/>
            <p:cNvSpPr>
              <a:spLocks/>
            </p:cNvSpPr>
            <p:nvPr/>
          </p:nvSpPr>
          <p:spPr bwMode="auto">
            <a:xfrm rot="5400000" flipH="1" flipV="1">
              <a:off x="38" y="3410"/>
              <a:ext cx="389" cy="895"/>
            </a:xfrm>
            <a:custGeom>
              <a:avLst/>
              <a:gdLst>
                <a:gd name="T0" fmla="*/ 1 w 938"/>
                <a:gd name="T1" fmla="*/ 2 h 2160"/>
                <a:gd name="T2" fmla="*/ 0 w 938"/>
                <a:gd name="T3" fmla="*/ 0 h 2160"/>
                <a:gd name="T4" fmla="*/ 0 60000 65536"/>
                <a:gd name="T5" fmla="*/ 0 60000 65536"/>
                <a:gd name="T6" fmla="*/ 0 w 938"/>
                <a:gd name="T7" fmla="*/ 0 h 2160"/>
                <a:gd name="T8" fmla="*/ 938 w 938"/>
                <a:gd name="T9" fmla="*/ 2160 h 2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38" h="2160">
                  <a:moveTo>
                    <a:pt x="938" y="2160"/>
                  </a:moveTo>
                  <a:cubicBezTo>
                    <a:pt x="160" y="1388"/>
                    <a:pt x="8" y="572"/>
                    <a:pt x="0" y="0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70" name="Line 57"/>
            <p:cNvSpPr>
              <a:spLocks noChangeShapeType="1"/>
            </p:cNvSpPr>
            <p:nvPr/>
          </p:nvSpPr>
          <p:spPr bwMode="auto">
            <a:xfrm rot="1289106" flipV="1">
              <a:off x="997" y="2432"/>
              <a:ext cx="15" cy="4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71" name="Line 58"/>
            <p:cNvSpPr>
              <a:spLocks noChangeShapeType="1"/>
            </p:cNvSpPr>
            <p:nvPr/>
          </p:nvSpPr>
          <p:spPr bwMode="auto">
            <a:xfrm rot="6356255" flipV="1">
              <a:off x="1223" y="2928"/>
              <a:ext cx="0" cy="24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72" name="Line 59"/>
            <p:cNvSpPr>
              <a:spLocks noChangeShapeType="1"/>
            </p:cNvSpPr>
            <p:nvPr/>
          </p:nvSpPr>
          <p:spPr bwMode="auto">
            <a:xfrm rot="5400000" flipH="1">
              <a:off x="665" y="2393"/>
              <a:ext cx="27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73" name="Line 60"/>
            <p:cNvSpPr>
              <a:spLocks noChangeShapeType="1"/>
            </p:cNvSpPr>
            <p:nvPr/>
          </p:nvSpPr>
          <p:spPr bwMode="auto">
            <a:xfrm rot="4443745">
              <a:off x="1223" y="3726"/>
              <a:ext cx="0" cy="24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74" name="Line 61"/>
            <p:cNvSpPr>
              <a:spLocks noChangeShapeType="1"/>
            </p:cNvSpPr>
            <p:nvPr/>
          </p:nvSpPr>
          <p:spPr bwMode="auto">
            <a:xfrm rot="6151729" flipH="1" flipV="1">
              <a:off x="1172" y="2674"/>
              <a:ext cx="10" cy="1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75" name="Line 62"/>
            <p:cNvSpPr>
              <a:spLocks noChangeShapeType="1"/>
            </p:cNvSpPr>
            <p:nvPr/>
          </p:nvSpPr>
          <p:spPr bwMode="auto">
            <a:xfrm rot="4443745">
              <a:off x="116" y="2934"/>
              <a:ext cx="0" cy="24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76" name="Line 63"/>
            <p:cNvSpPr>
              <a:spLocks noChangeShapeType="1"/>
            </p:cNvSpPr>
            <p:nvPr/>
          </p:nvSpPr>
          <p:spPr bwMode="auto">
            <a:xfrm rot="5400000" flipV="1">
              <a:off x="532" y="3336"/>
              <a:ext cx="54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77" name="Line 64"/>
            <p:cNvSpPr>
              <a:spLocks noChangeShapeType="1"/>
            </p:cNvSpPr>
            <p:nvPr/>
          </p:nvSpPr>
          <p:spPr bwMode="auto">
            <a:xfrm rot="6356255" flipV="1">
              <a:off x="131" y="3724"/>
              <a:ext cx="0" cy="24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78" name="Line 65"/>
            <p:cNvSpPr>
              <a:spLocks noChangeShapeType="1"/>
            </p:cNvSpPr>
            <p:nvPr/>
          </p:nvSpPr>
          <p:spPr bwMode="auto">
            <a:xfrm rot="4648271" flipH="1">
              <a:off x="193" y="2679"/>
              <a:ext cx="10" cy="1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79" name="Line 66"/>
            <p:cNvSpPr>
              <a:spLocks noChangeShapeType="1"/>
            </p:cNvSpPr>
            <p:nvPr/>
          </p:nvSpPr>
          <p:spPr bwMode="auto">
            <a:xfrm rot="5400000" flipH="1">
              <a:off x="647" y="3976"/>
              <a:ext cx="65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80" name="Line 67"/>
            <p:cNvSpPr>
              <a:spLocks noChangeShapeType="1"/>
            </p:cNvSpPr>
            <p:nvPr/>
          </p:nvSpPr>
          <p:spPr bwMode="auto">
            <a:xfrm rot="4648271" flipH="1">
              <a:off x="1172" y="3975"/>
              <a:ext cx="10" cy="1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81" name="Line 68"/>
            <p:cNvSpPr>
              <a:spLocks noChangeShapeType="1"/>
            </p:cNvSpPr>
            <p:nvPr/>
          </p:nvSpPr>
          <p:spPr bwMode="auto">
            <a:xfrm rot="6151729" flipH="1" flipV="1">
              <a:off x="193" y="3970"/>
              <a:ext cx="10" cy="1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82" name="Freeform 69"/>
            <p:cNvSpPr>
              <a:spLocks/>
            </p:cNvSpPr>
            <p:nvPr/>
          </p:nvSpPr>
          <p:spPr bwMode="auto">
            <a:xfrm>
              <a:off x="680" y="2380"/>
              <a:ext cx="1432" cy="1888"/>
            </a:xfrm>
            <a:custGeom>
              <a:avLst/>
              <a:gdLst>
                <a:gd name="T0" fmla="*/ 2 w 1432"/>
                <a:gd name="T1" fmla="*/ 617 h 1888"/>
                <a:gd name="T2" fmla="*/ 1432 w 1432"/>
                <a:gd name="T3" fmla="*/ 956 h 1888"/>
                <a:gd name="T4" fmla="*/ 0 w 1432"/>
                <a:gd name="T5" fmla="*/ 1292 h 1888"/>
                <a:gd name="T6" fmla="*/ 0 60000 65536"/>
                <a:gd name="T7" fmla="*/ 0 60000 65536"/>
                <a:gd name="T8" fmla="*/ 0 60000 65536"/>
                <a:gd name="T9" fmla="*/ 0 w 1432"/>
                <a:gd name="T10" fmla="*/ 0 h 1888"/>
                <a:gd name="T11" fmla="*/ 1432 w 1432"/>
                <a:gd name="T12" fmla="*/ 1888 h 18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32" h="1888">
                  <a:moveTo>
                    <a:pt x="2" y="617"/>
                  </a:moveTo>
                  <a:cubicBezTo>
                    <a:pt x="616" y="0"/>
                    <a:pt x="1432" y="196"/>
                    <a:pt x="1432" y="956"/>
                  </a:cubicBezTo>
                  <a:cubicBezTo>
                    <a:pt x="1432" y="1716"/>
                    <a:pt x="612" y="1888"/>
                    <a:pt x="0" y="1292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83" name="Freeform 70"/>
            <p:cNvSpPr>
              <a:spLocks/>
            </p:cNvSpPr>
            <p:nvPr/>
          </p:nvSpPr>
          <p:spPr bwMode="auto">
            <a:xfrm flipH="1">
              <a:off x="54" y="2165"/>
              <a:ext cx="626" cy="833"/>
            </a:xfrm>
            <a:custGeom>
              <a:avLst/>
              <a:gdLst>
                <a:gd name="T0" fmla="*/ 0 w 626"/>
                <a:gd name="T1" fmla="*/ 833 h 833"/>
                <a:gd name="T2" fmla="*/ 626 w 626"/>
                <a:gd name="T3" fmla="*/ 0 h 833"/>
                <a:gd name="T4" fmla="*/ 0 60000 65536"/>
                <a:gd name="T5" fmla="*/ 0 60000 65536"/>
                <a:gd name="T6" fmla="*/ 0 w 626"/>
                <a:gd name="T7" fmla="*/ 0 h 833"/>
                <a:gd name="T8" fmla="*/ 626 w 626"/>
                <a:gd name="T9" fmla="*/ 833 h 83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26" h="833">
                  <a:moveTo>
                    <a:pt x="0" y="833"/>
                  </a:moveTo>
                  <a:cubicBezTo>
                    <a:pt x="159" y="357"/>
                    <a:pt x="626" y="0"/>
                    <a:pt x="626" y="0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84" name="Line 71"/>
            <p:cNvSpPr>
              <a:spLocks noChangeShapeType="1"/>
            </p:cNvSpPr>
            <p:nvPr/>
          </p:nvSpPr>
          <p:spPr bwMode="auto">
            <a:xfrm rot="-1289106" flipH="1" flipV="1">
              <a:off x="347" y="2432"/>
              <a:ext cx="15" cy="4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85" name="Freeform 72"/>
            <p:cNvSpPr>
              <a:spLocks/>
            </p:cNvSpPr>
            <p:nvPr/>
          </p:nvSpPr>
          <p:spPr bwMode="auto">
            <a:xfrm flipV="1">
              <a:off x="677" y="3668"/>
              <a:ext cx="626" cy="833"/>
            </a:xfrm>
            <a:custGeom>
              <a:avLst/>
              <a:gdLst>
                <a:gd name="T0" fmla="*/ 0 w 626"/>
                <a:gd name="T1" fmla="*/ 833 h 833"/>
                <a:gd name="T2" fmla="*/ 626 w 626"/>
                <a:gd name="T3" fmla="*/ 0 h 833"/>
                <a:gd name="T4" fmla="*/ 0 60000 65536"/>
                <a:gd name="T5" fmla="*/ 0 60000 65536"/>
                <a:gd name="T6" fmla="*/ 0 w 626"/>
                <a:gd name="T7" fmla="*/ 0 h 833"/>
                <a:gd name="T8" fmla="*/ 626 w 626"/>
                <a:gd name="T9" fmla="*/ 833 h 83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26" h="833">
                  <a:moveTo>
                    <a:pt x="0" y="833"/>
                  </a:moveTo>
                  <a:cubicBezTo>
                    <a:pt x="159" y="357"/>
                    <a:pt x="626" y="0"/>
                    <a:pt x="626" y="0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86" name="Line 73"/>
            <p:cNvSpPr>
              <a:spLocks noChangeShapeType="1"/>
            </p:cNvSpPr>
            <p:nvPr/>
          </p:nvSpPr>
          <p:spPr bwMode="auto">
            <a:xfrm rot="-1289106" flipH="1" flipV="1">
              <a:off x="997" y="4190"/>
              <a:ext cx="15" cy="4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87" name="Freeform 74"/>
            <p:cNvSpPr>
              <a:spLocks/>
            </p:cNvSpPr>
            <p:nvPr/>
          </p:nvSpPr>
          <p:spPr bwMode="auto">
            <a:xfrm flipH="1" flipV="1">
              <a:off x="54" y="3673"/>
              <a:ext cx="626" cy="833"/>
            </a:xfrm>
            <a:custGeom>
              <a:avLst/>
              <a:gdLst>
                <a:gd name="T0" fmla="*/ 0 w 626"/>
                <a:gd name="T1" fmla="*/ 833 h 833"/>
                <a:gd name="T2" fmla="*/ 626 w 626"/>
                <a:gd name="T3" fmla="*/ 0 h 833"/>
                <a:gd name="T4" fmla="*/ 0 60000 65536"/>
                <a:gd name="T5" fmla="*/ 0 60000 65536"/>
                <a:gd name="T6" fmla="*/ 0 w 626"/>
                <a:gd name="T7" fmla="*/ 0 h 833"/>
                <a:gd name="T8" fmla="*/ 626 w 626"/>
                <a:gd name="T9" fmla="*/ 833 h 83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26" h="833">
                  <a:moveTo>
                    <a:pt x="0" y="833"/>
                  </a:moveTo>
                  <a:cubicBezTo>
                    <a:pt x="159" y="357"/>
                    <a:pt x="626" y="0"/>
                    <a:pt x="626" y="0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88" name="Line 75"/>
            <p:cNvSpPr>
              <a:spLocks noChangeShapeType="1"/>
            </p:cNvSpPr>
            <p:nvPr/>
          </p:nvSpPr>
          <p:spPr bwMode="auto">
            <a:xfrm rot="1289106" flipV="1">
              <a:off x="347" y="4190"/>
              <a:ext cx="15" cy="4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89" name="Line 76"/>
            <p:cNvSpPr>
              <a:spLocks noChangeShapeType="1"/>
            </p:cNvSpPr>
            <p:nvPr/>
          </p:nvSpPr>
          <p:spPr bwMode="auto">
            <a:xfrm rot="5400000" flipV="1">
              <a:off x="320" y="3336"/>
              <a:ext cx="54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90" name="Line 77"/>
            <p:cNvSpPr>
              <a:spLocks noChangeShapeType="1"/>
            </p:cNvSpPr>
            <p:nvPr/>
          </p:nvSpPr>
          <p:spPr bwMode="auto">
            <a:xfrm rot="5400000" flipV="1">
              <a:off x="652" y="3336"/>
              <a:ext cx="54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91" name="Line 78"/>
            <p:cNvSpPr>
              <a:spLocks noChangeShapeType="1"/>
            </p:cNvSpPr>
            <p:nvPr/>
          </p:nvSpPr>
          <p:spPr bwMode="auto">
            <a:xfrm rot="5400000" flipV="1">
              <a:off x="982" y="3336"/>
              <a:ext cx="54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92" name="Line 79"/>
            <p:cNvSpPr>
              <a:spLocks noChangeShapeType="1"/>
            </p:cNvSpPr>
            <p:nvPr/>
          </p:nvSpPr>
          <p:spPr bwMode="auto">
            <a:xfrm rot="5400000" flipV="1">
              <a:off x="774" y="3336"/>
              <a:ext cx="54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93" name="Freeform 80"/>
            <p:cNvSpPr>
              <a:spLocks/>
            </p:cNvSpPr>
            <p:nvPr/>
          </p:nvSpPr>
          <p:spPr bwMode="auto">
            <a:xfrm>
              <a:off x="-4" y="2108"/>
              <a:ext cx="684" cy="890"/>
            </a:xfrm>
            <a:custGeom>
              <a:avLst/>
              <a:gdLst>
                <a:gd name="T0" fmla="*/ 684 w 684"/>
                <a:gd name="T1" fmla="*/ 890 h 890"/>
                <a:gd name="T2" fmla="*/ 4 w 684"/>
                <a:gd name="T3" fmla="*/ 20 h 890"/>
                <a:gd name="T4" fmla="*/ 0 60000 65536"/>
                <a:gd name="T5" fmla="*/ 0 60000 65536"/>
                <a:gd name="T6" fmla="*/ 0 w 684"/>
                <a:gd name="T7" fmla="*/ 0 h 890"/>
                <a:gd name="T8" fmla="*/ 684 w 684"/>
                <a:gd name="T9" fmla="*/ 890 h 89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84" h="890">
                  <a:moveTo>
                    <a:pt x="684" y="890"/>
                  </a:moveTo>
                  <a:cubicBezTo>
                    <a:pt x="525" y="414"/>
                    <a:pt x="0" y="0"/>
                    <a:pt x="4" y="20"/>
                  </a:cubicBezTo>
                </a:path>
              </a:pathLst>
            </a:custGeom>
            <a:noFill/>
            <a:ln w="15875" cap="flat" cmpd="sng">
              <a:solidFill>
                <a:srgbClr val="FF327D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34094" name="Line 81"/>
            <p:cNvSpPr>
              <a:spLocks noChangeShapeType="1"/>
            </p:cNvSpPr>
            <p:nvPr/>
          </p:nvSpPr>
          <p:spPr bwMode="auto">
            <a:xfrm rot="5400000" flipV="1">
              <a:off x="1526" y="3336"/>
              <a:ext cx="54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33826" name="Line 2"/>
          <p:cNvSpPr>
            <a:spLocks noChangeShapeType="1"/>
          </p:cNvSpPr>
          <p:nvPr/>
        </p:nvSpPr>
        <p:spPr bwMode="auto">
          <a:xfrm>
            <a:off x="1085850" y="4772025"/>
            <a:ext cx="2276475" cy="5238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33827" name="Line 3"/>
          <p:cNvSpPr>
            <a:spLocks noChangeShapeType="1"/>
          </p:cNvSpPr>
          <p:nvPr/>
        </p:nvSpPr>
        <p:spPr bwMode="auto">
          <a:xfrm flipV="1">
            <a:off x="1085850" y="5295900"/>
            <a:ext cx="2276475" cy="5238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340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FIELD DUE TO AN ELECTRIC DIPOLE </a:t>
            </a:r>
          </a:p>
        </p:txBody>
      </p:sp>
      <p:sp>
        <p:nvSpPr>
          <p:cNvPr id="33402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493713"/>
          </a:xfrm>
        </p:spPr>
        <p:txBody>
          <a:bodyPr/>
          <a:lstStyle/>
          <a:p>
            <a:pPr lvl="1" indent="0" eaLnBrk="1" hangingPunct="1"/>
            <a:r>
              <a:rPr lang="en-US" smtClean="0"/>
              <a:t>Although a dipole is neutral overall, it does create a field.</a:t>
            </a:r>
          </a:p>
        </p:txBody>
      </p:sp>
      <p:sp>
        <p:nvSpPr>
          <p:cNvPr id="333831" name="Rectangle 7"/>
          <p:cNvSpPr>
            <a:spLocks noChangeArrowheads="1"/>
          </p:cNvSpPr>
          <p:nvPr/>
        </p:nvSpPr>
        <p:spPr bwMode="auto">
          <a:xfrm>
            <a:off x="5840413" y="3006725"/>
            <a:ext cx="2373312" cy="91122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33832" name="Line 8"/>
          <p:cNvSpPr>
            <a:spLocks noChangeShapeType="1"/>
          </p:cNvSpPr>
          <p:nvPr/>
        </p:nvSpPr>
        <p:spPr bwMode="auto">
          <a:xfrm flipV="1">
            <a:off x="1089025" y="2092325"/>
            <a:ext cx="0" cy="426243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33833" name="Rectangle 9"/>
          <p:cNvSpPr>
            <a:spLocks noChangeArrowheads="1"/>
          </p:cNvSpPr>
          <p:nvPr/>
        </p:nvSpPr>
        <p:spPr bwMode="auto">
          <a:xfrm>
            <a:off x="500063" y="1835150"/>
            <a:ext cx="6635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 indent="1588">
              <a:lnSpc>
                <a:spcPct val="110000"/>
              </a:lnSpc>
            </a:pP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y</a:t>
            </a:r>
          </a:p>
        </p:txBody>
      </p:sp>
      <p:sp>
        <p:nvSpPr>
          <p:cNvPr id="333834" name="Line 10"/>
          <p:cNvSpPr>
            <a:spLocks noChangeShapeType="1"/>
          </p:cNvSpPr>
          <p:nvPr/>
        </p:nvSpPr>
        <p:spPr bwMode="auto">
          <a:xfrm>
            <a:off x="857250" y="5294313"/>
            <a:ext cx="34099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33835" name="Rectangle 11"/>
          <p:cNvSpPr>
            <a:spLocks noChangeArrowheads="1"/>
          </p:cNvSpPr>
          <p:nvPr/>
        </p:nvSpPr>
        <p:spPr bwMode="auto">
          <a:xfrm>
            <a:off x="4038600" y="5172075"/>
            <a:ext cx="533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 indent="1588">
              <a:lnSpc>
                <a:spcPct val="110000"/>
              </a:lnSpc>
            </a:pP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x</a:t>
            </a:r>
          </a:p>
        </p:txBody>
      </p:sp>
      <p:sp>
        <p:nvSpPr>
          <p:cNvPr id="334034" name="Line 12"/>
          <p:cNvSpPr>
            <a:spLocks noChangeShapeType="1"/>
          </p:cNvSpPr>
          <p:nvPr/>
        </p:nvSpPr>
        <p:spPr bwMode="auto">
          <a:xfrm flipV="1">
            <a:off x="804863" y="4779963"/>
            <a:ext cx="0" cy="1031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lg" len="lg"/>
            <a:tailEnd type="arrow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 useBgFill="1">
        <p:nvSpPr>
          <p:cNvPr id="334035" name="Rectangle 13"/>
          <p:cNvSpPr>
            <a:spLocks noChangeArrowheads="1"/>
          </p:cNvSpPr>
          <p:nvPr/>
        </p:nvSpPr>
        <p:spPr bwMode="auto">
          <a:xfrm>
            <a:off x="655638" y="5030788"/>
            <a:ext cx="231775" cy="427037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s</a:t>
            </a:r>
          </a:p>
        </p:txBody>
      </p:sp>
      <p:sp>
        <p:nvSpPr>
          <p:cNvPr id="333840" name="Text Box 16"/>
          <p:cNvSpPr txBox="1">
            <a:spLocks noChangeArrowheads="1"/>
          </p:cNvSpPr>
          <p:nvPr/>
        </p:nvSpPr>
        <p:spPr bwMode="auto">
          <a:xfrm>
            <a:off x="550863" y="3071813"/>
            <a:ext cx="5619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sz="2200" b="1">
                <a:solidFill>
                  <a:srgbClr val="000066"/>
                </a:solidFill>
              </a:rPr>
              <a:t>P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333841" name="Line 17"/>
          <p:cNvSpPr>
            <a:spLocks noChangeShapeType="1"/>
          </p:cNvSpPr>
          <p:nvPr/>
        </p:nvSpPr>
        <p:spPr bwMode="auto">
          <a:xfrm rot="5400000" flipH="1">
            <a:off x="694531" y="2866232"/>
            <a:ext cx="782637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33842" name="Line 18"/>
          <p:cNvSpPr>
            <a:spLocks noChangeShapeType="1"/>
          </p:cNvSpPr>
          <p:nvPr/>
        </p:nvSpPr>
        <p:spPr bwMode="auto">
          <a:xfrm rot="5400000">
            <a:off x="908050" y="3524250"/>
            <a:ext cx="355600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333844" name="Object 191"/>
          <p:cNvGraphicFramePr>
            <a:graphicFrameLocks noChangeAspect="1"/>
          </p:cNvGraphicFramePr>
          <p:nvPr/>
        </p:nvGraphicFramePr>
        <p:xfrm>
          <a:off x="693738" y="2547938"/>
          <a:ext cx="317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069" name="Equation" r:id="rId10" imgW="317362" imgH="330057" progId="Equation.DSMT4">
                  <p:embed/>
                </p:oleObj>
              </mc:Choice>
              <mc:Fallback>
                <p:oleObj name="Equation" r:id="rId10" imgW="317362" imgH="330057" progId="Equation.DSMT4">
                  <p:embed/>
                  <p:pic>
                    <p:nvPicPr>
                      <p:cNvPr id="0" name="Picture 1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738" y="2547938"/>
                        <a:ext cx="3175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45" name="Object 192"/>
          <p:cNvGraphicFramePr>
            <a:graphicFrameLocks noChangeAspect="1"/>
          </p:cNvGraphicFramePr>
          <p:nvPr/>
        </p:nvGraphicFramePr>
        <p:xfrm>
          <a:off x="736600" y="3563938"/>
          <a:ext cx="317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070" name="Equation" r:id="rId12" imgW="317362" imgH="330057" progId="Equation.DSMT4">
                  <p:embed/>
                </p:oleObj>
              </mc:Choice>
              <mc:Fallback>
                <p:oleObj name="Equation" r:id="rId12" imgW="317362" imgH="330057" progId="Equation.DSMT4">
                  <p:embed/>
                  <p:pic>
                    <p:nvPicPr>
                      <p:cNvPr id="0" name="Picture 1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3563938"/>
                        <a:ext cx="3175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3846" name="Text Box 22"/>
          <p:cNvSpPr txBox="1">
            <a:spLocks noChangeArrowheads="1"/>
          </p:cNvSpPr>
          <p:nvPr/>
        </p:nvSpPr>
        <p:spPr bwMode="auto">
          <a:xfrm>
            <a:off x="3065463" y="4833938"/>
            <a:ext cx="5619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sz="2200" b="1">
                <a:solidFill>
                  <a:srgbClr val="000066"/>
                </a:solidFill>
              </a:rPr>
              <a:t>Q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333847" name="Line 23"/>
          <p:cNvSpPr>
            <a:spLocks noChangeShapeType="1"/>
          </p:cNvSpPr>
          <p:nvPr/>
        </p:nvSpPr>
        <p:spPr bwMode="auto">
          <a:xfrm>
            <a:off x="3413125" y="5305425"/>
            <a:ext cx="844550" cy="195263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33848" name="Line 24"/>
          <p:cNvSpPr>
            <a:spLocks noChangeShapeType="1"/>
          </p:cNvSpPr>
          <p:nvPr/>
        </p:nvSpPr>
        <p:spPr bwMode="auto">
          <a:xfrm flipH="1">
            <a:off x="2489200" y="5310188"/>
            <a:ext cx="827088" cy="185737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33849" name="Oval 25"/>
          <p:cNvSpPr>
            <a:spLocks noChangeArrowheads="1"/>
          </p:cNvSpPr>
          <p:nvPr/>
        </p:nvSpPr>
        <p:spPr bwMode="auto">
          <a:xfrm>
            <a:off x="3306763" y="5243513"/>
            <a:ext cx="107950" cy="107950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333850" name="Object 193"/>
          <p:cNvGraphicFramePr>
            <a:graphicFrameLocks noChangeAspect="1"/>
          </p:cNvGraphicFramePr>
          <p:nvPr/>
        </p:nvGraphicFramePr>
        <p:xfrm>
          <a:off x="4067175" y="5581650"/>
          <a:ext cx="317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071" name="Equation" r:id="rId14" imgW="317362" imgH="330057" progId="Equation.DSMT4">
                  <p:embed/>
                </p:oleObj>
              </mc:Choice>
              <mc:Fallback>
                <p:oleObj name="Equation" r:id="rId14" imgW="317362" imgH="330057" progId="Equation.DSMT4">
                  <p:embed/>
                  <p:pic>
                    <p:nvPicPr>
                      <p:cNvPr id="0" name="Picture 1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5581650"/>
                        <a:ext cx="3175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51" name="Object 194"/>
          <p:cNvGraphicFramePr>
            <a:graphicFrameLocks noChangeAspect="1"/>
          </p:cNvGraphicFramePr>
          <p:nvPr/>
        </p:nvGraphicFramePr>
        <p:xfrm>
          <a:off x="2413000" y="5581650"/>
          <a:ext cx="317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072" name="Equation" r:id="rId15" imgW="317362" imgH="330057" progId="Equation.DSMT4">
                  <p:embed/>
                </p:oleObj>
              </mc:Choice>
              <mc:Fallback>
                <p:oleObj name="Equation" r:id="rId15" imgW="317362" imgH="330057" progId="Equation.DSMT4">
                  <p:embed/>
                  <p:pic>
                    <p:nvPicPr>
                      <p:cNvPr id="0" name="Picture 1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0" y="5581650"/>
                        <a:ext cx="3175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3852" name="Line 28"/>
          <p:cNvSpPr>
            <a:spLocks noChangeShapeType="1"/>
          </p:cNvSpPr>
          <p:nvPr/>
        </p:nvSpPr>
        <p:spPr bwMode="auto">
          <a:xfrm rot="5400000" flipH="1">
            <a:off x="1037432" y="2997994"/>
            <a:ext cx="601662" cy="0"/>
          </a:xfrm>
          <a:prstGeom prst="line">
            <a:avLst/>
          </a:prstGeom>
          <a:noFill/>
          <a:ln w="635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333853" name="Object 195"/>
          <p:cNvGraphicFramePr>
            <a:graphicFrameLocks noChangeAspect="1"/>
          </p:cNvGraphicFramePr>
          <p:nvPr/>
        </p:nvGraphicFramePr>
        <p:xfrm>
          <a:off x="1514475" y="2954338"/>
          <a:ext cx="6350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073" name="Equation" r:id="rId16" imgW="634725" imgH="368140" progId="Equation.DSMT4">
                  <p:embed/>
                </p:oleObj>
              </mc:Choice>
              <mc:Fallback>
                <p:oleObj name="Equation" r:id="rId16" imgW="634725" imgH="368140" progId="Equation.DSMT4">
                  <p:embed/>
                  <p:pic>
                    <p:nvPicPr>
                      <p:cNvPr id="0" name="Picture 1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4475" y="2954338"/>
                        <a:ext cx="6350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3854" name="Line 30"/>
          <p:cNvSpPr>
            <a:spLocks noChangeShapeType="1"/>
          </p:cNvSpPr>
          <p:nvPr/>
        </p:nvSpPr>
        <p:spPr bwMode="auto">
          <a:xfrm rot="-5400000" flipH="1" flipV="1">
            <a:off x="3067843" y="5644357"/>
            <a:ext cx="601663" cy="0"/>
          </a:xfrm>
          <a:prstGeom prst="line">
            <a:avLst/>
          </a:prstGeom>
          <a:noFill/>
          <a:ln w="635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333855" name="Object 196"/>
          <p:cNvGraphicFramePr>
            <a:graphicFrameLocks noChangeAspect="1"/>
          </p:cNvGraphicFramePr>
          <p:nvPr/>
        </p:nvGraphicFramePr>
        <p:xfrm>
          <a:off x="3068638" y="5888038"/>
          <a:ext cx="6350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074" name="Equation" r:id="rId18" imgW="634725" imgH="368140" progId="Equation.DSMT4">
                  <p:embed/>
                </p:oleObj>
              </mc:Choice>
              <mc:Fallback>
                <p:oleObj name="Equation" r:id="rId18" imgW="634725" imgH="368140" progId="Equation.DSMT4">
                  <p:embed/>
                  <p:pic>
                    <p:nvPicPr>
                      <p:cNvPr id="0" name="Picture 1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8638" y="5888038"/>
                        <a:ext cx="6350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3856" name="Rectangle 32"/>
          <p:cNvSpPr>
            <a:spLocks noChangeArrowheads="1"/>
          </p:cNvSpPr>
          <p:nvPr/>
        </p:nvSpPr>
        <p:spPr bwMode="auto">
          <a:xfrm>
            <a:off x="2233613" y="1966913"/>
            <a:ext cx="6719887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At points along the dipole axis (at large distances from the dipole, i.e. 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y &gt;&gt; s</a:t>
            </a:r>
            <a:r>
              <a:rPr lang="en-US">
                <a:solidFill>
                  <a:srgbClr val="000066"/>
                </a:solidFill>
              </a:rPr>
              <a:t>),</a:t>
            </a:r>
            <a:r>
              <a:rPr lang="en-US" sz="26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it can be shown that: </a:t>
            </a:r>
          </a:p>
        </p:txBody>
      </p:sp>
      <p:sp>
        <p:nvSpPr>
          <p:cNvPr id="333857" name="Line 33"/>
          <p:cNvSpPr>
            <a:spLocks noChangeShapeType="1"/>
          </p:cNvSpPr>
          <p:nvPr/>
        </p:nvSpPr>
        <p:spPr bwMode="auto">
          <a:xfrm flipV="1">
            <a:off x="536575" y="3271838"/>
            <a:ext cx="0" cy="2009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lg" len="lg"/>
            <a:tailEnd type="arrow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 useBgFill="1">
        <p:nvSpPr>
          <p:cNvPr id="333858" name="Rectangle 34"/>
          <p:cNvSpPr>
            <a:spLocks noChangeArrowheads="1"/>
          </p:cNvSpPr>
          <p:nvPr/>
        </p:nvSpPr>
        <p:spPr bwMode="auto">
          <a:xfrm>
            <a:off x="400050" y="4121150"/>
            <a:ext cx="190500" cy="42703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y</a:t>
            </a:r>
          </a:p>
        </p:txBody>
      </p:sp>
      <p:sp>
        <p:nvSpPr>
          <p:cNvPr id="333860" name="Rectangle 36"/>
          <p:cNvSpPr>
            <a:spLocks noChangeArrowheads="1"/>
          </p:cNvSpPr>
          <p:nvPr/>
        </p:nvSpPr>
        <p:spPr bwMode="auto">
          <a:xfrm>
            <a:off x="3994150" y="4141788"/>
            <a:ext cx="49593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In the plane around the “waist” of the dipole, (for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 &gt;&gt; s</a:t>
            </a:r>
            <a:r>
              <a:rPr lang="en-US">
                <a:solidFill>
                  <a:srgbClr val="000066"/>
                </a:solidFill>
              </a:rPr>
              <a:t>): </a:t>
            </a:r>
          </a:p>
        </p:txBody>
      </p:sp>
      <p:sp>
        <p:nvSpPr>
          <p:cNvPr id="2" name="Rectangle 38"/>
          <p:cNvSpPr>
            <a:spLocks noChangeArrowheads="1"/>
          </p:cNvSpPr>
          <p:nvPr/>
        </p:nvSpPr>
        <p:spPr bwMode="auto">
          <a:xfrm>
            <a:off x="5840413" y="5165725"/>
            <a:ext cx="2584450" cy="91122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334050" name="Group 42"/>
          <p:cNvGrpSpPr>
            <a:grpSpLocks/>
          </p:cNvGrpSpPr>
          <p:nvPr/>
        </p:nvGrpSpPr>
        <p:grpSpPr bwMode="auto">
          <a:xfrm>
            <a:off x="927100" y="4575175"/>
            <a:ext cx="277813" cy="360363"/>
            <a:chOff x="584" y="2882"/>
            <a:chExt cx="175" cy="227"/>
          </a:xfrm>
        </p:grpSpPr>
        <p:sp>
          <p:nvSpPr>
            <p:cNvPr id="334055" name="Oval 14"/>
            <p:cNvSpPr>
              <a:spLocks noChangeAspect="1" noChangeArrowheads="1"/>
            </p:cNvSpPr>
            <p:nvPr/>
          </p:nvSpPr>
          <p:spPr bwMode="auto">
            <a:xfrm>
              <a:off x="607" y="2929"/>
              <a:ext cx="152" cy="152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34056" name="Rectangle 39"/>
            <p:cNvSpPr>
              <a:spLocks noChangeArrowheads="1"/>
            </p:cNvSpPr>
            <p:nvPr/>
          </p:nvSpPr>
          <p:spPr bwMode="auto">
            <a:xfrm>
              <a:off x="584" y="2882"/>
              <a:ext cx="170" cy="2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ZA" sz="1600" b="1" i="1">
                  <a:solidFill>
                    <a:srgbClr val="000066"/>
                  </a:solidFill>
                  <a:latin typeface="Times New Roman" pitchFamily="18" charset="0"/>
                </a:rPr>
                <a:t>+</a:t>
              </a:r>
              <a:endParaRPr lang="en-US" sz="1600" b="1" i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34051" name="Group 41"/>
          <p:cNvGrpSpPr>
            <a:grpSpLocks/>
          </p:cNvGrpSpPr>
          <p:nvPr/>
        </p:nvGrpSpPr>
        <p:grpSpPr bwMode="auto">
          <a:xfrm>
            <a:off x="936625" y="5602288"/>
            <a:ext cx="269875" cy="360362"/>
            <a:chOff x="590" y="3529"/>
            <a:chExt cx="170" cy="227"/>
          </a:xfrm>
        </p:grpSpPr>
        <p:sp>
          <p:nvSpPr>
            <p:cNvPr id="334053" name="Oval 15"/>
            <p:cNvSpPr>
              <a:spLocks noChangeAspect="1" noChangeArrowheads="1"/>
            </p:cNvSpPr>
            <p:nvPr/>
          </p:nvSpPr>
          <p:spPr bwMode="auto">
            <a:xfrm>
              <a:off x="607" y="3581"/>
              <a:ext cx="152" cy="152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34054" name="Rectangle 40"/>
            <p:cNvSpPr>
              <a:spLocks noChangeArrowheads="1"/>
            </p:cNvSpPr>
            <p:nvPr/>
          </p:nvSpPr>
          <p:spPr bwMode="auto">
            <a:xfrm>
              <a:off x="590" y="3529"/>
              <a:ext cx="170" cy="2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ZA" sz="1600" b="1" i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–</a:t>
              </a:r>
            </a:p>
          </p:txBody>
        </p:sp>
      </p:grpSp>
      <p:sp>
        <p:nvSpPr>
          <p:cNvPr id="333843" name="Oval 19"/>
          <p:cNvSpPr>
            <a:spLocks noChangeArrowheads="1"/>
          </p:cNvSpPr>
          <p:nvPr/>
        </p:nvSpPr>
        <p:spPr bwMode="auto">
          <a:xfrm>
            <a:off x="1031875" y="3252788"/>
            <a:ext cx="107950" cy="107950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3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3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33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3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33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3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3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338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3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-0.02657 2.96296E-6 " pathEditMode="relative" rAng="0" ptsTypes="AA">
                                      <p:cBhvr>
                                        <p:cTn id="63" dur="1000" fill="hold"/>
                                        <p:tgtEl>
                                          <p:spTgt spid="333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11111E-6 L -0.02917 1.11111E-6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3338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" y="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3338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3338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3338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3338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33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33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33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33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33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33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333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33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33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3338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3338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6" grpId="0" animBg="1"/>
      <p:bldP spid="333827" grpId="0" animBg="1"/>
      <p:bldP spid="333831" grpId="0" animBg="1"/>
      <p:bldP spid="333832" grpId="0" animBg="1"/>
      <p:bldP spid="333833" grpId="0"/>
      <p:bldP spid="333834" grpId="0" animBg="1"/>
      <p:bldP spid="333835" grpId="0"/>
      <p:bldP spid="333840" grpId="0"/>
      <p:bldP spid="333841" grpId="0" animBg="1"/>
      <p:bldP spid="333841" grpId="1" animBg="1"/>
      <p:bldP spid="333842" grpId="0" animBg="1"/>
      <p:bldP spid="333842" grpId="1" animBg="1"/>
      <p:bldP spid="333846" grpId="0"/>
      <p:bldP spid="333847" grpId="0" animBg="1"/>
      <p:bldP spid="333847" grpId="1" animBg="1"/>
      <p:bldP spid="333848" grpId="0" animBg="1"/>
      <p:bldP spid="333848" grpId="1" animBg="1"/>
      <p:bldP spid="333849" grpId="0" animBg="1"/>
      <p:bldP spid="333852" grpId="0" animBg="1"/>
      <p:bldP spid="333852" grpId="1" animBg="1"/>
      <p:bldP spid="333854" grpId="0" animBg="1"/>
      <p:bldP spid="333856" grpId="0"/>
      <p:bldP spid="333857" grpId="0" animBg="1"/>
      <p:bldP spid="333858" grpId="0" animBg="1"/>
      <p:bldP spid="333860" grpId="0"/>
      <p:bldP spid="2" grpId="0" animBg="1"/>
      <p:bldP spid="33384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8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37385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738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3AEC28-17C5-4CC6-92A7-526871809CA5}" type="slidenum">
              <a:rPr lang="en-US" smtClean="0">
                <a:cs typeface="Arial" charset="0"/>
              </a:rPr>
              <a:pPr/>
              <a:t>22</a:t>
            </a:fld>
            <a:endParaRPr lang="en-US" smtClean="0">
              <a:cs typeface="Arial" charset="0"/>
            </a:endParaRPr>
          </a:p>
        </p:txBody>
      </p:sp>
      <p:sp>
        <p:nvSpPr>
          <p:cNvPr id="373817" name="Line 57"/>
          <p:cNvSpPr>
            <a:spLocks noChangeShapeType="1"/>
          </p:cNvSpPr>
          <p:nvPr/>
        </p:nvSpPr>
        <p:spPr bwMode="auto">
          <a:xfrm rot="-5400000">
            <a:off x="6384131" y="3866357"/>
            <a:ext cx="40782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arrow" w="lg" len="lg"/>
            <a:tailEnd type="arrow" w="lg" len="lg"/>
          </a:ln>
        </p:spPr>
        <p:txBody>
          <a:bodyPr/>
          <a:lstStyle/>
          <a:p>
            <a:endParaRPr lang="en-US"/>
          </a:p>
        </p:txBody>
      </p:sp>
      <p:sp useBgFill="1">
        <p:nvSpPr>
          <p:cNvPr id="373818" name="Text Box 58"/>
          <p:cNvSpPr txBox="1">
            <a:spLocks noChangeArrowheads="1"/>
          </p:cNvSpPr>
          <p:nvPr/>
        </p:nvSpPr>
        <p:spPr bwMode="auto">
          <a:xfrm>
            <a:off x="8239125" y="3633788"/>
            <a:ext cx="381000" cy="41910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L</a:t>
            </a:r>
          </a:p>
        </p:txBody>
      </p:sp>
      <p:grpSp>
        <p:nvGrpSpPr>
          <p:cNvPr id="373863" name="Group 63"/>
          <p:cNvGrpSpPr>
            <a:grpSpLocks/>
          </p:cNvGrpSpPr>
          <p:nvPr/>
        </p:nvGrpSpPr>
        <p:grpSpPr bwMode="auto">
          <a:xfrm>
            <a:off x="7948613" y="1822450"/>
            <a:ext cx="157162" cy="4084638"/>
            <a:chOff x="4922" y="1148"/>
            <a:chExt cx="99" cy="2573"/>
          </a:xfrm>
        </p:grpSpPr>
        <p:sp>
          <p:nvSpPr>
            <p:cNvPr id="373872" name="AutoShape 5"/>
            <p:cNvSpPr>
              <a:spLocks noChangeArrowheads="1"/>
            </p:cNvSpPr>
            <p:nvPr/>
          </p:nvSpPr>
          <p:spPr bwMode="auto">
            <a:xfrm>
              <a:off x="4922" y="1148"/>
              <a:ext cx="99" cy="2573"/>
            </a:xfrm>
            <a:prstGeom prst="can">
              <a:avLst>
                <a:gd name="adj" fmla="val 25148"/>
              </a:avLst>
            </a:prstGeom>
            <a:gradFill rotWithShape="0">
              <a:gsLst>
                <a:gs pos="0">
                  <a:srgbClr val="FF0000"/>
                </a:gs>
                <a:gs pos="5000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373873" name="Group 6"/>
            <p:cNvGrpSpPr>
              <a:grpSpLocks noChangeAspect="1"/>
            </p:cNvGrpSpPr>
            <p:nvPr/>
          </p:nvGrpSpPr>
          <p:grpSpPr bwMode="auto">
            <a:xfrm>
              <a:off x="4942" y="1249"/>
              <a:ext cx="61" cy="62"/>
              <a:chOff x="9474" y="9126"/>
              <a:chExt cx="120" cy="120"/>
            </a:xfrm>
          </p:grpSpPr>
          <p:sp>
            <p:nvSpPr>
              <p:cNvPr id="373922" name="Line 7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923" name="Line 8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3874" name="Group 9"/>
            <p:cNvGrpSpPr>
              <a:grpSpLocks noChangeAspect="1"/>
            </p:cNvGrpSpPr>
            <p:nvPr/>
          </p:nvGrpSpPr>
          <p:grpSpPr bwMode="auto">
            <a:xfrm>
              <a:off x="4942" y="1383"/>
              <a:ext cx="61" cy="61"/>
              <a:chOff x="9474" y="9126"/>
              <a:chExt cx="120" cy="120"/>
            </a:xfrm>
          </p:grpSpPr>
          <p:sp>
            <p:nvSpPr>
              <p:cNvPr id="373920" name="Line 10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921" name="Line 11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3875" name="Group 12"/>
            <p:cNvGrpSpPr>
              <a:grpSpLocks noChangeAspect="1"/>
            </p:cNvGrpSpPr>
            <p:nvPr/>
          </p:nvGrpSpPr>
          <p:grpSpPr bwMode="auto">
            <a:xfrm>
              <a:off x="4942" y="1528"/>
              <a:ext cx="61" cy="60"/>
              <a:chOff x="9474" y="9126"/>
              <a:chExt cx="120" cy="120"/>
            </a:xfrm>
          </p:grpSpPr>
          <p:sp>
            <p:nvSpPr>
              <p:cNvPr id="373918" name="Line 13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919" name="Line 14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3876" name="Group 15"/>
            <p:cNvGrpSpPr>
              <a:grpSpLocks noChangeAspect="1"/>
            </p:cNvGrpSpPr>
            <p:nvPr/>
          </p:nvGrpSpPr>
          <p:grpSpPr bwMode="auto">
            <a:xfrm>
              <a:off x="4942" y="1677"/>
              <a:ext cx="61" cy="61"/>
              <a:chOff x="9474" y="9126"/>
              <a:chExt cx="120" cy="120"/>
            </a:xfrm>
          </p:grpSpPr>
          <p:sp>
            <p:nvSpPr>
              <p:cNvPr id="373916" name="Line 16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917" name="Line 17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3877" name="Group 18"/>
            <p:cNvGrpSpPr>
              <a:grpSpLocks noChangeAspect="1"/>
            </p:cNvGrpSpPr>
            <p:nvPr/>
          </p:nvGrpSpPr>
          <p:grpSpPr bwMode="auto">
            <a:xfrm>
              <a:off x="4942" y="1810"/>
              <a:ext cx="61" cy="60"/>
              <a:chOff x="9474" y="9126"/>
              <a:chExt cx="120" cy="120"/>
            </a:xfrm>
          </p:grpSpPr>
          <p:sp>
            <p:nvSpPr>
              <p:cNvPr id="373914" name="Line 19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915" name="Line 20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3878" name="Group 21"/>
            <p:cNvGrpSpPr>
              <a:grpSpLocks noChangeAspect="1"/>
            </p:cNvGrpSpPr>
            <p:nvPr/>
          </p:nvGrpSpPr>
          <p:grpSpPr bwMode="auto">
            <a:xfrm>
              <a:off x="4942" y="1954"/>
              <a:ext cx="61" cy="62"/>
              <a:chOff x="9474" y="9126"/>
              <a:chExt cx="120" cy="120"/>
            </a:xfrm>
          </p:grpSpPr>
          <p:sp>
            <p:nvSpPr>
              <p:cNvPr id="373912" name="Line 22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913" name="Line 23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3879" name="Group 24"/>
            <p:cNvGrpSpPr>
              <a:grpSpLocks noChangeAspect="1"/>
            </p:cNvGrpSpPr>
            <p:nvPr/>
          </p:nvGrpSpPr>
          <p:grpSpPr bwMode="auto">
            <a:xfrm>
              <a:off x="4942" y="2129"/>
              <a:ext cx="61" cy="60"/>
              <a:chOff x="9474" y="9126"/>
              <a:chExt cx="120" cy="120"/>
            </a:xfrm>
          </p:grpSpPr>
          <p:sp>
            <p:nvSpPr>
              <p:cNvPr id="373910" name="Line 25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911" name="Line 26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3880" name="Group 27"/>
            <p:cNvGrpSpPr>
              <a:grpSpLocks noChangeAspect="1"/>
            </p:cNvGrpSpPr>
            <p:nvPr/>
          </p:nvGrpSpPr>
          <p:grpSpPr bwMode="auto">
            <a:xfrm>
              <a:off x="4942" y="2262"/>
              <a:ext cx="61" cy="60"/>
              <a:chOff x="9474" y="9126"/>
              <a:chExt cx="120" cy="120"/>
            </a:xfrm>
          </p:grpSpPr>
          <p:sp>
            <p:nvSpPr>
              <p:cNvPr id="373908" name="Line 28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909" name="Line 29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3881" name="Group 30"/>
            <p:cNvGrpSpPr>
              <a:grpSpLocks noChangeAspect="1"/>
            </p:cNvGrpSpPr>
            <p:nvPr/>
          </p:nvGrpSpPr>
          <p:grpSpPr bwMode="auto">
            <a:xfrm>
              <a:off x="4942" y="2406"/>
              <a:ext cx="61" cy="62"/>
              <a:chOff x="9474" y="9126"/>
              <a:chExt cx="120" cy="120"/>
            </a:xfrm>
          </p:grpSpPr>
          <p:sp>
            <p:nvSpPr>
              <p:cNvPr id="373906" name="Line 31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907" name="Line 32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3882" name="Group 33"/>
            <p:cNvGrpSpPr>
              <a:grpSpLocks noChangeAspect="1"/>
            </p:cNvGrpSpPr>
            <p:nvPr/>
          </p:nvGrpSpPr>
          <p:grpSpPr bwMode="auto">
            <a:xfrm>
              <a:off x="4942" y="2576"/>
              <a:ext cx="61" cy="60"/>
              <a:chOff x="9474" y="9126"/>
              <a:chExt cx="120" cy="120"/>
            </a:xfrm>
          </p:grpSpPr>
          <p:sp>
            <p:nvSpPr>
              <p:cNvPr id="373904" name="Line 34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905" name="Line 35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3883" name="Group 36"/>
            <p:cNvGrpSpPr>
              <a:grpSpLocks noChangeAspect="1"/>
            </p:cNvGrpSpPr>
            <p:nvPr/>
          </p:nvGrpSpPr>
          <p:grpSpPr bwMode="auto">
            <a:xfrm>
              <a:off x="4942" y="2708"/>
              <a:ext cx="61" cy="62"/>
              <a:chOff x="9474" y="9126"/>
              <a:chExt cx="120" cy="120"/>
            </a:xfrm>
          </p:grpSpPr>
          <p:sp>
            <p:nvSpPr>
              <p:cNvPr id="373902" name="Line 37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903" name="Line 38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3884" name="Group 39"/>
            <p:cNvGrpSpPr>
              <a:grpSpLocks noChangeAspect="1"/>
            </p:cNvGrpSpPr>
            <p:nvPr/>
          </p:nvGrpSpPr>
          <p:grpSpPr bwMode="auto">
            <a:xfrm>
              <a:off x="4942" y="2854"/>
              <a:ext cx="61" cy="61"/>
              <a:chOff x="9474" y="9126"/>
              <a:chExt cx="120" cy="120"/>
            </a:xfrm>
          </p:grpSpPr>
          <p:sp>
            <p:nvSpPr>
              <p:cNvPr id="373900" name="Line 40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901" name="Line 41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3885" name="Group 42"/>
            <p:cNvGrpSpPr>
              <a:grpSpLocks noChangeAspect="1"/>
            </p:cNvGrpSpPr>
            <p:nvPr/>
          </p:nvGrpSpPr>
          <p:grpSpPr bwMode="auto">
            <a:xfrm>
              <a:off x="4942" y="3011"/>
              <a:ext cx="61" cy="62"/>
              <a:chOff x="9474" y="9126"/>
              <a:chExt cx="120" cy="120"/>
            </a:xfrm>
          </p:grpSpPr>
          <p:sp>
            <p:nvSpPr>
              <p:cNvPr id="373898" name="Line 43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899" name="Line 44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3886" name="Group 45"/>
            <p:cNvGrpSpPr>
              <a:grpSpLocks noChangeAspect="1"/>
            </p:cNvGrpSpPr>
            <p:nvPr/>
          </p:nvGrpSpPr>
          <p:grpSpPr bwMode="auto">
            <a:xfrm>
              <a:off x="4942" y="3143"/>
              <a:ext cx="61" cy="62"/>
              <a:chOff x="9474" y="9126"/>
              <a:chExt cx="120" cy="120"/>
            </a:xfrm>
          </p:grpSpPr>
          <p:sp>
            <p:nvSpPr>
              <p:cNvPr id="373896" name="Line 46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897" name="Line 47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3887" name="Group 48"/>
            <p:cNvGrpSpPr>
              <a:grpSpLocks noChangeAspect="1"/>
            </p:cNvGrpSpPr>
            <p:nvPr/>
          </p:nvGrpSpPr>
          <p:grpSpPr bwMode="auto">
            <a:xfrm>
              <a:off x="4942" y="3289"/>
              <a:ext cx="61" cy="61"/>
              <a:chOff x="9474" y="9126"/>
              <a:chExt cx="120" cy="120"/>
            </a:xfrm>
          </p:grpSpPr>
          <p:sp>
            <p:nvSpPr>
              <p:cNvPr id="373894" name="Line 49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895" name="Line 50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3888" name="Group 51"/>
            <p:cNvGrpSpPr>
              <a:grpSpLocks noChangeAspect="1"/>
            </p:cNvGrpSpPr>
            <p:nvPr/>
          </p:nvGrpSpPr>
          <p:grpSpPr bwMode="auto">
            <a:xfrm>
              <a:off x="4942" y="3442"/>
              <a:ext cx="61" cy="61"/>
              <a:chOff x="9474" y="9126"/>
              <a:chExt cx="120" cy="120"/>
            </a:xfrm>
          </p:grpSpPr>
          <p:sp>
            <p:nvSpPr>
              <p:cNvPr id="373892" name="Line 52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893" name="Line 53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3889" name="Group 54"/>
            <p:cNvGrpSpPr>
              <a:grpSpLocks noChangeAspect="1"/>
            </p:cNvGrpSpPr>
            <p:nvPr/>
          </p:nvGrpSpPr>
          <p:grpSpPr bwMode="auto">
            <a:xfrm>
              <a:off x="4942" y="3587"/>
              <a:ext cx="61" cy="62"/>
              <a:chOff x="9474" y="9126"/>
              <a:chExt cx="120" cy="120"/>
            </a:xfrm>
          </p:grpSpPr>
          <p:sp>
            <p:nvSpPr>
              <p:cNvPr id="373890" name="Line 55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891" name="Line 56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73824" name="Rectangle 64"/>
          <p:cNvSpPr>
            <a:spLocks noChangeArrowheads="1"/>
          </p:cNvSpPr>
          <p:nvPr/>
        </p:nvSpPr>
        <p:spPr bwMode="auto">
          <a:xfrm>
            <a:off x="179388" y="2165350"/>
            <a:ext cx="63484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The charge per unit of length is </a:t>
            </a:r>
            <a:br>
              <a:rPr lang="en-ZA">
                <a:solidFill>
                  <a:srgbClr val="000066"/>
                </a:solidFill>
              </a:rPr>
            </a:br>
            <a:r>
              <a:rPr lang="en-ZA">
                <a:solidFill>
                  <a:srgbClr val="000066"/>
                </a:solidFill>
              </a:rPr>
              <a:t>known as the </a:t>
            </a:r>
            <a:r>
              <a:rPr lang="en-ZA">
                <a:solidFill>
                  <a:srgbClr val="FF0000"/>
                </a:solidFill>
              </a:rPr>
              <a:t>linear charge density</a:t>
            </a:r>
            <a:r>
              <a:rPr lang="en-ZA">
                <a:solidFill>
                  <a:srgbClr val="000066"/>
                </a:solidFill>
              </a:rPr>
              <a:t>, </a:t>
            </a:r>
            <a:endParaRPr lang="en-US">
              <a:solidFill>
                <a:srgbClr val="000066"/>
              </a:solidFill>
            </a:endParaRPr>
          </a:p>
        </p:txBody>
      </p:sp>
      <p:graphicFrame>
        <p:nvGraphicFramePr>
          <p:cNvPr id="373825" name="Object 95"/>
          <p:cNvGraphicFramePr>
            <a:graphicFrameLocks noChangeAspect="1"/>
          </p:cNvGraphicFramePr>
          <p:nvPr/>
        </p:nvGraphicFramePr>
        <p:xfrm>
          <a:off x="5808663" y="2492375"/>
          <a:ext cx="8255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873" name="Equation" r:id="rId4" imgW="825500" imgH="660400" progId="Equation.DSMT4">
                  <p:embed/>
                </p:oleObj>
              </mc:Choice>
              <mc:Fallback>
                <p:oleObj name="Equation" r:id="rId4" imgW="825500" imgH="660400" progId="Equation.DSMT4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8663" y="2492375"/>
                        <a:ext cx="8255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3826" name="Rectangle 66"/>
          <p:cNvSpPr>
            <a:spLocks noChangeArrowheads="1"/>
          </p:cNvSpPr>
          <p:nvPr/>
        </p:nvSpPr>
        <p:spPr bwMode="auto">
          <a:xfrm>
            <a:off x="179388" y="3213100"/>
            <a:ext cx="67468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Field “around the waist” of a uniformly charged rod: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73827" name="Text Box 67"/>
          <p:cNvSpPr txBox="1">
            <a:spLocks noChangeArrowheads="1"/>
          </p:cNvSpPr>
          <p:nvPr/>
        </p:nvSpPr>
        <p:spPr bwMode="auto">
          <a:xfrm>
            <a:off x="7426325" y="1949450"/>
            <a:ext cx="381000" cy="419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Q</a:t>
            </a:r>
            <a:endParaRPr lang="en-US" b="1" i="1">
              <a:solidFill>
                <a:srgbClr val="000066"/>
              </a:solidFill>
              <a:latin typeface="Times New Roman" pitchFamily="18" charset="0"/>
            </a:endParaRPr>
          </a:p>
        </p:txBody>
      </p:sp>
      <p:graphicFrame>
        <p:nvGraphicFramePr>
          <p:cNvPr id="373828" name="Object 96"/>
          <p:cNvGraphicFramePr>
            <a:graphicFrameLocks noChangeAspect="1"/>
          </p:cNvGraphicFramePr>
          <p:nvPr/>
        </p:nvGraphicFramePr>
        <p:xfrm>
          <a:off x="2954338" y="3763963"/>
          <a:ext cx="32512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874" name="Equation" r:id="rId6" imgW="3251200" imgH="1028700" progId="Equation.DSMT4">
                  <p:embed/>
                </p:oleObj>
              </mc:Choice>
              <mc:Fallback>
                <p:oleObj name="Equation" r:id="rId6" imgW="3251200" imgH="1028700" progId="Equation.DSMT4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4338" y="3763963"/>
                        <a:ext cx="32512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3829" name="Rectangle 69"/>
          <p:cNvSpPr>
            <a:spLocks noChangeArrowheads="1"/>
          </p:cNvSpPr>
          <p:nvPr/>
        </p:nvSpPr>
        <p:spPr bwMode="auto">
          <a:xfrm>
            <a:off x="179388" y="4932363"/>
            <a:ext cx="674687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Field due to an </a:t>
            </a:r>
            <a:r>
              <a:rPr lang="en-ZA" i="1">
                <a:solidFill>
                  <a:srgbClr val="000066"/>
                </a:solidFill>
              </a:rPr>
              <a:t>infinite</a:t>
            </a:r>
            <a:r>
              <a:rPr lang="en-ZA" i="1" baseline="30000">
                <a:solidFill>
                  <a:srgbClr val="000066"/>
                </a:solidFill>
              </a:rPr>
              <a:t> </a:t>
            </a:r>
            <a:r>
              <a:rPr lang="en-ZA">
                <a:solidFill>
                  <a:srgbClr val="000066"/>
                </a:solidFill>
              </a:rPr>
              <a:t> line of charge:</a:t>
            </a:r>
            <a:endParaRPr lang="en-US">
              <a:solidFill>
                <a:srgbClr val="000066"/>
              </a:solidFill>
            </a:endParaRPr>
          </a:p>
        </p:txBody>
      </p:sp>
      <p:graphicFrame>
        <p:nvGraphicFramePr>
          <p:cNvPr id="373830" name="Object 97"/>
          <p:cNvGraphicFramePr>
            <a:graphicFrameLocks noChangeAspect="1"/>
          </p:cNvGraphicFramePr>
          <p:nvPr/>
        </p:nvGraphicFramePr>
        <p:xfrm>
          <a:off x="3530600" y="5494338"/>
          <a:ext cx="2120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875" name="Equation" r:id="rId8" imgW="2120900" imgH="736600" progId="Equation.DSMT4">
                  <p:embed/>
                </p:oleObj>
              </mc:Choice>
              <mc:Fallback>
                <p:oleObj name="Equation" r:id="rId8" imgW="2120900" imgH="736600" progId="Equation.DSMT4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600" y="5494338"/>
                        <a:ext cx="21209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71"/>
          <p:cNvSpPr>
            <a:spLocks noChangeArrowheads="1"/>
          </p:cNvSpPr>
          <p:nvPr/>
        </p:nvSpPr>
        <p:spPr bwMode="auto">
          <a:xfrm>
            <a:off x="2863850" y="3714750"/>
            <a:ext cx="3451225" cy="1100138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" name="Rectangle 72"/>
          <p:cNvSpPr>
            <a:spLocks noChangeArrowheads="1"/>
          </p:cNvSpPr>
          <p:nvPr/>
        </p:nvSpPr>
        <p:spPr bwMode="auto">
          <a:xfrm>
            <a:off x="3398838" y="5443538"/>
            <a:ext cx="2381250" cy="855662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73870" name="Rectangle 77"/>
          <p:cNvSpPr>
            <a:spLocks noGrp="1" noChangeArrowheads="1"/>
          </p:cNvSpPr>
          <p:nvPr>
            <p:ph type="title"/>
          </p:nvPr>
        </p:nvSpPr>
        <p:spPr>
          <a:xfrm>
            <a:off x="455613" y="685800"/>
            <a:ext cx="8231187" cy="655638"/>
          </a:xfrm>
        </p:spPr>
        <p:txBody>
          <a:bodyPr/>
          <a:lstStyle/>
          <a:p>
            <a:pPr eaLnBrk="1" hangingPunct="1"/>
            <a:r>
              <a:rPr lang="en-ZA" sz="2800" smtClean="0"/>
              <a:t>FIELDS DUE TO </a:t>
            </a:r>
            <a:br>
              <a:rPr lang="en-ZA" sz="2800" smtClean="0"/>
            </a:br>
            <a:r>
              <a:rPr lang="en-ZA" sz="2800" smtClean="0"/>
              <a:t>CONTINUOUS DISTRIBUTIONS OF CHARGE </a:t>
            </a:r>
            <a:endParaRPr lang="en-US" sz="2800" smtClean="0"/>
          </a:p>
        </p:txBody>
      </p:sp>
      <p:sp>
        <p:nvSpPr>
          <p:cNvPr id="373871" name="Rectangle 78"/>
          <p:cNvSpPr>
            <a:spLocks noGrp="1" noChangeArrowheads="1"/>
          </p:cNvSpPr>
          <p:nvPr>
            <p:ph type="body" idx="1"/>
          </p:nvPr>
        </p:nvSpPr>
        <p:spPr>
          <a:xfrm>
            <a:off x="179388" y="1565275"/>
            <a:ext cx="8774112" cy="528638"/>
          </a:xfrm>
        </p:spPr>
        <p:txBody>
          <a:bodyPr/>
          <a:lstStyle/>
          <a:p>
            <a:pPr marL="0" indent="0" eaLnBrk="1" hangingPunct="1"/>
            <a:r>
              <a:rPr lang="en-ZA" smtClean="0"/>
              <a:t>One-dimensional line of charge: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7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7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7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817" grpId="0" animBg="1"/>
      <p:bldP spid="373818" grpId="0" animBg="1"/>
      <p:bldP spid="373824" grpId="0"/>
      <p:bldP spid="373826" grpId="0"/>
      <p:bldP spid="373827" grpId="0"/>
      <p:bldP spid="373829" grpId="0"/>
      <p:bldP spid="2" grpId="0" animBg="1"/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00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38100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810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407C7A-F7DB-47E0-A0AF-20B4A26CFAA1}" type="slidenum">
              <a:rPr lang="en-US" smtClean="0">
                <a:cs typeface="Arial" charset="0"/>
              </a:rPr>
              <a:pPr/>
              <a:t>23</a:t>
            </a:fld>
            <a:endParaRPr lang="en-US" smtClean="0">
              <a:cs typeface="Arial" charset="0"/>
            </a:endParaRPr>
          </a:p>
        </p:txBody>
      </p:sp>
      <p:sp>
        <p:nvSpPr>
          <p:cNvPr id="381004" name="Rectangle 67"/>
          <p:cNvSpPr>
            <a:spLocks noGrp="1" noChangeArrowheads="1"/>
          </p:cNvSpPr>
          <p:nvPr>
            <p:ph type="body" idx="1"/>
          </p:nvPr>
        </p:nvSpPr>
        <p:spPr>
          <a:xfrm>
            <a:off x="179388" y="1565275"/>
            <a:ext cx="8774112" cy="528638"/>
          </a:xfrm>
        </p:spPr>
        <p:txBody>
          <a:bodyPr/>
          <a:lstStyle/>
          <a:p>
            <a:pPr marL="0" indent="0" eaLnBrk="1" hangingPunct="1"/>
            <a:r>
              <a:rPr lang="en-ZA" smtClean="0"/>
              <a:t>Ring of charge:</a:t>
            </a:r>
            <a:endParaRPr lang="en-US" smtClean="0"/>
          </a:p>
        </p:txBody>
      </p:sp>
      <p:sp>
        <p:nvSpPr>
          <p:cNvPr id="381005" name="Line 78"/>
          <p:cNvSpPr>
            <a:spLocks noChangeShapeType="1"/>
          </p:cNvSpPr>
          <p:nvPr/>
        </p:nvSpPr>
        <p:spPr bwMode="auto">
          <a:xfrm rot="-5400000">
            <a:off x="3095625" y="3163888"/>
            <a:ext cx="2159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81006" name="Line 159"/>
          <p:cNvSpPr>
            <a:spLocks noChangeShapeType="1"/>
          </p:cNvSpPr>
          <p:nvPr/>
        </p:nvSpPr>
        <p:spPr bwMode="auto">
          <a:xfrm rot="21343968" flipV="1">
            <a:off x="3438525" y="3044825"/>
            <a:ext cx="1460500" cy="2413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80930" name="Line 2"/>
          <p:cNvSpPr>
            <a:spLocks noChangeShapeType="1"/>
          </p:cNvSpPr>
          <p:nvPr/>
        </p:nvSpPr>
        <p:spPr bwMode="auto">
          <a:xfrm rot="5400000" flipV="1">
            <a:off x="5049838" y="839787"/>
            <a:ext cx="788988" cy="5040313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81008" name="Text Box 3"/>
          <p:cNvSpPr txBox="1">
            <a:spLocks noChangeArrowheads="1"/>
          </p:cNvSpPr>
          <p:nvPr/>
        </p:nvSpPr>
        <p:spPr bwMode="auto">
          <a:xfrm>
            <a:off x="4224338" y="2474913"/>
            <a:ext cx="381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</a:p>
        </p:txBody>
      </p:sp>
      <p:sp>
        <p:nvSpPr>
          <p:cNvPr id="381009" name="Text Box 60"/>
          <p:cNvSpPr txBox="1">
            <a:spLocks noChangeArrowheads="1"/>
          </p:cNvSpPr>
          <p:nvPr/>
        </p:nvSpPr>
        <p:spPr bwMode="auto">
          <a:xfrm>
            <a:off x="4699000" y="1828800"/>
            <a:ext cx="381000" cy="419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Q</a:t>
            </a:r>
            <a:endParaRPr lang="en-US" b="1" i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80990" name="Rectangle 62"/>
          <p:cNvSpPr>
            <a:spLocks noChangeArrowheads="1"/>
          </p:cNvSpPr>
          <p:nvPr/>
        </p:nvSpPr>
        <p:spPr bwMode="auto">
          <a:xfrm>
            <a:off x="179388" y="4652963"/>
            <a:ext cx="67468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The electric field on the axis </a:t>
            </a:r>
            <a:br>
              <a:rPr lang="en-ZA">
                <a:solidFill>
                  <a:srgbClr val="000066"/>
                </a:solidFill>
              </a:rPr>
            </a:br>
            <a:r>
              <a:rPr lang="en-ZA">
                <a:solidFill>
                  <a:srgbClr val="000066"/>
                </a:solidFill>
              </a:rPr>
              <a:t>of a charged ring of radius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ZA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graphicFrame>
        <p:nvGraphicFramePr>
          <p:cNvPr id="380991" name="Object 72"/>
          <p:cNvGraphicFramePr>
            <a:graphicFrameLocks noChangeAspect="1"/>
          </p:cNvGraphicFramePr>
          <p:nvPr/>
        </p:nvGraphicFramePr>
        <p:xfrm>
          <a:off x="5143500" y="4972050"/>
          <a:ext cx="36195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06" name="Equation" r:id="rId4" imgW="3619500" imgH="977900" progId="Equation.DSMT4">
                  <p:embed/>
                </p:oleObj>
              </mc:Choice>
              <mc:Fallback>
                <p:oleObj name="Equation" r:id="rId4" imgW="3619500" imgH="977900" progId="Equation.DSMT4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0" y="4972050"/>
                        <a:ext cx="361950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65"/>
          <p:cNvSpPr>
            <a:spLocks noChangeArrowheads="1"/>
          </p:cNvSpPr>
          <p:nvPr/>
        </p:nvSpPr>
        <p:spPr bwMode="auto">
          <a:xfrm>
            <a:off x="5026025" y="4941888"/>
            <a:ext cx="3851275" cy="10541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81012" name="Rectangle 66"/>
          <p:cNvSpPr>
            <a:spLocks noGrp="1" noChangeArrowheads="1"/>
          </p:cNvSpPr>
          <p:nvPr>
            <p:ph type="title"/>
          </p:nvPr>
        </p:nvSpPr>
        <p:spPr>
          <a:xfrm>
            <a:off x="455613" y="685800"/>
            <a:ext cx="8231187" cy="655638"/>
          </a:xfrm>
        </p:spPr>
        <p:txBody>
          <a:bodyPr/>
          <a:lstStyle/>
          <a:p>
            <a:pPr eaLnBrk="1" hangingPunct="1"/>
            <a:r>
              <a:rPr lang="en-ZA" sz="2800" smtClean="0"/>
              <a:t>FIELDS DUE TO </a:t>
            </a:r>
            <a:br>
              <a:rPr lang="en-ZA" sz="2800" smtClean="0"/>
            </a:br>
            <a:r>
              <a:rPr lang="en-ZA" sz="2800" smtClean="0"/>
              <a:t>CONTINUOUS DISTRIBUTIONS OF CHARGE </a:t>
            </a:r>
            <a:endParaRPr lang="en-US" sz="2800" smtClean="0"/>
          </a:p>
        </p:txBody>
      </p:sp>
      <p:grpSp>
        <p:nvGrpSpPr>
          <p:cNvPr id="381013" name="Group 160"/>
          <p:cNvGrpSpPr>
            <a:grpSpLocks/>
          </p:cNvGrpSpPr>
          <p:nvPr/>
        </p:nvGrpSpPr>
        <p:grpSpPr bwMode="auto">
          <a:xfrm>
            <a:off x="3367088" y="1997075"/>
            <a:ext cx="1638300" cy="2330450"/>
            <a:chOff x="2452" y="1131"/>
            <a:chExt cx="1032" cy="1468"/>
          </a:xfrm>
        </p:grpSpPr>
        <p:sp>
          <p:nvSpPr>
            <p:cNvPr id="381021" name="AutoShape 68"/>
            <p:cNvSpPr>
              <a:spLocks noChangeArrowheads="1"/>
            </p:cNvSpPr>
            <p:nvPr/>
          </p:nvSpPr>
          <p:spPr bwMode="auto">
            <a:xfrm>
              <a:off x="2452" y="1131"/>
              <a:ext cx="1032" cy="14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0 w 21600"/>
                <a:gd name="T25" fmla="*/ 3163 h 21600"/>
                <a:gd name="T26" fmla="*/ 18440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591" y="10800"/>
                  </a:moveTo>
                  <a:cubicBezTo>
                    <a:pt x="1591" y="15886"/>
                    <a:pt x="5714" y="20009"/>
                    <a:pt x="10800" y="20009"/>
                  </a:cubicBezTo>
                  <a:cubicBezTo>
                    <a:pt x="15886" y="20009"/>
                    <a:pt x="20009" y="15886"/>
                    <a:pt x="20009" y="10800"/>
                  </a:cubicBezTo>
                  <a:cubicBezTo>
                    <a:pt x="20009" y="5714"/>
                    <a:pt x="15886" y="1591"/>
                    <a:pt x="10800" y="1591"/>
                  </a:cubicBezTo>
                  <a:cubicBezTo>
                    <a:pt x="5714" y="1591"/>
                    <a:pt x="1591" y="5714"/>
                    <a:pt x="1591" y="10800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FF6565"/>
                </a:gs>
              </a:gsLst>
              <a:path path="rect">
                <a:fillToRect l="50000" t="50000" r="50000" b="50000"/>
              </a:path>
            </a:gradFill>
            <a:ln w="127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81022" name="Group 9"/>
            <p:cNvGrpSpPr>
              <a:grpSpLocks noChangeAspect="1"/>
            </p:cNvGrpSpPr>
            <p:nvPr/>
          </p:nvGrpSpPr>
          <p:grpSpPr bwMode="auto">
            <a:xfrm>
              <a:off x="2928" y="1148"/>
              <a:ext cx="80" cy="78"/>
              <a:chOff x="9474" y="9126"/>
              <a:chExt cx="120" cy="120"/>
            </a:xfrm>
          </p:grpSpPr>
          <p:sp>
            <p:nvSpPr>
              <p:cNvPr id="3" name="Line 10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096" name="Line 11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81023" name="Group 69"/>
            <p:cNvGrpSpPr>
              <a:grpSpLocks noChangeAspect="1"/>
            </p:cNvGrpSpPr>
            <p:nvPr/>
          </p:nvGrpSpPr>
          <p:grpSpPr bwMode="auto">
            <a:xfrm>
              <a:off x="2928" y="2507"/>
              <a:ext cx="80" cy="78"/>
              <a:chOff x="9474" y="9126"/>
              <a:chExt cx="120" cy="120"/>
            </a:xfrm>
          </p:grpSpPr>
          <p:sp>
            <p:nvSpPr>
              <p:cNvPr id="4" name="Line 70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" name="Line 71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81024" name="Group 72"/>
            <p:cNvGrpSpPr>
              <a:grpSpLocks noChangeAspect="1"/>
            </p:cNvGrpSpPr>
            <p:nvPr/>
          </p:nvGrpSpPr>
          <p:grpSpPr bwMode="auto">
            <a:xfrm>
              <a:off x="3417" y="1835"/>
              <a:ext cx="62" cy="60"/>
              <a:chOff x="9474" y="9126"/>
              <a:chExt cx="120" cy="120"/>
            </a:xfrm>
          </p:grpSpPr>
          <p:sp>
            <p:nvSpPr>
              <p:cNvPr id="6" name="Line 73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" name="Line 74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81025" name="Group 75"/>
            <p:cNvGrpSpPr>
              <a:grpSpLocks noChangeAspect="1"/>
            </p:cNvGrpSpPr>
            <p:nvPr/>
          </p:nvGrpSpPr>
          <p:grpSpPr bwMode="auto">
            <a:xfrm>
              <a:off x="2460" y="1835"/>
              <a:ext cx="62" cy="60"/>
              <a:chOff x="9474" y="9126"/>
              <a:chExt cx="120" cy="120"/>
            </a:xfrm>
          </p:grpSpPr>
          <p:sp>
            <p:nvSpPr>
              <p:cNvPr id="381089" name="Line 76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Line 77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81026" name="Group 79"/>
            <p:cNvGrpSpPr>
              <a:grpSpLocks noChangeAspect="1"/>
            </p:cNvGrpSpPr>
            <p:nvPr/>
          </p:nvGrpSpPr>
          <p:grpSpPr bwMode="auto">
            <a:xfrm>
              <a:off x="3381" y="1574"/>
              <a:ext cx="62" cy="60"/>
              <a:chOff x="9474" y="9126"/>
              <a:chExt cx="120" cy="120"/>
            </a:xfrm>
          </p:grpSpPr>
          <p:sp>
            <p:nvSpPr>
              <p:cNvPr id="381087" name="Line 80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088" name="Line 81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81027" name="Group 82"/>
            <p:cNvGrpSpPr>
              <a:grpSpLocks noChangeAspect="1"/>
            </p:cNvGrpSpPr>
            <p:nvPr/>
          </p:nvGrpSpPr>
          <p:grpSpPr bwMode="auto">
            <a:xfrm>
              <a:off x="3243" y="1316"/>
              <a:ext cx="62" cy="60"/>
              <a:chOff x="9474" y="9126"/>
              <a:chExt cx="120" cy="120"/>
            </a:xfrm>
          </p:grpSpPr>
          <p:sp>
            <p:nvSpPr>
              <p:cNvPr id="381085" name="Line 83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086" name="Line 84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81028" name="Group 85"/>
            <p:cNvGrpSpPr>
              <a:grpSpLocks noChangeAspect="1"/>
            </p:cNvGrpSpPr>
            <p:nvPr/>
          </p:nvGrpSpPr>
          <p:grpSpPr bwMode="auto">
            <a:xfrm>
              <a:off x="3408" y="1709"/>
              <a:ext cx="62" cy="60"/>
              <a:chOff x="9474" y="9126"/>
              <a:chExt cx="120" cy="120"/>
            </a:xfrm>
          </p:grpSpPr>
          <p:sp>
            <p:nvSpPr>
              <p:cNvPr id="381083" name="Line 86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084" name="Line 87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81029" name="Group 88"/>
            <p:cNvGrpSpPr>
              <a:grpSpLocks noChangeAspect="1"/>
            </p:cNvGrpSpPr>
            <p:nvPr/>
          </p:nvGrpSpPr>
          <p:grpSpPr bwMode="auto">
            <a:xfrm>
              <a:off x="3330" y="1445"/>
              <a:ext cx="62" cy="60"/>
              <a:chOff x="9474" y="9126"/>
              <a:chExt cx="120" cy="120"/>
            </a:xfrm>
          </p:grpSpPr>
          <p:sp>
            <p:nvSpPr>
              <p:cNvPr id="381081" name="Line 89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082" name="Line 90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81030" name="Group 91"/>
            <p:cNvGrpSpPr>
              <a:grpSpLocks noChangeAspect="1"/>
            </p:cNvGrpSpPr>
            <p:nvPr/>
          </p:nvGrpSpPr>
          <p:grpSpPr bwMode="auto">
            <a:xfrm>
              <a:off x="3111" y="1202"/>
              <a:ext cx="62" cy="60"/>
              <a:chOff x="9474" y="9126"/>
              <a:chExt cx="120" cy="120"/>
            </a:xfrm>
          </p:grpSpPr>
          <p:sp>
            <p:nvSpPr>
              <p:cNvPr id="381079" name="Line 92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080" name="Line 93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81031" name="Group 109"/>
            <p:cNvGrpSpPr>
              <a:grpSpLocks/>
            </p:cNvGrpSpPr>
            <p:nvPr/>
          </p:nvGrpSpPr>
          <p:grpSpPr bwMode="auto">
            <a:xfrm flipH="1" flipV="1">
              <a:off x="2470" y="1968"/>
              <a:ext cx="359" cy="567"/>
              <a:chOff x="3247" y="1338"/>
              <a:chExt cx="359" cy="567"/>
            </a:xfrm>
          </p:grpSpPr>
          <p:grpSp>
            <p:nvGrpSpPr>
              <p:cNvPr id="381064" name="Group 94"/>
              <p:cNvGrpSpPr>
                <a:grpSpLocks noChangeAspect="1"/>
              </p:cNvGrpSpPr>
              <p:nvPr/>
            </p:nvGrpSpPr>
            <p:grpSpPr bwMode="auto">
              <a:xfrm>
                <a:off x="3517" y="1710"/>
                <a:ext cx="62" cy="60"/>
                <a:chOff x="9474" y="9126"/>
                <a:chExt cx="120" cy="120"/>
              </a:xfrm>
            </p:grpSpPr>
            <p:sp>
              <p:nvSpPr>
                <p:cNvPr id="381077" name="Line 95"/>
                <p:cNvSpPr>
                  <a:spLocks noChangeAspect="1" noChangeShapeType="1"/>
                </p:cNvSpPr>
                <p:nvPr/>
              </p:nvSpPr>
              <p:spPr bwMode="auto">
                <a:xfrm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078" name="Line 96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1065" name="Group 97"/>
              <p:cNvGrpSpPr>
                <a:grpSpLocks noChangeAspect="1"/>
              </p:cNvGrpSpPr>
              <p:nvPr/>
            </p:nvGrpSpPr>
            <p:grpSpPr bwMode="auto">
              <a:xfrm>
                <a:off x="3379" y="1452"/>
                <a:ext cx="62" cy="60"/>
                <a:chOff x="9474" y="9126"/>
                <a:chExt cx="120" cy="120"/>
              </a:xfrm>
            </p:grpSpPr>
            <p:sp>
              <p:nvSpPr>
                <p:cNvPr id="381075" name="Line 98"/>
                <p:cNvSpPr>
                  <a:spLocks noChangeAspect="1" noChangeShapeType="1"/>
                </p:cNvSpPr>
                <p:nvPr/>
              </p:nvSpPr>
              <p:spPr bwMode="auto">
                <a:xfrm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076" name="Line 99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1066" name="Group 100"/>
              <p:cNvGrpSpPr>
                <a:grpSpLocks noChangeAspect="1"/>
              </p:cNvGrpSpPr>
              <p:nvPr/>
            </p:nvGrpSpPr>
            <p:grpSpPr bwMode="auto">
              <a:xfrm>
                <a:off x="3544" y="1845"/>
                <a:ext cx="62" cy="60"/>
                <a:chOff x="9474" y="9126"/>
                <a:chExt cx="120" cy="120"/>
              </a:xfrm>
            </p:grpSpPr>
            <p:sp>
              <p:nvSpPr>
                <p:cNvPr id="381073" name="Line 101"/>
                <p:cNvSpPr>
                  <a:spLocks noChangeAspect="1" noChangeShapeType="1"/>
                </p:cNvSpPr>
                <p:nvPr/>
              </p:nvSpPr>
              <p:spPr bwMode="auto">
                <a:xfrm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074" name="Line 102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1067" name="Group 103"/>
              <p:cNvGrpSpPr>
                <a:grpSpLocks noChangeAspect="1"/>
              </p:cNvGrpSpPr>
              <p:nvPr/>
            </p:nvGrpSpPr>
            <p:grpSpPr bwMode="auto">
              <a:xfrm>
                <a:off x="3466" y="1581"/>
                <a:ext cx="62" cy="60"/>
                <a:chOff x="9474" y="9126"/>
                <a:chExt cx="120" cy="120"/>
              </a:xfrm>
            </p:grpSpPr>
            <p:sp>
              <p:nvSpPr>
                <p:cNvPr id="381071" name="Line 104"/>
                <p:cNvSpPr>
                  <a:spLocks noChangeAspect="1" noChangeShapeType="1"/>
                </p:cNvSpPr>
                <p:nvPr/>
              </p:nvSpPr>
              <p:spPr bwMode="auto">
                <a:xfrm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072" name="Line 105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1068" name="Group 106"/>
              <p:cNvGrpSpPr>
                <a:grpSpLocks noChangeAspect="1"/>
              </p:cNvGrpSpPr>
              <p:nvPr/>
            </p:nvGrpSpPr>
            <p:grpSpPr bwMode="auto">
              <a:xfrm>
                <a:off x="3247" y="1338"/>
                <a:ext cx="62" cy="60"/>
                <a:chOff x="9474" y="9126"/>
                <a:chExt cx="120" cy="120"/>
              </a:xfrm>
            </p:grpSpPr>
            <p:sp>
              <p:nvSpPr>
                <p:cNvPr id="381069" name="Line 107"/>
                <p:cNvSpPr>
                  <a:spLocks noChangeAspect="1" noChangeShapeType="1"/>
                </p:cNvSpPr>
                <p:nvPr/>
              </p:nvSpPr>
              <p:spPr bwMode="auto">
                <a:xfrm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070" name="Line 108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81032" name="Group 110"/>
            <p:cNvGrpSpPr>
              <a:grpSpLocks/>
            </p:cNvGrpSpPr>
            <p:nvPr/>
          </p:nvGrpSpPr>
          <p:grpSpPr bwMode="auto">
            <a:xfrm flipV="1">
              <a:off x="3109" y="1968"/>
              <a:ext cx="359" cy="567"/>
              <a:chOff x="3247" y="1338"/>
              <a:chExt cx="359" cy="567"/>
            </a:xfrm>
          </p:grpSpPr>
          <p:grpSp>
            <p:nvGrpSpPr>
              <p:cNvPr id="381049" name="Group 111"/>
              <p:cNvGrpSpPr>
                <a:grpSpLocks noChangeAspect="1"/>
              </p:cNvGrpSpPr>
              <p:nvPr/>
            </p:nvGrpSpPr>
            <p:grpSpPr bwMode="auto">
              <a:xfrm>
                <a:off x="3517" y="1710"/>
                <a:ext cx="62" cy="60"/>
                <a:chOff x="9474" y="9126"/>
                <a:chExt cx="120" cy="120"/>
              </a:xfrm>
            </p:grpSpPr>
            <p:sp>
              <p:nvSpPr>
                <p:cNvPr id="381062" name="Line 112"/>
                <p:cNvSpPr>
                  <a:spLocks noChangeAspect="1" noChangeShapeType="1"/>
                </p:cNvSpPr>
                <p:nvPr/>
              </p:nvSpPr>
              <p:spPr bwMode="auto">
                <a:xfrm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063" name="Line 11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1050" name="Group 114"/>
              <p:cNvGrpSpPr>
                <a:grpSpLocks noChangeAspect="1"/>
              </p:cNvGrpSpPr>
              <p:nvPr/>
            </p:nvGrpSpPr>
            <p:grpSpPr bwMode="auto">
              <a:xfrm>
                <a:off x="3379" y="1452"/>
                <a:ext cx="62" cy="60"/>
                <a:chOff x="9474" y="9126"/>
                <a:chExt cx="120" cy="120"/>
              </a:xfrm>
            </p:grpSpPr>
            <p:sp>
              <p:nvSpPr>
                <p:cNvPr id="381060" name="Line 115"/>
                <p:cNvSpPr>
                  <a:spLocks noChangeAspect="1" noChangeShapeType="1"/>
                </p:cNvSpPr>
                <p:nvPr/>
              </p:nvSpPr>
              <p:spPr bwMode="auto">
                <a:xfrm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061" name="Line 116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1051" name="Group 117"/>
              <p:cNvGrpSpPr>
                <a:grpSpLocks noChangeAspect="1"/>
              </p:cNvGrpSpPr>
              <p:nvPr/>
            </p:nvGrpSpPr>
            <p:grpSpPr bwMode="auto">
              <a:xfrm>
                <a:off x="3544" y="1845"/>
                <a:ext cx="62" cy="60"/>
                <a:chOff x="9474" y="9126"/>
                <a:chExt cx="120" cy="120"/>
              </a:xfrm>
            </p:grpSpPr>
            <p:sp>
              <p:nvSpPr>
                <p:cNvPr id="381058" name="Line 118"/>
                <p:cNvSpPr>
                  <a:spLocks noChangeAspect="1" noChangeShapeType="1"/>
                </p:cNvSpPr>
                <p:nvPr/>
              </p:nvSpPr>
              <p:spPr bwMode="auto">
                <a:xfrm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059" name="Line 119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1052" name="Group 120"/>
              <p:cNvGrpSpPr>
                <a:grpSpLocks noChangeAspect="1"/>
              </p:cNvGrpSpPr>
              <p:nvPr/>
            </p:nvGrpSpPr>
            <p:grpSpPr bwMode="auto">
              <a:xfrm>
                <a:off x="3466" y="1581"/>
                <a:ext cx="62" cy="60"/>
                <a:chOff x="9474" y="9126"/>
                <a:chExt cx="120" cy="120"/>
              </a:xfrm>
            </p:grpSpPr>
            <p:sp>
              <p:nvSpPr>
                <p:cNvPr id="381056" name="Line 121"/>
                <p:cNvSpPr>
                  <a:spLocks noChangeAspect="1" noChangeShapeType="1"/>
                </p:cNvSpPr>
                <p:nvPr/>
              </p:nvSpPr>
              <p:spPr bwMode="auto">
                <a:xfrm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057" name="Line 122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1053" name="Group 123"/>
              <p:cNvGrpSpPr>
                <a:grpSpLocks noChangeAspect="1"/>
              </p:cNvGrpSpPr>
              <p:nvPr/>
            </p:nvGrpSpPr>
            <p:grpSpPr bwMode="auto">
              <a:xfrm>
                <a:off x="3247" y="1338"/>
                <a:ext cx="62" cy="60"/>
                <a:chOff x="9474" y="9126"/>
                <a:chExt cx="120" cy="120"/>
              </a:xfrm>
            </p:grpSpPr>
            <p:sp>
              <p:nvSpPr>
                <p:cNvPr id="381054" name="Line 124"/>
                <p:cNvSpPr>
                  <a:spLocks noChangeAspect="1" noChangeShapeType="1"/>
                </p:cNvSpPr>
                <p:nvPr/>
              </p:nvSpPr>
              <p:spPr bwMode="auto">
                <a:xfrm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055" name="Line 125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81033" name="Group 143"/>
            <p:cNvGrpSpPr>
              <a:grpSpLocks/>
            </p:cNvGrpSpPr>
            <p:nvPr/>
          </p:nvGrpSpPr>
          <p:grpSpPr bwMode="auto">
            <a:xfrm flipH="1">
              <a:off x="2470" y="1194"/>
              <a:ext cx="359" cy="567"/>
              <a:chOff x="3247" y="1338"/>
              <a:chExt cx="359" cy="567"/>
            </a:xfrm>
          </p:grpSpPr>
          <p:grpSp>
            <p:nvGrpSpPr>
              <p:cNvPr id="381034" name="Group 144"/>
              <p:cNvGrpSpPr>
                <a:grpSpLocks noChangeAspect="1"/>
              </p:cNvGrpSpPr>
              <p:nvPr/>
            </p:nvGrpSpPr>
            <p:grpSpPr bwMode="auto">
              <a:xfrm>
                <a:off x="3517" y="1710"/>
                <a:ext cx="62" cy="60"/>
                <a:chOff x="9474" y="9126"/>
                <a:chExt cx="120" cy="120"/>
              </a:xfrm>
            </p:grpSpPr>
            <p:sp>
              <p:nvSpPr>
                <p:cNvPr id="381047" name="Line 145"/>
                <p:cNvSpPr>
                  <a:spLocks noChangeAspect="1" noChangeShapeType="1"/>
                </p:cNvSpPr>
                <p:nvPr/>
              </p:nvSpPr>
              <p:spPr bwMode="auto">
                <a:xfrm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048" name="Line 146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1035" name="Group 147"/>
              <p:cNvGrpSpPr>
                <a:grpSpLocks noChangeAspect="1"/>
              </p:cNvGrpSpPr>
              <p:nvPr/>
            </p:nvGrpSpPr>
            <p:grpSpPr bwMode="auto">
              <a:xfrm>
                <a:off x="3379" y="1452"/>
                <a:ext cx="62" cy="60"/>
                <a:chOff x="9474" y="9126"/>
                <a:chExt cx="120" cy="120"/>
              </a:xfrm>
            </p:grpSpPr>
            <p:sp>
              <p:nvSpPr>
                <p:cNvPr id="381045" name="Line 148"/>
                <p:cNvSpPr>
                  <a:spLocks noChangeAspect="1" noChangeShapeType="1"/>
                </p:cNvSpPr>
                <p:nvPr/>
              </p:nvSpPr>
              <p:spPr bwMode="auto">
                <a:xfrm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046" name="Line 149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1036" name="Group 150"/>
              <p:cNvGrpSpPr>
                <a:grpSpLocks noChangeAspect="1"/>
              </p:cNvGrpSpPr>
              <p:nvPr/>
            </p:nvGrpSpPr>
            <p:grpSpPr bwMode="auto">
              <a:xfrm>
                <a:off x="3544" y="1845"/>
                <a:ext cx="62" cy="60"/>
                <a:chOff x="9474" y="9126"/>
                <a:chExt cx="120" cy="120"/>
              </a:xfrm>
            </p:grpSpPr>
            <p:sp>
              <p:nvSpPr>
                <p:cNvPr id="381043" name="Line 151"/>
                <p:cNvSpPr>
                  <a:spLocks noChangeAspect="1" noChangeShapeType="1"/>
                </p:cNvSpPr>
                <p:nvPr/>
              </p:nvSpPr>
              <p:spPr bwMode="auto">
                <a:xfrm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044" name="Line 152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1037" name="Group 153"/>
              <p:cNvGrpSpPr>
                <a:grpSpLocks noChangeAspect="1"/>
              </p:cNvGrpSpPr>
              <p:nvPr/>
            </p:nvGrpSpPr>
            <p:grpSpPr bwMode="auto">
              <a:xfrm>
                <a:off x="3466" y="1581"/>
                <a:ext cx="62" cy="60"/>
                <a:chOff x="9474" y="9126"/>
                <a:chExt cx="120" cy="120"/>
              </a:xfrm>
            </p:grpSpPr>
            <p:sp>
              <p:nvSpPr>
                <p:cNvPr id="381041" name="Line 154"/>
                <p:cNvSpPr>
                  <a:spLocks noChangeAspect="1" noChangeShapeType="1"/>
                </p:cNvSpPr>
                <p:nvPr/>
              </p:nvSpPr>
              <p:spPr bwMode="auto">
                <a:xfrm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042" name="Line 155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81038" name="Group 156"/>
              <p:cNvGrpSpPr>
                <a:grpSpLocks noChangeAspect="1"/>
              </p:cNvGrpSpPr>
              <p:nvPr/>
            </p:nvGrpSpPr>
            <p:grpSpPr bwMode="auto">
              <a:xfrm>
                <a:off x="3247" y="1338"/>
                <a:ext cx="62" cy="60"/>
                <a:chOff x="9474" y="9126"/>
                <a:chExt cx="120" cy="120"/>
              </a:xfrm>
            </p:grpSpPr>
            <p:sp>
              <p:nvSpPr>
                <p:cNvPr id="381039" name="Line 157"/>
                <p:cNvSpPr>
                  <a:spLocks noChangeAspect="1" noChangeShapeType="1"/>
                </p:cNvSpPr>
                <p:nvPr/>
              </p:nvSpPr>
              <p:spPr bwMode="auto">
                <a:xfrm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040" name="Line 158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9534" y="9126"/>
                  <a:ext cx="0" cy="12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81014" name="Line 161"/>
          <p:cNvSpPr>
            <a:spLocks noChangeShapeType="1"/>
          </p:cNvSpPr>
          <p:nvPr/>
        </p:nvSpPr>
        <p:spPr bwMode="auto">
          <a:xfrm rot="-5400000">
            <a:off x="4217988" y="2584450"/>
            <a:ext cx="527050" cy="6159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lg" len="lg"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81090" name="Text Box 162"/>
          <p:cNvSpPr txBox="1">
            <a:spLocks noChangeArrowheads="1"/>
          </p:cNvSpPr>
          <p:nvPr/>
        </p:nvSpPr>
        <p:spPr bwMode="auto">
          <a:xfrm>
            <a:off x="7026275" y="3078163"/>
            <a:ext cx="381000" cy="419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>
                <a:solidFill>
                  <a:srgbClr val="000066"/>
                </a:solidFill>
                <a:sym typeface="Symbol" pitchFamily="18" charset="2"/>
              </a:rPr>
              <a:t>P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81091" name="Oval 163"/>
          <p:cNvSpPr>
            <a:spLocks noChangeArrowheads="1"/>
          </p:cNvSpPr>
          <p:nvPr/>
        </p:nvSpPr>
        <p:spPr bwMode="auto">
          <a:xfrm>
            <a:off x="7121525" y="3571875"/>
            <a:ext cx="107950" cy="107950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81092" name="Line 164"/>
          <p:cNvSpPr>
            <a:spLocks noChangeShapeType="1"/>
          </p:cNvSpPr>
          <p:nvPr/>
        </p:nvSpPr>
        <p:spPr bwMode="auto">
          <a:xfrm rot="5400000" flipV="1">
            <a:off x="5429250" y="2179638"/>
            <a:ext cx="506413" cy="29987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arrow" w="lg" len="lg"/>
            <a:tailEnd type="arrow" w="lg" len="lg"/>
          </a:ln>
        </p:spPr>
        <p:txBody>
          <a:bodyPr/>
          <a:lstStyle/>
          <a:p>
            <a:endParaRPr lang="en-US"/>
          </a:p>
        </p:txBody>
      </p:sp>
      <p:sp useBgFill="1">
        <p:nvSpPr>
          <p:cNvPr id="381093" name="Text Box 165"/>
          <p:cNvSpPr txBox="1">
            <a:spLocks noChangeArrowheads="1"/>
          </p:cNvSpPr>
          <p:nvPr/>
        </p:nvSpPr>
        <p:spPr bwMode="auto">
          <a:xfrm>
            <a:off x="5449888" y="3467100"/>
            <a:ext cx="381000" cy="41910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z</a:t>
            </a:r>
          </a:p>
        </p:txBody>
      </p:sp>
      <p:sp>
        <p:nvSpPr>
          <p:cNvPr id="381094" name="Text Box 166"/>
          <p:cNvSpPr txBox="1">
            <a:spLocks noChangeArrowheads="1"/>
          </p:cNvSpPr>
          <p:nvPr/>
        </p:nvSpPr>
        <p:spPr bwMode="auto">
          <a:xfrm>
            <a:off x="7981950" y="3544888"/>
            <a:ext cx="381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z</a:t>
            </a:r>
          </a:p>
        </p:txBody>
      </p:sp>
      <p:sp>
        <p:nvSpPr>
          <p:cNvPr id="381095" name="Line 167"/>
          <p:cNvSpPr>
            <a:spLocks noChangeShapeType="1"/>
          </p:cNvSpPr>
          <p:nvPr/>
        </p:nvSpPr>
        <p:spPr bwMode="auto">
          <a:xfrm>
            <a:off x="4867275" y="3270250"/>
            <a:ext cx="146050" cy="222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1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80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1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81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1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1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80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0" grpId="0" animBg="1"/>
      <p:bldP spid="380990" grpId="0"/>
      <p:bldP spid="2" grpId="0" animBg="1"/>
      <p:bldP spid="381090" grpId="0"/>
      <p:bldP spid="381091" grpId="0" animBg="1"/>
      <p:bldP spid="381092" grpId="0" animBg="1"/>
      <p:bldP spid="381093" grpId="0" animBg="1"/>
      <p:bldP spid="381094" grpId="0"/>
      <p:bldP spid="38109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09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38309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830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6852AA-9A87-45A1-A967-49A9AF9ED791}" type="slidenum">
              <a:rPr lang="en-US" smtClean="0">
                <a:cs typeface="Arial" charset="0"/>
              </a:rPr>
              <a:pPr/>
              <a:t>24</a:t>
            </a:fld>
            <a:endParaRPr lang="en-US" smtClean="0">
              <a:cs typeface="Arial" charset="0"/>
            </a:endParaRPr>
          </a:p>
        </p:txBody>
      </p:sp>
      <p:sp>
        <p:nvSpPr>
          <p:cNvPr id="383094" name="Line 2"/>
          <p:cNvSpPr>
            <a:spLocks noChangeShapeType="1"/>
          </p:cNvSpPr>
          <p:nvPr/>
        </p:nvSpPr>
        <p:spPr bwMode="auto">
          <a:xfrm rot="-5400000">
            <a:off x="1435100" y="3509963"/>
            <a:ext cx="2159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83095" name="Line 3"/>
          <p:cNvSpPr>
            <a:spLocks noChangeShapeType="1"/>
          </p:cNvSpPr>
          <p:nvPr/>
        </p:nvSpPr>
        <p:spPr bwMode="auto">
          <a:xfrm rot="21343968" flipV="1">
            <a:off x="1778000" y="3390900"/>
            <a:ext cx="1460500" cy="2413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83096" name="Text Box 6"/>
          <p:cNvSpPr txBox="1">
            <a:spLocks noChangeArrowheads="1"/>
          </p:cNvSpPr>
          <p:nvPr/>
        </p:nvSpPr>
        <p:spPr bwMode="auto">
          <a:xfrm>
            <a:off x="3279775" y="2330450"/>
            <a:ext cx="381000" cy="419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Q</a:t>
            </a:r>
            <a:endParaRPr lang="en-US" b="1" i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82983" name="Rectangle 7"/>
          <p:cNvSpPr>
            <a:spLocks noChangeArrowheads="1"/>
          </p:cNvSpPr>
          <p:nvPr/>
        </p:nvSpPr>
        <p:spPr bwMode="auto">
          <a:xfrm>
            <a:off x="179388" y="4910138"/>
            <a:ext cx="67468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The electric field on the axis </a:t>
            </a:r>
            <a:br>
              <a:rPr lang="en-ZA">
                <a:solidFill>
                  <a:srgbClr val="000066"/>
                </a:solidFill>
              </a:rPr>
            </a:br>
            <a:r>
              <a:rPr lang="en-ZA">
                <a:solidFill>
                  <a:srgbClr val="000066"/>
                </a:solidFill>
              </a:rPr>
              <a:t>of a charged disk of radius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ZA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graphicFrame>
        <p:nvGraphicFramePr>
          <p:cNvPr id="382984" name="Object 113"/>
          <p:cNvGraphicFramePr>
            <a:graphicFrameLocks noChangeAspect="1"/>
          </p:cNvGraphicFramePr>
          <p:nvPr/>
        </p:nvGraphicFramePr>
        <p:xfrm>
          <a:off x="5091113" y="5241925"/>
          <a:ext cx="37719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101" name="Equation" r:id="rId4" imgW="3771900" imgH="863600" progId="Equation.DSMT4">
                  <p:embed/>
                </p:oleObj>
              </mc:Choice>
              <mc:Fallback>
                <p:oleObj name="Equation" r:id="rId4" imgW="3771900" imgH="863600" progId="Equation.DSMT4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1113" y="5241925"/>
                        <a:ext cx="37719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2985" name="Rectangle 9"/>
          <p:cNvSpPr>
            <a:spLocks noChangeArrowheads="1"/>
          </p:cNvSpPr>
          <p:nvPr/>
        </p:nvSpPr>
        <p:spPr bwMode="auto">
          <a:xfrm>
            <a:off x="5005388" y="5199063"/>
            <a:ext cx="3940175" cy="9652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83099" name="Rectangle 10"/>
          <p:cNvSpPr>
            <a:spLocks noGrp="1" noChangeArrowheads="1"/>
          </p:cNvSpPr>
          <p:nvPr>
            <p:ph type="title"/>
          </p:nvPr>
        </p:nvSpPr>
        <p:spPr>
          <a:xfrm>
            <a:off x="455613" y="685800"/>
            <a:ext cx="8231187" cy="655638"/>
          </a:xfrm>
        </p:spPr>
        <p:txBody>
          <a:bodyPr/>
          <a:lstStyle/>
          <a:p>
            <a:pPr eaLnBrk="1" hangingPunct="1"/>
            <a:r>
              <a:rPr lang="en-ZA" sz="2800" smtClean="0"/>
              <a:t>FIELDS DUE TO </a:t>
            </a:r>
            <a:br>
              <a:rPr lang="en-ZA" sz="2800" smtClean="0"/>
            </a:br>
            <a:r>
              <a:rPr lang="en-ZA" sz="2800" smtClean="0"/>
              <a:t>CONTINUOUS DISTRIBUTIONS OF CHARGE </a:t>
            </a:r>
            <a:endParaRPr lang="en-US" sz="2800" smtClean="0"/>
          </a:p>
        </p:txBody>
      </p:sp>
      <p:sp>
        <p:nvSpPr>
          <p:cNvPr id="383100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79388" y="1565275"/>
            <a:ext cx="8774112" cy="528638"/>
          </a:xfrm>
        </p:spPr>
        <p:txBody>
          <a:bodyPr/>
          <a:lstStyle/>
          <a:p>
            <a:pPr marL="0" indent="0" eaLnBrk="1" hangingPunct="1"/>
            <a:r>
              <a:rPr lang="en-ZA" smtClean="0"/>
              <a:t>Disk of charge:</a:t>
            </a:r>
            <a:endParaRPr lang="en-US" smtClean="0"/>
          </a:p>
        </p:txBody>
      </p:sp>
      <p:sp>
        <p:nvSpPr>
          <p:cNvPr id="383101" name="AutoShape 13"/>
          <p:cNvSpPr>
            <a:spLocks noChangeArrowheads="1"/>
          </p:cNvSpPr>
          <p:nvPr/>
        </p:nvSpPr>
        <p:spPr bwMode="auto">
          <a:xfrm>
            <a:off x="1706563" y="2343150"/>
            <a:ext cx="1638300" cy="23304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758" y="10800"/>
                </a:moveTo>
                <a:cubicBezTo>
                  <a:pt x="10758" y="10823"/>
                  <a:pt x="10777" y="10842"/>
                  <a:pt x="10800" y="10842"/>
                </a:cubicBezTo>
                <a:cubicBezTo>
                  <a:pt x="10823" y="10842"/>
                  <a:pt x="10842" y="10823"/>
                  <a:pt x="10842" y="10800"/>
                </a:cubicBezTo>
                <a:cubicBezTo>
                  <a:pt x="10842" y="10777"/>
                  <a:pt x="10823" y="10758"/>
                  <a:pt x="10800" y="10758"/>
                </a:cubicBezTo>
                <a:cubicBezTo>
                  <a:pt x="10777" y="10758"/>
                  <a:pt x="10758" y="10777"/>
                  <a:pt x="10758" y="10800"/>
                </a:cubicBez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FF6565"/>
              </a:gs>
            </a:gsLst>
            <a:path path="rect">
              <a:fillToRect l="50000" t="50000" r="50000" b="50000"/>
            </a:path>
          </a:gradFill>
          <a:ln w="127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383066" name="Text Box 90"/>
          <p:cNvSpPr txBox="1">
            <a:spLocks noChangeArrowheads="1"/>
          </p:cNvSpPr>
          <p:nvPr/>
        </p:nvSpPr>
        <p:spPr bwMode="auto">
          <a:xfrm>
            <a:off x="5365750" y="3424238"/>
            <a:ext cx="381000" cy="419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>
                <a:solidFill>
                  <a:srgbClr val="000066"/>
                </a:solidFill>
                <a:sym typeface="Symbol" pitchFamily="18" charset="2"/>
              </a:rPr>
              <a:t>P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83067" name="Oval 91"/>
          <p:cNvSpPr>
            <a:spLocks noChangeArrowheads="1"/>
          </p:cNvSpPr>
          <p:nvPr/>
        </p:nvSpPr>
        <p:spPr bwMode="auto">
          <a:xfrm>
            <a:off x="5461000" y="3917950"/>
            <a:ext cx="107950" cy="107950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83068" name="Line 92"/>
          <p:cNvSpPr>
            <a:spLocks noChangeShapeType="1"/>
          </p:cNvSpPr>
          <p:nvPr/>
        </p:nvSpPr>
        <p:spPr bwMode="auto">
          <a:xfrm rot="5400000" flipV="1">
            <a:off x="3768725" y="2525713"/>
            <a:ext cx="506413" cy="29987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arrow" w="lg" len="lg"/>
            <a:tailEnd type="arrow" w="lg" len="lg"/>
          </a:ln>
        </p:spPr>
        <p:txBody>
          <a:bodyPr/>
          <a:lstStyle/>
          <a:p>
            <a:endParaRPr lang="en-US"/>
          </a:p>
        </p:txBody>
      </p:sp>
      <p:sp useBgFill="1">
        <p:nvSpPr>
          <p:cNvPr id="383069" name="Text Box 93"/>
          <p:cNvSpPr txBox="1">
            <a:spLocks noChangeArrowheads="1"/>
          </p:cNvSpPr>
          <p:nvPr/>
        </p:nvSpPr>
        <p:spPr bwMode="auto">
          <a:xfrm>
            <a:off x="3789363" y="3813175"/>
            <a:ext cx="381000" cy="41910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z</a:t>
            </a:r>
          </a:p>
        </p:txBody>
      </p:sp>
      <p:sp>
        <p:nvSpPr>
          <p:cNvPr id="383070" name="Text Box 94"/>
          <p:cNvSpPr txBox="1">
            <a:spLocks noChangeArrowheads="1"/>
          </p:cNvSpPr>
          <p:nvPr/>
        </p:nvSpPr>
        <p:spPr bwMode="auto">
          <a:xfrm>
            <a:off x="6321425" y="3890963"/>
            <a:ext cx="381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z</a:t>
            </a:r>
          </a:p>
        </p:txBody>
      </p:sp>
      <p:sp>
        <p:nvSpPr>
          <p:cNvPr id="383107" name="Text Box 5"/>
          <p:cNvSpPr txBox="1">
            <a:spLocks noChangeArrowheads="1"/>
          </p:cNvSpPr>
          <p:nvPr/>
        </p:nvSpPr>
        <p:spPr bwMode="auto">
          <a:xfrm>
            <a:off x="2563813" y="2820988"/>
            <a:ext cx="381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</a:p>
        </p:txBody>
      </p:sp>
      <p:sp>
        <p:nvSpPr>
          <p:cNvPr id="383108" name="Line 89"/>
          <p:cNvSpPr>
            <a:spLocks noChangeShapeType="1"/>
          </p:cNvSpPr>
          <p:nvPr/>
        </p:nvSpPr>
        <p:spPr bwMode="auto">
          <a:xfrm rot="-5400000">
            <a:off x="2557463" y="2841625"/>
            <a:ext cx="628650" cy="692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lg" len="lg"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83071" name="Rectangle 95"/>
          <p:cNvSpPr>
            <a:spLocks noChangeArrowheads="1"/>
          </p:cNvSpPr>
          <p:nvPr/>
        </p:nvSpPr>
        <p:spPr bwMode="auto">
          <a:xfrm>
            <a:off x="4017963" y="1701800"/>
            <a:ext cx="481965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The charge per unit of area </a:t>
            </a:r>
            <a:br>
              <a:rPr lang="en-ZA">
                <a:solidFill>
                  <a:srgbClr val="000066"/>
                </a:solidFill>
              </a:rPr>
            </a:br>
            <a:r>
              <a:rPr lang="en-ZA">
                <a:solidFill>
                  <a:srgbClr val="000066"/>
                </a:solidFill>
              </a:rPr>
              <a:t>is known as the </a:t>
            </a:r>
            <a:br>
              <a:rPr lang="en-ZA">
                <a:solidFill>
                  <a:srgbClr val="000066"/>
                </a:solidFill>
              </a:rPr>
            </a:br>
            <a:r>
              <a:rPr lang="en-ZA">
                <a:solidFill>
                  <a:srgbClr val="FF0000"/>
                </a:solidFill>
              </a:rPr>
              <a:t>surface charge density</a:t>
            </a:r>
            <a:r>
              <a:rPr lang="en-ZA">
                <a:solidFill>
                  <a:srgbClr val="000066"/>
                </a:solidFill>
              </a:rPr>
              <a:t>, </a:t>
            </a:r>
            <a:endParaRPr lang="en-US">
              <a:solidFill>
                <a:srgbClr val="000066"/>
              </a:solidFill>
            </a:endParaRPr>
          </a:p>
        </p:txBody>
      </p:sp>
      <p:graphicFrame>
        <p:nvGraphicFramePr>
          <p:cNvPr id="383072" name="Object 114"/>
          <p:cNvGraphicFramePr>
            <a:graphicFrameLocks noChangeAspect="1"/>
          </p:cNvGraphicFramePr>
          <p:nvPr/>
        </p:nvGraphicFramePr>
        <p:xfrm>
          <a:off x="7910513" y="2405063"/>
          <a:ext cx="8001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102" name="Equation" r:id="rId6" imgW="799753" imgH="660113" progId="Equation.DSMT4">
                  <p:embed/>
                </p:oleObj>
              </mc:Choice>
              <mc:Fallback>
                <p:oleObj name="Equation" r:id="rId6" imgW="799753" imgH="660113" progId="Equation.DSMT4">
                  <p:embed/>
                  <p:pic>
                    <p:nvPicPr>
                      <p:cNvPr id="0" name="Picture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0513" y="2405063"/>
                        <a:ext cx="8001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3110" name="Text Box 97"/>
          <p:cNvSpPr txBox="1">
            <a:spLocks noChangeArrowheads="1"/>
          </p:cNvSpPr>
          <p:nvPr/>
        </p:nvSpPr>
        <p:spPr bwMode="auto">
          <a:xfrm>
            <a:off x="1928813" y="2897188"/>
            <a:ext cx="381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" name="Line 98"/>
          <p:cNvSpPr>
            <a:spLocks noChangeShapeType="1"/>
          </p:cNvSpPr>
          <p:nvPr/>
        </p:nvSpPr>
        <p:spPr bwMode="auto">
          <a:xfrm rot="5400000" flipV="1">
            <a:off x="1451769" y="3123406"/>
            <a:ext cx="69850" cy="4460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82980" name="Line 4"/>
          <p:cNvSpPr>
            <a:spLocks noChangeShapeType="1"/>
          </p:cNvSpPr>
          <p:nvPr/>
        </p:nvSpPr>
        <p:spPr bwMode="auto">
          <a:xfrm rot="5400000" flipV="1">
            <a:off x="4111625" y="1908176"/>
            <a:ext cx="593725" cy="37909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3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2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82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83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83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83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83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83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3" grpId="0"/>
      <p:bldP spid="382985" grpId="0" animBg="1"/>
      <p:bldP spid="383066" grpId="0"/>
      <p:bldP spid="383067" grpId="0" animBg="1"/>
      <p:bldP spid="383068" grpId="0" animBg="1"/>
      <p:bldP spid="383069" grpId="0" animBg="1"/>
      <p:bldP spid="383070" grpId="0"/>
      <p:bldP spid="383071" grpId="0"/>
      <p:bldP spid="2" grpId="0" animBg="1"/>
      <p:bldP spid="38298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17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38517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851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15B848-6C51-4394-9111-66E546FF680A}" type="slidenum">
              <a:rPr lang="en-US" smtClean="0">
                <a:cs typeface="Arial" charset="0"/>
              </a:rPr>
              <a:pPr/>
              <a:t>25</a:t>
            </a:fld>
            <a:endParaRPr lang="en-US" smtClean="0">
              <a:cs typeface="Arial" charset="0"/>
            </a:endParaRPr>
          </a:p>
        </p:txBody>
      </p:sp>
      <p:graphicFrame>
        <p:nvGraphicFramePr>
          <p:cNvPr id="385173" name="Object 149"/>
          <p:cNvGraphicFramePr>
            <a:graphicFrameLocks noChangeAspect="1"/>
          </p:cNvGraphicFramePr>
          <p:nvPr/>
        </p:nvGraphicFramePr>
        <p:xfrm>
          <a:off x="5767388" y="5335588"/>
          <a:ext cx="3009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185" name="Equation" r:id="rId4" imgW="3009900" imgH="736600" progId="Equation.DSMT4">
                  <p:embed/>
                </p:oleObj>
              </mc:Choice>
              <mc:Fallback>
                <p:oleObj name="Equation" r:id="rId4" imgW="3009900" imgH="736600" progId="Equation.DSMT4">
                  <p:embed/>
                  <p:pic>
                    <p:nvPicPr>
                      <p:cNvPr id="0" name="Picture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7388" y="5335588"/>
                        <a:ext cx="30099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5032" name="Rectangle 8"/>
          <p:cNvSpPr>
            <a:spLocks noChangeArrowheads="1"/>
          </p:cNvSpPr>
          <p:nvPr/>
        </p:nvSpPr>
        <p:spPr bwMode="auto">
          <a:xfrm>
            <a:off x="5686425" y="5326063"/>
            <a:ext cx="3168650" cy="779462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85179" name="Rectangle 9"/>
          <p:cNvSpPr>
            <a:spLocks noGrp="1" noChangeArrowheads="1"/>
          </p:cNvSpPr>
          <p:nvPr>
            <p:ph type="title"/>
          </p:nvPr>
        </p:nvSpPr>
        <p:spPr>
          <a:xfrm>
            <a:off x="455613" y="685800"/>
            <a:ext cx="8231187" cy="655638"/>
          </a:xfrm>
        </p:spPr>
        <p:txBody>
          <a:bodyPr/>
          <a:lstStyle/>
          <a:p>
            <a:pPr eaLnBrk="1" hangingPunct="1"/>
            <a:r>
              <a:rPr lang="en-ZA" sz="2800" smtClean="0"/>
              <a:t>FIELDS DUE TO </a:t>
            </a:r>
            <a:br>
              <a:rPr lang="en-ZA" sz="2800" smtClean="0"/>
            </a:br>
            <a:r>
              <a:rPr lang="en-ZA" sz="2800" smtClean="0"/>
              <a:t>CONTINUOUS DISTRIBUTIONS OF CHARGE </a:t>
            </a:r>
            <a:endParaRPr lang="en-US" sz="2800" smtClean="0"/>
          </a:p>
        </p:txBody>
      </p:sp>
      <p:sp>
        <p:nvSpPr>
          <p:cNvPr id="38518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79388" y="1565275"/>
            <a:ext cx="8774112" cy="528638"/>
          </a:xfrm>
        </p:spPr>
        <p:txBody>
          <a:bodyPr/>
          <a:lstStyle/>
          <a:p>
            <a:pPr marL="0" indent="0" eaLnBrk="1" hangingPunct="1"/>
            <a:r>
              <a:rPr lang="en-ZA" smtClean="0"/>
              <a:t>“Infinite” plane of charge:</a:t>
            </a:r>
            <a:endParaRPr lang="en-US" smtClean="0"/>
          </a:p>
        </p:txBody>
      </p:sp>
      <p:sp>
        <p:nvSpPr>
          <p:cNvPr id="385181" name="AutoShape 21"/>
          <p:cNvSpPr>
            <a:spLocks noChangeArrowheads="1"/>
          </p:cNvSpPr>
          <p:nvPr/>
        </p:nvSpPr>
        <p:spPr bwMode="auto">
          <a:xfrm rot="16200000" flipH="1">
            <a:off x="2713038" y="3211513"/>
            <a:ext cx="4060825" cy="1711325"/>
          </a:xfrm>
          <a:prstGeom prst="parallelogram">
            <a:avLst>
              <a:gd name="adj" fmla="val 68902"/>
            </a:avLst>
          </a:prstGeom>
          <a:gradFill rotWithShape="1">
            <a:gsLst>
              <a:gs pos="0">
                <a:srgbClr val="FF6565"/>
              </a:gs>
              <a:gs pos="100000">
                <a:srgbClr val="FFE1E1"/>
              </a:gs>
            </a:gsLst>
            <a:path path="rect">
              <a:fillToRect l="100000" b="100000"/>
            </a:path>
          </a:gra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85182" name="Text Box 23"/>
          <p:cNvSpPr txBox="1">
            <a:spLocks noChangeArrowheads="1"/>
          </p:cNvSpPr>
          <p:nvPr/>
        </p:nvSpPr>
        <p:spPr bwMode="auto">
          <a:xfrm>
            <a:off x="8505825" y="3821113"/>
            <a:ext cx="381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z</a:t>
            </a:r>
          </a:p>
        </p:txBody>
      </p:sp>
      <p:sp>
        <p:nvSpPr>
          <p:cNvPr id="385183" name="Line 24"/>
          <p:cNvSpPr>
            <a:spLocks noChangeShapeType="1"/>
          </p:cNvSpPr>
          <p:nvPr/>
        </p:nvSpPr>
        <p:spPr bwMode="auto">
          <a:xfrm>
            <a:off x="4802188" y="4086225"/>
            <a:ext cx="3732212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85184" name="Line 32"/>
          <p:cNvSpPr>
            <a:spLocks noChangeShapeType="1"/>
          </p:cNvSpPr>
          <p:nvPr/>
        </p:nvSpPr>
        <p:spPr bwMode="auto">
          <a:xfrm>
            <a:off x="2084388" y="3448050"/>
            <a:ext cx="1808162" cy="0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85185" name="Line 43"/>
          <p:cNvSpPr>
            <a:spLocks noChangeShapeType="1"/>
          </p:cNvSpPr>
          <p:nvPr/>
        </p:nvSpPr>
        <p:spPr bwMode="auto">
          <a:xfrm rot="5400000" flipH="1">
            <a:off x="2116932" y="3396456"/>
            <a:ext cx="0" cy="100013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385186" name="Group 52"/>
          <p:cNvGrpSpPr>
            <a:grpSpLocks/>
          </p:cNvGrpSpPr>
          <p:nvPr/>
        </p:nvGrpSpPr>
        <p:grpSpPr bwMode="auto">
          <a:xfrm>
            <a:off x="4087813" y="3446463"/>
            <a:ext cx="1962150" cy="1587"/>
            <a:chOff x="779" y="2215"/>
            <a:chExt cx="1236" cy="1"/>
          </a:xfrm>
        </p:grpSpPr>
        <p:sp>
          <p:nvSpPr>
            <p:cNvPr id="385259" name="Line 47"/>
            <p:cNvSpPr>
              <a:spLocks noChangeShapeType="1"/>
            </p:cNvSpPr>
            <p:nvPr/>
          </p:nvSpPr>
          <p:spPr bwMode="auto">
            <a:xfrm>
              <a:off x="779" y="2216"/>
              <a:ext cx="123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5260" name="Line 33"/>
            <p:cNvSpPr>
              <a:spLocks noChangeShapeType="1"/>
            </p:cNvSpPr>
            <p:nvPr/>
          </p:nvSpPr>
          <p:spPr bwMode="auto">
            <a:xfrm rot="-5400000">
              <a:off x="1976" y="2183"/>
              <a:ext cx="0" cy="63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85187" name="Line 54"/>
          <p:cNvSpPr>
            <a:spLocks noChangeShapeType="1"/>
          </p:cNvSpPr>
          <p:nvPr/>
        </p:nvSpPr>
        <p:spPr bwMode="auto">
          <a:xfrm>
            <a:off x="2066925" y="4005263"/>
            <a:ext cx="1825625" cy="0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85188" name="Line 55"/>
          <p:cNvSpPr>
            <a:spLocks noChangeShapeType="1"/>
          </p:cNvSpPr>
          <p:nvPr/>
        </p:nvSpPr>
        <p:spPr bwMode="auto">
          <a:xfrm rot="5400000" flipH="1">
            <a:off x="2116932" y="3953668"/>
            <a:ext cx="0" cy="100013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385189" name="Group 56"/>
          <p:cNvGrpSpPr>
            <a:grpSpLocks/>
          </p:cNvGrpSpPr>
          <p:nvPr/>
        </p:nvGrpSpPr>
        <p:grpSpPr bwMode="auto">
          <a:xfrm>
            <a:off x="4087813" y="4003675"/>
            <a:ext cx="1962150" cy="1588"/>
            <a:chOff x="779" y="2215"/>
            <a:chExt cx="1236" cy="1"/>
          </a:xfrm>
        </p:grpSpPr>
        <p:sp>
          <p:nvSpPr>
            <p:cNvPr id="385257" name="Line 57"/>
            <p:cNvSpPr>
              <a:spLocks noChangeShapeType="1"/>
            </p:cNvSpPr>
            <p:nvPr/>
          </p:nvSpPr>
          <p:spPr bwMode="auto">
            <a:xfrm>
              <a:off x="779" y="2216"/>
              <a:ext cx="123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5258" name="Line 58"/>
            <p:cNvSpPr>
              <a:spLocks noChangeShapeType="1"/>
            </p:cNvSpPr>
            <p:nvPr/>
          </p:nvSpPr>
          <p:spPr bwMode="auto">
            <a:xfrm rot="-5400000">
              <a:off x="1976" y="2183"/>
              <a:ext cx="0" cy="63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85190" name="Line 60"/>
          <p:cNvSpPr>
            <a:spLocks noChangeShapeType="1"/>
          </p:cNvSpPr>
          <p:nvPr/>
        </p:nvSpPr>
        <p:spPr bwMode="auto">
          <a:xfrm>
            <a:off x="2084388" y="4562475"/>
            <a:ext cx="1808162" cy="0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85191" name="Line 61"/>
          <p:cNvSpPr>
            <a:spLocks noChangeShapeType="1"/>
          </p:cNvSpPr>
          <p:nvPr/>
        </p:nvSpPr>
        <p:spPr bwMode="auto">
          <a:xfrm rot="5400000" flipH="1">
            <a:off x="2116932" y="4510881"/>
            <a:ext cx="0" cy="100013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385192" name="Group 62"/>
          <p:cNvGrpSpPr>
            <a:grpSpLocks/>
          </p:cNvGrpSpPr>
          <p:nvPr/>
        </p:nvGrpSpPr>
        <p:grpSpPr bwMode="auto">
          <a:xfrm>
            <a:off x="4087813" y="4560888"/>
            <a:ext cx="1962150" cy="1587"/>
            <a:chOff x="779" y="2215"/>
            <a:chExt cx="1236" cy="1"/>
          </a:xfrm>
        </p:grpSpPr>
        <p:sp>
          <p:nvSpPr>
            <p:cNvPr id="385255" name="Line 63"/>
            <p:cNvSpPr>
              <a:spLocks noChangeShapeType="1"/>
            </p:cNvSpPr>
            <p:nvPr/>
          </p:nvSpPr>
          <p:spPr bwMode="auto">
            <a:xfrm>
              <a:off x="779" y="2216"/>
              <a:ext cx="123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5256" name="Line 64"/>
            <p:cNvSpPr>
              <a:spLocks noChangeShapeType="1"/>
            </p:cNvSpPr>
            <p:nvPr/>
          </p:nvSpPr>
          <p:spPr bwMode="auto">
            <a:xfrm rot="-5400000">
              <a:off x="1976" y="2183"/>
              <a:ext cx="0" cy="63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85193" name="Line 66"/>
          <p:cNvSpPr>
            <a:spLocks noChangeShapeType="1"/>
          </p:cNvSpPr>
          <p:nvPr/>
        </p:nvSpPr>
        <p:spPr bwMode="auto">
          <a:xfrm>
            <a:off x="2101850" y="5119688"/>
            <a:ext cx="1790700" cy="0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85194" name="Line 67"/>
          <p:cNvSpPr>
            <a:spLocks noChangeShapeType="1"/>
          </p:cNvSpPr>
          <p:nvPr/>
        </p:nvSpPr>
        <p:spPr bwMode="auto">
          <a:xfrm rot="5400000" flipH="1">
            <a:off x="2116932" y="5068093"/>
            <a:ext cx="0" cy="100013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385195" name="Group 68"/>
          <p:cNvGrpSpPr>
            <a:grpSpLocks/>
          </p:cNvGrpSpPr>
          <p:nvPr/>
        </p:nvGrpSpPr>
        <p:grpSpPr bwMode="auto">
          <a:xfrm>
            <a:off x="4087813" y="5118100"/>
            <a:ext cx="1962150" cy="1588"/>
            <a:chOff x="779" y="2215"/>
            <a:chExt cx="1236" cy="1"/>
          </a:xfrm>
        </p:grpSpPr>
        <p:sp>
          <p:nvSpPr>
            <p:cNvPr id="385253" name="Line 69"/>
            <p:cNvSpPr>
              <a:spLocks noChangeShapeType="1"/>
            </p:cNvSpPr>
            <p:nvPr/>
          </p:nvSpPr>
          <p:spPr bwMode="auto">
            <a:xfrm>
              <a:off x="779" y="2216"/>
              <a:ext cx="123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5254" name="Line 70"/>
            <p:cNvSpPr>
              <a:spLocks noChangeShapeType="1"/>
            </p:cNvSpPr>
            <p:nvPr/>
          </p:nvSpPr>
          <p:spPr bwMode="auto">
            <a:xfrm rot="-5400000">
              <a:off x="1976" y="2183"/>
              <a:ext cx="0" cy="63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85196" name="Line 86"/>
          <p:cNvSpPr>
            <a:spLocks noChangeShapeType="1"/>
          </p:cNvSpPr>
          <p:nvPr/>
        </p:nvSpPr>
        <p:spPr bwMode="auto">
          <a:xfrm>
            <a:off x="2898775" y="2982913"/>
            <a:ext cx="1320800" cy="0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385197" name="Group 88"/>
          <p:cNvGrpSpPr>
            <a:grpSpLocks/>
          </p:cNvGrpSpPr>
          <p:nvPr/>
        </p:nvGrpSpPr>
        <p:grpSpPr bwMode="auto">
          <a:xfrm>
            <a:off x="4791075" y="2981325"/>
            <a:ext cx="1962150" cy="1588"/>
            <a:chOff x="779" y="2215"/>
            <a:chExt cx="1236" cy="1"/>
          </a:xfrm>
        </p:grpSpPr>
        <p:sp>
          <p:nvSpPr>
            <p:cNvPr id="385251" name="Line 89"/>
            <p:cNvSpPr>
              <a:spLocks noChangeShapeType="1"/>
            </p:cNvSpPr>
            <p:nvPr/>
          </p:nvSpPr>
          <p:spPr bwMode="auto">
            <a:xfrm>
              <a:off x="779" y="2216"/>
              <a:ext cx="123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5252" name="Line 90"/>
            <p:cNvSpPr>
              <a:spLocks noChangeShapeType="1"/>
            </p:cNvSpPr>
            <p:nvPr/>
          </p:nvSpPr>
          <p:spPr bwMode="auto">
            <a:xfrm rot="-5400000">
              <a:off x="1976" y="2183"/>
              <a:ext cx="0" cy="63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85198" name="Line 93"/>
          <p:cNvSpPr>
            <a:spLocks noChangeShapeType="1"/>
          </p:cNvSpPr>
          <p:nvPr/>
        </p:nvSpPr>
        <p:spPr bwMode="auto">
          <a:xfrm>
            <a:off x="3670300" y="2519363"/>
            <a:ext cx="1220788" cy="0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385199" name="Group 94"/>
          <p:cNvGrpSpPr>
            <a:grpSpLocks/>
          </p:cNvGrpSpPr>
          <p:nvPr/>
        </p:nvGrpSpPr>
        <p:grpSpPr bwMode="auto">
          <a:xfrm>
            <a:off x="5462588" y="2517775"/>
            <a:ext cx="1962150" cy="1588"/>
            <a:chOff x="779" y="2215"/>
            <a:chExt cx="1236" cy="1"/>
          </a:xfrm>
        </p:grpSpPr>
        <p:sp>
          <p:nvSpPr>
            <p:cNvPr id="385249" name="Line 95"/>
            <p:cNvSpPr>
              <a:spLocks noChangeShapeType="1"/>
            </p:cNvSpPr>
            <p:nvPr/>
          </p:nvSpPr>
          <p:spPr bwMode="auto">
            <a:xfrm>
              <a:off x="779" y="2216"/>
              <a:ext cx="123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5250" name="Line 96"/>
            <p:cNvSpPr>
              <a:spLocks noChangeShapeType="1"/>
            </p:cNvSpPr>
            <p:nvPr/>
          </p:nvSpPr>
          <p:spPr bwMode="auto">
            <a:xfrm rot="-5400000">
              <a:off x="1976" y="2183"/>
              <a:ext cx="0" cy="63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85200" name="Group 106"/>
          <p:cNvGrpSpPr>
            <a:grpSpLocks/>
          </p:cNvGrpSpPr>
          <p:nvPr/>
        </p:nvGrpSpPr>
        <p:grpSpPr bwMode="auto">
          <a:xfrm>
            <a:off x="4791075" y="3527425"/>
            <a:ext cx="1962150" cy="1588"/>
            <a:chOff x="779" y="2215"/>
            <a:chExt cx="1236" cy="1"/>
          </a:xfrm>
        </p:grpSpPr>
        <p:sp>
          <p:nvSpPr>
            <p:cNvPr id="385247" name="Line 107"/>
            <p:cNvSpPr>
              <a:spLocks noChangeShapeType="1"/>
            </p:cNvSpPr>
            <p:nvPr/>
          </p:nvSpPr>
          <p:spPr bwMode="auto">
            <a:xfrm>
              <a:off x="779" y="2216"/>
              <a:ext cx="123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5248" name="Line 108"/>
            <p:cNvSpPr>
              <a:spLocks noChangeShapeType="1"/>
            </p:cNvSpPr>
            <p:nvPr/>
          </p:nvSpPr>
          <p:spPr bwMode="auto">
            <a:xfrm rot="-5400000">
              <a:off x="1976" y="2183"/>
              <a:ext cx="0" cy="63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85201" name="Group 109"/>
          <p:cNvGrpSpPr>
            <a:grpSpLocks/>
          </p:cNvGrpSpPr>
          <p:nvPr/>
        </p:nvGrpSpPr>
        <p:grpSpPr bwMode="auto">
          <a:xfrm>
            <a:off x="4791075" y="4086225"/>
            <a:ext cx="1962150" cy="1588"/>
            <a:chOff x="779" y="2215"/>
            <a:chExt cx="1236" cy="1"/>
          </a:xfrm>
        </p:grpSpPr>
        <p:sp>
          <p:nvSpPr>
            <p:cNvPr id="385245" name="Line 110"/>
            <p:cNvSpPr>
              <a:spLocks noChangeShapeType="1"/>
            </p:cNvSpPr>
            <p:nvPr/>
          </p:nvSpPr>
          <p:spPr bwMode="auto">
            <a:xfrm>
              <a:off x="779" y="2216"/>
              <a:ext cx="123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5246" name="Line 111"/>
            <p:cNvSpPr>
              <a:spLocks noChangeShapeType="1"/>
            </p:cNvSpPr>
            <p:nvPr/>
          </p:nvSpPr>
          <p:spPr bwMode="auto">
            <a:xfrm rot="-5400000">
              <a:off x="1976" y="2183"/>
              <a:ext cx="0" cy="63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85202" name="Group 112"/>
          <p:cNvGrpSpPr>
            <a:grpSpLocks/>
          </p:cNvGrpSpPr>
          <p:nvPr/>
        </p:nvGrpSpPr>
        <p:grpSpPr bwMode="auto">
          <a:xfrm>
            <a:off x="4791075" y="4632325"/>
            <a:ext cx="1962150" cy="1588"/>
            <a:chOff x="779" y="2215"/>
            <a:chExt cx="1236" cy="1"/>
          </a:xfrm>
        </p:grpSpPr>
        <p:sp>
          <p:nvSpPr>
            <p:cNvPr id="385243" name="Line 113"/>
            <p:cNvSpPr>
              <a:spLocks noChangeShapeType="1"/>
            </p:cNvSpPr>
            <p:nvPr/>
          </p:nvSpPr>
          <p:spPr bwMode="auto">
            <a:xfrm>
              <a:off x="779" y="2216"/>
              <a:ext cx="123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5244" name="Line 114"/>
            <p:cNvSpPr>
              <a:spLocks noChangeShapeType="1"/>
            </p:cNvSpPr>
            <p:nvPr/>
          </p:nvSpPr>
          <p:spPr bwMode="auto">
            <a:xfrm rot="-5400000">
              <a:off x="1976" y="2183"/>
              <a:ext cx="0" cy="63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85203" name="Group 115"/>
          <p:cNvGrpSpPr>
            <a:grpSpLocks/>
          </p:cNvGrpSpPr>
          <p:nvPr/>
        </p:nvGrpSpPr>
        <p:grpSpPr bwMode="auto">
          <a:xfrm>
            <a:off x="4791075" y="5197475"/>
            <a:ext cx="1962150" cy="1588"/>
            <a:chOff x="779" y="2215"/>
            <a:chExt cx="1236" cy="1"/>
          </a:xfrm>
        </p:grpSpPr>
        <p:sp>
          <p:nvSpPr>
            <p:cNvPr id="385241" name="Line 116"/>
            <p:cNvSpPr>
              <a:spLocks noChangeShapeType="1"/>
            </p:cNvSpPr>
            <p:nvPr/>
          </p:nvSpPr>
          <p:spPr bwMode="auto">
            <a:xfrm>
              <a:off x="779" y="2216"/>
              <a:ext cx="123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5242" name="Line 117"/>
            <p:cNvSpPr>
              <a:spLocks noChangeShapeType="1"/>
            </p:cNvSpPr>
            <p:nvPr/>
          </p:nvSpPr>
          <p:spPr bwMode="auto">
            <a:xfrm rot="-5400000">
              <a:off x="1976" y="2183"/>
              <a:ext cx="0" cy="63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85204" name="Group 118"/>
          <p:cNvGrpSpPr>
            <a:grpSpLocks/>
          </p:cNvGrpSpPr>
          <p:nvPr/>
        </p:nvGrpSpPr>
        <p:grpSpPr bwMode="auto">
          <a:xfrm>
            <a:off x="5432425" y="3082925"/>
            <a:ext cx="1962150" cy="1588"/>
            <a:chOff x="779" y="2215"/>
            <a:chExt cx="1236" cy="1"/>
          </a:xfrm>
        </p:grpSpPr>
        <p:sp>
          <p:nvSpPr>
            <p:cNvPr id="385239" name="Line 119"/>
            <p:cNvSpPr>
              <a:spLocks noChangeShapeType="1"/>
            </p:cNvSpPr>
            <p:nvPr/>
          </p:nvSpPr>
          <p:spPr bwMode="auto">
            <a:xfrm>
              <a:off x="779" y="2216"/>
              <a:ext cx="123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5240" name="Line 120"/>
            <p:cNvSpPr>
              <a:spLocks noChangeShapeType="1"/>
            </p:cNvSpPr>
            <p:nvPr/>
          </p:nvSpPr>
          <p:spPr bwMode="auto">
            <a:xfrm rot="-5400000">
              <a:off x="1976" y="2183"/>
              <a:ext cx="0" cy="63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85205" name="Group 121"/>
          <p:cNvGrpSpPr>
            <a:grpSpLocks/>
          </p:cNvGrpSpPr>
          <p:nvPr/>
        </p:nvGrpSpPr>
        <p:grpSpPr bwMode="auto">
          <a:xfrm>
            <a:off x="5432425" y="3641725"/>
            <a:ext cx="1962150" cy="1588"/>
            <a:chOff x="779" y="2215"/>
            <a:chExt cx="1236" cy="1"/>
          </a:xfrm>
        </p:grpSpPr>
        <p:sp>
          <p:nvSpPr>
            <p:cNvPr id="385237" name="Line 122"/>
            <p:cNvSpPr>
              <a:spLocks noChangeShapeType="1"/>
            </p:cNvSpPr>
            <p:nvPr/>
          </p:nvSpPr>
          <p:spPr bwMode="auto">
            <a:xfrm>
              <a:off x="779" y="2216"/>
              <a:ext cx="123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5238" name="Line 123"/>
            <p:cNvSpPr>
              <a:spLocks noChangeShapeType="1"/>
            </p:cNvSpPr>
            <p:nvPr/>
          </p:nvSpPr>
          <p:spPr bwMode="auto">
            <a:xfrm rot="-5400000">
              <a:off x="1976" y="2183"/>
              <a:ext cx="0" cy="63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85206" name="Group 124"/>
          <p:cNvGrpSpPr>
            <a:grpSpLocks/>
          </p:cNvGrpSpPr>
          <p:nvPr/>
        </p:nvGrpSpPr>
        <p:grpSpPr bwMode="auto">
          <a:xfrm>
            <a:off x="5432425" y="4187825"/>
            <a:ext cx="1962150" cy="1588"/>
            <a:chOff x="779" y="2215"/>
            <a:chExt cx="1236" cy="1"/>
          </a:xfrm>
        </p:grpSpPr>
        <p:sp>
          <p:nvSpPr>
            <p:cNvPr id="385235" name="Line 125"/>
            <p:cNvSpPr>
              <a:spLocks noChangeShapeType="1"/>
            </p:cNvSpPr>
            <p:nvPr/>
          </p:nvSpPr>
          <p:spPr bwMode="auto">
            <a:xfrm>
              <a:off x="779" y="2216"/>
              <a:ext cx="123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5236" name="Line 126"/>
            <p:cNvSpPr>
              <a:spLocks noChangeShapeType="1"/>
            </p:cNvSpPr>
            <p:nvPr/>
          </p:nvSpPr>
          <p:spPr bwMode="auto">
            <a:xfrm rot="-5400000">
              <a:off x="1976" y="2183"/>
              <a:ext cx="0" cy="63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85207" name="Group 127"/>
          <p:cNvGrpSpPr>
            <a:grpSpLocks/>
          </p:cNvGrpSpPr>
          <p:nvPr/>
        </p:nvGrpSpPr>
        <p:grpSpPr bwMode="auto">
          <a:xfrm>
            <a:off x="5432425" y="4752975"/>
            <a:ext cx="1962150" cy="1588"/>
            <a:chOff x="779" y="2215"/>
            <a:chExt cx="1236" cy="1"/>
          </a:xfrm>
        </p:grpSpPr>
        <p:sp>
          <p:nvSpPr>
            <p:cNvPr id="385233" name="Line 128"/>
            <p:cNvSpPr>
              <a:spLocks noChangeShapeType="1"/>
            </p:cNvSpPr>
            <p:nvPr/>
          </p:nvSpPr>
          <p:spPr bwMode="auto">
            <a:xfrm>
              <a:off x="779" y="2216"/>
              <a:ext cx="123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5234" name="Line 129"/>
            <p:cNvSpPr>
              <a:spLocks noChangeShapeType="1"/>
            </p:cNvSpPr>
            <p:nvPr/>
          </p:nvSpPr>
          <p:spPr bwMode="auto">
            <a:xfrm rot="-5400000">
              <a:off x="1976" y="2183"/>
              <a:ext cx="0" cy="63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385156" name="Object 150"/>
          <p:cNvGraphicFramePr>
            <a:graphicFrameLocks noChangeAspect="1"/>
          </p:cNvGraphicFramePr>
          <p:nvPr/>
        </p:nvGraphicFramePr>
        <p:xfrm>
          <a:off x="430213" y="5335588"/>
          <a:ext cx="3009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186" name="Equation" r:id="rId6" imgW="3009900" imgH="736600" progId="Equation.DSMT4">
                  <p:embed/>
                </p:oleObj>
              </mc:Choice>
              <mc:Fallback>
                <p:oleObj name="Equation" r:id="rId6" imgW="3009900" imgH="736600" progId="Equation.DSMT4">
                  <p:embed/>
                  <p:pic>
                    <p:nvPicPr>
                      <p:cNvPr id="0" name="Picture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213" y="5335588"/>
                        <a:ext cx="30099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33"/>
          <p:cNvSpPr>
            <a:spLocks noChangeArrowheads="1"/>
          </p:cNvSpPr>
          <p:nvPr/>
        </p:nvSpPr>
        <p:spPr bwMode="auto">
          <a:xfrm>
            <a:off x="349250" y="5326063"/>
            <a:ext cx="3168650" cy="779462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85209" name="Line 137"/>
          <p:cNvSpPr>
            <a:spLocks noChangeShapeType="1"/>
          </p:cNvSpPr>
          <p:nvPr/>
        </p:nvSpPr>
        <p:spPr bwMode="auto">
          <a:xfrm rot="5400000" flipH="1">
            <a:off x="2912269" y="2934494"/>
            <a:ext cx="0" cy="100012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85210" name="Line 141"/>
          <p:cNvSpPr>
            <a:spLocks noChangeShapeType="1"/>
          </p:cNvSpPr>
          <p:nvPr/>
        </p:nvSpPr>
        <p:spPr bwMode="auto">
          <a:xfrm rot="5400000" flipH="1">
            <a:off x="3666332" y="2469356"/>
            <a:ext cx="0" cy="100013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85211" name="Line 142"/>
          <p:cNvSpPr>
            <a:spLocks noChangeShapeType="1"/>
          </p:cNvSpPr>
          <p:nvPr/>
        </p:nvSpPr>
        <p:spPr bwMode="auto">
          <a:xfrm>
            <a:off x="1025525" y="4086225"/>
            <a:ext cx="2868613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385212" name="Group 147"/>
          <p:cNvGrpSpPr>
            <a:grpSpLocks/>
          </p:cNvGrpSpPr>
          <p:nvPr/>
        </p:nvGrpSpPr>
        <p:grpSpPr bwMode="auto">
          <a:xfrm>
            <a:off x="2932113" y="3527425"/>
            <a:ext cx="958850" cy="1588"/>
            <a:chOff x="1847" y="2222"/>
            <a:chExt cx="604" cy="1"/>
          </a:xfrm>
        </p:grpSpPr>
        <p:sp>
          <p:nvSpPr>
            <p:cNvPr id="385231" name="Line 145"/>
            <p:cNvSpPr>
              <a:spLocks noChangeShapeType="1"/>
            </p:cNvSpPr>
            <p:nvPr/>
          </p:nvSpPr>
          <p:spPr bwMode="auto">
            <a:xfrm flipH="1">
              <a:off x="1860" y="2223"/>
              <a:ext cx="591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5232" name="Line 146"/>
            <p:cNvSpPr>
              <a:spLocks noChangeShapeType="1"/>
            </p:cNvSpPr>
            <p:nvPr/>
          </p:nvSpPr>
          <p:spPr bwMode="auto">
            <a:xfrm rot="5400000" flipH="1">
              <a:off x="1879" y="2190"/>
              <a:ext cx="0" cy="63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85213" name="Group 148"/>
          <p:cNvGrpSpPr>
            <a:grpSpLocks/>
          </p:cNvGrpSpPr>
          <p:nvPr/>
        </p:nvGrpSpPr>
        <p:grpSpPr bwMode="auto">
          <a:xfrm>
            <a:off x="2932113" y="4086225"/>
            <a:ext cx="958850" cy="1588"/>
            <a:chOff x="1847" y="2222"/>
            <a:chExt cx="604" cy="1"/>
          </a:xfrm>
        </p:grpSpPr>
        <p:sp>
          <p:nvSpPr>
            <p:cNvPr id="385229" name="Line 149"/>
            <p:cNvSpPr>
              <a:spLocks noChangeShapeType="1"/>
            </p:cNvSpPr>
            <p:nvPr/>
          </p:nvSpPr>
          <p:spPr bwMode="auto">
            <a:xfrm flipH="1">
              <a:off x="1860" y="2223"/>
              <a:ext cx="591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5230" name="Line 150"/>
            <p:cNvSpPr>
              <a:spLocks noChangeShapeType="1"/>
            </p:cNvSpPr>
            <p:nvPr/>
          </p:nvSpPr>
          <p:spPr bwMode="auto">
            <a:xfrm rot="5400000" flipH="1">
              <a:off x="1879" y="2190"/>
              <a:ext cx="0" cy="63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85214" name="Group 151"/>
          <p:cNvGrpSpPr>
            <a:grpSpLocks/>
          </p:cNvGrpSpPr>
          <p:nvPr/>
        </p:nvGrpSpPr>
        <p:grpSpPr bwMode="auto">
          <a:xfrm>
            <a:off x="2932113" y="4632325"/>
            <a:ext cx="958850" cy="1588"/>
            <a:chOff x="1847" y="2222"/>
            <a:chExt cx="604" cy="1"/>
          </a:xfrm>
        </p:grpSpPr>
        <p:sp>
          <p:nvSpPr>
            <p:cNvPr id="385227" name="Line 152"/>
            <p:cNvSpPr>
              <a:spLocks noChangeShapeType="1"/>
            </p:cNvSpPr>
            <p:nvPr/>
          </p:nvSpPr>
          <p:spPr bwMode="auto">
            <a:xfrm flipH="1">
              <a:off x="1860" y="2223"/>
              <a:ext cx="591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5228" name="Line 153"/>
            <p:cNvSpPr>
              <a:spLocks noChangeShapeType="1"/>
            </p:cNvSpPr>
            <p:nvPr/>
          </p:nvSpPr>
          <p:spPr bwMode="auto">
            <a:xfrm rot="5400000" flipH="1">
              <a:off x="1879" y="2190"/>
              <a:ext cx="0" cy="63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85215" name="Group 154"/>
          <p:cNvGrpSpPr>
            <a:grpSpLocks/>
          </p:cNvGrpSpPr>
          <p:nvPr/>
        </p:nvGrpSpPr>
        <p:grpSpPr bwMode="auto">
          <a:xfrm>
            <a:off x="2932113" y="5197475"/>
            <a:ext cx="958850" cy="1588"/>
            <a:chOff x="1847" y="2222"/>
            <a:chExt cx="604" cy="1"/>
          </a:xfrm>
        </p:grpSpPr>
        <p:sp>
          <p:nvSpPr>
            <p:cNvPr id="385225" name="Line 155"/>
            <p:cNvSpPr>
              <a:spLocks noChangeShapeType="1"/>
            </p:cNvSpPr>
            <p:nvPr/>
          </p:nvSpPr>
          <p:spPr bwMode="auto">
            <a:xfrm flipH="1">
              <a:off x="1860" y="2223"/>
              <a:ext cx="591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5226" name="Line 156"/>
            <p:cNvSpPr>
              <a:spLocks noChangeShapeType="1"/>
            </p:cNvSpPr>
            <p:nvPr/>
          </p:nvSpPr>
          <p:spPr bwMode="auto">
            <a:xfrm rot="5400000" flipH="1">
              <a:off x="1879" y="2190"/>
              <a:ext cx="0" cy="63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85216" name="Line 158"/>
          <p:cNvSpPr>
            <a:spLocks noChangeShapeType="1"/>
          </p:cNvSpPr>
          <p:nvPr/>
        </p:nvSpPr>
        <p:spPr bwMode="auto">
          <a:xfrm flipH="1">
            <a:off x="3622675" y="3084513"/>
            <a:ext cx="446088" cy="0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85217" name="Line 159"/>
          <p:cNvSpPr>
            <a:spLocks noChangeShapeType="1"/>
          </p:cNvSpPr>
          <p:nvPr/>
        </p:nvSpPr>
        <p:spPr bwMode="auto">
          <a:xfrm rot="5400000" flipH="1">
            <a:off x="3659982" y="3032918"/>
            <a:ext cx="0" cy="100013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85218" name="Line 161"/>
          <p:cNvSpPr>
            <a:spLocks noChangeShapeType="1"/>
          </p:cNvSpPr>
          <p:nvPr/>
        </p:nvSpPr>
        <p:spPr bwMode="auto">
          <a:xfrm flipH="1">
            <a:off x="3644900" y="3643313"/>
            <a:ext cx="244475" cy="0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85219" name="Line 162"/>
          <p:cNvSpPr>
            <a:spLocks noChangeShapeType="1"/>
          </p:cNvSpPr>
          <p:nvPr/>
        </p:nvSpPr>
        <p:spPr bwMode="auto">
          <a:xfrm rot="5400000" flipH="1">
            <a:off x="3648869" y="3591719"/>
            <a:ext cx="0" cy="100012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385220" name="Group 168"/>
          <p:cNvGrpSpPr>
            <a:grpSpLocks/>
          </p:cNvGrpSpPr>
          <p:nvPr/>
        </p:nvGrpSpPr>
        <p:grpSpPr bwMode="auto">
          <a:xfrm>
            <a:off x="3598863" y="4187825"/>
            <a:ext cx="290512" cy="1588"/>
            <a:chOff x="2267" y="2609"/>
            <a:chExt cx="183" cy="1"/>
          </a:xfrm>
        </p:grpSpPr>
        <p:sp>
          <p:nvSpPr>
            <p:cNvPr id="385223" name="Line 164"/>
            <p:cNvSpPr>
              <a:spLocks noChangeShapeType="1"/>
            </p:cNvSpPr>
            <p:nvPr/>
          </p:nvSpPr>
          <p:spPr bwMode="auto">
            <a:xfrm flipH="1">
              <a:off x="2296" y="2610"/>
              <a:ext cx="154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5224" name="Line 165"/>
            <p:cNvSpPr>
              <a:spLocks noChangeShapeType="1"/>
            </p:cNvSpPr>
            <p:nvPr/>
          </p:nvSpPr>
          <p:spPr bwMode="auto">
            <a:xfrm rot="5400000" flipH="1">
              <a:off x="2299" y="2577"/>
              <a:ext cx="0" cy="63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85221" name="Line 166"/>
          <p:cNvSpPr>
            <a:spLocks noChangeShapeType="1"/>
          </p:cNvSpPr>
          <p:nvPr/>
        </p:nvSpPr>
        <p:spPr bwMode="auto">
          <a:xfrm flipH="1">
            <a:off x="3644900" y="4754563"/>
            <a:ext cx="244475" cy="0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85222" name="Line 167"/>
          <p:cNvSpPr>
            <a:spLocks noChangeShapeType="1"/>
          </p:cNvSpPr>
          <p:nvPr/>
        </p:nvSpPr>
        <p:spPr bwMode="auto">
          <a:xfrm rot="5400000" flipH="1">
            <a:off x="3648869" y="4704557"/>
            <a:ext cx="0" cy="100012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5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32" grpId="0" animBg="1"/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7074" name="Object 48"/>
          <p:cNvGraphicFramePr>
            <a:graphicFrameLocks noChangeAspect="1"/>
          </p:cNvGraphicFramePr>
          <p:nvPr/>
        </p:nvGraphicFramePr>
        <p:xfrm>
          <a:off x="4751388" y="5303838"/>
          <a:ext cx="23876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126" name="Equation" r:id="rId4" imgW="2387600" imgH="749300" progId="Equation.DSMT4">
                  <p:embed/>
                </p:oleObj>
              </mc:Choice>
              <mc:Fallback>
                <p:oleObj name="Equation" r:id="rId4" imgW="2387600" imgH="74930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1388" y="5303838"/>
                        <a:ext cx="23876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712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38712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87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2EB1F7-C2D6-4BBF-841D-F3AF04FD7CC1}" type="slidenum">
              <a:rPr lang="en-US" smtClean="0">
                <a:cs typeface="Arial" charset="0"/>
              </a:rPr>
              <a:pPr/>
              <a:t>26</a:t>
            </a:fld>
            <a:endParaRPr lang="en-US" smtClean="0">
              <a:cs typeface="Arial" charset="0"/>
            </a:endParaRPr>
          </a:p>
        </p:txBody>
      </p:sp>
      <p:grpSp>
        <p:nvGrpSpPr>
          <p:cNvPr id="387124" name="Group 85"/>
          <p:cNvGrpSpPr>
            <a:grpSpLocks/>
          </p:cNvGrpSpPr>
          <p:nvPr/>
        </p:nvGrpSpPr>
        <p:grpSpPr bwMode="auto">
          <a:xfrm>
            <a:off x="4421188" y="2457450"/>
            <a:ext cx="1701800" cy="1701800"/>
            <a:chOff x="2448" y="1056"/>
            <a:chExt cx="1536" cy="1536"/>
          </a:xfrm>
        </p:grpSpPr>
        <p:sp>
          <p:nvSpPr>
            <p:cNvPr id="387154" name="Oval 77"/>
            <p:cNvSpPr>
              <a:spLocks noChangeArrowheads="1"/>
            </p:cNvSpPr>
            <p:nvPr/>
          </p:nvSpPr>
          <p:spPr bwMode="auto">
            <a:xfrm>
              <a:off x="2448" y="1056"/>
              <a:ext cx="1536" cy="1536"/>
            </a:xfrm>
            <a:prstGeom prst="ellipse">
              <a:avLst/>
            </a:prstGeom>
            <a:gradFill rotWithShape="1">
              <a:gsLst>
                <a:gs pos="0">
                  <a:srgbClr val="FFF5F5"/>
                </a:gs>
                <a:gs pos="100000">
                  <a:srgbClr val="FF6565"/>
                </a:gs>
              </a:gsLst>
              <a:path path="shape">
                <a:fillToRect l="50000" t="50000" r="50000" b="50000"/>
              </a:path>
            </a:gradFill>
            <a:ln w="127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7155" name="Line 81"/>
            <p:cNvSpPr>
              <a:spLocks noChangeShapeType="1"/>
            </p:cNvSpPr>
            <p:nvPr/>
          </p:nvSpPr>
          <p:spPr bwMode="auto">
            <a:xfrm rot="5400000" flipV="1">
              <a:off x="3277" y="1756"/>
              <a:ext cx="474" cy="6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lg"/>
              <a:tailEnd type="arrow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619625" y="5251450"/>
            <a:ext cx="2654300" cy="887413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87126" name="Rectangle 4"/>
          <p:cNvSpPr>
            <a:spLocks noGrp="1" noChangeArrowheads="1"/>
          </p:cNvSpPr>
          <p:nvPr>
            <p:ph type="title"/>
          </p:nvPr>
        </p:nvSpPr>
        <p:spPr>
          <a:xfrm>
            <a:off x="455613" y="685800"/>
            <a:ext cx="8231187" cy="655638"/>
          </a:xfrm>
        </p:spPr>
        <p:txBody>
          <a:bodyPr/>
          <a:lstStyle/>
          <a:p>
            <a:pPr eaLnBrk="1" hangingPunct="1"/>
            <a:r>
              <a:rPr lang="en-ZA" sz="2800" smtClean="0"/>
              <a:t>FIELDS DUE TO </a:t>
            </a:r>
            <a:br>
              <a:rPr lang="en-ZA" sz="2800" smtClean="0"/>
            </a:br>
            <a:r>
              <a:rPr lang="en-ZA" sz="2800" smtClean="0"/>
              <a:t>CONTINUOUS DISTRIBUTIONS OF CHARGE </a:t>
            </a:r>
            <a:endParaRPr lang="en-US" sz="2800" smtClean="0"/>
          </a:p>
        </p:txBody>
      </p:sp>
      <p:sp>
        <p:nvSpPr>
          <p:cNvPr id="38712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388" y="1565275"/>
            <a:ext cx="8774112" cy="528638"/>
          </a:xfrm>
        </p:spPr>
        <p:txBody>
          <a:bodyPr/>
          <a:lstStyle/>
          <a:p>
            <a:pPr marL="0" indent="0" eaLnBrk="1" hangingPunct="1"/>
            <a:r>
              <a:rPr lang="en-ZA" smtClean="0"/>
              <a:t>Sphere of charge:</a:t>
            </a:r>
            <a:endParaRPr lang="en-US" smtClean="0"/>
          </a:p>
        </p:txBody>
      </p:sp>
      <p:sp>
        <p:nvSpPr>
          <p:cNvPr id="387150" name="Rectangle 78"/>
          <p:cNvSpPr>
            <a:spLocks noChangeArrowheads="1"/>
          </p:cNvSpPr>
          <p:nvPr/>
        </p:nvSpPr>
        <p:spPr bwMode="auto">
          <a:xfrm>
            <a:off x="179388" y="4968875"/>
            <a:ext cx="451643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The electric field </a:t>
            </a:r>
            <a:r>
              <a:rPr lang="en-ZA" i="1">
                <a:solidFill>
                  <a:srgbClr val="000066"/>
                </a:solidFill>
              </a:rPr>
              <a:t>outside</a:t>
            </a:r>
            <a:r>
              <a:rPr lang="en-ZA">
                <a:solidFill>
                  <a:srgbClr val="000066"/>
                </a:solidFill>
              </a:rPr>
              <a:t> </a:t>
            </a:r>
            <a:br>
              <a:rPr lang="en-ZA">
                <a:solidFill>
                  <a:srgbClr val="000066"/>
                </a:solidFill>
              </a:rPr>
            </a:br>
            <a:r>
              <a:rPr lang="en-ZA">
                <a:solidFill>
                  <a:srgbClr val="000066"/>
                </a:solidFill>
              </a:rPr>
              <a:t>a sphere of charge (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r 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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 R</a:t>
            </a:r>
            <a:r>
              <a:rPr lang="en-ZA">
                <a:solidFill>
                  <a:srgbClr val="000066"/>
                </a:solidFill>
                <a:sym typeface="Symbol" pitchFamily="18" charset="2"/>
              </a:rPr>
              <a:t>)</a:t>
            </a:r>
            <a:r>
              <a:rPr lang="en-ZA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87129" name="Text Box 79"/>
          <p:cNvSpPr txBox="1">
            <a:spLocks noChangeArrowheads="1"/>
          </p:cNvSpPr>
          <p:nvPr/>
        </p:nvSpPr>
        <p:spPr bwMode="auto">
          <a:xfrm>
            <a:off x="3757613" y="2419350"/>
            <a:ext cx="381000" cy="419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Q</a:t>
            </a:r>
            <a:endParaRPr lang="en-US" b="1" i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87130" name="Text Box 80"/>
          <p:cNvSpPr txBox="1">
            <a:spLocks noChangeArrowheads="1"/>
          </p:cNvSpPr>
          <p:nvPr/>
        </p:nvSpPr>
        <p:spPr bwMode="auto">
          <a:xfrm>
            <a:off x="5392738" y="3089275"/>
            <a:ext cx="381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</a:p>
        </p:txBody>
      </p:sp>
      <p:sp>
        <p:nvSpPr>
          <p:cNvPr id="387131" name="Line 86"/>
          <p:cNvSpPr>
            <a:spLocks noChangeShapeType="1"/>
          </p:cNvSpPr>
          <p:nvPr/>
        </p:nvSpPr>
        <p:spPr bwMode="auto">
          <a:xfrm>
            <a:off x="6119813" y="3311525"/>
            <a:ext cx="1517650" cy="0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387132" name="Group 92"/>
          <p:cNvGrpSpPr>
            <a:grpSpLocks/>
          </p:cNvGrpSpPr>
          <p:nvPr/>
        </p:nvGrpSpPr>
        <p:grpSpPr bwMode="auto">
          <a:xfrm rot="5400000" flipH="1">
            <a:off x="3594100" y="3287713"/>
            <a:ext cx="3359150" cy="44450"/>
            <a:chOff x="1667" y="2166"/>
            <a:chExt cx="2979" cy="0"/>
          </a:xfrm>
        </p:grpSpPr>
        <p:sp>
          <p:nvSpPr>
            <p:cNvPr id="387152" name="Line 90"/>
            <p:cNvSpPr>
              <a:spLocks noChangeShapeType="1"/>
            </p:cNvSpPr>
            <p:nvPr/>
          </p:nvSpPr>
          <p:spPr bwMode="auto">
            <a:xfrm>
              <a:off x="3690" y="2166"/>
              <a:ext cx="95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7153" name="Line 91"/>
            <p:cNvSpPr>
              <a:spLocks noChangeShapeType="1"/>
            </p:cNvSpPr>
            <p:nvPr/>
          </p:nvSpPr>
          <p:spPr bwMode="auto">
            <a:xfrm flipH="1">
              <a:off x="1667" y="2166"/>
              <a:ext cx="95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87133" name="Line 87"/>
          <p:cNvSpPr>
            <a:spLocks noChangeShapeType="1"/>
          </p:cNvSpPr>
          <p:nvPr/>
        </p:nvSpPr>
        <p:spPr bwMode="auto">
          <a:xfrm flipH="1">
            <a:off x="2908300" y="3311525"/>
            <a:ext cx="1517650" cy="0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387134" name="Group 97"/>
          <p:cNvGrpSpPr>
            <a:grpSpLocks/>
          </p:cNvGrpSpPr>
          <p:nvPr/>
        </p:nvGrpSpPr>
        <p:grpSpPr bwMode="auto">
          <a:xfrm rot="-2700000">
            <a:off x="3389313" y="3289300"/>
            <a:ext cx="3759200" cy="44450"/>
            <a:chOff x="1667" y="2166"/>
            <a:chExt cx="2979" cy="0"/>
          </a:xfrm>
        </p:grpSpPr>
        <p:sp>
          <p:nvSpPr>
            <p:cNvPr id="3" name="Line 94"/>
            <p:cNvSpPr>
              <a:spLocks noChangeShapeType="1"/>
            </p:cNvSpPr>
            <p:nvPr/>
          </p:nvSpPr>
          <p:spPr bwMode="auto">
            <a:xfrm>
              <a:off x="3690" y="2166"/>
              <a:ext cx="95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7151" name="Line 95"/>
            <p:cNvSpPr>
              <a:spLocks noChangeShapeType="1"/>
            </p:cNvSpPr>
            <p:nvPr/>
          </p:nvSpPr>
          <p:spPr bwMode="auto">
            <a:xfrm flipH="1">
              <a:off x="1667" y="2166"/>
              <a:ext cx="95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87135" name="Group 98"/>
          <p:cNvGrpSpPr>
            <a:grpSpLocks/>
          </p:cNvGrpSpPr>
          <p:nvPr/>
        </p:nvGrpSpPr>
        <p:grpSpPr bwMode="auto">
          <a:xfrm rot="2700000" flipH="1">
            <a:off x="3389313" y="3289300"/>
            <a:ext cx="3759200" cy="44450"/>
            <a:chOff x="1667" y="2166"/>
            <a:chExt cx="2979" cy="0"/>
          </a:xfrm>
        </p:grpSpPr>
        <p:sp>
          <p:nvSpPr>
            <p:cNvPr id="387148" name="Line 99"/>
            <p:cNvSpPr>
              <a:spLocks noChangeShapeType="1"/>
            </p:cNvSpPr>
            <p:nvPr/>
          </p:nvSpPr>
          <p:spPr bwMode="auto">
            <a:xfrm>
              <a:off x="3690" y="2166"/>
              <a:ext cx="95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7149" name="Line 100"/>
            <p:cNvSpPr>
              <a:spLocks noChangeShapeType="1"/>
            </p:cNvSpPr>
            <p:nvPr/>
          </p:nvSpPr>
          <p:spPr bwMode="auto">
            <a:xfrm flipH="1">
              <a:off x="1667" y="2166"/>
              <a:ext cx="95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87136" name="Group 101"/>
          <p:cNvGrpSpPr>
            <a:grpSpLocks/>
          </p:cNvGrpSpPr>
          <p:nvPr/>
        </p:nvGrpSpPr>
        <p:grpSpPr bwMode="auto">
          <a:xfrm rot="-1261642">
            <a:off x="4008438" y="3275013"/>
            <a:ext cx="2520950" cy="60325"/>
            <a:chOff x="1667" y="2166"/>
            <a:chExt cx="2979" cy="0"/>
          </a:xfrm>
        </p:grpSpPr>
        <p:sp>
          <p:nvSpPr>
            <p:cNvPr id="387146" name="Line 102"/>
            <p:cNvSpPr>
              <a:spLocks noChangeShapeType="1"/>
            </p:cNvSpPr>
            <p:nvPr/>
          </p:nvSpPr>
          <p:spPr bwMode="auto">
            <a:xfrm>
              <a:off x="3690" y="2166"/>
              <a:ext cx="95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7147" name="Line 103"/>
            <p:cNvSpPr>
              <a:spLocks noChangeShapeType="1"/>
            </p:cNvSpPr>
            <p:nvPr/>
          </p:nvSpPr>
          <p:spPr bwMode="auto">
            <a:xfrm flipH="1">
              <a:off x="1667" y="2166"/>
              <a:ext cx="95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87137" name="Group 104"/>
          <p:cNvGrpSpPr>
            <a:grpSpLocks/>
          </p:cNvGrpSpPr>
          <p:nvPr/>
        </p:nvGrpSpPr>
        <p:grpSpPr bwMode="auto">
          <a:xfrm rot="6661642" flipH="1">
            <a:off x="4008438" y="3275012"/>
            <a:ext cx="2520950" cy="60325"/>
            <a:chOff x="1667" y="2166"/>
            <a:chExt cx="2979" cy="0"/>
          </a:xfrm>
        </p:grpSpPr>
        <p:sp>
          <p:nvSpPr>
            <p:cNvPr id="387144" name="Line 105"/>
            <p:cNvSpPr>
              <a:spLocks noChangeShapeType="1"/>
            </p:cNvSpPr>
            <p:nvPr/>
          </p:nvSpPr>
          <p:spPr bwMode="auto">
            <a:xfrm>
              <a:off x="3690" y="2166"/>
              <a:ext cx="95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7145" name="Line 106"/>
            <p:cNvSpPr>
              <a:spLocks noChangeShapeType="1"/>
            </p:cNvSpPr>
            <p:nvPr/>
          </p:nvSpPr>
          <p:spPr bwMode="auto">
            <a:xfrm flipH="1">
              <a:off x="1667" y="2166"/>
              <a:ext cx="95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87138" name="Group 107"/>
          <p:cNvGrpSpPr>
            <a:grpSpLocks/>
          </p:cNvGrpSpPr>
          <p:nvPr/>
        </p:nvGrpSpPr>
        <p:grpSpPr bwMode="auto">
          <a:xfrm rot="-6661642">
            <a:off x="4008438" y="3275012"/>
            <a:ext cx="2520950" cy="60325"/>
            <a:chOff x="1667" y="2166"/>
            <a:chExt cx="2979" cy="0"/>
          </a:xfrm>
        </p:grpSpPr>
        <p:sp>
          <p:nvSpPr>
            <p:cNvPr id="387142" name="Line 108"/>
            <p:cNvSpPr>
              <a:spLocks noChangeShapeType="1"/>
            </p:cNvSpPr>
            <p:nvPr/>
          </p:nvSpPr>
          <p:spPr bwMode="auto">
            <a:xfrm>
              <a:off x="3690" y="2166"/>
              <a:ext cx="95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7143" name="Line 109"/>
            <p:cNvSpPr>
              <a:spLocks noChangeShapeType="1"/>
            </p:cNvSpPr>
            <p:nvPr/>
          </p:nvSpPr>
          <p:spPr bwMode="auto">
            <a:xfrm flipH="1">
              <a:off x="1667" y="2166"/>
              <a:ext cx="95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87139" name="Group 110"/>
          <p:cNvGrpSpPr>
            <a:grpSpLocks/>
          </p:cNvGrpSpPr>
          <p:nvPr/>
        </p:nvGrpSpPr>
        <p:grpSpPr bwMode="auto">
          <a:xfrm rot="1261642" flipH="1">
            <a:off x="4008438" y="3275013"/>
            <a:ext cx="2520950" cy="60325"/>
            <a:chOff x="1667" y="2166"/>
            <a:chExt cx="2979" cy="0"/>
          </a:xfrm>
        </p:grpSpPr>
        <p:sp>
          <p:nvSpPr>
            <p:cNvPr id="387140" name="Line 111"/>
            <p:cNvSpPr>
              <a:spLocks noChangeShapeType="1"/>
            </p:cNvSpPr>
            <p:nvPr/>
          </p:nvSpPr>
          <p:spPr bwMode="auto">
            <a:xfrm>
              <a:off x="3690" y="2166"/>
              <a:ext cx="95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87141" name="Line 112"/>
            <p:cNvSpPr>
              <a:spLocks noChangeShapeType="1"/>
            </p:cNvSpPr>
            <p:nvPr/>
          </p:nvSpPr>
          <p:spPr bwMode="auto">
            <a:xfrm flipH="1">
              <a:off x="1667" y="2166"/>
              <a:ext cx="956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7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8715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5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23965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396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CE26A6-3E97-4F96-A44D-99B55E72F02E}" type="slidenum">
              <a:rPr lang="en-US" smtClean="0">
                <a:cs typeface="Arial" charset="0"/>
              </a:rPr>
              <a:pPr/>
              <a:t>27</a:t>
            </a:fld>
            <a:endParaRPr lang="en-US" smtClean="0">
              <a:cs typeface="Arial" charset="0"/>
            </a:endParaRPr>
          </a:p>
        </p:txBody>
      </p:sp>
      <p:grpSp>
        <p:nvGrpSpPr>
          <p:cNvPr id="239690" name="Group 74"/>
          <p:cNvGrpSpPr>
            <a:grpSpLocks/>
          </p:cNvGrpSpPr>
          <p:nvPr/>
        </p:nvGrpSpPr>
        <p:grpSpPr bwMode="auto">
          <a:xfrm>
            <a:off x="598488" y="4576763"/>
            <a:ext cx="2887662" cy="1206500"/>
            <a:chOff x="3147" y="1944"/>
            <a:chExt cx="2280" cy="913"/>
          </a:xfrm>
        </p:grpSpPr>
        <p:grpSp>
          <p:nvGrpSpPr>
            <p:cNvPr id="239679" name="Group 75"/>
            <p:cNvGrpSpPr>
              <a:grpSpLocks/>
            </p:cNvGrpSpPr>
            <p:nvPr/>
          </p:nvGrpSpPr>
          <p:grpSpPr bwMode="auto">
            <a:xfrm>
              <a:off x="3636" y="1944"/>
              <a:ext cx="1" cy="913"/>
              <a:chOff x="3601" y="1944"/>
              <a:chExt cx="1" cy="913"/>
            </a:xfrm>
          </p:grpSpPr>
          <p:sp>
            <p:nvSpPr>
              <p:cNvPr id="239695" name="Line 76"/>
              <p:cNvSpPr>
                <a:spLocks noChangeShapeType="1"/>
              </p:cNvSpPr>
              <p:nvPr/>
            </p:nvSpPr>
            <p:spPr bwMode="auto">
              <a:xfrm>
                <a:off x="3602" y="1944"/>
                <a:ext cx="0" cy="913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9696" name="Line 77"/>
              <p:cNvSpPr>
                <a:spLocks noChangeShapeType="1"/>
              </p:cNvSpPr>
              <p:nvPr/>
            </p:nvSpPr>
            <p:spPr bwMode="auto">
              <a:xfrm>
                <a:off x="3601" y="2382"/>
                <a:ext cx="0" cy="64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39680" name="Group 78"/>
            <p:cNvGrpSpPr>
              <a:grpSpLocks/>
            </p:cNvGrpSpPr>
            <p:nvPr/>
          </p:nvGrpSpPr>
          <p:grpSpPr bwMode="auto">
            <a:xfrm>
              <a:off x="3147" y="1944"/>
              <a:ext cx="66" cy="913"/>
              <a:chOff x="3147" y="1944"/>
              <a:chExt cx="66" cy="913"/>
            </a:xfrm>
          </p:grpSpPr>
          <p:sp>
            <p:nvSpPr>
              <p:cNvPr id="239693" name="Freeform 79"/>
              <p:cNvSpPr>
                <a:spLocks/>
              </p:cNvSpPr>
              <p:nvPr/>
            </p:nvSpPr>
            <p:spPr bwMode="auto">
              <a:xfrm>
                <a:off x="3147" y="1944"/>
                <a:ext cx="66" cy="913"/>
              </a:xfrm>
              <a:custGeom>
                <a:avLst/>
                <a:gdLst>
                  <a:gd name="T0" fmla="*/ 462 w 50"/>
                  <a:gd name="T1" fmla="*/ 0 h 688"/>
                  <a:gd name="T2" fmla="*/ 0 w 50"/>
                  <a:gd name="T3" fmla="*/ 3345 h 688"/>
                  <a:gd name="T4" fmla="*/ 462 w 50"/>
                  <a:gd name="T5" fmla="*/ 6618 h 688"/>
                  <a:gd name="T6" fmla="*/ 0 60000 65536"/>
                  <a:gd name="T7" fmla="*/ 0 60000 65536"/>
                  <a:gd name="T8" fmla="*/ 0 60000 65536"/>
                  <a:gd name="T9" fmla="*/ 0 w 50"/>
                  <a:gd name="T10" fmla="*/ 0 h 688"/>
                  <a:gd name="T11" fmla="*/ 50 w 50"/>
                  <a:gd name="T12" fmla="*/ 688 h 6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0" h="688">
                    <a:moveTo>
                      <a:pt x="50" y="0"/>
                    </a:moveTo>
                    <a:cubicBezTo>
                      <a:pt x="48" y="122"/>
                      <a:pt x="0" y="233"/>
                      <a:pt x="0" y="348"/>
                    </a:cubicBezTo>
                    <a:cubicBezTo>
                      <a:pt x="0" y="463"/>
                      <a:pt x="50" y="580"/>
                      <a:pt x="50" y="688"/>
                    </a:cubicBezTo>
                  </a:path>
                </a:pathLst>
              </a:custGeom>
              <a:noFill/>
              <a:ln w="15875" cap="flat" cmpd="sng">
                <a:solidFill>
                  <a:srgbClr val="FF327D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9694" name="Line 80"/>
              <p:cNvSpPr>
                <a:spLocks noChangeShapeType="1"/>
              </p:cNvSpPr>
              <p:nvPr/>
            </p:nvSpPr>
            <p:spPr bwMode="auto">
              <a:xfrm>
                <a:off x="3147" y="2382"/>
                <a:ext cx="0" cy="64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39681" name="Group 81"/>
            <p:cNvGrpSpPr>
              <a:grpSpLocks/>
            </p:cNvGrpSpPr>
            <p:nvPr/>
          </p:nvGrpSpPr>
          <p:grpSpPr bwMode="auto">
            <a:xfrm>
              <a:off x="4068" y="1944"/>
              <a:ext cx="1" cy="913"/>
              <a:chOff x="3991" y="1944"/>
              <a:chExt cx="1" cy="913"/>
            </a:xfrm>
          </p:grpSpPr>
          <p:sp>
            <p:nvSpPr>
              <p:cNvPr id="239691" name="Line 82"/>
              <p:cNvSpPr>
                <a:spLocks noChangeShapeType="1"/>
              </p:cNvSpPr>
              <p:nvPr/>
            </p:nvSpPr>
            <p:spPr bwMode="auto">
              <a:xfrm>
                <a:off x="3992" y="1944"/>
                <a:ext cx="0" cy="913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9692" name="Line 83"/>
              <p:cNvSpPr>
                <a:spLocks noChangeShapeType="1"/>
              </p:cNvSpPr>
              <p:nvPr/>
            </p:nvSpPr>
            <p:spPr bwMode="auto">
              <a:xfrm>
                <a:off x="3991" y="2382"/>
                <a:ext cx="0" cy="64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39682" name="Group 84"/>
            <p:cNvGrpSpPr>
              <a:grpSpLocks/>
            </p:cNvGrpSpPr>
            <p:nvPr/>
          </p:nvGrpSpPr>
          <p:grpSpPr bwMode="auto">
            <a:xfrm>
              <a:off x="4496" y="1944"/>
              <a:ext cx="0" cy="913"/>
              <a:chOff x="4384" y="1944"/>
              <a:chExt cx="0" cy="913"/>
            </a:xfrm>
          </p:grpSpPr>
          <p:sp>
            <p:nvSpPr>
              <p:cNvPr id="4" name="Line 85"/>
              <p:cNvSpPr>
                <a:spLocks noChangeShapeType="1"/>
              </p:cNvSpPr>
              <p:nvPr/>
            </p:nvSpPr>
            <p:spPr bwMode="auto">
              <a:xfrm>
                <a:off x="4384" y="1944"/>
                <a:ext cx="0" cy="913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" name="Line 86"/>
              <p:cNvSpPr>
                <a:spLocks noChangeShapeType="1"/>
              </p:cNvSpPr>
              <p:nvPr/>
            </p:nvSpPr>
            <p:spPr bwMode="auto">
              <a:xfrm>
                <a:off x="4384" y="2382"/>
                <a:ext cx="0" cy="64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39683" name="Group 87"/>
            <p:cNvGrpSpPr>
              <a:grpSpLocks/>
            </p:cNvGrpSpPr>
            <p:nvPr/>
          </p:nvGrpSpPr>
          <p:grpSpPr bwMode="auto">
            <a:xfrm>
              <a:off x="4925" y="1944"/>
              <a:ext cx="1" cy="913"/>
              <a:chOff x="4772" y="1944"/>
              <a:chExt cx="1" cy="913"/>
            </a:xfrm>
          </p:grpSpPr>
          <p:sp>
            <p:nvSpPr>
              <p:cNvPr id="239687" name="Line 88"/>
              <p:cNvSpPr>
                <a:spLocks noChangeShapeType="1"/>
              </p:cNvSpPr>
              <p:nvPr/>
            </p:nvSpPr>
            <p:spPr bwMode="auto">
              <a:xfrm>
                <a:off x="4773" y="1944"/>
                <a:ext cx="0" cy="913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9688" name="Line 89"/>
              <p:cNvSpPr>
                <a:spLocks noChangeShapeType="1"/>
              </p:cNvSpPr>
              <p:nvPr/>
            </p:nvSpPr>
            <p:spPr bwMode="auto">
              <a:xfrm>
                <a:off x="4772" y="2382"/>
                <a:ext cx="0" cy="64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90"/>
            <p:cNvGrpSpPr>
              <a:grpSpLocks/>
            </p:cNvGrpSpPr>
            <p:nvPr/>
          </p:nvGrpSpPr>
          <p:grpSpPr bwMode="auto">
            <a:xfrm>
              <a:off x="5358" y="1944"/>
              <a:ext cx="69" cy="913"/>
              <a:chOff x="5358" y="1944"/>
              <a:chExt cx="69" cy="913"/>
            </a:xfrm>
          </p:grpSpPr>
          <p:sp>
            <p:nvSpPr>
              <p:cNvPr id="239685" name="Freeform 91"/>
              <p:cNvSpPr>
                <a:spLocks/>
              </p:cNvSpPr>
              <p:nvPr/>
            </p:nvSpPr>
            <p:spPr bwMode="auto">
              <a:xfrm>
                <a:off x="5358" y="1944"/>
                <a:ext cx="69" cy="913"/>
              </a:xfrm>
              <a:custGeom>
                <a:avLst/>
                <a:gdLst>
                  <a:gd name="T0" fmla="*/ 1 w 52"/>
                  <a:gd name="T1" fmla="*/ 0 h 688"/>
                  <a:gd name="T2" fmla="*/ 502 w 52"/>
                  <a:gd name="T3" fmla="*/ 3324 h 688"/>
                  <a:gd name="T4" fmla="*/ 1 w 52"/>
                  <a:gd name="T5" fmla="*/ 6618 h 688"/>
                  <a:gd name="T6" fmla="*/ 0 60000 65536"/>
                  <a:gd name="T7" fmla="*/ 0 60000 65536"/>
                  <a:gd name="T8" fmla="*/ 0 60000 65536"/>
                  <a:gd name="T9" fmla="*/ 0 w 52"/>
                  <a:gd name="T10" fmla="*/ 0 h 688"/>
                  <a:gd name="T11" fmla="*/ 52 w 52"/>
                  <a:gd name="T12" fmla="*/ 688 h 6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2" h="688">
                    <a:moveTo>
                      <a:pt x="1" y="0"/>
                    </a:moveTo>
                    <a:cubicBezTo>
                      <a:pt x="0" y="126"/>
                      <a:pt x="52" y="231"/>
                      <a:pt x="52" y="346"/>
                    </a:cubicBezTo>
                    <a:cubicBezTo>
                      <a:pt x="52" y="461"/>
                      <a:pt x="0" y="590"/>
                      <a:pt x="1" y="688"/>
                    </a:cubicBezTo>
                  </a:path>
                </a:pathLst>
              </a:custGeom>
              <a:noFill/>
              <a:ln w="15875" cap="flat" cmpd="sng">
                <a:solidFill>
                  <a:srgbClr val="FF327D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9686" name="Line 92"/>
              <p:cNvSpPr>
                <a:spLocks noChangeShapeType="1"/>
              </p:cNvSpPr>
              <p:nvPr/>
            </p:nvSpPr>
            <p:spPr bwMode="auto">
              <a:xfrm>
                <a:off x="5427" y="2382"/>
                <a:ext cx="0" cy="64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39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146300"/>
            <a:ext cx="8774112" cy="895350"/>
          </a:xfrm>
        </p:spPr>
        <p:txBody>
          <a:bodyPr/>
          <a:lstStyle/>
          <a:p>
            <a:pPr lvl="1" indent="0" eaLnBrk="1" hangingPunct="1"/>
            <a:r>
              <a:rPr lang="en-US" smtClean="0"/>
              <a:t>Include </a:t>
            </a:r>
            <a:r>
              <a:rPr lang="en-US" b="1" i="1" smtClean="0">
                <a:latin typeface="Times New Roman" pitchFamily="18" charset="0"/>
              </a:rPr>
              <a:t>q</a:t>
            </a:r>
            <a:r>
              <a:rPr lang="en-US" smtClean="0"/>
              <a:t>’s sign.  If it is negative, the force </a:t>
            </a:r>
            <a:r>
              <a:rPr lang="en-US" b="1" i="1" smtClean="0">
                <a:latin typeface="Times New Roman" pitchFamily="18" charset="0"/>
              </a:rPr>
              <a:t>q</a:t>
            </a:r>
            <a:r>
              <a:rPr lang="en-US" smtClean="0"/>
              <a:t> experiences is in the opposite direction to    . </a:t>
            </a:r>
          </a:p>
        </p:txBody>
      </p:sp>
      <p:sp>
        <p:nvSpPr>
          <p:cNvPr id="239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 CHARGE IN AN ELECTRIC FIELD</a:t>
            </a:r>
          </a:p>
        </p:txBody>
      </p:sp>
      <p:graphicFrame>
        <p:nvGraphicFramePr>
          <p:cNvPr id="239652" name="Object 36"/>
          <p:cNvGraphicFramePr>
            <a:graphicFrameLocks noChangeAspect="1"/>
          </p:cNvGraphicFramePr>
          <p:nvPr/>
        </p:nvGraphicFramePr>
        <p:xfrm>
          <a:off x="3898900" y="1490663"/>
          <a:ext cx="974725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70" name="Equation" r:id="rId4" imgW="977476" imgH="406224" progId="Equation.DSMT4">
                  <p:embed/>
                </p:oleObj>
              </mc:Choice>
              <mc:Fallback>
                <p:oleObj name="Equation" r:id="rId4" imgW="977476" imgH="406224" progId="Equation.DSMT4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8900" y="1490663"/>
                        <a:ext cx="974725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9623" name="Rectangle 7"/>
          <p:cNvSpPr>
            <a:spLocks noChangeArrowheads="1"/>
          </p:cNvSpPr>
          <p:nvPr/>
        </p:nvSpPr>
        <p:spPr bwMode="auto">
          <a:xfrm>
            <a:off x="179388" y="3286125"/>
            <a:ext cx="877411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600">
                <a:solidFill>
                  <a:srgbClr val="000066"/>
                </a:solidFill>
              </a:rPr>
              <a:t>Millikan’s experiment: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39624" name="Rectangle 8"/>
          <p:cNvSpPr>
            <a:spLocks noChangeArrowheads="1"/>
          </p:cNvSpPr>
          <p:nvPr/>
        </p:nvSpPr>
        <p:spPr bwMode="auto">
          <a:xfrm>
            <a:off x="4184650" y="3949700"/>
            <a:ext cx="4768850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The stationary oil drop carries three extra electrons</a:t>
            </a:r>
          </a:p>
          <a:p>
            <a:pPr marL="179388" lvl="1">
              <a:lnSpc>
                <a:spcPct val="120000"/>
              </a:lnSpc>
              <a:buFont typeface="Arial" charset="0"/>
              <a:buNone/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>
                <a:solidFill>
                  <a:srgbClr val="000066"/>
                </a:solidFill>
              </a:rPr>
              <a:t> 2.76 </a:t>
            </a:r>
            <a:r>
              <a:rPr lang="en-US">
                <a:solidFill>
                  <a:srgbClr val="000066"/>
                </a:solidFill>
                <a:sym typeface="Symbol" pitchFamily="18" charset="2"/>
              </a:rPr>
              <a:t></a:t>
            </a:r>
            <a:r>
              <a:rPr lang="en-US">
                <a:solidFill>
                  <a:srgbClr val="000066"/>
                </a:solidFill>
              </a:rPr>
              <a:t>m</a:t>
            </a:r>
            <a:endParaRPr lang="en-US" i="1">
              <a:solidFill>
                <a:srgbClr val="000066"/>
              </a:solidFill>
              <a:sym typeface="Symbol" pitchFamily="18" charset="2"/>
            </a:endParaRPr>
          </a:p>
          <a:p>
            <a:pPr marL="179388" lvl="1">
              <a:lnSpc>
                <a:spcPct val="120000"/>
              </a:lnSpc>
              <a:buFont typeface="Arial" charset="0"/>
              <a:buNone/>
            </a:pP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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>
                <a:solidFill>
                  <a:srgbClr val="000066"/>
                </a:solidFill>
              </a:rPr>
              <a:t> 920 kg/m</a:t>
            </a:r>
            <a:r>
              <a:rPr lang="en-US" baseline="30000">
                <a:solidFill>
                  <a:srgbClr val="000066"/>
                </a:solidFill>
              </a:rPr>
              <a:t>3  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39663" name="Rectangle 10"/>
          <p:cNvSpPr>
            <a:spLocks noChangeArrowheads="1"/>
          </p:cNvSpPr>
          <p:nvPr/>
        </p:nvSpPr>
        <p:spPr bwMode="auto">
          <a:xfrm>
            <a:off x="3752850" y="1409700"/>
            <a:ext cx="1285875" cy="61912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386263" y="5635625"/>
            <a:ext cx="4043362" cy="493713"/>
            <a:chOff x="3043" y="3598"/>
            <a:chExt cx="2547" cy="311"/>
          </a:xfrm>
        </p:grpSpPr>
        <p:sp>
          <p:nvSpPr>
            <p:cNvPr id="239678" name="Rectangle 13"/>
            <p:cNvSpPr>
              <a:spLocks noChangeArrowheads="1"/>
            </p:cNvSpPr>
            <p:nvPr/>
          </p:nvSpPr>
          <p:spPr bwMode="auto">
            <a:xfrm>
              <a:off x="3081" y="3598"/>
              <a:ext cx="2509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>
                <a:lnSpc>
                  <a:spcPct val="110000"/>
                </a:lnSpc>
                <a:buFont typeface="Arial" charset="0"/>
                <a:buNone/>
              </a:pPr>
              <a:r>
                <a:rPr lang="en-US" b="1" i="1">
                  <a:solidFill>
                    <a:srgbClr val="000066"/>
                  </a:solidFill>
                  <a:latin typeface="Times New Roman" pitchFamily="18" charset="0"/>
                </a:rPr>
                <a:t>=</a:t>
              </a:r>
              <a:r>
                <a:rPr lang="en-US" b="1">
                  <a:solidFill>
                    <a:srgbClr val="000066"/>
                  </a:solidFill>
                </a:rPr>
                <a:t> ?</a:t>
              </a:r>
            </a:p>
          </p:txBody>
        </p:sp>
        <p:graphicFrame>
          <p:nvGraphicFramePr>
            <p:cNvPr id="239653" name="Object 37"/>
            <p:cNvGraphicFramePr>
              <a:graphicFrameLocks noChangeAspect="1"/>
            </p:cNvGraphicFramePr>
            <p:nvPr/>
          </p:nvGraphicFramePr>
          <p:xfrm>
            <a:off x="3043" y="3620"/>
            <a:ext cx="175" cy="2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9671" name="Equation" r:id="rId6" imgW="279400" imgH="330200" progId="Equation.DSMT4">
                    <p:embed/>
                  </p:oleObj>
                </mc:Choice>
                <mc:Fallback>
                  <p:oleObj name="Equation" r:id="rId6" imgW="279400" imgH="330200" progId="Equation.DSMT4">
                    <p:embed/>
                    <p:pic>
                      <p:nvPicPr>
                        <p:cNvPr id="0" name="Picture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43" y="3620"/>
                          <a:ext cx="175" cy="21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39654" name="Object 38"/>
          <p:cNvGraphicFramePr>
            <a:graphicFrameLocks noChangeAspect="1"/>
          </p:cNvGraphicFramePr>
          <p:nvPr/>
        </p:nvGraphicFramePr>
        <p:xfrm>
          <a:off x="4772025" y="2578100"/>
          <a:ext cx="27781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72" name="Equation" r:id="rId8" imgW="279400" imgH="330200" progId="Equation.DSMT4">
                  <p:embed/>
                </p:oleObj>
              </mc:Choice>
              <mc:Fallback>
                <p:oleObj name="Equation" r:id="rId8" imgW="279400" imgH="330200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2025" y="2578100"/>
                        <a:ext cx="277813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9684" name="Rectangle 68"/>
          <p:cNvSpPr>
            <a:spLocks noChangeArrowheads="1"/>
          </p:cNvSpPr>
          <p:nvPr/>
        </p:nvSpPr>
        <p:spPr bwMode="auto">
          <a:xfrm>
            <a:off x="2119313" y="4876800"/>
            <a:ext cx="1027112" cy="493713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marL="2419350" indent="-2419350">
              <a:lnSpc>
                <a:spcPct val="110000"/>
              </a:lnSpc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R, 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,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q</a:t>
            </a:r>
          </a:p>
        </p:txBody>
      </p:sp>
      <p:grpSp>
        <p:nvGrpSpPr>
          <p:cNvPr id="239689" name="Group 73"/>
          <p:cNvGrpSpPr>
            <a:grpSpLocks/>
          </p:cNvGrpSpPr>
          <p:nvPr/>
        </p:nvGrpSpPr>
        <p:grpSpPr bwMode="auto">
          <a:xfrm>
            <a:off x="655638" y="4062413"/>
            <a:ext cx="2781300" cy="1816100"/>
            <a:chOff x="413" y="2559"/>
            <a:chExt cx="1752" cy="1144"/>
          </a:xfrm>
        </p:grpSpPr>
        <p:sp>
          <p:nvSpPr>
            <p:cNvPr id="239671" name="Rectangle 21"/>
            <p:cNvSpPr>
              <a:spLocks noChangeArrowheads="1"/>
            </p:cNvSpPr>
            <p:nvPr/>
          </p:nvSpPr>
          <p:spPr bwMode="auto">
            <a:xfrm flipV="1">
              <a:off x="418" y="2830"/>
              <a:ext cx="785" cy="6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39672" name="Rectangle 22"/>
            <p:cNvSpPr>
              <a:spLocks noChangeArrowheads="1"/>
            </p:cNvSpPr>
            <p:nvPr/>
          </p:nvSpPr>
          <p:spPr bwMode="auto">
            <a:xfrm flipV="1">
              <a:off x="413" y="3643"/>
              <a:ext cx="1752" cy="6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39673" name="Rectangle 66"/>
            <p:cNvSpPr>
              <a:spLocks noChangeArrowheads="1"/>
            </p:cNvSpPr>
            <p:nvPr/>
          </p:nvSpPr>
          <p:spPr bwMode="auto">
            <a:xfrm flipV="1">
              <a:off x="1375" y="2830"/>
              <a:ext cx="785" cy="6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39674" name="Oval 69"/>
            <p:cNvSpPr>
              <a:spLocks noChangeAspect="1" noChangeArrowheads="1"/>
            </p:cNvSpPr>
            <p:nvPr/>
          </p:nvSpPr>
          <p:spPr bwMode="auto">
            <a:xfrm>
              <a:off x="1243" y="2658"/>
              <a:ext cx="96" cy="9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00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239675" name="Group 70"/>
            <p:cNvGrpSpPr>
              <a:grpSpLocks/>
            </p:cNvGrpSpPr>
            <p:nvPr/>
          </p:nvGrpSpPr>
          <p:grpSpPr bwMode="auto">
            <a:xfrm rot="-5400000">
              <a:off x="1261" y="2546"/>
              <a:ext cx="63" cy="90"/>
              <a:chOff x="17325" y="9564"/>
              <a:chExt cx="158" cy="225"/>
            </a:xfrm>
          </p:grpSpPr>
          <p:sp>
            <p:nvSpPr>
              <p:cNvPr id="239676" name="Freeform 71"/>
              <p:cNvSpPr>
                <a:spLocks/>
              </p:cNvSpPr>
              <p:nvPr/>
            </p:nvSpPr>
            <p:spPr bwMode="auto">
              <a:xfrm>
                <a:off x="17325" y="9564"/>
                <a:ext cx="38" cy="225"/>
              </a:xfrm>
              <a:custGeom>
                <a:avLst/>
                <a:gdLst>
                  <a:gd name="T0" fmla="*/ 0 w 38"/>
                  <a:gd name="T1" fmla="*/ 0 h 225"/>
                  <a:gd name="T2" fmla="*/ 0 w 38"/>
                  <a:gd name="T3" fmla="*/ 225 h 225"/>
                  <a:gd name="T4" fmla="*/ 0 60000 65536"/>
                  <a:gd name="T5" fmla="*/ 0 60000 65536"/>
                  <a:gd name="T6" fmla="*/ 0 w 38"/>
                  <a:gd name="T7" fmla="*/ 0 h 225"/>
                  <a:gd name="T8" fmla="*/ 38 w 38"/>
                  <a:gd name="T9" fmla="*/ 225 h 22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8" h="225">
                    <a:moveTo>
                      <a:pt x="0" y="0"/>
                    </a:moveTo>
                    <a:cubicBezTo>
                      <a:pt x="38" y="90"/>
                      <a:pt x="38" y="128"/>
                      <a:pt x="0" y="22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677" name="Freeform 72"/>
              <p:cNvSpPr>
                <a:spLocks/>
              </p:cNvSpPr>
              <p:nvPr/>
            </p:nvSpPr>
            <p:spPr bwMode="auto">
              <a:xfrm>
                <a:off x="17445" y="9564"/>
                <a:ext cx="38" cy="225"/>
              </a:xfrm>
              <a:custGeom>
                <a:avLst/>
                <a:gdLst>
                  <a:gd name="T0" fmla="*/ 0 w 38"/>
                  <a:gd name="T1" fmla="*/ 0 h 225"/>
                  <a:gd name="T2" fmla="*/ 0 w 38"/>
                  <a:gd name="T3" fmla="*/ 225 h 225"/>
                  <a:gd name="T4" fmla="*/ 0 60000 65536"/>
                  <a:gd name="T5" fmla="*/ 0 60000 65536"/>
                  <a:gd name="T6" fmla="*/ 0 w 38"/>
                  <a:gd name="T7" fmla="*/ 0 h 225"/>
                  <a:gd name="T8" fmla="*/ 38 w 38"/>
                  <a:gd name="T9" fmla="*/ 225 h 22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8" h="225">
                    <a:moveTo>
                      <a:pt x="0" y="0"/>
                    </a:moveTo>
                    <a:cubicBezTo>
                      <a:pt x="38" y="90"/>
                      <a:pt x="38" y="128"/>
                      <a:pt x="0" y="22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" name="Oval 18"/>
          <p:cNvSpPr>
            <a:spLocks noChangeAspect="1" noChangeArrowheads="1"/>
          </p:cNvSpPr>
          <p:nvPr/>
        </p:nvSpPr>
        <p:spPr bwMode="auto">
          <a:xfrm>
            <a:off x="1973263" y="4219575"/>
            <a:ext cx="152400" cy="1524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239713" name="Group 97"/>
          <p:cNvGrpSpPr>
            <a:grpSpLocks/>
          </p:cNvGrpSpPr>
          <p:nvPr/>
        </p:nvGrpSpPr>
        <p:grpSpPr bwMode="auto">
          <a:xfrm rot="-1384084">
            <a:off x="1900238" y="5078413"/>
            <a:ext cx="277812" cy="142875"/>
            <a:chOff x="1197" y="3199"/>
            <a:chExt cx="175" cy="90"/>
          </a:xfrm>
        </p:grpSpPr>
        <p:sp>
          <p:nvSpPr>
            <p:cNvPr id="239669" name="Freeform 94"/>
            <p:cNvSpPr>
              <a:spLocks/>
            </p:cNvSpPr>
            <p:nvPr/>
          </p:nvSpPr>
          <p:spPr bwMode="auto">
            <a:xfrm rot="10800000">
              <a:off x="1197" y="3199"/>
              <a:ext cx="15" cy="90"/>
            </a:xfrm>
            <a:custGeom>
              <a:avLst/>
              <a:gdLst>
                <a:gd name="T0" fmla="*/ 0 w 38"/>
                <a:gd name="T1" fmla="*/ 0 h 225"/>
                <a:gd name="T2" fmla="*/ 0 w 38"/>
                <a:gd name="T3" fmla="*/ 0 h 225"/>
                <a:gd name="T4" fmla="*/ 0 60000 65536"/>
                <a:gd name="T5" fmla="*/ 0 60000 65536"/>
                <a:gd name="T6" fmla="*/ 0 w 38"/>
                <a:gd name="T7" fmla="*/ 0 h 225"/>
                <a:gd name="T8" fmla="*/ 38 w 38"/>
                <a:gd name="T9" fmla="*/ 225 h 22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8" h="225">
                  <a:moveTo>
                    <a:pt x="0" y="0"/>
                  </a:moveTo>
                  <a:cubicBezTo>
                    <a:pt x="38" y="90"/>
                    <a:pt x="38" y="128"/>
                    <a:pt x="0" y="225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9670" name="Freeform 95"/>
            <p:cNvSpPr>
              <a:spLocks/>
            </p:cNvSpPr>
            <p:nvPr/>
          </p:nvSpPr>
          <p:spPr bwMode="auto">
            <a:xfrm rot="10800000" flipH="1">
              <a:off x="1357" y="3199"/>
              <a:ext cx="15" cy="90"/>
            </a:xfrm>
            <a:custGeom>
              <a:avLst/>
              <a:gdLst>
                <a:gd name="T0" fmla="*/ 0 w 38"/>
                <a:gd name="T1" fmla="*/ 0 h 225"/>
                <a:gd name="T2" fmla="*/ 0 w 38"/>
                <a:gd name="T3" fmla="*/ 0 h 225"/>
                <a:gd name="T4" fmla="*/ 0 60000 65536"/>
                <a:gd name="T5" fmla="*/ 0 60000 65536"/>
                <a:gd name="T6" fmla="*/ 0 w 38"/>
                <a:gd name="T7" fmla="*/ 0 h 225"/>
                <a:gd name="T8" fmla="*/ 38 w 38"/>
                <a:gd name="T9" fmla="*/ 225 h 22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8" h="225">
                  <a:moveTo>
                    <a:pt x="0" y="0"/>
                  </a:moveTo>
                  <a:cubicBezTo>
                    <a:pt x="38" y="90"/>
                    <a:pt x="38" y="128"/>
                    <a:pt x="0" y="225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39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11111E-6 L -1.94444E-6 0.1245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3" grpId="0"/>
      <p:bldP spid="239624" grpId="0"/>
      <p:bldP spid="3" grpId="0" animBg="1"/>
      <p:bldP spid="3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21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34721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47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BB2AF2-22AE-4221-AD0F-1EB0255C6C71}" type="slidenum">
              <a:rPr lang="en-US" smtClean="0">
                <a:cs typeface="Arial" charset="0"/>
              </a:rPr>
              <a:pPr/>
              <a:t>28</a:t>
            </a:fld>
            <a:endParaRPr lang="en-US" smtClean="0">
              <a:cs typeface="Arial" charset="0"/>
            </a:endParaRPr>
          </a:p>
        </p:txBody>
      </p:sp>
      <p:sp>
        <p:nvSpPr>
          <p:cNvPr id="2" name="Oval 36"/>
          <p:cNvSpPr>
            <a:spLocks noChangeAspect="1" noChangeArrowheads="1"/>
          </p:cNvSpPr>
          <p:nvPr/>
        </p:nvSpPr>
        <p:spPr bwMode="auto">
          <a:xfrm>
            <a:off x="-204788" y="4895850"/>
            <a:ext cx="193675" cy="1936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47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 CHARGE IN AN ELECTRIC FIELD</a:t>
            </a:r>
          </a:p>
        </p:txBody>
      </p:sp>
      <p:sp>
        <p:nvSpPr>
          <p:cNvPr id="347139" name="Rectangle 3"/>
          <p:cNvSpPr>
            <a:spLocks noChangeArrowheads="1"/>
          </p:cNvSpPr>
          <p:nvPr/>
        </p:nvSpPr>
        <p:spPr bwMode="auto">
          <a:xfrm>
            <a:off x="179388" y="2466975"/>
            <a:ext cx="877411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600">
                <a:solidFill>
                  <a:srgbClr val="000066"/>
                </a:solidFill>
              </a:rPr>
              <a:t>Ink-jet printing: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347140" name="Rectangle 4"/>
          <p:cNvSpPr>
            <a:spLocks noChangeArrowheads="1"/>
          </p:cNvSpPr>
          <p:nvPr/>
        </p:nvSpPr>
        <p:spPr bwMode="auto">
          <a:xfrm>
            <a:off x="5561013" y="3743325"/>
            <a:ext cx="3230562" cy="250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2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Calculate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y</a:t>
            </a:r>
            <a:r>
              <a:rPr lang="en-US">
                <a:solidFill>
                  <a:srgbClr val="000066"/>
                </a:solidFill>
              </a:rPr>
              <a:t>, if…</a:t>
            </a:r>
          </a:p>
          <a:p>
            <a:pPr marL="358775" lvl="2">
              <a:lnSpc>
                <a:spcPct val="110000"/>
              </a:lnSpc>
            </a:pPr>
            <a:endParaRPr lang="en-US" sz="800" i="1">
              <a:solidFill>
                <a:srgbClr val="000066"/>
              </a:solidFill>
              <a:latin typeface="Times New Roman" pitchFamily="18" charset="0"/>
            </a:endParaRPr>
          </a:p>
          <a:p>
            <a:pPr marL="358775" lvl="2"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m</a:t>
            </a:r>
            <a:r>
              <a:rPr lang="en-US" sz="2200" b="1">
                <a:solidFill>
                  <a:srgbClr val="000066"/>
                </a:solidFill>
              </a:rPr>
              <a:t> 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sz="2200">
                <a:solidFill>
                  <a:srgbClr val="000066"/>
                </a:solidFill>
              </a:rPr>
              <a:t> 1.3 </a:t>
            </a:r>
            <a:r>
              <a:rPr lang="en-US" sz="2200">
                <a:solidFill>
                  <a:srgbClr val="000066"/>
                </a:solidFill>
                <a:sym typeface="Symbol" pitchFamily="18" charset="2"/>
              </a:rPr>
              <a:t></a:t>
            </a:r>
            <a:r>
              <a:rPr lang="en-US" sz="2200">
                <a:solidFill>
                  <a:srgbClr val="000066"/>
                </a:solidFill>
              </a:rPr>
              <a:t> 10</a:t>
            </a:r>
            <a:r>
              <a:rPr lang="en-US" sz="2200" baseline="30000">
                <a:solidFill>
                  <a:srgbClr val="000066"/>
                </a:solidFill>
              </a:rPr>
              <a:t>–10</a:t>
            </a:r>
            <a:r>
              <a:rPr lang="en-US" sz="2200">
                <a:solidFill>
                  <a:srgbClr val="000066"/>
                </a:solidFill>
              </a:rPr>
              <a:t> kg</a:t>
            </a:r>
            <a:endParaRPr lang="en-US" sz="2200" i="1">
              <a:solidFill>
                <a:srgbClr val="000066"/>
              </a:solidFill>
            </a:endParaRPr>
          </a:p>
          <a:p>
            <a:pPr marL="358775" lvl="2"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 sz="2200" b="1">
                <a:solidFill>
                  <a:srgbClr val="000066"/>
                </a:solidFill>
              </a:rPr>
              <a:t> 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sz="2200">
                <a:solidFill>
                  <a:srgbClr val="000066"/>
                </a:solidFill>
              </a:rPr>
              <a:t> –1.5 </a:t>
            </a:r>
            <a:r>
              <a:rPr lang="en-US" sz="2200">
                <a:solidFill>
                  <a:srgbClr val="000066"/>
                </a:solidFill>
                <a:sym typeface="Symbol" pitchFamily="18" charset="2"/>
              </a:rPr>
              <a:t></a:t>
            </a:r>
            <a:r>
              <a:rPr lang="en-US" sz="2200">
                <a:solidFill>
                  <a:srgbClr val="000066"/>
                </a:solidFill>
              </a:rPr>
              <a:t> 10</a:t>
            </a:r>
            <a:r>
              <a:rPr lang="en-US" sz="2200" baseline="30000">
                <a:solidFill>
                  <a:srgbClr val="000066"/>
                </a:solidFill>
              </a:rPr>
              <a:t>–13</a:t>
            </a:r>
            <a:r>
              <a:rPr lang="en-US" sz="2200">
                <a:solidFill>
                  <a:srgbClr val="000066"/>
                </a:solidFill>
              </a:rPr>
              <a:t> C</a:t>
            </a:r>
            <a:endParaRPr lang="en-US" sz="2200" i="1">
              <a:solidFill>
                <a:srgbClr val="000066"/>
              </a:solidFill>
            </a:endParaRPr>
          </a:p>
          <a:p>
            <a:pPr marL="358775" lvl="2"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0</a:t>
            </a:r>
            <a:r>
              <a:rPr lang="en-US" sz="2200" b="1">
                <a:solidFill>
                  <a:srgbClr val="000066"/>
                </a:solidFill>
              </a:rPr>
              <a:t> 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sz="2200">
                <a:solidFill>
                  <a:srgbClr val="000066"/>
                </a:solidFill>
              </a:rPr>
              <a:t> 18 m/s</a:t>
            </a:r>
            <a:endParaRPr lang="en-US" sz="2200" i="1">
              <a:solidFill>
                <a:srgbClr val="000066"/>
              </a:solidFill>
            </a:endParaRPr>
          </a:p>
          <a:p>
            <a:pPr marL="358775" lvl="2"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E</a:t>
            </a:r>
            <a:r>
              <a:rPr lang="en-US" sz="2200" b="1">
                <a:solidFill>
                  <a:srgbClr val="000066"/>
                </a:solidFill>
              </a:rPr>
              <a:t> 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sz="2200">
                <a:solidFill>
                  <a:srgbClr val="000066"/>
                </a:solidFill>
              </a:rPr>
              <a:t> 1.4 </a:t>
            </a:r>
            <a:r>
              <a:rPr lang="en-US" sz="2200">
                <a:solidFill>
                  <a:srgbClr val="000066"/>
                </a:solidFill>
                <a:sym typeface="Symbol" pitchFamily="18" charset="2"/>
              </a:rPr>
              <a:t></a:t>
            </a:r>
            <a:r>
              <a:rPr lang="en-US" sz="2200">
                <a:solidFill>
                  <a:srgbClr val="000066"/>
                </a:solidFill>
              </a:rPr>
              <a:t> 10</a:t>
            </a:r>
            <a:r>
              <a:rPr lang="en-US" sz="2200" baseline="30000">
                <a:solidFill>
                  <a:srgbClr val="000066"/>
                </a:solidFill>
              </a:rPr>
              <a:t>6</a:t>
            </a:r>
            <a:r>
              <a:rPr lang="en-US" sz="2200">
                <a:solidFill>
                  <a:srgbClr val="000066"/>
                </a:solidFill>
              </a:rPr>
              <a:t> N/C</a:t>
            </a:r>
            <a:endParaRPr lang="en-US" sz="2200" i="1">
              <a:solidFill>
                <a:srgbClr val="000066"/>
              </a:solidFill>
            </a:endParaRPr>
          </a:p>
          <a:p>
            <a:pPr marL="358775" lvl="2"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L</a:t>
            </a:r>
            <a:r>
              <a:rPr lang="en-US" sz="2200" b="1">
                <a:solidFill>
                  <a:srgbClr val="000066"/>
                </a:solidFill>
              </a:rPr>
              <a:t> </a:t>
            </a: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sz="2200">
                <a:solidFill>
                  <a:srgbClr val="000066"/>
                </a:solidFill>
              </a:rPr>
              <a:t> 1.6 cm</a:t>
            </a:r>
            <a:endParaRPr lang="en-US" sz="2200" i="1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347223" name="Rectangle 5"/>
          <p:cNvSpPr>
            <a:spLocks noChangeArrowheads="1"/>
          </p:cNvSpPr>
          <p:nvPr/>
        </p:nvSpPr>
        <p:spPr bwMode="auto">
          <a:xfrm>
            <a:off x="0" y="30622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347142" name="Group 6"/>
          <p:cNvGrpSpPr>
            <a:grpSpLocks/>
          </p:cNvGrpSpPr>
          <p:nvPr/>
        </p:nvGrpSpPr>
        <p:grpSpPr bwMode="auto">
          <a:xfrm>
            <a:off x="5561013" y="2047875"/>
            <a:ext cx="3163887" cy="1512888"/>
            <a:chOff x="3605" y="1290"/>
            <a:chExt cx="1993" cy="953"/>
          </a:xfrm>
        </p:grpSpPr>
        <p:sp>
          <p:nvSpPr>
            <p:cNvPr id="347250" name="Rectangle 7"/>
            <p:cNvSpPr>
              <a:spLocks noChangeArrowheads="1"/>
            </p:cNvSpPr>
            <p:nvPr/>
          </p:nvSpPr>
          <p:spPr bwMode="auto">
            <a:xfrm>
              <a:off x="3605" y="1290"/>
              <a:ext cx="1993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>
                <a:lnSpc>
                  <a:spcPct val="120000"/>
                </a:lnSpc>
                <a:buFont typeface="Arial" charset="0"/>
                <a:buNone/>
              </a:pPr>
              <a:r>
                <a:rPr lang="en-US">
                  <a:solidFill>
                    <a:srgbClr val="000066"/>
                  </a:solidFill>
                </a:rPr>
                <a:t>Show that…</a:t>
              </a:r>
            </a:p>
          </p:txBody>
        </p:sp>
        <p:graphicFrame>
          <p:nvGraphicFramePr>
            <p:cNvPr id="347211" name="Object 75"/>
            <p:cNvGraphicFramePr>
              <a:graphicFrameLocks noChangeAspect="1"/>
            </p:cNvGraphicFramePr>
            <p:nvPr/>
          </p:nvGraphicFramePr>
          <p:xfrm>
            <a:off x="4144" y="1645"/>
            <a:ext cx="1312" cy="5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7241" name="Equation" r:id="rId4" imgW="2082800" imgH="952500" progId="Equation.DSMT4">
                    <p:embed/>
                  </p:oleObj>
                </mc:Choice>
                <mc:Fallback>
                  <p:oleObj name="Equation" r:id="rId4" imgW="2082800" imgH="952500" progId="Equation.DSMT4">
                    <p:embed/>
                    <p:pic>
                      <p:nvPicPr>
                        <p:cNvPr id="0" name="Picture 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4" y="1645"/>
                          <a:ext cx="1312" cy="5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47212" name="Object 76"/>
          <p:cNvGraphicFramePr>
            <a:graphicFrameLocks noChangeAspect="1"/>
          </p:cNvGraphicFramePr>
          <p:nvPr/>
        </p:nvGraphicFramePr>
        <p:xfrm>
          <a:off x="3898900" y="1490663"/>
          <a:ext cx="974725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242" name="Equation" r:id="rId6" imgW="977476" imgH="406224" progId="Equation.DSMT4">
                  <p:embed/>
                </p:oleObj>
              </mc:Choice>
              <mc:Fallback>
                <p:oleObj name="Equation" r:id="rId6" imgW="977476" imgH="406224" progId="Equation.DSMT4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8900" y="1490663"/>
                        <a:ext cx="974725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7225" name="Rectangle 10"/>
          <p:cNvSpPr>
            <a:spLocks noChangeArrowheads="1"/>
          </p:cNvSpPr>
          <p:nvPr/>
        </p:nvSpPr>
        <p:spPr bwMode="auto">
          <a:xfrm>
            <a:off x="3752850" y="1409700"/>
            <a:ext cx="1285875" cy="61912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347147" name="Group 11"/>
          <p:cNvGrpSpPr>
            <a:grpSpLocks/>
          </p:cNvGrpSpPr>
          <p:nvPr/>
        </p:nvGrpSpPr>
        <p:grpSpPr bwMode="auto">
          <a:xfrm>
            <a:off x="598488" y="3143250"/>
            <a:ext cx="663575" cy="2017713"/>
            <a:chOff x="377" y="1980"/>
            <a:chExt cx="418" cy="1271"/>
          </a:xfrm>
        </p:grpSpPr>
        <p:sp>
          <p:nvSpPr>
            <p:cNvPr id="347248" name="Line 12"/>
            <p:cNvSpPr>
              <a:spLocks noChangeShapeType="1"/>
            </p:cNvSpPr>
            <p:nvPr/>
          </p:nvSpPr>
          <p:spPr bwMode="auto">
            <a:xfrm flipV="1">
              <a:off x="708" y="2062"/>
              <a:ext cx="0" cy="118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47249" name="Rectangle 13"/>
            <p:cNvSpPr>
              <a:spLocks noChangeArrowheads="1"/>
            </p:cNvSpPr>
            <p:nvPr/>
          </p:nvSpPr>
          <p:spPr bwMode="auto">
            <a:xfrm>
              <a:off x="377" y="1980"/>
              <a:ext cx="418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 indent="1588">
                <a:lnSpc>
                  <a:spcPct val="110000"/>
                </a:lnSpc>
              </a:pPr>
              <a:r>
                <a:rPr lang="en-US" sz="2000" b="1" i="1">
                  <a:solidFill>
                    <a:srgbClr val="000066"/>
                  </a:solidFill>
                  <a:latin typeface="Times New Roman" pitchFamily="18" charset="0"/>
                </a:rPr>
                <a:t>y</a:t>
              </a:r>
            </a:p>
          </p:txBody>
        </p:sp>
      </p:grpSp>
      <p:grpSp>
        <p:nvGrpSpPr>
          <p:cNvPr id="347150" name="Group 14"/>
          <p:cNvGrpSpPr>
            <a:grpSpLocks/>
          </p:cNvGrpSpPr>
          <p:nvPr/>
        </p:nvGrpSpPr>
        <p:grpSpPr bwMode="auto">
          <a:xfrm>
            <a:off x="892175" y="4884738"/>
            <a:ext cx="4098925" cy="427037"/>
            <a:chOff x="562" y="3077"/>
            <a:chExt cx="2582" cy="269"/>
          </a:xfrm>
        </p:grpSpPr>
        <p:sp>
          <p:nvSpPr>
            <p:cNvPr id="347246" name="Line 15"/>
            <p:cNvSpPr>
              <a:spLocks noChangeShapeType="1"/>
            </p:cNvSpPr>
            <p:nvPr/>
          </p:nvSpPr>
          <p:spPr bwMode="auto">
            <a:xfrm>
              <a:off x="562" y="3146"/>
              <a:ext cx="258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47247" name="Rectangle 16"/>
            <p:cNvSpPr>
              <a:spLocks noChangeArrowheads="1"/>
            </p:cNvSpPr>
            <p:nvPr/>
          </p:nvSpPr>
          <p:spPr bwMode="auto">
            <a:xfrm>
              <a:off x="2780" y="3077"/>
              <a:ext cx="33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 indent="1588">
                <a:lnSpc>
                  <a:spcPct val="110000"/>
                </a:lnSpc>
              </a:pPr>
              <a:r>
                <a:rPr lang="en-US" sz="2000" b="1" i="1">
                  <a:solidFill>
                    <a:srgbClr val="000066"/>
                  </a:solidFill>
                  <a:latin typeface="Times New Roman" pitchFamily="18" charset="0"/>
                </a:rPr>
                <a:t>x</a:t>
              </a:r>
            </a:p>
          </p:txBody>
        </p:sp>
      </p:grpSp>
      <p:sp>
        <p:nvSpPr>
          <p:cNvPr id="347153" name="Rectangle 17"/>
          <p:cNvSpPr>
            <a:spLocks noChangeArrowheads="1"/>
          </p:cNvSpPr>
          <p:nvPr/>
        </p:nvSpPr>
        <p:spPr bwMode="auto">
          <a:xfrm flipV="1">
            <a:off x="1050925" y="5643563"/>
            <a:ext cx="3238500" cy="111125"/>
          </a:xfrm>
          <a:prstGeom prst="rect">
            <a:avLst/>
          </a:prstGeom>
          <a:solidFill>
            <a:srgbClr val="C0C0C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47154" name="Line 18"/>
          <p:cNvSpPr>
            <a:spLocks noChangeShapeType="1"/>
          </p:cNvSpPr>
          <p:nvPr/>
        </p:nvSpPr>
        <p:spPr bwMode="auto">
          <a:xfrm>
            <a:off x="1033463" y="5883275"/>
            <a:ext cx="32623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arrow" w="lg" len="lg"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7155" name="Text Box 19"/>
          <p:cNvSpPr txBox="1">
            <a:spLocks noChangeArrowheads="1"/>
          </p:cNvSpPr>
          <p:nvPr/>
        </p:nvSpPr>
        <p:spPr bwMode="auto">
          <a:xfrm>
            <a:off x="2478088" y="5834063"/>
            <a:ext cx="384175" cy="422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347156" name="Rectangle 20"/>
          <p:cNvSpPr>
            <a:spLocks noChangeArrowheads="1"/>
          </p:cNvSpPr>
          <p:nvPr/>
        </p:nvSpPr>
        <p:spPr bwMode="auto">
          <a:xfrm flipV="1">
            <a:off x="1050925" y="3756025"/>
            <a:ext cx="3238500" cy="111125"/>
          </a:xfrm>
          <a:prstGeom prst="rect">
            <a:avLst/>
          </a:prstGeom>
          <a:solidFill>
            <a:srgbClr val="C0C0C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47163" name="Line 27"/>
          <p:cNvSpPr>
            <a:spLocks noChangeShapeType="1"/>
          </p:cNvSpPr>
          <p:nvPr/>
        </p:nvSpPr>
        <p:spPr bwMode="auto">
          <a:xfrm rot="16200000" flipH="1">
            <a:off x="2305843" y="4244182"/>
            <a:ext cx="468313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347169" name="Object 77"/>
          <p:cNvGraphicFramePr>
            <a:graphicFrameLocks noChangeAspect="1"/>
          </p:cNvGraphicFramePr>
          <p:nvPr/>
        </p:nvGraphicFramePr>
        <p:xfrm>
          <a:off x="2181225" y="4030663"/>
          <a:ext cx="266700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243" name="Equation" r:id="rId8" imgW="266469" imgH="304536" progId="Equation.DSMT4">
                  <p:embed/>
                </p:oleObj>
              </mc:Choice>
              <mc:Fallback>
                <p:oleObj name="Equation" r:id="rId8" imgW="266469" imgH="304536" progId="Equation.DSMT4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1225" y="4030663"/>
                        <a:ext cx="266700" cy="306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7176" name="Group 40"/>
          <p:cNvGrpSpPr>
            <a:grpSpLocks/>
          </p:cNvGrpSpPr>
          <p:nvPr/>
        </p:nvGrpSpPr>
        <p:grpSpPr bwMode="auto">
          <a:xfrm>
            <a:off x="282575" y="3917950"/>
            <a:ext cx="4729163" cy="1430338"/>
            <a:chOff x="178" y="2468"/>
            <a:chExt cx="2979" cy="901"/>
          </a:xfrm>
        </p:grpSpPr>
        <p:sp>
          <p:nvSpPr>
            <p:cNvPr id="347236" name="Text Box 24"/>
            <p:cNvSpPr txBox="1">
              <a:spLocks noChangeArrowheads="1"/>
            </p:cNvSpPr>
            <p:nvPr/>
          </p:nvSpPr>
          <p:spPr bwMode="auto">
            <a:xfrm>
              <a:off x="2172" y="2498"/>
              <a:ext cx="498" cy="2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sz="2200" b="1" i="1">
                  <a:solidFill>
                    <a:srgbClr val="000066"/>
                  </a:solidFill>
                  <a:latin typeface="Times New Roman" pitchFamily="18" charset="0"/>
                </a:rPr>
                <a:t>m, q</a:t>
              </a:r>
            </a:p>
          </p:txBody>
        </p:sp>
        <p:sp>
          <p:nvSpPr>
            <p:cNvPr id="347237" name="Freeform 21"/>
            <p:cNvSpPr>
              <a:spLocks/>
            </p:cNvSpPr>
            <p:nvPr/>
          </p:nvSpPr>
          <p:spPr bwMode="auto">
            <a:xfrm>
              <a:off x="318" y="2468"/>
              <a:ext cx="2839" cy="679"/>
            </a:xfrm>
            <a:custGeom>
              <a:avLst/>
              <a:gdLst>
                <a:gd name="T0" fmla="*/ 0 w 2839"/>
                <a:gd name="T1" fmla="*/ 679 h 679"/>
                <a:gd name="T2" fmla="*/ 387 w 2839"/>
                <a:gd name="T3" fmla="*/ 676 h 679"/>
                <a:gd name="T4" fmla="*/ 2345 w 2839"/>
                <a:gd name="T5" fmla="*/ 253 h 679"/>
                <a:gd name="T6" fmla="*/ 2839 w 2839"/>
                <a:gd name="T7" fmla="*/ 0 h 6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39"/>
                <a:gd name="T13" fmla="*/ 0 h 679"/>
                <a:gd name="T14" fmla="*/ 2839 w 2839"/>
                <a:gd name="T15" fmla="*/ 679 h 6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39" h="679">
                  <a:moveTo>
                    <a:pt x="0" y="679"/>
                  </a:moveTo>
                  <a:cubicBezTo>
                    <a:pt x="0" y="679"/>
                    <a:pt x="190" y="679"/>
                    <a:pt x="387" y="676"/>
                  </a:cubicBezTo>
                  <a:cubicBezTo>
                    <a:pt x="1080" y="679"/>
                    <a:pt x="1725" y="550"/>
                    <a:pt x="2345" y="253"/>
                  </a:cubicBezTo>
                  <a:lnTo>
                    <a:pt x="2839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47238" name="Line 22"/>
            <p:cNvSpPr>
              <a:spLocks noChangeShapeType="1"/>
            </p:cNvSpPr>
            <p:nvPr/>
          </p:nvSpPr>
          <p:spPr bwMode="auto">
            <a:xfrm rot="5400000" flipH="1" flipV="1">
              <a:off x="566" y="2932"/>
              <a:ext cx="295" cy="0"/>
            </a:xfrm>
            <a:prstGeom prst="line">
              <a:avLst/>
            </a:prstGeom>
            <a:noFill/>
            <a:ln w="44450">
              <a:solidFill>
                <a:srgbClr val="FF9900"/>
              </a:solidFill>
              <a:round/>
              <a:headEnd/>
              <a:tailEnd type="stealth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graphicFrame>
          <p:nvGraphicFramePr>
            <p:cNvPr id="347214" name="Object 78"/>
            <p:cNvGraphicFramePr>
              <a:graphicFrameLocks noChangeAspect="1"/>
            </p:cNvGraphicFramePr>
            <p:nvPr/>
          </p:nvGraphicFramePr>
          <p:xfrm>
            <a:off x="804" y="2742"/>
            <a:ext cx="136" cy="1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7244" name="Equation" r:id="rId10" imgW="215713" imgH="291847" progId="Equation.DSMT4">
                    <p:embed/>
                  </p:oleObj>
                </mc:Choice>
                <mc:Fallback>
                  <p:oleObj name="Equation" r:id="rId10" imgW="215713" imgH="291847" progId="Equation.DSMT4">
                    <p:embed/>
                    <p:pic>
                      <p:nvPicPr>
                        <p:cNvPr id="0" name="Picture 7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4" y="2742"/>
                          <a:ext cx="136" cy="16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7239" name="Text Box 25"/>
            <p:cNvSpPr txBox="1">
              <a:spLocks noChangeArrowheads="1"/>
            </p:cNvSpPr>
            <p:nvPr/>
          </p:nvSpPr>
          <p:spPr bwMode="auto">
            <a:xfrm>
              <a:off x="178" y="2861"/>
              <a:ext cx="498" cy="2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sz="2200" b="1" i="1">
                  <a:solidFill>
                    <a:srgbClr val="000066"/>
                  </a:solidFill>
                  <a:latin typeface="Times New Roman" pitchFamily="18" charset="0"/>
                </a:rPr>
                <a:t>m, q</a:t>
              </a:r>
            </a:p>
          </p:txBody>
        </p:sp>
        <p:sp>
          <p:nvSpPr>
            <p:cNvPr id="347240" name="Line 26"/>
            <p:cNvSpPr>
              <a:spLocks noChangeShapeType="1"/>
            </p:cNvSpPr>
            <p:nvPr/>
          </p:nvSpPr>
          <p:spPr bwMode="auto">
            <a:xfrm>
              <a:off x="775" y="3144"/>
              <a:ext cx="469" cy="0"/>
            </a:xfrm>
            <a:prstGeom prst="line">
              <a:avLst/>
            </a:prstGeom>
            <a:noFill/>
            <a:ln w="44450">
              <a:solidFill>
                <a:srgbClr val="00CC00"/>
              </a:solidFill>
              <a:round/>
              <a:headEnd/>
              <a:tailEnd type="stealth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47241" name="Line 28"/>
            <p:cNvSpPr>
              <a:spLocks noChangeShapeType="1"/>
            </p:cNvSpPr>
            <p:nvPr/>
          </p:nvSpPr>
          <p:spPr bwMode="auto">
            <a:xfrm flipV="1">
              <a:off x="2928" y="2523"/>
              <a:ext cx="123" cy="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47242" name="Oval 29"/>
            <p:cNvSpPr>
              <a:spLocks noChangeAspect="1" noChangeArrowheads="1"/>
            </p:cNvSpPr>
            <p:nvPr/>
          </p:nvSpPr>
          <p:spPr bwMode="auto">
            <a:xfrm>
              <a:off x="653" y="3084"/>
              <a:ext cx="122" cy="122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00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47243" name="Oval 30"/>
            <p:cNvSpPr>
              <a:spLocks noChangeAspect="1" noChangeArrowheads="1"/>
            </p:cNvSpPr>
            <p:nvPr/>
          </p:nvSpPr>
          <p:spPr bwMode="auto">
            <a:xfrm>
              <a:off x="2634" y="2643"/>
              <a:ext cx="122" cy="122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00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47244" name="Line 31"/>
            <p:cNvSpPr>
              <a:spLocks noChangeShapeType="1"/>
            </p:cNvSpPr>
            <p:nvPr/>
          </p:nvSpPr>
          <p:spPr bwMode="auto">
            <a:xfrm>
              <a:off x="2698" y="2767"/>
              <a:ext cx="0" cy="3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arrow" w="lg" len="lg"/>
              <a:tailEnd type="arrow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245" name="Text Box 32"/>
            <p:cNvSpPr txBox="1">
              <a:spLocks noChangeArrowheads="1"/>
            </p:cNvSpPr>
            <p:nvPr/>
          </p:nvSpPr>
          <p:spPr bwMode="auto">
            <a:xfrm>
              <a:off x="2698" y="2774"/>
              <a:ext cx="228" cy="2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sz="2200" b="1" i="1">
                  <a:solidFill>
                    <a:srgbClr val="000066"/>
                  </a:solidFill>
                  <a:latin typeface="Times New Roman" pitchFamily="18" charset="0"/>
                </a:rPr>
                <a:t>y</a:t>
              </a:r>
            </a:p>
          </p:txBody>
        </p:sp>
        <p:graphicFrame>
          <p:nvGraphicFramePr>
            <p:cNvPr id="347215" name="Object 79"/>
            <p:cNvGraphicFramePr>
              <a:graphicFrameLocks noChangeAspect="1"/>
            </p:cNvGraphicFramePr>
            <p:nvPr/>
          </p:nvGraphicFramePr>
          <p:xfrm>
            <a:off x="966" y="3153"/>
            <a:ext cx="184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7245" name="Equation" r:id="rId12" imgW="291973" imgH="380835" progId="Equation.DSMT4">
                    <p:embed/>
                  </p:oleObj>
                </mc:Choice>
                <mc:Fallback>
                  <p:oleObj name="Equation" r:id="rId12" imgW="291973" imgH="380835" progId="Equation.DSMT4">
                    <p:embed/>
                    <p:pic>
                      <p:nvPicPr>
                        <p:cNvPr id="0" name="Picture 7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6" y="3153"/>
                          <a:ext cx="184" cy="2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Oval 35"/>
          <p:cNvSpPr>
            <a:spLocks noChangeAspect="1" noChangeArrowheads="1"/>
          </p:cNvSpPr>
          <p:nvPr/>
        </p:nvSpPr>
        <p:spPr bwMode="auto">
          <a:xfrm>
            <a:off x="-204788" y="4895850"/>
            <a:ext cx="193675" cy="1936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4" name="Rectangle 37"/>
          <p:cNvSpPr>
            <a:spLocks noChangeArrowheads="1"/>
          </p:cNvSpPr>
          <p:nvPr/>
        </p:nvSpPr>
        <p:spPr bwMode="auto">
          <a:xfrm>
            <a:off x="6146800" y="1663700"/>
            <a:ext cx="254000" cy="44196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7.40741E-7 L 0.69775 7.40741E-7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4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95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" dur="95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95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95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6" dur="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7" dur="10" fill="hold">
                                          <p:stCondLst>
                                            <p:cond delay="1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8" dur="30" fill="hold">
                                          <p:stCondLst>
                                            <p:cond delay="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34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00093 C 0.00018 0.00116 0.06737 0.00093 0.13507 0.00093 C 0.27848 -0.00139 0.38091 -0.03588 0.48004 -0.10255 C 0.7573 -0.29259 0.65261 -0.22083 0.69792 -0.25208 " pathEditMode="relative" rAng="0" ptsTypes="affa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" y="-147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4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95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" dur="95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95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95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5" dur="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46" dur="10" fill="hold">
                                          <p:stCondLst>
                                            <p:cond delay="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47" dur="30" fill="hold">
                                          <p:stCondLst>
                                            <p:cond delay="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47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47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347139" grpId="0"/>
      <p:bldP spid="347140" grpId="0"/>
      <p:bldP spid="347153" grpId="0" animBg="1"/>
      <p:bldP spid="347154" grpId="0" animBg="1"/>
      <p:bldP spid="347155" grpId="0"/>
      <p:bldP spid="347156" grpId="0" animBg="1"/>
      <p:bldP spid="347163" grpId="0" animBg="1"/>
      <p:bldP spid="3" grpId="0" animBg="1"/>
      <p:bldP spid="3" grpId="1" animBg="1"/>
      <p:bldP spid="3" grpId="2" animBg="1"/>
      <p:bldP spid="4" grpId="0" animBg="1"/>
      <p:bldP spid="4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82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24182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418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EFFE7D-C940-4C1A-A265-1CF2594CD1C6}" type="slidenum">
              <a:rPr lang="en-US" smtClean="0">
                <a:cs typeface="Arial" charset="0"/>
              </a:rPr>
              <a:pPr/>
              <a:t>29</a:t>
            </a:fld>
            <a:endParaRPr lang="en-US" smtClean="0">
              <a:cs typeface="Arial" charset="0"/>
            </a:endParaRPr>
          </a:p>
        </p:txBody>
      </p:sp>
      <p:grpSp>
        <p:nvGrpSpPr>
          <p:cNvPr id="241735" name="Group 71"/>
          <p:cNvGrpSpPr>
            <a:grpSpLocks/>
          </p:cNvGrpSpPr>
          <p:nvPr/>
        </p:nvGrpSpPr>
        <p:grpSpPr bwMode="auto">
          <a:xfrm>
            <a:off x="3951288" y="1555750"/>
            <a:ext cx="4610100" cy="1778000"/>
            <a:chOff x="1219" y="945"/>
            <a:chExt cx="3154" cy="1120"/>
          </a:xfrm>
        </p:grpSpPr>
        <p:sp>
          <p:nvSpPr>
            <p:cNvPr id="241856" name="Line 49"/>
            <p:cNvSpPr>
              <a:spLocks noChangeShapeType="1"/>
            </p:cNvSpPr>
            <p:nvPr/>
          </p:nvSpPr>
          <p:spPr bwMode="auto">
            <a:xfrm>
              <a:off x="3428" y="1644"/>
              <a:ext cx="375" cy="0"/>
            </a:xfrm>
            <a:prstGeom prst="line">
              <a:avLst/>
            </a:prstGeom>
            <a:noFill/>
            <a:ln w="4445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graphicFrame>
          <p:nvGraphicFramePr>
            <p:cNvPr id="241816" name="Object 152"/>
            <p:cNvGraphicFramePr>
              <a:graphicFrameLocks noChangeAspect="1"/>
            </p:cNvGraphicFramePr>
            <p:nvPr/>
          </p:nvGraphicFramePr>
          <p:xfrm>
            <a:off x="3809" y="1544"/>
            <a:ext cx="152" cy="1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1870" name="Equation" r:id="rId4" imgW="241195" imgH="279279" progId="Equation.DSMT4">
                    <p:embed/>
                  </p:oleObj>
                </mc:Choice>
                <mc:Fallback>
                  <p:oleObj name="Equation" r:id="rId4" imgW="241195" imgH="279279" progId="Equation.DSMT4">
                    <p:embed/>
                    <p:pic>
                      <p:nvPicPr>
                        <p:cNvPr id="0" name="Picture 1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09" y="1544"/>
                          <a:ext cx="152" cy="17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41857" name="Group 52"/>
            <p:cNvGrpSpPr>
              <a:grpSpLocks/>
            </p:cNvGrpSpPr>
            <p:nvPr/>
          </p:nvGrpSpPr>
          <p:grpSpPr bwMode="auto">
            <a:xfrm>
              <a:off x="1219" y="945"/>
              <a:ext cx="3154" cy="2"/>
              <a:chOff x="1219" y="945"/>
              <a:chExt cx="3154" cy="2"/>
            </a:xfrm>
          </p:grpSpPr>
          <p:sp>
            <p:nvSpPr>
              <p:cNvPr id="241870" name="Line 26"/>
              <p:cNvSpPr>
                <a:spLocks noChangeShapeType="1"/>
              </p:cNvSpPr>
              <p:nvPr/>
            </p:nvSpPr>
            <p:spPr bwMode="auto">
              <a:xfrm rot="-5400000">
                <a:off x="4076" y="916"/>
                <a:ext cx="0" cy="5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1871" name="Line 51"/>
              <p:cNvSpPr>
                <a:spLocks noChangeShapeType="1"/>
              </p:cNvSpPr>
              <p:nvPr/>
            </p:nvSpPr>
            <p:spPr bwMode="auto">
              <a:xfrm>
                <a:off x="1219" y="947"/>
                <a:ext cx="3154" cy="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1858" name="Group 53"/>
            <p:cNvGrpSpPr>
              <a:grpSpLocks/>
            </p:cNvGrpSpPr>
            <p:nvPr/>
          </p:nvGrpSpPr>
          <p:grpSpPr bwMode="auto">
            <a:xfrm>
              <a:off x="1219" y="1224"/>
              <a:ext cx="3154" cy="2"/>
              <a:chOff x="1219" y="945"/>
              <a:chExt cx="3154" cy="2"/>
            </a:xfrm>
          </p:grpSpPr>
          <p:sp>
            <p:nvSpPr>
              <p:cNvPr id="241868" name="Line 54"/>
              <p:cNvSpPr>
                <a:spLocks noChangeShapeType="1"/>
              </p:cNvSpPr>
              <p:nvPr/>
            </p:nvSpPr>
            <p:spPr bwMode="auto">
              <a:xfrm rot="-5400000">
                <a:off x="4076" y="916"/>
                <a:ext cx="0" cy="5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1869" name="Line 55"/>
              <p:cNvSpPr>
                <a:spLocks noChangeShapeType="1"/>
              </p:cNvSpPr>
              <p:nvPr/>
            </p:nvSpPr>
            <p:spPr bwMode="auto">
              <a:xfrm>
                <a:off x="1219" y="947"/>
                <a:ext cx="3154" cy="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1859" name="Group 56"/>
            <p:cNvGrpSpPr>
              <a:grpSpLocks/>
            </p:cNvGrpSpPr>
            <p:nvPr/>
          </p:nvGrpSpPr>
          <p:grpSpPr bwMode="auto">
            <a:xfrm>
              <a:off x="1219" y="1504"/>
              <a:ext cx="3154" cy="2"/>
              <a:chOff x="1219" y="945"/>
              <a:chExt cx="3154" cy="2"/>
            </a:xfrm>
          </p:grpSpPr>
          <p:sp>
            <p:nvSpPr>
              <p:cNvPr id="241866" name="Line 57"/>
              <p:cNvSpPr>
                <a:spLocks noChangeShapeType="1"/>
              </p:cNvSpPr>
              <p:nvPr/>
            </p:nvSpPr>
            <p:spPr bwMode="auto">
              <a:xfrm rot="-5400000">
                <a:off x="4076" y="916"/>
                <a:ext cx="0" cy="5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1867" name="Line 58"/>
              <p:cNvSpPr>
                <a:spLocks noChangeShapeType="1"/>
              </p:cNvSpPr>
              <p:nvPr/>
            </p:nvSpPr>
            <p:spPr bwMode="auto">
              <a:xfrm>
                <a:off x="1219" y="947"/>
                <a:ext cx="3154" cy="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1860" name="Group 59"/>
            <p:cNvGrpSpPr>
              <a:grpSpLocks/>
            </p:cNvGrpSpPr>
            <p:nvPr/>
          </p:nvGrpSpPr>
          <p:grpSpPr bwMode="auto">
            <a:xfrm>
              <a:off x="1219" y="1783"/>
              <a:ext cx="3154" cy="2"/>
              <a:chOff x="1219" y="945"/>
              <a:chExt cx="3154" cy="2"/>
            </a:xfrm>
          </p:grpSpPr>
          <p:sp>
            <p:nvSpPr>
              <p:cNvPr id="241864" name="Line 60"/>
              <p:cNvSpPr>
                <a:spLocks noChangeShapeType="1"/>
              </p:cNvSpPr>
              <p:nvPr/>
            </p:nvSpPr>
            <p:spPr bwMode="auto">
              <a:xfrm rot="-5400000">
                <a:off x="4076" y="916"/>
                <a:ext cx="0" cy="5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1865" name="Line 61"/>
              <p:cNvSpPr>
                <a:spLocks noChangeShapeType="1"/>
              </p:cNvSpPr>
              <p:nvPr/>
            </p:nvSpPr>
            <p:spPr bwMode="auto">
              <a:xfrm>
                <a:off x="1219" y="947"/>
                <a:ext cx="3154" cy="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1861" name="Group 62"/>
            <p:cNvGrpSpPr>
              <a:grpSpLocks/>
            </p:cNvGrpSpPr>
            <p:nvPr/>
          </p:nvGrpSpPr>
          <p:grpSpPr bwMode="auto">
            <a:xfrm>
              <a:off x="1219" y="2063"/>
              <a:ext cx="3154" cy="2"/>
              <a:chOff x="1219" y="945"/>
              <a:chExt cx="3154" cy="2"/>
            </a:xfrm>
          </p:grpSpPr>
          <p:sp>
            <p:nvSpPr>
              <p:cNvPr id="241862" name="Line 63"/>
              <p:cNvSpPr>
                <a:spLocks noChangeShapeType="1"/>
              </p:cNvSpPr>
              <p:nvPr/>
            </p:nvSpPr>
            <p:spPr bwMode="auto">
              <a:xfrm rot="-5400000">
                <a:off x="4076" y="916"/>
                <a:ext cx="0" cy="5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1863" name="Line 64"/>
              <p:cNvSpPr>
                <a:spLocks noChangeShapeType="1"/>
              </p:cNvSpPr>
              <p:nvPr/>
            </p:nvSpPr>
            <p:spPr bwMode="auto">
              <a:xfrm>
                <a:off x="1219" y="947"/>
                <a:ext cx="3154" cy="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41829" name="Line 44"/>
          <p:cNvSpPr>
            <a:spLocks noChangeShapeType="1"/>
          </p:cNvSpPr>
          <p:nvPr/>
        </p:nvSpPr>
        <p:spPr bwMode="auto">
          <a:xfrm flipV="1">
            <a:off x="5568950" y="1843088"/>
            <a:ext cx="892175" cy="1203325"/>
          </a:xfrm>
          <a:prstGeom prst="line">
            <a:avLst/>
          </a:prstGeom>
          <a:noFill/>
          <a:ln w="63500">
            <a:solidFill>
              <a:srgbClr val="969696"/>
            </a:solidFill>
            <a:prstDash val="sysDot"/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41672" name="Object 153"/>
          <p:cNvGraphicFramePr>
            <a:graphicFrameLocks noChangeAspect="1"/>
          </p:cNvGraphicFramePr>
          <p:nvPr/>
        </p:nvGraphicFramePr>
        <p:xfrm>
          <a:off x="1528763" y="5014913"/>
          <a:ext cx="16383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71" name="Equation" r:id="rId6" imgW="1638300" imgH="279400" progId="Equation.DSMT4">
                  <p:embed/>
                </p:oleObj>
              </mc:Choice>
              <mc:Fallback>
                <p:oleObj name="Equation" r:id="rId6" imgW="1638300" imgH="279400" progId="Equation.DSMT4">
                  <p:embed/>
                  <p:pic>
                    <p:nvPicPr>
                      <p:cNvPr id="0" name="Picture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8763" y="5014913"/>
                        <a:ext cx="16383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18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DIPOLE IN AN ELECTRIC FIELD </a:t>
            </a:r>
          </a:p>
        </p:txBody>
      </p:sp>
      <p:graphicFrame>
        <p:nvGraphicFramePr>
          <p:cNvPr id="241670" name="Object 154"/>
          <p:cNvGraphicFramePr>
            <a:graphicFrameLocks noChangeAspect="1"/>
          </p:cNvGraphicFramePr>
          <p:nvPr/>
        </p:nvGraphicFramePr>
        <p:xfrm>
          <a:off x="1533525" y="4308475"/>
          <a:ext cx="3586163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72" name="Equation" r:id="rId8" imgW="3581400" imgH="457200" progId="Equation.DSMT4">
                  <p:embed/>
                </p:oleObj>
              </mc:Choice>
              <mc:Fallback>
                <p:oleObj name="Equation" r:id="rId8" imgW="3581400" imgH="457200" progId="Equation.DSMT4">
                  <p:embed/>
                  <p:pic>
                    <p:nvPicPr>
                      <p:cNvPr id="0" name="Picture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4308475"/>
                        <a:ext cx="3586163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1831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41832" name="Rectangle 11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41674" name="Object 155"/>
          <p:cNvGraphicFramePr>
            <a:graphicFrameLocks noChangeAspect="1"/>
          </p:cNvGraphicFramePr>
          <p:nvPr/>
        </p:nvGraphicFramePr>
        <p:xfrm>
          <a:off x="1290638" y="5635625"/>
          <a:ext cx="19716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73" name="Equation" r:id="rId10" imgW="1968500" imgH="342900" progId="Equation.DSMT4">
                  <p:embed/>
                </p:oleObj>
              </mc:Choice>
              <mc:Fallback>
                <p:oleObj name="Equation" r:id="rId10" imgW="1968500" imgH="342900" progId="Equation.DSMT4">
                  <p:embed/>
                  <p:pic>
                    <p:nvPicPr>
                      <p:cNvPr id="0" name="Picture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0638" y="5635625"/>
                        <a:ext cx="1971675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1677" name="Rectangle 13"/>
          <p:cNvSpPr>
            <a:spLocks noChangeArrowheads="1"/>
          </p:cNvSpPr>
          <p:nvPr/>
        </p:nvSpPr>
        <p:spPr bwMode="auto">
          <a:xfrm>
            <a:off x="5818188" y="5518150"/>
            <a:ext cx="1449387" cy="55245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241834" name="Group 39"/>
          <p:cNvGrpSpPr>
            <a:grpSpLocks/>
          </p:cNvGrpSpPr>
          <p:nvPr/>
        </p:nvGrpSpPr>
        <p:grpSpPr bwMode="auto">
          <a:xfrm>
            <a:off x="6265863" y="1636713"/>
            <a:ext cx="431800" cy="360362"/>
            <a:chOff x="2927" y="996"/>
            <a:chExt cx="272" cy="227"/>
          </a:xfrm>
        </p:grpSpPr>
        <p:sp>
          <p:nvSpPr>
            <p:cNvPr id="241854" name="Oval 28"/>
            <p:cNvSpPr>
              <a:spLocks noChangeAspect="1" noChangeArrowheads="1"/>
            </p:cNvSpPr>
            <p:nvPr/>
          </p:nvSpPr>
          <p:spPr bwMode="auto">
            <a:xfrm>
              <a:off x="2965" y="1038"/>
              <a:ext cx="174" cy="174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41855" name="Rectangle 29"/>
            <p:cNvSpPr>
              <a:spLocks noChangeArrowheads="1"/>
            </p:cNvSpPr>
            <p:nvPr/>
          </p:nvSpPr>
          <p:spPr bwMode="auto">
            <a:xfrm>
              <a:off x="2927" y="996"/>
              <a:ext cx="272" cy="2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ZA" sz="1600" b="1" i="1">
                  <a:solidFill>
                    <a:srgbClr val="000066"/>
                  </a:solidFill>
                  <a:latin typeface="Times New Roman" pitchFamily="18" charset="0"/>
                </a:rPr>
                <a:t>+q</a:t>
              </a:r>
              <a:endParaRPr lang="en-US" sz="1600" b="1" i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41835" name="Group 38"/>
          <p:cNvGrpSpPr>
            <a:grpSpLocks/>
          </p:cNvGrpSpPr>
          <p:nvPr/>
        </p:nvGrpSpPr>
        <p:grpSpPr bwMode="auto">
          <a:xfrm>
            <a:off x="5389563" y="2832100"/>
            <a:ext cx="431800" cy="360363"/>
            <a:chOff x="3983" y="813"/>
            <a:chExt cx="272" cy="227"/>
          </a:xfrm>
        </p:grpSpPr>
        <p:sp>
          <p:nvSpPr>
            <p:cNvPr id="241852" name="Oval 31"/>
            <p:cNvSpPr>
              <a:spLocks noChangeAspect="1" noChangeArrowheads="1"/>
            </p:cNvSpPr>
            <p:nvPr/>
          </p:nvSpPr>
          <p:spPr bwMode="auto">
            <a:xfrm>
              <a:off x="4014" y="861"/>
              <a:ext cx="174" cy="17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41853" name="Rectangle 32"/>
            <p:cNvSpPr>
              <a:spLocks noChangeArrowheads="1"/>
            </p:cNvSpPr>
            <p:nvPr/>
          </p:nvSpPr>
          <p:spPr bwMode="auto">
            <a:xfrm>
              <a:off x="3983" y="813"/>
              <a:ext cx="272" cy="2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ZA" sz="1600" b="1" i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–q</a:t>
              </a:r>
            </a:p>
          </p:txBody>
        </p:sp>
      </p:grpSp>
      <p:sp>
        <p:nvSpPr>
          <p:cNvPr id="241836" name="Line 34"/>
          <p:cNvSpPr>
            <a:spLocks noChangeShapeType="1"/>
          </p:cNvSpPr>
          <p:nvPr/>
        </p:nvSpPr>
        <p:spPr bwMode="auto">
          <a:xfrm flipV="1">
            <a:off x="5673725" y="2111375"/>
            <a:ext cx="400050" cy="542925"/>
          </a:xfrm>
          <a:prstGeom prst="line">
            <a:avLst/>
          </a:prstGeom>
          <a:noFill/>
          <a:ln w="44450">
            <a:solidFill>
              <a:srgbClr val="339966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41820" name="Object 156"/>
          <p:cNvGraphicFramePr>
            <a:graphicFrameLocks noChangeAspect="1"/>
          </p:cNvGraphicFramePr>
          <p:nvPr/>
        </p:nvGraphicFramePr>
        <p:xfrm>
          <a:off x="5572125" y="2097088"/>
          <a:ext cx="2413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74" name="Equation" r:id="rId12" imgW="241195" imgH="355446" progId="Equation.DSMT4">
                  <p:embed/>
                </p:oleObj>
              </mc:Choice>
              <mc:Fallback>
                <p:oleObj name="Equation" r:id="rId12" imgW="241195" imgH="355446" progId="Equation.DSMT4">
                  <p:embed/>
                  <p:pic>
                    <p:nvPicPr>
                      <p:cNvPr id="0" name="Picture 1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25" y="2097088"/>
                        <a:ext cx="2413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1705" name="Line 41"/>
          <p:cNvSpPr>
            <a:spLocks noChangeShapeType="1"/>
          </p:cNvSpPr>
          <p:nvPr/>
        </p:nvSpPr>
        <p:spPr bwMode="auto">
          <a:xfrm>
            <a:off x="6600825" y="1836738"/>
            <a:ext cx="619125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41706" name="Line 42"/>
          <p:cNvSpPr>
            <a:spLocks noChangeShapeType="1"/>
          </p:cNvSpPr>
          <p:nvPr/>
        </p:nvSpPr>
        <p:spPr bwMode="auto">
          <a:xfrm flipH="1">
            <a:off x="4829175" y="3046413"/>
            <a:ext cx="619125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41707" name="Oval 43"/>
          <p:cNvSpPr>
            <a:spLocks noChangeArrowheads="1"/>
          </p:cNvSpPr>
          <p:nvPr/>
        </p:nvSpPr>
        <p:spPr bwMode="auto">
          <a:xfrm>
            <a:off x="5981700" y="2395538"/>
            <a:ext cx="88900" cy="88900"/>
          </a:xfrm>
          <a:prstGeom prst="ellipse">
            <a:avLst/>
          </a:prstGeom>
          <a:solidFill>
            <a:schemeClr val="tx1"/>
          </a:solidFill>
          <a:ln w="15875" algn="ctr">
            <a:noFill/>
            <a:round/>
            <a:headEnd/>
            <a:tailEnd type="none" w="lg" len="lg"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241738" name="Group 74"/>
          <p:cNvGrpSpPr>
            <a:grpSpLocks/>
          </p:cNvGrpSpPr>
          <p:nvPr/>
        </p:nvGrpSpPr>
        <p:grpSpPr bwMode="auto">
          <a:xfrm>
            <a:off x="5930900" y="2081213"/>
            <a:ext cx="520700" cy="422275"/>
            <a:chOff x="2716" y="1276"/>
            <a:chExt cx="328" cy="266"/>
          </a:xfrm>
        </p:grpSpPr>
        <p:sp>
          <p:nvSpPr>
            <p:cNvPr id="241850" name="Rectangle 45"/>
            <p:cNvSpPr>
              <a:spLocks noChangeArrowheads="1"/>
            </p:cNvSpPr>
            <p:nvPr/>
          </p:nvSpPr>
          <p:spPr bwMode="auto">
            <a:xfrm>
              <a:off x="2716" y="1294"/>
              <a:ext cx="274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>
                <a:lnSpc>
                  <a:spcPct val="110000"/>
                </a:lnSpc>
                <a:buFont typeface="Arial" charset="0"/>
                <a:buNone/>
              </a:pPr>
              <a:r>
                <a:rPr lang="en-US" sz="1800" b="1" i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</a:t>
              </a:r>
            </a:p>
          </p:txBody>
        </p:sp>
        <p:sp>
          <p:nvSpPr>
            <p:cNvPr id="241851" name="Arc 46"/>
            <p:cNvSpPr>
              <a:spLocks/>
            </p:cNvSpPr>
            <p:nvPr/>
          </p:nvSpPr>
          <p:spPr bwMode="auto">
            <a:xfrm>
              <a:off x="2778" y="1276"/>
              <a:ext cx="266" cy="224"/>
            </a:xfrm>
            <a:custGeom>
              <a:avLst/>
              <a:gdLst>
                <a:gd name="T0" fmla="*/ 0 w 21600"/>
                <a:gd name="T1" fmla="*/ 0 h 16450"/>
                <a:gd name="T2" fmla="*/ 0 w 21600"/>
                <a:gd name="T3" fmla="*/ 0 h 16450"/>
                <a:gd name="T4" fmla="*/ 0 w 21600"/>
                <a:gd name="T5" fmla="*/ 0 h 16450"/>
                <a:gd name="T6" fmla="*/ 0 60000 65536"/>
                <a:gd name="T7" fmla="*/ 0 60000 65536"/>
                <a:gd name="T8" fmla="*/ 0 60000 65536"/>
                <a:gd name="T9" fmla="*/ 0 w 21600"/>
                <a:gd name="T10" fmla="*/ 0 h 16450"/>
                <a:gd name="T11" fmla="*/ 21600 w 21600"/>
                <a:gd name="T12" fmla="*/ 16450 h 164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6450" fill="none" extrusionOk="0">
                  <a:moveTo>
                    <a:pt x="13998" y="-1"/>
                  </a:moveTo>
                  <a:cubicBezTo>
                    <a:pt x="18821" y="4103"/>
                    <a:pt x="21600" y="10117"/>
                    <a:pt x="21600" y="16450"/>
                  </a:cubicBezTo>
                </a:path>
                <a:path w="21600" h="16450" stroke="0" extrusionOk="0">
                  <a:moveTo>
                    <a:pt x="13998" y="-1"/>
                  </a:moveTo>
                  <a:cubicBezTo>
                    <a:pt x="18821" y="4103"/>
                    <a:pt x="21600" y="10117"/>
                    <a:pt x="21600" y="16450"/>
                  </a:cubicBezTo>
                  <a:lnTo>
                    <a:pt x="0" y="16450"/>
                  </a:lnTo>
                  <a:close/>
                </a:path>
              </a:pathLst>
            </a:custGeom>
            <a:noFill/>
            <a:ln w="15875">
              <a:solidFill>
                <a:srgbClr val="808080"/>
              </a:solidFill>
              <a:round/>
              <a:headEnd type="arrow" w="med" len="med"/>
              <a:tailEnd type="none" w="lg" len="lg"/>
            </a:ln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</p:grpSp>
      <p:grpSp>
        <p:nvGrpSpPr>
          <p:cNvPr id="241737" name="Group 73"/>
          <p:cNvGrpSpPr>
            <a:grpSpLocks/>
          </p:cNvGrpSpPr>
          <p:nvPr/>
        </p:nvGrpSpPr>
        <p:grpSpPr bwMode="auto">
          <a:xfrm>
            <a:off x="5708650" y="2551113"/>
            <a:ext cx="636588" cy="727075"/>
            <a:chOff x="2576" y="1572"/>
            <a:chExt cx="401" cy="458"/>
          </a:xfrm>
        </p:grpSpPr>
        <p:sp>
          <p:nvSpPr>
            <p:cNvPr id="241845" name="Text Box 37"/>
            <p:cNvSpPr txBox="1">
              <a:spLocks noChangeArrowheads="1"/>
            </p:cNvSpPr>
            <p:nvPr/>
          </p:nvSpPr>
          <p:spPr bwMode="auto">
            <a:xfrm>
              <a:off x="2735" y="1753"/>
              <a:ext cx="242" cy="2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sz="2000" b="1" i="1" baseline="30000">
                  <a:solidFill>
                    <a:srgbClr val="000066"/>
                  </a:solidFill>
                  <a:latin typeface="Times New Roman" pitchFamily="18" charset="0"/>
                </a:rPr>
                <a:t>s</a:t>
              </a:r>
              <a:r>
                <a:rPr lang="en-US" sz="2000" b="1" i="1">
                  <a:solidFill>
                    <a:srgbClr val="000066"/>
                  </a:solidFill>
                  <a:latin typeface="Times New Roman" pitchFamily="18" charset="0"/>
                </a:rPr>
                <a:t>/</a:t>
              </a:r>
              <a:r>
                <a:rPr lang="en-US" sz="2000" b="1" i="1" baseline="-25000">
                  <a:solidFill>
                    <a:srgbClr val="000066"/>
                  </a:solidFill>
                  <a:latin typeface="Times New Roman" pitchFamily="18" charset="0"/>
                </a:rPr>
                <a:t>2</a:t>
              </a:r>
              <a:endParaRPr lang="en-US" sz="2000" b="1" i="1" baseline="3000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grpSp>
          <p:nvGrpSpPr>
            <p:cNvPr id="241846" name="Group 72"/>
            <p:cNvGrpSpPr>
              <a:grpSpLocks/>
            </p:cNvGrpSpPr>
            <p:nvPr/>
          </p:nvGrpSpPr>
          <p:grpSpPr bwMode="auto">
            <a:xfrm>
              <a:off x="2576" y="1572"/>
              <a:ext cx="370" cy="458"/>
              <a:chOff x="2576" y="1572"/>
              <a:chExt cx="370" cy="458"/>
            </a:xfrm>
          </p:grpSpPr>
          <p:sp>
            <p:nvSpPr>
              <p:cNvPr id="241847" name="Line 36"/>
              <p:cNvSpPr>
                <a:spLocks noChangeShapeType="1"/>
              </p:cNvSpPr>
              <p:nvPr/>
            </p:nvSpPr>
            <p:spPr bwMode="auto">
              <a:xfrm flipV="1">
                <a:off x="2623" y="1620"/>
                <a:ext cx="277" cy="37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arrow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848" name="Line 47"/>
              <p:cNvSpPr>
                <a:spLocks noChangeShapeType="1"/>
              </p:cNvSpPr>
              <p:nvPr/>
            </p:nvSpPr>
            <p:spPr bwMode="auto">
              <a:xfrm>
                <a:off x="2576" y="1964"/>
                <a:ext cx="74" cy="6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1849" name="Line 48"/>
              <p:cNvSpPr>
                <a:spLocks noChangeShapeType="1"/>
              </p:cNvSpPr>
              <p:nvPr/>
            </p:nvSpPr>
            <p:spPr bwMode="auto">
              <a:xfrm>
                <a:off x="2860" y="1572"/>
                <a:ext cx="86" cy="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</p:grpSp>
      <p:graphicFrame>
        <p:nvGraphicFramePr>
          <p:cNvPr id="241729" name="Object 157"/>
          <p:cNvGraphicFramePr>
            <a:graphicFrameLocks noChangeAspect="1"/>
          </p:cNvGraphicFramePr>
          <p:nvPr/>
        </p:nvGraphicFramePr>
        <p:xfrm>
          <a:off x="7235825" y="1616075"/>
          <a:ext cx="3175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75" name="Equation" r:id="rId14" imgW="317362" imgH="368140" progId="Equation.DSMT4">
                  <p:embed/>
                </p:oleObj>
              </mc:Choice>
              <mc:Fallback>
                <p:oleObj name="Equation" r:id="rId14" imgW="317362" imgH="368140" progId="Equation.DSMT4">
                  <p:embed/>
                  <p:pic>
                    <p:nvPicPr>
                      <p:cNvPr id="0" name="Picture 1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1616075"/>
                        <a:ext cx="317500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1730" name="Object 158"/>
          <p:cNvGraphicFramePr>
            <a:graphicFrameLocks noChangeAspect="1"/>
          </p:cNvGraphicFramePr>
          <p:nvPr/>
        </p:nvGraphicFramePr>
        <p:xfrm>
          <a:off x="4498975" y="2917825"/>
          <a:ext cx="3175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76" name="Equation" r:id="rId16" imgW="317362" imgH="368140" progId="Equation.DSMT4">
                  <p:embed/>
                </p:oleObj>
              </mc:Choice>
              <mc:Fallback>
                <p:oleObj name="Equation" r:id="rId16" imgW="317362" imgH="368140" progId="Equation.DSMT4">
                  <p:embed/>
                  <p:pic>
                    <p:nvPicPr>
                      <p:cNvPr id="0" name="Picture 1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8975" y="2917825"/>
                        <a:ext cx="317500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1731" name="Object 159"/>
          <p:cNvGraphicFramePr>
            <a:graphicFrameLocks noChangeAspect="1"/>
          </p:cNvGraphicFramePr>
          <p:nvPr/>
        </p:nvGraphicFramePr>
        <p:xfrm>
          <a:off x="5946775" y="5562600"/>
          <a:ext cx="12192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77" name="Equation" r:id="rId18" imgW="1219200" imgH="419100" progId="Equation.DSMT4">
                  <p:embed/>
                </p:oleObj>
              </mc:Choice>
              <mc:Fallback>
                <p:oleObj name="Equation" r:id="rId18" imgW="1219200" imgH="419100" progId="Equation.DSMT4">
                  <p:embed/>
                  <p:pic>
                    <p:nvPicPr>
                      <p:cNvPr id="0" name="Picture 1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6775" y="5562600"/>
                        <a:ext cx="1219200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1732" name="Rectangle 68"/>
          <p:cNvSpPr>
            <a:spLocks noChangeArrowheads="1"/>
          </p:cNvSpPr>
          <p:nvPr/>
        </p:nvSpPr>
        <p:spPr bwMode="auto">
          <a:xfrm>
            <a:off x="5045075" y="5502275"/>
            <a:ext cx="2466975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600">
                <a:solidFill>
                  <a:srgbClr val="000066"/>
                </a:solidFill>
              </a:rPr>
              <a:t>i.e. </a:t>
            </a:r>
          </a:p>
        </p:txBody>
      </p:sp>
      <p:sp>
        <p:nvSpPr>
          <p:cNvPr id="241843" name="Rectangle 76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3376612" cy="1698625"/>
          </a:xfrm>
        </p:spPr>
        <p:txBody>
          <a:bodyPr/>
          <a:lstStyle/>
          <a:p>
            <a:pPr lvl="1" indent="0" eaLnBrk="1" hangingPunct="1"/>
            <a:r>
              <a:rPr lang="en-ZA" smtClean="0"/>
              <a:t>A dipole in a uniform electric field experiences no </a:t>
            </a:r>
            <a:r>
              <a:rPr lang="en-ZA" i="1" smtClean="0"/>
              <a:t>net</a:t>
            </a:r>
            <a:r>
              <a:rPr lang="en-ZA" i="1" baseline="30000" smtClean="0"/>
              <a:t> </a:t>
            </a:r>
            <a:r>
              <a:rPr lang="en-ZA" smtClean="0"/>
              <a:t> force.  </a:t>
            </a:r>
          </a:p>
        </p:txBody>
      </p:sp>
      <p:sp>
        <p:nvSpPr>
          <p:cNvPr id="241742" name="Rectangle 78"/>
          <p:cNvSpPr>
            <a:spLocks noChangeArrowheads="1"/>
          </p:cNvSpPr>
          <p:nvPr/>
        </p:nvSpPr>
        <p:spPr bwMode="auto">
          <a:xfrm>
            <a:off x="179388" y="3149600"/>
            <a:ext cx="74866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It does, however, </a:t>
            </a:r>
            <a:br>
              <a:rPr lang="en-ZA">
                <a:solidFill>
                  <a:srgbClr val="000066"/>
                </a:solidFill>
              </a:rPr>
            </a:br>
            <a:r>
              <a:rPr lang="en-ZA">
                <a:solidFill>
                  <a:srgbClr val="000066"/>
                </a:solidFill>
              </a:rPr>
              <a:t>experience </a:t>
            </a:r>
            <a:r>
              <a:rPr lang="en-ZA" i="1">
                <a:solidFill>
                  <a:srgbClr val="000066"/>
                </a:solidFill>
              </a:rPr>
              <a:t>torque</a:t>
            </a:r>
            <a:r>
              <a:rPr lang="en-ZA" baseline="30000">
                <a:solidFill>
                  <a:srgbClr val="000066"/>
                </a:solidFill>
              </a:rPr>
              <a:t> </a:t>
            </a:r>
            <a:r>
              <a:rPr lang="en-ZA">
                <a:solidFill>
                  <a:srgbClr val="000066"/>
                </a:solidFill>
              </a:rPr>
              <a:t> about its centre of mass…</a:t>
            </a:r>
            <a:endParaRPr lang="en-US">
              <a:solidFill>
                <a:srgbClr val="000066"/>
              </a:solidFill>
            </a:endParaRPr>
          </a:p>
        </p:txBody>
      </p:sp>
      <p:graphicFrame>
        <p:nvGraphicFramePr>
          <p:cNvPr id="241743" name="Object 160"/>
          <p:cNvGraphicFramePr>
            <a:graphicFrameLocks noChangeAspect="1"/>
          </p:cNvGraphicFramePr>
          <p:nvPr/>
        </p:nvGraphicFramePr>
        <p:xfrm>
          <a:off x="3613150" y="4967288"/>
          <a:ext cx="1854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78" name="Equation" r:id="rId20" imgW="1854200" imgH="419100" progId="Equation.DSMT4">
                  <p:embed/>
                </p:oleObj>
              </mc:Choice>
              <mc:Fallback>
                <p:oleObj name="Equation" r:id="rId20" imgW="1854200" imgH="419100" progId="Equation.DSMT4">
                  <p:embed/>
                  <p:pic>
                    <p:nvPicPr>
                      <p:cNvPr id="0" name="Picture 1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3150" y="4967288"/>
                        <a:ext cx="18542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1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41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1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1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1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1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1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1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41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77" grpId="0" animBg="1"/>
      <p:bldP spid="241705" grpId="0" animBg="1"/>
      <p:bldP spid="241706" grpId="0" animBg="1"/>
      <p:bldP spid="241707" grpId="0" animBg="1"/>
      <p:bldP spid="241732" grpId="0" build="p"/>
      <p:bldP spid="2417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19458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5D875A-A015-4EE9-BAA8-81A58D99A939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THE CONCEPT OF A FIELD</a:t>
            </a:r>
            <a:endParaRPr lang="en-US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895350"/>
          </a:xfrm>
        </p:spPr>
        <p:txBody>
          <a:bodyPr/>
          <a:lstStyle/>
          <a:p>
            <a:pPr lvl="1" indent="0" eaLnBrk="1" hangingPunct="1"/>
            <a:r>
              <a:rPr lang="en-ZA" smtClean="0"/>
              <a:t>How do some forces (gravity, electrostatics, magnetism) </a:t>
            </a:r>
            <a:r>
              <a:rPr lang="en-ZA" i="1" smtClean="0"/>
              <a:t>act at a distance</a:t>
            </a:r>
            <a:r>
              <a:rPr lang="en-ZA" smtClean="0"/>
              <a:t>?</a:t>
            </a:r>
            <a:endParaRPr lang="en-US" smtClean="0"/>
          </a:p>
        </p:txBody>
      </p:sp>
      <p:sp>
        <p:nvSpPr>
          <p:cNvPr id="258052" name="Rectangle 4"/>
          <p:cNvSpPr>
            <a:spLocks noChangeArrowheads="1"/>
          </p:cNvSpPr>
          <p:nvPr/>
        </p:nvSpPr>
        <p:spPr bwMode="auto">
          <a:xfrm>
            <a:off x="179388" y="2297113"/>
            <a:ext cx="87741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Faraday proposed that the space itself around certain quantities (e.g. mass, charge) is “filled with influence”.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58053" name="Rectangle 5"/>
          <p:cNvSpPr>
            <a:spLocks noChangeArrowheads="1"/>
          </p:cNvSpPr>
          <p:nvPr/>
        </p:nvSpPr>
        <p:spPr bwMode="auto">
          <a:xfrm>
            <a:off x="179388" y="3251200"/>
            <a:ext cx="87741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It is this “altered space”, called a </a:t>
            </a:r>
            <a:r>
              <a:rPr lang="en-ZA">
                <a:solidFill>
                  <a:srgbClr val="FF0000"/>
                </a:solidFill>
              </a:rPr>
              <a:t>field</a:t>
            </a:r>
            <a:r>
              <a:rPr lang="en-ZA">
                <a:solidFill>
                  <a:srgbClr val="000066"/>
                </a:solidFill>
              </a:rPr>
              <a:t>, which becomes the agent acting directly on a second body in the field.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58054" name="Rectangle 6"/>
          <p:cNvSpPr>
            <a:spLocks noChangeArrowheads="1"/>
          </p:cNvSpPr>
          <p:nvPr/>
        </p:nvSpPr>
        <p:spPr bwMode="auto">
          <a:xfrm>
            <a:off x="179388" y="4291013"/>
            <a:ext cx="8774112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143250" indent="-2962275">
              <a:lnSpc>
                <a:spcPct val="110000"/>
              </a:lnSpc>
            </a:pPr>
            <a:r>
              <a:rPr lang="en-US">
                <a:solidFill>
                  <a:srgbClr val="FF0000"/>
                </a:solidFill>
              </a:rPr>
              <a:t>Gravitational field</a:t>
            </a:r>
            <a:r>
              <a:rPr lang="en-US">
                <a:solidFill>
                  <a:srgbClr val="000066"/>
                </a:solidFill>
              </a:rPr>
              <a:t>:	A region in which a particle of </a:t>
            </a:r>
            <a:r>
              <a:rPr lang="en-US" i="1">
                <a:solidFill>
                  <a:srgbClr val="000066"/>
                </a:solidFill>
              </a:rPr>
              <a:t>mass</a:t>
            </a:r>
            <a:r>
              <a:rPr lang="en-US">
                <a:solidFill>
                  <a:srgbClr val="000066"/>
                </a:solidFill>
              </a:rPr>
              <a:t> experiences a </a:t>
            </a:r>
            <a:r>
              <a:rPr lang="en-US" i="1">
                <a:solidFill>
                  <a:srgbClr val="000066"/>
                </a:solidFill>
              </a:rPr>
              <a:t>gravitational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force.</a:t>
            </a:r>
          </a:p>
        </p:txBody>
      </p:sp>
      <p:sp>
        <p:nvSpPr>
          <p:cNvPr id="258055" name="Rectangle 7"/>
          <p:cNvSpPr>
            <a:spLocks noChangeArrowheads="1"/>
          </p:cNvSpPr>
          <p:nvPr/>
        </p:nvSpPr>
        <p:spPr bwMode="auto">
          <a:xfrm>
            <a:off x="179388" y="5305425"/>
            <a:ext cx="8774112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2419350" indent="-2238375">
              <a:lnSpc>
                <a:spcPct val="110000"/>
              </a:lnSpc>
            </a:pPr>
            <a:r>
              <a:rPr lang="en-US">
                <a:solidFill>
                  <a:srgbClr val="FF0000"/>
                </a:solidFill>
              </a:rPr>
              <a:t>Electric field</a:t>
            </a:r>
            <a:r>
              <a:rPr lang="en-US">
                <a:solidFill>
                  <a:srgbClr val="000066"/>
                </a:solidFill>
              </a:rPr>
              <a:t>:	A region in which a </a:t>
            </a:r>
            <a:r>
              <a:rPr lang="en-US" i="1">
                <a:solidFill>
                  <a:srgbClr val="000066"/>
                </a:solidFill>
              </a:rPr>
              <a:t>charged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particle experiences an </a:t>
            </a:r>
            <a:r>
              <a:rPr lang="en-US" i="1">
                <a:solidFill>
                  <a:srgbClr val="000066"/>
                </a:solidFill>
              </a:rPr>
              <a:t>electrostatic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force.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2" grpId="0"/>
      <p:bldP spid="258053" grpId="0"/>
      <p:bldP spid="258054" grpId="0"/>
      <p:bldP spid="25805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59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359594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595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6D2A24-6042-4DFF-BA17-16401430607C}" type="slidenum">
              <a:rPr lang="en-US" smtClean="0">
                <a:cs typeface="Arial" charset="0"/>
              </a:rPr>
              <a:pPr/>
              <a:t>30</a:t>
            </a:fld>
            <a:endParaRPr lang="en-US" smtClean="0">
              <a:cs typeface="Arial" charset="0"/>
            </a:endParaRPr>
          </a:p>
        </p:txBody>
      </p:sp>
      <p:grpSp>
        <p:nvGrpSpPr>
          <p:cNvPr id="359596" name="Group 2"/>
          <p:cNvGrpSpPr>
            <a:grpSpLocks/>
          </p:cNvGrpSpPr>
          <p:nvPr/>
        </p:nvGrpSpPr>
        <p:grpSpPr bwMode="auto">
          <a:xfrm>
            <a:off x="5392738" y="1601788"/>
            <a:ext cx="3427412" cy="1508125"/>
            <a:chOff x="2920" y="1112"/>
            <a:chExt cx="2681" cy="950"/>
          </a:xfrm>
        </p:grpSpPr>
        <p:sp>
          <p:nvSpPr>
            <p:cNvPr id="359652" name="Line 3"/>
            <p:cNvSpPr>
              <a:spLocks noChangeShapeType="1"/>
            </p:cNvSpPr>
            <p:nvPr/>
          </p:nvSpPr>
          <p:spPr bwMode="auto">
            <a:xfrm>
              <a:off x="2920" y="1112"/>
              <a:ext cx="2681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59653" name="Line 4"/>
            <p:cNvSpPr>
              <a:spLocks noChangeShapeType="1"/>
            </p:cNvSpPr>
            <p:nvPr/>
          </p:nvSpPr>
          <p:spPr bwMode="auto">
            <a:xfrm>
              <a:off x="2920" y="1349"/>
              <a:ext cx="2681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59654" name="Line 5"/>
            <p:cNvSpPr>
              <a:spLocks noChangeShapeType="1"/>
            </p:cNvSpPr>
            <p:nvPr/>
          </p:nvSpPr>
          <p:spPr bwMode="auto">
            <a:xfrm>
              <a:off x="2920" y="1587"/>
              <a:ext cx="2681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59655" name="Line 6"/>
            <p:cNvSpPr>
              <a:spLocks noChangeShapeType="1"/>
            </p:cNvSpPr>
            <p:nvPr/>
          </p:nvSpPr>
          <p:spPr bwMode="auto">
            <a:xfrm>
              <a:off x="2920" y="1824"/>
              <a:ext cx="2681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59656" name="Line 7"/>
            <p:cNvSpPr>
              <a:spLocks noChangeShapeType="1"/>
            </p:cNvSpPr>
            <p:nvPr/>
          </p:nvSpPr>
          <p:spPr bwMode="auto">
            <a:xfrm>
              <a:off x="2920" y="2062"/>
              <a:ext cx="2681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59597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DIPOLE IN AN ELECTRIC FIELD </a:t>
            </a:r>
          </a:p>
        </p:txBody>
      </p:sp>
      <p:sp>
        <p:nvSpPr>
          <p:cNvPr id="359598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79388" y="1376363"/>
            <a:ext cx="4814887" cy="528637"/>
          </a:xfrm>
        </p:spPr>
        <p:txBody>
          <a:bodyPr/>
          <a:lstStyle/>
          <a:p>
            <a:pPr marL="0" indent="0" eaLnBrk="1" hangingPunct="1"/>
            <a:r>
              <a:rPr lang="en-US" smtClean="0"/>
              <a:t>Potential energy of a dipole : </a:t>
            </a:r>
          </a:p>
        </p:txBody>
      </p:sp>
      <p:sp>
        <p:nvSpPr>
          <p:cNvPr id="359599" name="Rectangle 10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59600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59601" name="Rectangle 12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59437" name="Rectangle 13"/>
          <p:cNvSpPr>
            <a:spLocks noChangeArrowheads="1"/>
          </p:cNvSpPr>
          <p:nvPr/>
        </p:nvSpPr>
        <p:spPr bwMode="auto">
          <a:xfrm>
            <a:off x="1514475" y="5176838"/>
            <a:ext cx="1990725" cy="60007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59603" name="Rectangle 14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359439" name="Object 161"/>
          <p:cNvGraphicFramePr>
            <a:graphicFrameLocks noChangeAspect="1"/>
          </p:cNvGraphicFramePr>
          <p:nvPr/>
        </p:nvGraphicFramePr>
        <p:xfrm>
          <a:off x="649288" y="2362200"/>
          <a:ext cx="13795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33" name="Equation" r:id="rId4" imgW="1384300" imgH="419100" progId="Equation.DSMT4">
                  <p:embed/>
                </p:oleObj>
              </mc:Choice>
              <mc:Fallback>
                <p:oleObj name="Equation" r:id="rId4" imgW="1384300" imgH="419100" progId="Equation.DSMT4">
                  <p:embed/>
                  <p:pic>
                    <p:nvPicPr>
                      <p:cNvPr id="0" name="Picture 1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288" y="2362200"/>
                        <a:ext cx="1379537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9604" name="Rectangle 16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359441" name="Object 162"/>
          <p:cNvGraphicFramePr>
            <a:graphicFrameLocks noChangeAspect="1"/>
          </p:cNvGraphicFramePr>
          <p:nvPr/>
        </p:nvGraphicFramePr>
        <p:xfrm>
          <a:off x="600075" y="3022600"/>
          <a:ext cx="2041525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34" name="Equation" r:id="rId6" imgW="2044700" imgH="876300" progId="Equation.DSMT4">
                  <p:embed/>
                </p:oleObj>
              </mc:Choice>
              <mc:Fallback>
                <p:oleObj name="Equation" r:id="rId6" imgW="2044700" imgH="876300" progId="Equation.DSMT4">
                  <p:embed/>
                  <p:pic>
                    <p:nvPicPr>
                      <p:cNvPr id="0" name="Picture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" y="3022600"/>
                        <a:ext cx="2041525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9605" name="Rectangle 18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359443" name="Object 163"/>
          <p:cNvGraphicFramePr>
            <a:graphicFrameLocks noChangeAspect="1"/>
          </p:cNvGraphicFramePr>
          <p:nvPr/>
        </p:nvGraphicFramePr>
        <p:xfrm>
          <a:off x="608013" y="4316413"/>
          <a:ext cx="2195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35" name="Equation" r:id="rId8" imgW="2197100" imgH="342900" progId="Equation.DSMT4">
                  <p:embed/>
                </p:oleObj>
              </mc:Choice>
              <mc:Fallback>
                <p:oleObj name="Equation" r:id="rId8" imgW="2197100" imgH="342900" progId="Equation.DSMT4">
                  <p:embed/>
                  <p:pic>
                    <p:nvPicPr>
                      <p:cNvPr id="0" name="Picture 1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3" y="4316413"/>
                        <a:ext cx="2195512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9444" name="Group 20"/>
          <p:cNvGrpSpPr>
            <a:grpSpLocks/>
          </p:cNvGrpSpPr>
          <p:nvPr/>
        </p:nvGrpSpPr>
        <p:grpSpPr bwMode="auto">
          <a:xfrm>
            <a:off x="322263" y="5219700"/>
            <a:ext cx="3071812" cy="565150"/>
            <a:chOff x="203" y="3288"/>
            <a:chExt cx="1935" cy="356"/>
          </a:xfrm>
        </p:grpSpPr>
        <p:graphicFrame>
          <p:nvGraphicFramePr>
            <p:cNvPr id="359588" name="Object 164"/>
            <p:cNvGraphicFramePr>
              <a:graphicFrameLocks noChangeAspect="1"/>
            </p:cNvGraphicFramePr>
            <p:nvPr/>
          </p:nvGraphicFramePr>
          <p:xfrm>
            <a:off x="1051" y="3310"/>
            <a:ext cx="1087" cy="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9636" name="Equation" r:id="rId10" imgW="1727200" imgH="419100" progId="Equation.DSMT4">
                    <p:embed/>
                  </p:oleObj>
                </mc:Choice>
                <mc:Fallback>
                  <p:oleObj name="Equation" r:id="rId10" imgW="1727200" imgH="419100" progId="Equation.DSMT4">
                    <p:embed/>
                    <p:pic>
                      <p:nvPicPr>
                        <p:cNvPr id="0" name="Picture 1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1" y="3310"/>
                          <a:ext cx="1087" cy="2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9651" name="Rectangle 22"/>
            <p:cNvSpPr>
              <a:spLocks noChangeArrowheads="1"/>
            </p:cNvSpPr>
            <p:nvPr/>
          </p:nvSpPr>
          <p:spPr bwMode="auto">
            <a:xfrm>
              <a:off x="203" y="3288"/>
              <a:ext cx="691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/>
            <a:lstStyle/>
            <a:p>
              <a:pPr marL="179388" lvl="1">
                <a:lnSpc>
                  <a:spcPct val="110000"/>
                </a:lnSpc>
                <a:buFont typeface="Arial" charset="0"/>
                <a:buNone/>
              </a:pPr>
              <a:r>
                <a:rPr lang="en-US" b="1">
                  <a:solidFill>
                    <a:srgbClr val="000066"/>
                  </a:solidFill>
                </a:rPr>
                <a:t>i.e.</a:t>
              </a:r>
              <a:endParaRPr lang="en-US">
                <a:solidFill>
                  <a:srgbClr val="000066"/>
                </a:solidFill>
              </a:endParaRPr>
            </a:p>
          </p:txBody>
        </p:sp>
      </p:grpSp>
      <p:grpSp>
        <p:nvGrpSpPr>
          <p:cNvPr id="359447" name="Group 23"/>
          <p:cNvGrpSpPr>
            <a:grpSpLocks/>
          </p:cNvGrpSpPr>
          <p:nvPr/>
        </p:nvGrpSpPr>
        <p:grpSpPr bwMode="auto">
          <a:xfrm>
            <a:off x="2189163" y="2295525"/>
            <a:ext cx="2443162" cy="565150"/>
            <a:chOff x="1379" y="1446"/>
            <a:chExt cx="1539" cy="356"/>
          </a:xfrm>
        </p:grpSpPr>
        <p:graphicFrame>
          <p:nvGraphicFramePr>
            <p:cNvPr id="359589" name="Object 165"/>
            <p:cNvGraphicFramePr>
              <a:graphicFrameLocks noChangeAspect="1"/>
            </p:cNvGraphicFramePr>
            <p:nvPr/>
          </p:nvGraphicFramePr>
          <p:xfrm>
            <a:off x="2110" y="1520"/>
            <a:ext cx="808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9637" name="Equation" r:id="rId12" imgW="1282700" imgH="279400" progId="Equation.DSMT4">
                    <p:embed/>
                  </p:oleObj>
                </mc:Choice>
                <mc:Fallback>
                  <p:oleObj name="Equation" r:id="rId12" imgW="1282700" imgH="279400" progId="Equation.DSMT4">
                    <p:embed/>
                    <p:pic>
                      <p:nvPicPr>
                        <p:cNvPr id="0" name="Picture 1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0" y="1520"/>
                          <a:ext cx="808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9650" name="Rectangle 25"/>
            <p:cNvSpPr>
              <a:spLocks noChangeArrowheads="1"/>
            </p:cNvSpPr>
            <p:nvPr/>
          </p:nvSpPr>
          <p:spPr bwMode="auto">
            <a:xfrm>
              <a:off x="1379" y="1446"/>
              <a:ext cx="691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/>
            <a:lstStyle/>
            <a:p>
              <a:pPr marL="179388" lvl="1">
                <a:lnSpc>
                  <a:spcPct val="110000"/>
                </a:lnSpc>
                <a:buFont typeface="Arial" charset="0"/>
                <a:buNone/>
              </a:pPr>
              <a:r>
                <a:rPr lang="en-US">
                  <a:solidFill>
                    <a:srgbClr val="000066"/>
                  </a:solidFill>
                </a:rPr>
                <a:t>and</a:t>
              </a:r>
            </a:p>
          </p:txBody>
        </p:sp>
      </p:grpSp>
      <p:sp>
        <p:nvSpPr>
          <p:cNvPr id="359608" name="Line 26"/>
          <p:cNvSpPr>
            <a:spLocks noChangeShapeType="1"/>
          </p:cNvSpPr>
          <p:nvPr/>
        </p:nvSpPr>
        <p:spPr bwMode="auto">
          <a:xfrm rot="-5400000">
            <a:off x="8490744" y="1559719"/>
            <a:ext cx="0" cy="77788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59609" name="Line 27"/>
          <p:cNvSpPr>
            <a:spLocks noChangeShapeType="1"/>
          </p:cNvSpPr>
          <p:nvPr/>
        </p:nvSpPr>
        <p:spPr bwMode="auto">
          <a:xfrm rot="-5400000">
            <a:off x="8490744" y="1935956"/>
            <a:ext cx="0" cy="77788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59610" name="Line 28"/>
          <p:cNvSpPr>
            <a:spLocks noChangeShapeType="1"/>
          </p:cNvSpPr>
          <p:nvPr/>
        </p:nvSpPr>
        <p:spPr bwMode="auto">
          <a:xfrm rot="-5400000">
            <a:off x="8490744" y="2313781"/>
            <a:ext cx="0" cy="77788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59611" name="Line 29"/>
          <p:cNvSpPr>
            <a:spLocks noChangeShapeType="1"/>
          </p:cNvSpPr>
          <p:nvPr/>
        </p:nvSpPr>
        <p:spPr bwMode="auto">
          <a:xfrm rot="-5400000">
            <a:off x="8490744" y="2691606"/>
            <a:ext cx="0" cy="77788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59612" name="Line 30"/>
          <p:cNvSpPr>
            <a:spLocks noChangeShapeType="1"/>
          </p:cNvSpPr>
          <p:nvPr/>
        </p:nvSpPr>
        <p:spPr bwMode="auto">
          <a:xfrm rot="-5400000">
            <a:off x="8490744" y="3069431"/>
            <a:ext cx="0" cy="77788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59455" name="Text Box 31"/>
          <p:cNvSpPr txBox="1">
            <a:spLocks noChangeArrowheads="1"/>
          </p:cNvSpPr>
          <p:nvPr/>
        </p:nvSpPr>
        <p:spPr bwMode="auto">
          <a:xfrm>
            <a:off x="4478338" y="4271963"/>
            <a:ext cx="547687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419350" indent="-2419350"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U</a:t>
            </a:r>
            <a:r>
              <a:rPr lang="en-US" altLang="ko-KR" sz="22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(</a:t>
            </a: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</a:t>
            </a:r>
            <a:r>
              <a:rPr lang="en-US" altLang="ko-KR" sz="22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)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359456" name="Text Box 32"/>
          <p:cNvSpPr txBox="1">
            <a:spLocks noChangeArrowheads="1"/>
          </p:cNvSpPr>
          <p:nvPr/>
        </p:nvSpPr>
        <p:spPr bwMode="auto">
          <a:xfrm>
            <a:off x="5653088" y="3703638"/>
            <a:ext cx="3022600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419350" indent="-2419350">
              <a:lnSpc>
                <a:spcPct val="110000"/>
              </a:lnSpc>
            </a:pPr>
            <a:r>
              <a:rPr lang="en-US" altLang="ko-KR" sz="2200">
                <a:solidFill>
                  <a:srgbClr val="000066"/>
                </a:solidFill>
                <a:ea typeface="굴림" pitchFamily="34" charset="-127"/>
              </a:rPr>
              <a:t>minimum when</a:t>
            </a:r>
            <a:r>
              <a:rPr lang="en-US" altLang="ko-KR" sz="2200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 </a:t>
            </a: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</a:t>
            </a: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 </a:t>
            </a:r>
            <a:r>
              <a:rPr lang="en-US" altLang="ko-KR" sz="22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= 0</a:t>
            </a:r>
            <a:r>
              <a:rPr lang="en-US" altLang="ko-KR" b="1">
                <a:solidFill>
                  <a:srgbClr val="000066"/>
                </a:solidFill>
                <a:ea typeface="굴림" pitchFamily="34" charset="-127"/>
              </a:rPr>
              <a:t>°</a:t>
            </a:r>
            <a:endParaRPr lang="en-US" altLang="ko-KR" sz="2200" b="1">
              <a:solidFill>
                <a:srgbClr val="000066"/>
              </a:solidFill>
              <a:latin typeface="Times New Roman" pitchFamily="18" charset="0"/>
              <a:ea typeface="굴림" pitchFamily="34" charset="-127"/>
            </a:endParaRPr>
          </a:p>
          <a:p>
            <a:pPr marL="2419350" indent="-2419350">
              <a:lnSpc>
                <a:spcPct val="110000"/>
              </a:lnSpc>
            </a:pP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359457" name="Text Box 33"/>
          <p:cNvSpPr txBox="1">
            <a:spLocks noChangeArrowheads="1"/>
          </p:cNvSpPr>
          <p:nvPr/>
        </p:nvSpPr>
        <p:spPr bwMode="auto">
          <a:xfrm>
            <a:off x="5657850" y="4262438"/>
            <a:ext cx="3308350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419350" indent="-2419350">
              <a:lnSpc>
                <a:spcPct val="110000"/>
              </a:lnSpc>
            </a:pPr>
            <a:r>
              <a:rPr lang="en-US" altLang="ko-KR" sz="2200" i="1">
                <a:solidFill>
                  <a:srgbClr val="000066"/>
                </a:solidFill>
                <a:ea typeface="굴림" pitchFamily="34" charset="-127"/>
              </a:rPr>
              <a:t>set</a:t>
            </a:r>
            <a:r>
              <a:rPr lang="en-US" altLang="ko-KR" sz="2200" i="1" baseline="30000">
                <a:solidFill>
                  <a:srgbClr val="000066"/>
                </a:solidFill>
                <a:ea typeface="굴림" pitchFamily="34" charset="-127"/>
              </a:rPr>
              <a:t> </a:t>
            </a:r>
            <a:r>
              <a:rPr lang="en-US" altLang="ko-KR" sz="2200">
                <a:solidFill>
                  <a:srgbClr val="000066"/>
                </a:solidFill>
                <a:ea typeface="굴림" pitchFamily="34" charset="-127"/>
              </a:rPr>
              <a:t> to zero when</a:t>
            </a:r>
            <a:r>
              <a:rPr lang="en-US" altLang="ko-KR" sz="2200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 </a:t>
            </a: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</a:t>
            </a: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 </a:t>
            </a:r>
            <a:r>
              <a:rPr lang="en-US" altLang="ko-KR" sz="22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= 90°</a:t>
            </a:r>
            <a:endParaRPr lang="en-US" sz="2200" b="1">
              <a:solidFill>
                <a:srgbClr val="000066"/>
              </a:solidFill>
            </a:endParaRPr>
          </a:p>
        </p:txBody>
      </p:sp>
      <p:sp>
        <p:nvSpPr>
          <p:cNvPr id="359458" name="Text Box 34"/>
          <p:cNvSpPr txBox="1">
            <a:spLocks noChangeArrowheads="1"/>
          </p:cNvSpPr>
          <p:nvPr/>
        </p:nvSpPr>
        <p:spPr bwMode="auto">
          <a:xfrm>
            <a:off x="5653088" y="4822825"/>
            <a:ext cx="32766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419350" indent="-2419350">
              <a:lnSpc>
                <a:spcPct val="110000"/>
              </a:lnSpc>
            </a:pPr>
            <a:r>
              <a:rPr lang="en-US" altLang="ko-KR" sz="2200">
                <a:solidFill>
                  <a:srgbClr val="000066"/>
                </a:solidFill>
                <a:ea typeface="굴림" pitchFamily="34" charset="-127"/>
              </a:rPr>
              <a:t>maximum when</a:t>
            </a:r>
            <a:r>
              <a:rPr lang="en-US" altLang="ko-KR" sz="2200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 </a:t>
            </a: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sym typeface="Symbol" pitchFamily="18" charset="2"/>
              </a:rPr>
              <a:t></a:t>
            </a: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 </a:t>
            </a:r>
            <a:r>
              <a:rPr lang="en-US" altLang="ko-KR" sz="22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= 180°</a:t>
            </a:r>
            <a:endParaRPr lang="en-US" sz="2200" b="1">
              <a:solidFill>
                <a:srgbClr val="000066"/>
              </a:solidFill>
            </a:endParaRPr>
          </a:p>
        </p:txBody>
      </p:sp>
      <p:sp>
        <p:nvSpPr>
          <p:cNvPr id="359459" name="Line 35"/>
          <p:cNvSpPr>
            <a:spLocks noChangeShapeType="1"/>
          </p:cNvSpPr>
          <p:nvPr/>
        </p:nvSpPr>
        <p:spPr bwMode="auto">
          <a:xfrm flipV="1">
            <a:off x="5095875" y="3987800"/>
            <a:ext cx="495300" cy="369888"/>
          </a:xfrm>
          <a:prstGeom prst="line">
            <a:avLst/>
          </a:prstGeom>
          <a:noFill/>
          <a:ln w="15875">
            <a:solidFill>
              <a:srgbClr val="000066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9460" name="Line 36"/>
          <p:cNvSpPr>
            <a:spLocks noChangeShapeType="1"/>
          </p:cNvSpPr>
          <p:nvPr/>
        </p:nvSpPr>
        <p:spPr bwMode="auto">
          <a:xfrm>
            <a:off x="5089525" y="4633913"/>
            <a:ext cx="485775" cy="349250"/>
          </a:xfrm>
          <a:prstGeom prst="line">
            <a:avLst/>
          </a:prstGeom>
          <a:noFill/>
          <a:ln w="15875">
            <a:solidFill>
              <a:srgbClr val="000066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9461" name="Line 37"/>
          <p:cNvSpPr>
            <a:spLocks noChangeShapeType="1"/>
          </p:cNvSpPr>
          <p:nvPr/>
        </p:nvSpPr>
        <p:spPr bwMode="auto">
          <a:xfrm flipV="1">
            <a:off x="5097463" y="4478338"/>
            <a:ext cx="474662" cy="1587"/>
          </a:xfrm>
          <a:prstGeom prst="line">
            <a:avLst/>
          </a:prstGeom>
          <a:noFill/>
          <a:ln w="15875">
            <a:solidFill>
              <a:srgbClr val="000066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359518" name="Group 94"/>
          <p:cNvGrpSpPr>
            <a:grpSpLocks/>
          </p:cNvGrpSpPr>
          <p:nvPr/>
        </p:nvGrpSpPr>
        <p:grpSpPr bwMode="auto">
          <a:xfrm>
            <a:off x="6919913" y="1998663"/>
            <a:ext cx="331787" cy="388937"/>
            <a:chOff x="4359" y="1259"/>
            <a:chExt cx="209" cy="245"/>
          </a:xfrm>
        </p:grpSpPr>
        <p:sp>
          <p:nvSpPr>
            <p:cNvPr id="359648" name="Rectangle 48"/>
            <p:cNvSpPr>
              <a:spLocks noChangeArrowheads="1"/>
            </p:cNvSpPr>
            <p:nvPr/>
          </p:nvSpPr>
          <p:spPr bwMode="auto">
            <a:xfrm>
              <a:off x="4359" y="1288"/>
              <a:ext cx="18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10000"/>
                </a:lnSpc>
              </a:pPr>
              <a:r>
                <a:rPr lang="en-US" sz="1500" b="1" i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</a:t>
              </a:r>
            </a:p>
          </p:txBody>
        </p:sp>
        <p:sp>
          <p:nvSpPr>
            <p:cNvPr id="359649" name="Arc 49"/>
            <p:cNvSpPr>
              <a:spLocks/>
            </p:cNvSpPr>
            <p:nvPr/>
          </p:nvSpPr>
          <p:spPr bwMode="auto">
            <a:xfrm>
              <a:off x="4377" y="1259"/>
              <a:ext cx="191" cy="220"/>
            </a:xfrm>
            <a:custGeom>
              <a:avLst/>
              <a:gdLst>
                <a:gd name="T0" fmla="*/ 0 w 21600"/>
                <a:gd name="T1" fmla="*/ 0 h 21589"/>
                <a:gd name="T2" fmla="*/ 0 w 21600"/>
                <a:gd name="T3" fmla="*/ 0 h 21589"/>
                <a:gd name="T4" fmla="*/ 0 w 21600"/>
                <a:gd name="T5" fmla="*/ 0 h 2158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89"/>
                <a:gd name="T11" fmla="*/ 21600 w 21600"/>
                <a:gd name="T12" fmla="*/ 21589 h 215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89" fill="none" extrusionOk="0">
                  <a:moveTo>
                    <a:pt x="697" y="0"/>
                  </a:moveTo>
                  <a:cubicBezTo>
                    <a:pt x="12349" y="376"/>
                    <a:pt x="21600" y="9931"/>
                    <a:pt x="21600" y="21589"/>
                  </a:cubicBezTo>
                </a:path>
                <a:path w="21600" h="21589" stroke="0" extrusionOk="0">
                  <a:moveTo>
                    <a:pt x="697" y="0"/>
                  </a:moveTo>
                  <a:cubicBezTo>
                    <a:pt x="12349" y="376"/>
                    <a:pt x="21600" y="9931"/>
                    <a:pt x="21600" y="21589"/>
                  </a:cubicBezTo>
                  <a:lnTo>
                    <a:pt x="0" y="21589"/>
                  </a:lnTo>
                  <a:close/>
                </a:path>
              </a:pathLst>
            </a:custGeom>
            <a:noFill/>
            <a:ln w="15875">
              <a:solidFill>
                <a:srgbClr val="808080"/>
              </a:solidFill>
              <a:round/>
              <a:headEnd type="arrow" w="med" len="med"/>
              <a:tailEnd type="none" w="lg" len="lg"/>
            </a:ln>
          </p:spPr>
          <p:txBody>
            <a:bodyPr lIns="90000" tIns="46800" rIns="90000" bIns="46800" anchor="ctr"/>
            <a:lstStyle/>
            <a:p>
              <a:endParaRPr lang="en-US"/>
            </a:p>
          </p:txBody>
        </p:sp>
      </p:grpSp>
      <p:grpSp>
        <p:nvGrpSpPr>
          <p:cNvPr id="359519" name="Group 95"/>
          <p:cNvGrpSpPr>
            <a:grpSpLocks/>
          </p:cNvGrpSpPr>
          <p:nvPr/>
        </p:nvGrpSpPr>
        <p:grpSpPr bwMode="auto">
          <a:xfrm>
            <a:off x="6942138" y="2044700"/>
            <a:ext cx="358775" cy="355600"/>
            <a:chOff x="4373" y="1288"/>
            <a:chExt cx="226" cy="224"/>
          </a:xfrm>
        </p:grpSpPr>
        <p:sp>
          <p:nvSpPr>
            <p:cNvPr id="359646" name="Rectangle 58"/>
            <p:cNvSpPr>
              <a:spLocks noChangeArrowheads="1"/>
            </p:cNvSpPr>
            <p:nvPr/>
          </p:nvSpPr>
          <p:spPr bwMode="auto">
            <a:xfrm>
              <a:off x="4411" y="1296"/>
              <a:ext cx="18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500" b="1" i="1">
                  <a:solidFill>
                    <a:srgbClr val="000066"/>
                  </a:solidFill>
                  <a:latin typeface="Times New Roman" pitchFamily="18" charset="0"/>
                  <a:sym typeface="Symbol" pitchFamily="18" charset="2"/>
                </a:rPr>
                <a:t></a:t>
              </a:r>
            </a:p>
          </p:txBody>
        </p:sp>
        <p:sp>
          <p:nvSpPr>
            <p:cNvPr id="359647" name="Arc 59"/>
            <p:cNvSpPr>
              <a:spLocks/>
            </p:cNvSpPr>
            <p:nvPr/>
          </p:nvSpPr>
          <p:spPr bwMode="auto">
            <a:xfrm>
              <a:off x="4373" y="1288"/>
              <a:ext cx="226" cy="191"/>
            </a:xfrm>
            <a:custGeom>
              <a:avLst/>
              <a:gdLst>
                <a:gd name="T0" fmla="*/ 0 w 21600"/>
                <a:gd name="T1" fmla="*/ 0 h 16450"/>
                <a:gd name="T2" fmla="*/ 0 w 21600"/>
                <a:gd name="T3" fmla="*/ 0 h 16450"/>
                <a:gd name="T4" fmla="*/ 0 w 21600"/>
                <a:gd name="T5" fmla="*/ 0 h 16450"/>
                <a:gd name="T6" fmla="*/ 0 60000 65536"/>
                <a:gd name="T7" fmla="*/ 0 60000 65536"/>
                <a:gd name="T8" fmla="*/ 0 60000 65536"/>
                <a:gd name="T9" fmla="*/ 0 w 21600"/>
                <a:gd name="T10" fmla="*/ 0 h 16450"/>
                <a:gd name="T11" fmla="*/ 21600 w 21600"/>
                <a:gd name="T12" fmla="*/ 16450 h 164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6450" fill="none" extrusionOk="0">
                  <a:moveTo>
                    <a:pt x="13998" y="-1"/>
                  </a:moveTo>
                  <a:cubicBezTo>
                    <a:pt x="18821" y="4103"/>
                    <a:pt x="21600" y="10117"/>
                    <a:pt x="21600" y="16450"/>
                  </a:cubicBezTo>
                </a:path>
                <a:path w="21600" h="16450" stroke="0" extrusionOk="0">
                  <a:moveTo>
                    <a:pt x="13998" y="-1"/>
                  </a:moveTo>
                  <a:cubicBezTo>
                    <a:pt x="18821" y="4103"/>
                    <a:pt x="21600" y="10117"/>
                    <a:pt x="21600" y="16450"/>
                  </a:cubicBezTo>
                  <a:lnTo>
                    <a:pt x="0" y="16450"/>
                  </a:lnTo>
                  <a:close/>
                </a:path>
              </a:pathLst>
            </a:custGeom>
            <a:noFill/>
            <a:ln w="15875">
              <a:solidFill>
                <a:srgbClr val="808080"/>
              </a:solidFill>
              <a:round/>
              <a:headEnd type="arrow" w="med" len="med"/>
              <a:tailEnd type="none" w="lg" len="lg"/>
            </a:ln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</p:grpSp>
      <p:grpSp>
        <p:nvGrpSpPr>
          <p:cNvPr id="359484" name="Group 60"/>
          <p:cNvGrpSpPr>
            <a:grpSpLocks/>
          </p:cNvGrpSpPr>
          <p:nvPr/>
        </p:nvGrpSpPr>
        <p:grpSpPr bwMode="auto">
          <a:xfrm>
            <a:off x="5641975" y="2757488"/>
            <a:ext cx="806450" cy="314325"/>
            <a:chOff x="3426" y="1737"/>
            <a:chExt cx="508" cy="198"/>
          </a:xfrm>
        </p:grpSpPr>
        <p:sp>
          <p:nvSpPr>
            <p:cNvPr id="359645" name="Line 61"/>
            <p:cNvSpPr>
              <a:spLocks noChangeShapeType="1"/>
            </p:cNvSpPr>
            <p:nvPr/>
          </p:nvSpPr>
          <p:spPr bwMode="auto">
            <a:xfrm flipH="1">
              <a:off x="3603" y="1806"/>
              <a:ext cx="331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graphicFrame>
          <p:nvGraphicFramePr>
            <p:cNvPr id="359590" name="Object 166"/>
            <p:cNvGraphicFramePr>
              <a:graphicFrameLocks noChangeAspect="1"/>
            </p:cNvGraphicFramePr>
            <p:nvPr/>
          </p:nvGraphicFramePr>
          <p:xfrm>
            <a:off x="3426" y="1737"/>
            <a:ext cx="170" cy="1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9638" name="Equation" r:id="rId14" imgW="317362" imgH="368140" progId="Equation.DSMT4">
                    <p:embed/>
                  </p:oleObj>
                </mc:Choice>
                <mc:Fallback>
                  <p:oleObj name="Equation" r:id="rId14" imgW="317362" imgH="368140" progId="Equation.DSMT4">
                    <p:embed/>
                    <p:pic>
                      <p:nvPicPr>
                        <p:cNvPr id="0" name="Picture 1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6" y="1737"/>
                          <a:ext cx="170" cy="1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59487" name="Group 63"/>
          <p:cNvGrpSpPr>
            <a:grpSpLocks/>
          </p:cNvGrpSpPr>
          <p:nvPr/>
        </p:nvGrpSpPr>
        <p:grpSpPr bwMode="auto">
          <a:xfrm>
            <a:off x="7424738" y="1649413"/>
            <a:ext cx="809625" cy="314325"/>
            <a:chOff x="4551" y="1039"/>
            <a:chExt cx="510" cy="198"/>
          </a:xfrm>
        </p:grpSpPr>
        <p:sp>
          <p:nvSpPr>
            <p:cNvPr id="359644" name="Line 64"/>
            <p:cNvSpPr>
              <a:spLocks noChangeShapeType="1"/>
            </p:cNvSpPr>
            <p:nvPr/>
          </p:nvSpPr>
          <p:spPr bwMode="auto">
            <a:xfrm>
              <a:off x="4551" y="1158"/>
              <a:ext cx="332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graphicFrame>
          <p:nvGraphicFramePr>
            <p:cNvPr id="359591" name="Object 167"/>
            <p:cNvGraphicFramePr>
              <a:graphicFrameLocks noChangeAspect="1"/>
            </p:cNvGraphicFramePr>
            <p:nvPr/>
          </p:nvGraphicFramePr>
          <p:xfrm>
            <a:off x="4891" y="1039"/>
            <a:ext cx="170" cy="1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9639" name="Equation" r:id="rId16" imgW="317362" imgH="368140" progId="Equation.DSMT4">
                    <p:embed/>
                  </p:oleObj>
                </mc:Choice>
                <mc:Fallback>
                  <p:oleObj name="Equation" r:id="rId16" imgW="317362" imgH="368140" progId="Equation.DSMT4">
                    <p:embed/>
                    <p:pic>
                      <p:nvPicPr>
                        <p:cNvPr id="0" name="Picture 1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1" y="1039"/>
                          <a:ext cx="170" cy="1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59491" name="Group 67"/>
          <p:cNvGrpSpPr>
            <a:grpSpLocks/>
          </p:cNvGrpSpPr>
          <p:nvPr/>
        </p:nvGrpSpPr>
        <p:grpSpPr bwMode="auto">
          <a:xfrm>
            <a:off x="6440488" y="1724025"/>
            <a:ext cx="989012" cy="1262063"/>
            <a:chOff x="3929" y="1086"/>
            <a:chExt cx="623" cy="795"/>
          </a:xfrm>
        </p:grpSpPr>
        <p:sp>
          <p:nvSpPr>
            <p:cNvPr id="359639" name="Line 68"/>
            <p:cNvSpPr>
              <a:spLocks noChangeShapeType="1"/>
            </p:cNvSpPr>
            <p:nvPr/>
          </p:nvSpPr>
          <p:spPr bwMode="auto">
            <a:xfrm flipV="1">
              <a:off x="3999" y="1161"/>
              <a:ext cx="477" cy="645"/>
            </a:xfrm>
            <a:prstGeom prst="line">
              <a:avLst/>
            </a:prstGeom>
            <a:noFill/>
            <a:ln w="63500">
              <a:solidFill>
                <a:srgbClr val="969696"/>
              </a:solidFill>
              <a:prstDash val="sysDot"/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59640" name="Oval 69"/>
            <p:cNvSpPr>
              <a:spLocks noChangeAspect="1" noChangeArrowheads="1"/>
            </p:cNvSpPr>
            <p:nvPr/>
          </p:nvSpPr>
          <p:spPr bwMode="auto">
            <a:xfrm>
              <a:off x="4404" y="1086"/>
              <a:ext cx="148" cy="14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59641" name="Oval 70"/>
            <p:cNvSpPr>
              <a:spLocks noChangeAspect="1" noChangeArrowheads="1"/>
            </p:cNvSpPr>
            <p:nvPr/>
          </p:nvSpPr>
          <p:spPr bwMode="auto">
            <a:xfrm>
              <a:off x="3929" y="1732"/>
              <a:ext cx="148" cy="14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59642" name="Line 71"/>
            <p:cNvSpPr>
              <a:spLocks noChangeShapeType="1"/>
            </p:cNvSpPr>
            <p:nvPr/>
          </p:nvSpPr>
          <p:spPr bwMode="auto">
            <a:xfrm flipV="1">
              <a:off x="4055" y="1305"/>
              <a:ext cx="214" cy="290"/>
            </a:xfrm>
            <a:prstGeom prst="line">
              <a:avLst/>
            </a:prstGeom>
            <a:noFill/>
            <a:ln w="44450">
              <a:solidFill>
                <a:srgbClr val="339966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59643" name="Oval 72"/>
            <p:cNvSpPr>
              <a:spLocks noChangeArrowheads="1"/>
            </p:cNvSpPr>
            <p:nvPr/>
          </p:nvSpPr>
          <p:spPr bwMode="auto">
            <a:xfrm>
              <a:off x="4220" y="1457"/>
              <a:ext cx="47" cy="47"/>
            </a:xfrm>
            <a:prstGeom prst="ellipse">
              <a:avLst/>
            </a:prstGeom>
            <a:solidFill>
              <a:schemeClr val="tx1"/>
            </a:solidFill>
            <a:ln w="15875" algn="ctr">
              <a:noFill/>
              <a:round/>
              <a:headEnd/>
              <a:tailEnd type="none" w="lg" len="lg"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</p:grpSp>
      <p:grpSp>
        <p:nvGrpSpPr>
          <p:cNvPr id="359511" name="Group 87"/>
          <p:cNvGrpSpPr>
            <a:grpSpLocks/>
          </p:cNvGrpSpPr>
          <p:nvPr/>
        </p:nvGrpSpPr>
        <p:grpSpPr bwMode="auto">
          <a:xfrm flipH="1">
            <a:off x="6183313" y="1970088"/>
            <a:ext cx="1511300" cy="757237"/>
            <a:chOff x="3895" y="1241"/>
            <a:chExt cx="952" cy="477"/>
          </a:xfrm>
        </p:grpSpPr>
        <p:grpSp>
          <p:nvGrpSpPr>
            <p:cNvPr id="359633" name="Group 88"/>
            <p:cNvGrpSpPr>
              <a:grpSpLocks/>
            </p:cNvGrpSpPr>
            <p:nvPr/>
          </p:nvGrpSpPr>
          <p:grpSpPr bwMode="auto">
            <a:xfrm>
              <a:off x="3895" y="1241"/>
              <a:ext cx="952" cy="477"/>
              <a:chOff x="3895" y="1241"/>
              <a:chExt cx="952" cy="477"/>
            </a:xfrm>
          </p:grpSpPr>
          <p:sp>
            <p:nvSpPr>
              <p:cNvPr id="359635" name="Line 89"/>
              <p:cNvSpPr>
                <a:spLocks noChangeShapeType="1"/>
              </p:cNvSpPr>
              <p:nvPr/>
            </p:nvSpPr>
            <p:spPr bwMode="auto">
              <a:xfrm rot="3220688" flipV="1">
                <a:off x="4133" y="1157"/>
                <a:ext cx="477" cy="645"/>
              </a:xfrm>
              <a:prstGeom prst="line">
                <a:avLst/>
              </a:prstGeom>
              <a:noFill/>
              <a:ln w="63500">
                <a:solidFill>
                  <a:srgbClr val="969696"/>
                </a:solidFill>
                <a:prstDash val="sysDot"/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359636" name="Group 90"/>
              <p:cNvGrpSpPr>
                <a:grpSpLocks/>
              </p:cNvGrpSpPr>
              <p:nvPr/>
            </p:nvGrpSpPr>
            <p:grpSpPr bwMode="auto">
              <a:xfrm>
                <a:off x="3895" y="1404"/>
                <a:ext cx="952" cy="150"/>
                <a:chOff x="3895" y="1406"/>
                <a:chExt cx="952" cy="150"/>
              </a:xfrm>
            </p:grpSpPr>
            <p:sp>
              <p:nvSpPr>
                <p:cNvPr id="359637" name="Oval 91"/>
                <p:cNvSpPr>
                  <a:spLocks noChangeAspect="1" noChangeArrowheads="1"/>
                </p:cNvSpPr>
                <p:nvPr/>
              </p:nvSpPr>
              <p:spPr bwMode="auto">
                <a:xfrm>
                  <a:off x="4699" y="1408"/>
                  <a:ext cx="148" cy="14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lnSpc>
                      <a:spcPct val="110000"/>
                    </a:lnSpc>
                  </a:pPr>
                  <a:endParaRPr lang="en-ZA"/>
                </a:p>
              </p:txBody>
            </p:sp>
            <p:sp>
              <p:nvSpPr>
                <p:cNvPr id="359638" name="Oval 92"/>
                <p:cNvSpPr>
                  <a:spLocks noChangeAspect="1" noChangeArrowheads="1"/>
                </p:cNvSpPr>
                <p:nvPr/>
              </p:nvSpPr>
              <p:spPr bwMode="auto">
                <a:xfrm>
                  <a:off x="3895" y="1406"/>
                  <a:ext cx="148" cy="14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66FF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lnSpc>
                      <a:spcPct val="110000"/>
                    </a:lnSpc>
                  </a:pPr>
                  <a:endParaRPr lang="en-ZA"/>
                </a:p>
              </p:txBody>
            </p:sp>
          </p:grpSp>
        </p:grpSp>
        <p:sp>
          <p:nvSpPr>
            <p:cNvPr id="359634" name="Oval 93"/>
            <p:cNvSpPr>
              <a:spLocks noChangeArrowheads="1"/>
            </p:cNvSpPr>
            <p:nvPr/>
          </p:nvSpPr>
          <p:spPr bwMode="auto">
            <a:xfrm>
              <a:off x="4348" y="1456"/>
              <a:ext cx="47" cy="47"/>
            </a:xfrm>
            <a:prstGeom prst="ellipse">
              <a:avLst/>
            </a:prstGeom>
            <a:solidFill>
              <a:schemeClr val="tx1"/>
            </a:solidFill>
            <a:ln w="15875" algn="ctr">
              <a:noFill/>
              <a:round/>
              <a:headEnd/>
              <a:tailEnd type="none" w="lg" len="lg"/>
            </a:ln>
          </p:spPr>
          <p:txBody>
            <a:bodyPr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</p:grpSp>
      <p:grpSp>
        <p:nvGrpSpPr>
          <p:cNvPr id="359510" name="Group 86"/>
          <p:cNvGrpSpPr>
            <a:grpSpLocks/>
          </p:cNvGrpSpPr>
          <p:nvPr/>
        </p:nvGrpSpPr>
        <p:grpSpPr bwMode="auto">
          <a:xfrm>
            <a:off x="6183313" y="1970088"/>
            <a:ext cx="1511300" cy="757237"/>
            <a:chOff x="3895" y="1241"/>
            <a:chExt cx="952" cy="477"/>
          </a:xfrm>
        </p:grpSpPr>
        <p:grpSp>
          <p:nvGrpSpPr>
            <p:cNvPr id="359627" name="Group 85"/>
            <p:cNvGrpSpPr>
              <a:grpSpLocks/>
            </p:cNvGrpSpPr>
            <p:nvPr/>
          </p:nvGrpSpPr>
          <p:grpSpPr bwMode="auto">
            <a:xfrm>
              <a:off x="3895" y="1241"/>
              <a:ext cx="952" cy="477"/>
              <a:chOff x="3895" y="1241"/>
              <a:chExt cx="952" cy="477"/>
            </a:xfrm>
          </p:grpSpPr>
          <p:sp>
            <p:nvSpPr>
              <p:cNvPr id="359629" name="Line 44"/>
              <p:cNvSpPr>
                <a:spLocks noChangeShapeType="1"/>
              </p:cNvSpPr>
              <p:nvPr/>
            </p:nvSpPr>
            <p:spPr bwMode="auto">
              <a:xfrm rot="3220688" flipV="1">
                <a:off x="4133" y="1157"/>
                <a:ext cx="477" cy="645"/>
              </a:xfrm>
              <a:prstGeom prst="line">
                <a:avLst/>
              </a:prstGeom>
              <a:noFill/>
              <a:ln w="63500">
                <a:solidFill>
                  <a:srgbClr val="969696"/>
                </a:solidFill>
                <a:prstDash val="sysDot"/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359630" name="Group 84"/>
              <p:cNvGrpSpPr>
                <a:grpSpLocks/>
              </p:cNvGrpSpPr>
              <p:nvPr/>
            </p:nvGrpSpPr>
            <p:grpSpPr bwMode="auto">
              <a:xfrm>
                <a:off x="3895" y="1404"/>
                <a:ext cx="952" cy="150"/>
                <a:chOff x="3895" y="1406"/>
                <a:chExt cx="952" cy="150"/>
              </a:xfrm>
            </p:grpSpPr>
            <p:sp>
              <p:nvSpPr>
                <p:cNvPr id="359631" name="Oval 45"/>
                <p:cNvSpPr>
                  <a:spLocks noChangeAspect="1" noChangeArrowheads="1"/>
                </p:cNvSpPr>
                <p:nvPr/>
              </p:nvSpPr>
              <p:spPr bwMode="auto">
                <a:xfrm>
                  <a:off x="4699" y="1408"/>
                  <a:ext cx="148" cy="14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lnSpc>
                      <a:spcPct val="110000"/>
                    </a:lnSpc>
                  </a:pPr>
                  <a:endParaRPr lang="en-ZA"/>
                </a:p>
              </p:txBody>
            </p:sp>
            <p:sp>
              <p:nvSpPr>
                <p:cNvPr id="359632" name="Oval 46"/>
                <p:cNvSpPr>
                  <a:spLocks noChangeAspect="1" noChangeArrowheads="1"/>
                </p:cNvSpPr>
                <p:nvPr/>
              </p:nvSpPr>
              <p:spPr bwMode="auto">
                <a:xfrm>
                  <a:off x="3895" y="1406"/>
                  <a:ext cx="148" cy="14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66FF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lnSpc>
                      <a:spcPct val="110000"/>
                    </a:lnSpc>
                  </a:pPr>
                  <a:endParaRPr lang="en-ZA"/>
                </a:p>
              </p:txBody>
            </p:sp>
          </p:grpSp>
        </p:grpSp>
        <p:sp>
          <p:nvSpPr>
            <p:cNvPr id="359628" name="Oval 47"/>
            <p:cNvSpPr>
              <a:spLocks noChangeArrowheads="1"/>
            </p:cNvSpPr>
            <p:nvPr/>
          </p:nvSpPr>
          <p:spPr bwMode="auto">
            <a:xfrm>
              <a:off x="4348" y="1456"/>
              <a:ext cx="47" cy="47"/>
            </a:xfrm>
            <a:prstGeom prst="ellipse">
              <a:avLst/>
            </a:prstGeom>
            <a:solidFill>
              <a:schemeClr val="tx1"/>
            </a:solidFill>
            <a:ln w="15875" algn="ctr">
              <a:noFill/>
              <a:round/>
              <a:headEnd/>
              <a:tailEnd type="none" w="lg" len="lg"/>
            </a:ln>
          </p:spPr>
          <p:txBody>
            <a:bodyPr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</p:grpSp>
      <p:graphicFrame>
        <p:nvGraphicFramePr>
          <p:cNvPr id="359520" name="Object 168"/>
          <p:cNvGraphicFramePr>
            <a:graphicFrameLocks noChangeAspect="1"/>
          </p:cNvGraphicFramePr>
          <p:nvPr/>
        </p:nvGraphicFramePr>
        <p:xfrm>
          <a:off x="2763838" y="3022600"/>
          <a:ext cx="2081212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40" name="Equation" r:id="rId18" imgW="2082800" imgH="876300" progId="Equation.DSMT4">
                  <p:embed/>
                </p:oleObj>
              </mc:Choice>
              <mc:Fallback>
                <p:oleObj name="Equation" r:id="rId18" imgW="2082800" imgH="876300" progId="Equation.DSMT4">
                  <p:embed/>
                  <p:pic>
                    <p:nvPicPr>
                      <p:cNvPr id="0" name="Picture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3838" y="3022600"/>
                        <a:ext cx="2081212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240000">
                                      <p:cBhvr>
                                        <p:cTn id="22" dur="1000" fill="hold"/>
                                        <p:tgtEl>
                                          <p:spTgt spid="3594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07407E-6 C 0.01597 0.01203 0.02847 0.04537 0.02917 0.07592 " pathEditMode="relative" rAng="0" ptsTypes="ff">
                                      <p:cBhvr>
                                        <p:cTn id="24" dur="1000" fill="hold"/>
                                        <p:tgtEl>
                                          <p:spTgt spid="3594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0" y="38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5.55112E-17 C -0.01632 -0.01944 -0.02673 -0.04167 -0.02882 -0.07546 " pathEditMode="relative" rAng="0" ptsTypes="ff">
                                      <p:cBhvr>
                                        <p:cTn id="26" dur="1000" fill="hold"/>
                                        <p:tgtEl>
                                          <p:spTgt spid="3594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0" y="-38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595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41" dur="2000" fill="hold"/>
                                        <p:tgtEl>
                                          <p:spTgt spid="3595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17 0.07592 C 0.01719 -0.05371 -0.10312 -0.05024 -0.11094 0.07615 " pathEditMode="relative" rAng="0" ptsTypes="ff">
                                      <p:cBhvr>
                                        <p:cTn id="43" dur="2000" fill="hold"/>
                                        <p:tgtEl>
                                          <p:spTgt spid="3594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00" y="-650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882 -0.07546 C -0.02101 0.03819 0.09566 0.05208 0.11181 -0.075 " pathEditMode="relative" rAng="0" ptsTypes="ff">
                                      <p:cBhvr>
                                        <p:cTn id="45" dur="2000" fill="hold"/>
                                        <p:tgtEl>
                                          <p:spTgt spid="3594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00" y="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57" dur="1000" fill="hold"/>
                                        <p:tgtEl>
                                          <p:spTgt spid="3595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094 0.07615 C -0.11042 0.02963 -0.0849 -0.01829 -0.03958 -0.0176 " pathEditMode="relative" rAng="0" ptsTypes="ff">
                                      <p:cBhvr>
                                        <p:cTn id="59" dur="1000" fill="hold"/>
                                        <p:tgtEl>
                                          <p:spTgt spid="3594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" y="-470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81 -0.07431 C 0.10868 -0.03611 0.08733 0.01597 0.03941 0.01806 " pathEditMode="relative" rAng="0" ptsTypes="ff">
                                      <p:cBhvr>
                                        <p:cTn id="61" dur="1000" fill="hold"/>
                                        <p:tgtEl>
                                          <p:spTgt spid="3594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0" y="460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9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59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37" grpId="0" animBg="1"/>
      <p:bldP spid="359455" grpId="0"/>
      <p:bldP spid="359456" grpId="0"/>
      <p:bldP spid="359457" grpId="0"/>
      <p:bldP spid="359458" grpId="0"/>
      <p:bldP spid="359459" grpId="0" animBg="1"/>
      <p:bldP spid="359460" grpId="0" animBg="1"/>
      <p:bldP spid="35946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47104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4710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3AD094-84C5-46D1-8F7D-0AE6E480D65A}" type="slidenum">
              <a:rPr lang="en-US" smtClean="0">
                <a:cs typeface="Arial" charset="0"/>
              </a:rPr>
              <a:pPr/>
              <a:t>31</a:t>
            </a:fld>
            <a:endParaRPr lang="en-US" smtClean="0">
              <a:cs typeface="Arial" charset="0"/>
            </a:endParaRPr>
          </a:p>
        </p:txBody>
      </p:sp>
      <p:grpSp>
        <p:nvGrpSpPr>
          <p:cNvPr id="361474" name="Group 2"/>
          <p:cNvGrpSpPr>
            <a:grpSpLocks/>
          </p:cNvGrpSpPr>
          <p:nvPr/>
        </p:nvGrpSpPr>
        <p:grpSpPr bwMode="auto">
          <a:xfrm flipH="1">
            <a:off x="5168900" y="1558925"/>
            <a:ext cx="160338" cy="4478338"/>
            <a:chOff x="3256" y="982"/>
            <a:chExt cx="101" cy="2821"/>
          </a:xfrm>
        </p:grpSpPr>
        <p:sp>
          <p:nvSpPr>
            <p:cNvPr id="471092" name="Line 3"/>
            <p:cNvSpPr>
              <a:spLocks noChangeShapeType="1"/>
            </p:cNvSpPr>
            <p:nvPr/>
          </p:nvSpPr>
          <p:spPr bwMode="auto">
            <a:xfrm rot="-5400000">
              <a:off x="3307" y="931"/>
              <a:ext cx="0" cy="101"/>
            </a:xfrm>
            <a:prstGeom prst="line">
              <a:avLst/>
            </a:prstGeom>
            <a:noFill/>
            <a:ln w="635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71093" name="Line 4"/>
            <p:cNvSpPr>
              <a:spLocks noChangeShapeType="1"/>
            </p:cNvSpPr>
            <p:nvPr/>
          </p:nvSpPr>
          <p:spPr bwMode="auto">
            <a:xfrm rot="-5400000">
              <a:off x="3307" y="1636"/>
              <a:ext cx="0" cy="101"/>
            </a:xfrm>
            <a:prstGeom prst="line">
              <a:avLst/>
            </a:prstGeom>
            <a:noFill/>
            <a:ln w="635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71094" name="Line 5"/>
            <p:cNvSpPr>
              <a:spLocks noChangeShapeType="1"/>
            </p:cNvSpPr>
            <p:nvPr/>
          </p:nvSpPr>
          <p:spPr bwMode="auto">
            <a:xfrm rot="-5400000">
              <a:off x="3307" y="2342"/>
              <a:ext cx="0" cy="101"/>
            </a:xfrm>
            <a:prstGeom prst="line">
              <a:avLst/>
            </a:prstGeom>
            <a:noFill/>
            <a:ln w="635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71095" name="Line 6"/>
            <p:cNvSpPr>
              <a:spLocks noChangeShapeType="1"/>
            </p:cNvSpPr>
            <p:nvPr/>
          </p:nvSpPr>
          <p:spPr bwMode="auto">
            <a:xfrm rot="-5400000">
              <a:off x="3307" y="3047"/>
              <a:ext cx="0" cy="101"/>
            </a:xfrm>
            <a:prstGeom prst="line">
              <a:avLst/>
            </a:prstGeom>
            <a:noFill/>
            <a:ln w="635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71096" name="Line 7"/>
            <p:cNvSpPr>
              <a:spLocks noChangeShapeType="1"/>
            </p:cNvSpPr>
            <p:nvPr/>
          </p:nvSpPr>
          <p:spPr bwMode="auto">
            <a:xfrm rot="-5400000">
              <a:off x="3307" y="3752"/>
              <a:ext cx="0" cy="101"/>
            </a:xfrm>
            <a:prstGeom prst="line">
              <a:avLst/>
            </a:prstGeom>
            <a:noFill/>
            <a:ln w="635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471045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Water molecules and microwave ovens</a:t>
            </a:r>
          </a:p>
        </p:txBody>
      </p:sp>
      <p:grpSp>
        <p:nvGrpSpPr>
          <p:cNvPr id="361527" name="Group 55"/>
          <p:cNvGrpSpPr>
            <a:grpSpLocks/>
          </p:cNvGrpSpPr>
          <p:nvPr/>
        </p:nvGrpSpPr>
        <p:grpSpPr bwMode="auto">
          <a:xfrm>
            <a:off x="193675" y="1560513"/>
            <a:ext cx="8777288" cy="4478337"/>
            <a:chOff x="122" y="983"/>
            <a:chExt cx="5529" cy="2821"/>
          </a:xfrm>
        </p:grpSpPr>
        <p:sp>
          <p:nvSpPr>
            <p:cNvPr id="471087" name="Line 9"/>
            <p:cNvSpPr>
              <a:spLocks noChangeShapeType="1"/>
            </p:cNvSpPr>
            <p:nvPr/>
          </p:nvSpPr>
          <p:spPr bwMode="auto">
            <a:xfrm>
              <a:off x="122" y="983"/>
              <a:ext cx="5529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71088" name="Line 10"/>
            <p:cNvSpPr>
              <a:spLocks noChangeShapeType="1"/>
            </p:cNvSpPr>
            <p:nvPr/>
          </p:nvSpPr>
          <p:spPr bwMode="auto">
            <a:xfrm>
              <a:off x="122" y="1688"/>
              <a:ext cx="5529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71089" name="Line 11"/>
            <p:cNvSpPr>
              <a:spLocks noChangeShapeType="1"/>
            </p:cNvSpPr>
            <p:nvPr/>
          </p:nvSpPr>
          <p:spPr bwMode="auto">
            <a:xfrm>
              <a:off x="122" y="2394"/>
              <a:ext cx="5529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71090" name="Line 12"/>
            <p:cNvSpPr>
              <a:spLocks noChangeShapeType="1"/>
            </p:cNvSpPr>
            <p:nvPr/>
          </p:nvSpPr>
          <p:spPr bwMode="auto">
            <a:xfrm>
              <a:off x="122" y="3098"/>
              <a:ext cx="5529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71091" name="Line 13"/>
            <p:cNvSpPr>
              <a:spLocks noChangeShapeType="1"/>
            </p:cNvSpPr>
            <p:nvPr/>
          </p:nvSpPr>
          <p:spPr bwMode="auto">
            <a:xfrm>
              <a:off x="122" y="3804"/>
              <a:ext cx="5529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61486" name="Group 14"/>
          <p:cNvGrpSpPr>
            <a:grpSpLocks/>
          </p:cNvGrpSpPr>
          <p:nvPr/>
        </p:nvGrpSpPr>
        <p:grpSpPr bwMode="auto">
          <a:xfrm>
            <a:off x="4811713" y="1558925"/>
            <a:ext cx="160337" cy="4478338"/>
            <a:chOff x="3256" y="982"/>
            <a:chExt cx="101" cy="2821"/>
          </a:xfrm>
        </p:grpSpPr>
        <p:sp>
          <p:nvSpPr>
            <p:cNvPr id="471082" name="Line 15"/>
            <p:cNvSpPr>
              <a:spLocks noChangeShapeType="1"/>
            </p:cNvSpPr>
            <p:nvPr/>
          </p:nvSpPr>
          <p:spPr bwMode="auto">
            <a:xfrm rot="-5400000">
              <a:off x="3307" y="931"/>
              <a:ext cx="0" cy="101"/>
            </a:xfrm>
            <a:prstGeom prst="line">
              <a:avLst/>
            </a:prstGeom>
            <a:noFill/>
            <a:ln w="635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71083" name="Line 16"/>
            <p:cNvSpPr>
              <a:spLocks noChangeShapeType="1"/>
            </p:cNvSpPr>
            <p:nvPr/>
          </p:nvSpPr>
          <p:spPr bwMode="auto">
            <a:xfrm rot="-5400000">
              <a:off x="3307" y="1636"/>
              <a:ext cx="0" cy="101"/>
            </a:xfrm>
            <a:prstGeom prst="line">
              <a:avLst/>
            </a:prstGeom>
            <a:noFill/>
            <a:ln w="635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71084" name="Line 17"/>
            <p:cNvSpPr>
              <a:spLocks noChangeShapeType="1"/>
            </p:cNvSpPr>
            <p:nvPr/>
          </p:nvSpPr>
          <p:spPr bwMode="auto">
            <a:xfrm rot="-5400000">
              <a:off x="3307" y="2342"/>
              <a:ext cx="0" cy="101"/>
            </a:xfrm>
            <a:prstGeom prst="line">
              <a:avLst/>
            </a:prstGeom>
            <a:noFill/>
            <a:ln w="635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71085" name="Line 18"/>
            <p:cNvSpPr>
              <a:spLocks noChangeShapeType="1"/>
            </p:cNvSpPr>
            <p:nvPr/>
          </p:nvSpPr>
          <p:spPr bwMode="auto">
            <a:xfrm rot="-5400000">
              <a:off x="3307" y="3047"/>
              <a:ext cx="0" cy="101"/>
            </a:xfrm>
            <a:prstGeom prst="line">
              <a:avLst/>
            </a:prstGeom>
            <a:noFill/>
            <a:ln w="635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71086" name="Line 19"/>
            <p:cNvSpPr>
              <a:spLocks noChangeShapeType="1"/>
            </p:cNvSpPr>
            <p:nvPr/>
          </p:nvSpPr>
          <p:spPr bwMode="auto">
            <a:xfrm rot="-5400000">
              <a:off x="3307" y="3752"/>
              <a:ext cx="0" cy="101"/>
            </a:xfrm>
            <a:prstGeom prst="line">
              <a:avLst/>
            </a:prstGeom>
            <a:noFill/>
            <a:ln w="635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471048" name="Group 21"/>
          <p:cNvGrpSpPr>
            <a:grpSpLocks/>
          </p:cNvGrpSpPr>
          <p:nvPr/>
        </p:nvGrpSpPr>
        <p:grpSpPr bwMode="auto">
          <a:xfrm>
            <a:off x="1136650" y="1458913"/>
            <a:ext cx="3109913" cy="3951287"/>
            <a:chOff x="1699" y="1158"/>
            <a:chExt cx="2489" cy="3162"/>
          </a:xfrm>
        </p:grpSpPr>
        <p:grpSp>
          <p:nvGrpSpPr>
            <p:cNvPr id="471070" name="Group 22"/>
            <p:cNvGrpSpPr>
              <a:grpSpLocks/>
            </p:cNvGrpSpPr>
            <p:nvPr/>
          </p:nvGrpSpPr>
          <p:grpSpPr bwMode="auto">
            <a:xfrm>
              <a:off x="1699" y="1158"/>
              <a:ext cx="1510" cy="1242"/>
              <a:chOff x="8904" y="9315"/>
              <a:chExt cx="2928" cy="2409"/>
            </a:xfrm>
          </p:grpSpPr>
          <p:sp>
            <p:nvSpPr>
              <p:cNvPr id="471079" name="Oval 23"/>
              <p:cNvSpPr>
                <a:spLocks noChangeArrowheads="1"/>
              </p:cNvSpPr>
              <p:nvPr/>
            </p:nvSpPr>
            <p:spPr bwMode="auto">
              <a:xfrm>
                <a:off x="10824" y="9603"/>
                <a:ext cx="1008" cy="1008"/>
              </a:xfrm>
              <a:prstGeom prst="ellipse">
                <a:avLst/>
              </a:prstGeom>
              <a:gradFill rotWithShape="0">
                <a:gsLst>
                  <a:gs pos="0">
                    <a:srgbClr val="99CCFF"/>
                  </a:gs>
                  <a:gs pos="100000">
                    <a:srgbClr val="D2E9FF"/>
                  </a:gs>
                </a:gsLst>
                <a:path path="rect">
                  <a:fillToRect l="100000" t="100000"/>
                </a:path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71080" name="Oval 24"/>
              <p:cNvSpPr>
                <a:spLocks noChangeArrowheads="1"/>
              </p:cNvSpPr>
              <p:nvPr/>
            </p:nvSpPr>
            <p:spPr bwMode="auto">
              <a:xfrm>
                <a:off x="9252" y="9660"/>
                <a:ext cx="2064" cy="2064"/>
              </a:xfrm>
              <a:prstGeom prst="ellipse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rgbClr val="FF7373"/>
                  </a:gs>
                </a:gsLst>
                <a:path path="rect">
                  <a:fillToRect l="100000" t="100000"/>
                </a:path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71081" name="Oval 25"/>
              <p:cNvSpPr>
                <a:spLocks noChangeArrowheads="1"/>
              </p:cNvSpPr>
              <p:nvPr/>
            </p:nvSpPr>
            <p:spPr bwMode="auto">
              <a:xfrm>
                <a:off x="8904" y="9315"/>
                <a:ext cx="1008" cy="1008"/>
              </a:xfrm>
              <a:prstGeom prst="ellipse">
                <a:avLst/>
              </a:prstGeom>
              <a:gradFill rotWithShape="0">
                <a:gsLst>
                  <a:gs pos="0">
                    <a:srgbClr val="99CCFF"/>
                  </a:gs>
                  <a:gs pos="100000">
                    <a:srgbClr val="D2E9FF"/>
                  </a:gs>
                </a:gsLst>
                <a:path path="rect">
                  <a:fillToRect l="100000" t="100000"/>
                </a:path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</p:grpSp>
        <p:grpSp>
          <p:nvGrpSpPr>
            <p:cNvPr id="471071" name="Group 26"/>
            <p:cNvGrpSpPr>
              <a:grpSpLocks/>
            </p:cNvGrpSpPr>
            <p:nvPr/>
          </p:nvGrpSpPr>
          <p:grpSpPr bwMode="auto">
            <a:xfrm rot="-3630421">
              <a:off x="1603" y="2426"/>
              <a:ext cx="1509" cy="1242"/>
              <a:chOff x="8904" y="9315"/>
              <a:chExt cx="2928" cy="2409"/>
            </a:xfrm>
          </p:grpSpPr>
          <p:sp>
            <p:nvSpPr>
              <p:cNvPr id="471076" name="Oval 27"/>
              <p:cNvSpPr>
                <a:spLocks noChangeArrowheads="1"/>
              </p:cNvSpPr>
              <p:nvPr/>
            </p:nvSpPr>
            <p:spPr bwMode="auto">
              <a:xfrm>
                <a:off x="10824" y="9603"/>
                <a:ext cx="1008" cy="1008"/>
              </a:xfrm>
              <a:prstGeom prst="ellipse">
                <a:avLst/>
              </a:prstGeom>
              <a:gradFill rotWithShape="0">
                <a:gsLst>
                  <a:gs pos="0">
                    <a:srgbClr val="99CCFF"/>
                  </a:gs>
                  <a:gs pos="100000">
                    <a:srgbClr val="D2E9FF"/>
                  </a:gs>
                </a:gsLst>
                <a:path path="rect">
                  <a:fillToRect l="100000" t="100000"/>
                </a:path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71077" name="Oval 28"/>
              <p:cNvSpPr>
                <a:spLocks noChangeArrowheads="1"/>
              </p:cNvSpPr>
              <p:nvPr/>
            </p:nvSpPr>
            <p:spPr bwMode="auto">
              <a:xfrm>
                <a:off x="9252" y="9660"/>
                <a:ext cx="2064" cy="2064"/>
              </a:xfrm>
              <a:prstGeom prst="ellipse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rgbClr val="FF7373"/>
                  </a:gs>
                </a:gsLst>
                <a:path path="rect">
                  <a:fillToRect l="100000" t="100000"/>
                </a:path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71078" name="Oval 29"/>
              <p:cNvSpPr>
                <a:spLocks noChangeArrowheads="1"/>
              </p:cNvSpPr>
              <p:nvPr/>
            </p:nvSpPr>
            <p:spPr bwMode="auto">
              <a:xfrm>
                <a:off x="8904" y="9315"/>
                <a:ext cx="1008" cy="1008"/>
              </a:xfrm>
              <a:prstGeom prst="ellipse">
                <a:avLst/>
              </a:prstGeom>
              <a:gradFill rotWithShape="0">
                <a:gsLst>
                  <a:gs pos="0">
                    <a:srgbClr val="99CCFF"/>
                  </a:gs>
                  <a:gs pos="100000">
                    <a:srgbClr val="D2E9FF"/>
                  </a:gs>
                </a:gsLst>
                <a:path path="rect">
                  <a:fillToRect l="100000" t="100000"/>
                </a:path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</p:grpSp>
        <p:grpSp>
          <p:nvGrpSpPr>
            <p:cNvPr id="471072" name="Group 30"/>
            <p:cNvGrpSpPr>
              <a:grpSpLocks/>
            </p:cNvGrpSpPr>
            <p:nvPr/>
          </p:nvGrpSpPr>
          <p:grpSpPr bwMode="auto">
            <a:xfrm flipH="1">
              <a:off x="2678" y="3078"/>
              <a:ext cx="1510" cy="1242"/>
              <a:chOff x="8904" y="9315"/>
              <a:chExt cx="2928" cy="2409"/>
            </a:xfrm>
          </p:grpSpPr>
          <p:sp>
            <p:nvSpPr>
              <p:cNvPr id="471073" name="Oval 31"/>
              <p:cNvSpPr>
                <a:spLocks noChangeArrowheads="1"/>
              </p:cNvSpPr>
              <p:nvPr/>
            </p:nvSpPr>
            <p:spPr bwMode="auto">
              <a:xfrm>
                <a:off x="10824" y="9603"/>
                <a:ext cx="1008" cy="1008"/>
              </a:xfrm>
              <a:prstGeom prst="ellipse">
                <a:avLst/>
              </a:prstGeom>
              <a:gradFill rotWithShape="0">
                <a:gsLst>
                  <a:gs pos="0">
                    <a:srgbClr val="99CCFF"/>
                  </a:gs>
                  <a:gs pos="100000">
                    <a:srgbClr val="D2E9FF"/>
                  </a:gs>
                </a:gsLst>
                <a:path path="rect">
                  <a:fillToRect l="100000" t="100000"/>
                </a:path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71074" name="Oval 32"/>
              <p:cNvSpPr>
                <a:spLocks noChangeArrowheads="1"/>
              </p:cNvSpPr>
              <p:nvPr/>
            </p:nvSpPr>
            <p:spPr bwMode="auto">
              <a:xfrm>
                <a:off x="9252" y="9660"/>
                <a:ext cx="2064" cy="2064"/>
              </a:xfrm>
              <a:prstGeom prst="ellipse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rgbClr val="FF7373"/>
                  </a:gs>
                </a:gsLst>
                <a:path path="rect">
                  <a:fillToRect l="100000" t="100000"/>
                </a:path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71075" name="Oval 33"/>
              <p:cNvSpPr>
                <a:spLocks noChangeArrowheads="1"/>
              </p:cNvSpPr>
              <p:nvPr/>
            </p:nvSpPr>
            <p:spPr bwMode="auto">
              <a:xfrm>
                <a:off x="8904" y="9315"/>
                <a:ext cx="1008" cy="1008"/>
              </a:xfrm>
              <a:prstGeom prst="ellipse">
                <a:avLst/>
              </a:prstGeom>
              <a:gradFill rotWithShape="0">
                <a:gsLst>
                  <a:gs pos="0">
                    <a:srgbClr val="99CCFF"/>
                  </a:gs>
                  <a:gs pos="100000">
                    <a:srgbClr val="D2E9FF"/>
                  </a:gs>
                </a:gsLst>
                <a:path path="rect">
                  <a:fillToRect l="100000" t="100000"/>
                </a:path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</p:grpSp>
      </p:grpSp>
      <p:grpSp>
        <p:nvGrpSpPr>
          <p:cNvPr id="361506" name="Group 34"/>
          <p:cNvGrpSpPr>
            <a:grpSpLocks/>
          </p:cNvGrpSpPr>
          <p:nvPr/>
        </p:nvGrpSpPr>
        <p:grpSpPr bwMode="auto">
          <a:xfrm>
            <a:off x="5384800" y="1343025"/>
            <a:ext cx="3192463" cy="4822825"/>
            <a:chOff x="3204" y="458"/>
            <a:chExt cx="2556" cy="3862"/>
          </a:xfrm>
        </p:grpSpPr>
        <p:sp>
          <p:nvSpPr>
            <p:cNvPr id="471051" name="Oval 35"/>
            <p:cNvSpPr>
              <a:spLocks noChangeArrowheads="1"/>
            </p:cNvSpPr>
            <p:nvPr/>
          </p:nvSpPr>
          <p:spPr bwMode="auto">
            <a:xfrm rot="-3630421">
              <a:off x="3443" y="2662"/>
              <a:ext cx="520" cy="529"/>
            </a:xfrm>
            <a:prstGeom prst="ellipse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D2E9FF"/>
                </a:gs>
              </a:gsLst>
              <a:path path="rect">
                <a:fillToRect l="100000" t="100000"/>
              </a:path>
            </a:gra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471052" name="Oval 36"/>
            <p:cNvSpPr>
              <a:spLocks noChangeArrowheads="1"/>
            </p:cNvSpPr>
            <p:nvPr/>
          </p:nvSpPr>
          <p:spPr bwMode="auto">
            <a:xfrm flipH="1">
              <a:off x="4414" y="2996"/>
              <a:ext cx="519" cy="520"/>
            </a:xfrm>
            <a:prstGeom prst="ellipse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D2E9FF"/>
                </a:gs>
              </a:gsLst>
              <a:path path="rect">
                <a:fillToRect l="100000" t="100000"/>
              </a:path>
            </a:gra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471053" name="Oval 37"/>
            <p:cNvSpPr>
              <a:spLocks noChangeArrowheads="1"/>
            </p:cNvSpPr>
            <p:nvPr/>
          </p:nvSpPr>
          <p:spPr bwMode="auto">
            <a:xfrm flipH="1">
              <a:off x="4430" y="3256"/>
              <a:ext cx="1064" cy="1064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7373"/>
                </a:gs>
              </a:gsLst>
              <a:path path="rect">
                <a:fillToRect l="100000" t="100000"/>
              </a:path>
            </a:gra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471054" name="Oval 38"/>
            <p:cNvSpPr>
              <a:spLocks noChangeArrowheads="1"/>
            </p:cNvSpPr>
            <p:nvPr/>
          </p:nvSpPr>
          <p:spPr bwMode="auto">
            <a:xfrm flipH="1">
              <a:off x="5241" y="3453"/>
              <a:ext cx="519" cy="519"/>
            </a:xfrm>
            <a:prstGeom prst="ellipse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D2E9FF"/>
                </a:gs>
              </a:gsLst>
              <a:path path="rect">
                <a:fillToRect l="100000" t="100000"/>
              </a:path>
            </a:gra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471055" name="Group 39"/>
            <p:cNvGrpSpPr>
              <a:grpSpLocks/>
            </p:cNvGrpSpPr>
            <p:nvPr/>
          </p:nvGrpSpPr>
          <p:grpSpPr bwMode="auto">
            <a:xfrm>
              <a:off x="3204" y="458"/>
              <a:ext cx="1510" cy="1242"/>
              <a:chOff x="12768" y="6959"/>
              <a:chExt cx="3774" cy="3105"/>
            </a:xfrm>
          </p:grpSpPr>
          <p:sp>
            <p:nvSpPr>
              <p:cNvPr id="471067" name="Oval 40"/>
              <p:cNvSpPr>
                <a:spLocks noChangeArrowheads="1"/>
              </p:cNvSpPr>
              <p:nvPr/>
            </p:nvSpPr>
            <p:spPr bwMode="auto">
              <a:xfrm>
                <a:off x="15243" y="7330"/>
                <a:ext cx="1299" cy="1299"/>
              </a:xfrm>
              <a:prstGeom prst="ellipse">
                <a:avLst/>
              </a:prstGeom>
              <a:gradFill rotWithShape="0">
                <a:gsLst>
                  <a:gs pos="0">
                    <a:srgbClr val="99CCFF"/>
                  </a:gs>
                  <a:gs pos="100000">
                    <a:srgbClr val="D2E9FF"/>
                  </a:gs>
                </a:gsLst>
                <a:path path="rect">
                  <a:fillToRect l="100000" t="100000"/>
                </a:path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71068" name="Oval 41"/>
              <p:cNvSpPr>
                <a:spLocks noChangeArrowheads="1"/>
              </p:cNvSpPr>
              <p:nvPr/>
            </p:nvSpPr>
            <p:spPr bwMode="auto">
              <a:xfrm>
                <a:off x="13217" y="7404"/>
                <a:ext cx="2660" cy="2660"/>
              </a:xfrm>
              <a:prstGeom prst="ellipse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rgbClr val="FF7373"/>
                  </a:gs>
                </a:gsLst>
                <a:path path="rect">
                  <a:fillToRect l="100000" t="100000"/>
                </a:path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471069" name="Oval 42"/>
              <p:cNvSpPr>
                <a:spLocks noChangeArrowheads="1"/>
              </p:cNvSpPr>
              <p:nvPr/>
            </p:nvSpPr>
            <p:spPr bwMode="auto">
              <a:xfrm>
                <a:off x="12768" y="6959"/>
                <a:ext cx="1299" cy="1299"/>
              </a:xfrm>
              <a:prstGeom prst="ellipse">
                <a:avLst/>
              </a:prstGeom>
              <a:gradFill rotWithShape="0">
                <a:gsLst>
                  <a:gs pos="0">
                    <a:srgbClr val="99CCFF"/>
                  </a:gs>
                  <a:gs pos="100000">
                    <a:srgbClr val="D2E9FF"/>
                  </a:gs>
                </a:gsLst>
                <a:path path="rect">
                  <a:fillToRect l="100000" t="100000"/>
                </a:path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</p:grpSp>
        <p:sp>
          <p:nvSpPr>
            <p:cNvPr id="471056" name="Oval 43"/>
            <p:cNvSpPr>
              <a:spLocks noChangeArrowheads="1"/>
            </p:cNvSpPr>
            <p:nvPr/>
          </p:nvSpPr>
          <p:spPr bwMode="auto">
            <a:xfrm rot="-3630421">
              <a:off x="3690" y="1540"/>
              <a:ext cx="520" cy="520"/>
            </a:xfrm>
            <a:prstGeom prst="ellipse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D2E9FF"/>
                </a:gs>
              </a:gsLst>
              <a:path path="rect">
                <a:fillToRect l="100000" t="100000"/>
              </a:path>
            </a:gra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471057" name="Oval 44"/>
            <p:cNvSpPr>
              <a:spLocks noChangeArrowheads="1"/>
            </p:cNvSpPr>
            <p:nvPr/>
          </p:nvSpPr>
          <p:spPr bwMode="auto">
            <a:xfrm rot="-3630421">
              <a:off x="3416" y="1886"/>
              <a:ext cx="1064" cy="1064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7373"/>
                </a:gs>
              </a:gsLst>
              <a:path path="rect">
                <a:fillToRect l="100000" t="100000"/>
              </a:path>
            </a:gra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471058" name="Group 45"/>
            <p:cNvGrpSpPr>
              <a:grpSpLocks/>
            </p:cNvGrpSpPr>
            <p:nvPr/>
          </p:nvGrpSpPr>
          <p:grpSpPr bwMode="auto">
            <a:xfrm>
              <a:off x="3828" y="2482"/>
              <a:ext cx="1075" cy="768"/>
              <a:chOff x="14208" y="9092"/>
              <a:chExt cx="2688" cy="1920"/>
            </a:xfrm>
          </p:grpSpPr>
          <p:sp>
            <p:nvSpPr>
              <p:cNvPr id="471059" name="Line 46"/>
              <p:cNvSpPr>
                <a:spLocks noChangeShapeType="1"/>
              </p:cNvSpPr>
              <p:nvPr/>
            </p:nvSpPr>
            <p:spPr bwMode="auto">
              <a:xfrm>
                <a:off x="14592" y="9092"/>
                <a:ext cx="264" cy="40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060" name="Line 47"/>
              <p:cNvSpPr>
                <a:spLocks noChangeShapeType="1"/>
              </p:cNvSpPr>
              <p:nvPr/>
            </p:nvSpPr>
            <p:spPr bwMode="auto">
              <a:xfrm flipV="1">
                <a:off x="16344" y="9860"/>
                <a:ext cx="552" cy="9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061" name="Line 48"/>
              <p:cNvSpPr>
                <a:spLocks noChangeShapeType="1"/>
              </p:cNvSpPr>
              <p:nvPr/>
            </p:nvSpPr>
            <p:spPr bwMode="auto">
              <a:xfrm>
                <a:off x="16104" y="10292"/>
                <a:ext cx="600" cy="28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062" name="Line 49"/>
              <p:cNvSpPr>
                <a:spLocks noChangeShapeType="1"/>
              </p:cNvSpPr>
              <p:nvPr/>
            </p:nvSpPr>
            <p:spPr bwMode="auto">
              <a:xfrm>
                <a:off x="15672" y="10580"/>
                <a:ext cx="192" cy="43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063" name="Line 50"/>
              <p:cNvSpPr>
                <a:spLocks noChangeShapeType="1"/>
              </p:cNvSpPr>
              <p:nvPr/>
            </p:nvSpPr>
            <p:spPr bwMode="auto">
              <a:xfrm flipH="1" flipV="1">
                <a:off x="14208" y="9908"/>
                <a:ext cx="528" cy="4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064" name="Line 51"/>
              <p:cNvSpPr>
                <a:spLocks noChangeShapeType="1"/>
              </p:cNvSpPr>
              <p:nvPr/>
            </p:nvSpPr>
            <p:spPr bwMode="auto">
              <a:xfrm flipH="1">
                <a:off x="14928" y="10460"/>
                <a:ext cx="120" cy="36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065" name="Line 52"/>
              <p:cNvSpPr>
                <a:spLocks noChangeShapeType="1"/>
              </p:cNvSpPr>
              <p:nvPr/>
            </p:nvSpPr>
            <p:spPr bwMode="auto">
              <a:xfrm flipV="1">
                <a:off x="15480" y="9140"/>
                <a:ext cx="48" cy="45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066" name="Line 53"/>
              <p:cNvSpPr>
                <a:spLocks noChangeShapeType="1"/>
              </p:cNvSpPr>
              <p:nvPr/>
            </p:nvSpPr>
            <p:spPr bwMode="auto">
              <a:xfrm flipV="1">
                <a:off x="16008" y="9212"/>
                <a:ext cx="336" cy="4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61526" name="AutoShape 54"/>
          <p:cNvSpPr>
            <a:spLocks noChangeArrowheads="1"/>
          </p:cNvSpPr>
          <p:nvPr/>
        </p:nvSpPr>
        <p:spPr bwMode="auto">
          <a:xfrm flipH="1">
            <a:off x="819150" y="3003550"/>
            <a:ext cx="2125663" cy="735013"/>
          </a:xfrm>
          <a:prstGeom prst="curvedDownArrow">
            <a:avLst>
              <a:gd name="adj1" fmla="val 23257"/>
              <a:gd name="adj2" fmla="val 59942"/>
              <a:gd name="adj3" fmla="val 39528"/>
            </a:avLst>
          </a:prstGeom>
          <a:solidFill>
            <a:srgbClr val="AFAFFF"/>
          </a:solidFill>
          <a:ln w="15875">
            <a:solidFill>
              <a:srgbClr val="000066"/>
            </a:solidFill>
            <a:miter lim="800000"/>
            <a:headEnd/>
            <a:tailEnd type="none" w="lg" len="lg"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1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3614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5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4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25915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591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DFCE0C-108D-48A4-AA83-A13B31D92FAA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259088" name="Rectangle 16"/>
          <p:cNvSpPr>
            <a:spLocks noChangeArrowheads="1"/>
          </p:cNvSpPr>
          <p:nvPr/>
        </p:nvSpPr>
        <p:spPr bwMode="auto">
          <a:xfrm>
            <a:off x="179388" y="4457700"/>
            <a:ext cx="11636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I.e.: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5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GRAVITATIONAL FIELD</a:t>
            </a:r>
          </a:p>
        </p:txBody>
      </p:sp>
      <p:graphicFrame>
        <p:nvGraphicFramePr>
          <p:cNvPr id="259143" name="Object 71"/>
          <p:cNvGraphicFramePr>
            <a:graphicFrameLocks noGrp="1" noChangeAspect="1"/>
          </p:cNvGraphicFramePr>
          <p:nvPr>
            <p:ph type="body" idx="1"/>
          </p:nvPr>
        </p:nvGraphicFramePr>
        <p:xfrm>
          <a:off x="2874963" y="1304925"/>
          <a:ext cx="3198812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79" name="Equation" r:id="rId4" imgW="3200400" imgH="736600" progId="Equation.DSMT4">
                  <p:embed/>
                </p:oleObj>
              </mc:Choice>
              <mc:Fallback>
                <p:oleObj name="Equation" r:id="rId4" imgW="3200400" imgH="736600" progId="Equation.DSMT4">
                  <p:embed/>
                  <p:pic>
                    <p:nvPicPr>
                      <p:cNvPr id="0" name="Picture 7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4963" y="1304925"/>
                        <a:ext cx="3198812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9078" name="Rectangle 6"/>
          <p:cNvSpPr>
            <a:spLocks noChangeArrowheads="1"/>
          </p:cNvSpPr>
          <p:nvPr/>
        </p:nvSpPr>
        <p:spPr bwMode="auto">
          <a:xfrm>
            <a:off x="179388" y="2181225"/>
            <a:ext cx="87741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Hence:</a:t>
            </a:r>
            <a:endParaRPr lang="en-US">
              <a:solidFill>
                <a:srgbClr val="000066"/>
              </a:solidFill>
            </a:endParaRPr>
          </a:p>
        </p:txBody>
      </p:sp>
      <p:graphicFrame>
        <p:nvGraphicFramePr>
          <p:cNvPr id="259079" name="Object 72"/>
          <p:cNvGraphicFramePr>
            <a:graphicFrameLocks noChangeAspect="1"/>
          </p:cNvGraphicFramePr>
          <p:nvPr/>
        </p:nvGraphicFramePr>
        <p:xfrm>
          <a:off x="2447925" y="2070100"/>
          <a:ext cx="40513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80" name="Equation" r:id="rId6" imgW="4051300" imgH="787400" progId="Equation.DSMT4">
                  <p:embed/>
                </p:oleObj>
              </mc:Choice>
              <mc:Fallback>
                <p:oleObj name="Equation" r:id="rId6" imgW="4051300" imgH="787400" progId="Equation.DSMT4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7925" y="2070100"/>
                        <a:ext cx="40513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9080" name="Rectangle 8"/>
          <p:cNvSpPr>
            <a:spLocks noChangeArrowheads="1"/>
          </p:cNvSpPr>
          <p:nvPr/>
        </p:nvSpPr>
        <p:spPr bwMode="auto">
          <a:xfrm>
            <a:off x="179388" y="3171825"/>
            <a:ext cx="87741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According to Faraday…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59081" name="Oval 9"/>
          <p:cNvSpPr>
            <a:spLocks noChangeArrowheads="1"/>
          </p:cNvSpPr>
          <p:nvPr/>
        </p:nvSpPr>
        <p:spPr bwMode="auto">
          <a:xfrm rot="10800000" flipV="1">
            <a:off x="3919538" y="1881188"/>
            <a:ext cx="2587625" cy="1212850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59082" name="Freeform 10"/>
          <p:cNvSpPr>
            <a:spLocks/>
          </p:cNvSpPr>
          <p:nvPr/>
        </p:nvSpPr>
        <p:spPr bwMode="auto">
          <a:xfrm>
            <a:off x="5867400" y="1619250"/>
            <a:ext cx="1866900" cy="1533525"/>
          </a:xfrm>
          <a:custGeom>
            <a:avLst/>
            <a:gdLst>
              <a:gd name="T0" fmla="*/ 0 w 1176"/>
              <a:gd name="T1" fmla="*/ 2147483647 h 966"/>
              <a:gd name="T2" fmla="*/ 2147483647 w 1176"/>
              <a:gd name="T3" fmla="*/ 2147483647 h 966"/>
              <a:gd name="T4" fmla="*/ 0 60000 65536"/>
              <a:gd name="T5" fmla="*/ 0 60000 65536"/>
              <a:gd name="T6" fmla="*/ 0 w 1176"/>
              <a:gd name="T7" fmla="*/ 0 h 966"/>
              <a:gd name="T8" fmla="*/ 1176 w 1176"/>
              <a:gd name="T9" fmla="*/ 966 h 9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76" h="966">
                <a:moveTo>
                  <a:pt x="0" y="372"/>
                </a:moveTo>
                <a:cubicBezTo>
                  <a:pt x="300" y="0"/>
                  <a:pt x="1050" y="336"/>
                  <a:pt x="1176" y="966"/>
                </a:cubicBezTo>
              </a:path>
            </a:pathLst>
          </a:custGeom>
          <a:noFill/>
          <a:ln w="12700" cap="flat" cmpd="sng">
            <a:solidFill>
              <a:srgbClr val="000066"/>
            </a:solidFill>
            <a:prstDash val="solid"/>
            <a:round/>
            <a:headEnd type="arrow" w="lg" len="lg"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59083" name="Rectangle 11"/>
          <p:cNvSpPr>
            <a:spLocks noChangeArrowheads="1"/>
          </p:cNvSpPr>
          <p:nvPr/>
        </p:nvSpPr>
        <p:spPr bwMode="auto">
          <a:xfrm>
            <a:off x="4741863" y="3105150"/>
            <a:ext cx="42402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 sz="2200">
                <a:solidFill>
                  <a:srgbClr val="000066"/>
                </a:solidFill>
              </a:rPr>
              <a:t>…this is the gravitational field due to </a:t>
            </a:r>
            <a:r>
              <a:rPr lang="en-ZA" sz="2200" b="1" i="1">
                <a:solidFill>
                  <a:srgbClr val="000066"/>
                </a:solidFill>
                <a:latin typeface="Times New Roman" pitchFamily="18" charset="0"/>
              </a:rPr>
              <a:t>m</a:t>
            </a:r>
            <a:r>
              <a:rPr lang="en-ZA" sz="2200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ZA" sz="2200">
                <a:solidFill>
                  <a:srgbClr val="000066"/>
                </a:solidFill>
              </a:rPr>
              <a:t>, written       ,…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259084" name="Rectangle 12"/>
          <p:cNvSpPr>
            <a:spLocks noChangeArrowheads="1"/>
          </p:cNvSpPr>
          <p:nvPr/>
        </p:nvSpPr>
        <p:spPr bwMode="auto">
          <a:xfrm>
            <a:off x="3065463" y="3886200"/>
            <a:ext cx="26209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 sz="2200">
                <a:solidFill>
                  <a:srgbClr val="000066"/>
                </a:solidFill>
              </a:rPr>
              <a:t>…acting on </a:t>
            </a:r>
            <a:r>
              <a:rPr lang="en-ZA" sz="2200" b="1" i="1">
                <a:solidFill>
                  <a:srgbClr val="000066"/>
                </a:solidFill>
                <a:latin typeface="Times New Roman" pitchFamily="18" charset="0"/>
              </a:rPr>
              <a:t>m</a:t>
            </a:r>
            <a:r>
              <a:rPr lang="en-ZA" sz="2200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259085" name="Freeform 13"/>
          <p:cNvSpPr>
            <a:spLocks/>
          </p:cNvSpPr>
          <p:nvPr/>
        </p:nvSpPr>
        <p:spPr bwMode="auto">
          <a:xfrm>
            <a:off x="3324225" y="2647950"/>
            <a:ext cx="1447800" cy="1323975"/>
          </a:xfrm>
          <a:custGeom>
            <a:avLst/>
            <a:gdLst>
              <a:gd name="T0" fmla="*/ 2147483647 w 912"/>
              <a:gd name="T1" fmla="*/ 0 h 834"/>
              <a:gd name="T2" fmla="*/ 2147483647 w 912"/>
              <a:gd name="T3" fmla="*/ 2147483647 h 834"/>
              <a:gd name="T4" fmla="*/ 0 60000 65536"/>
              <a:gd name="T5" fmla="*/ 0 60000 65536"/>
              <a:gd name="T6" fmla="*/ 0 w 912"/>
              <a:gd name="T7" fmla="*/ 0 h 834"/>
              <a:gd name="T8" fmla="*/ 912 w 912"/>
              <a:gd name="T9" fmla="*/ 834 h 83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12" h="834">
                <a:moveTo>
                  <a:pt x="204" y="0"/>
                </a:moveTo>
                <a:cubicBezTo>
                  <a:pt x="0" y="426"/>
                  <a:pt x="912" y="282"/>
                  <a:pt x="498" y="834"/>
                </a:cubicBezTo>
              </a:path>
            </a:pathLst>
          </a:custGeom>
          <a:noFill/>
          <a:ln w="12700" cap="flat" cmpd="sng">
            <a:solidFill>
              <a:srgbClr val="000066"/>
            </a:solidFill>
            <a:prstDash val="solid"/>
            <a:round/>
            <a:headEnd type="arrow" w="lg" len="lg"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aphicFrame>
        <p:nvGraphicFramePr>
          <p:cNvPr id="259086" name="Object 73"/>
          <p:cNvGraphicFramePr>
            <a:graphicFrameLocks noChangeAspect="1"/>
          </p:cNvGraphicFramePr>
          <p:nvPr/>
        </p:nvGraphicFramePr>
        <p:xfrm>
          <a:off x="8061325" y="3543300"/>
          <a:ext cx="431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81" name="Equation" r:id="rId8" imgW="431613" imgH="418918" progId="Equation.DSMT4">
                  <p:embed/>
                </p:oleObj>
              </mc:Choice>
              <mc:Fallback>
                <p:oleObj name="Equation" r:id="rId8" imgW="431613" imgH="418918" progId="Equation.DSMT4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1325" y="3543300"/>
                        <a:ext cx="431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87" name="Object 74"/>
          <p:cNvGraphicFramePr>
            <a:graphicFrameLocks noChangeAspect="1"/>
          </p:cNvGraphicFramePr>
          <p:nvPr/>
        </p:nvGraphicFramePr>
        <p:xfrm>
          <a:off x="1327150" y="4511675"/>
          <a:ext cx="18923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82" name="Equation" r:id="rId10" imgW="1892300" imgH="495300" progId="Equation.DSMT4">
                  <p:embed/>
                </p:oleObj>
              </mc:Choice>
              <mc:Fallback>
                <p:oleObj name="Equation" r:id="rId10" imgW="1892300" imgH="495300" progId="Equation.DSMT4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4511675"/>
                        <a:ext cx="18923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9089" name="Rectangle 17"/>
          <p:cNvSpPr>
            <a:spLocks noChangeArrowheads="1"/>
          </p:cNvSpPr>
          <p:nvPr/>
        </p:nvSpPr>
        <p:spPr bwMode="auto">
          <a:xfrm>
            <a:off x="184150" y="5695950"/>
            <a:ext cx="41163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At Earth’s surface:</a:t>
            </a:r>
            <a:endParaRPr lang="en-US">
              <a:solidFill>
                <a:srgbClr val="000066"/>
              </a:solidFill>
            </a:endParaRPr>
          </a:p>
        </p:txBody>
      </p:sp>
      <p:graphicFrame>
        <p:nvGraphicFramePr>
          <p:cNvPr id="259092" name="Object 75"/>
          <p:cNvGraphicFramePr>
            <a:graphicFrameLocks noChangeAspect="1"/>
          </p:cNvGraphicFramePr>
          <p:nvPr/>
        </p:nvGraphicFramePr>
        <p:xfrm>
          <a:off x="3405188" y="5788025"/>
          <a:ext cx="1524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83" name="Equation" r:id="rId12" imgW="1524000" imgH="381000" progId="Equation.DSMT4">
                  <p:embed/>
                </p:oleObj>
              </mc:Choice>
              <mc:Fallback>
                <p:oleObj name="Equation" r:id="rId12" imgW="1524000" imgH="381000" progId="Equation.DSMT4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188" y="5788025"/>
                        <a:ext cx="15240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9093" name="Rectangle 21"/>
          <p:cNvSpPr>
            <a:spLocks noChangeArrowheads="1"/>
          </p:cNvSpPr>
          <p:nvPr/>
        </p:nvSpPr>
        <p:spPr bwMode="auto">
          <a:xfrm>
            <a:off x="3379788" y="4459288"/>
            <a:ext cx="116363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and</a:t>
            </a:r>
            <a:endParaRPr lang="en-US">
              <a:solidFill>
                <a:srgbClr val="000066"/>
              </a:solidFill>
            </a:endParaRPr>
          </a:p>
        </p:txBody>
      </p:sp>
      <p:graphicFrame>
        <p:nvGraphicFramePr>
          <p:cNvPr id="259094" name="Object 76"/>
          <p:cNvGraphicFramePr>
            <a:graphicFrameLocks noChangeAspect="1"/>
          </p:cNvGraphicFramePr>
          <p:nvPr/>
        </p:nvGraphicFramePr>
        <p:xfrm>
          <a:off x="4711700" y="4321175"/>
          <a:ext cx="16002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84" name="Equation" r:id="rId14" imgW="1600200" imgH="825500" progId="Equation.DSMT4">
                  <p:embed/>
                </p:oleObj>
              </mc:Choice>
              <mc:Fallback>
                <p:oleObj name="Equation" r:id="rId14" imgW="1600200" imgH="825500" progId="Equation.DSMT4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1700" y="4321175"/>
                        <a:ext cx="16002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4410075" y="5133975"/>
            <a:ext cx="424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 sz="2200">
                <a:solidFill>
                  <a:srgbClr val="FF0000"/>
                </a:solidFill>
              </a:rPr>
              <a:t>gravitational field strength</a:t>
            </a:r>
            <a:endParaRPr lang="en-US" sz="2200">
              <a:solidFill>
                <a:srgbClr val="FF0000"/>
              </a:solidFill>
            </a:endParaRPr>
          </a:p>
        </p:txBody>
      </p:sp>
      <p:sp>
        <p:nvSpPr>
          <p:cNvPr id="3" name="Freeform 25"/>
          <p:cNvSpPr>
            <a:spLocks/>
          </p:cNvSpPr>
          <p:nvPr/>
        </p:nvSpPr>
        <p:spPr bwMode="auto">
          <a:xfrm>
            <a:off x="4124325" y="4829175"/>
            <a:ext cx="533400" cy="523875"/>
          </a:xfrm>
          <a:custGeom>
            <a:avLst/>
            <a:gdLst>
              <a:gd name="T0" fmla="*/ 2147483647 w 336"/>
              <a:gd name="T1" fmla="*/ 2147483647 h 330"/>
              <a:gd name="T2" fmla="*/ 2147483647 w 336"/>
              <a:gd name="T3" fmla="*/ 0 h 330"/>
              <a:gd name="T4" fmla="*/ 0 60000 65536"/>
              <a:gd name="T5" fmla="*/ 0 60000 65536"/>
              <a:gd name="T6" fmla="*/ 0 w 336"/>
              <a:gd name="T7" fmla="*/ 0 h 330"/>
              <a:gd name="T8" fmla="*/ 336 w 336"/>
              <a:gd name="T9" fmla="*/ 330 h 3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36" h="330">
                <a:moveTo>
                  <a:pt x="312" y="330"/>
                </a:moveTo>
                <a:cubicBezTo>
                  <a:pt x="156" y="282"/>
                  <a:pt x="0" y="114"/>
                  <a:pt x="336" y="0"/>
                </a:cubicBezTo>
              </a:path>
            </a:pathLst>
          </a:custGeom>
          <a:noFill/>
          <a:ln w="12700" cap="flat" cmpd="sng">
            <a:solidFill>
              <a:srgbClr val="000066"/>
            </a:solidFill>
            <a:prstDash val="solid"/>
            <a:round/>
            <a:headEnd type="arrow" w="lg" len="lg"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59098" name="Rectangle 26"/>
          <p:cNvSpPr>
            <a:spLocks noChangeArrowheads="1"/>
          </p:cNvSpPr>
          <p:nvPr/>
        </p:nvSpPr>
        <p:spPr bwMode="auto">
          <a:xfrm>
            <a:off x="5118100" y="5695950"/>
            <a:ext cx="40259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[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g</a:t>
            </a:r>
            <a:r>
              <a:rPr lang="en-ZA" b="1" baseline="-25000">
                <a:solidFill>
                  <a:srgbClr val="000066"/>
                </a:solidFill>
                <a:latin typeface="Times New Roman" pitchFamily="18" charset="0"/>
              </a:rPr>
              <a:t>Earth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 =</a:t>
            </a:r>
            <a:r>
              <a:rPr lang="en-ZA">
                <a:solidFill>
                  <a:srgbClr val="000066"/>
                </a:solidFill>
              </a:rPr>
              <a:t> 9.8 N/kg or m/s</a:t>
            </a:r>
            <a:r>
              <a:rPr lang="en-ZA" baseline="30000">
                <a:solidFill>
                  <a:srgbClr val="000066"/>
                </a:solidFill>
              </a:rPr>
              <a:t>2</a:t>
            </a:r>
            <a:r>
              <a:rPr lang="en-ZA">
                <a:solidFill>
                  <a:srgbClr val="000066"/>
                </a:solidFill>
              </a:rPr>
              <a:t>]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59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9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59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88" grpId="0"/>
      <p:bldP spid="259078" grpId="0"/>
      <p:bldP spid="259080" grpId="0"/>
      <p:bldP spid="259081" grpId="0" animBg="1"/>
      <p:bldP spid="259082" grpId="0" animBg="1"/>
      <p:bldP spid="259083" grpId="0"/>
      <p:bldP spid="259084" grpId="0"/>
      <p:bldP spid="259085" grpId="0" animBg="1"/>
      <p:bldP spid="259089" grpId="0"/>
      <p:bldP spid="259093" grpId="0"/>
      <p:bldP spid="2" grpId="0"/>
      <p:bldP spid="3" grpId="0" animBg="1"/>
      <p:bldP spid="2590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26625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662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BBD46B-EFB2-4B3A-B150-3E21BD0050A6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  <p:sp>
        <p:nvSpPr>
          <p:cNvPr id="2662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GRAVITATIONAL FIELD STRENGTH</a:t>
            </a:r>
          </a:p>
        </p:txBody>
      </p:sp>
      <p:graphicFrame>
        <p:nvGraphicFramePr>
          <p:cNvPr id="266253" name="Object 13"/>
          <p:cNvGraphicFramePr>
            <a:graphicFrameLocks noChangeAspect="1"/>
          </p:cNvGraphicFramePr>
          <p:nvPr/>
        </p:nvGraphicFramePr>
        <p:xfrm>
          <a:off x="2809875" y="1327150"/>
          <a:ext cx="3327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59" name="Equation" r:id="rId4" imgW="3327400" imgH="787400" progId="Equation.DSMT4">
                  <p:embed/>
                </p:oleObj>
              </mc:Choice>
              <mc:Fallback>
                <p:oleObj name="Equation" r:id="rId4" imgW="3327400" imgH="7874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75" y="1327150"/>
                        <a:ext cx="33274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1190625" y="2217738"/>
            <a:ext cx="7751763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17550" lvl="2" indent="-358775">
              <a:lnSpc>
                <a:spcPct val="110000"/>
              </a:lnSpc>
              <a:buFontTx/>
              <a:buBlip>
                <a:blip r:embed="rId6"/>
              </a:buBlip>
            </a:pPr>
            <a:r>
              <a:rPr lang="en-US" sz="2200">
                <a:solidFill>
                  <a:srgbClr val="000066"/>
                </a:solidFill>
              </a:rPr>
              <a:t>Field strength is proportional to the mass </a:t>
            </a:r>
            <a:r>
              <a:rPr lang="en-ZA" sz="2200" b="1" i="1">
                <a:solidFill>
                  <a:srgbClr val="000066"/>
                </a:solidFill>
                <a:latin typeface="Times New Roman" pitchFamily="18" charset="0"/>
              </a:rPr>
              <a:t>m</a:t>
            </a:r>
            <a:r>
              <a:rPr lang="en-ZA" sz="2200" b="1" baseline="-25000">
                <a:solidFill>
                  <a:srgbClr val="000066"/>
                </a:solidFill>
                <a:latin typeface="Times New Roman" pitchFamily="18" charset="0"/>
              </a:rPr>
              <a:t>1 </a:t>
            </a:r>
            <a:r>
              <a:rPr lang="en-US" sz="2200">
                <a:solidFill>
                  <a:srgbClr val="000066"/>
                </a:solidFill>
              </a:rPr>
              <a:t>which creates the field.  Larger masses cause stronger gravitational fields.  </a:t>
            </a:r>
            <a:endParaRPr lang="en-US" sz="1000">
              <a:solidFill>
                <a:srgbClr val="000066"/>
              </a:solidFill>
            </a:endParaRPr>
          </a:p>
          <a:p>
            <a:pPr marL="179388" lvl="1">
              <a:lnSpc>
                <a:spcPct val="110000"/>
              </a:lnSpc>
              <a:buFont typeface="Arial" charset="0"/>
              <a:buNone/>
            </a:pPr>
            <a:endParaRPr lang="en-US" sz="1000">
              <a:solidFill>
                <a:srgbClr val="000066"/>
              </a:solidFill>
            </a:endParaRPr>
          </a:p>
          <a:p>
            <a:pPr marL="717550" lvl="2" indent="-358775">
              <a:lnSpc>
                <a:spcPct val="110000"/>
              </a:lnSpc>
              <a:buFontTx/>
              <a:buBlip>
                <a:blip r:embed="rId6"/>
              </a:buBlip>
            </a:pPr>
            <a:r>
              <a:rPr lang="en-US" sz="2200">
                <a:solidFill>
                  <a:srgbClr val="000066"/>
                </a:solidFill>
              </a:rPr>
              <a:t>Field strength is inversely proportional to the square of the distance from </a:t>
            </a:r>
            <a:r>
              <a:rPr lang="en-ZA" sz="2200" b="1" i="1">
                <a:solidFill>
                  <a:srgbClr val="000066"/>
                </a:solidFill>
                <a:latin typeface="Times New Roman" pitchFamily="18" charset="0"/>
              </a:rPr>
              <a:t>m</a:t>
            </a:r>
            <a:r>
              <a:rPr lang="en-ZA" sz="2200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sz="2200">
                <a:solidFill>
                  <a:srgbClr val="000066"/>
                </a:solidFill>
              </a:rPr>
              <a:t>, but never becomes exactly zero.</a:t>
            </a:r>
          </a:p>
          <a:p>
            <a:pPr marL="179388" lvl="1">
              <a:lnSpc>
                <a:spcPct val="110000"/>
              </a:lnSpc>
              <a:buFont typeface="Arial" charset="0"/>
              <a:buNone/>
            </a:pPr>
            <a:endParaRPr lang="en-US" sz="1000">
              <a:solidFill>
                <a:srgbClr val="000066"/>
              </a:solidFill>
            </a:endParaRPr>
          </a:p>
          <a:p>
            <a:pPr marL="717550" lvl="2" indent="-358775">
              <a:lnSpc>
                <a:spcPct val="110000"/>
              </a:lnSpc>
              <a:buFontTx/>
              <a:buBlip>
                <a:blip r:embed="rId6"/>
              </a:buBlip>
            </a:pPr>
            <a:r>
              <a:rPr lang="en-US" sz="2200">
                <a:solidFill>
                  <a:srgbClr val="000066"/>
                </a:solidFill>
              </a:rPr>
              <a:t>Field strength does NOT depend on the mass of any other body which experiences the field.  In fact, the </a:t>
            </a:r>
            <a:r>
              <a:rPr lang="en-ZA" sz="2200">
                <a:solidFill>
                  <a:srgbClr val="000066"/>
                </a:solidFill>
              </a:rPr>
              <a:t>field exists whether another mass is present to experience it or not.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266259" name="Rectangle 6"/>
          <p:cNvSpPr>
            <a:spLocks noChangeArrowheads="1"/>
          </p:cNvSpPr>
          <p:nvPr/>
        </p:nvSpPr>
        <p:spPr bwMode="auto">
          <a:xfrm>
            <a:off x="179388" y="2195513"/>
            <a:ext cx="87741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Notes: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40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27141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71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848976-93EA-40C5-9527-0EF360CE06D2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27142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ELECTRIC FIELD LINES</a:t>
            </a:r>
          </a:p>
        </p:txBody>
      </p:sp>
      <p:sp>
        <p:nvSpPr>
          <p:cNvPr id="271377" name="Rectangle 17"/>
          <p:cNvSpPr>
            <a:spLocks noChangeArrowheads="1"/>
          </p:cNvSpPr>
          <p:nvPr/>
        </p:nvSpPr>
        <p:spPr bwMode="auto">
          <a:xfrm>
            <a:off x="190500" y="1335514"/>
            <a:ext cx="8953500" cy="493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447675" indent="-447675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US" sz="2200" dirty="0">
                <a:solidFill>
                  <a:srgbClr val="000066"/>
                </a:solidFill>
              </a:rPr>
              <a:t>A few imaginary “lines of force” (Faraday) are used to represent the existence of a field.</a:t>
            </a:r>
            <a:endParaRPr lang="en-US" sz="2200" i="1" dirty="0">
              <a:solidFill>
                <a:srgbClr val="000066"/>
              </a:solidFill>
            </a:endParaRPr>
          </a:p>
          <a:p>
            <a:pPr marL="447675" indent="-447675">
              <a:lnSpc>
                <a:spcPct val="110000"/>
              </a:lnSpc>
              <a:buFontTx/>
              <a:buBlip>
                <a:blip r:embed="rId3"/>
              </a:buBlip>
            </a:pPr>
            <a:endParaRPr lang="en-US" sz="400" dirty="0">
              <a:solidFill>
                <a:srgbClr val="000066"/>
              </a:solidFill>
            </a:endParaRPr>
          </a:p>
          <a:p>
            <a:pPr marL="447675" indent="-447675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US" sz="2200" dirty="0">
                <a:solidFill>
                  <a:srgbClr val="000066"/>
                </a:solidFill>
              </a:rPr>
              <a:t>The </a:t>
            </a:r>
            <a:r>
              <a:rPr lang="en-US" sz="2200" i="1" dirty="0">
                <a:solidFill>
                  <a:srgbClr val="000066"/>
                </a:solidFill>
              </a:rPr>
              <a:t>direction</a:t>
            </a:r>
            <a:r>
              <a:rPr lang="en-US" sz="2200" i="1" baseline="30000" dirty="0">
                <a:solidFill>
                  <a:srgbClr val="000066"/>
                </a:solidFill>
              </a:rPr>
              <a:t> </a:t>
            </a:r>
            <a:r>
              <a:rPr lang="en-US" sz="2200" dirty="0">
                <a:solidFill>
                  <a:srgbClr val="000066"/>
                </a:solidFill>
              </a:rPr>
              <a:t> of the field is given by the direction in which a </a:t>
            </a:r>
            <a:r>
              <a:rPr lang="en-US" sz="2200" dirty="0">
                <a:solidFill>
                  <a:srgbClr val="FF0000"/>
                </a:solidFill>
              </a:rPr>
              <a:t>test charge</a:t>
            </a:r>
            <a:r>
              <a:rPr lang="en-US" sz="2200" dirty="0">
                <a:solidFill>
                  <a:srgbClr val="000066"/>
                </a:solidFill>
              </a:rPr>
              <a:t> (positive) tends to move.</a:t>
            </a:r>
          </a:p>
          <a:p>
            <a:pPr marL="447675" indent="-447675">
              <a:lnSpc>
                <a:spcPct val="110000"/>
              </a:lnSpc>
              <a:buFontTx/>
              <a:buBlip>
                <a:blip r:embed="rId3"/>
              </a:buBlip>
            </a:pPr>
            <a:endParaRPr lang="en-US" sz="400" dirty="0">
              <a:solidFill>
                <a:srgbClr val="000066"/>
              </a:solidFill>
            </a:endParaRPr>
          </a:p>
          <a:p>
            <a:pPr marL="447675" indent="-447675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US" sz="2200" dirty="0">
                <a:solidFill>
                  <a:srgbClr val="000066"/>
                </a:solidFill>
              </a:rPr>
              <a:t>Field lines start on </a:t>
            </a:r>
            <a:r>
              <a:rPr lang="en-US" sz="2200" b="1" dirty="0">
                <a:solidFill>
                  <a:srgbClr val="000066"/>
                </a:solidFill>
                <a:latin typeface="Times New Roman" pitchFamily="18" charset="0"/>
              </a:rPr>
              <a:t>+</a:t>
            </a:r>
            <a:r>
              <a:rPr lang="en-US" sz="2200" dirty="0" err="1">
                <a:solidFill>
                  <a:srgbClr val="000066"/>
                </a:solidFill>
              </a:rPr>
              <a:t>ve</a:t>
            </a:r>
            <a:r>
              <a:rPr lang="en-US" sz="2200" dirty="0">
                <a:solidFill>
                  <a:srgbClr val="000066"/>
                </a:solidFill>
              </a:rPr>
              <a:t> charges and end on </a:t>
            </a:r>
            <a:r>
              <a:rPr lang="en-US" sz="2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200" dirty="0" err="1">
                <a:solidFill>
                  <a:srgbClr val="000066"/>
                </a:solidFill>
              </a:rPr>
              <a:t>ve</a:t>
            </a:r>
            <a:r>
              <a:rPr lang="en-US" sz="2200" dirty="0">
                <a:solidFill>
                  <a:srgbClr val="000066"/>
                </a:solidFill>
              </a:rPr>
              <a:t> charges.</a:t>
            </a:r>
          </a:p>
          <a:p>
            <a:pPr marL="447675" indent="-447675">
              <a:lnSpc>
                <a:spcPct val="110000"/>
              </a:lnSpc>
              <a:buFontTx/>
              <a:buBlip>
                <a:blip r:embed="rId3"/>
              </a:buBlip>
            </a:pPr>
            <a:endParaRPr lang="en-US" sz="400" dirty="0">
              <a:solidFill>
                <a:srgbClr val="000066"/>
              </a:solidFill>
            </a:endParaRPr>
          </a:p>
          <a:p>
            <a:pPr marL="447675" indent="-447675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US" sz="2200" dirty="0">
                <a:solidFill>
                  <a:srgbClr val="000066"/>
                </a:solidFill>
              </a:rPr>
              <a:t>The tangent to a field line at any point gives </a:t>
            </a:r>
            <a:br>
              <a:rPr lang="en-US" sz="2200" dirty="0">
                <a:solidFill>
                  <a:srgbClr val="000066"/>
                </a:solidFill>
              </a:rPr>
            </a:br>
            <a:r>
              <a:rPr lang="en-US" sz="2200" dirty="0">
                <a:solidFill>
                  <a:srgbClr val="000066"/>
                </a:solidFill>
              </a:rPr>
              <a:t>the direction of the </a:t>
            </a:r>
            <a:r>
              <a:rPr lang="en-US" sz="2200" dirty="0">
                <a:solidFill>
                  <a:srgbClr val="FF0000"/>
                </a:solidFill>
              </a:rPr>
              <a:t>electric field vector</a:t>
            </a:r>
            <a:r>
              <a:rPr lang="en-US" sz="2200" dirty="0">
                <a:solidFill>
                  <a:srgbClr val="000066"/>
                </a:solidFill>
              </a:rPr>
              <a:t>,    .</a:t>
            </a:r>
          </a:p>
          <a:p>
            <a:pPr marL="447675" indent="-447675">
              <a:lnSpc>
                <a:spcPct val="110000"/>
              </a:lnSpc>
              <a:buFontTx/>
              <a:buBlip>
                <a:blip r:embed="rId3"/>
              </a:buBlip>
            </a:pPr>
            <a:endParaRPr lang="en-US" sz="400" dirty="0">
              <a:solidFill>
                <a:srgbClr val="000066"/>
              </a:solidFill>
            </a:endParaRPr>
          </a:p>
          <a:p>
            <a:pPr marL="447675" indent="-447675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US" sz="2200" dirty="0">
                <a:solidFill>
                  <a:srgbClr val="000066"/>
                </a:solidFill>
              </a:rPr>
              <a:t>Field lines </a:t>
            </a:r>
            <a:r>
              <a:rPr lang="en-US" sz="2200" i="1" dirty="0">
                <a:solidFill>
                  <a:srgbClr val="000066"/>
                </a:solidFill>
              </a:rPr>
              <a:t>never touch or cross</a:t>
            </a:r>
            <a:r>
              <a:rPr lang="en-US" sz="2200" i="1" baseline="30000" dirty="0">
                <a:solidFill>
                  <a:srgbClr val="000066"/>
                </a:solidFill>
              </a:rPr>
              <a:t> </a:t>
            </a:r>
            <a:r>
              <a:rPr lang="en-US" sz="2200" dirty="0">
                <a:solidFill>
                  <a:srgbClr val="000066"/>
                </a:solidFill>
              </a:rPr>
              <a:t> each other.</a:t>
            </a:r>
          </a:p>
          <a:p>
            <a:pPr marL="447675" indent="-447675">
              <a:lnSpc>
                <a:spcPct val="110000"/>
              </a:lnSpc>
              <a:buFontTx/>
              <a:buBlip>
                <a:blip r:embed="rId3"/>
              </a:buBlip>
            </a:pPr>
            <a:endParaRPr lang="en-US" sz="400" dirty="0">
              <a:solidFill>
                <a:srgbClr val="000066"/>
              </a:solidFill>
            </a:endParaRPr>
          </a:p>
          <a:p>
            <a:pPr marL="447675" indent="-447675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US" sz="2200" dirty="0">
                <a:solidFill>
                  <a:srgbClr val="000066"/>
                </a:solidFill>
              </a:rPr>
              <a:t>The</a:t>
            </a:r>
            <a:r>
              <a:rPr lang="en-US" sz="2200" i="1" dirty="0">
                <a:solidFill>
                  <a:srgbClr val="000066"/>
                </a:solidFill>
              </a:rPr>
              <a:t> density</a:t>
            </a:r>
            <a:r>
              <a:rPr lang="en-US" sz="2200" dirty="0">
                <a:solidFill>
                  <a:srgbClr val="000066"/>
                </a:solidFill>
              </a:rPr>
              <a:t> of field lines is an indication of the strength of    .</a:t>
            </a:r>
          </a:p>
          <a:p>
            <a:pPr marL="447675" indent="-447675">
              <a:lnSpc>
                <a:spcPct val="110000"/>
              </a:lnSpc>
              <a:buFontTx/>
              <a:buBlip>
                <a:blip r:embed="rId3"/>
              </a:buBlip>
            </a:pPr>
            <a:endParaRPr lang="en-US" sz="400" dirty="0">
              <a:solidFill>
                <a:srgbClr val="000066"/>
              </a:solidFill>
            </a:endParaRPr>
          </a:p>
          <a:p>
            <a:pPr marL="447675" indent="-447675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US" sz="2200" dirty="0">
                <a:solidFill>
                  <a:srgbClr val="000066"/>
                </a:solidFill>
              </a:rPr>
              <a:t>Field lines leave or arrive at the surface of a conductor at </a:t>
            </a:r>
            <a:r>
              <a:rPr lang="en-US" sz="2200" i="1" dirty="0">
                <a:solidFill>
                  <a:srgbClr val="000066"/>
                </a:solidFill>
              </a:rPr>
              <a:t>right angles</a:t>
            </a:r>
            <a:r>
              <a:rPr lang="en-US" sz="2200" i="1" baseline="30000" dirty="0">
                <a:solidFill>
                  <a:srgbClr val="000066"/>
                </a:solidFill>
              </a:rPr>
              <a:t> </a:t>
            </a:r>
            <a:r>
              <a:rPr lang="en-US" sz="2200" dirty="0">
                <a:solidFill>
                  <a:srgbClr val="000066"/>
                </a:solidFill>
              </a:rPr>
              <a:t> to the surface.</a:t>
            </a:r>
            <a:br>
              <a:rPr lang="en-US" sz="2200" dirty="0">
                <a:solidFill>
                  <a:srgbClr val="000066"/>
                </a:solidFill>
              </a:rPr>
            </a:br>
            <a:r>
              <a:rPr lang="en-US" sz="2000" dirty="0">
                <a:solidFill>
                  <a:srgbClr val="000066"/>
                </a:solidFill>
              </a:rPr>
              <a:t>(What is the component of      parallel to a conducting surface?)</a:t>
            </a:r>
          </a:p>
        </p:txBody>
      </p:sp>
    </p:spTree>
    <p:extLst>
      <p:ext uri="{BB962C8B-B14F-4D97-AF65-F5344CB8AC3E}">
        <p14:creationId xmlns:p14="http://schemas.microsoft.com/office/powerpoint/2010/main" val="107745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40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27141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71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848976-93EA-40C5-9527-0EF360CE06D2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sp>
        <p:nvSpPr>
          <p:cNvPr id="271412" name="Line 52"/>
          <p:cNvSpPr>
            <a:spLocks noChangeShapeType="1"/>
          </p:cNvSpPr>
          <p:nvPr/>
        </p:nvSpPr>
        <p:spPr bwMode="auto">
          <a:xfrm>
            <a:off x="3303588" y="3417888"/>
            <a:ext cx="5838825" cy="1587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413" name="Line 53"/>
          <p:cNvSpPr>
            <a:spLocks noChangeShapeType="1"/>
          </p:cNvSpPr>
          <p:nvPr/>
        </p:nvSpPr>
        <p:spPr bwMode="auto">
          <a:xfrm>
            <a:off x="0" y="3419475"/>
            <a:ext cx="3305175" cy="1588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414" name="Line 54"/>
          <p:cNvSpPr>
            <a:spLocks noChangeShapeType="1"/>
          </p:cNvSpPr>
          <p:nvPr/>
        </p:nvSpPr>
        <p:spPr bwMode="auto">
          <a:xfrm flipV="1">
            <a:off x="3303588" y="0"/>
            <a:ext cx="0" cy="3416300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415" name="Line 55"/>
          <p:cNvSpPr>
            <a:spLocks noChangeShapeType="1"/>
          </p:cNvSpPr>
          <p:nvPr/>
        </p:nvSpPr>
        <p:spPr bwMode="auto">
          <a:xfrm>
            <a:off x="3303588" y="3416300"/>
            <a:ext cx="0" cy="3441700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416" name="Line 56"/>
          <p:cNvSpPr>
            <a:spLocks noChangeShapeType="1"/>
          </p:cNvSpPr>
          <p:nvPr/>
        </p:nvSpPr>
        <p:spPr bwMode="auto">
          <a:xfrm flipH="1" flipV="1">
            <a:off x="1330325" y="0"/>
            <a:ext cx="1973263" cy="3416300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417" name="Line 57"/>
          <p:cNvSpPr>
            <a:spLocks noChangeShapeType="1"/>
          </p:cNvSpPr>
          <p:nvPr/>
        </p:nvSpPr>
        <p:spPr bwMode="auto">
          <a:xfrm flipH="1" flipV="1">
            <a:off x="0" y="1508125"/>
            <a:ext cx="3303588" cy="1908175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418" name="Line 58"/>
          <p:cNvSpPr>
            <a:spLocks noChangeShapeType="1"/>
          </p:cNvSpPr>
          <p:nvPr/>
        </p:nvSpPr>
        <p:spPr bwMode="auto">
          <a:xfrm flipH="1">
            <a:off x="1320800" y="3417888"/>
            <a:ext cx="1982788" cy="3432175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419" name="Line 59"/>
          <p:cNvSpPr>
            <a:spLocks noChangeShapeType="1"/>
          </p:cNvSpPr>
          <p:nvPr/>
        </p:nvSpPr>
        <p:spPr bwMode="auto">
          <a:xfrm flipH="1">
            <a:off x="0" y="3414713"/>
            <a:ext cx="3303588" cy="1908175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420" name="Line 60"/>
          <p:cNvSpPr>
            <a:spLocks noChangeShapeType="1"/>
          </p:cNvSpPr>
          <p:nvPr/>
        </p:nvSpPr>
        <p:spPr bwMode="auto">
          <a:xfrm flipV="1">
            <a:off x="3306763" y="0"/>
            <a:ext cx="1973262" cy="3416300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421" name="Line 61"/>
          <p:cNvSpPr>
            <a:spLocks noChangeShapeType="1"/>
          </p:cNvSpPr>
          <p:nvPr/>
        </p:nvSpPr>
        <p:spPr bwMode="auto">
          <a:xfrm flipV="1">
            <a:off x="3303588" y="42863"/>
            <a:ext cx="5840412" cy="3373437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422" name="Line 62"/>
          <p:cNvSpPr>
            <a:spLocks noChangeShapeType="1"/>
          </p:cNvSpPr>
          <p:nvPr/>
        </p:nvSpPr>
        <p:spPr bwMode="auto">
          <a:xfrm>
            <a:off x="3297238" y="3417888"/>
            <a:ext cx="1982787" cy="3432175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423" name="Line 63"/>
          <p:cNvSpPr>
            <a:spLocks noChangeShapeType="1"/>
          </p:cNvSpPr>
          <p:nvPr/>
        </p:nvSpPr>
        <p:spPr bwMode="auto">
          <a:xfrm>
            <a:off x="3303588" y="3414713"/>
            <a:ext cx="5840412" cy="3373437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271427" name="Group 67"/>
          <p:cNvGrpSpPr>
            <a:grpSpLocks/>
          </p:cNvGrpSpPr>
          <p:nvPr/>
        </p:nvGrpSpPr>
        <p:grpSpPr bwMode="auto">
          <a:xfrm>
            <a:off x="984250" y="1257300"/>
            <a:ext cx="4635500" cy="4502150"/>
            <a:chOff x="620" y="792"/>
            <a:chExt cx="2920" cy="2836"/>
          </a:xfrm>
        </p:grpSpPr>
        <p:sp>
          <p:nvSpPr>
            <p:cNvPr id="271472" name="Line 68"/>
            <p:cNvSpPr>
              <a:spLocks noChangeShapeType="1"/>
            </p:cNvSpPr>
            <p:nvPr/>
          </p:nvSpPr>
          <p:spPr bwMode="auto">
            <a:xfrm rot="3600000" flipV="1">
              <a:off x="3304" y="1417"/>
              <a:ext cx="0" cy="56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73" name="Line 69"/>
            <p:cNvSpPr>
              <a:spLocks noChangeShapeType="1"/>
            </p:cNvSpPr>
            <p:nvPr/>
          </p:nvSpPr>
          <p:spPr bwMode="auto">
            <a:xfrm rot="-3600000" flipH="1" flipV="1">
              <a:off x="856" y="1417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74" name="Line 70"/>
            <p:cNvSpPr>
              <a:spLocks noChangeShapeType="1"/>
            </p:cNvSpPr>
            <p:nvPr/>
          </p:nvSpPr>
          <p:spPr bwMode="auto">
            <a:xfrm rot="-3600000">
              <a:off x="3302" y="2825"/>
              <a:ext cx="0" cy="6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75" name="Line 71"/>
            <p:cNvSpPr>
              <a:spLocks noChangeShapeType="1"/>
            </p:cNvSpPr>
            <p:nvPr/>
          </p:nvSpPr>
          <p:spPr bwMode="auto">
            <a:xfrm rot="3600000" flipH="1">
              <a:off x="854" y="2827"/>
              <a:ext cx="0" cy="55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76" name="Line 72"/>
            <p:cNvSpPr>
              <a:spLocks noChangeShapeType="1"/>
            </p:cNvSpPr>
            <p:nvPr/>
          </p:nvSpPr>
          <p:spPr bwMode="auto">
            <a:xfrm>
              <a:off x="3476" y="2152"/>
              <a:ext cx="64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77" name="Line 73"/>
            <p:cNvSpPr>
              <a:spLocks noChangeShapeType="1"/>
            </p:cNvSpPr>
            <p:nvPr/>
          </p:nvSpPr>
          <p:spPr bwMode="auto">
            <a:xfrm flipV="1">
              <a:off x="2080" y="792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78" name="Line 74"/>
            <p:cNvSpPr>
              <a:spLocks noChangeShapeType="1"/>
            </p:cNvSpPr>
            <p:nvPr/>
          </p:nvSpPr>
          <p:spPr bwMode="auto">
            <a:xfrm flipV="1">
              <a:off x="2744" y="960"/>
              <a:ext cx="28" cy="4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79" name="Line 75"/>
            <p:cNvSpPr>
              <a:spLocks noChangeShapeType="1"/>
            </p:cNvSpPr>
            <p:nvPr/>
          </p:nvSpPr>
          <p:spPr bwMode="auto">
            <a:xfrm flipH="1" flipV="1">
              <a:off x="1392" y="960"/>
              <a:ext cx="24" cy="4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80" name="Line 76"/>
            <p:cNvSpPr>
              <a:spLocks noChangeShapeType="1"/>
            </p:cNvSpPr>
            <p:nvPr/>
          </p:nvSpPr>
          <p:spPr bwMode="auto">
            <a:xfrm>
              <a:off x="2736" y="3296"/>
              <a:ext cx="28" cy="4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81" name="Line 77"/>
            <p:cNvSpPr>
              <a:spLocks noChangeShapeType="1"/>
            </p:cNvSpPr>
            <p:nvPr/>
          </p:nvSpPr>
          <p:spPr bwMode="auto">
            <a:xfrm flipH="1">
              <a:off x="1392" y="3296"/>
              <a:ext cx="28" cy="4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82" name="Line 78"/>
            <p:cNvSpPr>
              <a:spLocks noChangeShapeType="1"/>
            </p:cNvSpPr>
            <p:nvPr/>
          </p:nvSpPr>
          <p:spPr bwMode="auto">
            <a:xfrm>
              <a:off x="2080" y="3572"/>
              <a:ext cx="0" cy="56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83" name="Line 79"/>
            <p:cNvSpPr>
              <a:spLocks noChangeShapeType="1"/>
            </p:cNvSpPr>
            <p:nvPr/>
          </p:nvSpPr>
          <p:spPr bwMode="auto">
            <a:xfrm flipH="1">
              <a:off x="620" y="2152"/>
              <a:ext cx="64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27142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ELECTRIC FIELD LINES</a:t>
            </a:r>
          </a:p>
        </p:txBody>
      </p:sp>
      <p:graphicFrame>
        <p:nvGraphicFramePr>
          <p:cNvPr id="271379" name="Object 46"/>
          <p:cNvGraphicFramePr>
            <a:graphicFrameLocks noChangeAspect="1"/>
          </p:cNvGraphicFramePr>
          <p:nvPr/>
        </p:nvGraphicFramePr>
        <p:xfrm>
          <a:off x="8559800" y="4652963"/>
          <a:ext cx="279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24" name="Equation" r:id="rId4" imgW="279279" imgH="342751" progId="Equation.DSMT4">
                  <p:embed/>
                </p:oleObj>
              </mc:Choice>
              <mc:Fallback>
                <p:oleObj name="Equation" r:id="rId4" imgW="279279" imgH="342751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9800" y="4652963"/>
                        <a:ext cx="2794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81" name="Object 47"/>
          <p:cNvGraphicFramePr>
            <a:graphicFrameLocks noChangeAspect="1"/>
          </p:cNvGraphicFramePr>
          <p:nvPr/>
        </p:nvGraphicFramePr>
        <p:xfrm>
          <a:off x="4014788" y="5835650"/>
          <a:ext cx="266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25" name="Equation" r:id="rId6" imgW="266353" imgH="317087" progId="Equation.DSMT4">
                  <p:embed/>
                </p:oleObj>
              </mc:Choice>
              <mc:Fallback>
                <p:oleObj name="Equation" r:id="rId6" imgW="266353" imgH="317087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4788" y="5835650"/>
                        <a:ext cx="2667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1559" name="Line 199"/>
          <p:cNvSpPr>
            <a:spLocks noChangeShapeType="1"/>
          </p:cNvSpPr>
          <p:nvPr/>
        </p:nvSpPr>
        <p:spPr bwMode="auto">
          <a:xfrm>
            <a:off x="3303588" y="3417888"/>
            <a:ext cx="5838825" cy="1587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560" name="Line 200"/>
          <p:cNvSpPr>
            <a:spLocks noChangeShapeType="1"/>
          </p:cNvSpPr>
          <p:nvPr/>
        </p:nvSpPr>
        <p:spPr bwMode="auto">
          <a:xfrm>
            <a:off x="0" y="3419475"/>
            <a:ext cx="3305175" cy="1588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561" name="Freeform 201"/>
          <p:cNvSpPr>
            <a:spLocks/>
          </p:cNvSpPr>
          <p:nvPr/>
        </p:nvSpPr>
        <p:spPr bwMode="auto">
          <a:xfrm>
            <a:off x="2565400" y="69850"/>
            <a:ext cx="4127500" cy="3346450"/>
          </a:xfrm>
          <a:custGeom>
            <a:avLst/>
            <a:gdLst>
              <a:gd name="T0" fmla="*/ 2147483647 w 2600"/>
              <a:gd name="T1" fmla="*/ 2147483647 h 2108"/>
              <a:gd name="T2" fmla="*/ 2147483647 w 2600"/>
              <a:gd name="T3" fmla="*/ 2147483647 h 2108"/>
              <a:gd name="T4" fmla="*/ 2147483647 w 2600"/>
              <a:gd name="T5" fmla="*/ 2147483647 h 2108"/>
              <a:gd name="T6" fmla="*/ 0 60000 65536"/>
              <a:gd name="T7" fmla="*/ 0 60000 65536"/>
              <a:gd name="T8" fmla="*/ 0 60000 65536"/>
              <a:gd name="T9" fmla="*/ 0 w 2600"/>
              <a:gd name="T10" fmla="*/ 0 h 2108"/>
              <a:gd name="T11" fmla="*/ 2600 w 2600"/>
              <a:gd name="T12" fmla="*/ 2108 h 21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00" h="2108">
                <a:moveTo>
                  <a:pt x="465" y="2108"/>
                </a:moveTo>
                <a:cubicBezTo>
                  <a:pt x="0" y="1064"/>
                  <a:pt x="372" y="0"/>
                  <a:pt x="1260" y="4"/>
                </a:cubicBezTo>
                <a:cubicBezTo>
                  <a:pt x="2148" y="8"/>
                  <a:pt x="2600" y="1072"/>
                  <a:pt x="2064" y="2108"/>
                </a:cubicBezTo>
              </a:path>
            </a:pathLst>
          </a:custGeom>
          <a:noFill/>
          <a:ln w="15875" cap="flat" cmpd="sng">
            <a:solidFill>
              <a:srgbClr val="FF327D"/>
            </a:solidFill>
            <a:prstDash val="solid"/>
            <a:round/>
            <a:headEnd type="none" w="med" len="med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562" name="Freeform 202"/>
          <p:cNvSpPr>
            <a:spLocks/>
          </p:cNvSpPr>
          <p:nvPr/>
        </p:nvSpPr>
        <p:spPr bwMode="auto">
          <a:xfrm>
            <a:off x="1816100" y="-12700"/>
            <a:ext cx="1489075" cy="3429000"/>
          </a:xfrm>
          <a:custGeom>
            <a:avLst/>
            <a:gdLst>
              <a:gd name="T0" fmla="*/ 2147483647 w 938"/>
              <a:gd name="T1" fmla="*/ 2147483647 h 2160"/>
              <a:gd name="T2" fmla="*/ 0 w 938"/>
              <a:gd name="T3" fmla="*/ 0 h 2160"/>
              <a:gd name="T4" fmla="*/ 0 60000 65536"/>
              <a:gd name="T5" fmla="*/ 0 60000 65536"/>
              <a:gd name="T6" fmla="*/ 0 w 938"/>
              <a:gd name="T7" fmla="*/ 0 h 2160"/>
              <a:gd name="T8" fmla="*/ 938 w 938"/>
              <a:gd name="T9" fmla="*/ 2160 h 2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38" h="2160">
                <a:moveTo>
                  <a:pt x="938" y="2160"/>
                </a:moveTo>
                <a:cubicBezTo>
                  <a:pt x="160" y="1388"/>
                  <a:pt x="8" y="572"/>
                  <a:pt x="0" y="0"/>
                </a:cubicBezTo>
              </a:path>
            </a:pathLst>
          </a:custGeom>
          <a:noFill/>
          <a:ln w="15875" cap="flat" cmpd="sng">
            <a:solidFill>
              <a:srgbClr val="FF327D"/>
            </a:solidFill>
            <a:prstDash val="solid"/>
            <a:round/>
            <a:headEnd type="none" w="med" len="med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563" name="Freeform 203"/>
          <p:cNvSpPr>
            <a:spLocks/>
          </p:cNvSpPr>
          <p:nvPr/>
        </p:nvSpPr>
        <p:spPr bwMode="auto">
          <a:xfrm>
            <a:off x="-6350" y="2038350"/>
            <a:ext cx="3311525" cy="1377950"/>
          </a:xfrm>
          <a:custGeom>
            <a:avLst/>
            <a:gdLst>
              <a:gd name="T0" fmla="*/ 2147483647 w 2086"/>
              <a:gd name="T1" fmla="*/ 2147483647 h 868"/>
              <a:gd name="T2" fmla="*/ 0 w 2086"/>
              <a:gd name="T3" fmla="*/ 0 h 868"/>
              <a:gd name="T4" fmla="*/ 0 60000 65536"/>
              <a:gd name="T5" fmla="*/ 0 60000 65536"/>
              <a:gd name="T6" fmla="*/ 0 w 2086"/>
              <a:gd name="T7" fmla="*/ 0 h 868"/>
              <a:gd name="T8" fmla="*/ 2086 w 2086"/>
              <a:gd name="T9" fmla="*/ 868 h 8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86" h="868">
                <a:moveTo>
                  <a:pt x="2086" y="868"/>
                </a:moveTo>
                <a:cubicBezTo>
                  <a:pt x="1140" y="544"/>
                  <a:pt x="0" y="0"/>
                  <a:pt x="0" y="0"/>
                </a:cubicBezTo>
              </a:path>
            </a:pathLst>
          </a:custGeom>
          <a:noFill/>
          <a:ln w="15875" cap="flat" cmpd="sng">
            <a:solidFill>
              <a:srgbClr val="FF327D"/>
            </a:solidFill>
            <a:prstDash val="solid"/>
            <a:round/>
            <a:headEnd type="none" w="med" len="med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564" name="Freeform 204"/>
          <p:cNvSpPr>
            <a:spLocks/>
          </p:cNvSpPr>
          <p:nvPr/>
        </p:nvSpPr>
        <p:spPr bwMode="auto">
          <a:xfrm>
            <a:off x="3306763" y="2139950"/>
            <a:ext cx="2541587" cy="1276350"/>
          </a:xfrm>
          <a:custGeom>
            <a:avLst/>
            <a:gdLst>
              <a:gd name="T0" fmla="*/ 0 w 1601"/>
              <a:gd name="T1" fmla="*/ 2147483647 h 804"/>
              <a:gd name="T2" fmla="*/ 2147483647 w 1601"/>
              <a:gd name="T3" fmla="*/ 0 h 804"/>
              <a:gd name="T4" fmla="*/ 2147483647 w 1601"/>
              <a:gd name="T5" fmla="*/ 2147483647 h 804"/>
              <a:gd name="T6" fmla="*/ 0 60000 65536"/>
              <a:gd name="T7" fmla="*/ 0 60000 65536"/>
              <a:gd name="T8" fmla="*/ 0 60000 65536"/>
              <a:gd name="T9" fmla="*/ 0 w 1601"/>
              <a:gd name="T10" fmla="*/ 0 h 804"/>
              <a:gd name="T11" fmla="*/ 1601 w 1601"/>
              <a:gd name="T12" fmla="*/ 804 h 8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01" h="804">
                <a:moveTo>
                  <a:pt x="0" y="804"/>
                </a:moveTo>
                <a:cubicBezTo>
                  <a:pt x="149" y="408"/>
                  <a:pt x="409" y="0"/>
                  <a:pt x="793" y="0"/>
                </a:cubicBezTo>
                <a:cubicBezTo>
                  <a:pt x="1177" y="0"/>
                  <a:pt x="1493" y="410"/>
                  <a:pt x="1601" y="804"/>
                </a:cubicBezTo>
              </a:path>
            </a:pathLst>
          </a:custGeom>
          <a:noFill/>
          <a:ln w="15875" cap="flat" cmpd="sng">
            <a:solidFill>
              <a:srgbClr val="FF327D"/>
            </a:solidFill>
            <a:prstDash val="solid"/>
            <a:round/>
            <a:headEnd type="none" w="med" len="med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565" name="Freeform 205"/>
          <p:cNvSpPr>
            <a:spLocks/>
          </p:cNvSpPr>
          <p:nvPr/>
        </p:nvSpPr>
        <p:spPr bwMode="auto">
          <a:xfrm>
            <a:off x="3308350" y="2943225"/>
            <a:ext cx="2533650" cy="473075"/>
          </a:xfrm>
          <a:custGeom>
            <a:avLst/>
            <a:gdLst>
              <a:gd name="T0" fmla="*/ 0 w 1596"/>
              <a:gd name="T1" fmla="*/ 2147483647 h 298"/>
              <a:gd name="T2" fmla="*/ 2147483647 w 1596"/>
              <a:gd name="T3" fmla="*/ 0 h 298"/>
              <a:gd name="T4" fmla="*/ 2147483647 w 1596"/>
              <a:gd name="T5" fmla="*/ 2147483647 h 298"/>
              <a:gd name="T6" fmla="*/ 0 60000 65536"/>
              <a:gd name="T7" fmla="*/ 0 60000 65536"/>
              <a:gd name="T8" fmla="*/ 0 60000 65536"/>
              <a:gd name="T9" fmla="*/ 0 w 1596"/>
              <a:gd name="T10" fmla="*/ 0 h 298"/>
              <a:gd name="T11" fmla="*/ 1596 w 1596"/>
              <a:gd name="T12" fmla="*/ 298 h 2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96" h="298">
                <a:moveTo>
                  <a:pt x="0" y="298"/>
                </a:moveTo>
                <a:cubicBezTo>
                  <a:pt x="121" y="204"/>
                  <a:pt x="476" y="0"/>
                  <a:pt x="790" y="0"/>
                </a:cubicBezTo>
                <a:cubicBezTo>
                  <a:pt x="1104" y="0"/>
                  <a:pt x="1498" y="207"/>
                  <a:pt x="1596" y="298"/>
                </a:cubicBezTo>
              </a:path>
            </a:pathLst>
          </a:custGeom>
          <a:noFill/>
          <a:ln w="15875" cap="flat" cmpd="sng">
            <a:solidFill>
              <a:srgbClr val="FF327D"/>
            </a:solidFill>
            <a:prstDash val="solid"/>
            <a:round/>
            <a:headEnd type="none" w="med" len="med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566" name="Freeform 206"/>
          <p:cNvSpPr>
            <a:spLocks/>
          </p:cNvSpPr>
          <p:nvPr/>
        </p:nvSpPr>
        <p:spPr bwMode="auto">
          <a:xfrm flipV="1">
            <a:off x="2565400" y="3414713"/>
            <a:ext cx="4127500" cy="3346450"/>
          </a:xfrm>
          <a:custGeom>
            <a:avLst/>
            <a:gdLst>
              <a:gd name="T0" fmla="*/ 2147483647 w 2600"/>
              <a:gd name="T1" fmla="*/ 2147483647 h 2108"/>
              <a:gd name="T2" fmla="*/ 2147483647 w 2600"/>
              <a:gd name="T3" fmla="*/ 2147483647 h 2108"/>
              <a:gd name="T4" fmla="*/ 2147483647 w 2600"/>
              <a:gd name="T5" fmla="*/ 2147483647 h 2108"/>
              <a:gd name="T6" fmla="*/ 0 60000 65536"/>
              <a:gd name="T7" fmla="*/ 0 60000 65536"/>
              <a:gd name="T8" fmla="*/ 0 60000 65536"/>
              <a:gd name="T9" fmla="*/ 0 w 2600"/>
              <a:gd name="T10" fmla="*/ 0 h 2108"/>
              <a:gd name="T11" fmla="*/ 2600 w 2600"/>
              <a:gd name="T12" fmla="*/ 2108 h 21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00" h="2108">
                <a:moveTo>
                  <a:pt x="465" y="2108"/>
                </a:moveTo>
                <a:cubicBezTo>
                  <a:pt x="0" y="1064"/>
                  <a:pt x="372" y="0"/>
                  <a:pt x="1260" y="4"/>
                </a:cubicBezTo>
                <a:cubicBezTo>
                  <a:pt x="2148" y="8"/>
                  <a:pt x="2600" y="1072"/>
                  <a:pt x="2064" y="2108"/>
                </a:cubicBezTo>
              </a:path>
            </a:pathLst>
          </a:custGeom>
          <a:noFill/>
          <a:ln w="15875" cap="flat" cmpd="sng">
            <a:solidFill>
              <a:srgbClr val="FF327D"/>
            </a:solidFill>
            <a:prstDash val="solid"/>
            <a:round/>
            <a:headEnd type="none" w="med" len="med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567" name="Freeform 207"/>
          <p:cNvSpPr>
            <a:spLocks/>
          </p:cNvSpPr>
          <p:nvPr/>
        </p:nvSpPr>
        <p:spPr bwMode="auto">
          <a:xfrm flipV="1">
            <a:off x="1816100" y="3416300"/>
            <a:ext cx="1489075" cy="3429000"/>
          </a:xfrm>
          <a:custGeom>
            <a:avLst/>
            <a:gdLst>
              <a:gd name="T0" fmla="*/ 2147483647 w 938"/>
              <a:gd name="T1" fmla="*/ 2147483647 h 2160"/>
              <a:gd name="T2" fmla="*/ 0 w 938"/>
              <a:gd name="T3" fmla="*/ 0 h 2160"/>
              <a:gd name="T4" fmla="*/ 0 60000 65536"/>
              <a:gd name="T5" fmla="*/ 0 60000 65536"/>
              <a:gd name="T6" fmla="*/ 0 w 938"/>
              <a:gd name="T7" fmla="*/ 0 h 2160"/>
              <a:gd name="T8" fmla="*/ 938 w 938"/>
              <a:gd name="T9" fmla="*/ 2160 h 2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38" h="2160">
                <a:moveTo>
                  <a:pt x="938" y="2160"/>
                </a:moveTo>
                <a:cubicBezTo>
                  <a:pt x="160" y="1388"/>
                  <a:pt x="8" y="572"/>
                  <a:pt x="0" y="0"/>
                </a:cubicBezTo>
              </a:path>
            </a:pathLst>
          </a:custGeom>
          <a:noFill/>
          <a:ln w="15875" cap="flat" cmpd="sng">
            <a:solidFill>
              <a:srgbClr val="FF327D"/>
            </a:solidFill>
            <a:prstDash val="solid"/>
            <a:round/>
            <a:headEnd type="none" w="med" len="med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568" name="Freeform 208"/>
          <p:cNvSpPr>
            <a:spLocks/>
          </p:cNvSpPr>
          <p:nvPr/>
        </p:nvSpPr>
        <p:spPr bwMode="auto">
          <a:xfrm flipV="1">
            <a:off x="-6350" y="3408363"/>
            <a:ext cx="3311525" cy="1377950"/>
          </a:xfrm>
          <a:custGeom>
            <a:avLst/>
            <a:gdLst>
              <a:gd name="T0" fmla="*/ 2147483647 w 2086"/>
              <a:gd name="T1" fmla="*/ 2147483647 h 868"/>
              <a:gd name="T2" fmla="*/ 0 w 2086"/>
              <a:gd name="T3" fmla="*/ 0 h 868"/>
              <a:gd name="T4" fmla="*/ 0 60000 65536"/>
              <a:gd name="T5" fmla="*/ 0 60000 65536"/>
              <a:gd name="T6" fmla="*/ 0 w 2086"/>
              <a:gd name="T7" fmla="*/ 0 h 868"/>
              <a:gd name="T8" fmla="*/ 2086 w 2086"/>
              <a:gd name="T9" fmla="*/ 868 h 8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86" h="868">
                <a:moveTo>
                  <a:pt x="2086" y="868"/>
                </a:moveTo>
                <a:cubicBezTo>
                  <a:pt x="1140" y="544"/>
                  <a:pt x="0" y="0"/>
                  <a:pt x="0" y="0"/>
                </a:cubicBezTo>
              </a:path>
            </a:pathLst>
          </a:custGeom>
          <a:noFill/>
          <a:ln w="15875" cap="flat" cmpd="sng">
            <a:solidFill>
              <a:srgbClr val="FF327D"/>
            </a:solidFill>
            <a:prstDash val="solid"/>
            <a:round/>
            <a:headEnd type="none" w="med" len="med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569" name="Freeform 209"/>
          <p:cNvSpPr>
            <a:spLocks/>
          </p:cNvSpPr>
          <p:nvPr/>
        </p:nvSpPr>
        <p:spPr bwMode="auto">
          <a:xfrm flipV="1">
            <a:off x="3306763" y="3414713"/>
            <a:ext cx="2541587" cy="1276350"/>
          </a:xfrm>
          <a:custGeom>
            <a:avLst/>
            <a:gdLst>
              <a:gd name="T0" fmla="*/ 0 w 1601"/>
              <a:gd name="T1" fmla="*/ 2147483647 h 804"/>
              <a:gd name="T2" fmla="*/ 2147483647 w 1601"/>
              <a:gd name="T3" fmla="*/ 0 h 804"/>
              <a:gd name="T4" fmla="*/ 2147483647 w 1601"/>
              <a:gd name="T5" fmla="*/ 2147483647 h 804"/>
              <a:gd name="T6" fmla="*/ 0 60000 65536"/>
              <a:gd name="T7" fmla="*/ 0 60000 65536"/>
              <a:gd name="T8" fmla="*/ 0 60000 65536"/>
              <a:gd name="T9" fmla="*/ 0 w 1601"/>
              <a:gd name="T10" fmla="*/ 0 h 804"/>
              <a:gd name="T11" fmla="*/ 1601 w 1601"/>
              <a:gd name="T12" fmla="*/ 804 h 8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01" h="804">
                <a:moveTo>
                  <a:pt x="0" y="804"/>
                </a:moveTo>
                <a:cubicBezTo>
                  <a:pt x="149" y="408"/>
                  <a:pt x="409" y="0"/>
                  <a:pt x="793" y="0"/>
                </a:cubicBezTo>
                <a:cubicBezTo>
                  <a:pt x="1177" y="0"/>
                  <a:pt x="1493" y="410"/>
                  <a:pt x="1601" y="804"/>
                </a:cubicBezTo>
              </a:path>
            </a:pathLst>
          </a:custGeom>
          <a:noFill/>
          <a:ln w="15875" cap="flat" cmpd="sng">
            <a:solidFill>
              <a:srgbClr val="FF327D"/>
            </a:solidFill>
            <a:prstDash val="solid"/>
            <a:round/>
            <a:headEnd type="none" w="med" len="med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570" name="Freeform 210"/>
          <p:cNvSpPr>
            <a:spLocks/>
          </p:cNvSpPr>
          <p:nvPr/>
        </p:nvSpPr>
        <p:spPr bwMode="auto">
          <a:xfrm flipV="1">
            <a:off x="3308350" y="3411538"/>
            <a:ext cx="2533650" cy="473075"/>
          </a:xfrm>
          <a:custGeom>
            <a:avLst/>
            <a:gdLst>
              <a:gd name="T0" fmla="*/ 0 w 1596"/>
              <a:gd name="T1" fmla="*/ 2147483647 h 298"/>
              <a:gd name="T2" fmla="*/ 2147483647 w 1596"/>
              <a:gd name="T3" fmla="*/ 0 h 298"/>
              <a:gd name="T4" fmla="*/ 2147483647 w 1596"/>
              <a:gd name="T5" fmla="*/ 2147483647 h 298"/>
              <a:gd name="T6" fmla="*/ 0 60000 65536"/>
              <a:gd name="T7" fmla="*/ 0 60000 65536"/>
              <a:gd name="T8" fmla="*/ 0 60000 65536"/>
              <a:gd name="T9" fmla="*/ 0 w 1596"/>
              <a:gd name="T10" fmla="*/ 0 h 298"/>
              <a:gd name="T11" fmla="*/ 1596 w 1596"/>
              <a:gd name="T12" fmla="*/ 298 h 2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96" h="298">
                <a:moveTo>
                  <a:pt x="0" y="298"/>
                </a:moveTo>
                <a:cubicBezTo>
                  <a:pt x="121" y="204"/>
                  <a:pt x="476" y="0"/>
                  <a:pt x="790" y="0"/>
                </a:cubicBezTo>
                <a:cubicBezTo>
                  <a:pt x="1104" y="0"/>
                  <a:pt x="1498" y="207"/>
                  <a:pt x="1596" y="298"/>
                </a:cubicBezTo>
              </a:path>
            </a:pathLst>
          </a:custGeom>
          <a:noFill/>
          <a:ln w="15875" cap="flat" cmpd="sng">
            <a:solidFill>
              <a:srgbClr val="FF327D"/>
            </a:solidFill>
            <a:prstDash val="solid"/>
            <a:round/>
            <a:headEnd type="none" w="med" len="med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571" name="Freeform 211"/>
          <p:cNvSpPr>
            <a:spLocks/>
          </p:cNvSpPr>
          <p:nvPr/>
        </p:nvSpPr>
        <p:spPr bwMode="auto">
          <a:xfrm flipH="1">
            <a:off x="5835650" y="-12700"/>
            <a:ext cx="1489075" cy="3429000"/>
          </a:xfrm>
          <a:custGeom>
            <a:avLst/>
            <a:gdLst>
              <a:gd name="T0" fmla="*/ 2147483647 w 938"/>
              <a:gd name="T1" fmla="*/ 2147483647 h 2160"/>
              <a:gd name="T2" fmla="*/ 0 w 938"/>
              <a:gd name="T3" fmla="*/ 0 h 2160"/>
              <a:gd name="T4" fmla="*/ 0 60000 65536"/>
              <a:gd name="T5" fmla="*/ 0 60000 65536"/>
              <a:gd name="T6" fmla="*/ 0 w 938"/>
              <a:gd name="T7" fmla="*/ 0 h 2160"/>
              <a:gd name="T8" fmla="*/ 938 w 938"/>
              <a:gd name="T9" fmla="*/ 2160 h 2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38" h="2160">
                <a:moveTo>
                  <a:pt x="938" y="2160"/>
                </a:moveTo>
                <a:cubicBezTo>
                  <a:pt x="160" y="1388"/>
                  <a:pt x="8" y="572"/>
                  <a:pt x="0" y="0"/>
                </a:cubicBezTo>
              </a:path>
            </a:pathLst>
          </a:custGeom>
          <a:noFill/>
          <a:ln w="15875" cap="flat" cmpd="sng">
            <a:solidFill>
              <a:srgbClr val="FF327D"/>
            </a:solidFill>
            <a:prstDash val="solid"/>
            <a:round/>
            <a:headEnd type="none" w="med" len="med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572" name="Freeform 212"/>
          <p:cNvSpPr>
            <a:spLocks/>
          </p:cNvSpPr>
          <p:nvPr/>
        </p:nvSpPr>
        <p:spPr bwMode="auto">
          <a:xfrm flipH="1">
            <a:off x="5842000" y="2038350"/>
            <a:ext cx="3311525" cy="1377950"/>
          </a:xfrm>
          <a:custGeom>
            <a:avLst/>
            <a:gdLst>
              <a:gd name="T0" fmla="*/ 2147483647 w 2086"/>
              <a:gd name="T1" fmla="*/ 2147483647 h 868"/>
              <a:gd name="T2" fmla="*/ 0 w 2086"/>
              <a:gd name="T3" fmla="*/ 0 h 868"/>
              <a:gd name="T4" fmla="*/ 0 60000 65536"/>
              <a:gd name="T5" fmla="*/ 0 60000 65536"/>
              <a:gd name="T6" fmla="*/ 0 w 2086"/>
              <a:gd name="T7" fmla="*/ 0 h 868"/>
              <a:gd name="T8" fmla="*/ 2086 w 2086"/>
              <a:gd name="T9" fmla="*/ 868 h 8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86" h="868">
                <a:moveTo>
                  <a:pt x="2086" y="868"/>
                </a:moveTo>
                <a:cubicBezTo>
                  <a:pt x="1140" y="544"/>
                  <a:pt x="0" y="0"/>
                  <a:pt x="0" y="0"/>
                </a:cubicBezTo>
              </a:path>
            </a:pathLst>
          </a:custGeom>
          <a:noFill/>
          <a:ln w="15875" cap="flat" cmpd="sng">
            <a:solidFill>
              <a:srgbClr val="FF327D"/>
            </a:solidFill>
            <a:prstDash val="solid"/>
            <a:round/>
            <a:headEnd type="none" w="med" len="med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573" name="Freeform 213"/>
          <p:cNvSpPr>
            <a:spLocks/>
          </p:cNvSpPr>
          <p:nvPr/>
        </p:nvSpPr>
        <p:spPr bwMode="auto">
          <a:xfrm flipH="1" flipV="1">
            <a:off x="5835650" y="3416300"/>
            <a:ext cx="1489075" cy="3429000"/>
          </a:xfrm>
          <a:custGeom>
            <a:avLst/>
            <a:gdLst>
              <a:gd name="T0" fmla="*/ 2147483647 w 938"/>
              <a:gd name="T1" fmla="*/ 2147483647 h 2160"/>
              <a:gd name="T2" fmla="*/ 0 w 938"/>
              <a:gd name="T3" fmla="*/ 0 h 2160"/>
              <a:gd name="T4" fmla="*/ 0 60000 65536"/>
              <a:gd name="T5" fmla="*/ 0 60000 65536"/>
              <a:gd name="T6" fmla="*/ 0 w 938"/>
              <a:gd name="T7" fmla="*/ 0 h 2160"/>
              <a:gd name="T8" fmla="*/ 938 w 938"/>
              <a:gd name="T9" fmla="*/ 2160 h 2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38" h="2160">
                <a:moveTo>
                  <a:pt x="938" y="2160"/>
                </a:moveTo>
                <a:cubicBezTo>
                  <a:pt x="160" y="1388"/>
                  <a:pt x="8" y="572"/>
                  <a:pt x="0" y="0"/>
                </a:cubicBezTo>
              </a:path>
            </a:pathLst>
          </a:custGeom>
          <a:noFill/>
          <a:ln w="15875" cap="flat" cmpd="sng">
            <a:solidFill>
              <a:srgbClr val="FF327D"/>
            </a:solidFill>
            <a:prstDash val="solid"/>
            <a:round/>
            <a:headEnd type="none" w="med" len="med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71574" name="Freeform 214"/>
          <p:cNvSpPr>
            <a:spLocks/>
          </p:cNvSpPr>
          <p:nvPr/>
        </p:nvSpPr>
        <p:spPr bwMode="auto">
          <a:xfrm flipH="1" flipV="1">
            <a:off x="5842000" y="3408363"/>
            <a:ext cx="3311525" cy="1377950"/>
          </a:xfrm>
          <a:custGeom>
            <a:avLst/>
            <a:gdLst>
              <a:gd name="T0" fmla="*/ 2147483647 w 2086"/>
              <a:gd name="T1" fmla="*/ 2147483647 h 868"/>
              <a:gd name="T2" fmla="*/ 0 w 2086"/>
              <a:gd name="T3" fmla="*/ 0 h 868"/>
              <a:gd name="T4" fmla="*/ 0 60000 65536"/>
              <a:gd name="T5" fmla="*/ 0 60000 65536"/>
              <a:gd name="T6" fmla="*/ 0 w 2086"/>
              <a:gd name="T7" fmla="*/ 0 h 868"/>
              <a:gd name="T8" fmla="*/ 2086 w 2086"/>
              <a:gd name="T9" fmla="*/ 868 h 8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86" h="868">
                <a:moveTo>
                  <a:pt x="2086" y="868"/>
                </a:moveTo>
                <a:cubicBezTo>
                  <a:pt x="1140" y="544"/>
                  <a:pt x="0" y="0"/>
                  <a:pt x="0" y="0"/>
                </a:cubicBezTo>
              </a:path>
            </a:pathLst>
          </a:custGeom>
          <a:noFill/>
          <a:ln w="15875" cap="flat" cmpd="sng">
            <a:solidFill>
              <a:srgbClr val="FF327D"/>
            </a:solidFill>
            <a:prstDash val="solid"/>
            <a:round/>
            <a:headEnd type="none" w="med" len="med"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271575" name="Group 215"/>
          <p:cNvGrpSpPr>
            <a:grpSpLocks/>
          </p:cNvGrpSpPr>
          <p:nvPr/>
        </p:nvGrpSpPr>
        <p:grpSpPr bwMode="auto">
          <a:xfrm>
            <a:off x="908050" y="1293813"/>
            <a:ext cx="7466013" cy="4332287"/>
            <a:chOff x="572" y="815"/>
            <a:chExt cx="4703" cy="2729"/>
          </a:xfrm>
        </p:grpSpPr>
        <p:sp>
          <p:nvSpPr>
            <p:cNvPr id="271453" name="Line 216"/>
            <p:cNvSpPr>
              <a:spLocks noChangeShapeType="1"/>
            </p:cNvSpPr>
            <p:nvPr/>
          </p:nvSpPr>
          <p:spPr bwMode="auto">
            <a:xfrm>
              <a:off x="2846" y="2152"/>
              <a:ext cx="58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54" name="Line 217"/>
            <p:cNvSpPr>
              <a:spLocks noChangeShapeType="1"/>
            </p:cNvSpPr>
            <p:nvPr/>
          </p:nvSpPr>
          <p:spPr bwMode="auto">
            <a:xfrm rot="-4110894" flipH="1" flipV="1">
              <a:off x="742" y="1593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55" name="Line 218"/>
            <p:cNvSpPr>
              <a:spLocks noChangeShapeType="1"/>
            </p:cNvSpPr>
            <p:nvPr/>
          </p:nvSpPr>
          <p:spPr bwMode="auto">
            <a:xfrm rot="956255" flipV="1">
              <a:off x="1929" y="815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56" name="Line 219"/>
            <p:cNvSpPr>
              <a:spLocks noChangeShapeType="1"/>
            </p:cNvSpPr>
            <p:nvPr/>
          </p:nvSpPr>
          <p:spPr bwMode="auto">
            <a:xfrm flipV="1">
              <a:off x="2858" y="1348"/>
              <a:ext cx="49" cy="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57" name="Line 220"/>
            <p:cNvSpPr>
              <a:spLocks noChangeShapeType="1"/>
            </p:cNvSpPr>
            <p:nvPr/>
          </p:nvSpPr>
          <p:spPr bwMode="auto">
            <a:xfrm flipH="1">
              <a:off x="572" y="2154"/>
              <a:ext cx="64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58" name="Line 221"/>
            <p:cNvSpPr>
              <a:spLocks noChangeShapeType="1"/>
            </p:cNvSpPr>
            <p:nvPr/>
          </p:nvSpPr>
          <p:spPr bwMode="auto">
            <a:xfrm rot="-956255">
              <a:off x="3855" y="815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59" name="Line 222"/>
            <p:cNvSpPr>
              <a:spLocks noChangeShapeType="1"/>
            </p:cNvSpPr>
            <p:nvPr/>
          </p:nvSpPr>
          <p:spPr bwMode="auto">
            <a:xfrm flipV="1">
              <a:off x="2856" y="1854"/>
              <a:ext cx="49" cy="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60" name="Line 223"/>
            <p:cNvSpPr>
              <a:spLocks noChangeShapeType="1"/>
            </p:cNvSpPr>
            <p:nvPr/>
          </p:nvSpPr>
          <p:spPr bwMode="auto">
            <a:xfrm rot="751729" flipH="1" flipV="1">
              <a:off x="1297" y="934"/>
              <a:ext cx="24" cy="4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61" name="Line 224"/>
            <p:cNvSpPr>
              <a:spLocks noChangeShapeType="1"/>
            </p:cNvSpPr>
            <p:nvPr/>
          </p:nvSpPr>
          <p:spPr bwMode="auto">
            <a:xfrm rot="4110894" flipH="1">
              <a:off x="742" y="2649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62" name="Line 225"/>
            <p:cNvSpPr>
              <a:spLocks noChangeShapeType="1"/>
            </p:cNvSpPr>
            <p:nvPr/>
          </p:nvSpPr>
          <p:spPr bwMode="auto">
            <a:xfrm rot="-956255">
              <a:off x="1944" y="3486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63" name="Line 226"/>
            <p:cNvSpPr>
              <a:spLocks noChangeShapeType="1"/>
            </p:cNvSpPr>
            <p:nvPr/>
          </p:nvSpPr>
          <p:spPr bwMode="auto">
            <a:xfrm flipV="1">
              <a:off x="2858" y="2446"/>
              <a:ext cx="49" cy="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64" name="Line 227"/>
            <p:cNvSpPr>
              <a:spLocks noChangeShapeType="1"/>
            </p:cNvSpPr>
            <p:nvPr/>
          </p:nvSpPr>
          <p:spPr bwMode="auto">
            <a:xfrm rot="956255" flipV="1">
              <a:off x="3850" y="3450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65" name="Line 228"/>
            <p:cNvSpPr>
              <a:spLocks noChangeShapeType="1"/>
            </p:cNvSpPr>
            <p:nvPr/>
          </p:nvSpPr>
          <p:spPr bwMode="auto">
            <a:xfrm flipV="1">
              <a:off x="2856" y="2952"/>
              <a:ext cx="49" cy="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66" name="Line 229"/>
            <p:cNvSpPr>
              <a:spLocks noChangeShapeType="1"/>
            </p:cNvSpPr>
            <p:nvPr/>
          </p:nvSpPr>
          <p:spPr bwMode="auto">
            <a:xfrm rot="20848271" flipH="1">
              <a:off x="1309" y="3296"/>
              <a:ext cx="24" cy="4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67" name="Line 230"/>
            <p:cNvSpPr>
              <a:spLocks noChangeShapeType="1"/>
            </p:cNvSpPr>
            <p:nvPr/>
          </p:nvSpPr>
          <p:spPr bwMode="auto">
            <a:xfrm rot="4110894" flipH="1">
              <a:off x="4999" y="1602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68" name="Line 231"/>
            <p:cNvSpPr>
              <a:spLocks noChangeShapeType="1"/>
            </p:cNvSpPr>
            <p:nvPr/>
          </p:nvSpPr>
          <p:spPr bwMode="auto">
            <a:xfrm flipH="1">
              <a:off x="5211" y="2154"/>
              <a:ext cx="64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69" name="Line 232"/>
            <p:cNvSpPr>
              <a:spLocks noChangeShapeType="1"/>
            </p:cNvSpPr>
            <p:nvPr/>
          </p:nvSpPr>
          <p:spPr bwMode="auto">
            <a:xfrm rot="20848271" flipH="1">
              <a:off x="4437" y="934"/>
              <a:ext cx="24" cy="4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70" name="Line 233"/>
            <p:cNvSpPr>
              <a:spLocks noChangeShapeType="1"/>
            </p:cNvSpPr>
            <p:nvPr/>
          </p:nvSpPr>
          <p:spPr bwMode="auto">
            <a:xfrm rot="-4110894" flipH="1" flipV="1">
              <a:off x="5010" y="2645"/>
              <a:ext cx="0" cy="5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71" name="Line 234"/>
            <p:cNvSpPr>
              <a:spLocks noChangeShapeType="1"/>
            </p:cNvSpPr>
            <p:nvPr/>
          </p:nvSpPr>
          <p:spPr bwMode="auto">
            <a:xfrm rot="751729" flipH="1" flipV="1">
              <a:off x="4425" y="3296"/>
              <a:ext cx="24" cy="4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271595" name="Group 235"/>
          <p:cNvGrpSpPr>
            <a:grpSpLocks noChangeAspect="1"/>
          </p:cNvGrpSpPr>
          <p:nvPr/>
        </p:nvGrpSpPr>
        <p:grpSpPr bwMode="auto">
          <a:xfrm>
            <a:off x="5637213" y="3205163"/>
            <a:ext cx="417512" cy="417512"/>
            <a:chOff x="233" y="1327"/>
            <a:chExt cx="238" cy="238"/>
          </a:xfrm>
        </p:grpSpPr>
        <p:sp>
          <p:nvSpPr>
            <p:cNvPr id="271451" name="Oval 236"/>
            <p:cNvSpPr>
              <a:spLocks noChangeAspect="1" noChangeArrowheads="1"/>
            </p:cNvSpPr>
            <p:nvPr/>
          </p:nvSpPr>
          <p:spPr bwMode="auto">
            <a:xfrm>
              <a:off x="233" y="1327"/>
              <a:ext cx="238" cy="23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71452" name="Rectangle 237"/>
            <p:cNvSpPr>
              <a:spLocks noChangeAspect="1" noChangeArrowheads="1"/>
            </p:cNvSpPr>
            <p:nvPr/>
          </p:nvSpPr>
          <p:spPr bwMode="auto">
            <a:xfrm>
              <a:off x="234" y="1333"/>
              <a:ext cx="237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US" altLang="ko-KR" sz="2000" b="1" i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rPr>
                <a:t>–</a:t>
              </a:r>
              <a:endParaRPr lang="en-US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endParaRPr>
            </a:p>
          </p:txBody>
        </p:sp>
      </p:grpSp>
      <p:grpSp>
        <p:nvGrpSpPr>
          <p:cNvPr id="271424" name="Group 64"/>
          <p:cNvGrpSpPr>
            <a:grpSpLocks noChangeAspect="1"/>
          </p:cNvGrpSpPr>
          <p:nvPr/>
        </p:nvGrpSpPr>
        <p:grpSpPr bwMode="auto">
          <a:xfrm>
            <a:off x="3103563" y="3205163"/>
            <a:ext cx="417512" cy="417512"/>
            <a:chOff x="233" y="1327"/>
            <a:chExt cx="238" cy="238"/>
          </a:xfrm>
        </p:grpSpPr>
        <p:sp>
          <p:nvSpPr>
            <p:cNvPr id="271449" name="Oval 65"/>
            <p:cNvSpPr>
              <a:spLocks noChangeAspect="1" noChangeArrowheads="1"/>
            </p:cNvSpPr>
            <p:nvPr/>
          </p:nvSpPr>
          <p:spPr bwMode="auto">
            <a:xfrm>
              <a:off x="233" y="1327"/>
              <a:ext cx="238" cy="23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71450" name="Rectangle 66"/>
            <p:cNvSpPr>
              <a:spLocks noChangeAspect="1" noChangeArrowheads="1"/>
            </p:cNvSpPr>
            <p:nvPr/>
          </p:nvSpPr>
          <p:spPr bwMode="auto">
            <a:xfrm>
              <a:off x="234" y="1333"/>
              <a:ext cx="237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US" altLang="ko-KR" sz="2000" b="1" i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</a:rPr>
                <a:t>+</a:t>
              </a:r>
              <a:endParaRPr lang="en-US" sz="2000" b="1" i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71601" name="Group 241"/>
          <p:cNvGrpSpPr>
            <a:grpSpLocks/>
          </p:cNvGrpSpPr>
          <p:nvPr/>
        </p:nvGrpSpPr>
        <p:grpSpPr bwMode="auto">
          <a:xfrm rot="426037">
            <a:off x="6611938" y="4216400"/>
            <a:ext cx="476250" cy="923925"/>
            <a:chOff x="4018" y="2422"/>
            <a:chExt cx="300" cy="582"/>
          </a:xfrm>
        </p:grpSpPr>
        <p:sp>
          <p:nvSpPr>
            <p:cNvPr id="271447" name="Line 239"/>
            <p:cNvSpPr>
              <a:spLocks noChangeShapeType="1"/>
            </p:cNvSpPr>
            <p:nvPr/>
          </p:nvSpPr>
          <p:spPr bwMode="auto">
            <a:xfrm flipH="1" flipV="1">
              <a:off x="4018" y="2422"/>
              <a:ext cx="275" cy="556"/>
            </a:xfrm>
            <a:prstGeom prst="line">
              <a:avLst/>
            </a:prstGeom>
            <a:noFill/>
            <a:ln w="4445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1448" name="Oval 240"/>
            <p:cNvSpPr>
              <a:spLocks noChangeArrowheads="1"/>
            </p:cNvSpPr>
            <p:nvPr/>
          </p:nvSpPr>
          <p:spPr bwMode="auto">
            <a:xfrm>
              <a:off x="4262" y="2948"/>
              <a:ext cx="56" cy="56"/>
            </a:xfrm>
            <a:prstGeom prst="ellipse">
              <a:avLst/>
            </a:prstGeom>
            <a:solidFill>
              <a:schemeClr val="tx1"/>
            </a:solidFill>
            <a:ln w="15875" algn="ctr">
              <a:noFill/>
              <a:round/>
              <a:headEnd/>
              <a:tailEnd type="none" w="lg" len="lg"/>
            </a:ln>
          </p:spPr>
          <p:txBody>
            <a:bodyPr wrap="none" lIns="90000" tIns="46800" rIns="90000" bIns="46800" anchor="ctr">
              <a:spAutoFit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</p:grpSp>
      <p:graphicFrame>
        <p:nvGraphicFramePr>
          <p:cNvPr id="271378" name="Object 48"/>
          <p:cNvGraphicFramePr>
            <a:graphicFrameLocks noChangeAspect="1"/>
          </p:cNvGraphicFramePr>
          <p:nvPr/>
        </p:nvGraphicFramePr>
        <p:xfrm>
          <a:off x="6127750" y="3789363"/>
          <a:ext cx="279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26" name="Equation" r:id="rId8" imgW="279279" imgH="342751" progId="Equation.DSMT4">
                  <p:embed/>
                </p:oleObj>
              </mc:Choice>
              <mc:Fallback>
                <p:oleObj name="Equation" r:id="rId8" imgW="279279" imgH="342751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0" y="3789363"/>
                        <a:ext cx="2794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71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271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271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271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271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271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271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271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71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271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71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271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271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271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271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271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271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271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271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271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271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271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271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271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1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271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7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7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7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7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27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27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71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71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7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271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27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27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271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271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271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271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27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271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412" grpId="0" animBg="1"/>
      <p:bldP spid="271412" grpId="1" animBg="1"/>
      <p:bldP spid="271413" grpId="0" animBg="1"/>
      <p:bldP spid="271413" grpId="1" animBg="1"/>
      <p:bldP spid="271414" grpId="0" animBg="1"/>
      <p:bldP spid="271414" grpId="1" animBg="1"/>
      <p:bldP spid="271415" grpId="0" animBg="1"/>
      <p:bldP spid="271415" grpId="1" animBg="1"/>
      <p:bldP spid="271416" grpId="0" animBg="1"/>
      <p:bldP spid="271416" grpId="1" animBg="1"/>
      <p:bldP spid="271417" grpId="0" animBg="1"/>
      <p:bldP spid="271417" grpId="1" animBg="1"/>
      <p:bldP spid="271418" grpId="0" animBg="1"/>
      <p:bldP spid="271418" grpId="1" animBg="1"/>
      <p:bldP spid="271419" grpId="0" animBg="1"/>
      <p:bldP spid="271419" grpId="1" animBg="1"/>
      <p:bldP spid="271420" grpId="0" animBg="1"/>
      <p:bldP spid="271420" grpId="1" animBg="1"/>
      <p:bldP spid="271421" grpId="0" animBg="1"/>
      <p:bldP spid="271421" grpId="1" animBg="1"/>
      <p:bldP spid="271422" grpId="0" animBg="1"/>
      <p:bldP spid="271422" grpId="1" animBg="1"/>
      <p:bldP spid="271423" grpId="0" animBg="1"/>
      <p:bldP spid="271423" grpId="1" animBg="1"/>
      <p:bldP spid="271559" grpId="0" animBg="1"/>
      <p:bldP spid="271560" grpId="0" animBg="1"/>
      <p:bldP spid="271561" grpId="0" animBg="1"/>
      <p:bldP spid="271562" grpId="0" animBg="1"/>
      <p:bldP spid="271563" grpId="0" animBg="1"/>
      <p:bldP spid="271564" grpId="0" animBg="1"/>
      <p:bldP spid="271565" grpId="0" animBg="1"/>
      <p:bldP spid="271566" grpId="0" animBg="1"/>
      <p:bldP spid="271567" grpId="0" animBg="1"/>
      <p:bldP spid="271568" grpId="0" animBg="1"/>
      <p:bldP spid="271569" grpId="0" animBg="1"/>
      <p:bldP spid="271570" grpId="0" animBg="1"/>
      <p:bldP spid="271571" grpId="0" animBg="1"/>
      <p:bldP spid="271572" grpId="0" animBg="1"/>
      <p:bldP spid="271573" grpId="0" animBg="1"/>
      <p:bldP spid="27157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9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28169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816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E9E346-2844-4256-981E-26CF5528574A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sp>
        <p:nvSpPr>
          <p:cNvPr id="2816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THE FIELD MODEL</a:t>
            </a:r>
            <a:endParaRPr lang="en-US" smtClean="0"/>
          </a:p>
        </p:txBody>
      </p:sp>
      <p:sp>
        <p:nvSpPr>
          <p:cNvPr id="2816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895350"/>
          </a:xfrm>
        </p:spPr>
        <p:txBody>
          <a:bodyPr/>
          <a:lstStyle/>
          <a:p>
            <a:pPr lvl="1" indent="0" eaLnBrk="1" hangingPunct="1"/>
            <a:r>
              <a:rPr lang="en-ZA" smtClean="0"/>
              <a:t>Instead of applying Coulomb’s Law directly, it is often more useful to…</a:t>
            </a:r>
            <a:endParaRPr lang="en-US" smtClean="0"/>
          </a:p>
        </p:txBody>
      </p:sp>
      <p:sp>
        <p:nvSpPr>
          <p:cNvPr id="281604" name="Rectangle 4"/>
          <p:cNvSpPr>
            <a:spLocks noChangeArrowheads="1"/>
          </p:cNvSpPr>
          <p:nvPr/>
        </p:nvSpPr>
        <p:spPr bwMode="auto">
          <a:xfrm>
            <a:off x="179388" y="2333625"/>
            <a:ext cx="4246562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77875" lvl="2" indent="-419100">
              <a:lnSpc>
                <a:spcPct val="110000"/>
              </a:lnSpc>
              <a:buFontTx/>
              <a:buAutoNum type="arabicPeriod"/>
            </a:pPr>
            <a:r>
              <a:rPr lang="en-ZA" sz="2200">
                <a:solidFill>
                  <a:srgbClr val="000066"/>
                </a:solidFill>
              </a:rPr>
              <a:t>Determine the electric field at some point, due to a given configuration of “source” charge(s);</a:t>
            </a:r>
          </a:p>
          <a:p>
            <a:pPr marL="777875" lvl="2" indent="-419100">
              <a:lnSpc>
                <a:spcPct val="110000"/>
              </a:lnSpc>
              <a:buFontTx/>
              <a:buAutoNum type="arabicPeriod"/>
            </a:pPr>
            <a:endParaRPr lang="en-ZA" sz="1200">
              <a:solidFill>
                <a:srgbClr val="000066"/>
              </a:solidFill>
            </a:endParaRPr>
          </a:p>
          <a:p>
            <a:pPr marL="777875" lvl="2" indent="-419100">
              <a:lnSpc>
                <a:spcPct val="110000"/>
              </a:lnSpc>
              <a:buFontTx/>
              <a:buAutoNum type="arabicPeriod"/>
            </a:pPr>
            <a:r>
              <a:rPr lang="en-ZA" sz="2200">
                <a:solidFill>
                  <a:srgbClr val="000066"/>
                </a:solidFill>
              </a:rPr>
              <a:t>Calculate the force exerted </a:t>
            </a:r>
            <a:r>
              <a:rPr lang="en-ZA" sz="2200" i="1">
                <a:solidFill>
                  <a:srgbClr val="000066"/>
                </a:solidFill>
              </a:rPr>
              <a:t>by the field</a:t>
            </a:r>
            <a:r>
              <a:rPr lang="en-ZA" sz="2200" i="1" baseline="30000">
                <a:solidFill>
                  <a:srgbClr val="000066"/>
                </a:solidFill>
              </a:rPr>
              <a:t> </a:t>
            </a:r>
            <a:r>
              <a:rPr lang="en-ZA" sz="2200">
                <a:solidFill>
                  <a:srgbClr val="000066"/>
                </a:solidFill>
              </a:rPr>
              <a:t> on an “intruder” charge at that point in the field.</a:t>
            </a:r>
            <a:endParaRPr lang="en-US" sz="2200">
              <a:solidFill>
                <a:srgbClr val="000066"/>
              </a:solidFill>
            </a:endParaRPr>
          </a:p>
        </p:txBody>
      </p:sp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4995863" y="3086100"/>
            <a:ext cx="3619500" cy="1449388"/>
            <a:chOff x="3147" y="1944"/>
            <a:chExt cx="2280" cy="913"/>
          </a:xfrm>
        </p:grpSpPr>
        <p:grpSp>
          <p:nvGrpSpPr>
            <p:cNvPr id="281724" name="Group 66"/>
            <p:cNvGrpSpPr>
              <a:grpSpLocks/>
            </p:cNvGrpSpPr>
            <p:nvPr/>
          </p:nvGrpSpPr>
          <p:grpSpPr bwMode="auto">
            <a:xfrm>
              <a:off x="3636" y="1944"/>
              <a:ext cx="1" cy="913"/>
              <a:chOff x="3601" y="1944"/>
              <a:chExt cx="1" cy="913"/>
            </a:xfrm>
          </p:grpSpPr>
          <p:sp>
            <p:nvSpPr>
              <p:cNvPr id="281740" name="Line 21"/>
              <p:cNvSpPr>
                <a:spLocks noChangeShapeType="1"/>
              </p:cNvSpPr>
              <p:nvPr/>
            </p:nvSpPr>
            <p:spPr bwMode="auto">
              <a:xfrm>
                <a:off x="3602" y="1944"/>
                <a:ext cx="0" cy="913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1741" name="Line 44"/>
              <p:cNvSpPr>
                <a:spLocks noChangeShapeType="1"/>
              </p:cNvSpPr>
              <p:nvPr/>
            </p:nvSpPr>
            <p:spPr bwMode="auto">
              <a:xfrm>
                <a:off x="3601" y="2382"/>
                <a:ext cx="0" cy="64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81725" name="Group 67"/>
            <p:cNvGrpSpPr>
              <a:grpSpLocks/>
            </p:cNvGrpSpPr>
            <p:nvPr/>
          </p:nvGrpSpPr>
          <p:grpSpPr bwMode="auto">
            <a:xfrm>
              <a:off x="3147" y="1944"/>
              <a:ext cx="66" cy="913"/>
              <a:chOff x="3147" y="1944"/>
              <a:chExt cx="66" cy="913"/>
            </a:xfrm>
          </p:grpSpPr>
          <p:sp>
            <p:nvSpPr>
              <p:cNvPr id="281738" name="Freeform 19"/>
              <p:cNvSpPr>
                <a:spLocks/>
              </p:cNvSpPr>
              <p:nvPr/>
            </p:nvSpPr>
            <p:spPr bwMode="auto">
              <a:xfrm>
                <a:off x="3147" y="1944"/>
                <a:ext cx="66" cy="913"/>
              </a:xfrm>
              <a:custGeom>
                <a:avLst/>
                <a:gdLst>
                  <a:gd name="T0" fmla="*/ 462 w 50"/>
                  <a:gd name="T1" fmla="*/ 0 h 688"/>
                  <a:gd name="T2" fmla="*/ 0 w 50"/>
                  <a:gd name="T3" fmla="*/ 3345 h 688"/>
                  <a:gd name="T4" fmla="*/ 462 w 50"/>
                  <a:gd name="T5" fmla="*/ 6618 h 688"/>
                  <a:gd name="T6" fmla="*/ 0 60000 65536"/>
                  <a:gd name="T7" fmla="*/ 0 60000 65536"/>
                  <a:gd name="T8" fmla="*/ 0 60000 65536"/>
                  <a:gd name="T9" fmla="*/ 0 w 50"/>
                  <a:gd name="T10" fmla="*/ 0 h 688"/>
                  <a:gd name="T11" fmla="*/ 50 w 50"/>
                  <a:gd name="T12" fmla="*/ 688 h 6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0" h="688">
                    <a:moveTo>
                      <a:pt x="50" y="0"/>
                    </a:moveTo>
                    <a:cubicBezTo>
                      <a:pt x="48" y="122"/>
                      <a:pt x="0" y="233"/>
                      <a:pt x="0" y="348"/>
                    </a:cubicBezTo>
                    <a:cubicBezTo>
                      <a:pt x="0" y="463"/>
                      <a:pt x="50" y="580"/>
                      <a:pt x="50" y="688"/>
                    </a:cubicBezTo>
                  </a:path>
                </a:pathLst>
              </a:custGeom>
              <a:noFill/>
              <a:ln w="15875" cap="flat" cmpd="sng">
                <a:solidFill>
                  <a:srgbClr val="FF327D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1739" name="Line 46"/>
              <p:cNvSpPr>
                <a:spLocks noChangeShapeType="1"/>
              </p:cNvSpPr>
              <p:nvPr/>
            </p:nvSpPr>
            <p:spPr bwMode="auto">
              <a:xfrm>
                <a:off x="3147" y="2382"/>
                <a:ext cx="0" cy="64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81726" name="Group 65"/>
            <p:cNvGrpSpPr>
              <a:grpSpLocks/>
            </p:cNvGrpSpPr>
            <p:nvPr/>
          </p:nvGrpSpPr>
          <p:grpSpPr bwMode="auto">
            <a:xfrm>
              <a:off x="4068" y="1944"/>
              <a:ext cx="1" cy="913"/>
              <a:chOff x="3991" y="1944"/>
              <a:chExt cx="1" cy="913"/>
            </a:xfrm>
          </p:grpSpPr>
          <p:sp>
            <p:nvSpPr>
              <p:cNvPr id="281736" name="Line 23"/>
              <p:cNvSpPr>
                <a:spLocks noChangeShapeType="1"/>
              </p:cNvSpPr>
              <p:nvPr/>
            </p:nvSpPr>
            <p:spPr bwMode="auto">
              <a:xfrm>
                <a:off x="3992" y="1944"/>
                <a:ext cx="0" cy="913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1737" name="Line 48"/>
              <p:cNvSpPr>
                <a:spLocks noChangeShapeType="1"/>
              </p:cNvSpPr>
              <p:nvPr/>
            </p:nvSpPr>
            <p:spPr bwMode="auto">
              <a:xfrm>
                <a:off x="3991" y="2382"/>
                <a:ext cx="0" cy="64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81727" name="Group 64"/>
            <p:cNvGrpSpPr>
              <a:grpSpLocks/>
            </p:cNvGrpSpPr>
            <p:nvPr/>
          </p:nvGrpSpPr>
          <p:grpSpPr bwMode="auto">
            <a:xfrm>
              <a:off x="4496" y="1944"/>
              <a:ext cx="0" cy="913"/>
              <a:chOff x="4384" y="1944"/>
              <a:chExt cx="0" cy="913"/>
            </a:xfrm>
          </p:grpSpPr>
          <p:sp>
            <p:nvSpPr>
              <p:cNvPr id="281734" name="Line 25"/>
              <p:cNvSpPr>
                <a:spLocks noChangeShapeType="1"/>
              </p:cNvSpPr>
              <p:nvPr/>
            </p:nvSpPr>
            <p:spPr bwMode="auto">
              <a:xfrm>
                <a:off x="4384" y="1944"/>
                <a:ext cx="0" cy="913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1735" name="Line 50"/>
              <p:cNvSpPr>
                <a:spLocks noChangeShapeType="1"/>
              </p:cNvSpPr>
              <p:nvPr/>
            </p:nvSpPr>
            <p:spPr bwMode="auto">
              <a:xfrm>
                <a:off x="4384" y="2382"/>
                <a:ext cx="0" cy="64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81728" name="Group 63"/>
            <p:cNvGrpSpPr>
              <a:grpSpLocks/>
            </p:cNvGrpSpPr>
            <p:nvPr/>
          </p:nvGrpSpPr>
          <p:grpSpPr bwMode="auto">
            <a:xfrm>
              <a:off x="4925" y="1944"/>
              <a:ext cx="1" cy="913"/>
              <a:chOff x="4772" y="1944"/>
              <a:chExt cx="1" cy="913"/>
            </a:xfrm>
          </p:grpSpPr>
          <p:sp>
            <p:nvSpPr>
              <p:cNvPr id="281732" name="Line 27"/>
              <p:cNvSpPr>
                <a:spLocks noChangeShapeType="1"/>
              </p:cNvSpPr>
              <p:nvPr/>
            </p:nvSpPr>
            <p:spPr bwMode="auto">
              <a:xfrm>
                <a:off x="4773" y="1944"/>
                <a:ext cx="0" cy="913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1733" name="Line 52"/>
              <p:cNvSpPr>
                <a:spLocks noChangeShapeType="1"/>
              </p:cNvSpPr>
              <p:nvPr/>
            </p:nvSpPr>
            <p:spPr bwMode="auto">
              <a:xfrm>
                <a:off x="4772" y="2382"/>
                <a:ext cx="0" cy="64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81729" name="Group 62"/>
            <p:cNvGrpSpPr>
              <a:grpSpLocks/>
            </p:cNvGrpSpPr>
            <p:nvPr/>
          </p:nvGrpSpPr>
          <p:grpSpPr bwMode="auto">
            <a:xfrm>
              <a:off x="5358" y="1944"/>
              <a:ext cx="69" cy="913"/>
              <a:chOff x="5358" y="1944"/>
              <a:chExt cx="69" cy="913"/>
            </a:xfrm>
          </p:grpSpPr>
          <p:sp>
            <p:nvSpPr>
              <p:cNvPr id="281730" name="Freeform 5"/>
              <p:cNvSpPr>
                <a:spLocks/>
              </p:cNvSpPr>
              <p:nvPr/>
            </p:nvSpPr>
            <p:spPr bwMode="auto">
              <a:xfrm>
                <a:off x="5358" y="1944"/>
                <a:ext cx="69" cy="913"/>
              </a:xfrm>
              <a:custGeom>
                <a:avLst/>
                <a:gdLst>
                  <a:gd name="T0" fmla="*/ 1 w 52"/>
                  <a:gd name="T1" fmla="*/ 0 h 688"/>
                  <a:gd name="T2" fmla="*/ 502 w 52"/>
                  <a:gd name="T3" fmla="*/ 3324 h 688"/>
                  <a:gd name="T4" fmla="*/ 1 w 52"/>
                  <a:gd name="T5" fmla="*/ 6618 h 688"/>
                  <a:gd name="T6" fmla="*/ 0 60000 65536"/>
                  <a:gd name="T7" fmla="*/ 0 60000 65536"/>
                  <a:gd name="T8" fmla="*/ 0 60000 65536"/>
                  <a:gd name="T9" fmla="*/ 0 w 52"/>
                  <a:gd name="T10" fmla="*/ 0 h 688"/>
                  <a:gd name="T11" fmla="*/ 52 w 52"/>
                  <a:gd name="T12" fmla="*/ 688 h 6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2" h="688">
                    <a:moveTo>
                      <a:pt x="1" y="0"/>
                    </a:moveTo>
                    <a:cubicBezTo>
                      <a:pt x="0" y="126"/>
                      <a:pt x="52" y="231"/>
                      <a:pt x="52" y="346"/>
                    </a:cubicBezTo>
                    <a:cubicBezTo>
                      <a:pt x="52" y="461"/>
                      <a:pt x="0" y="590"/>
                      <a:pt x="1" y="688"/>
                    </a:cubicBezTo>
                  </a:path>
                </a:pathLst>
              </a:custGeom>
              <a:noFill/>
              <a:ln w="15875" cap="flat" cmpd="sng">
                <a:solidFill>
                  <a:srgbClr val="FF327D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1731" name="Line 55"/>
              <p:cNvSpPr>
                <a:spLocks noChangeShapeType="1"/>
              </p:cNvSpPr>
              <p:nvPr/>
            </p:nvSpPr>
            <p:spPr bwMode="auto">
              <a:xfrm>
                <a:off x="5427" y="2382"/>
                <a:ext cx="0" cy="64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81660" name="Line 60"/>
          <p:cNvSpPr>
            <a:spLocks noChangeShapeType="1"/>
          </p:cNvSpPr>
          <p:nvPr/>
        </p:nvSpPr>
        <p:spPr bwMode="auto">
          <a:xfrm>
            <a:off x="6046788" y="3525838"/>
            <a:ext cx="0" cy="511175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5" name="Group 81"/>
          <p:cNvGrpSpPr>
            <a:grpSpLocks/>
          </p:cNvGrpSpPr>
          <p:nvPr/>
        </p:nvGrpSpPr>
        <p:grpSpPr bwMode="auto">
          <a:xfrm>
            <a:off x="4940300" y="2940050"/>
            <a:ext cx="3719513" cy="1743075"/>
            <a:chOff x="3112" y="1852"/>
            <a:chExt cx="2343" cy="1098"/>
          </a:xfrm>
        </p:grpSpPr>
        <p:grpSp>
          <p:nvGrpSpPr>
            <p:cNvPr id="281705" name="Group 80"/>
            <p:cNvGrpSpPr>
              <a:grpSpLocks/>
            </p:cNvGrpSpPr>
            <p:nvPr/>
          </p:nvGrpSpPr>
          <p:grpSpPr bwMode="auto">
            <a:xfrm>
              <a:off x="3124" y="2673"/>
              <a:ext cx="2331" cy="248"/>
              <a:chOff x="3124" y="2673"/>
              <a:chExt cx="2331" cy="248"/>
            </a:xfrm>
          </p:grpSpPr>
          <p:sp>
            <p:nvSpPr>
              <p:cNvPr id="281718" name="Rectangle 7"/>
              <p:cNvSpPr>
                <a:spLocks noChangeArrowheads="1"/>
              </p:cNvSpPr>
              <p:nvPr/>
            </p:nvSpPr>
            <p:spPr bwMode="auto">
              <a:xfrm>
                <a:off x="3124" y="2673"/>
                <a:ext cx="186" cy="248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marL="2419350" indent="-2419350">
                  <a:lnSpc>
                    <a:spcPct val="110000"/>
                  </a:lnSpc>
                </a:pPr>
                <a:r>
                  <a:rPr lang="en-US" sz="1800" b="1">
                    <a:solidFill>
                      <a:srgbClr val="000066"/>
                    </a:solidFill>
                    <a:latin typeface="Times New Roman" pitchFamily="18" charset="0"/>
                  </a:rPr>
                  <a:t>–</a:t>
                </a:r>
                <a:endParaRPr lang="en-US" sz="1800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281719" name="Rectangle 9"/>
              <p:cNvSpPr>
                <a:spLocks noChangeArrowheads="1"/>
              </p:cNvSpPr>
              <p:nvPr/>
            </p:nvSpPr>
            <p:spPr bwMode="auto">
              <a:xfrm>
                <a:off x="3553" y="2673"/>
                <a:ext cx="186" cy="248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marL="2419350" indent="-2419350">
                  <a:lnSpc>
                    <a:spcPct val="110000"/>
                  </a:lnSpc>
                </a:pPr>
                <a:r>
                  <a:rPr lang="en-US" sz="1800" b="1">
                    <a:solidFill>
                      <a:srgbClr val="000066"/>
                    </a:solidFill>
                    <a:latin typeface="Times New Roman" pitchFamily="18" charset="0"/>
                  </a:rPr>
                  <a:t>–</a:t>
                </a:r>
                <a:endParaRPr lang="en-US" sz="1800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281720" name="Rectangle 11"/>
              <p:cNvSpPr>
                <a:spLocks noChangeArrowheads="1"/>
              </p:cNvSpPr>
              <p:nvPr/>
            </p:nvSpPr>
            <p:spPr bwMode="auto">
              <a:xfrm>
                <a:off x="3982" y="2673"/>
                <a:ext cx="186" cy="248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marL="2419350" indent="-2419350">
                  <a:lnSpc>
                    <a:spcPct val="110000"/>
                  </a:lnSpc>
                </a:pPr>
                <a:r>
                  <a:rPr lang="en-US" sz="1800" b="1">
                    <a:solidFill>
                      <a:srgbClr val="000066"/>
                    </a:solidFill>
                    <a:latin typeface="Times New Roman" pitchFamily="18" charset="0"/>
                  </a:rPr>
                  <a:t>–</a:t>
                </a:r>
                <a:endParaRPr lang="en-US" sz="1800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281721" name="Rectangle 13"/>
              <p:cNvSpPr>
                <a:spLocks noChangeArrowheads="1"/>
              </p:cNvSpPr>
              <p:nvPr/>
            </p:nvSpPr>
            <p:spPr bwMode="auto">
              <a:xfrm>
                <a:off x="4411" y="2673"/>
                <a:ext cx="185" cy="248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marL="2419350" indent="-2419350">
                  <a:lnSpc>
                    <a:spcPct val="110000"/>
                  </a:lnSpc>
                </a:pPr>
                <a:r>
                  <a:rPr lang="en-US" sz="1800" b="1">
                    <a:solidFill>
                      <a:srgbClr val="000066"/>
                    </a:solidFill>
                    <a:latin typeface="Times New Roman" pitchFamily="18" charset="0"/>
                  </a:rPr>
                  <a:t>–</a:t>
                </a:r>
                <a:endParaRPr lang="en-US" sz="1800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281722" name="Rectangle 15"/>
              <p:cNvSpPr>
                <a:spLocks noChangeArrowheads="1"/>
              </p:cNvSpPr>
              <p:nvPr/>
            </p:nvSpPr>
            <p:spPr bwMode="auto">
              <a:xfrm>
                <a:off x="4839" y="2673"/>
                <a:ext cx="186" cy="248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marL="2419350" indent="-2419350">
                  <a:lnSpc>
                    <a:spcPct val="110000"/>
                  </a:lnSpc>
                </a:pPr>
                <a:r>
                  <a:rPr lang="en-US" sz="1800" b="1">
                    <a:solidFill>
                      <a:srgbClr val="000066"/>
                    </a:solidFill>
                    <a:latin typeface="Times New Roman" pitchFamily="18" charset="0"/>
                  </a:rPr>
                  <a:t>–</a:t>
                </a:r>
                <a:endParaRPr lang="en-US" sz="1800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281723" name="Rectangle 18"/>
              <p:cNvSpPr>
                <a:spLocks noChangeArrowheads="1"/>
              </p:cNvSpPr>
              <p:nvPr/>
            </p:nvSpPr>
            <p:spPr bwMode="auto">
              <a:xfrm>
                <a:off x="5269" y="2673"/>
                <a:ext cx="186" cy="248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marL="2419350" indent="-2419350">
                  <a:lnSpc>
                    <a:spcPct val="110000"/>
                  </a:lnSpc>
                </a:pPr>
                <a:r>
                  <a:rPr lang="en-US" sz="1800" b="1">
                    <a:solidFill>
                      <a:srgbClr val="000066"/>
                    </a:solidFill>
                    <a:latin typeface="Times New Roman" pitchFamily="18" charset="0"/>
                  </a:rPr>
                  <a:t>–</a:t>
                </a:r>
                <a:endParaRPr lang="en-US" sz="1800" b="1">
                  <a:solidFill>
                    <a:srgbClr val="000066"/>
                  </a:solidFill>
                </a:endParaRPr>
              </a:p>
            </p:txBody>
          </p:sp>
        </p:grpSp>
        <p:grpSp>
          <p:nvGrpSpPr>
            <p:cNvPr id="281706" name="Group 79"/>
            <p:cNvGrpSpPr>
              <a:grpSpLocks/>
            </p:cNvGrpSpPr>
            <p:nvPr/>
          </p:nvGrpSpPr>
          <p:grpSpPr bwMode="auto">
            <a:xfrm>
              <a:off x="3112" y="1873"/>
              <a:ext cx="2341" cy="248"/>
              <a:chOff x="3112" y="1873"/>
              <a:chExt cx="2341" cy="248"/>
            </a:xfrm>
          </p:grpSpPr>
          <p:sp>
            <p:nvSpPr>
              <p:cNvPr id="281712" name="Rectangle 29"/>
              <p:cNvSpPr>
                <a:spLocks noChangeArrowheads="1"/>
              </p:cNvSpPr>
              <p:nvPr/>
            </p:nvSpPr>
            <p:spPr bwMode="auto">
              <a:xfrm>
                <a:off x="3112" y="1873"/>
                <a:ext cx="196" cy="248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marL="2419350" indent="-2419350">
                  <a:lnSpc>
                    <a:spcPct val="110000"/>
                  </a:lnSpc>
                </a:pPr>
                <a:r>
                  <a:rPr lang="en-US" sz="1800" b="1">
                    <a:solidFill>
                      <a:srgbClr val="000066"/>
                    </a:solidFill>
                    <a:latin typeface="Times New Roman" pitchFamily="18" charset="0"/>
                  </a:rPr>
                  <a:t>+</a:t>
                </a:r>
                <a:endParaRPr lang="en-US" sz="1800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281713" name="Rectangle 31"/>
              <p:cNvSpPr>
                <a:spLocks noChangeArrowheads="1"/>
              </p:cNvSpPr>
              <p:nvPr/>
            </p:nvSpPr>
            <p:spPr bwMode="auto">
              <a:xfrm>
                <a:off x="3541" y="1873"/>
                <a:ext cx="195" cy="248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marL="2419350" indent="-2419350">
                  <a:lnSpc>
                    <a:spcPct val="110000"/>
                  </a:lnSpc>
                </a:pPr>
                <a:r>
                  <a:rPr lang="en-US" sz="1800" b="1">
                    <a:solidFill>
                      <a:srgbClr val="000066"/>
                    </a:solidFill>
                    <a:latin typeface="Times New Roman" pitchFamily="18" charset="0"/>
                  </a:rPr>
                  <a:t>+</a:t>
                </a:r>
                <a:endParaRPr lang="en-US" sz="1800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281714" name="Rectangle 33"/>
              <p:cNvSpPr>
                <a:spLocks noChangeArrowheads="1"/>
              </p:cNvSpPr>
              <p:nvPr/>
            </p:nvSpPr>
            <p:spPr bwMode="auto">
              <a:xfrm>
                <a:off x="3969" y="1873"/>
                <a:ext cx="197" cy="248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marL="2419350" indent="-2419350">
                  <a:lnSpc>
                    <a:spcPct val="110000"/>
                  </a:lnSpc>
                </a:pPr>
                <a:r>
                  <a:rPr lang="en-US" sz="1800" b="1">
                    <a:solidFill>
                      <a:srgbClr val="000066"/>
                    </a:solidFill>
                    <a:latin typeface="Times New Roman" pitchFamily="18" charset="0"/>
                  </a:rPr>
                  <a:t>+</a:t>
                </a:r>
                <a:endParaRPr lang="en-US" sz="1800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281715" name="Rectangle 35"/>
              <p:cNvSpPr>
                <a:spLocks noChangeArrowheads="1"/>
              </p:cNvSpPr>
              <p:nvPr/>
            </p:nvSpPr>
            <p:spPr bwMode="auto">
              <a:xfrm>
                <a:off x="4399" y="1873"/>
                <a:ext cx="196" cy="248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marL="2419350" indent="-2419350">
                  <a:lnSpc>
                    <a:spcPct val="110000"/>
                  </a:lnSpc>
                </a:pPr>
                <a:r>
                  <a:rPr lang="en-US" sz="1800" b="1">
                    <a:solidFill>
                      <a:srgbClr val="000066"/>
                    </a:solidFill>
                    <a:latin typeface="Times New Roman" pitchFamily="18" charset="0"/>
                  </a:rPr>
                  <a:t>+</a:t>
                </a:r>
                <a:endParaRPr lang="en-US" sz="1800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281716" name="Rectangle 37"/>
              <p:cNvSpPr>
                <a:spLocks noChangeArrowheads="1"/>
              </p:cNvSpPr>
              <p:nvPr/>
            </p:nvSpPr>
            <p:spPr bwMode="auto">
              <a:xfrm>
                <a:off x="4828" y="1873"/>
                <a:ext cx="196" cy="248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marL="2419350" indent="-2419350">
                  <a:lnSpc>
                    <a:spcPct val="110000"/>
                  </a:lnSpc>
                </a:pPr>
                <a:r>
                  <a:rPr lang="en-US" sz="1800" b="1">
                    <a:solidFill>
                      <a:srgbClr val="000066"/>
                    </a:solidFill>
                    <a:latin typeface="Times New Roman" pitchFamily="18" charset="0"/>
                  </a:rPr>
                  <a:t>+</a:t>
                </a:r>
                <a:endParaRPr lang="en-US" sz="1800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281717" name="Rectangle 40"/>
              <p:cNvSpPr>
                <a:spLocks noChangeArrowheads="1"/>
              </p:cNvSpPr>
              <p:nvPr/>
            </p:nvSpPr>
            <p:spPr bwMode="auto">
              <a:xfrm>
                <a:off x="5257" y="1873"/>
                <a:ext cx="196" cy="248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marL="2419350" indent="-2419350">
                  <a:lnSpc>
                    <a:spcPct val="110000"/>
                  </a:lnSpc>
                </a:pPr>
                <a:r>
                  <a:rPr lang="en-US" sz="1800" b="1">
                    <a:solidFill>
                      <a:srgbClr val="000066"/>
                    </a:solidFill>
                    <a:latin typeface="Times New Roman" pitchFamily="18" charset="0"/>
                  </a:rPr>
                  <a:t>+</a:t>
                </a:r>
                <a:endParaRPr lang="en-US" sz="1800" b="1">
                  <a:solidFill>
                    <a:srgbClr val="000066"/>
                  </a:solidFill>
                </a:endParaRPr>
              </a:p>
            </p:txBody>
          </p:sp>
        </p:grpSp>
        <p:grpSp>
          <p:nvGrpSpPr>
            <p:cNvPr id="281707" name="Group 78"/>
            <p:cNvGrpSpPr>
              <a:grpSpLocks/>
            </p:cNvGrpSpPr>
            <p:nvPr/>
          </p:nvGrpSpPr>
          <p:grpSpPr bwMode="auto">
            <a:xfrm>
              <a:off x="3115" y="1852"/>
              <a:ext cx="2340" cy="1098"/>
              <a:chOff x="3115" y="1852"/>
              <a:chExt cx="2340" cy="1098"/>
            </a:xfrm>
          </p:grpSpPr>
          <p:grpSp>
            <p:nvGrpSpPr>
              <p:cNvPr id="281708" name="Group 41"/>
              <p:cNvGrpSpPr>
                <a:grpSpLocks/>
              </p:cNvGrpSpPr>
              <p:nvPr/>
            </p:nvGrpSpPr>
            <p:grpSpPr bwMode="auto">
              <a:xfrm>
                <a:off x="3115" y="1852"/>
                <a:ext cx="2340" cy="1098"/>
                <a:chOff x="3700" y="1847"/>
                <a:chExt cx="1763" cy="827"/>
              </a:xfrm>
            </p:grpSpPr>
            <p:sp>
              <p:nvSpPr>
                <p:cNvPr id="281710" name="Rectangle 42"/>
                <p:cNvSpPr>
                  <a:spLocks noChangeArrowheads="1"/>
                </p:cNvSpPr>
                <p:nvPr/>
              </p:nvSpPr>
              <p:spPr bwMode="auto">
                <a:xfrm>
                  <a:off x="3700" y="2608"/>
                  <a:ext cx="1763" cy="66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lnSpc>
                      <a:spcPct val="110000"/>
                    </a:lnSpc>
                  </a:pPr>
                  <a:endParaRPr lang="en-ZA"/>
                </a:p>
              </p:txBody>
            </p:sp>
            <p:sp>
              <p:nvSpPr>
                <p:cNvPr id="281711" name="Rectangle 43"/>
                <p:cNvSpPr>
                  <a:spLocks noChangeArrowheads="1"/>
                </p:cNvSpPr>
                <p:nvPr/>
              </p:nvSpPr>
              <p:spPr bwMode="auto">
                <a:xfrm>
                  <a:off x="3700" y="1847"/>
                  <a:ext cx="1763" cy="66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lnSpc>
                      <a:spcPct val="110000"/>
                    </a:lnSpc>
                  </a:pPr>
                  <a:endParaRPr lang="en-ZA"/>
                </a:p>
              </p:txBody>
            </p:sp>
          </p:grpSp>
          <p:sp>
            <p:nvSpPr>
              <p:cNvPr id="281709" name="Oval 61"/>
              <p:cNvSpPr>
                <a:spLocks noChangeArrowheads="1"/>
              </p:cNvSpPr>
              <p:nvPr/>
            </p:nvSpPr>
            <p:spPr bwMode="auto">
              <a:xfrm>
                <a:off x="3779" y="2191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15875" algn="ctr">
                <a:noFill/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</p:grpSp>
      </p:grpSp>
      <p:graphicFrame>
        <p:nvGraphicFramePr>
          <p:cNvPr id="281672" name="Object 90"/>
          <p:cNvGraphicFramePr>
            <a:graphicFrameLocks noChangeAspect="1"/>
          </p:cNvGraphicFramePr>
          <p:nvPr/>
        </p:nvGraphicFramePr>
        <p:xfrm>
          <a:off x="5784850" y="3898900"/>
          <a:ext cx="2286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702" name="Equation" r:id="rId4" imgW="228501" imgH="266584" progId="Equation.DSMT4">
                  <p:embed/>
                </p:oleObj>
              </mc:Choice>
              <mc:Fallback>
                <p:oleObj name="Equation" r:id="rId4" imgW="228501" imgH="266584" progId="Equation.DSMT4">
                  <p:embed/>
                  <p:pic>
                    <p:nvPicPr>
                      <p:cNvPr id="0" name="Picture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4850" y="3898900"/>
                        <a:ext cx="2286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1673" name="Object 91"/>
          <p:cNvGraphicFramePr>
            <a:graphicFrameLocks noChangeAspect="1"/>
          </p:cNvGraphicFramePr>
          <p:nvPr/>
        </p:nvGraphicFramePr>
        <p:xfrm>
          <a:off x="6130925" y="4095750"/>
          <a:ext cx="2286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703" name="Equation" r:id="rId6" imgW="228501" imgH="266584" progId="Equation.DSMT4">
                  <p:embed/>
                </p:oleObj>
              </mc:Choice>
              <mc:Fallback>
                <p:oleObj name="Equation" r:id="rId6" imgW="228501" imgH="266584" progId="Equation.DSMT4">
                  <p:embed/>
                  <p:pic>
                    <p:nvPicPr>
                      <p:cNvPr id="0" name="Picture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0925" y="4095750"/>
                        <a:ext cx="2286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76"/>
          <p:cNvGrpSpPr>
            <a:grpSpLocks/>
          </p:cNvGrpSpPr>
          <p:nvPr/>
        </p:nvGrpSpPr>
        <p:grpSpPr bwMode="auto">
          <a:xfrm>
            <a:off x="5715000" y="3198813"/>
            <a:ext cx="428625" cy="439737"/>
            <a:chOff x="3600" y="2015"/>
            <a:chExt cx="270" cy="277"/>
          </a:xfrm>
        </p:grpSpPr>
        <p:sp>
          <p:nvSpPr>
            <p:cNvPr id="281703" name="Oval 70"/>
            <p:cNvSpPr>
              <a:spLocks noChangeAspect="1" noChangeArrowheads="1"/>
            </p:cNvSpPr>
            <p:nvPr/>
          </p:nvSpPr>
          <p:spPr bwMode="auto">
            <a:xfrm>
              <a:off x="3744" y="2166"/>
              <a:ext cx="126" cy="1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81704" name="Rectangle 74"/>
            <p:cNvSpPr>
              <a:spLocks noChangeArrowheads="1"/>
            </p:cNvSpPr>
            <p:nvPr/>
          </p:nvSpPr>
          <p:spPr bwMode="auto">
            <a:xfrm>
              <a:off x="3600" y="2015"/>
              <a:ext cx="186" cy="248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ZA" sz="1800" b="1" i="1">
                  <a:solidFill>
                    <a:srgbClr val="000066"/>
                  </a:solidFill>
                  <a:latin typeface="Times New Roman" pitchFamily="18" charset="0"/>
                </a:rPr>
                <a:t>q</a:t>
              </a:r>
              <a:endParaRPr lang="en-US" sz="1800" b="1" i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sp>
        <p:nvSpPr>
          <p:cNvPr id="4" name="Line 77"/>
          <p:cNvSpPr>
            <a:spLocks noChangeShapeType="1"/>
          </p:cNvSpPr>
          <p:nvPr/>
        </p:nvSpPr>
        <p:spPr bwMode="auto">
          <a:xfrm rot="16200000" flipH="1">
            <a:off x="5791994" y="3917157"/>
            <a:ext cx="604837" cy="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81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60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9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ELECTRIC FIELDS</a:t>
            </a:r>
          </a:p>
        </p:txBody>
      </p:sp>
      <p:sp>
        <p:nvSpPr>
          <p:cNvPr id="20795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079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72487E-FFE0-4640-9713-17471C1862E0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  <p:sp>
        <p:nvSpPr>
          <p:cNvPr id="207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ELECTRIC FIELD VECTOR, </a:t>
            </a:r>
          </a:p>
        </p:txBody>
      </p:sp>
      <p:sp>
        <p:nvSpPr>
          <p:cNvPr id="207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88" y="1257300"/>
            <a:ext cx="8774112" cy="895350"/>
          </a:xfrm>
        </p:spPr>
        <p:txBody>
          <a:bodyPr/>
          <a:lstStyle/>
          <a:p>
            <a:pPr marL="0" indent="0" eaLnBrk="1" hangingPunct="1"/>
            <a:r>
              <a:rPr lang="en-US" sz="2400" smtClean="0"/>
              <a:t>The electric field vector,   , (at some point in a field) is defined as the force per unit positive charge at that point:</a:t>
            </a:r>
            <a:r>
              <a:rPr lang="en-US" sz="2200" smtClean="0"/>
              <a:t> </a:t>
            </a:r>
          </a:p>
        </p:txBody>
      </p:sp>
      <p:sp>
        <p:nvSpPr>
          <p:cNvPr id="20796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07952" name="Object 80"/>
          <p:cNvGraphicFramePr>
            <a:graphicFrameLocks noChangeAspect="1"/>
          </p:cNvGraphicFramePr>
          <p:nvPr/>
        </p:nvGraphicFramePr>
        <p:xfrm>
          <a:off x="7793038" y="660400"/>
          <a:ext cx="350837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88" name="Equation" r:id="rId4" imgW="355446" imgH="418918" progId="Equation.DSMT4">
                  <p:embed/>
                </p:oleObj>
              </mc:Choice>
              <mc:Fallback>
                <p:oleObj name="Equation" r:id="rId4" imgW="355446" imgH="418918" progId="Equation.DSMT4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3038" y="660400"/>
                        <a:ext cx="350837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96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07953" name="Object 81"/>
          <p:cNvGraphicFramePr>
            <a:graphicFrameLocks noChangeAspect="1"/>
          </p:cNvGraphicFramePr>
          <p:nvPr/>
        </p:nvGraphicFramePr>
        <p:xfrm>
          <a:off x="4038600" y="1296988"/>
          <a:ext cx="279400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89" name="Equation" r:id="rId6" imgW="279400" imgH="330200" progId="Equation.DSMT4">
                  <p:embed/>
                </p:oleObj>
              </mc:Choice>
              <mc:Fallback>
                <p:oleObj name="Equation" r:id="rId6" imgW="279400" imgH="330200" progId="Equation.DSMT4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296988"/>
                        <a:ext cx="279400" cy="325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965" name="Rectangle 8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07954" name="Object 82"/>
          <p:cNvGraphicFramePr>
            <a:graphicFrameLocks noChangeAspect="1"/>
          </p:cNvGraphicFramePr>
          <p:nvPr/>
        </p:nvGraphicFramePr>
        <p:xfrm>
          <a:off x="4121150" y="2325688"/>
          <a:ext cx="8890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90" name="Equation" r:id="rId8" imgW="889000" imgH="698500" progId="Equation.DSMT4">
                  <p:embed/>
                </p:oleObj>
              </mc:Choice>
              <mc:Fallback>
                <p:oleObj name="Equation" r:id="rId8" imgW="889000" imgH="698500" progId="Equation.DSMT4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1150" y="2325688"/>
                        <a:ext cx="889000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966" name="Rectangle 11"/>
          <p:cNvSpPr>
            <a:spLocks noChangeArrowheads="1"/>
          </p:cNvSpPr>
          <p:nvPr/>
        </p:nvSpPr>
        <p:spPr bwMode="auto">
          <a:xfrm>
            <a:off x="0" y="37099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07884" name="Rectangle 12"/>
          <p:cNvSpPr>
            <a:spLocks noChangeArrowheads="1"/>
          </p:cNvSpPr>
          <p:nvPr/>
        </p:nvSpPr>
        <p:spPr bwMode="auto">
          <a:xfrm>
            <a:off x="179388" y="3067050"/>
            <a:ext cx="8774112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180975" lvl="1" indent="-1588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Units: [N/C </a:t>
            </a:r>
            <a:r>
              <a:rPr lang="en-US">
                <a:solidFill>
                  <a:srgbClr val="000066"/>
                </a:solidFill>
                <a:sym typeface="Symbol" pitchFamily="18" charset="2"/>
              </a:rPr>
              <a:t> V/m]</a:t>
            </a:r>
            <a:r>
              <a:rPr lang="en-US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07899" name="Rectangle 27"/>
          <p:cNvSpPr>
            <a:spLocks noChangeArrowheads="1"/>
          </p:cNvSpPr>
          <p:nvPr/>
        </p:nvSpPr>
        <p:spPr bwMode="auto">
          <a:xfrm>
            <a:off x="3994150" y="2257425"/>
            <a:ext cx="1162050" cy="88582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07900" name="Rectangle 28"/>
          <p:cNvSpPr>
            <a:spLocks noChangeArrowheads="1"/>
          </p:cNvSpPr>
          <p:nvPr/>
        </p:nvSpPr>
        <p:spPr bwMode="auto">
          <a:xfrm>
            <a:off x="371475" y="3857625"/>
            <a:ext cx="7197725" cy="885825"/>
          </a:xfrm>
          <a:prstGeom prst="rect">
            <a:avLst/>
          </a:prstGeom>
          <a:noFill/>
          <a:ln w="25400" algn="ctr">
            <a:solidFill>
              <a:srgbClr val="00008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07901" name="Rectangle 29"/>
          <p:cNvSpPr>
            <a:spLocks noChangeArrowheads="1"/>
          </p:cNvSpPr>
          <p:nvPr/>
        </p:nvSpPr>
        <p:spPr bwMode="auto">
          <a:xfrm>
            <a:off x="361950" y="5008563"/>
            <a:ext cx="8410575" cy="1047750"/>
          </a:xfrm>
          <a:prstGeom prst="rect">
            <a:avLst/>
          </a:prstGeom>
          <a:noFill/>
          <a:ln w="25400" algn="ctr">
            <a:solidFill>
              <a:srgbClr val="00008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369888" y="3940175"/>
            <a:ext cx="8167687" cy="676275"/>
            <a:chOff x="233" y="2482"/>
            <a:chExt cx="5145" cy="426"/>
          </a:xfrm>
        </p:grpSpPr>
        <p:graphicFrame>
          <p:nvGraphicFramePr>
            <p:cNvPr id="207955" name="Object 83"/>
            <p:cNvGraphicFramePr>
              <a:graphicFrameLocks noChangeAspect="1"/>
            </p:cNvGraphicFramePr>
            <p:nvPr/>
          </p:nvGraphicFramePr>
          <p:xfrm>
            <a:off x="4109" y="2482"/>
            <a:ext cx="560" cy="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991" name="Equation" r:id="rId10" imgW="888614" imgH="672808" progId="Equation.DSMT4">
                    <p:embed/>
                  </p:oleObj>
                </mc:Choice>
                <mc:Fallback>
                  <p:oleObj name="Equation" r:id="rId10" imgW="888614" imgH="672808" progId="Equation.DSMT4">
                    <p:embed/>
                    <p:pic>
                      <p:nvPicPr>
                        <p:cNvPr id="0" name="Picture 8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9" y="2482"/>
                          <a:ext cx="560" cy="4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7974" name="Rectangle 13"/>
            <p:cNvSpPr>
              <a:spLocks noChangeArrowheads="1"/>
            </p:cNvSpPr>
            <p:nvPr/>
          </p:nvSpPr>
          <p:spPr bwMode="auto">
            <a:xfrm>
              <a:off x="233" y="2508"/>
              <a:ext cx="5145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10000"/>
                </a:lnSpc>
              </a:pPr>
              <a:r>
                <a:rPr lang="en-US">
                  <a:solidFill>
                    <a:srgbClr val="000066"/>
                  </a:solidFill>
                </a:rPr>
                <a:t>Magnitude of      (</a:t>
              </a:r>
              <a:r>
                <a:rPr lang="en-US">
                  <a:solidFill>
                    <a:srgbClr val="FF0000"/>
                  </a:solidFill>
                </a:rPr>
                <a:t>electric field strength</a:t>
              </a:r>
              <a:r>
                <a:rPr lang="en-US">
                  <a:solidFill>
                    <a:srgbClr val="000066"/>
                  </a:solidFill>
                </a:rPr>
                <a:t>): </a:t>
              </a:r>
            </a:p>
          </p:txBody>
        </p:sp>
        <p:graphicFrame>
          <p:nvGraphicFramePr>
            <p:cNvPr id="207956" name="Object 84"/>
            <p:cNvGraphicFramePr>
              <a:graphicFrameLocks noChangeAspect="1"/>
            </p:cNvGraphicFramePr>
            <p:nvPr/>
          </p:nvGraphicFramePr>
          <p:xfrm>
            <a:off x="1539" y="2536"/>
            <a:ext cx="176" cy="2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992" name="Equation" r:id="rId12" imgW="279400" imgH="330200" progId="Equation.DSMT4">
                    <p:embed/>
                  </p:oleObj>
                </mc:Choice>
                <mc:Fallback>
                  <p:oleObj name="Equation" r:id="rId12" imgW="279400" imgH="330200" progId="Equation.DSMT4">
                    <p:embed/>
                    <p:pic>
                      <p:nvPicPr>
                        <p:cNvPr id="0" name="Picture 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9" y="2536"/>
                          <a:ext cx="176" cy="2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369888" y="5056188"/>
            <a:ext cx="8545512" cy="895350"/>
            <a:chOff x="233" y="3185"/>
            <a:chExt cx="5383" cy="564"/>
          </a:xfrm>
        </p:grpSpPr>
        <p:sp>
          <p:nvSpPr>
            <p:cNvPr id="207973" name="Rectangle 16"/>
            <p:cNvSpPr>
              <a:spLocks noChangeArrowheads="1"/>
            </p:cNvSpPr>
            <p:nvPr/>
          </p:nvSpPr>
          <p:spPr bwMode="auto">
            <a:xfrm>
              <a:off x="233" y="3185"/>
              <a:ext cx="5383" cy="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2419350" indent="-2419350">
                <a:lnSpc>
                  <a:spcPct val="110000"/>
                </a:lnSpc>
              </a:pPr>
              <a:r>
                <a:rPr lang="en-US">
                  <a:solidFill>
                    <a:srgbClr val="000066"/>
                  </a:solidFill>
                </a:rPr>
                <a:t>Direction of     :	given by the direction of the force </a:t>
              </a:r>
              <a:br>
                <a:rPr lang="en-US">
                  <a:solidFill>
                    <a:srgbClr val="000066"/>
                  </a:solidFill>
                </a:rPr>
              </a:br>
              <a:r>
                <a:rPr lang="en-US">
                  <a:solidFill>
                    <a:srgbClr val="000066"/>
                  </a:solidFill>
                </a:rPr>
                <a:t>experienced by a (</a:t>
              </a:r>
              <a:r>
                <a:rPr lang="en-US" i="1">
                  <a:solidFill>
                    <a:srgbClr val="000066"/>
                  </a:solidFill>
                </a:rPr>
                <a:t>positive</a:t>
              </a:r>
              <a:r>
                <a:rPr lang="en-US">
                  <a:solidFill>
                    <a:srgbClr val="000066"/>
                  </a:solidFill>
                </a:rPr>
                <a:t>) test charge.</a:t>
              </a:r>
            </a:p>
          </p:txBody>
        </p:sp>
        <p:graphicFrame>
          <p:nvGraphicFramePr>
            <p:cNvPr id="207957" name="Object 85"/>
            <p:cNvGraphicFramePr>
              <a:graphicFrameLocks noChangeAspect="1"/>
            </p:cNvGraphicFramePr>
            <p:nvPr/>
          </p:nvGraphicFramePr>
          <p:xfrm>
            <a:off x="1417" y="3213"/>
            <a:ext cx="176" cy="2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993" name="Equation" r:id="rId14" imgW="279400" imgH="330200" progId="Equation.DSMT4">
                    <p:embed/>
                  </p:oleObj>
                </mc:Choice>
                <mc:Fallback>
                  <p:oleObj name="Equation" r:id="rId14" imgW="279400" imgH="330200" progId="Equation.DSMT4">
                    <p:embed/>
                    <p:pic>
                      <p:nvPicPr>
                        <p:cNvPr id="0" name="Picture 8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7" y="3213"/>
                          <a:ext cx="176" cy="2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84" grpId="0"/>
      <p:bldP spid="207899" grpId="0" animBg="1"/>
      <p:bldP spid="207900" grpId="0" animBg="1"/>
      <p:bldP spid="207901" grpId="0" animBg="1"/>
    </p:bldLst>
  </p:timing>
</p:sld>
</file>

<file path=ppt/theme/theme1.xml><?xml version="1.0" encoding="utf-8"?>
<a:theme xmlns:a="http://schemas.openxmlformats.org/drawingml/2006/main" name="PHY1010W">
  <a:themeElements>
    <a:clrScheme name="PHY1010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Y1010W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327D"/>
          </a:solidFill>
          <a:prstDash val="solid"/>
          <a:round/>
          <a:headEnd type="none" w="med" len="med"/>
          <a:tailEnd type="none" w="lg" len="lg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2419350" marR="0" indent="-2419350" algn="l" defTabSz="914400" rtl="0" eaLnBrk="1" fontAlgn="base" latinLnBrk="0" hangingPunct="1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327D"/>
          </a:solidFill>
          <a:prstDash val="solid"/>
          <a:round/>
          <a:headEnd type="none" w="med" len="med"/>
          <a:tailEnd type="none" w="lg" len="lg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2419350" marR="0" indent="-2419350" algn="l" defTabSz="914400" rtl="0" eaLnBrk="1" fontAlgn="base" latinLnBrk="0" hangingPunct="1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</a:defRPr>
        </a:defPPr>
      </a:lstStyle>
    </a:lnDef>
  </a:objectDefaults>
  <a:extraClrSchemeLst>
    <a:extraClrScheme>
      <a:clrScheme name="PHY1010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PHY110W_WB</Template>
  <TotalTime>16036</TotalTime>
  <Words>1535</Words>
  <Application>Microsoft Office PowerPoint</Application>
  <PresentationFormat>On-screen Show (4:3)</PresentationFormat>
  <Paragraphs>368</Paragraphs>
  <Slides>31</Slides>
  <Notes>31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PHY1010W</vt:lpstr>
      <vt:lpstr>Equation</vt:lpstr>
      <vt:lpstr>PHY1013S ELECTRIC FIELDS  </vt:lpstr>
      <vt:lpstr>PowerPoint Presentation</vt:lpstr>
      <vt:lpstr>THE CONCEPT OF A FIELD</vt:lpstr>
      <vt:lpstr>THE GRAVITATIONAL FIELD</vt:lpstr>
      <vt:lpstr>GRAVITATIONAL FIELD STRENGTH</vt:lpstr>
      <vt:lpstr>ELECTRIC FIELD LINES</vt:lpstr>
      <vt:lpstr>ELECTRIC FIELD LINES</vt:lpstr>
      <vt:lpstr>THE FIELD MODEL</vt:lpstr>
      <vt:lpstr>THE ELECTRIC FIELD VECTOR, </vt:lpstr>
      <vt:lpstr>THE ELECTRIC FIELD VECTOR, </vt:lpstr>
      <vt:lpstr>FIELD DUE TO A POINT CHARGE </vt:lpstr>
      <vt:lpstr>FIELD DUE TO A POINT CHARGE </vt:lpstr>
      <vt:lpstr>VECTOR FIELD DIAGRAMS</vt:lpstr>
      <vt:lpstr>ELECTRIC FIELD DUE TO  MULTIPLE POINT CHARGES</vt:lpstr>
      <vt:lpstr>ELECTRIC FIELD DUE TO  MULTIPLE POINT CHARGES</vt:lpstr>
      <vt:lpstr>TYPICAL ELECTRIC FIELD STRENGTHS</vt:lpstr>
      <vt:lpstr>SHAPE OF THE FIELD DUE TO…</vt:lpstr>
      <vt:lpstr>SHAPE OF THE FIELD DUE TO…</vt:lpstr>
      <vt:lpstr>ELECTRIC DIPOLES </vt:lpstr>
      <vt:lpstr>DIPOLE MOMENT</vt:lpstr>
      <vt:lpstr>FIELD DUE TO AN ELECTRIC DIPOLE </vt:lpstr>
      <vt:lpstr>FIELDS DUE TO  CONTINUOUS DISTRIBUTIONS OF CHARGE </vt:lpstr>
      <vt:lpstr>FIELDS DUE TO  CONTINUOUS DISTRIBUTIONS OF CHARGE </vt:lpstr>
      <vt:lpstr>FIELDS DUE TO  CONTINUOUS DISTRIBUTIONS OF CHARGE </vt:lpstr>
      <vt:lpstr>FIELDS DUE TO  CONTINUOUS DISTRIBUTIONS OF CHARGE </vt:lpstr>
      <vt:lpstr>FIELDS DUE TO  CONTINUOUS DISTRIBUTIONS OF CHARGE </vt:lpstr>
      <vt:lpstr>POINT CHARGE IN AN ELECTRIC FIELD</vt:lpstr>
      <vt:lpstr>POINT CHARGE IN AN ELECTRIC FIELD</vt:lpstr>
      <vt:lpstr>DIPOLE IN AN ELECTRIC FIELD </vt:lpstr>
      <vt:lpstr>DIPOLE IN AN ELECTRIC FIELD </vt:lpstr>
      <vt:lpstr>Water molecules and microwave ovens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Gregor Leigh</dc:creator>
  <cp:lastModifiedBy>Angus James Morrison</cp:lastModifiedBy>
  <cp:revision>402</cp:revision>
  <dcterms:created xsi:type="dcterms:W3CDTF">2005-07-14T07:03:42Z</dcterms:created>
  <dcterms:modified xsi:type="dcterms:W3CDTF">2014-05-19T16:22:50Z</dcterms:modified>
</cp:coreProperties>
</file>