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27"/>
  </p:notesMasterIdLst>
  <p:handoutMasterIdLst>
    <p:handoutMasterId r:id="rId28"/>
  </p:handoutMasterIdLst>
  <p:sldIdLst>
    <p:sldId id="351" r:id="rId2"/>
    <p:sldId id="307" r:id="rId3"/>
    <p:sldId id="297" r:id="rId4"/>
    <p:sldId id="309" r:id="rId5"/>
    <p:sldId id="349" r:id="rId6"/>
    <p:sldId id="257" r:id="rId7"/>
    <p:sldId id="259" r:id="rId8"/>
    <p:sldId id="316" r:id="rId9"/>
    <p:sldId id="317" r:id="rId10"/>
    <p:sldId id="310" r:id="rId11"/>
    <p:sldId id="350" r:id="rId12"/>
    <p:sldId id="319" r:id="rId13"/>
    <p:sldId id="334" r:id="rId14"/>
    <p:sldId id="335" r:id="rId15"/>
    <p:sldId id="312" r:id="rId16"/>
    <p:sldId id="311" r:id="rId17"/>
    <p:sldId id="261" r:id="rId18"/>
    <p:sldId id="338" r:id="rId19"/>
    <p:sldId id="277" r:id="rId20"/>
    <p:sldId id="273" r:id="rId21"/>
    <p:sldId id="326" r:id="rId22"/>
    <p:sldId id="323" r:id="rId23"/>
    <p:sldId id="325" r:id="rId24"/>
    <p:sldId id="327" r:id="rId25"/>
    <p:sldId id="342" r:id="rId26"/>
  </p:sldIdLst>
  <p:sldSz cx="9144000" cy="6858000" type="screen4x3"/>
  <p:notesSz cx="6811963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D5E4FF"/>
    <a:srgbClr val="5F5F5F"/>
    <a:srgbClr val="FF9933"/>
    <a:srgbClr val="FFCC66"/>
    <a:srgbClr val="FF0000"/>
    <a:srgbClr val="0000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11" autoAdjust="0"/>
    <p:restoredTop sz="94579" autoAdjust="0"/>
  </p:normalViewPr>
  <p:slideViewPr>
    <p:cSldViewPr snapToGrid="0">
      <p:cViewPr varScale="1">
        <p:scale>
          <a:sx n="69" d="100"/>
          <a:sy n="69" d="100"/>
        </p:scale>
        <p:origin x="-236" y="-80"/>
      </p:cViewPr>
      <p:guideLst>
        <p:guide orient="horz" pos="3297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-2046" y="-90"/>
      </p:cViewPr>
      <p:guideLst>
        <p:guide orient="horz" pos="3132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9213" y="0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8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Charges &amp; Forces</a:t>
            </a:r>
          </a:p>
        </p:txBody>
      </p:sp>
      <p:sp>
        <p:nvSpPr>
          <p:cNvPr id="3819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19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9213" y="9444038"/>
            <a:ext cx="29511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FDF1A4E-BA4A-4A80-902E-FE9B777AA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7211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213" y="0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70462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49887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213" y="9444038"/>
            <a:ext cx="29511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480B47A-7959-46F3-8692-A37F4099BF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82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1pPr>
            <a:lvl2pPr marL="744287" indent="-286264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2pPr>
            <a:lvl3pPr marL="1145057" indent="-229011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3pPr>
            <a:lvl4pPr marL="1603080" indent="-229011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4pPr>
            <a:lvl5pPr marL="2061103" indent="-229011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5pPr>
            <a:lvl6pPr marL="2519126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6pPr>
            <a:lvl7pPr marL="2977149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7pPr>
            <a:lvl8pPr marL="3435172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8pPr>
            <a:lvl9pPr marL="3893195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9pPr>
          </a:lstStyle>
          <a:p>
            <a:pPr eaLnBrk="1" hangingPunct="1"/>
            <a:fld id="{34996E43-A4C2-48CB-9F1C-EF3353100F5B}" type="slidenum">
              <a:rPr lang="en-US" altLang="en-US" sz="1200">
                <a:latin typeface="Arial" pitchFamily="34" charset="0"/>
              </a:rPr>
              <a:pPr eaLnBrk="1" hangingPunct="1"/>
              <a:t>1</a:t>
            </a:fld>
            <a:endParaRPr lang="en-US" altLang="en-US" sz="1200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3638" cy="372903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12185F-1C35-42C6-9112-684453267551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ZA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3857625" y="9444038"/>
            <a:ext cx="295275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E831CFA6-9F13-406D-B5F0-4D7776E6F6D1}" type="slidenum">
              <a:rPr lang="en-US" sz="1200">
                <a:latin typeface="Arial" charset="0"/>
                <a:cs typeface="+mn-cs"/>
              </a:rPr>
              <a:pPr algn="r">
                <a:defRPr/>
              </a:pPr>
              <a:t>11</a:t>
            </a:fld>
            <a:endParaRPr lang="en-US" sz="1200">
              <a:latin typeface="Arial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B6FF7F-2D38-48DA-8146-F401A6395125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CA81-299A-4BA0-9CE6-2D125280934B}" type="slidenum">
              <a:rPr lang="en-US" smtClean="0">
                <a:cs typeface="Arial" charset="0"/>
              </a:rPr>
              <a:pPr/>
              <a:t>13</a:t>
            </a:fld>
            <a:endParaRPr lang="en-US" smtClean="0">
              <a:cs typeface="Arial" charset="0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46125"/>
            <a:ext cx="4970462" cy="3727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4EB907-A5A4-4B62-911E-9F4BF37DEA3A}" type="slidenum">
              <a:rPr lang="en-US" smtClean="0">
                <a:cs typeface="Arial" charset="0"/>
              </a:rPr>
              <a:pPr/>
              <a:t>14</a:t>
            </a:fld>
            <a:endParaRPr lang="en-US" smtClean="0">
              <a:cs typeface="Arial" charset="0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46125"/>
            <a:ext cx="4970462" cy="3727450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D6FBE8-8C6C-4745-846F-35D0E3E18403}" type="slidenum">
              <a:rPr lang="en-US" smtClean="0">
                <a:cs typeface="Arial" charset="0"/>
              </a:rPr>
              <a:pPr/>
              <a:t>15</a:t>
            </a:fld>
            <a:endParaRPr lang="en-US" smtClean="0">
              <a:cs typeface="Arial" charset="0"/>
            </a:endParaRPr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E3E81C-4A13-4064-A8A1-D49FFE86F950}" type="slidenum">
              <a:rPr lang="en-US" smtClean="0">
                <a:cs typeface="Arial" charset="0"/>
              </a:rPr>
              <a:pPr/>
              <a:t>16</a:t>
            </a:fld>
            <a:endParaRPr lang="en-US" smtClean="0">
              <a:cs typeface="Arial" charset="0"/>
            </a:endParaRPr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744752-587C-4551-A0F0-C275CD1D6745}" type="slidenum">
              <a:rPr lang="en-US" smtClean="0">
                <a:cs typeface="Arial" charset="0"/>
              </a:rPr>
              <a:pPr/>
              <a:t>17</a:t>
            </a:fld>
            <a:endParaRPr lang="en-US" smtClean="0">
              <a:cs typeface="Arial" charset="0"/>
            </a:endParaRPr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88F036-D2FD-4E31-87F1-A0E4AA8752AB}" type="slidenum">
              <a:rPr lang="en-US" smtClean="0">
                <a:cs typeface="Arial" charset="0"/>
              </a:rPr>
              <a:pPr/>
              <a:t>18</a:t>
            </a:fld>
            <a:endParaRPr lang="en-US" smtClean="0">
              <a:cs typeface="Arial" charset="0"/>
            </a:endParaRPr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B349C2-2647-494E-A26B-F05230929F0A}" type="slidenum">
              <a:rPr lang="en-US" smtClean="0">
                <a:cs typeface="Arial" charset="0"/>
              </a:rPr>
              <a:pPr/>
              <a:t>19</a:t>
            </a:fld>
            <a:endParaRPr lang="en-US" smtClean="0">
              <a:cs typeface="Arial" charset="0"/>
            </a:endParaRPr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40B7D7-116E-4642-8FA5-9549FC675A5A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CCDF08-153B-4BFD-B709-9B3164EBE491}" type="slidenum">
              <a:rPr lang="en-US" smtClean="0">
                <a:cs typeface="Arial" charset="0"/>
              </a:rPr>
              <a:pPr/>
              <a:t>20</a:t>
            </a:fld>
            <a:endParaRPr lang="en-US" smtClean="0">
              <a:cs typeface="Arial" charset="0"/>
            </a:endParaRPr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2F9FB7-1CEE-46C4-A8EB-822083AD3638}" type="slidenum">
              <a:rPr lang="en-US" smtClean="0">
                <a:cs typeface="Arial" charset="0"/>
              </a:rPr>
              <a:pPr/>
              <a:t>21</a:t>
            </a:fld>
            <a:endParaRPr lang="en-US" smtClean="0">
              <a:cs typeface="Arial" charset="0"/>
            </a:endParaRPr>
          </a:p>
        </p:txBody>
      </p:sp>
      <p:sp>
        <p:nvSpPr>
          <p:cNvPr id="361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A57894-81A3-489A-9306-B60E9145D941}" type="slidenum">
              <a:rPr lang="en-US" smtClean="0">
                <a:cs typeface="Arial" charset="0"/>
              </a:rPr>
              <a:pPr/>
              <a:t>22</a:t>
            </a:fld>
            <a:endParaRPr lang="en-US" smtClean="0">
              <a:cs typeface="Arial" charset="0"/>
            </a:endParaRPr>
          </a:p>
        </p:txBody>
      </p:sp>
      <p:sp>
        <p:nvSpPr>
          <p:cNvPr id="363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AA361A-E751-4967-8C95-88D7A2C6C129}" type="slidenum">
              <a:rPr lang="en-US" smtClean="0">
                <a:cs typeface="Arial" charset="0"/>
              </a:rPr>
              <a:pPr/>
              <a:t>23</a:t>
            </a:fld>
            <a:endParaRPr lang="en-US" smtClean="0">
              <a:cs typeface="Arial" charset="0"/>
            </a:endParaRPr>
          </a:p>
        </p:txBody>
      </p:sp>
      <p:sp>
        <p:nvSpPr>
          <p:cNvPr id="44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CA7ED3-ED22-49FC-A090-BC82A71A571B}" type="slidenum">
              <a:rPr lang="en-US" smtClean="0">
                <a:cs typeface="Arial" charset="0"/>
              </a:rPr>
              <a:pPr/>
              <a:t>24</a:t>
            </a:fld>
            <a:endParaRPr lang="en-US" smtClean="0">
              <a:cs typeface="Arial" charset="0"/>
            </a:endParaRPr>
          </a:p>
        </p:txBody>
      </p:sp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7" name="Rectangle 7"/>
          <p:cNvSpPr txBox="1">
            <a:spLocks noGrp="1" noChangeArrowheads="1"/>
          </p:cNvSpPr>
          <p:nvPr/>
        </p:nvSpPr>
        <p:spPr bwMode="auto">
          <a:xfrm>
            <a:off x="3859213" y="9444038"/>
            <a:ext cx="29511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0FD10E8-C41C-486F-A03A-E7F53F9CF3DF}" type="slidenum">
              <a:rPr lang="en-US" sz="1200">
                <a:latin typeface="Arial" charset="0"/>
              </a:rPr>
              <a:pPr algn="r"/>
              <a:t>25</a:t>
            </a:fld>
            <a:endParaRPr lang="en-US" sz="1200">
              <a:latin typeface="Arial" charset="0"/>
            </a:endParaRPr>
          </a:p>
        </p:txBody>
      </p:sp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2AF861-A064-47DD-843B-9A7591379A8E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7B1A53-CE78-409A-98D5-0C25006F5304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ZA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3857625" y="9444038"/>
            <a:ext cx="295275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2BC2C65-BE54-4307-97BB-56BFD8B8C6B1}" type="slidenum">
              <a:rPr lang="en-US" sz="1200">
                <a:latin typeface="Arial" charset="0"/>
                <a:cs typeface="+mn-cs"/>
              </a:rPr>
              <a:pPr algn="r">
                <a:defRPr/>
              </a:pPr>
              <a:t>5</a:t>
            </a:fld>
            <a:endParaRPr lang="en-US" sz="1200">
              <a:latin typeface="Arial" charset="0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C50C7C-3AAE-4A80-B66D-D2077A9D784B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52596A-717E-448B-9F41-C88B49311AD5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9D528C-4685-412E-8F9D-2D6B362ABE89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C47F25-1C86-46BB-AF30-D6D036F99FD6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179388" y="438150"/>
            <a:ext cx="8785225" cy="0"/>
          </a:xfrm>
          <a:prstGeom prst="line">
            <a:avLst/>
          </a:prstGeom>
          <a:noFill/>
          <a:ln w="22225">
            <a:solidFill>
              <a:srgbClr val="F8DC0E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79388" y="6429375"/>
            <a:ext cx="8785225" cy="0"/>
          </a:xfrm>
          <a:prstGeom prst="line">
            <a:avLst/>
          </a:prstGeom>
          <a:noFill/>
          <a:ln w="22225">
            <a:solidFill>
              <a:srgbClr val="F8DC0E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179388" y="6429375"/>
            <a:ext cx="8785225" cy="0"/>
          </a:xfrm>
          <a:prstGeom prst="line">
            <a:avLst/>
          </a:prstGeom>
          <a:noFill/>
          <a:ln w="28575">
            <a:solidFill>
              <a:srgbClr val="F8DC0E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5286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8979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CHARGES and FORCES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64505-B908-4761-8F7F-7DB52C68F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1163" y="574675"/>
            <a:ext cx="2192337" cy="2943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574675"/>
            <a:ext cx="6429375" cy="2943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CHARGES and FORCES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2A99B-3846-45CE-BB36-05F896F93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574675"/>
            <a:ext cx="8231187" cy="655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79388" y="1343025"/>
            <a:ext cx="8774112" cy="2174875"/>
          </a:xfrm>
        </p:spPr>
        <p:txBody>
          <a:bodyPr/>
          <a:lstStyle/>
          <a:p>
            <a:pPr lvl="0"/>
            <a:endParaRPr lang="en-ZA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CHARGES and FORCES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B90DA-73E3-491C-9010-BAF34E92A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574675"/>
            <a:ext cx="8231187" cy="655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9388" y="1343025"/>
            <a:ext cx="4310062" cy="217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343025"/>
            <a:ext cx="4311650" cy="217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CHARGES and FORCES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2EE5A-82FB-4AF0-9BF9-EC7671FC42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574675"/>
            <a:ext cx="8231187" cy="655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9388" y="1343025"/>
            <a:ext cx="4310062" cy="217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1850" y="1343025"/>
            <a:ext cx="4311650" cy="10112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1850" y="2506663"/>
            <a:ext cx="4311650" cy="1011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CHARGES and FORCES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EB83C-6835-43C1-9EF7-42A6C744B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CHARGES and FORCES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A810E-C53A-494C-8E2E-238A9053F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CHARGES and FORCES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C6A9D-4EAA-45CF-BF5B-70D5A29F9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1343025"/>
            <a:ext cx="4310062" cy="217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343025"/>
            <a:ext cx="4311650" cy="217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CHARGES and FORCES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13AAE-834F-4B89-B2FF-C28F198E0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CHARGES and FORCES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07D4D-DFF8-432F-BC6C-7C0836D5EA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CHARGES and FORCES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72715-4F76-476A-BDD6-AAB871C7E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CHARGES and FORCES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7C5A4-313B-4BBD-981B-BE7DD85CD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CHARGES and FORCES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3CA03-9943-473B-8937-759F4A55EF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CHARGES and FORCES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11867-5605-44E4-B2A0-DB149E30B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5813" y="182563"/>
            <a:ext cx="31956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ct val="100000"/>
              </a:lnSpc>
              <a:defRPr sz="1200">
                <a:solidFill>
                  <a:srgbClr val="5F5F5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ELECTRIC CHARGES and FORCES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343025"/>
            <a:ext cx="8774112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9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182563"/>
            <a:ext cx="10795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rgbClr val="5F5F5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26931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64500" y="6381750"/>
            <a:ext cx="946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1">
                <a:solidFill>
                  <a:srgbClr val="5F5F5F"/>
                </a:solidFill>
                <a:latin typeface="Koala" pitchFamily="34" charset="0"/>
                <a:cs typeface="+mn-cs"/>
              </a:defRPr>
            </a:lvl1pPr>
          </a:lstStyle>
          <a:p>
            <a:pPr>
              <a:defRPr/>
            </a:pPr>
            <a:fld id="{ECD39185-C24B-456D-A548-5E525D24A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9318" name="Line 6"/>
          <p:cNvSpPr>
            <a:spLocks noChangeShapeType="1"/>
          </p:cNvSpPr>
          <p:nvPr/>
        </p:nvSpPr>
        <p:spPr bwMode="auto">
          <a:xfrm>
            <a:off x="179388" y="438150"/>
            <a:ext cx="8785225" cy="0"/>
          </a:xfrm>
          <a:prstGeom prst="line">
            <a:avLst/>
          </a:prstGeom>
          <a:noFill/>
          <a:ln w="22225">
            <a:solidFill>
              <a:srgbClr val="F8DC0E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574675"/>
            <a:ext cx="823118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9320" name="Line 8"/>
          <p:cNvSpPr>
            <a:spLocks noChangeShapeType="1"/>
          </p:cNvSpPr>
          <p:nvPr/>
        </p:nvSpPr>
        <p:spPr bwMode="auto">
          <a:xfrm>
            <a:off x="179388" y="6429375"/>
            <a:ext cx="8785225" cy="0"/>
          </a:xfrm>
          <a:prstGeom prst="line">
            <a:avLst/>
          </a:prstGeom>
          <a:noFill/>
          <a:ln w="22225">
            <a:solidFill>
              <a:srgbClr val="F8DC0E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  <p:sp>
        <p:nvSpPr>
          <p:cNvPr id="269321" name="Rectangle 9"/>
          <p:cNvSpPr>
            <a:spLocks noChangeArrowheads="1"/>
          </p:cNvSpPr>
          <p:nvPr/>
        </p:nvSpPr>
        <p:spPr bwMode="auto">
          <a:xfrm>
            <a:off x="3957638" y="182563"/>
            <a:ext cx="1174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>
                <a:solidFill>
                  <a:srgbClr val="5F5F5F"/>
                </a:solidFill>
                <a:latin typeface="Arial" charset="0"/>
                <a:cs typeface="+mn-cs"/>
              </a:rPr>
              <a:t>ELECTRICITY</a:t>
            </a:r>
          </a:p>
        </p:txBody>
      </p:sp>
      <p:sp>
        <p:nvSpPr>
          <p:cNvPr id="269322" name="Line 10"/>
          <p:cNvSpPr>
            <a:spLocks noChangeShapeType="1"/>
          </p:cNvSpPr>
          <p:nvPr userDrawn="1"/>
        </p:nvSpPr>
        <p:spPr bwMode="auto">
          <a:xfrm>
            <a:off x="179388" y="6429375"/>
            <a:ext cx="8785225" cy="0"/>
          </a:xfrm>
          <a:prstGeom prst="line">
            <a:avLst/>
          </a:prstGeom>
          <a:noFill/>
          <a:ln w="28575">
            <a:solidFill>
              <a:srgbClr val="F8DC0E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600">
          <a:solidFill>
            <a:srgbClr val="000066"/>
          </a:solidFill>
          <a:latin typeface="+mn-lt"/>
          <a:ea typeface="+mn-ea"/>
          <a:cs typeface="+mn-cs"/>
        </a:defRPr>
      </a:lvl1pPr>
      <a:lvl2pPr marL="179388" indent="2778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Arial" charset="0"/>
        <a:defRPr sz="2400">
          <a:solidFill>
            <a:srgbClr val="000066"/>
          </a:solidFill>
          <a:latin typeface="+mn-lt"/>
        </a:defRPr>
      </a:lvl2pPr>
      <a:lvl3pPr marL="358775" indent="55562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Blip>
          <a:blip r:embed="rId16"/>
        </a:buBlip>
        <a:defRPr sz="2200">
          <a:solidFill>
            <a:srgbClr val="000066"/>
          </a:solidFill>
          <a:latin typeface="+mn-lt"/>
        </a:defRPr>
      </a:lvl3pPr>
      <a:lvl4pPr marL="893763" indent="477838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50000"/>
        <a:buFont typeface="Arial" charset="0"/>
        <a:defRPr sz="2400">
          <a:solidFill>
            <a:srgbClr val="000066"/>
          </a:solidFill>
          <a:latin typeface="+mn-lt"/>
        </a:defRPr>
      </a:lvl4pPr>
      <a:lvl5pPr marL="1073150" indent="75565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5pPr>
      <a:lvl6pPr marL="15303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6pPr>
      <a:lvl7pPr marL="19875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7pPr>
      <a:lvl8pPr marL="24447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8pPr>
      <a:lvl9pPr marL="29019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png"/><Relationship Id="rId5" Type="http://schemas.openxmlformats.org/officeDocument/2006/relationships/image" Target="../media/image10.wmf"/><Relationship Id="rId10" Type="http://schemas.openxmlformats.org/officeDocument/2006/relationships/image" Target="../media/image12.wmf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6.wmf"/><Relationship Id="rId18" Type="http://schemas.openxmlformats.org/officeDocument/2006/relationships/oleObject" Target="../embeddings/oleObject16.bin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5.wmf"/><Relationship Id="rId5" Type="http://schemas.openxmlformats.org/officeDocument/2006/relationships/image" Target="../media/image10.wmf"/><Relationship Id="rId15" Type="http://schemas.openxmlformats.org/officeDocument/2006/relationships/image" Target="../media/image17.wmf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19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1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51166" y="1661013"/>
            <a:ext cx="3057545" cy="3418501"/>
          </a:xfrm>
          <a:noFill/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  <a:spcBef>
                <a:spcPct val="100000"/>
              </a:spcBef>
            </a:pPr>
            <a:r>
              <a:rPr lang="en-US" altLang="en-US" sz="4400" b="1" smtClean="0">
                <a:solidFill>
                  <a:srgbClr val="FF0000"/>
                </a:solidFill>
              </a:rPr>
              <a:t>PHY1013S</a:t>
            </a:r>
            <a:r>
              <a:rPr lang="en-US" altLang="en-US" sz="4400" b="1" dirty="0" smtClean="0">
                <a:solidFill>
                  <a:srgbClr val="0000CC"/>
                </a:solidFill>
              </a:rPr>
              <a:t/>
            </a:r>
            <a:br>
              <a:rPr lang="en-US" altLang="en-US" sz="4400" b="1" dirty="0" smtClean="0">
                <a:solidFill>
                  <a:srgbClr val="0000CC"/>
                </a:solidFill>
              </a:rPr>
            </a:br>
            <a:r>
              <a:rPr lang="en-US" altLang="en-US" sz="4400" b="1" dirty="0" smtClean="0">
                <a:solidFill>
                  <a:schemeClr val="tx1"/>
                </a:solidFill>
              </a:rPr>
              <a:t>CHARGE</a:t>
            </a:r>
            <a:br>
              <a:rPr lang="en-US" altLang="en-US" sz="44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endParaRPr lang="en-US" altLang="en-US" sz="2800" b="1" dirty="0" smtClean="0">
              <a:solidFill>
                <a:schemeClr val="tx1"/>
              </a:solidFill>
            </a:endParaRPr>
          </a:p>
        </p:txBody>
      </p:sp>
      <p:sp useBgFill="1"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0" y="153988"/>
            <a:ext cx="9144000" cy="498475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9pPr>
          </a:lstStyle>
          <a:p>
            <a:pPr eaLnBrk="1" hangingPunct="1"/>
            <a:r>
              <a:rPr lang="en-US" altLang="en-US"/>
              <a:t>                        </a:t>
            </a:r>
          </a:p>
        </p:txBody>
      </p:sp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179388" y="5475288"/>
            <a:ext cx="61928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9pPr>
          </a:lstStyle>
          <a:p>
            <a:pPr eaLnBrk="1" hangingPunct="1"/>
            <a:r>
              <a:rPr lang="en-US" altLang="en-US" sz="2800" dirty="0" err="1" smtClean="0">
                <a:latin typeface="Comic Sans MS" pitchFamily="66" charset="0"/>
              </a:rPr>
              <a:t>Gregor</a:t>
            </a:r>
            <a:r>
              <a:rPr lang="en-US" altLang="en-US" sz="2800" dirty="0" smtClean="0">
                <a:latin typeface="Comic Sans MS" pitchFamily="66" charset="0"/>
              </a:rPr>
              <a:t> Leigh</a:t>
            </a:r>
            <a:r>
              <a:rPr lang="en-US" altLang="en-US" sz="2800" dirty="0">
                <a:latin typeface="Comic Sans MS" pitchFamily="66" charset="0"/>
              </a:rPr>
              <a:t/>
            </a:r>
            <a:br>
              <a:rPr lang="en-US" altLang="en-US" sz="2800" dirty="0">
                <a:latin typeface="Comic Sans MS" pitchFamily="66" charset="0"/>
              </a:rPr>
            </a:br>
            <a:r>
              <a:rPr lang="en-ZA" altLang="en-US" sz="2800" dirty="0" smtClean="0">
                <a:latin typeface="Comic Sans MS" pitchFamily="66" charset="0"/>
              </a:rPr>
              <a:t>gregor.leigh@uct.ac.za</a:t>
            </a:r>
            <a:endParaRPr lang="en-ZA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600038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Footer Placeholder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CHARGES and FORCES</a:t>
            </a:r>
          </a:p>
        </p:txBody>
      </p:sp>
      <p:sp>
        <p:nvSpPr>
          <p:cNvPr id="52226" name="Date Placeholder 6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52227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EF90A0-B2DB-4EDD-AD7A-7C3793B1E654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CHARGED OBJECTS 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343025"/>
            <a:ext cx="8693150" cy="833438"/>
          </a:xfrm>
        </p:spPr>
        <p:txBody>
          <a:bodyPr/>
          <a:lstStyle/>
          <a:p>
            <a:pPr lvl="1" indent="0" eaLnBrk="1" hangingPunct="1">
              <a:lnSpc>
                <a:spcPct val="100000"/>
              </a:lnSpc>
            </a:pPr>
            <a:r>
              <a:rPr lang="en-US" smtClean="0"/>
              <a:t>A charged object is simply an object with an </a:t>
            </a:r>
            <a:r>
              <a:rPr lang="en-US" i="1" smtClean="0"/>
              <a:t>imbalance </a:t>
            </a:r>
            <a:r>
              <a:rPr lang="en-US" smtClean="0"/>
              <a:t>of charge.  The amount of charge on it is  </a:t>
            </a:r>
            <a:r>
              <a:rPr lang="en-US" b="1" i="1" smtClean="0">
                <a:latin typeface="Times New Roman" pitchFamily="18" charset="0"/>
              </a:rPr>
              <a:t>q = N</a:t>
            </a:r>
            <a:r>
              <a:rPr lang="en-US" b="1" baseline="-25000" smtClean="0">
                <a:latin typeface="Times New Roman" pitchFamily="18" charset="0"/>
              </a:rPr>
              <a:t>p</a:t>
            </a:r>
            <a:r>
              <a:rPr lang="en-US" b="1" i="1" smtClean="0">
                <a:latin typeface="Times New Roman" pitchFamily="18" charset="0"/>
              </a:rPr>
              <a:t>e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b="1" i="1" smtClean="0">
                <a:latin typeface="Times New Roman" pitchFamily="18" charset="0"/>
              </a:rPr>
              <a:t>N</a:t>
            </a:r>
            <a:r>
              <a:rPr lang="en-US" b="1" baseline="-25000" smtClean="0">
                <a:latin typeface="Times New Roman" pitchFamily="18" charset="0"/>
              </a:rPr>
              <a:t>e</a:t>
            </a:r>
            <a:r>
              <a:rPr lang="en-US" b="1" i="1" smtClean="0">
                <a:latin typeface="Times New Roman" pitchFamily="18" charset="0"/>
              </a:rPr>
              <a:t>e </a:t>
            </a:r>
            <a:r>
              <a:rPr lang="en-US" smtClean="0"/>
              <a:t>, </a:t>
            </a:r>
          </a:p>
        </p:txBody>
      </p:sp>
      <p:sp>
        <p:nvSpPr>
          <p:cNvPr id="310276" name="Rectangle 4"/>
          <p:cNvSpPr>
            <a:spLocks noChangeArrowheads="1"/>
          </p:cNvSpPr>
          <p:nvPr/>
        </p:nvSpPr>
        <p:spPr bwMode="auto">
          <a:xfrm>
            <a:off x="179388" y="2874963"/>
            <a:ext cx="8774112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82563" lvl="1" defTabSz="830263">
              <a:lnSpc>
                <a:spcPct val="110000"/>
              </a:lnSpc>
              <a:buFont typeface="Arial" charset="0"/>
              <a:buNone/>
              <a:tabLst>
                <a:tab pos="2062163" algn="l"/>
              </a:tabLst>
            </a:pPr>
            <a:r>
              <a:rPr lang="en-ZA">
                <a:solidFill>
                  <a:srgbClr val="000066"/>
                </a:solidFill>
              </a:rPr>
              <a:t>If…</a:t>
            </a:r>
            <a:endParaRPr lang="en-US">
              <a:solidFill>
                <a:srgbClr val="000066"/>
              </a:solidFill>
            </a:endParaRPr>
          </a:p>
          <a:p>
            <a:pPr marL="808038" lvl="2" indent="-352425" defTabSz="830263">
              <a:lnSpc>
                <a:spcPct val="110000"/>
              </a:lnSpc>
              <a:buFontTx/>
              <a:buBlip>
                <a:blip r:embed="rId3"/>
              </a:buBlip>
              <a:tabLst>
                <a:tab pos="2062163" algn="l"/>
              </a:tabLst>
            </a:pPr>
            <a:r>
              <a:rPr lang="en-US" sz="2300" b="1" i="1">
                <a:solidFill>
                  <a:srgbClr val="000066"/>
                </a:solidFill>
                <a:latin typeface="Times New Roman" pitchFamily="18" charset="0"/>
              </a:rPr>
              <a:t>N</a:t>
            </a:r>
            <a:r>
              <a:rPr lang="en-US" sz="2300" b="1" baseline="-25000">
                <a:solidFill>
                  <a:srgbClr val="000066"/>
                </a:solidFill>
                <a:latin typeface="Times New Roman" pitchFamily="18" charset="0"/>
              </a:rPr>
              <a:t>p</a:t>
            </a:r>
            <a:r>
              <a:rPr lang="en-US" sz="2300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300" b="1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en-US" sz="2300" b="1" i="1">
                <a:solidFill>
                  <a:srgbClr val="000066"/>
                </a:solidFill>
                <a:latin typeface="Times New Roman" pitchFamily="18" charset="0"/>
              </a:rPr>
              <a:t>N</a:t>
            </a:r>
            <a:r>
              <a:rPr lang="en-US" sz="2300" b="1" baseline="-25000">
                <a:solidFill>
                  <a:srgbClr val="000066"/>
                </a:solidFill>
                <a:latin typeface="Times New Roman" pitchFamily="18" charset="0"/>
              </a:rPr>
              <a:t>e</a:t>
            </a:r>
            <a:r>
              <a:rPr lang="en-US" sz="2200" b="1">
                <a:solidFill>
                  <a:srgbClr val="000066"/>
                </a:solidFill>
              </a:rPr>
              <a:t> </a:t>
            </a:r>
            <a:r>
              <a:rPr lang="en-US" sz="2200">
                <a:solidFill>
                  <a:srgbClr val="000066"/>
                </a:solidFill>
              </a:rPr>
              <a:t>	the object has had extra electrons </a:t>
            </a:r>
            <a:r>
              <a:rPr lang="en-US" sz="2200" i="1">
                <a:solidFill>
                  <a:srgbClr val="000066"/>
                </a:solidFill>
              </a:rPr>
              <a:t>added</a:t>
            </a:r>
            <a:r>
              <a:rPr lang="en-US" sz="2200" i="1" baseline="30000">
                <a:solidFill>
                  <a:srgbClr val="000066"/>
                </a:solidFill>
              </a:rPr>
              <a:t> </a:t>
            </a:r>
            <a:r>
              <a:rPr lang="en-US" sz="2200">
                <a:solidFill>
                  <a:srgbClr val="000066"/>
                </a:solidFill>
              </a:rPr>
              <a:t> to it;</a:t>
            </a:r>
          </a:p>
          <a:p>
            <a:pPr marL="808038" lvl="2" indent="-352425" defTabSz="830263">
              <a:lnSpc>
                <a:spcPct val="110000"/>
              </a:lnSpc>
              <a:buFontTx/>
              <a:buBlip>
                <a:blip r:embed="rId3"/>
              </a:buBlip>
              <a:tabLst>
                <a:tab pos="2062163" algn="l"/>
              </a:tabLst>
            </a:pPr>
            <a:r>
              <a:rPr lang="en-US" sz="2300" b="1" i="1">
                <a:solidFill>
                  <a:srgbClr val="000066"/>
                </a:solidFill>
                <a:latin typeface="Times New Roman" pitchFamily="18" charset="0"/>
              </a:rPr>
              <a:t>N</a:t>
            </a:r>
            <a:r>
              <a:rPr lang="en-US" sz="2300" b="1" baseline="-25000">
                <a:solidFill>
                  <a:srgbClr val="000066"/>
                </a:solidFill>
                <a:latin typeface="Times New Roman" pitchFamily="18" charset="0"/>
              </a:rPr>
              <a:t>p</a:t>
            </a:r>
            <a:r>
              <a:rPr lang="en-US" sz="2300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300" b="1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sz="2300" b="1" i="1">
                <a:solidFill>
                  <a:srgbClr val="000066"/>
                </a:solidFill>
                <a:latin typeface="Times New Roman" pitchFamily="18" charset="0"/>
              </a:rPr>
              <a:t>N</a:t>
            </a:r>
            <a:r>
              <a:rPr lang="en-US" sz="2300" b="1" baseline="-25000">
                <a:solidFill>
                  <a:srgbClr val="000066"/>
                </a:solidFill>
                <a:latin typeface="Times New Roman" pitchFamily="18" charset="0"/>
              </a:rPr>
              <a:t>e</a:t>
            </a:r>
            <a:r>
              <a:rPr lang="en-US" sz="2200" b="1">
                <a:solidFill>
                  <a:srgbClr val="000066"/>
                </a:solidFill>
              </a:rPr>
              <a:t> </a:t>
            </a:r>
            <a:r>
              <a:rPr lang="en-US" sz="2200">
                <a:solidFill>
                  <a:srgbClr val="000066"/>
                </a:solidFill>
              </a:rPr>
              <a:t>	</a:t>
            </a:r>
            <a:r>
              <a:rPr lang="en-US" altLang="ug-CN" sz="2200">
                <a:solidFill>
                  <a:srgbClr val="000066"/>
                </a:solidFill>
              </a:rPr>
              <a:t>t</a:t>
            </a:r>
            <a:r>
              <a:rPr lang="en-US" sz="2200">
                <a:solidFill>
                  <a:srgbClr val="000066"/>
                </a:solidFill>
              </a:rPr>
              <a:t>he ob</a:t>
            </a:r>
            <a:r>
              <a:rPr lang="en-US" altLang="ug-CN" sz="2200">
                <a:solidFill>
                  <a:srgbClr val="000066"/>
                </a:solidFill>
              </a:rPr>
              <a:t>j</a:t>
            </a:r>
            <a:r>
              <a:rPr lang="en-US" sz="2200">
                <a:solidFill>
                  <a:srgbClr val="000066"/>
                </a:solidFill>
              </a:rPr>
              <a:t>ect has had electrons </a:t>
            </a:r>
            <a:r>
              <a:rPr lang="en-US" sz="2200" i="1">
                <a:solidFill>
                  <a:srgbClr val="000066"/>
                </a:solidFill>
              </a:rPr>
              <a:t>removed</a:t>
            </a:r>
            <a:r>
              <a:rPr lang="en-US" sz="2200" i="1" baseline="30000">
                <a:solidFill>
                  <a:srgbClr val="000066"/>
                </a:solidFill>
              </a:rPr>
              <a:t> </a:t>
            </a:r>
            <a:r>
              <a:rPr lang="en-US" sz="2200">
                <a:solidFill>
                  <a:srgbClr val="000066"/>
                </a:solidFill>
              </a:rPr>
              <a:t> from it;</a:t>
            </a:r>
          </a:p>
          <a:p>
            <a:pPr marL="808038" lvl="2" indent="-352425" defTabSz="830263">
              <a:lnSpc>
                <a:spcPct val="110000"/>
              </a:lnSpc>
              <a:buFontTx/>
              <a:buBlip>
                <a:blip r:embed="rId3"/>
              </a:buBlip>
              <a:tabLst>
                <a:tab pos="2062163" algn="l"/>
              </a:tabLst>
            </a:pPr>
            <a:r>
              <a:rPr lang="en-US" sz="2300" b="1" i="1">
                <a:solidFill>
                  <a:srgbClr val="000066"/>
                </a:solidFill>
                <a:latin typeface="Times New Roman" pitchFamily="18" charset="0"/>
              </a:rPr>
              <a:t>N</a:t>
            </a:r>
            <a:r>
              <a:rPr lang="en-US" sz="2300" b="1" baseline="-25000">
                <a:solidFill>
                  <a:srgbClr val="000066"/>
                </a:solidFill>
                <a:latin typeface="Times New Roman" pitchFamily="18" charset="0"/>
              </a:rPr>
              <a:t>p</a:t>
            </a:r>
            <a:r>
              <a:rPr lang="en-US" sz="2300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300" b="1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300" b="1" i="1">
                <a:solidFill>
                  <a:srgbClr val="000066"/>
                </a:solidFill>
                <a:latin typeface="Times New Roman" pitchFamily="18" charset="0"/>
              </a:rPr>
              <a:t>N</a:t>
            </a:r>
            <a:r>
              <a:rPr lang="en-US" sz="2300" b="1" baseline="-25000">
                <a:solidFill>
                  <a:srgbClr val="000066"/>
                </a:solidFill>
                <a:latin typeface="Times New Roman" pitchFamily="18" charset="0"/>
              </a:rPr>
              <a:t>e</a:t>
            </a:r>
            <a:r>
              <a:rPr lang="en-US" sz="2200">
                <a:solidFill>
                  <a:srgbClr val="000066"/>
                </a:solidFill>
              </a:rPr>
              <a:t>	</a:t>
            </a:r>
            <a:r>
              <a:rPr lang="en-US" altLang="ug-CN" sz="2200">
                <a:solidFill>
                  <a:srgbClr val="000066"/>
                </a:solidFill>
              </a:rPr>
              <a:t>t</a:t>
            </a:r>
            <a:r>
              <a:rPr lang="en-US" sz="2200">
                <a:solidFill>
                  <a:srgbClr val="000066"/>
                </a:solidFill>
              </a:rPr>
              <a:t>he ob</a:t>
            </a:r>
            <a:r>
              <a:rPr lang="en-US" altLang="ug-CN" sz="2200">
                <a:solidFill>
                  <a:srgbClr val="000066"/>
                </a:solidFill>
              </a:rPr>
              <a:t>j</a:t>
            </a:r>
            <a:r>
              <a:rPr lang="en-US" sz="2200">
                <a:solidFill>
                  <a:srgbClr val="000066"/>
                </a:solidFill>
              </a:rPr>
              <a:t>ect is said to be </a:t>
            </a:r>
            <a:r>
              <a:rPr lang="en-US" sz="2200">
                <a:solidFill>
                  <a:srgbClr val="FF0000"/>
                </a:solidFill>
              </a:rPr>
              <a:t>electrically neutral</a:t>
            </a:r>
            <a:r>
              <a:rPr lang="en-US" sz="220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52231" name="Rectangle 19"/>
          <p:cNvSpPr>
            <a:spLocks noChangeArrowheads="1"/>
          </p:cNvSpPr>
          <p:nvPr/>
        </p:nvSpPr>
        <p:spPr bwMode="auto">
          <a:xfrm>
            <a:off x="179388" y="2266950"/>
            <a:ext cx="877411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 indent="1588">
              <a:lnSpc>
                <a:spcPct val="110000"/>
              </a:lnSpc>
              <a:buFont typeface="Arial" charset="0"/>
              <a:buNone/>
              <a:tabLst>
                <a:tab pos="1073150" algn="l"/>
              </a:tabLst>
            </a:pPr>
            <a:r>
              <a:rPr lang="en-ZA">
                <a:solidFill>
                  <a:srgbClr val="000066"/>
                </a:solidFill>
              </a:rPr>
              <a:t>or	</a:t>
            </a:r>
            <a:r>
              <a:rPr lang="en-US" sz="2500" b="1" i="1">
                <a:solidFill>
                  <a:srgbClr val="000066"/>
                </a:solidFill>
                <a:latin typeface="Times New Roman" pitchFamily="18" charset="0"/>
              </a:rPr>
              <a:t>q = </a:t>
            </a:r>
            <a:r>
              <a:rPr lang="en-US" sz="2500" b="1">
                <a:solidFill>
                  <a:srgbClr val="000066"/>
                </a:solidFill>
                <a:latin typeface="Times New Roman" pitchFamily="18" charset="0"/>
              </a:rPr>
              <a:t>(</a:t>
            </a:r>
            <a:r>
              <a:rPr lang="en-US" sz="2500" b="1" i="1">
                <a:solidFill>
                  <a:srgbClr val="000066"/>
                </a:solidFill>
                <a:latin typeface="Times New Roman" pitchFamily="18" charset="0"/>
              </a:rPr>
              <a:t>N</a:t>
            </a:r>
            <a:r>
              <a:rPr lang="en-US" sz="2500" b="1" baseline="-25000">
                <a:solidFill>
                  <a:srgbClr val="000066"/>
                </a:solidFill>
                <a:latin typeface="Times New Roman" pitchFamily="18" charset="0"/>
              </a:rPr>
              <a:t>p</a:t>
            </a:r>
            <a:r>
              <a:rPr lang="en-US" sz="2500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500" b="1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500" b="1" i="1">
                <a:solidFill>
                  <a:srgbClr val="000066"/>
                </a:solidFill>
                <a:latin typeface="Times New Roman" pitchFamily="18" charset="0"/>
              </a:rPr>
              <a:t>N</a:t>
            </a:r>
            <a:r>
              <a:rPr lang="en-US" sz="2500" b="1" baseline="-25000">
                <a:solidFill>
                  <a:srgbClr val="000066"/>
                </a:solidFill>
                <a:latin typeface="Times New Roman" pitchFamily="18" charset="0"/>
              </a:rPr>
              <a:t>e</a:t>
            </a:r>
            <a:r>
              <a:rPr lang="en-US" sz="2500" b="1">
                <a:solidFill>
                  <a:srgbClr val="000066"/>
                </a:solidFill>
                <a:latin typeface="Times New Roman" pitchFamily="18" charset="0"/>
              </a:rPr>
              <a:t>)</a:t>
            </a:r>
            <a:r>
              <a:rPr lang="en-US" sz="2500" b="1" i="1">
                <a:solidFill>
                  <a:srgbClr val="000066"/>
                </a:solidFill>
                <a:latin typeface="Times New Roman" pitchFamily="18" charset="0"/>
              </a:rPr>
              <a:t>e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310292" name="Rectangle 20"/>
          <p:cNvSpPr>
            <a:spLocks noChangeArrowheads="1"/>
          </p:cNvSpPr>
          <p:nvPr/>
        </p:nvSpPr>
        <p:spPr bwMode="auto">
          <a:xfrm>
            <a:off x="1162050" y="2311400"/>
            <a:ext cx="2124075" cy="5334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10293" name="Rectangle 21"/>
          <p:cNvSpPr>
            <a:spLocks noChangeArrowheads="1"/>
          </p:cNvSpPr>
          <p:nvPr/>
        </p:nvSpPr>
        <p:spPr bwMode="auto">
          <a:xfrm>
            <a:off x="1190625" y="4691063"/>
            <a:ext cx="7751763" cy="166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17550" lvl="2" indent="-358775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>
                <a:solidFill>
                  <a:srgbClr val="000066"/>
                </a:solidFill>
              </a:rPr>
              <a:t>Atoms and molecules which have had electrons added or removed are said to be </a:t>
            </a:r>
            <a:r>
              <a:rPr lang="en-ZA" sz="2200">
                <a:solidFill>
                  <a:srgbClr val="FF0000"/>
                </a:solidFill>
              </a:rPr>
              <a:t>ionised</a:t>
            </a:r>
            <a:r>
              <a:rPr lang="en-ZA" sz="2200">
                <a:solidFill>
                  <a:srgbClr val="000066"/>
                </a:solidFill>
              </a:rPr>
              <a:t>.</a:t>
            </a:r>
            <a:r>
              <a:rPr lang="en-US" sz="2200">
                <a:solidFill>
                  <a:srgbClr val="000066"/>
                </a:solidFill>
              </a:rPr>
              <a:t> </a:t>
            </a:r>
          </a:p>
          <a:p>
            <a:pPr marL="179388" lvl="1">
              <a:lnSpc>
                <a:spcPct val="110000"/>
              </a:lnSpc>
              <a:buFont typeface="Arial" charset="0"/>
              <a:buNone/>
            </a:pPr>
            <a:endParaRPr lang="en-US" sz="200">
              <a:solidFill>
                <a:srgbClr val="000066"/>
              </a:solidFill>
            </a:endParaRPr>
          </a:p>
          <a:p>
            <a:pPr marL="717550" lvl="2" indent="-358775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>
                <a:solidFill>
                  <a:srgbClr val="000066"/>
                </a:solidFill>
              </a:rPr>
              <a:t>Objects can be </a:t>
            </a:r>
            <a:r>
              <a:rPr lang="en-ZA" sz="2200">
                <a:solidFill>
                  <a:srgbClr val="FF0000"/>
                </a:solidFill>
              </a:rPr>
              <a:t>discharged</a:t>
            </a:r>
            <a:r>
              <a:rPr lang="en-ZA" sz="2200">
                <a:solidFill>
                  <a:srgbClr val="000066"/>
                </a:solidFill>
              </a:rPr>
              <a:t> by being </a:t>
            </a:r>
            <a:r>
              <a:rPr lang="en-ZA" sz="2200">
                <a:solidFill>
                  <a:srgbClr val="FF0000"/>
                </a:solidFill>
              </a:rPr>
              <a:t>earthed</a:t>
            </a:r>
            <a:r>
              <a:rPr lang="en-ZA" sz="2200">
                <a:solidFill>
                  <a:srgbClr val="000066"/>
                </a:solidFill>
              </a:rPr>
              <a:t>.</a:t>
            </a:r>
          </a:p>
          <a:p>
            <a:pPr marL="179388" lvl="1">
              <a:lnSpc>
                <a:spcPct val="110000"/>
              </a:lnSpc>
              <a:buFont typeface="Arial" charset="0"/>
              <a:buNone/>
            </a:pPr>
            <a:endParaRPr lang="en-US" sz="200">
              <a:solidFill>
                <a:srgbClr val="000066"/>
              </a:solidFill>
            </a:endParaRPr>
          </a:p>
          <a:p>
            <a:pPr marL="179388" lvl="1">
              <a:lnSpc>
                <a:spcPct val="110000"/>
              </a:lnSpc>
              <a:buFont typeface="Arial" charset="0"/>
              <a:buNone/>
            </a:pPr>
            <a:endParaRPr lang="en-US" sz="200">
              <a:solidFill>
                <a:srgbClr val="000066"/>
              </a:solidFill>
            </a:endParaRPr>
          </a:p>
          <a:p>
            <a:pPr marL="717550" lvl="2" indent="-358775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US" sz="2200">
                <a:solidFill>
                  <a:srgbClr val="000066"/>
                </a:solidFill>
              </a:rPr>
              <a:t>Charge is </a:t>
            </a:r>
            <a:r>
              <a:rPr lang="en-US" sz="2200">
                <a:solidFill>
                  <a:srgbClr val="FF0000"/>
                </a:solidFill>
              </a:rPr>
              <a:t>quantised</a:t>
            </a:r>
            <a:r>
              <a:rPr lang="en-US" sz="220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310294" name="Rectangle 22"/>
          <p:cNvSpPr>
            <a:spLocks noChangeArrowheads="1"/>
          </p:cNvSpPr>
          <p:nvPr/>
        </p:nvSpPr>
        <p:spPr bwMode="auto">
          <a:xfrm>
            <a:off x="179388" y="4657725"/>
            <a:ext cx="87741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Notes: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6" grpId="0" uiExpand="1" build="allAtOnce"/>
      <p:bldP spid="310292" grpId="0" animBg="1"/>
      <p:bldP spid="3102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5613" y="660400"/>
            <a:ext cx="8231187" cy="655638"/>
          </a:xfrm>
        </p:spPr>
        <p:txBody>
          <a:bodyPr/>
          <a:lstStyle/>
          <a:p>
            <a:r>
              <a:rPr lang="en-US" smtClean="0"/>
              <a:t>CHARGED OBJECTS</a:t>
            </a:r>
            <a:endParaRPr lang="en-GB" smtClean="0"/>
          </a:p>
        </p:txBody>
      </p:sp>
      <p:sp>
        <p:nvSpPr>
          <p:cNvPr id="54274" name="AutoShape 30"/>
          <p:cNvSpPr>
            <a:spLocks noChangeArrowheads="1"/>
          </p:cNvSpPr>
          <p:nvPr/>
        </p:nvSpPr>
        <p:spPr bwMode="auto">
          <a:xfrm flipH="1">
            <a:off x="3760788" y="1800225"/>
            <a:ext cx="2066925" cy="676275"/>
          </a:xfrm>
          <a:prstGeom prst="wedgeRoundRectCallout">
            <a:avLst>
              <a:gd name="adj1" fmla="val 82639"/>
              <a:gd name="adj2" fmla="val 19929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80000"/>
              </a:lnSpc>
            </a:pPr>
            <a:r>
              <a:rPr lang="en-ZA" sz="2200">
                <a:solidFill>
                  <a:srgbClr val="000066"/>
                </a:solidFill>
              </a:rPr>
              <a:t>Darn! I lost an electron.</a:t>
            </a:r>
            <a:endParaRPr lang="en-GB" sz="2200">
              <a:solidFill>
                <a:srgbClr val="000066"/>
              </a:solidFill>
            </a:endParaRPr>
          </a:p>
        </p:txBody>
      </p:sp>
      <p:sp>
        <p:nvSpPr>
          <p:cNvPr id="54275" name="AutoShape 31"/>
          <p:cNvSpPr>
            <a:spLocks noChangeArrowheads="1"/>
          </p:cNvSpPr>
          <p:nvPr/>
        </p:nvSpPr>
        <p:spPr bwMode="auto">
          <a:xfrm flipH="1">
            <a:off x="4713288" y="2619375"/>
            <a:ext cx="2257425" cy="514350"/>
          </a:xfrm>
          <a:prstGeom prst="wedgeRoundRectCallout">
            <a:avLst>
              <a:gd name="adj1" fmla="val -70324"/>
              <a:gd name="adj2" fmla="val 24382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/>
            <a:r>
              <a:rPr lang="en-ZA" sz="2200">
                <a:solidFill>
                  <a:srgbClr val="000066"/>
                </a:solidFill>
              </a:rPr>
              <a:t>Are you sure?</a:t>
            </a:r>
            <a:endParaRPr lang="en-GB" sz="2200">
              <a:solidFill>
                <a:srgbClr val="000066"/>
              </a:solidFill>
            </a:endParaRPr>
          </a:p>
        </p:txBody>
      </p:sp>
      <p:sp>
        <p:nvSpPr>
          <p:cNvPr id="54276" name="AutoShape 29"/>
          <p:cNvSpPr>
            <a:spLocks noChangeArrowheads="1"/>
          </p:cNvSpPr>
          <p:nvPr/>
        </p:nvSpPr>
        <p:spPr bwMode="auto">
          <a:xfrm flipH="1">
            <a:off x="2427288" y="3019425"/>
            <a:ext cx="2066925" cy="514350"/>
          </a:xfrm>
          <a:prstGeom prst="wedgeRoundRectCallout">
            <a:avLst>
              <a:gd name="adj1" fmla="val -61139"/>
              <a:gd name="adj2" fmla="val 26481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/>
            <a:r>
              <a:rPr lang="en-ZA" sz="2200">
                <a:solidFill>
                  <a:srgbClr val="000066"/>
                </a:solidFill>
              </a:rPr>
              <a:t>I’m positive!</a:t>
            </a:r>
            <a:endParaRPr lang="en-GB" sz="2200">
              <a:solidFill>
                <a:srgbClr val="000066"/>
              </a:solidFill>
            </a:endParaRPr>
          </a:p>
        </p:txBody>
      </p:sp>
      <p:grpSp>
        <p:nvGrpSpPr>
          <p:cNvPr id="54277" name="Group 38"/>
          <p:cNvGrpSpPr>
            <a:grpSpLocks/>
          </p:cNvGrpSpPr>
          <p:nvPr/>
        </p:nvGrpSpPr>
        <p:grpSpPr bwMode="auto">
          <a:xfrm>
            <a:off x="3454400" y="3314700"/>
            <a:ext cx="2817813" cy="2868613"/>
            <a:chOff x="2176" y="2088"/>
            <a:chExt cx="1775" cy="1807"/>
          </a:xfrm>
        </p:grpSpPr>
        <p:grpSp>
          <p:nvGrpSpPr>
            <p:cNvPr id="54300" name="Group 37"/>
            <p:cNvGrpSpPr>
              <a:grpSpLocks/>
            </p:cNvGrpSpPr>
            <p:nvPr/>
          </p:nvGrpSpPr>
          <p:grpSpPr bwMode="auto">
            <a:xfrm>
              <a:off x="2176" y="2119"/>
              <a:ext cx="1775" cy="1776"/>
              <a:chOff x="2176" y="2119"/>
              <a:chExt cx="1775" cy="1776"/>
            </a:xfrm>
          </p:grpSpPr>
          <p:grpSp>
            <p:nvGrpSpPr>
              <p:cNvPr id="54304" name="Group 10"/>
              <p:cNvGrpSpPr>
                <a:grpSpLocks/>
              </p:cNvGrpSpPr>
              <p:nvPr/>
            </p:nvGrpSpPr>
            <p:grpSpPr bwMode="auto">
              <a:xfrm>
                <a:off x="2176" y="2119"/>
                <a:ext cx="1775" cy="1776"/>
                <a:chOff x="2188" y="2167"/>
                <a:chExt cx="1775" cy="1776"/>
              </a:xfrm>
            </p:grpSpPr>
            <p:sp>
              <p:nvSpPr>
                <p:cNvPr id="54314" name="Oval 11"/>
                <p:cNvSpPr>
                  <a:spLocks noChangeArrowheads="1"/>
                </p:cNvSpPr>
                <p:nvPr/>
              </p:nvSpPr>
              <p:spPr bwMode="auto">
                <a:xfrm>
                  <a:off x="2188" y="2863"/>
                  <a:ext cx="1775" cy="383"/>
                </a:xfrm>
                <a:prstGeom prst="ellips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4315" name="Oval 12"/>
                <p:cNvSpPr>
                  <a:spLocks noChangeArrowheads="1"/>
                </p:cNvSpPr>
                <p:nvPr/>
              </p:nvSpPr>
              <p:spPr bwMode="auto">
                <a:xfrm rot="5400000">
                  <a:off x="2188" y="2863"/>
                  <a:ext cx="1775" cy="383"/>
                </a:xfrm>
                <a:prstGeom prst="ellips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endParaRPr lang="en-GB"/>
                </a:p>
              </p:txBody>
            </p:sp>
            <p:sp>
              <p:nvSpPr>
                <p:cNvPr id="54316" name="Oval 13"/>
                <p:cNvSpPr>
                  <a:spLocks noChangeArrowheads="1"/>
                </p:cNvSpPr>
                <p:nvPr/>
              </p:nvSpPr>
              <p:spPr bwMode="auto">
                <a:xfrm rot="2700000">
                  <a:off x="2188" y="2864"/>
                  <a:ext cx="1775" cy="383"/>
                </a:xfrm>
                <a:prstGeom prst="ellips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54305" name="Group 28"/>
              <p:cNvGrpSpPr>
                <a:grpSpLocks/>
              </p:cNvGrpSpPr>
              <p:nvPr/>
            </p:nvGrpSpPr>
            <p:grpSpPr bwMode="auto">
              <a:xfrm>
                <a:off x="2986" y="2914"/>
                <a:ext cx="168" cy="175"/>
                <a:chOff x="2290" y="2818"/>
                <a:chExt cx="168" cy="175"/>
              </a:xfrm>
            </p:grpSpPr>
            <p:sp>
              <p:nvSpPr>
                <p:cNvPr id="54306" name="Oval 14"/>
                <p:cNvSpPr>
                  <a:spLocks noChangeArrowheads="1"/>
                </p:cNvSpPr>
                <p:nvPr/>
              </p:nvSpPr>
              <p:spPr bwMode="auto">
                <a:xfrm>
                  <a:off x="2336" y="2864"/>
                  <a:ext cx="80" cy="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5E2D3"/>
                    </a:gs>
                    <a:gs pos="100000">
                      <a:srgbClr val="339966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4307" name="Oval 14"/>
                <p:cNvSpPr>
                  <a:spLocks noChangeArrowheads="1"/>
                </p:cNvSpPr>
                <p:nvPr/>
              </p:nvSpPr>
              <p:spPr bwMode="auto">
                <a:xfrm>
                  <a:off x="2376" y="2892"/>
                  <a:ext cx="80" cy="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B6B6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4308" name="Oval 14"/>
                <p:cNvSpPr>
                  <a:spLocks noChangeArrowheads="1"/>
                </p:cNvSpPr>
                <p:nvPr/>
              </p:nvSpPr>
              <p:spPr bwMode="auto">
                <a:xfrm>
                  <a:off x="2290" y="2894"/>
                  <a:ext cx="80" cy="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5E2D3"/>
                    </a:gs>
                    <a:gs pos="100000">
                      <a:srgbClr val="339966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4309" name="Oval 14"/>
                <p:cNvSpPr>
                  <a:spLocks noChangeArrowheads="1"/>
                </p:cNvSpPr>
                <p:nvPr/>
              </p:nvSpPr>
              <p:spPr bwMode="auto">
                <a:xfrm>
                  <a:off x="2291" y="2839"/>
                  <a:ext cx="80" cy="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B6B6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4310" name="Oval 14"/>
                <p:cNvSpPr>
                  <a:spLocks noChangeArrowheads="1"/>
                </p:cNvSpPr>
                <p:nvPr/>
              </p:nvSpPr>
              <p:spPr bwMode="auto">
                <a:xfrm>
                  <a:off x="2334" y="2818"/>
                  <a:ext cx="80" cy="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5E2D3"/>
                    </a:gs>
                    <a:gs pos="100000">
                      <a:srgbClr val="339966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4311" name="Oval 14"/>
                <p:cNvSpPr>
                  <a:spLocks noChangeArrowheads="1"/>
                </p:cNvSpPr>
                <p:nvPr/>
              </p:nvSpPr>
              <p:spPr bwMode="auto">
                <a:xfrm>
                  <a:off x="2335" y="2913"/>
                  <a:ext cx="80" cy="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B6B6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4312" name="Oval 14"/>
                <p:cNvSpPr>
                  <a:spLocks noChangeArrowheads="1"/>
                </p:cNvSpPr>
                <p:nvPr/>
              </p:nvSpPr>
              <p:spPr bwMode="auto">
                <a:xfrm>
                  <a:off x="2378" y="2848"/>
                  <a:ext cx="80" cy="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B6B6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4313" name="Oval 14"/>
                <p:cNvSpPr>
                  <a:spLocks noChangeArrowheads="1"/>
                </p:cNvSpPr>
                <p:nvPr/>
              </p:nvSpPr>
              <p:spPr bwMode="auto">
                <a:xfrm>
                  <a:off x="2328" y="2863"/>
                  <a:ext cx="80" cy="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5E2D3"/>
                    </a:gs>
                    <a:gs pos="100000">
                      <a:srgbClr val="339966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sp>
          <p:nvSpPr>
            <p:cNvPr id="54301" name="Oval 14"/>
            <p:cNvSpPr>
              <a:spLocks noChangeArrowheads="1"/>
            </p:cNvSpPr>
            <p:nvPr/>
          </p:nvSpPr>
          <p:spPr bwMode="auto">
            <a:xfrm>
              <a:off x="2304" y="2856"/>
              <a:ext cx="66" cy="66"/>
            </a:xfrm>
            <a:prstGeom prst="ellipse">
              <a:avLst/>
            </a:prstGeom>
            <a:gradFill rotWithShape="1">
              <a:gsLst>
                <a:gs pos="0">
                  <a:srgbClr val="C386C3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302" name="Oval 15"/>
            <p:cNvSpPr>
              <a:spLocks noChangeArrowheads="1"/>
            </p:cNvSpPr>
            <p:nvPr/>
          </p:nvSpPr>
          <p:spPr bwMode="auto">
            <a:xfrm>
              <a:off x="3024" y="2088"/>
              <a:ext cx="66" cy="66"/>
            </a:xfrm>
            <a:prstGeom prst="ellipse">
              <a:avLst/>
            </a:prstGeom>
            <a:gradFill rotWithShape="1">
              <a:gsLst>
                <a:gs pos="0">
                  <a:srgbClr val="C386C3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303" name="Oval 16"/>
            <p:cNvSpPr>
              <a:spLocks noChangeArrowheads="1"/>
            </p:cNvSpPr>
            <p:nvPr/>
          </p:nvSpPr>
          <p:spPr bwMode="auto">
            <a:xfrm>
              <a:off x="3432" y="3546"/>
              <a:ext cx="66" cy="66"/>
            </a:xfrm>
            <a:prstGeom prst="ellipse">
              <a:avLst/>
            </a:prstGeom>
            <a:gradFill rotWithShape="1">
              <a:gsLst>
                <a:gs pos="0">
                  <a:srgbClr val="C386C3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4278" name="Group 50"/>
          <p:cNvGrpSpPr>
            <a:grpSpLocks/>
          </p:cNvGrpSpPr>
          <p:nvPr/>
        </p:nvGrpSpPr>
        <p:grpSpPr bwMode="auto">
          <a:xfrm>
            <a:off x="6138860" y="2888408"/>
            <a:ext cx="2817813" cy="2819400"/>
            <a:chOff x="3808" y="1783"/>
            <a:chExt cx="1775" cy="1776"/>
          </a:xfrm>
        </p:grpSpPr>
        <p:grpSp>
          <p:nvGrpSpPr>
            <p:cNvPr id="54281" name="Group 48"/>
            <p:cNvGrpSpPr>
              <a:grpSpLocks/>
            </p:cNvGrpSpPr>
            <p:nvPr/>
          </p:nvGrpSpPr>
          <p:grpSpPr bwMode="auto">
            <a:xfrm>
              <a:off x="3808" y="1783"/>
              <a:ext cx="1775" cy="1776"/>
              <a:chOff x="3808" y="1783"/>
              <a:chExt cx="1775" cy="1776"/>
            </a:xfrm>
          </p:grpSpPr>
          <p:grpSp>
            <p:nvGrpSpPr>
              <p:cNvPr id="54286" name="Group 20"/>
              <p:cNvGrpSpPr>
                <a:grpSpLocks/>
              </p:cNvGrpSpPr>
              <p:nvPr/>
            </p:nvGrpSpPr>
            <p:grpSpPr bwMode="auto">
              <a:xfrm>
                <a:off x="3808" y="1783"/>
                <a:ext cx="1775" cy="1776"/>
                <a:chOff x="2188" y="2167"/>
                <a:chExt cx="1775" cy="1776"/>
              </a:xfrm>
            </p:grpSpPr>
            <p:sp>
              <p:nvSpPr>
                <p:cNvPr id="54296" name="Oval 21"/>
                <p:cNvSpPr>
                  <a:spLocks noChangeArrowheads="1"/>
                </p:cNvSpPr>
                <p:nvPr/>
              </p:nvSpPr>
              <p:spPr bwMode="auto">
                <a:xfrm>
                  <a:off x="2188" y="2863"/>
                  <a:ext cx="1775" cy="383"/>
                </a:xfrm>
                <a:prstGeom prst="ellips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4297" name="Oval 22"/>
                <p:cNvSpPr>
                  <a:spLocks noChangeArrowheads="1"/>
                </p:cNvSpPr>
                <p:nvPr/>
              </p:nvSpPr>
              <p:spPr bwMode="auto">
                <a:xfrm rot="5400000">
                  <a:off x="2188" y="2863"/>
                  <a:ext cx="1775" cy="383"/>
                </a:xfrm>
                <a:prstGeom prst="ellips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endParaRPr lang="en-GB"/>
                </a:p>
              </p:txBody>
            </p:sp>
            <p:sp>
              <p:nvSpPr>
                <p:cNvPr id="54298" name="Oval 23"/>
                <p:cNvSpPr>
                  <a:spLocks noChangeArrowheads="1"/>
                </p:cNvSpPr>
                <p:nvPr/>
              </p:nvSpPr>
              <p:spPr bwMode="auto">
                <a:xfrm rot="2700000">
                  <a:off x="2188" y="2864"/>
                  <a:ext cx="1775" cy="383"/>
                </a:xfrm>
                <a:prstGeom prst="ellips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endParaRPr lang="en-GB"/>
                </a:p>
              </p:txBody>
            </p:sp>
            <p:sp>
              <p:nvSpPr>
                <p:cNvPr id="54299" name="Oval 24"/>
                <p:cNvSpPr>
                  <a:spLocks noChangeArrowheads="1"/>
                </p:cNvSpPr>
                <p:nvPr/>
              </p:nvSpPr>
              <p:spPr bwMode="auto">
                <a:xfrm rot="-2700000">
                  <a:off x="2188" y="2864"/>
                  <a:ext cx="1775" cy="383"/>
                </a:xfrm>
                <a:prstGeom prst="ellips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54287" name="Group 39"/>
              <p:cNvGrpSpPr>
                <a:grpSpLocks/>
              </p:cNvGrpSpPr>
              <p:nvPr/>
            </p:nvGrpSpPr>
            <p:grpSpPr bwMode="auto">
              <a:xfrm>
                <a:off x="4624" y="2578"/>
                <a:ext cx="168" cy="175"/>
                <a:chOff x="2290" y="2818"/>
                <a:chExt cx="168" cy="175"/>
              </a:xfrm>
            </p:grpSpPr>
            <p:sp>
              <p:nvSpPr>
                <p:cNvPr id="54288" name="Oval 14"/>
                <p:cNvSpPr>
                  <a:spLocks noChangeArrowheads="1"/>
                </p:cNvSpPr>
                <p:nvPr/>
              </p:nvSpPr>
              <p:spPr bwMode="auto">
                <a:xfrm>
                  <a:off x="2336" y="2864"/>
                  <a:ext cx="80" cy="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5E2D3"/>
                    </a:gs>
                    <a:gs pos="100000">
                      <a:srgbClr val="339966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4289" name="Oval 14"/>
                <p:cNvSpPr>
                  <a:spLocks noChangeArrowheads="1"/>
                </p:cNvSpPr>
                <p:nvPr/>
              </p:nvSpPr>
              <p:spPr bwMode="auto">
                <a:xfrm>
                  <a:off x="2376" y="2892"/>
                  <a:ext cx="80" cy="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B6B6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4290" name="Oval 14"/>
                <p:cNvSpPr>
                  <a:spLocks noChangeArrowheads="1"/>
                </p:cNvSpPr>
                <p:nvPr/>
              </p:nvSpPr>
              <p:spPr bwMode="auto">
                <a:xfrm>
                  <a:off x="2290" y="2894"/>
                  <a:ext cx="80" cy="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5E2D3"/>
                    </a:gs>
                    <a:gs pos="100000">
                      <a:srgbClr val="339966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4291" name="Oval 14"/>
                <p:cNvSpPr>
                  <a:spLocks noChangeArrowheads="1"/>
                </p:cNvSpPr>
                <p:nvPr/>
              </p:nvSpPr>
              <p:spPr bwMode="auto">
                <a:xfrm>
                  <a:off x="2291" y="2839"/>
                  <a:ext cx="80" cy="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B6B6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4292" name="Oval 14"/>
                <p:cNvSpPr>
                  <a:spLocks noChangeArrowheads="1"/>
                </p:cNvSpPr>
                <p:nvPr/>
              </p:nvSpPr>
              <p:spPr bwMode="auto">
                <a:xfrm>
                  <a:off x="2334" y="2818"/>
                  <a:ext cx="80" cy="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5E2D3"/>
                    </a:gs>
                    <a:gs pos="100000">
                      <a:srgbClr val="339966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4293" name="Oval 14"/>
                <p:cNvSpPr>
                  <a:spLocks noChangeArrowheads="1"/>
                </p:cNvSpPr>
                <p:nvPr/>
              </p:nvSpPr>
              <p:spPr bwMode="auto">
                <a:xfrm>
                  <a:off x="2335" y="2913"/>
                  <a:ext cx="80" cy="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B6B6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4294" name="Oval 14"/>
                <p:cNvSpPr>
                  <a:spLocks noChangeArrowheads="1"/>
                </p:cNvSpPr>
                <p:nvPr/>
              </p:nvSpPr>
              <p:spPr bwMode="auto">
                <a:xfrm>
                  <a:off x="2378" y="2848"/>
                  <a:ext cx="80" cy="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B6B6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4295" name="Oval 14"/>
                <p:cNvSpPr>
                  <a:spLocks noChangeArrowheads="1"/>
                </p:cNvSpPr>
                <p:nvPr/>
              </p:nvSpPr>
              <p:spPr bwMode="auto">
                <a:xfrm>
                  <a:off x="2328" y="2863"/>
                  <a:ext cx="80" cy="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5E2D3"/>
                    </a:gs>
                    <a:gs pos="100000">
                      <a:srgbClr val="339966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sp>
          <p:nvSpPr>
            <p:cNvPr id="54282" name="Oval 25"/>
            <p:cNvSpPr>
              <a:spLocks noChangeArrowheads="1"/>
            </p:cNvSpPr>
            <p:nvPr/>
          </p:nvSpPr>
          <p:spPr bwMode="auto">
            <a:xfrm>
              <a:off x="5286" y="2766"/>
              <a:ext cx="66" cy="66"/>
            </a:xfrm>
            <a:prstGeom prst="ellipse">
              <a:avLst/>
            </a:prstGeom>
            <a:gradFill rotWithShape="1">
              <a:gsLst>
                <a:gs pos="0">
                  <a:srgbClr val="C386C3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283" name="Oval 26"/>
            <p:cNvSpPr>
              <a:spLocks noChangeArrowheads="1"/>
            </p:cNvSpPr>
            <p:nvPr/>
          </p:nvSpPr>
          <p:spPr bwMode="auto">
            <a:xfrm>
              <a:off x="4326" y="2106"/>
              <a:ext cx="66" cy="66"/>
            </a:xfrm>
            <a:prstGeom prst="ellipse">
              <a:avLst/>
            </a:prstGeom>
            <a:gradFill rotWithShape="1">
              <a:gsLst>
                <a:gs pos="0">
                  <a:srgbClr val="C386C3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284" name="Oval 27"/>
            <p:cNvSpPr>
              <a:spLocks noChangeArrowheads="1"/>
            </p:cNvSpPr>
            <p:nvPr/>
          </p:nvSpPr>
          <p:spPr bwMode="auto">
            <a:xfrm>
              <a:off x="4518" y="3246"/>
              <a:ext cx="66" cy="66"/>
            </a:xfrm>
            <a:prstGeom prst="ellipse">
              <a:avLst/>
            </a:prstGeom>
            <a:gradFill rotWithShape="1">
              <a:gsLst>
                <a:gs pos="0">
                  <a:srgbClr val="C386C3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285" name="Oval 28"/>
            <p:cNvSpPr>
              <a:spLocks noChangeArrowheads="1"/>
            </p:cNvSpPr>
            <p:nvPr/>
          </p:nvSpPr>
          <p:spPr bwMode="auto">
            <a:xfrm>
              <a:off x="5088" y="2046"/>
              <a:ext cx="66" cy="66"/>
            </a:xfrm>
            <a:prstGeom prst="ellipse">
              <a:avLst/>
            </a:prstGeom>
            <a:gradFill rotWithShape="1">
              <a:gsLst>
                <a:gs pos="0">
                  <a:srgbClr val="C386C3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4279" name="Footer Placeholder 5"/>
          <p:cNvSpPr txBox="1">
            <a:spLocks noGrp="1"/>
          </p:cNvSpPr>
          <p:nvPr/>
        </p:nvSpPr>
        <p:spPr bwMode="auto">
          <a:xfrm>
            <a:off x="5865813" y="182563"/>
            <a:ext cx="31956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>
                <a:solidFill>
                  <a:srgbClr val="5F5F5F"/>
                </a:solidFill>
                <a:latin typeface="Arial" charset="0"/>
              </a:rPr>
              <a:t>ELECTRIC CHARGES and FORCES</a:t>
            </a:r>
          </a:p>
        </p:txBody>
      </p:sp>
      <p:sp>
        <p:nvSpPr>
          <p:cNvPr id="54280" name="Date Placeholder 6"/>
          <p:cNvSpPr txBox="1">
            <a:spLocks noGrp="1"/>
          </p:cNvSpPr>
          <p:nvPr/>
        </p:nvSpPr>
        <p:spPr bwMode="auto">
          <a:xfrm>
            <a:off x="107950" y="182563"/>
            <a:ext cx="10795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>
                <a:solidFill>
                  <a:srgbClr val="5F5F5F"/>
                </a:solidFill>
                <a:latin typeface="Arial" charset="0"/>
              </a:rPr>
              <a:t>PHY1013S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CHARGES and FORCES</a:t>
            </a:r>
          </a:p>
        </p:txBody>
      </p:sp>
      <p:sp>
        <p:nvSpPr>
          <p:cNvPr id="60418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604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235494-4ED7-472F-BBE0-EA65F8674AAA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>
          <a:xfrm>
            <a:off x="-3175" y="574675"/>
            <a:ext cx="9147175" cy="655638"/>
          </a:xfrm>
        </p:spPr>
        <p:txBody>
          <a:bodyPr/>
          <a:lstStyle/>
          <a:p>
            <a:pPr eaLnBrk="1" hangingPunct="1"/>
            <a:r>
              <a:rPr lang="en-ZA" smtClean="0"/>
              <a:t>CHARGE POLARISATION (CONDUCTORS)</a:t>
            </a:r>
            <a:endParaRPr lang="en-US" smtClean="0"/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5722937" cy="1296988"/>
          </a:xfrm>
        </p:spPr>
        <p:txBody>
          <a:bodyPr/>
          <a:lstStyle/>
          <a:p>
            <a:pPr lvl="1" indent="0" eaLnBrk="1" hangingPunct="1"/>
            <a:r>
              <a:rPr lang="en-ZA" smtClean="0"/>
              <a:t>A charged object (irrespective of whether it is positively or negatively charged) will </a:t>
            </a:r>
            <a:r>
              <a:rPr lang="en-ZA" i="1" smtClean="0"/>
              <a:t>attract</a:t>
            </a:r>
            <a:r>
              <a:rPr lang="en-ZA" baseline="30000" smtClean="0"/>
              <a:t> </a:t>
            </a:r>
            <a:r>
              <a:rPr lang="en-ZA" smtClean="0"/>
              <a:t> a conductor.</a:t>
            </a:r>
            <a:endParaRPr lang="en-US" smtClean="0"/>
          </a:p>
        </p:txBody>
      </p:sp>
      <p:sp>
        <p:nvSpPr>
          <p:cNvPr id="60422" name="Oval 4"/>
          <p:cNvSpPr>
            <a:spLocks noChangeArrowheads="1"/>
          </p:cNvSpPr>
          <p:nvPr/>
        </p:nvSpPr>
        <p:spPr bwMode="auto">
          <a:xfrm>
            <a:off x="6364288" y="1608138"/>
            <a:ext cx="1144587" cy="1144587"/>
          </a:xfrm>
          <a:prstGeom prst="ellipse">
            <a:avLst/>
          </a:prstGeom>
          <a:noFill/>
          <a:ln w="19050" algn="ctr">
            <a:solidFill>
              <a:schemeClr val="accent2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60423" name="Rectangle 5"/>
          <p:cNvSpPr>
            <a:spLocks noChangeArrowheads="1"/>
          </p:cNvSpPr>
          <p:nvPr/>
        </p:nvSpPr>
        <p:spPr bwMode="auto">
          <a:xfrm rot="-1556537">
            <a:off x="5648325" y="2151063"/>
            <a:ext cx="2549525" cy="63500"/>
          </a:xfrm>
          <a:prstGeom prst="rect">
            <a:avLst/>
          </a:prstGeom>
          <a:solidFill>
            <a:srgbClr val="996633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60424" name="Rectangle 6"/>
          <p:cNvSpPr>
            <a:spLocks noChangeArrowheads="1"/>
          </p:cNvSpPr>
          <p:nvPr/>
        </p:nvSpPr>
        <p:spPr bwMode="auto">
          <a:xfrm rot="-1648951">
            <a:off x="8386763" y="1906588"/>
            <a:ext cx="298450" cy="1592262"/>
          </a:xfrm>
          <a:prstGeom prst="rect">
            <a:avLst/>
          </a:prstGeom>
          <a:solidFill>
            <a:srgbClr val="FFFFFF"/>
          </a:solidFill>
          <a:ln w="6350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60425" name="Group 20"/>
          <p:cNvGrpSpPr>
            <a:grpSpLocks/>
          </p:cNvGrpSpPr>
          <p:nvPr/>
        </p:nvGrpSpPr>
        <p:grpSpPr bwMode="auto">
          <a:xfrm>
            <a:off x="7799388" y="1466850"/>
            <a:ext cx="201612" cy="158750"/>
            <a:chOff x="4913" y="924"/>
            <a:chExt cx="127" cy="100"/>
          </a:xfrm>
        </p:grpSpPr>
        <p:sp>
          <p:nvSpPr>
            <p:cNvPr id="60439" name="Line 7"/>
            <p:cNvSpPr>
              <a:spLocks noChangeShapeType="1"/>
            </p:cNvSpPr>
            <p:nvPr/>
          </p:nvSpPr>
          <p:spPr bwMode="auto">
            <a:xfrm flipV="1">
              <a:off x="4935" y="963"/>
              <a:ext cx="105" cy="6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60440" name="Line 8"/>
            <p:cNvSpPr>
              <a:spLocks noChangeShapeType="1"/>
            </p:cNvSpPr>
            <p:nvPr/>
          </p:nvSpPr>
          <p:spPr bwMode="auto">
            <a:xfrm flipV="1">
              <a:off x="4913" y="924"/>
              <a:ext cx="99" cy="6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sp>
        <p:nvSpPr>
          <p:cNvPr id="60426" name="Text Box 9"/>
          <p:cNvSpPr txBox="1">
            <a:spLocks noChangeArrowheads="1"/>
          </p:cNvSpPr>
          <p:nvPr/>
        </p:nvSpPr>
        <p:spPr bwMode="auto">
          <a:xfrm>
            <a:off x="8134350" y="1946275"/>
            <a:ext cx="274638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1400" b="1">
                <a:latin typeface="Times New Roman" pitchFamily="18" charset="0"/>
                <a:ea typeface="Gulim" pitchFamily="34" charset="-127"/>
              </a:rPr>
              <a:t>+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60427" name="Text Box 10"/>
          <p:cNvSpPr txBox="1">
            <a:spLocks noChangeArrowheads="1"/>
          </p:cNvSpPr>
          <p:nvPr/>
        </p:nvSpPr>
        <p:spPr bwMode="auto">
          <a:xfrm>
            <a:off x="8089900" y="2103438"/>
            <a:ext cx="274638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1400" b="1">
                <a:latin typeface="Times New Roman" pitchFamily="18" charset="0"/>
                <a:ea typeface="Gulim" pitchFamily="34" charset="-127"/>
              </a:rPr>
              <a:t>+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60428" name="Text Box 11"/>
          <p:cNvSpPr txBox="1">
            <a:spLocks noChangeArrowheads="1"/>
          </p:cNvSpPr>
          <p:nvPr/>
        </p:nvSpPr>
        <p:spPr bwMode="auto">
          <a:xfrm>
            <a:off x="8239125" y="2173288"/>
            <a:ext cx="274638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1400" b="1">
                <a:latin typeface="Times New Roman" pitchFamily="18" charset="0"/>
                <a:ea typeface="Gulim" pitchFamily="34" charset="-127"/>
              </a:rPr>
              <a:t>+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331788" name="Rectangle 12"/>
          <p:cNvSpPr>
            <a:spLocks noChangeArrowheads="1"/>
          </p:cNvSpPr>
          <p:nvPr/>
        </p:nvSpPr>
        <p:spPr bwMode="auto">
          <a:xfrm>
            <a:off x="179388" y="2890838"/>
            <a:ext cx="7920037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In the example shown, </a:t>
            </a:r>
            <a:r>
              <a:rPr lang="en-ZA" i="1">
                <a:solidFill>
                  <a:srgbClr val="000066"/>
                </a:solidFill>
              </a:rPr>
              <a:t>some</a:t>
            </a:r>
            <a:r>
              <a:rPr lang="en-ZA" i="1" baseline="30000">
                <a:solidFill>
                  <a:srgbClr val="000066"/>
                </a:solidFill>
              </a:rPr>
              <a:t> </a:t>
            </a:r>
            <a:r>
              <a:rPr lang="en-ZA">
                <a:solidFill>
                  <a:srgbClr val="000066"/>
                </a:solidFill>
              </a:rPr>
              <a:t> mobile electrons in the brass rod move towards the positively charged stick, leaving positive ion cores at the further end.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331789" name="Rectangle 13"/>
          <p:cNvSpPr>
            <a:spLocks noChangeArrowheads="1"/>
          </p:cNvSpPr>
          <p:nvPr/>
        </p:nvSpPr>
        <p:spPr bwMode="auto">
          <a:xfrm>
            <a:off x="179388" y="4200525"/>
            <a:ext cx="79200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The rod has been (</a:t>
            </a:r>
            <a:r>
              <a:rPr lang="en-ZA">
                <a:solidFill>
                  <a:srgbClr val="FF0000"/>
                </a:solidFill>
              </a:rPr>
              <a:t>charge</a:t>
            </a:r>
            <a:r>
              <a:rPr lang="en-ZA">
                <a:solidFill>
                  <a:srgbClr val="000066"/>
                </a:solidFill>
              </a:rPr>
              <a:t>)</a:t>
            </a:r>
            <a:r>
              <a:rPr lang="en-ZA">
                <a:solidFill>
                  <a:srgbClr val="FF0000"/>
                </a:solidFill>
              </a:rPr>
              <a:t> polarised</a:t>
            </a:r>
            <a:r>
              <a:rPr lang="en-ZA">
                <a:solidFill>
                  <a:srgbClr val="000066"/>
                </a:solidFill>
              </a:rPr>
              <a:t>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331790" name="Text Box 14"/>
          <p:cNvSpPr txBox="1">
            <a:spLocks noChangeArrowheads="1"/>
          </p:cNvSpPr>
          <p:nvPr/>
        </p:nvSpPr>
        <p:spPr bwMode="auto">
          <a:xfrm>
            <a:off x="6094413" y="2252663"/>
            <a:ext cx="274637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1400" b="1">
                <a:latin typeface="Times New Roman" pitchFamily="18" charset="0"/>
                <a:ea typeface="Gulim" pitchFamily="34" charset="-127"/>
              </a:rPr>
              <a:t>+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331791" name="Text Box 15"/>
          <p:cNvSpPr txBox="1">
            <a:spLocks noChangeArrowheads="1"/>
          </p:cNvSpPr>
          <p:nvPr/>
        </p:nvSpPr>
        <p:spPr bwMode="auto">
          <a:xfrm>
            <a:off x="6005513" y="2570163"/>
            <a:ext cx="274637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1400" b="1">
                <a:latin typeface="Times New Roman" pitchFamily="18" charset="0"/>
                <a:ea typeface="Gulim" pitchFamily="34" charset="-127"/>
              </a:rPr>
              <a:t>+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331792" name="Text Box 16"/>
          <p:cNvSpPr txBox="1">
            <a:spLocks noChangeArrowheads="1"/>
          </p:cNvSpPr>
          <p:nvPr/>
        </p:nvSpPr>
        <p:spPr bwMode="auto">
          <a:xfrm>
            <a:off x="5664200" y="2457450"/>
            <a:ext cx="274638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1400" b="1">
                <a:latin typeface="Times New Roman" pitchFamily="18" charset="0"/>
                <a:ea typeface="Gulim" pitchFamily="34" charset="-127"/>
              </a:rPr>
              <a:t>+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331793" name="Text Box 17"/>
          <p:cNvSpPr txBox="1">
            <a:spLocks noChangeArrowheads="1"/>
          </p:cNvSpPr>
          <p:nvPr/>
        </p:nvSpPr>
        <p:spPr bwMode="auto">
          <a:xfrm>
            <a:off x="7942263" y="1587500"/>
            <a:ext cx="274637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1400" b="1">
                <a:latin typeface="Times New Roman" pitchFamily="18" charset="0"/>
                <a:ea typeface="Gulim" pitchFamily="34" charset="-127"/>
                <a:cs typeface="Times New Roman" pitchFamily="18" charset="0"/>
              </a:rPr>
              <a:t>–</a:t>
            </a:r>
            <a:endParaRPr lang="en-US" sz="1400" b="1">
              <a:latin typeface="Times New Roman" pitchFamily="18" charset="0"/>
              <a:ea typeface="Gulim" pitchFamily="34" charset="-127"/>
              <a:cs typeface="Times New Roman" pitchFamily="18" charset="0"/>
            </a:endParaRPr>
          </a:p>
        </p:txBody>
      </p:sp>
      <p:sp>
        <p:nvSpPr>
          <p:cNvPr id="331794" name="Text Box 18"/>
          <p:cNvSpPr txBox="1">
            <a:spLocks noChangeArrowheads="1"/>
          </p:cNvSpPr>
          <p:nvPr/>
        </p:nvSpPr>
        <p:spPr bwMode="auto">
          <a:xfrm>
            <a:off x="7791450" y="1657350"/>
            <a:ext cx="274638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1400" b="1">
                <a:latin typeface="Times New Roman" pitchFamily="18" charset="0"/>
                <a:ea typeface="Gulim" pitchFamily="34" charset="-127"/>
                <a:cs typeface="Times New Roman" pitchFamily="18" charset="0"/>
              </a:rPr>
              <a:t>–</a:t>
            </a:r>
            <a:endParaRPr lang="en-US" sz="1400" b="1">
              <a:latin typeface="Times New Roman" pitchFamily="18" charset="0"/>
              <a:ea typeface="Gulim" pitchFamily="34" charset="-127"/>
              <a:cs typeface="Times New Roman" pitchFamily="18" charset="0"/>
            </a:endParaRPr>
          </a:p>
        </p:txBody>
      </p:sp>
      <p:sp>
        <p:nvSpPr>
          <p:cNvPr id="331795" name="Text Box 19"/>
          <p:cNvSpPr txBox="1">
            <a:spLocks noChangeArrowheads="1"/>
          </p:cNvSpPr>
          <p:nvPr/>
        </p:nvSpPr>
        <p:spPr bwMode="auto">
          <a:xfrm>
            <a:off x="7621588" y="1736725"/>
            <a:ext cx="274637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1400" b="1">
                <a:latin typeface="Times New Roman" pitchFamily="18" charset="0"/>
                <a:ea typeface="Gulim" pitchFamily="34" charset="-127"/>
                <a:cs typeface="Times New Roman" pitchFamily="18" charset="0"/>
              </a:rPr>
              <a:t>–</a:t>
            </a:r>
            <a:endParaRPr lang="en-US" sz="1400" b="1">
              <a:latin typeface="Times New Roman" pitchFamily="18" charset="0"/>
              <a:ea typeface="Gulim" pitchFamily="34" charset="-127"/>
              <a:cs typeface="Times New Roman" pitchFamily="18" charset="0"/>
            </a:endParaRPr>
          </a:p>
        </p:txBody>
      </p:sp>
      <p:sp>
        <p:nvSpPr>
          <p:cNvPr id="331797" name="Rectangle 21"/>
          <p:cNvSpPr>
            <a:spLocks noChangeArrowheads="1"/>
          </p:cNvSpPr>
          <p:nvPr/>
        </p:nvSpPr>
        <p:spPr bwMode="auto">
          <a:xfrm>
            <a:off x="179388" y="4860925"/>
            <a:ext cx="8755062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Because electric force decreases with distance (qv), the stick </a:t>
            </a:r>
            <a:r>
              <a:rPr lang="en-ZA" i="1">
                <a:solidFill>
                  <a:srgbClr val="000066"/>
                </a:solidFill>
              </a:rPr>
              <a:t>attracts</a:t>
            </a:r>
            <a:r>
              <a:rPr lang="en-ZA" i="1" baseline="30000">
                <a:solidFill>
                  <a:srgbClr val="000066"/>
                </a:solidFill>
              </a:rPr>
              <a:t> </a:t>
            </a:r>
            <a:r>
              <a:rPr lang="en-ZA">
                <a:solidFill>
                  <a:srgbClr val="000066"/>
                </a:solidFill>
              </a:rPr>
              <a:t> the nearby charges more strongly than it repels the opposite charges which are further away.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331798" name="Line 22"/>
          <p:cNvSpPr>
            <a:spLocks noChangeShapeType="1"/>
          </p:cNvSpPr>
          <p:nvPr/>
        </p:nvSpPr>
        <p:spPr bwMode="auto">
          <a:xfrm rot="16200000" flipH="1">
            <a:off x="7923212" y="1733551"/>
            <a:ext cx="301625" cy="15875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1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1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1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1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1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88" grpId="0"/>
      <p:bldP spid="331789" grpId="0"/>
      <p:bldP spid="331790" grpId="0"/>
      <p:bldP spid="331791" grpId="0"/>
      <p:bldP spid="331792" grpId="0"/>
      <p:bldP spid="331793" grpId="0"/>
      <p:bldP spid="331794" grpId="0"/>
      <p:bldP spid="331795" grpId="0"/>
      <p:bldP spid="331797" grpId="0"/>
      <p:bldP spid="33179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CHARGES and FORCES</a:t>
            </a:r>
          </a:p>
        </p:txBody>
      </p:sp>
      <p:sp>
        <p:nvSpPr>
          <p:cNvPr id="64514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1938D8-6AF4-43C4-A1BD-A38538F1B3E0}" type="slidenum">
              <a:rPr lang="en-US" smtClean="0">
                <a:cs typeface="Arial" charset="0"/>
              </a:rPr>
              <a:pPr/>
              <a:t>13</a:t>
            </a:fld>
            <a:endParaRPr lang="en-US" smtClean="0">
              <a:cs typeface="Arial" charset="0"/>
            </a:endParaRPr>
          </a:p>
        </p:txBody>
      </p:sp>
      <p:sp>
        <p:nvSpPr>
          <p:cNvPr id="64516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5730875" cy="895350"/>
          </a:xfrm>
        </p:spPr>
        <p:txBody>
          <a:bodyPr/>
          <a:lstStyle/>
          <a:p>
            <a:pPr lvl="1" indent="0" eaLnBrk="1" hangingPunct="1"/>
            <a:r>
              <a:rPr lang="en-ZA" dirty="0" smtClean="0"/>
              <a:t>In an isolated atom, the electron cloud is centred on the nucleus.</a:t>
            </a:r>
            <a:endParaRPr lang="en-GB" dirty="0" smtClean="0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>
          <a:xfrm>
            <a:off x="188913" y="574675"/>
            <a:ext cx="8763000" cy="655638"/>
          </a:xfrm>
        </p:spPr>
        <p:txBody>
          <a:bodyPr/>
          <a:lstStyle/>
          <a:p>
            <a:pPr eaLnBrk="1" hangingPunct="1"/>
            <a:r>
              <a:rPr lang="en-ZA" smtClean="0"/>
              <a:t>CHARGE POLARISATION (INSULATORS)</a:t>
            </a:r>
            <a:endParaRPr lang="en-US" smtClean="0"/>
          </a:p>
        </p:txBody>
      </p:sp>
      <p:sp>
        <p:nvSpPr>
          <p:cNvPr id="64519" name="Text Box 9"/>
          <p:cNvSpPr txBox="1">
            <a:spLocks noChangeArrowheads="1"/>
          </p:cNvSpPr>
          <p:nvPr/>
        </p:nvSpPr>
        <p:spPr bwMode="auto">
          <a:xfrm>
            <a:off x="6116638" y="3049588"/>
            <a:ext cx="2751137" cy="493712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endParaRPr lang="en-GB"/>
          </a:p>
        </p:txBody>
      </p:sp>
      <p:sp>
        <p:nvSpPr>
          <p:cNvPr id="410642" name="Rectangle 18"/>
          <p:cNvSpPr>
            <a:spLocks noChangeArrowheads="1"/>
          </p:cNvSpPr>
          <p:nvPr/>
        </p:nvSpPr>
        <p:spPr bwMode="auto">
          <a:xfrm>
            <a:off x="179388" y="4141788"/>
            <a:ext cx="4598987" cy="217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 dirty="0">
                <a:solidFill>
                  <a:srgbClr val="000066"/>
                </a:solidFill>
              </a:rPr>
              <a:t>An </a:t>
            </a:r>
            <a:r>
              <a:rPr lang="en-ZA" dirty="0">
                <a:solidFill>
                  <a:srgbClr val="FF0000"/>
                </a:solidFill>
              </a:rPr>
              <a:t>electric dipole</a:t>
            </a:r>
            <a:r>
              <a:rPr lang="en-ZA" dirty="0">
                <a:solidFill>
                  <a:srgbClr val="000066"/>
                </a:solidFill>
              </a:rPr>
              <a:t> is produced which is </a:t>
            </a:r>
            <a:r>
              <a:rPr lang="en-ZA" i="1" dirty="0">
                <a:solidFill>
                  <a:srgbClr val="000066"/>
                </a:solidFill>
              </a:rPr>
              <a:t>attracted to the external charge regardless of its sign</a:t>
            </a:r>
            <a:r>
              <a:rPr lang="en-ZA" dirty="0">
                <a:solidFill>
                  <a:srgbClr val="000066"/>
                </a:solidFill>
              </a:rPr>
              <a:t>.</a:t>
            </a:r>
          </a:p>
          <a:p>
            <a:pPr marL="179388" lvl="1">
              <a:lnSpc>
                <a:spcPct val="130000"/>
              </a:lnSpc>
              <a:buFont typeface="Arial" charset="0"/>
              <a:buNone/>
            </a:pPr>
            <a:r>
              <a:rPr lang="en-ZA" dirty="0">
                <a:solidFill>
                  <a:srgbClr val="000066"/>
                </a:solidFill>
              </a:rPr>
              <a:t>(Why?)</a:t>
            </a:r>
          </a:p>
        </p:txBody>
      </p:sp>
      <p:sp>
        <p:nvSpPr>
          <p:cNvPr id="410643" name="Rectangle 19"/>
          <p:cNvSpPr>
            <a:spLocks noChangeArrowheads="1"/>
          </p:cNvSpPr>
          <p:nvPr/>
        </p:nvSpPr>
        <p:spPr bwMode="auto">
          <a:xfrm>
            <a:off x="179388" y="2324100"/>
            <a:ext cx="6073775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 dirty="0">
                <a:solidFill>
                  <a:srgbClr val="000066"/>
                </a:solidFill>
              </a:rPr>
              <a:t>An external charge brought near an isolated atom separates the atom’s electron cloud and centre of </a:t>
            </a:r>
            <a:br>
              <a:rPr lang="en-ZA" dirty="0">
                <a:solidFill>
                  <a:srgbClr val="000066"/>
                </a:solidFill>
              </a:rPr>
            </a:br>
            <a:r>
              <a:rPr lang="en-ZA" dirty="0">
                <a:solidFill>
                  <a:srgbClr val="000066"/>
                </a:solidFill>
              </a:rPr>
              <a:t>positive charge slightly.</a:t>
            </a:r>
            <a:endParaRPr lang="en-GB" dirty="0">
              <a:solidFill>
                <a:srgbClr val="000066"/>
              </a:solidFill>
            </a:endParaRPr>
          </a:p>
        </p:txBody>
      </p:sp>
      <p:pic>
        <p:nvPicPr>
          <p:cNvPr id="440322" name="Picture 2" descr="C:\Users\Amos\Desktop\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38" y="1095538"/>
            <a:ext cx="3408362" cy="2780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0323" name="Picture 3" descr="C:\Users\Amos\Desktop\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010" y="3708875"/>
            <a:ext cx="4289989" cy="314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4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CHARGES and FORCES</a:t>
            </a:r>
          </a:p>
        </p:txBody>
      </p:sp>
      <p:sp>
        <p:nvSpPr>
          <p:cNvPr id="6656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665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06DE67-91CC-4B88-8D3C-960A5319BCB8}" type="slidenum">
              <a:rPr lang="en-US" smtClean="0">
                <a:cs typeface="Arial" charset="0"/>
              </a:rPr>
              <a:pPr/>
              <a:t>14</a:t>
            </a:fld>
            <a:endParaRPr lang="en-US" smtClean="0">
              <a:cs typeface="Arial" charset="0"/>
            </a:endParaRPr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166688" y="574675"/>
            <a:ext cx="8807450" cy="655638"/>
          </a:xfrm>
        </p:spPr>
        <p:txBody>
          <a:bodyPr/>
          <a:lstStyle/>
          <a:p>
            <a:pPr eaLnBrk="1" hangingPunct="1"/>
            <a:r>
              <a:rPr lang="en-ZA" smtClean="0"/>
              <a:t>CHARGE POLARISATION (INSULATORS)</a:t>
            </a:r>
            <a:endParaRPr lang="en-GB" smtClean="0"/>
          </a:p>
        </p:txBody>
      </p:sp>
      <p:sp>
        <p:nvSpPr>
          <p:cNvPr id="412676" name="Text Box 4"/>
          <p:cNvSpPr txBox="1">
            <a:spLocks noChangeArrowheads="1"/>
          </p:cNvSpPr>
          <p:nvPr/>
        </p:nvSpPr>
        <p:spPr bwMode="auto">
          <a:xfrm>
            <a:off x="179388" y="5006975"/>
            <a:ext cx="4897437" cy="1249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 sz="2300">
                <a:solidFill>
                  <a:srgbClr val="000066"/>
                </a:solidFill>
              </a:rPr>
              <a:t>Polarisation explains why uncharged tissue paper is attracted to charged objects.</a:t>
            </a:r>
            <a:endParaRPr lang="en-GB" sz="2300">
              <a:solidFill>
                <a:srgbClr val="000066"/>
              </a:solidFill>
            </a:endParaRPr>
          </a:p>
        </p:txBody>
      </p:sp>
      <p:sp>
        <p:nvSpPr>
          <p:cNvPr id="6656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4849812" cy="3563938"/>
          </a:xfrm>
        </p:spPr>
        <p:txBody>
          <a:bodyPr/>
          <a:lstStyle/>
          <a:p>
            <a:pPr lvl="1" indent="0" eaLnBrk="1" hangingPunct="1"/>
            <a:r>
              <a:rPr lang="en-ZA" sz="2300" dirty="0" smtClean="0"/>
              <a:t>Unlike in conductors, where electrons are able to move through the material under the influence of an external charge, in </a:t>
            </a:r>
            <a:r>
              <a:rPr lang="en-ZA" sz="2300" i="1" dirty="0" smtClean="0"/>
              <a:t>insulating materials</a:t>
            </a:r>
            <a:r>
              <a:rPr lang="en-ZA" sz="2300" baseline="30000" dirty="0" smtClean="0"/>
              <a:t> </a:t>
            </a:r>
            <a:r>
              <a:rPr lang="en-ZA" sz="2300" dirty="0" smtClean="0"/>
              <a:t> the electrons are bound inside </a:t>
            </a:r>
            <a:br>
              <a:rPr lang="en-ZA" sz="2300" dirty="0" smtClean="0"/>
            </a:br>
            <a:r>
              <a:rPr lang="en-ZA" sz="2300" dirty="0" smtClean="0"/>
              <a:t>the atoms, and it’s the </a:t>
            </a:r>
            <a:r>
              <a:rPr lang="en-ZA" sz="2300" i="1" dirty="0" smtClean="0"/>
              <a:t>atoms</a:t>
            </a:r>
            <a:r>
              <a:rPr lang="en-ZA" sz="2300" i="1" baseline="30000" dirty="0" smtClean="0"/>
              <a:t> </a:t>
            </a:r>
            <a:r>
              <a:rPr lang="en-ZA" sz="2300" dirty="0" smtClean="0"/>
              <a:t> which become </a:t>
            </a:r>
            <a:r>
              <a:rPr lang="en-ZA" sz="2300" i="1" dirty="0" smtClean="0"/>
              <a:t>individually</a:t>
            </a:r>
            <a:r>
              <a:rPr lang="en-ZA" sz="2300" i="1" baseline="30000" dirty="0" smtClean="0"/>
              <a:t> </a:t>
            </a:r>
            <a:r>
              <a:rPr lang="en-ZA" sz="2300" i="1" dirty="0" smtClean="0"/>
              <a:t> </a:t>
            </a:r>
            <a:r>
              <a:rPr lang="en-ZA" sz="2300" dirty="0" smtClean="0"/>
              <a:t>polarised.</a:t>
            </a:r>
          </a:p>
        </p:txBody>
      </p:sp>
      <p:pic>
        <p:nvPicPr>
          <p:cNvPr id="439298" name="Picture 2" descr="C:\Users\Amos\Desktop\Untitl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982" y="1262622"/>
            <a:ext cx="3573194" cy="3227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3" descr="C:\Users\Amos\Desktop\q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692" y="4715460"/>
            <a:ext cx="3538483" cy="1540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CHARGES and FORCES</a:t>
            </a:r>
          </a:p>
        </p:txBody>
      </p:sp>
      <p:sp>
        <p:nvSpPr>
          <p:cNvPr id="6861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226D8F-2F0C-4254-9B96-CE98686CC31E}" type="slidenum">
              <a:rPr lang="en-US" smtClean="0">
                <a:cs typeface="Arial" charset="0"/>
              </a:rPr>
              <a:pPr/>
              <a:t>15</a:t>
            </a:fld>
            <a:endParaRPr lang="en-US" smtClean="0">
              <a:cs typeface="Arial" charset="0"/>
            </a:endParaRPr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LAW OF CONSERVATION OF CHARGE</a:t>
            </a:r>
          </a:p>
        </p:txBody>
      </p:sp>
      <p:sp>
        <p:nvSpPr>
          <p:cNvPr id="317445" name="Rectangle 5"/>
          <p:cNvSpPr>
            <a:spLocks noChangeArrowheads="1"/>
          </p:cNvSpPr>
          <p:nvPr/>
        </p:nvSpPr>
        <p:spPr bwMode="auto">
          <a:xfrm>
            <a:off x="388938" y="4676775"/>
            <a:ext cx="86121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>
                <a:solidFill>
                  <a:srgbClr val="000066"/>
                </a:solidFill>
              </a:rPr>
              <a:t>This principle should also be reflected in the drawing of charge diagrams…</a:t>
            </a:r>
          </a:p>
        </p:txBody>
      </p:sp>
      <p:sp>
        <p:nvSpPr>
          <p:cNvPr id="317446" name="Rectangle 6"/>
          <p:cNvSpPr>
            <a:spLocks noChangeArrowheads="1"/>
          </p:cNvSpPr>
          <p:nvPr/>
        </p:nvSpPr>
        <p:spPr bwMode="auto">
          <a:xfrm>
            <a:off x="179388" y="1343025"/>
            <a:ext cx="8774112" cy="249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623888" lvl="1" indent="-444500">
              <a:lnSpc>
                <a:spcPct val="110000"/>
              </a:lnSpc>
              <a:buFont typeface="Arial" charset="0"/>
              <a:buBlip>
                <a:blip r:embed="rId3"/>
              </a:buBlip>
            </a:pPr>
            <a:r>
              <a:rPr lang="en-US">
                <a:solidFill>
                  <a:srgbClr val="000066"/>
                </a:solidFill>
              </a:rPr>
              <a:t>In an isolated system the net amount of charge produced in any process is zero.</a:t>
            </a:r>
            <a:endParaRPr lang="en-ZA">
              <a:solidFill>
                <a:srgbClr val="000066"/>
              </a:solidFill>
            </a:endParaRPr>
          </a:p>
          <a:p>
            <a:pPr marL="623888" lvl="1" indent="-444500">
              <a:lnSpc>
                <a:spcPct val="110000"/>
              </a:lnSpc>
              <a:buFont typeface="Arial" charset="0"/>
              <a:buNone/>
            </a:pPr>
            <a:endParaRPr lang="en-US" sz="1200">
              <a:solidFill>
                <a:srgbClr val="000066"/>
              </a:solidFill>
            </a:endParaRPr>
          </a:p>
          <a:p>
            <a:pPr marL="623888" lvl="1" indent="-444500">
              <a:lnSpc>
                <a:spcPct val="110000"/>
              </a:lnSpc>
              <a:buFont typeface="Arial" charset="0"/>
              <a:buBlip>
                <a:blip r:embed="rId3"/>
              </a:buBlip>
            </a:pPr>
            <a:r>
              <a:rPr lang="en-US">
                <a:solidFill>
                  <a:srgbClr val="000066"/>
                </a:solidFill>
              </a:rPr>
              <a:t>Charge cannot be created or destroyed.</a:t>
            </a:r>
            <a:endParaRPr lang="en-ZA">
              <a:solidFill>
                <a:srgbClr val="000066"/>
              </a:solidFill>
            </a:endParaRPr>
          </a:p>
          <a:p>
            <a:pPr marL="623888" lvl="1" indent="-444500">
              <a:lnSpc>
                <a:spcPct val="110000"/>
              </a:lnSpc>
              <a:buFont typeface="Arial" charset="0"/>
              <a:buNone/>
            </a:pPr>
            <a:endParaRPr lang="en-US" sz="1200">
              <a:solidFill>
                <a:srgbClr val="000066"/>
              </a:solidFill>
            </a:endParaRPr>
          </a:p>
          <a:p>
            <a:pPr marL="623888" lvl="1" indent="-444500">
              <a:lnSpc>
                <a:spcPct val="110000"/>
              </a:lnSpc>
              <a:buFont typeface="Arial" charset="0"/>
              <a:buBlip>
                <a:blip r:embed="rId3"/>
              </a:buBlip>
            </a:pPr>
            <a:r>
              <a:rPr lang="en-ZA">
                <a:solidFill>
                  <a:srgbClr val="000066"/>
                </a:solidFill>
              </a:rPr>
              <a:t>Charge can be transferred from one object to another, but the </a:t>
            </a:r>
            <a:r>
              <a:rPr lang="en-ZA" i="1">
                <a:solidFill>
                  <a:srgbClr val="000066"/>
                </a:solidFill>
              </a:rPr>
              <a:t>total</a:t>
            </a:r>
            <a:r>
              <a:rPr lang="en-ZA" i="1" baseline="30000">
                <a:solidFill>
                  <a:srgbClr val="000066"/>
                </a:solidFill>
              </a:rPr>
              <a:t> </a:t>
            </a:r>
            <a:r>
              <a:rPr lang="en-ZA">
                <a:solidFill>
                  <a:srgbClr val="000066"/>
                </a:solidFill>
              </a:rPr>
              <a:t> amount of charge remains constant.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CHARGES and FORCES</a:t>
            </a:r>
          </a:p>
        </p:txBody>
      </p:sp>
      <p:sp>
        <p:nvSpPr>
          <p:cNvPr id="70658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706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5371C2-A93B-486C-BD11-EDAAC3CA3033}" type="slidenum">
              <a:rPr lang="en-US" smtClean="0">
                <a:cs typeface="Arial" charset="0"/>
              </a:rPr>
              <a:pPr/>
              <a:t>16</a:t>
            </a:fld>
            <a:endParaRPr lang="en-US" smtClean="0">
              <a:cs typeface="Arial" charset="0"/>
            </a:endParaRPr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CHARGE DIAGRAMS</a:t>
            </a:r>
            <a:endParaRPr lang="en-US" smtClean="0"/>
          </a:p>
        </p:txBody>
      </p:sp>
      <p:sp>
        <p:nvSpPr>
          <p:cNvPr id="3143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4581525"/>
          </a:xfrm>
        </p:spPr>
        <p:txBody>
          <a:bodyPr/>
          <a:lstStyle/>
          <a:p>
            <a:pPr marL="447675" indent="-447675" eaLnBrk="1" hangingPunct="1">
              <a:buFontTx/>
              <a:buBlip>
                <a:blip r:embed="rId3"/>
              </a:buBlip>
            </a:pPr>
            <a:r>
              <a:rPr lang="en-US" sz="2200" smtClean="0"/>
              <a:t>Draw a simplified two-dimensional cross section of the object.</a:t>
            </a:r>
          </a:p>
          <a:p>
            <a:pPr marL="447675" indent="-447675" eaLnBrk="1" hangingPunct="1">
              <a:buFontTx/>
              <a:buBlip>
                <a:blip r:embed="rId3"/>
              </a:buBlip>
            </a:pPr>
            <a:endParaRPr lang="en-US" sz="1200" smtClean="0"/>
          </a:p>
          <a:p>
            <a:pPr marL="447675" indent="-447675" eaLnBrk="1" hangingPunct="1">
              <a:buFontTx/>
              <a:buBlip>
                <a:blip r:embed="rId3"/>
              </a:buBlip>
            </a:pPr>
            <a:r>
              <a:rPr lang="en-US" sz="2200" smtClean="0"/>
              <a:t>Draw </a:t>
            </a:r>
            <a:r>
              <a:rPr lang="en-US" sz="2200" i="1" smtClean="0"/>
              <a:t>surface</a:t>
            </a:r>
            <a:r>
              <a:rPr lang="en-US" sz="2200" i="1" baseline="30000" smtClean="0"/>
              <a:t> </a:t>
            </a:r>
            <a:r>
              <a:rPr lang="en-US" sz="2200" smtClean="0"/>
              <a:t> charges </a:t>
            </a:r>
            <a:r>
              <a:rPr lang="en-US" sz="2200" i="1" smtClean="0"/>
              <a:t>very close</a:t>
            </a:r>
            <a:r>
              <a:rPr lang="en-US" sz="2200" i="1" baseline="30000" smtClean="0"/>
              <a:t> </a:t>
            </a:r>
            <a:r>
              <a:rPr lang="en-US" sz="2200" smtClean="0"/>
              <a:t> to the object’s surface.</a:t>
            </a:r>
          </a:p>
          <a:p>
            <a:pPr marL="447675" indent="-447675" eaLnBrk="1" hangingPunct="1">
              <a:buFontTx/>
              <a:buBlip>
                <a:blip r:embed="rId3"/>
              </a:buBlip>
            </a:pPr>
            <a:endParaRPr lang="en-US" sz="1200" smtClean="0"/>
          </a:p>
          <a:p>
            <a:pPr marL="447675" indent="-447675" eaLnBrk="1" hangingPunct="1">
              <a:buFontTx/>
              <a:buBlip>
                <a:blip r:embed="rId3"/>
              </a:buBlip>
            </a:pPr>
            <a:r>
              <a:rPr lang="en-US" sz="2200" smtClean="0"/>
              <a:t>Draw </a:t>
            </a:r>
            <a:r>
              <a:rPr lang="en-US" sz="2200" i="1" smtClean="0"/>
              <a:t>interior</a:t>
            </a:r>
            <a:r>
              <a:rPr lang="en-US" sz="2200" i="1" baseline="30000" smtClean="0"/>
              <a:t> </a:t>
            </a:r>
            <a:r>
              <a:rPr lang="en-US" sz="2200" smtClean="0"/>
              <a:t> charges uniformly within the interior of the object.</a:t>
            </a:r>
          </a:p>
          <a:p>
            <a:pPr marL="447675" indent="-447675" eaLnBrk="1" hangingPunct="1">
              <a:buFontTx/>
              <a:buBlip>
                <a:blip r:embed="rId3"/>
              </a:buBlip>
            </a:pPr>
            <a:endParaRPr lang="en-US" sz="1200" smtClean="0"/>
          </a:p>
          <a:p>
            <a:pPr marL="447675" indent="-447675" eaLnBrk="1" hangingPunct="1">
              <a:buFontTx/>
              <a:buBlip>
                <a:blip r:embed="rId3"/>
              </a:buBlip>
            </a:pPr>
            <a:r>
              <a:rPr lang="en-US" sz="2200" smtClean="0"/>
              <a:t>Show only the </a:t>
            </a:r>
            <a:r>
              <a:rPr lang="en-US" sz="2200" i="1" smtClean="0"/>
              <a:t>net</a:t>
            </a:r>
            <a:r>
              <a:rPr lang="en-US" sz="2200" i="1" baseline="30000" smtClean="0"/>
              <a:t> </a:t>
            </a:r>
            <a:r>
              <a:rPr lang="en-US" sz="2200" smtClean="0"/>
              <a:t> charge. A neutral object should show </a:t>
            </a:r>
            <a:r>
              <a:rPr lang="en-US" sz="2200" i="1" smtClean="0"/>
              <a:t>no</a:t>
            </a:r>
            <a:r>
              <a:rPr lang="en-US" sz="2200" smtClean="0"/>
              <a:t> charges, not a lot of plusses and minuses.</a:t>
            </a:r>
          </a:p>
          <a:p>
            <a:pPr marL="447675" indent="-447675" eaLnBrk="1" hangingPunct="1">
              <a:buFontTx/>
              <a:buBlip>
                <a:blip r:embed="rId3"/>
              </a:buBlip>
            </a:pPr>
            <a:endParaRPr lang="en-US" sz="1200" smtClean="0"/>
          </a:p>
          <a:p>
            <a:pPr marL="447675" indent="-447675" eaLnBrk="1" hangingPunct="1">
              <a:buFontTx/>
              <a:buBlip>
                <a:blip r:embed="rId3"/>
              </a:buBlip>
            </a:pPr>
            <a:r>
              <a:rPr lang="en-US" sz="2200" smtClean="0"/>
              <a:t>Conserve charge from one diagram to the next if you use a series of diagrams to explain a process.</a:t>
            </a:r>
          </a:p>
          <a:p>
            <a:pPr marL="903288" lvl="2" indent="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Footer Placeholder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CHARGES and FORCES</a:t>
            </a:r>
          </a:p>
        </p:txBody>
      </p:sp>
      <p:sp>
        <p:nvSpPr>
          <p:cNvPr id="72706" name="Date Placeholder 6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72707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CCD96C-4F85-495D-B44A-E1B24DD523AD}" type="slidenum">
              <a:rPr lang="en-US" smtClean="0">
                <a:cs typeface="Arial" charset="0"/>
              </a:rPr>
              <a:pPr/>
              <a:t>17</a:t>
            </a:fld>
            <a:endParaRPr lang="en-US" smtClean="0">
              <a:cs typeface="Arial" charset="0"/>
            </a:endParaRPr>
          </a:p>
        </p:txBody>
      </p:sp>
      <p:sp>
        <p:nvSpPr>
          <p:cNvPr id="191513" name="Rectangle 25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3141663"/>
          </a:xfrm>
        </p:spPr>
        <p:txBody>
          <a:bodyPr/>
          <a:lstStyle/>
          <a:p>
            <a:pPr marL="623888" lvl="1" indent="-444500" eaLnBrk="1" hangingPunct="1">
              <a:buFont typeface="Arial" charset="0"/>
              <a:buBlip>
                <a:blip r:embed="rId3"/>
              </a:buBlip>
            </a:pPr>
            <a:r>
              <a:rPr lang="en-ZA" dirty="0" smtClean="0"/>
              <a:t>Friction (i.e. by doing work / converting energy)</a:t>
            </a:r>
          </a:p>
          <a:p>
            <a:pPr marL="623888" lvl="1" indent="-444500" eaLnBrk="1" hangingPunct="1">
              <a:buFont typeface="Arial" charset="0"/>
              <a:buBlip>
                <a:blip r:embed="rId3"/>
              </a:buBlip>
            </a:pPr>
            <a:endParaRPr lang="en-ZA" sz="1200" dirty="0" smtClean="0"/>
          </a:p>
          <a:p>
            <a:pPr marL="623888" lvl="1" indent="-444500" eaLnBrk="1" hangingPunct="1">
              <a:buFont typeface="Arial" charset="0"/>
              <a:buBlip>
                <a:blip r:embed="rId3"/>
              </a:buBlip>
            </a:pPr>
            <a:endParaRPr lang="en-ZA" sz="1200" dirty="0" smtClean="0"/>
          </a:p>
          <a:p>
            <a:pPr marL="623888" lvl="1" indent="-444500" eaLnBrk="1" hangingPunct="1">
              <a:buFont typeface="Arial" charset="0"/>
              <a:buBlip>
                <a:blip r:embed="rId3"/>
              </a:buBlip>
            </a:pPr>
            <a:r>
              <a:rPr lang="en-US" dirty="0" smtClean="0"/>
              <a:t>Conduction</a:t>
            </a:r>
          </a:p>
          <a:p>
            <a:pPr marL="623888" lvl="1" indent="-444500" eaLnBrk="1" hangingPunct="1">
              <a:buFont typeface="Arial" charset="0"/>
              <a:buBlip>
                <a:blip r:embed="rId3"/>
              </a:buBlip>
            </a:pPr>
            <a:endParaRPr lang="en-ZA" b="1" dirty="0" smtClean="0"/>
          </a:p>
          <a:p>
            <a:pPr marL="623888" lvl="1" indent="-444500" eaLnBrk="1" hangingPunct="1">
              <a:buFont typeface="Arial" charset="0"/>
              <a:buBlip>
                <a:blip r:embed="rId3"/>
              </a:buBlip>
            </a:pPr>
            <a:endParaRPr lang="en-ZA" b="1" dirty="0" smtClean="0"/>
          </a:p>
          <a:p>
            <a:pPr marL="623888" lvl="1" indent="-444500" eaLnBrk="1" hangingPunct="1">
              <a:buFont typeface="Arial" charset="0"/>
              <a:buBlip>
                <a:blip r:embed="rId3"/>
              </a:buBlip>
            </a:pPr>
            <a:endParaRPr lang="en-ZA" sz="3600" b="1" dirty="0" smtClean="0"/>
          </a:p>
          <a:p>
            <a:pPr marL="623888" lvl="1" indent="-444500" eaLnBrk="1" hangingPunct="1">
              <a:buFont typeface="Arial" charset="0"/>
              <a:buBlip>
                <a:blip r:embed="rId3"/>
              </a:buBlip>
            </a:pPr>
            <a:r>
              <a:rPr lang="en-US" dirty="0" smtClean="0"/>
              <a:t>Induction</a:t>
            </a:r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WAYS OF CHARGING AN OBJECT </a:t>
            </a:r>
          </a:p>
        </p:txBody>
      </p:sp>
      <p:sp>
        <p:nvSpPr>
          <p:cNvPr id="191515" name="Rectangle 27"/>
          <p:cNvSpPr>
            <a:spLocks noChangeArrowheads="1"/>
          </p:cNvSpPr>
          <p:nvPr/>
        </p:nvSpPr>
        <p:spPr bwMode="auto">
          <a:xfrm>
            <a:off x="179388" y="5732463"/>
            <a:ext cx="87741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Note:  Charge is transferred only during direct contact.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91511" name="Rectangle 23"/>
          <p:cNvSpPr>
            <a:spLocks noChangeArrowheads="1"/>
          </p:cNvSpPr>
          <p:nvPr/>
        </p:nvSpPr>
        <p:spPr bwMode="auto">
          <a:xfrm>
            <a:off x="3095625" y="2095500"/>
            <a:ext cx="3757613" cy="1600200"/>
          </a:xfrm>
          <a:prstGeom prst="rect">
            <a:avLst/>
          </a:prstGeom>
          <a:noFill/>
          <a:ln w="15875" algn="ctr">
            <a:solidFill>
              <a:srgbClr val="00008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191612" name="Group 124"/>
          <p:cNvGrpSpPr>
            <a:grpSpLocks/>
          </p:cNvGrpSpPr>
          <p:nvPr/>
        </p:nvGrpSpPr>
        <p:grpSpPr bwMode="auto">
          <a:xfrm>
            <a:off x="4484688" y="2325688"/>
            <a:ext cx="1598612" cy="1241425"/>
            <a:chOff x="2825" y="1465"/>
            <a:chExt cx="1007" cy="782"/>
          </a:xfrm>
        </p:grpSpPr>
        <p:sp>
          <p:nvSpPr>
            <p:cNvPr id="72790" name="Freeform 37"/>
            <p:cNvSpPr>
              <a:spLocks/>
            </p:cNvSpPr>
            <p:nvPr/>
          </p:nvSpPr>
          <p:spPr bwMode="auto">
            <a:xfrm>
              <a:off x="3128" y="1465"/>
              <a:ext cx="336" cy="302"/>
            </a:xfrm>
            <a:custGeom>
              <a:avLst/>
              <a:gdLst>
                <a:gd name="T0" fmla="*/ 0 w 840"/>
                <a:gd name="T1" fmla="*/ 0 h 756"/>
                <a:gd name="T2" fmla="*/ 0 w 840"/>
                <a:gd name="T3" fmla="*/ 0 h 756"/>
                <a:gd name="T4" fmla="*/ 0 w 840"/>
                <a:gd name="T5" fmla="*/ 0 h 756"/>
                <a:gd name="T6" fmla="*/ 0 w 840"/>
                <a:gd name="T7" fmla="*/ 0 h 7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0"/>
                <a:gd name="T13" fmla="*/ 0 h 756"/>
                <a:gd name="T14" fmla="*/ 840 w 840"/>
                <a:gd name="T15" fmla="*/ 756 h 7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0" h="756">
                  <a:moveTo>
                    <a:pt x="468" y="0"/>
                  </a:moveTo>
                  <a:lnTo>
                    <a:pt x="0" y="468"/>
                  </a:lnTo>
                  <a:lnTo>
                    <a:pt x="288" y="756"/>
                  </a:lnTo>
                  <a:lnTo>
                    <a:pt x="840" y="204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91" name="Text Box 38"/>
            <p:cNvSpPr txBox="1">
              <a:spLocks noChangeArrowheads="1"/>
            </p:cNvSpPr>
            <p:nvPr/>
          </p:nvSpPr>
          <p:spPr bwMode="auto">
            <a:xfrm>
              <a:off x="3262" y="1820"/>
              <a:ext cx="570" cy="16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ct val="110000"/>
                </a:lnSpc>
              </a:pPr>
              <a:r>
                <a:rPr lang="en-US" altLang="ko-KR" sz="1400">
                  <a:ea typeface="Gulim" pitchFamily="34" charset="-127"/>
                </a:rPr>
                <a:t>electrons</a:t>
              </a:r>
              <a:endParaRPr lang="en-US"/>
            </a:p>
          </p:txBody>
        </p:sp>
        <p:sp>
          <p:nvSpPr>
            <p:cNvPr id="72792" name="Text Box 41"/>
            <p:cNvSpPr txBox="1">
              <a:spLocks noChangeArrowheads="1"/>
            </p:cNvSpPr>
            <p:nvPr/>
          </p:nvSpPr>
          <p:spPr bwMode="auto">
            <a:xfrm>
              <a:off x="3161" y="1556"/>
              <a:ext cx="173" cy="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93" name="Text Box 42"/>
            <p:cNvSpPr txBox="1">
              <a:spLocks noChangeArrowheads="1"/>
            </p:cNvSpPr>
            <p:nvPr/>
          </p:nvSpPr>
          <p:spPr bwMode="auto">
            <a:xfrm>
              <a:off x="3257" y="1492"/>
              <a:ext cx="173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94" name="Freeform 43"/>
            <p:cNvSpPr>
              <a:spLocks/>
            </p:cNvSpPr>
            <p:nvPr/>
          </p:nvSpPr>
          <p:spPr bwMode="auto">
            <a:xfrm>
              <a:off x="3166" y="1676"/>
              <a:ext cx="197" cy="173"/>
            </a:xfrm>
            <a:custGeom>
              <a:avLst/>
              <a:gdLst>
                <a:gd name="T0" fmla="*/ 0 w 492"/>
                <a:gd name="T1" fmla="*/ 0 h 432"/>
                <a:gd name="T2" fmla="*/ 0 w 492"/>
                <a:gd name="T3" fmla="*/ 0 h 432"/>
                <a:gd name="T4" fmla="*/ 0 60000 65536"/>
                <a:gd name="T5" fmla="*/ 0 60000 65536"/>
                <a:gd name="T6" fmla="*/ 0 w 492"/>
                <a:gd name="T7" fmla="*/ 0 h 432"/>
                <a:gd name="T8" fmla="*/ 492 w 492"/>
                <a:gd name="T9" fmla="*/ 432 h 4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92" h="432">
                  <a:moveTo>
                    <a:pt x="0" y="432"/>
                  </a:moveTo>
                  <a:cubicBezTo>
                    <a:pt x="300" y="432"/>
                    <a:pt x="420" y="348"/>
                    <a:pt x="492" y="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 type="arrow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95" name="Text Box 51"/>
            <p:cNvSpPr txBox="1">
              <a:spLocks noChangeArrowheads="1"/>
            </p:cNvSpPr>
            <p:nvPr/>
          </p:nvSpPr>
          <p:spPr bwMode="auto">
            <a:xfrm>
              <a:off x="2916" y="1915"/>
              <a:ext cx="116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96" name="Text Box 52"/>
            <p:cNvSpPr txBox="1">
              <a:spLocks noChangeArrowheads="1"/>
            </p:cNvSpPr>
            <p:nvPr/>
          </p:nvSpPr>
          <p:spPr bwMode="auto">
            <a:xfrm>
              <a:off x="2825" y="2020"/>
              <a:ext cx="115" cy="135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97" name="Text Box 53"/>
            <p:cNvSpPr txBox="1">
              <a:spLocks noChangeArrowheads="1"/>
            </p:cNvSpPr>
            <p:nvPr/>
          </p:nvSpPr>
          <p:spPr bwMode="auto">
            <a:xfrm>
              <a:off x="3094" y="1924"/>
              <a:ext cx="115" cy="135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98" name="Text Box 54"/>
            <p:cNvSpPr txBox="1">
              <a:spLocks noChangeArrowheads="1"/>
            </p:cNvSpPr>
            <p:nvPr/>
          </p:nvSpPr>
          <p:spPr bwMode="auto">
            <a:xfrm>
              <a:off x="3094" y="2102"/>
              <a:ext cx="115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grpSp>
          <p:nvGrpSpPr>
            <p:cNvPr id="72799" name="Group 60"/>
            <p:cNvGrpSpPr>
              <a:grpSpLocks/>
            </p:cNvGrpSpPr>
            <p:nvPr/>
          </p:nvGrpSpPr>
          <p:grpSpPr bwMode="auto">
            <a:xfrm>
              <a:off x="2878" y="1777"/>
              <a:ext cx="403" cy="470"/>
              <a:chOff x="8640" y="9732"/>
              <a:chExt cx="1008" cy="1176"/>
            </a:xfrm>
          </p:grpSpPr>
          <p:grpSp>
            <p:nvGrpSpPr>
              <p:cNvPr id="72800" name="Group 61"/>
              <p:cNvGrpSpPr>
                <a:grpSpLocks/>
              </p:cNvGrpSpPr>
              <p:nvPr/>
            </p:nvGrpSpPr>
            <p:grpSpPr bwMode="auto">
              <a:xfrm>
                <a:off x="8640" y="9732"/>
                <a:ext cx="1008" cy="1176"/>
                <a:chOff x="8652" y="9192"/>
                <a:chExt cx="1008" cy="1176"/>
              </a:xfrm>
            </p:grpSpPr>
            <p:sp>
              <p:nvSpPr>
                <p:cNvPr id="72802" name="Line 62"/>
                <p:cNvSpPr>
                  <a:spLocks noChangeShapeType="1"/>
                </p:cNvSpPr>
                <p:nvPr/>
              </p:nvSpPr>
              <p:spPr bwMode="auto">
                <a:xfrm>
                  <a:off x="8652" y="9192"/>
                  <a:ext cx="100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03" name="Line 63"/>
                <p:cNvSpPr>
                  <a:spLocks noChangeShapeType="1"/>
                </p:cNvSpPr>
                <p:nvPr/>
              </p:nvSpPr>
              <p:spPr bwMode="auto">
                <a:xfrm>
                  <a:off x="9156" y="9192"/>
                  <a:ext cx="0" cy="117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801" name="Line 64"/>
              <p:cNvSpPr>
                <a:spLocks noChangeShapeType="1"/>
              </p:cNvSpPr>
              <p:nvPr/>
            </p:nvSpPr>
            <p:spPr bwMode="auto">
              <a:xfrm flipH="1">
                <a:off x="8700" y="10128"/>
                <a:ext cx="432" cy="62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91613" name="Group 125"/>
          <p:cNvGrpSpPr>
            <a:grpSpLocks/>
          </p:cNvGrpSpPr>
          <p:nvPr/>
        </p:nvGrpSpPr>
        <p:grpSpPr bwMode="auto">
          <a:xfrm>
            <a:off x="6046788" y="2582863"/>
            <a:ext cx="666750" cy="984250"/>
            <a:chOff x="3809" y="1627"/>
            <a:chExt cx="420" cy="620"/>
          </a:xfrm>
        </p:grpSpPr>
        <p:sp>
          <p:nvSpPr>
            <p:cNvPr id="72781" name="Text Box 47"/>
            <p:cNvSpPr txBox="1">
              <a:spLocks noChangeArrowheads="1"/>
            </p:cNvSpPr>
            <p:nvPr/>
          </p:nvSpPr>
          <p:spPr bwMode="auto">
            <a:xfrm>
              <a:off x="3809" y="1968"/>
              <a:ext cx="115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82" name="Text Box 48"/>
            <p:cNvSpPr txBox="1">
              <a:spLocks noChangeArrowheads="1"/>
            </p:cNvSpPr>
            <p:nvPr/>
          </p:nvSpPr>
          <p:spPr bwMode="auto">
            <a:xfrm>
              <a:off x="3857" y="1627"/>
              <a:ext cx="11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83" name="Text Box 49"/>
            <p:cNvSpPr txBox="1">
              <a:spLocks noChangeArrowheads="1"/>
            </p:cNvSpPr>
            <p:nvPr/>
          </p:nvSpPr>
          <p:spPr bwMode="auto">
            <a:xfrm>
              <a:off x="4073" y="1627"/>
              <a:ext cx="11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84" name="Text Box 50"/>
            <p:cNvSpPr txBox="1">
              <a:spLocks noChangeArrowheads="1"/>
            </p:cNvSpPr>
            <p:nvPr/>
          </p:nvSpPr>
          <p:spPr bwMode="auto">
            <a:xfrm>
              <a:off x="4040" y="2020"/>
              <a:ext cx="115" cy="135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grpSp>
          <p:nvGrpSpPr>
            <p:cNvPr id="72785" name="Group 65"/>
            <p:cNvGrpSpPr>
              <a:grpSpLocks/>
            </p:cNvGrpSpPr>
            <p:nvPr/>
          </p:nvGrpSpPr>
          <p:grpSpPr bwMode="auto">
            <a:xfrm>
              <a:off x="3826" y="1777"/>
              <a:ext cx="403" cy="470"/>
              <a:chOff x="8640" y="9732"/>
              <a:chExt cx="1008" cy="1176"/>
            </a:xfrm>
          </p:grpSpPr>
          <p:grpSp>
            <p:nvGrpSpPr>
              <p:cNvPr id="72786" name="Group 66"/>
              <p:cNvGrpSpPr>
                <a:grpSpLocks/>
              </p:cNvGrpSpPr>
              <p:nvPr/>
            </p:nvGrpSpPr>
            <p:grpSpPr bwMode="auto">
              <a:xfrm>
                <a:off x="8640" y="9732"/>
                <a:ext cx="1008" cy="1176"/>
                <a:chOff x="8652" y="9192"/>
                <a:chExt cx="1008" cy="1176"/>
              </a:xfrm>
            </p:grpSpPr>
            <p:sp>
              <p:nvSpPr>
                <p:cNvPr id="72788" name="Line 67"/>
                <p:cNvSpPr>
                  <a:spLocks noChangeShapeType="1"/>
                </p:cNvSpPr>
                <p:nvPr/>
              </p:nvSpPr>
              <p:spPr bwMode="auto">
                <a:xfrm>
                  <a:off x="8652" y="9192"/>
                  <a:ext cx="100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789" name="Line 68"/>
                <p:cNvSpPr>
                  <a:spLocks noChangeShapeType="1"/>
                </p:cNvSpPr>
                <p:nvPr/>
              </p:nvSpPr>
              <p:spPr bwMode="auto">
                <a:xfrm>
                  <a:off x="9156" y="9192"/>
                  <a:ext cx="0" cy="117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787" name="Line 69"/>
              <p:cNvSpPr>
                <a:spLocks noChangeShapeType="1"/>
              </p:cNvSpPr>
              <p:nvPr/>
            </p:nvSpPr>
            <p:spPr bwMode="auto">
              <a:xfrm flipH="1">
                <a:off x="8700" y="10128"/>
                <a:ext cx="432" cy="62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91611" name="Group 123"/>
          <p:cNvGrpSpPr>
            <a:grpSpLocks/>
          </p:cNvGrpSpPr>
          <p:nvPr/>
        </p:nvGrpSpPr>
        <p:grpSpPr bwMode="auto">
          <a:xfrm>
            <a:off x="3265488" y="2098675"/>
            <a:ext cx="1036637" cy="1468438"/>
            <a:chOff x="2057" y="1322"/>
            <a:chExt cx="653" cy="925"/>
          </a:xfrm>
        </p:grpSpPr>
        <p:grpSp>
          <p:nvGrpSpPr>
            <p:cNvPr id="72763" name="Group 31"/>
            <p:cNvGrpSpPr>
              <a:grpSpLocks/>
            </p:cNvGrpSpPr>
            <p:nvPr/>
          </p:nvGrpSpPr>
          <p:grpSpPr bwMode="auto">
            <a:xfrm>
              <a:off x="2110" y="1777"/>
              <a:ext cx="403" cy="470"/>
              <a:chOff x="8640" y="9732"/>
              <a:chExt cx="1008" cy="1176"/>
            </a:xfrm>
          </p:grpSpPr>
          <p:grpSp>
            <p:nvGrpSpPr>
              <p:cNvPr id="72777" name="Group 32"/>
              <p:cNvGrpSpPr>
                <a:grpSpLocks/>
              </p:cNvGrpSpPr>
              <p:nvPr/>
            </p:nvGrpSpPr>
            <p:grpSpPr bwMode="auto">
              <a:xfrm>
                <a:off x="8640" y="9732"/>
                <a:ext cx="1008" cy="1176"/>
                <a:chOff x="8652" y="9192"/>
                <a:chExt cx="1008" cy="1176"/>
              </a:xfrm>
            </p:grpSpPr>
            <p:sp>
              <p:nvSpPr>
                <p:cNvPr id="72779" name="Line 33"/>
                <p:cNvSpPr>
                  <a:spLocks noChangeShapeType="1"/>
                </p:cNvSpPr>
                <p:nvPr/>
              </p:nvSpPr>
              <p:spPr bwMode="auto">
                <a:xfrm>
                  <a:off x="8652" y="9192"/>
                  <a:ext cx="100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780" name="Line 34"/>
                <p:cNvSpPr>
                  <a:spLocks noChangeShapeType="1"/>
                </p:cNvSpPr>
                <p:nvPr/>
              </p:nvSpPr>
              <p:spPr bwMode="auto">
                <a:xfrm>
                  <a:off x="9156" y="9192"/>
                  <a:ext cx="0" cy="117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778" name="Line 35"/>
              <p:cNvSpPr>
                <a:spLocks noChangeShapeType="1"/>
              </p:cNvSpPr>
              <p:nvPr/>
            </p:nvSpPr>
            <p:spPr bwMode="auto">
              <a:xfrm flipH="1">
                <a:off x="8700" y="10128"/>
                <a:ext cx="432" cy="62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764" name="Freeform 36"/>
            <p:cNvSpPr>
              <a:spLocks/>
            </p:cNvSpPr>
            <p:nvPr/>
          </p:nvSpPr>
          <p:spPr bwMode="auto">
            <a:xfrm>
              <a:off x="2374" y="1369"/>
              <a:ext cx="336" cy="302"/>
            </a:xfrm>
            <a:custGeom>
              <a:avLst/>
              <a:gdLst>
                <a:gd name="T0" fmla="*/ 0 w 840"/>
                <a:gd name="T1" fmla="*/ 0 h 756"/>
                <a:gd name="T2" fmla="*/ 0 w 840"/>
                <a:gd name="T3" fmla="*/ 0 h 756"/>
                <a:gd name="T4" fmla="*/ 0 w 840"/>
                <a:gd name="T5" fmla="*/ 0 h 756"/>
                <a:gd name="T6" fmla="*/ 0 w 840"/>
                <a:gd name="T7" fmla="*/ 0 h 7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0"/>
                <a:gd name="T13" fmla="*/ 0 h 756"/>
                <a:gd name="T14" fmla="*/ 840 w 840"/>
                <a:gd name="T15" fmla="*/ 756 h 7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0" h="756">
                  <a:moveTo>
                    <a:pt x="468" y="0"/>
                  </a:moveTo>
                  <a:lnTo>
                    <a:pt x="0" y="468"/>
                  </a:lnTo>
                  <a:lnTo>
                    <a:pt x="288" y="756"/>
                  </a:lnTo>
                  <a:lnTo>
                    <a:pt x="840" y="204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65" name="Text Box 39"/>
            <p:cNvSpPr txBox="1">
              <a:spLocks noChangeArrowheads="1"/>
            </p:cNvSpPr>
            <p:nvPr/>
          </p:nvSpPr>
          <p:spPr bwMode="auto">
            <a:xfrm>
              <a:off x="2148" y="1915"/>
              <a:ext cx="116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66" name="Text Box 40"/>
            <p:cNvSpPr txBox="1">
              <a:spLocks noChangeArrowheads="1"/>
            </p:cNvSpPr>
            <p:nvPr/>
          </p:nvSpPr>
          <p:spPr bwMode="auto">
            <a:xfrm>
              <a:off x="2499" y="1428"/>
              <a:ext cx="173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67" name="Text Box 44"/>
            <p:cNvSpPr txBox="1">
              <a:spLocks noChangeArrowheads="1"/>
            </p:cNvSpPr>
            <p:nvPr/>
          </p:nvSpPr>
          <p:spPr bwMode="auto">
            <a:xfrm>
              <a:off x="2057" y="2020"/>
              <a:ext cx="115" cy="135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68" name="Text Box 45"/>
            <p:cNvSpPr txBox="1">
              <a:spLocks noChangeArrowheads="1"/>
            </p:cNvSpPr>
            <p:nvPr/>
          </p:nvSpPr>
          <p:spPr bwMode="auto">
            <a:xfrm>
              <a:off x="2326" y="1924"/>
              <a:ext cx="115" cy="135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69" name="Text Box 46"/>
            <p:cNvSpPr txBox="1">
              <a:spLocks noChangeArrowheads="1"/>
            </p:cNvSpPr>
            <p:nvPr/>
          </p:nvSpPr>
          <p:spPr bwMode="auto">
            <a:xfrm>
              <a:off x="2326" y="2102"/>
              <a:ext cx="115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70" name="Text Box 55"/>
            <p:cNvSpPr txBox="1">
              <a:spLocks noChangeArrowheads="1"/>
            </p:cNvSpPr>
            <p:nvPr/>
          </p:nvSpPr>
          <p:spPr bwMode="auto">
            <a:xfrm>
              <a:off x="2403" y="1514"/>
              <a:ext cx="173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71" name="Text Box 56"/>
            <p:cNvSpPr txBox="1">
              <a:spLocks noChangeArrowheads="1"/>
            </p:cNvSpPr>
            <p:nvPr/>
          </p:nvSpPr>
          <p:spPr bwMode="auto">
            <a:xfrm>
              <a:off x="2196" y="1646"/>
              <a:ext cx="11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–</a:t>
              </a:r>
              <a:endParaRPr lang="en-US"/>
            </a:p>
          </p:txBody>
        </p:sp>
        <p:sp>
          <p:nvSpPr>
            <p:cNvPr id="72772" name="Text Box 57"/>
            <p:cNvSpPr txBox="1">
              <a:spLocks noChangeArrowheads="1"/>
            </p:cNvSpPr>
            <p:nvPr/>
          </p:nvSpPr>
          <p:spPr bwMode="auto">
            <a:xfrm>
              <a:off x="2374" y="1646"/>
              <a:ext cx="11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–</a:t>
              </a:r>
              <a:endParaRPr lang="en-US"/>
            </a:p>
          </p:txBody>
        </p:sp>
        <p:sp>
          <p:nvSpPr>
            <p:cNvPr id="72773" name="Text Box 58"/>
            <p:cNvSpPr txBox="1">
              <a:spLocks noChangeArrowheads="1"/>
            </p:cNvSpPr>
            <p:nvPr/>
          </p:nvSpPr>
          <p:spPr bwMode="auto">
            <a:xfrm>
              <a:off x="2331" y="1732"/>
              <a:ext cx="115" cy="135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–</a:t>
              </a:r>
              <a:endParaRPr lang="en-US"/>
            </a:p>
          </p:txBody>
        </p:sp>
        <p:sp>
          <p:nvSpPr>
            <p:cNvPr id="72774" name="Text Box 59"/>
            <p:cNvSpPr txBox="1">
              <a:spLocks noChangeArrowheads="1"/>
            </p:cNvSpPr>
            <p:nvPr/>
          </p:nvSpPr>
          <p:spPr bwMode="auto">
            <a:xfrm>
              <a:off x="2196" y="1732"/>
              <a:ext cx="116" cy="135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–</a:t>
              </a:r>
              <a:endParaRPr lang="en-US"/>
            </a:p>
          </p:txBody>
        </p:sp>
        <p:sp>
          <p:nvSpPr>
            <p:cNvPr id="72775" name="Text Box 70"/>
            <p:cNvSpPr txBox="1">
              <a:spLocks noChangeArrowheads="1"/>
            </p:cNvSpPr>
            <p:nvPr/>
          </p:nvSpPr>
          <p:spPr bwMode="auto">
            <a:xfrm>
              <a:off x="2513" y="1322"/>
              <a:ext cx="173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76" name="Text Box 71"/>
            <p:cNvSpPr txBox="1">
              <a:spLocks noChangeArrowheads="1"/>
            </p:cNvSpPr>
            <p:nvPr/>
          </p:nvSpPr>
          <p:spPr bwMode="auto">
            <a:xfrm>
              <a:off x="2417" y="1408"/>
              <a:ext cx="173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</p:grpSp>
      <p:sp>
        <p:nvSpPr>
          <p:cNvPr id="191514" name="Rectangle 26"/>
          <p:cNvSpPr>
            <a:spLocks noChangeArrowheads="1"/>
          </p:cNvSpPr>
          <p:nvPr/>
        </p:nvSpPr>
        <p:spPr bwMode="auto">
          <a:xfrm>
            <a:off x="2822575" y="3951288"/>
            <a:ext cx="4030663" cy="1600200"/>
          </a:xfrm>
          <a:prstGeom prst="rect">
            <a:avLst/>
          </a:prstGeom>
          <a:noFill/>
          <a:ln w="15875" algn="ctr">
            <a:solidFill>
              <a:srgbClr val="00008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191616" name="Group 128"/>
          <p:cNvGrpSpPr>
            <a:grpSpLocks/>
          </p:cNvGrpSpPr>
          <p:nvPr/>
        </p:nvGrpSpPr>
        <p:grpSpPr bwMode="auto">
          <a:xfrm>
            <a:off x="6116638" y="4495800"/>
            <a:ext cx="647700" cy="946150"/>
            <a:chOff x="3853" y="2832"/>
            <a:chExt cx="408" cy="596"/>
          </a:xfrm>
        </p:grpSpPr>
        <p:grpSp>
          <p:nvGrpSpPr>
            <p:cNvPr id="72755" name="Group 75"/>
            <p:cNvGrpSpPr>
              <a:grpSpLocks/>
            </p:cNvGrpSpPr>
            <p:nvPr/>
          </p:nvGrpSpPr>
          <p:grpSpPr bwMode="auto">
            <a:xfrm>
              <a:off x="3858" y="2958"/>
              <a:ext cx="403" cy="470"/>
              <a:chOff x="8652" y="9192"/>
              <a:chExt cx="1008" cy="1176"/>
            </a:xfrm>
          </p:grpSpPr>
          <p:sp>
            <p:nvSpPr>
              <p:cNvPr id="72761" name="Line 76"/>
              <p:cNvSpPr>
                <a:spLocks noChangeShapeType="1"/>
              </p:cNvSpPr>
              <p:nvPr/>
            </p:nvSpPr>
            <p:spPr bwMode="auto">
              <a:xfrm>
                <a:off x="8652" y="9192"/>
                <a:ext cx="100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62" name="Line 77"/>
              <p:cNvSpPr>
                <a:spLocks noChangeShapeType="1"/>
              </p:cNvSpPr>
              <p:nvPr/>
            </p:nvSpPr>
            <p:spPr bwMode="auto">
              <a:xfrm>
                <a:off x="9156" y="9192"/>
                <a:ext cx="0" cy="1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756" name="Line 78"/>
            <p:cNvSpPr>
              <a:spLocks noChangeShapeType="1"/>
            </p:cNvSpPr>
            <p:nvPr/>
          </p:nvSpPr>
          <p:spPr bwMode="auto">
            <a:xfrm flipH="1">
              <a:off x="3888" y="3116"/>
              <a:ext cx="173" cy="2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57" name="Text Box 93"/>
            <p:cNvSpPr txBox="1">
              <a:spLocks noChangeArrowheads="1"/>
            </p:cNvSpPr>
            <p:nvPr/>
          </p:nvSpPr>
          <p:spPr bwMode="auto">
            <a:xfrm>
              <a:off x="3853" y="3149"/>
              <a:ext cx="115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–</a:t>
              </a:r>
              <a:endParaRPr lang="en-US"/>
            </a:p>
          </p:txBody>
        </p:sp>
        <p:sp>
          <p:nvSpPr>
            <p:cNvPr id="72758" name="Text Box 94"/>
            <p:cNvSpPr txBox="1">
              <a:spLocks noChangeArrowheads="1"/>
            </p:cNvSpPr>
            <p:nvPr/>
          </p:nvSpPr>
          <p:spPr bwMode="auto">
            <a:xfrm>
              <a:off x="3896" y="2832"/>
              <a:ext cx="115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–</a:t>
              </a:r>
              <a:endParaRPr lang="en-US"/>
            </a:p>
          </p:txBody>
        </p:sp>
        <p:sp>
          <p:nvSpPr>
            <p:cNvPr id="72759" name="Text Box 95"/>
            <p:cNvSpPr txBox="1">
              <a:spLocks noChangeArrowheads="1"/>
            </p:cNvSpPr>
            <p:nvPr/>
          </p:nvSpPr>
          <p:spPr bwMode="auto">
            <a:xfrm>
              <a:off x="4112" y="2832"/>
              <a:ext cx="115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–</a:t>
              </a:r>
              <a:endParaRPr lang="en-US"/>
            </a:p>
          </p:txBody>
        </p:sp>
        <p:sp>
          <p:nvSpPr>
            <p:cNvPr id="72760" name="Text Box 96"/>
            <p:cNvSpPr txBox="1">
              <a:spLocks noChangeArrowheads="1"/>
            </p:cNvSpPr>
            <p:nvPr/>
          </p:nvSpPr>
          <p:spPr bwMode="auto">
            <a:xfrm>
              <a:off x="4083" y="3201"/>
              <a:ext cx="116" cy="135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–</a:t>
              </a:r>
              <a:endParaRPr lang="en-US"/>
            </a:p>
          </p:txBody>
        </p:sp>
      </p:grpSp>
      <p:grpSp>
        <p:nvGrpSpPr>
          <p:cNvPr id="191614" name="Group 126"/>
          <p:cNvGrpSpPr>
            <a:grpSpLocks/>
          </p:cNvGrpSpPr>
          <p:nvPr/>
        </p:nvGrpSpPr>
        <p:grpSpPr bwMode="auto">
          <a:xfrm>
            <a:off x="3098800" y="3962400"/>
            <a:ext cx="1036638" cy="1479550"/>
            <a:chOff x="1952" y="2496"/>
            <a:chExt cx="653" cy="932"/>
          </a:xfrm>
        </p:grpSpPr>
        <p:grpSp>
          <p:nvGrpSpPr>
            <p:cNvPr id="72737" name="Group 80"/>
            <p:cNvGrpSpPr>
              <a:grpSpLocks/>
            </p:cNvGrpSpPr>
            <p:nvPr/>
          </p:nvGrpSpPr>
          <p:grpSpPr bwMode="auto">
            <a:xfrm>
              <a:off x="2005" y="2958"/>
              <a:ext cx="403" cy="470"/>
              <a:chOff x="8640" y="9732"/>
              <a:chExt cx="1008" cy="1176"/>
            </a:xfrm>
          </p:grpSpPr>
          <p:grpSp>
            <p:nvGrpSpPr>
              <p:cNvPr id="72751" name="Group 81"/>
              <p:cNvGrpSpPr>
                <a:grpSpLocks/>
              </p:cNvGrpSpPr>
              <p:nvPr/>
            </p:nvGrpSpPr>
            <p:grpSpPr bwMode="auto">
              <a:xfrm>
                <a:off x="8640" y="9732"/>
                <a:ext cx="1008" cy="1176"/>
                <a:chOff x="8652" y="9192"/>
                <a:chExt cx="1008" cy="1176"/>
              </a:xfrm>
            </p:grpSpPr>
            <p:sp>
              <p:nvSpPr>
                <p:cNvPr id="72753" name="Line 82"/>
                <p:cNvSpPr>
                  <a:spLocks noChangeShapeType="1"/>
                </p:cNvSpPr>
                <p:nvPr/>
              </p:nvSpPr>
              <p:spPr bwMode="auto">
                <a:xfrm>
                  <a:off x="8652" y="9192"/>
                  <a:ext cx="100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754" name="Line 83"/>
                <p:cNvSpPr>
                  <a:spLocks noChangeShapeType="1"/>
                </p:cNvSpPr>
                <p:nvPr/>
              </p:nvSpPr>
              <p:spPr bwMode="auto">
                <a:xfrm>
                  <a:off x="9156" y="9192"/>
                  <a:ext cx="0" cy="117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752" name="Line 84"/>
              <p:cNvSpPr>
                <a:spLocks noChangeShapeType="1"/>
              </p:cNvSpPr>
              <p:nvPr/>
            </p:nvSpPr>
            <p:spPr bwMode="auto">
              <a:xfrm flipH="1">
                <a:off x="8700" y="10128"/>
                <a:ext cx="432" cy="62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738" name="Freeform 85"/>
            <p:cNvSpPr>
              <a:spLocks/>
            </p:cNvSpPr>
            <p:nvPr/>
          </p:nvSpPr>
          <p:spPr bwMode="auto">
            <a:xfrm>
              <a:off x="2269" y="2550"/>
              <a:ext cx="336" cy="302"/>
            </a:xfrm>
            <a:custGeom>
              <a:avLst/>
              <a:gdLst>
                <a:gd name="T0" fmla="*/ 0 w 840"/>
                <a:gd name="T1" fmla="*/ 0 h 756"/>
                <a:gd name="T2" fmla="*/ 0 w 840"/>
                <a:gd name="T3" fmla="*/ 0 h 756"/>
                <a:gd name="T4" fmla="*/ 0 w 840"/>
                <a:gd name="T5" fmla="*/ 0 h 756"/>
                <a:gd name="T6" fmla="*/ 0 w 840"/>
                <a:gd name="T7" fmla="*/ 0 h 7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0"/>
                <a:gd name="T13" fmla="*/ 0 h 756"/>
                <a:gd name="T14" fmla="*/ 840 w 840"/>
                <a:gd name="T15" fmla="*/ 756 h 7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0" h="756">
                  <a:moveTo>
                    <a:pt x="468" y="0"/>
                  </a:moveTo>
                  <a:lnTo>
                    <a:pt x="0" y="468"/>
                  </a:lnTo>
                  <a:lnTo>
                    <a:pt x="288" y="756"/>
                  </a:lnTo>
                  <a:lnTo>
                    <a:pt x="840" y="204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39" name="Text Box 87"/>
            <p:cNvSpPr txBox="1">
              <a:spLocks noChangeArrowheads="1"/>
            </p:cNvSpPr>
            <p:nvPr/>
          </p:nvSpPr>
          <p:spPr bwMode="auto">
            <a:xfrm>
              <a:off x="2043" y="3096"/>
              <a:ext cx="116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40" name="Text Box 88"/>
            <p:cNvSpPr txBox="1">
              <a:spLocks noChangeArrowheads="1"/>
            </p:cNvSpPr>
            <p:nvPr/>
          </p:nvSpPr>
          <p:spPr bwMode="auto">
            <a:xfrm>
              <a:off x="2394" y="2587"/>
              <a:ext cx="173" cy="130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41" name="Text Box 90"/>
            <p:cNvSpPr txBox="1">
              <a:spLocks noChangeArrowheads="1"/>
            </p:cNvSpPr>
            <p:nvPr/>
          </p:nvSpPr>
          <p:spPr bwMode="auto">
            <a:xfrm>
              <a:off x="1952" y="3201"/>
              <a:ext cx="115" cy="135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42" name="Text Box 91"/>
            <p:cNvSpPr txBox="1">
              <a:spLocks noChangeArrowheads="1"/>
            </p:cNvSpPr>
            <p:nvPr/>
          </p:nvSpPr>
          <p:spPr bwMode="auto">
            <a:xfrm>
              <a:off x="2221" y="3105"/>
              <a:ext cx="115" cy="135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43" name="Text Box 92"/>
            <p:cNvSpPr txBox="1">
              <a:spLocks noChangeArrowheads="1"/>
            </p:cNvSpPr>
            <p:nvPr/>
          </p:nvSpPr>
          <p:spPr bwMode="auto">
            <a:xfrm>
              <a:off x="2221" y="3283"/>
              <a:ext cx="115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44" name="Text Box 97"/>
            <p:cNvSpPr txBox="1">
              <a:spLocks noChangeArrowheads="1"/>
            </p:cNvSpPr>
            <p:nvPr/>
          </p:nvSpPr>
          <p:spPr bwMode="auto">
            <a:xfrm>
              <a:off x="2298" y="2673"/>
              <a:ext cx="173" cy="130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45" name="Text Box 98"/>
            <p:cNvSpPr txBox="1">
              <a:spLocks noChangeArrowheads="1"/>
            </p:cNvSpPr>
            <p:nvPr/>
          </p:nvSpPr>
          <p:spPr bwMode="auto">
            <a:xfrm>
              <a:off x="2159" y="2827"/>
              <a:ext cx="115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–</a:t>
              </a:r>
              <a:endParaRPr lang="en-US"/>
            </a:p>
          </p:txBody>
        </p:sp>
        <p:sp>
          <p:nvSpPr>
            <p:cNvPr id="72746" name="Text Box 99"/>
            <p:cNvSpPr txBox="1">
              <a:spLocks noChangeArrowheads="1"/>
            </p:cNvSpPr>
            <p:nvPr/>
          </p:nvSpPr>
          <p:spPr bwMode="auto">
            <a:xfrm>
              <a:off x="2322" y="2827"/>
              <a:ext cx="115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–</a:t>
              </a:r>
              <a:endParaRPr lang="en-US"/>
            </a:p>
          </p:txBody>
        </p:sp>
        <p:sp>
          <p:nvSpPr>
            <p:cNvPr id="72747" name="Text Box 100"/>
            <p:cNvSpPr txBox="1">
              <a:spLocks noChangeArrowheads="1"/>
            </p:cNvSpPr>
            <p:nvPr/>
          </p:nvSpPr>
          <p:spPr bwMode="auto">
            <a:xfrm>
              <a:off x="2250" y="2913"/>
              <a:ext cx="115" cy="135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–</a:t>
              </a:r>
              <a:endParaRPr lang="en-US"/>
            </a:p>
          </p:txBody>
        </p:sp>
        <p:sp>
          <p:nvSpPr>
            <p:cNvPr id="72748" name="Text Box 101"/>
            <p:cNvSpPr txBox="1">
              <a:spLocks noChangeArrowheads="1"/>
            </p:cNvSpPr>
            <p:nvPr/>
          </p:nvSpPr>
          <p:spPr bwMode="auto">
            <a:xfrm>
              <a:off x="2091" y="2913"/>
              <a:ext cx="116" cy="135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–</a:t>
              </a:r>
              <a:endParaRPr lang="en-US"/>
            </a:p>
          </p:txBody>
        </p:sp>
        <p:sp>
          <p:nvSpPr>
            <p:cNvPr id="72749" name="Text Box 117"/>
            <p:cNvSpPr txBox="1">
              <a:spLocks noChangeArrowheads="1"/>
            </p:cNvSpPr>
            <p:nvPr/>
          </p:nvSpPr>
          <p:spPr bwMode="auto">
            <a:xfrm>
              <a:off x="2409" y="2496"/>
              <a:ext cx="173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50" name="Text Box 118"/>
            <p:cNvSpPr txBox="1">
              <a:spLocks noChangeArrowheads="1"/>
            </p:cNvSpPr>
            <p:nvPr/>
          </p:nvSpPr>
          <p:spPr bwMode="auto">
            <a:xfrm>
              <a:off x="2313" y="2582"/>
              <a:ext cx="173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</p:grpSp>
      <p:grpSp>
        <p:nvGrpSpPr>
          <p:cNvPr id="191615" name="Group 127"/>
          <p:cNvGrpSpPr>
            <a:grpSpLocks/>
          </p:cNvGrpSpPr>
          <p:nvPr/>
        </p:nvGrpSpPr>
        <p:grpSpPr bwMode="auto">
          <a:xfrm>
            <a:off x="3975100" y="3962400"/>
            <a:ext cx="1820863" cy="1479550"/>
            <a:chOff x="2504" y="2496"/>
            <a:chExt cx="1147" cy="932"/>
          </a:xfrm>
        </p:grpSpPr>
        <p:sp>
          <p:nvSpPr>
            <p:cNvPr id="72719" name="Text Box 86"/>
            <p:cNvSpPr txBox="1">
              <a:spLocks noChangeArrowheads="1"/>
            </p:cNvSpPr>
            <p:nvPr/>
          </p:nvSpPr>
          <p:spPr bwMode="auto">
            <a:xfrm>
              <a:off x="2504" y="3019"/>
              <a:ext cx="576" cy="163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ea typeface="Gulim" pitchFamily="34" charset="-127"/>
                </a:rPr>
                <a:t>electrons</a:t>
              </a:r>
              <a:endParaRPr lang="en-US"/>
            </a:p>
          </p:txBody>
        </p:sp>
        <p:sp>
          <p:nvSpPr>
            <p:cNvPr id="72720" name="Freeform 89"/>
            <p:cNvSpPr>
              <a:spLocks/>
            </p:cNvSpPr>
            <p:nvPr/>
          </p:nvSpPr>
          <p:spPr bwMode="auto">
            <a:xfrm flipV="1">
              <a:off x="2936" y="2977"/>
              <a:ext cx="197" cy="173"/>
            </a:xfrm>
            <a:custGeom>
              <a:avLst/>
              <a:gdLst>
                <a:gd name="T0" fmla="*/ 0 w 492"/>
                <a:gd name="T1" fmla="*/ 0 h 432"/>
                <a:gd name="T2" fmla="*/ 0 w 492"/>
                <a:gd name="T3" fmla="*/ 0 h 432"/>
                <a:gd name="T4" fmla="*/ 0 60000 65536"/>
                <a:gd name="T5" fmla="*/ 0 60000 65536"/>
                <a:gd name="T6" fmla="*/ 0 w 492"/>
                <a:gd name="T7" fmla="*/ 0 h 432"/>
                <a:gd name="T8" fmla="*/ 492 w 492"/>
                <a:gd name="T9" fmla="*/ 432 h 4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92" h="432">
                  <a:moveTo>
                    <a:pt x="0" y="432"/>
                  </a:moveTo>
                  <a:cubicBezTo>
                    <a:pt x="300" y="432"/>
                    <a:pt x="420" y="348"/>
                    <a:pt x="492" y="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 type="arrow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21" name="Text Box 102"/>
            <p:cNvSpPr txBox="1">
              <a:spLocks noChangeArrowheads="1"/>
            </p:cNvSpPr>
            <p:nvPr/>
          </p:nvSpPr>
          <p:spPr bwMode="auto">
            <a:xfrm>
              <a:off x="3440" y="2587"/>
              <a:ext cx="173" cy="130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22" name="Text Box 103"/>
            <p:cNvSpPr txBox="1">
              <a:spLocks noChangeArrowheads="1"/>
            </p:cNvSpPr>
            <p:nvPr/>
          </p:nvSpPr>
          <p:spPr bwMode="auto">
            <a:xfrm>
              <a:off x="3344" y="2673"/>
              <a:ext cx="173" cy="130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23" name="Text Box 104"/>
            <p:cNvSpPr txBox="1">
              <a:spLocks noChangeArrowheads="1"/>
            </p:cNvSpPr>
            <p:nvPr/>
          </p:nvSpPr>
          <p:spPr bwMode="auto">
            <a:xfrm>
              <a:off x="3205" y="2827"/>
              <a:ext cx="115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–</a:t>
              </a:r>
              <a:endParaRPr lang="en-US"/>
            </a:p>
          </p:txBody>
        </p:sp>
        <p:sp>
          <p:nvSpPr>
            <p:cNvPr id="72724" name="Text Box 105"/>
            <p:cNvSpPr txBox="1">
              <a:spLocks noChangeArrowheads="1"/>
            </p:cNvSpPr>
            <p:nvPr/>
          </p:nvSpPr>
          <p:spPr bwMode="auto">
            <a:xfrm>
              <a:off x="3368" y="2827"/>
              <a:ext cx="115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–</a:t>
              </a:r>
              <a:endParaRPr lang="en-US"/>
            </a:p>
          </p:txBody>
        </p:sp>
        <p:sp>
          <p:nvSpPr>
            <p:cNvPr id="72725" name="Text Box 106"/>
            <p:cNvSpPr txBox="1">
              <a:spLocks noChangeArrowheads="1"/>
            </p:cNvSpPr>
            <p:nvPr/>
          </p:nvSpPr>
          <p:spPr bwMode="auto">
            <a:xfrm>
              <a:off x="3296" y="2937"/>
              <a:ext cx="115" cy="135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–</a:t>
              </a:r>
              <a:endParaRPr lang="en-US"/>
            </a:p>
          </p:txBody>
        </p:sp>
        <p:sp>
          <p:nvSpPr>
            <p:cNvPr id="72726" name="Text Box 107"/>
            <p:cNvSpPr txBox="1">
              <a:spLocks noChangeArrowheads="1"/>
            </p:cNvSpPr>
            <p:nvPr/>
          </p:nvSpPr>
          <p:spPr bwMode="auto">
            <a:xfrm>
              <a:off x="3138" y="2937"/>
              <a:ext cx="115" cy="135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–</a:t>
              </a:r>
              <a:endParaRPr lang="en-US"/>
            </a:p>
          </p:txBody>
        </p:sp>
        <p:grpSp>
          <p:nvGrpSpPr>
            <p:cNvPr id="72727" name="Group 109"/>
            <p:cNvGrpSpPr>
              <a:grpSpLocks/>
            </p:cNvGrpSpPr>
            <p:nvPr/>
          </p:nvGrpSpPr>
          <p:grpSpPr bwMode="auto">
            <a:xfrm>
              <a:off x="3066" y="2958"/>
              <a:ext cx="403" cy="470"/>
              <a:chOff x="8652" y="9192"/>
              <a:chExt cx="1008" cy="1176"/>
            </a:xfrm>
          </p:grpSpPr>
          <p:sp>
            <p:nvSpPr>
              <p:cNvPr id="72735" name="Line 110"/>
              <p:cNvSpPr>
                <a:spLocks noChangeShapeType="1"/>
              </p:cNvSpPr>
              <p:nvPr/>
            </p:nvSpPr>
            <p:spPr bwMode="auto">
              <a:xfrm>
                <a:off x="8652" y="9192"/>
                <a:ext cx="100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6" name="Line 111"/>
              <p:cNvSpPr>
                <a:spLocks noChangeShapeType="1"/>
              </p:cNvSpPr>
              <p:nvPr/>
            </p:nvSpPr>
            <p:spPr bwMode="auto">
              <a:xfrm>
                <a:off x="9156" y="9192"/>
                <a:ext cx="0" cy="1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728" name="Freeform 112"/>
            <p:cNvSpPr>
              <a:spLocks/>
            </p:cNvSpPr>
            <p:nvPr/>
          </p:nvSpPr>
          <p:spPr bwMode="auto">
            <a:xfrm>
              <a:off x="3315" y="2550"/>
              <a:ext cx="336" cy="302"/>
            </a:xfrm>
            <a:custGeom>
              <a:avLst/>
              <a:gdLst>
                <a:gd name="T0" fmla="*/ 0 w 840"/>
                <a:gd name="T1" fmla="*/ 0 h 756"/>
                <a:gd name="T2" fmla="*/ 0 w 840"/>
                <a:gd name="T3" fmla="*/ 0 h 756"/>
                <a:gd name="T4" fmla="*/ 0 w 840"/>
                <a:gd name="T5" fmla="*/ 0 h 756"/>
                <a:gd name="T6" fmla="*/ 0 w 840"/>
                <a:gd name="T7" fmla="*/ 0 h 7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0"/>
                <a:gd name="T13" fmla="*/ 0 h 756"/>
                <a:gd name="T14" fmla="*/ 840 w 840"/>
                <a:gd name="T15" fmla="*/ 756 h 7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0" h="756">
                  <a:moveTo>
                    <a:pt x="468" y="0"/>
                  </a:moveTo>
                  <a:lnTo>
                    <a:pt x="0" y="468"/>
                  </a:lnTo>
                  <a:lnTo>
                    <a:pt x="288" y="756"/>
                  </a:lnTo>
                  <a:lnTo>
                    <a:pt x="840" y="204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29" name="Line 113"/>
            <p:cNvSpPr>
              <a:spLocks noChangeShapeType="1"/>
            </p:cNvSpPr>
            <p:nvPr/>
          </p:nvSpPr>
          <p:spPr bwMode="auto">
            <a:xfrm flipH="1">
              <a:off x="3245" y="3116"/>
              <a:ext cx="19" cy="27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730" name="Group 114"/>
            <p:cNvGrpSpPr>
              <a:grpSpLocks/>
            </p:cNvGrpSpPr>
            <p:nvPr/>
          </p:nvGrpSpPr>
          <p:grpSpPr bwMode="auto">
            <a:xfrm>
              <a:off x="2825" y="2660"/>
              <a:ext cx="414" cy="295"/>
              <a:chOff x="10524" y="11916"/>
              <a:chExt cx="1596" cy="1084"/>
            </a:xfrm>
          </p:grpSpPr>
          <p:sp>
            <p:nvSpPr>
              <p:cNvPr id="72733" name="Freeform 115"/>
              <p:cNvSpPr>
                <a:spLocks/>
              </p:cNvSpPr>
              <p:nvPr/>
            </p:nvSpPr>
            <p:spPr bwMode="auto">
              <a:xfrm>
                <a:off x="10524" y="11916"/>
                <a:ext cx="1564" cy="1084"/>
              </a:xfrm>
              <a:custGeom>
                <a:avLst/>
                <a:gdLst>
                  <a:gd name="T0" fmla="*/ 216 w 1564"/>
                  <a:gd name="T1" fmla="*/ 0 h 1084"/>
                  <a:gd name="T2" fmla="*/ 816 w 1564"/>
                  <a:gd name="T3" fmla="*/ 348 h 1084"/>
                  <a:gd name="T4" fmla="*/ 1032 w 1564"/>
                  <a:gd name="T5" fmla="*/ 648 h 1084"/>
                  <a:gd name="T6" fmla="*/ 1512 w 1564"/>
                  <a:gd name="T7" fmla="*/ 660 h 1084"/>
                  <a:gd name="T8" fmla="*/ 1344 w 1564"/>
                  <a:gd name="T9" fmla="*/ 1020 h 1084"/>
                  <a:gd name="T10" fmla="*/ 732 w 1564"/>
                  <a:gd name="T11" fmla="*/ 1044 h 1084"/>
                  <a:gd name="T12" fmla="*/ 0 w 1564"/>
                  <a:gd name="T13" fmla="*/ 624 h 10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64"/>
                  <a:gd name="T22" fmla="*/ 0 h 1084"/>
                  <a:gd name="T23" fmla="*/ 1564 w 1564"/>
                  <a:gd name="T24" fmla="*/ 1084 h 108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64" h="1084">
                    <a:moveTo>
                      <a:pt x="216" y="0"/>
                    </a:moveTo>
                    <a:cubicBezTo>
                      <a:pt x="540" y="180"/>
                      <a:pt x="624" y="216"/>
                      <a:pt x="816" y="348"/>
                    </a:cubicBezTo>
                    <a:cubicBezTo>
                      <a:pt x="960" y="624"/>
                      <a:pt x="1032" y="648"/>
                      <a:pt x="1032" y="648"/>
                    </a:cubicBezTo>
                    <a:cubicBezTo>
                      <a:pt x="1284" y="696"/>
                      <a:pt x="1512" y="660"/>
                      <a:pt x="1512" y="660"/>
                    </a:cubicBezTo>
                    <a:cubicBezTo>
                      <a:pt x="1564" y="722"/>
                      <a:pt x="1474" y="956"/>
                      <a:pt x="1344" y="1020"/>
                    </a:cubicBezTo>
                    <a:cubicBezTo>
                      <a:pt x="1214" y="1084"/>
                      <a:pt x="900" y="1068"/>
                      <a:pt x="732" y="1044"/>
                    </a:cubicBezTo>
                    <a:cubicBezTo>
                      <a:pt x="564" y="1020"/>
                      <a:pt x="180" y="780"/>
                      <a:pt x="0" y="624"/>
                    </a:cubicBezTo>
                  </a:path>
                </a:pathLst>
              </a:custGeom>
              <a:solidFill>
                <a:srgbClr val="FF9966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4" name="Freeform 116"/>
              <p:cNvSpPr>
                <a:spLocks/>
              </p:cNvSpPr>
              <p:nvPr/>
            </p:nvSpPr>
            <p:spPr bwMode="auto">
              <a:xfrm>
                <a:off x="11340" y="12276"/>
                <a:ext cx="780" cy="324"/>
              </a:xfrm>
              <a:custGeom>
                <a:avLst/>
                <a:gdLst>
                  <a:gd name="T0" fmla="*/ 0 w 780"/>
                  <a:gd name="T1" fmla="*/ 0 h 324"/>
                  <a:gd name="T2" fmla="*/ 780 w 780"/>
                  <a:gd name="T3" fmla="*/ 288 h 324"/>
                  <a:gd name="T4" fmla="*/ 708 w 780"/>
                  <a:gd name="T5" fmla="*/ 300 h 324"/>
                  <a:gd name="T6" fmla="*/ 0 60000 65536"/>
                  <a:gd name="T7" fmla="*/ 0 60000 65536"/>
                  <a:gd name="T8" fmla="*/ 0 60000 65536"/>
                  <a:gd name="T9" fmla="*/ 0 w 780"/>
                  <a:gd name="T10" fmla="*/ 0 h 324"/>
                  <a:gd name="T11" fmla="*/ 780 w 780"/>
                  <a:gd name="T12" fmla="*/ 324 h 3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80" h="324">
                    <a:moveTo>
                      <a:pt x="0" y="0"/>
                    </a:moveTo>
                    <a:cubicBezTo>
                      <a:pt x="360" y="72"/>
                      <a:pt x="444" y="96"/>
                      <a:pt x="780" y="288"/>
                    </a:cubicBezTo>
                    <a:cubicBezTo>
                      <a:pt x="612" y="324"/>
                      <a:pt x="708" y="300"/>
                      <a:pt x="708" y="300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731" name="Text Box 119"/>
            <p:cNvSpPr txBox="1">
              <a:spLocks noChangeArrowheads="1"/>
            </p:cNvSpPr>
            <p:nvPr/>
          </p:nvSpPr>
          <p:spPr bwMode="auto">
            <a:xfrm>
              <a:off x="3466" y="2496"/>
              <a:ext cx="173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  <p:sp>
          <p:nvSpPr>
            <p:cNvPr id="72732" name="Text Box 120"/>
            <p:cNvSpPr txBox="1">
              <a:spLocks noChangeArrowheads="1"/>
            </p:cNvSpPr>
            <p:nvPr/>
          </p:nvSpPr>
          <p:spPr bwMode="auto">
            <a:xfrm>
              <a:off x="3370" y="2582"/>
              <a:ext cx="173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1400">
                  <a:latin typeface="Times New Roman" pitchFamily="18" charset="0"/>
                  <a:ea typeface="Gulim" pitchFamily="34" charset="-127"/>
                </a:rPr>
                <a:t>+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9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9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515" grpId="0"/>
      <p:bldP spid="191511" grpId="0" animBg="1"/>
      <p:bldP spid="1915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CHARGES and FORCES</a:t>
            </a:r>
          </a:p>
        </p:txBody>
      </p:sp>
      <p:sp>
        <p:nvSpPr>
          <p:cNvPr id="7885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95B98E-E06A-4509-8B8B-87826A96ED21}" type="slidenum">
              <a:rPr lang="en-US" smtClean="0">
                <a:cs typeface="Arial" charset="0"/>
              </a:rPr>
              <a:pPr/>
              <a:t>18</a:t>
            </a:fld>
            <a:endParaRPr lang="en-US" smtClean="0">
              <a:cs typeface="Arial" charset="0"/>
            </a:endParaRPr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DISCHARGING and EARTHING / GROUNDING</a:t>
            </a:r>
          </a:p>
        </p:txBody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6126162" cy="1249363"/>
          </a:xfrm>
        </p:spPr>
        <p:txBody>
          <a:bodyPr/>
          <a:lstStyle/>
          <a:p>
            <a:pPr marL="0" indent="0" eaLnBrk="1" hangingPunct="1"/>
            <a:r>
              <a:rPr lang="en-ZA" sz="2300" smtClean="0"/>
              <a:t>If an uncharged person touches a charged object, the object’s charge is shared between them. </a:t>
            </a:r>
            <a:endParaRPr lang="en-GB" sz="2300" smtClean="0"/>
          </a:p>
        </p:txBody>
      </p:sp>
      <p:sp>
        <p:nvSpPr>
          <p:cNvPr id="427013" name="Rectangle 5"/>
          <p:cNvSpPr>
            <a:spLocks noChangeArrowheads="1"/>
          </p:cNvSpPr>
          <p:nvPr/>
        </p:nvSpPr>
        <p:spPr bwMode="auto">
          <a:xfrm>
            <a:off x="179388" y="2606675"/>
            <a:ext cx="629126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 sz="2300">
                <a:solidFill>
                  <a:srgbClr val="000066"/>
                </a:solidFill>
              </a:rPr>
              <a:t>If the object is much smaller than the person, it is </a:t>
            </a:r>
            <a:r>
              <a:rPr lang="en-ZA" sz="2300" i="1">
                <a:solidFill>
                  <a:srgbClr val="000066"/>
                </a:solidFill>
              </a:rPr>
              <a:t>practically</a:t>
            </a:r>
            <a:r>
              <a:rPr lang="en-ZA" sz="2300" i="1" baseline="30000">
                <a:solidFill>
                  <a:srgbClr val="000066"/>
                </a:solidFill>
              </a:rPr>
              <a:t> </a:t>
            </a:r>
            <a:r>
              <a:rPr lang="en-ZA" sz="2300">
                <a:solidFill>
                  <a:srgbClr val="000066"/>
                </a:solidFill>
              </a:rPr>
              <a:t> </a:t>
            </a:r>
            <a:r>
              <a:rPr lang="en-ZA" sz="2300">
                <a:solidFill>
                  <a:srgbClr val="FF0000"/>
                </a:solidFill>
              </a:rPr>
              <a:t>discharged</a:t>
            </a:r>
            <a:r>
              <a:rPr lang="en-ZA" sz="230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427014" name="Rectangle 6"/>
          <p:cNvSpPr>
            <a:spLocks noChangeArrowheads="1"/>
          </p:cNvSpPr>
          <p:nvPr/>
        </p:nvSpPr>
        <p:spPr bwMode="auto">
          <a:xfrm>
            <a:off x="179388" y="3484563"/>
            <a:ext cx="6364287" cy="163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 sz="2300">
                <a:solidFill>
                  <a:srgbClr val="000066"/>
                </a:solidFill>
              </a:rPr>
              <a:t>If the person is replaced by the Earth </a:t>
            </a:r>
            <a:br>
              <a:rPr lang="en-ZA" sz="2300">
                <a:solidFill>
                  <a:srgbClr val="000066"/>
                </a:solidFill>
              </a:rPr>
            </a:br>
            <a:r>
              <a:rPr lang="en-ZA" sz="2300">
                <a:solidFill>
                  <a:srgbClr val="000066"/>
                </a:solidFill>
              </a:rPr>
              <a:t>(i.e. the object is connected to the Earth through a conductor), the object is said to be </a:t>
            </a:r>
            <a:r>
              <a:rPr lang="en-ZA" sz="2300">
                <a:solidFill>
                  <a:srgbClr val="FF0000"/>
                </a:solidFill>
              </a:rPr>
              <a:t>earthed</a:t>
            </a:r>
            <a:r>
              <a:rPr lang="en-ZA" sz="2300">
                <a:solidFill>
                  <a:srgbClr val="000066"/>
                </a:solidFill>
              </a:rPr>
              <a:t>, or </a:t>
            </a:r>
            <a:r>
              <a:rPr lang="en-ZA" sz="2300">
                <a:solidFill>
                  <a:srgbClr val="FF0000"/>
                </a:solidFill>
              </a:rPr>
              <a:t>grounded</a:t>
            </a:r>
            <a:r>
              <a:rPr lang="en-ZA" sz="230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427016" name="Rectangle 8"/>
          <p:cNvSpPr>
            <a:spLocks noChangeArrowheads="1"/>
          </p:cNvSpPr>
          <p:nvPr/>
        </p:nvSpPr>
        <p:spPr bwMode="auto">
          <a:xfrm>
            <a:off x="179388" y="5133975"/>
            <a:ext cx="6237287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 sz="2300">
                <a:solidFill>
                  <a:srgbClr val="000066"/>
                </a:solidFill>
              </a:rPr>
              <a:t>By sharing its excess charge with the entire Earth, the object is now </a:t>
            </a:r>
            <a:br>
              <a:rPr lang="en-ZA" sz="2300">
                <a:solidFill>
                  <a:srgbClr val="000066"/>
                </a:solidFill>
              </a:rPr>
            </a:br>
            <a:r>
              <a:rPr lang="en-ZA" sz="2300" i="1">
                <a:solidFill>
                  <a:srgbClr val="000066"/>
                </a:solidFill>
              </a:rPr>
              <a:t>completely</a:t>
            </a:r>
            <a:r>
              <a:rPr lang="en-ZA" sz="2300" i="1" baseline="30000">
                <a:solidFill>
                  <a:srgbClr val="000066"/>
                </a:solidFill>
              </a:rPr>
              <a:t> </a:t>
            </a:r>
            <a:r>
              <a:rPr lang="en-ZA" sz="2300">
                <a:solidFill>
                  <a:srgbClr val="000066"/>
                </a:solidFill>
              </a:rPr>
              <a:t> discharged.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3" grpId="0"/>
      <p:bldP spid="427014" grpId="0"/>
      <p:bldP spid="4270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CHARGES and FORCES</a:t>
            </a:r>
          </a:p>
        </p:txBody>
      </p:sp>
      <p:sp>
        <p:nvSpPr>
          <p:cNvPr id="21097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109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74AB26-2841-4AFC-8F68-0BBED62B2DA4}" type="slidenum">
              <a:rPr lang="en-US" smtClean="0">
                <a:cs typeface="Arial" charset="0"/>
              </a:rPr>
              <a:pPr/>
              <a:t>19</a:t>
            </a:fld>
            <a:endParaRPr lang="en-US" smtClean="0">
              <a:cs typeface="Arial" charset="0"/>
            </a:endParaRPr>
          </a:p>
        </p:txBody>
      </p:sp>
      <p:sp>
        <p:nvSpPr>
          <p:cNvPr id="2109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COULOMB’S LAW 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663" y="4875213"/>
            <a:ext cx="6403975" cy="466725"/>
          </a:xfrm>
        </p:spPr>
        <p:txBody>
          <a:bodyPr/>
          <a:lstStyle/>
          <a:p>
            <a:pPr marL="0" indent="0" eaLnBrk="1" hangingPunct="1"/>
            <a:r>
              <a:rPr lang="en-US" sz="2400" smtClean="0"/>
              <a:t>cf  Newton’s Law of Universal Gravitation:</a:t>
            </a:r>
          </a:p>
        </p:txBody>
      </p:sp>
      <p:sp>
        <p:nvSpPr>
          <p:cNvPr id="210975" name="Rectangle 7"/>
          <p:cNvSpPr>
            <a:spLocks noChangeArrowheads="1"/>
          </p:cNvSpPr>
          <p:nvPr/>
        </p:nvSpPr>
        <p:spPr bwMode="auto">
          <a:xfrm>
            <a:off x="0" y="31384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10952" name="Object 8"/>
          <p:cNvGraphicFramePr>
            <a:graphicFrameLocks noChangeAspect="1"/>
          </p:cNvGraphicFramePr>
          <p:nvPr/>
        </p:nvGraphicFramePr>
        <p:xfrm>
          <a:off x="6831013" y="4767263"/>
          <a:ext cx="1706562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94" name="Equation" r:id="rId4" imgW="1701720" imgH="736560" progId="Equation.DSMT4">
                  <p:embed/>
                </p:oleObj>
              </mc:Choice>
              <mc:Fallback>
                <p:oleObj name="Equation" r:id="rId4" imgW="1701720" imgH="7365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1013" y="4767263"/>
                        <a:ext cx="1706562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0953" name="Rectangle 9"/>
          <p:cNvSpPr>
            <a:spLocks noChangeArrowheads="1"/>
          </p:cNvSpPr>
          <p:nvPr/>
        </p:nvSpPr>
        <p:spPr bwMode="auto">
          <a:xfrm>
            <a:off x="238125" y="1674813"/>
            <a:ext cx="4333875" cy="2413000"/>
          </a:xfrm>
          <a:prstGeom prst="rect">
            <a:avLst/>
          </a:prstGeom>
          <a:noFill/>
          <a:ln w="25400" algn="ctr">
            <a:solidFill>
              <a:srgbClr val="00008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0956" name="Rectangle 12"/>
          <p:cNvSpPr>
            <a:spLocks noChangeArrowheads="1"/>
          </p:cNvSpPr>
          <p:nvPr/>
        </p:nvSpPr>
        <p:spPr bwMode="auto">
          <a:xfrm>
            <a:off x="5165725" y="3151188"/>
            <a:ext cx="3476625" cy="890587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10967" name="Object 23"/>
          <p:cNvGraphicFramePr>
            <a:graphicFrameLocks noChangeAspect="1"/>
          </p:cNvGraphicFramePr>
          <p:nvPr/>
        </p:nvGraphicFramePr>
        <p:xfrm>
          <a:off x="5260975" y="3170238"/>
          <a:ext cx="32766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95" name="Equation" r:id="rId6" imgW="3276360" imgH="799920" progId="Equation.DSMT4">
                  <p:embed/>
                </p:oleObj>
              </mc:Choice>
              <mc:Fallback>
                <p:oleObj name="Equation" r:id="rId6" imgW="3276360" imgH="79992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0975" y="3170238"/>
                        <a:ext cx="32766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68" name="Object 24"/>
          <p:cNvGraphicFramePr>
            <a:graphicFrameLocks noChangeAspect="1"/>
          </p:cNvGraphicFramePr>
          <p:nvPr/>
        </p:nvGraphicFramePr>
        <p:xfrm>
          <a:off x="7508875" y="2339975"/>
          <a:ext cx="10287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96" name="Equation" r:id="rId8" imgW="1028520" imgH="672840" progId="Equation.DSMT4">
                  <p:embed/>
                </p:oleObj>
              </mc:Choice>
              <mc:Fallback>
                <p:oleObj name="Equation" r:id="rId8" imgW="1028520" imgH="67284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75" y="2339975"/>
                        <a:ext cx="10287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69" name="Object 25"/>
          <p:cNvGraphicFramePr>
            <a:graphicFrameLocks noChangeAspect="1"/>
          </p:cNvGraphicFramePr>
          <p:nvPr/>
        </p:nvGraphicFramePr>
        <p:xfrm>
          <a:off x="7089775" y="1652588"/>
          <a:ext cx="1447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97" name="Equation" r:id="rId10" imgW="1447560" imgH="444240" progId="Equation.DSMT4">
                  <p:embed/>
                </p:oleObj>
              </mc:Choice>
              <mc:Fallback>
                <p:oleObj name="Equation" r:id="rId10" imgW="1447560" imgH="44424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9775" y="1652588"/>
                        <a:ext cx="14478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1009" name="Group 65"/>
          <p:cNvGrpSpPr>
            <a:grpSpLocks/>
          </p:cNvGrpSpPr>
          <p:nvPr/>
        </p:nvGrpSpPr>
        <p:grpSpPr bwMode="auto">
          <a:xfrm>
            <a:off x="554038" y="1947863"/>
            <a:ext cx="3709987" cy="561975"/>
            <a:chOff x="349" y="1227"/>
            <a:chExt cx="2337" cy="354"/>
          </a:xfrm>
        </p:grpSpPr>
        <p:grpSp>
          <p:nvGrpSpPr>
            <p:cNvPr id="211001" name="Group 29"/>
            <p:cNvGrpSpPr>
              <a:grpSpLocks/>
            </p:cNvGrpSpPr>
            <p:nvPr/>
          </p:nvGrpSpPr>
          <p:grpSpPr bwMode="auto">
            <a:xfrm>
              <a:off x="782" y="1227"/>
              <a:ext cx="238" cy="238"/>
              <a:chOff x="233" y="1327"/>
              <a:chExt cx="238" cy="238"/>
            </a:xfrm>
          </p:grpSpPr>
          <p:sp>
            <p:nvSpPr>
              <p:cNvPr id="2" name="Oval 26"/>
              <p:cNvSpPr>
                <a:spLocks noChangeArrowheads="1"/>
              </p:cNvSpPr>
              <p:nvPr/>
            </p:nvSpPr>
            <p:spPr bwMode="auto">
              <a:xfrm>
                <a:off x="233" y="1327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" name="Rectangle 27"/>
              <p:cNvSpPr>
                <a:spLocks noChangeArrowheads="1"/>
              </p:cNvSpPr>
              <p:nvPr/>
            </p:nvSpPr>
            <p:spPr bwMode="auto">
              <a:xfrm>
                <a:off x="234" y="1333"/>
                <a:ext cx="237" cy="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>
                  <a:lnSpc>
                    <a:spcPct val="110000"/>
                  </a:lnSpc>
                </a:pPr>
                <a:r>
                  <a:rPr lang="en-US" altLang="ko-KR" sz="2000" b="1" i="1">
                    <a:solidFill>
                      <a:srgbClr val="000066"/>
                    </a:solidFill>
                    <a:latin typeface="Times New Roman" pitchFamily="18" charset="0"/>
                    <a:ea typeface="Gulim" pitchFamily="34" charset="-127"/>
                  </a:rPr>
                  <a:t>+</a:t>
                </a:r>
                <a:endParaRPr lang="en-US" sz="2000" b="1" i="1">
                  <a:solidFill>
                    <a:srgbClr val="000066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1002" name="Group 30"/>
            <p:cNvGrpSpPr>
              <a:grpSpLocks/>
            </p:cNvGrpSpPr>
            <p:nvPr/>
          </p:nvGrpSpPr>
          <p:grpSpPr bwMode="auto">
            <a:xfrm>
              <a:off x="2011" y="1227"/>
              <a:ext cx="238" cy="238"/>
              <a:chOff x="233" y="1327"/>
              <a:chExt cx="238" cy="238"/>
            </a:xfrm>
          </p:grpSpPr>
          <p:sp>
            <p:nvSpPr>
              <p:cNvPr id="211007" name="Oval 31"/>
              <p:cNvSpPr>
                <a:spLocks noChangeArrowheads="1"/>
              </p:cNvSpPr>
              <p:nvPr/>
            </p:nvSpPr>
            <p:spPr bwMode="auto">
              <a:xfrm>
                <a:off x="233" y="1327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211008" name="Rectangle 32"/>
              <p:cNvSpPr>
                <a:spLocks noChangeArrowheads="1"/>
              </p:cNvSpPr>
              <p:nvPr/>
            </p:nvSpPr>
            <p:spPr bwMode="auto">
              <a:xfrm>
                <a:off x="234" y="1333"/>
                <a:ext cx="237" cy="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>
                  <a:lnSpc>
                    <a:spcPct val="110000"/>
                  </a:lnSpc>
                </a:pPr>
                <a:r>
                  <a:rPr lang="en-US" altLang="ko-KR" sz="2000" b="1" i="1">
                    <a:solidFill>
                      <a:srgbClr val="000066"/>
                    </a:solidFill>
                    <a:latin typeface="Times New Roman" pitchFamily="18" charset="0"/>
                    <a:ea typeface="Gulim" pitchFamily="34" charset="-127"/>
                  </a:rPr>
                  <a:t>+</a:t>
                </a:r>
                <a:endParaRPr lang="en-US" sz="2000" b="1" i="1">
                  <a:solidFill>
                    <a:srgbClr val="000066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211003" name="Line 51"/>
            <p:cNvSpPr>
              <a:spLocks noChangeShapeType="1"/>
            </p:cNvSpPr>
            <p:nvPr/>
          </p:nvSpPr>
          <p:spPr bwMode="auto">
            <a:xfrm>
              <a:off x="2265" y="1346"/>
              <a:ext cx="421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1004" name="Line 53"/>
            <p:cNvSpPr>
              <a:spLocks noChangeShapeType="1"/>
            </p:cNvSpPr>
            <p:nvPr/>
          </p:nvSpPr>
          <p:spPr bwMode="auto">
            <a:xfrm flipH="1">
              <a:off x="349" y="1346"/>
              <a:ext cx="421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1005" name="Rectangle 57"/>
            <p:cNvSpPr>
              <a:spLocks noChangeArrowheads="1"/>
            </p:cNvSpPr>
            <p:nvPr/>
          </p:nvSpPr>
          <p:spPr bwMode="auto">
            <a:xfrm>
              <a:off x="2319" y="1312"/>
              <a:ext cx="221" cy="269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2000" b="1" i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F</a:t>
              </a:r>
            </a:p>
          </p:txBody>
        </p:sp>
        <p:sp>
          <p:nvSpPr>
            <p:cNvPr id="211006" name="Rectangle 58"/>
            <p:cNvSpPr>
              <a:spLocks noChangeArrowheads="1"/>
            </p:cNvSpPr>
            <p:nvPr/>
          </p:nvSpPr>
          <p:spPr bwMode="auto">
            <a:xfrm>
              <a:off x="486" y="1312"/>
              <a:ext cx="221" cy="269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2000" b="1" i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F</a:t>
              </a:r>
            </a:p>
          </p:txBody>
        </p:sp>
      </p:grpSp>
      <p:grpSp>
        <p:nvGrpSpPr>
          <p:cNvPr id="211010" name="Group 66"/>
          <p:cNvGrpSpPr>
            <a:grpSpLocks/>
          </p:cNvGrpSpPr>
          <p:nvPr/>
        </p:nvGrpSpPr>
        <p:grpSpPr bwMode="auto">
          <a:xfrm>
            <a:off x="554038" y="2657475"/>
            <a:ext cx="3709987" cy="592138"/>
            <a:chOff x="349" y="1674"/>
            <a:chExt cx="2337" cy="373"/>
          </a:xfrm>
        </p:grpSpPr>
        <p:grpSp>
          <p:nvGrpSpPr>
            <p:cNvPr id="210991" name="Group 47"/>
            <p:cNvGrpSpPr>
              <a:grpSpLocks/>
            </p:cNvGrpSpPr>
            <p:nvPr/>
          </p:nvGrpSpPr>
          <p:grpSpPr bwMode="auto">
            <a:xfrm>
              <a:off x="782" y="1674"/>
              <a:ext cx="238" cy="250"/>
              <a:chOff x="782" y="1364"/>
              <a:chExt cx="238" cy="250"/>
            </a:xfrm>
          </p:grpSpPr>
          <p:sp>
            <p:nvSpPr>
              <p:cNvPr id="210999" name="Oval 35"/>
              <p:cNvSpPr>
                <a:spLocks noChangeArrowheads="1"/>
              </p:cNvSpPr>
              <p:nvPr/>
            </p:nvSpPr>
            <p:spPr bwMode="auto">
              <a:xfrm>
                <a:off x="782" y="1376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0066F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211000" name="Rectangle 36"/>
              <p:cNvSpPr>
                <a:spLocks noChangeArrowheads="1"/>
              </p:cNvSpPr>
              <p:nvPr/>
            </p:nvSpPr>
            <p:spPr bwMode="auto">
              <a:xfrm>
                <a:off x="783" y="1364"/>
                <a:ext cx="237" cy="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>
                  <a:lnSpc>
                    <a:spcPct val="110000"/>
                  </a:lnSpc>
                </a:pPr>
                <a:r>
                  <a:rPr lang="en-US" altLang="ko-KR" sz="2000" b="1" i="1">
                    <a:solidFill>
                      <a:srgbClr val="000066"/>
                    </a:solidFill>
                    <a:latin typeface="Times New Roman" pitchFamily="18" charset="0"/>
                    <a:ea typeface="Gulim" pitchFamily="34" charset="-127"/>
                    <a:cs typeface="Times New Roman" pitchFamily="18" charset="0"/>
                  </a:rPr>
                  <a:t>–</a:t>
                </a:r>
                <a:endParaRPr lang="en-US" sz="2000" b="1" i="1">
                  <a:solidFill>
                    <a:srgbClr val="000066"/>
                  </a:solidFill>
                  <a:latin typeface="Times New Roman" pitchFamily="18" charset="0"/>
                  <a:ea typeface="Gulim" pitchFamily="34" charset="-127"/>
                  <a:cs typeface="Times New Roman" pitchFamily="18" charset="0"/>
                </a:endParaRPr>
              </a:p>
            </p:txBody>
          </p:sp>
        </p:grpSp>
        <p:grpSp>
          <p:nvGrpSpPr>
            <p:cNvPr id="210992" name="Group 46"/>
            <p:cNvGrpSpPr>
              <a:grpSpLocks/>
            </p:cNvGrpSpPr>
            <p:nvPr/>
          </p:nvGrpSpPr>
          <p:grpSpPr bwMode="auto">
            <a:xfrm>
              <a:off x="2011" y="1674"/>
              <a:ext cx="238" cy="250"/>
              <a:chOff x="2011" y="1364"/>
              <a:chExt cx="238" cy="250"/>
            </a:xfrm>
          </p:grpSpPr>
          <p:sp>
            <p:nvSpPr>
              <p:cNvPr id="210997" name="Oval 38"/>
              <p:cNvSpPr>
                <a:spLocks noChangeArrowheads="1"/>
              </p:cNvSpPr>
              <p:nvPr/>
            </p:nvSpPr>
            <p:spPr bwMode="auto">
              <a:xfrm>
                <a:off x="2011" y="1376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0066F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210998" name="Rectangle 39"/>
              <p:cNvSpPr>
                <a:spLocks noChangeArrowheads="1"/>
              </p:cNvSpPr>
              <p:nvPr/>
            </p:nvSpPr>
            <p:spPr bwMode="auto">
              <a:xfrm>
                <a:off x="2012" y="1364"/>
                <a:ext cx="237" cy="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>
                  <a:lnSpc>
                    <a:spcPct val="110000"/>
                  </a:lnSpc>
                </a:pPr>
                <a:r>
                  <a:rPr lang="en-US" altLang="ko-KR" sz="2000" b="1" i="1">
                    <a:solidFill>
                      <a:srgbClr val="000066"/>
                    </a:solidFill>
                    <a:latin typeface="Times New Roman" pitchFamily="18" charset="0"/>
                    <a:ea typeface="Gulim" pitchFamily="34" charset="-127"/>
                    <a:cs typeface="Times New Roman" pitchFamily="18" charset="0"/>
                  </a:rPr>
                  <a:t>–</a:t>
                </a:r>
                <a:endParaRPr lang="en-US" sz="2000" b="1" i="1">
                  <a:solidFill>
                    <a:srgbClr val="000066"/>
                  </a:solidFill>
                  <a:latin typeface="Times New Roman" pitchFamily="18" charset="0"/>
                  <a:ea typeface="Gulim" pitchFamily="34" charset="-127"/>
                  <a:cs typeface="Times New Roman" pitchFamily="18" charset="0"/>
                </a:endParaRPr>
              </a:p>
            </p:txBody>
          </p:sp>
        </p:grpSp>
        <p:sp>
          <p:nvSpPr>
            <p:cNvPr id="210993" name="Line 52"/>
            <p:cNvSpPr>
              <a:spLocks noChangeShapeType="1"/>
            </p:cNvSpPr>
            <p:nvPr/>
          </p:nvSpPr>
          <p:spPr bwMode="auto">
            <a:xfrm>
              <a:off x="2265" y="1811"/>
              <a:ext cx="421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0994" name="Line 54"/>
            <p:cNvSpPr>
              <a:spLocks noChangeShapeType="1"/>
            </p:cNvSpPr>
            <p:nvPr/>
          </p:nvSpPr>
          <p:spPr bwMode="auto">
            <a:xfrm flipH="1">
              <a:off x="349" y="1811"/>
              <a:ext cx="421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0995" name="Rectangle 59"/>
            <p:cNvSpPr>
              <a:spLocks noChangeArrowheads="1"/>
            </p:cNvSpPr>
            <p:nvPr/>
          </p:nvSpPr>
          <p:spPr bwMode="auto">
            <a:xfrm>
              <a:off x="2319" y="1778"/>
              <a:ext cx="221" cy="269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2000" b="1" i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F</a:t>
              </a:r>
            </a:p>
          </p:txBody>
        </p:sp>
        <p:sp>
          <p:nvSpPr>
            <p:cNvPr id="210996" name="Rectangle 60"/>
            <p:cNvSpPr>
              <a:spLocks noChangeArrowheads="1"/>
            </p:cNvSpPr>
            <p:nvPr/>
          </p:nvSpPr>
          <p:spPr bwMode="auto">
            <a:xfrm>
              <a:off x="486" y="1778"/>
              <a:ext cx="221" cy="269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2000" b="1" i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F</a:t>
              </a:r>
            </a:p>
          </p:txBody>
        </p:sp>
      </p:grpSp>
      <p:grpSp>
        <p:nvGrpSpPr>
          <p:cNvPr id="211011" name="Group 67"/>
          <p:cNvGrpSpPr>
            <a:grpSpLocks/>
          </p:cNvGrpSpPr>
          <p:nvPr/>
        </p:nvGrpSpPr>
        <p:grpSpPr bwMode="auto">
          <a:xfrm>
            <a:off x="1241425" y="3395663"/>
            <a:ext cx="2328863" cy="573087"/>
            <a:chOff x="782" y="2139"/>
            <a:chExt cx="1467" cy="361"/>
          </a:xfrm>
        </p:grpSpPr>
        <p:grpSp>
          <p:nvGrpSpPr>
            <p:cNvPr id="210981" name="Group 40"/>
            <p:cNvGrpSpPr>
              <a:grpSpLocks/>
            </p:cNvGrpSpPr>
            <p:nvPr/>
          </p:nvGrpSpPr>
          <p:grpSpPr bwMode="auto">
            <a:xfrm>
              <a:off x="782" y="2151"/>
              <a:ext cx="238" cy="238"/>
              <a:chOff x="233" y="1327"/>
              <a:chExt cx="238" cy="238"/>
            </a:xfrm>
          </p:grpSpPr>
          <p:sp>
            <p:nvSpPr>
              <p:cNvPr id="210989" name="Oval 41"/>
              <p:cNvSpPr>
                <a:spLocks noChangeArrowheads="1"/>
              </p:cNvSpPr>
              <p:nvPr/>
            </p:nvSpPr>
            <p:spPr bwMode="auto">
              <a:xfrm>
                <a:off x="233" y="1327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210990" name="Rectangle 42"/>
              <p:cNvSpPr>
                <a:spLocks noChangeArrowheads="1"/>
              </p:cNvSpPr>
              <p:nvPr/>
            </p:nvSpPr>
            <p:spPr bwMode="auto">
              <a:xfrm>
                <a:off x="234" y="1333"/>
                <a:ext cx="237" cy="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>
                  <a:lnSpc>
                    <a:spcPct val="110000"/>
                  </a:lnSpc>
                </a:pPr>
                <a:r>
                  <a:rPr lang="en-US" altLang="ko-KR" sz="2000" b="1" i="1">
                    <a:solidFill>
                      <a:srgbClr val="000066"/>
                    </a:solidFill>
                    <a:latin typeface="Times New Roman" pitchFamily="18" charset="0"/>
                    <a:ea typeface="Gulim" pitchFamily="34" charset="-127"/>
                  </a:rPr>
                  <a:t>+</a:t>
                </a:r>
                <a:endParaRPr lang="en-US" sz="2000" b="1" i="1">
                  <a:solidFill>
                    <a:srgbClr val="000066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0982" name="Group 48"/>
            <p:cNvGrpSpPr>
              <a:grpSpLocks/>
            </p:cNvGrpSpPr>
            <p:nvPr/>
          </p:nvGrpSpPr>
          <p:grpSpPr bwMode="auto">
            <a:xfrm>
              <a:off x="2011" y="2139"/>
              <a:ext cx="238" cy="250"/>
              <a:chOff x="2011" y="1364"/>
              <a:chExt cx="238" cy="250"/>
            </a:xfrm>
          </p:grpSpPr>
          <p:sp>
            <p:nvSpPr>
              <p:cNvPr id="210987" name="Oval 49"/>
              <p:cNvSpPr>
                <a:spLocks noChangeArrowheads="1"/>
              </p:cNvSpPr>
              <p:nvPr/>
            </p:nvSpPr>
            <p:spPr bwMode="auto">
              <a:xfrm>
                <a:off x="2011" y="1376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0066F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210988" name="Rectangle 50"/>
              <p:cNvSpPr>
                <a:spLocks noChangeArrowheads="1"/>
              </p:cNvSpPr>
              <p:nvPr/>
            </p:nvSpPr>
            <p:spPr bwMode="auto">
              <a:xfrm>
                <a:off x="2012" y="1364"/>
                <a:ext cx="237" cy="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>
                  <a:lnSpc>
                    <a:spcPct val="110000"/>
                  </a:lnSpc>
                </a:pPr>
                <a:r>
                  <a:rPr lang="en-US" altLang="ko-KR" sz="2000" b="1" i="1" dirty="0">
                    <a:solidFill>
                      <a:srgbClr val="000066"/>
                    </a:solidFill>
                    <a:latin typeface="Times New Roman" pitchFamily="18" charset="0"/>
                    <a:ea typeface="Gulim" pitchFamily="34" charset="-127"/>
                    <a:cs typeface="Times New Roman" pitchFamily="18" charset="0"/>
                  </a:rPr>
                  <a:t>–</a:t>
                </a:r>
                <a:endParaRPr lang="en-US" sz="2000" b="1" i="1" dirty="0">
                  <a:solidFill>
                    <a:srgbClr val="000066"/>
                  </a:solidFill>
                  <a:latin typeface="Times New Roman" pitchFamily="18" charset="0"/>
                  <a:ea typeface="Gulim" pitchFamily="34" charset="-127"/>
                  <a:cs typeface="Times New Roman" pitchFamily="18" charset="0"/>
                </a:endParaRPr>
              </a:p>
            </p:txBody>
          </p:sp>
        </p:grpSp>
        <p:sp>
          <p:nvSpPr>
            <p:cNvPr id="210983" name="Line 55"/>
            <p:cNvSpPr>
              <a:spLocks noChangeShapeType="1"/>
            </p:cNvSpPr>
            <p:nvPr/>
          </p:nvSpPr>
          <p:spPr bwMode="auto">
            <a:xfrm>
              <a:off x="1035" y="2271"/>
              <a:ext cx="421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0984" name="Line 56"/>
            <p:cNvSpPr>
              <a:spLocks noChangeShapeType="1"/>
            </p:cNvSpPr>
            <p:nvPr/>
          </p:nvSpPr>
          <p:spPr bwMode="auto">
            <a:xfrm flipH="1">
              <a:off x="1567" y="2271"/>
              <a:ext cx="421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0985" name="Rectangle 61"/>
            <p:cNvSpPr>
              <a:spLocks noChangeArrowheads="1"/>
            </p:cNvSpPr>
            <p:nvPr/>
          </p:nvSpPr>
          <p:spPr bwMode="auto">
            <a:xfrm>
              <a:off x="1721" y="2231"/>
              <a:ext cx="221" cy="269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2000" b="1" i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F</a:t>
              </a:r>
            </a:p>
          </p:txBody>
        </p:sp>
        <p:sp>
          <p:nvSpPr>
            <p:cNvPr id="210986" name="Rectangle 62"/>
            <p:cNvSpPr>
              <a:spLocks noChangeArrowheads="1"/>
            </p:cNvSpPr>
            <p:nvPr/>
          </p:nvSpPr>
          <p:spPr bwMode="auto">
            <a:xfrm>
              <a:off x="1089" y="2231"/>
              <a:ext cx="221" cy="269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2000" b="1" i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F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0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10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0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7" grpId="0" build="p"/>
      <p:bldP spid="210953" grpId="0" animBg="1"/>
      <p:bldP spid="2109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CHARGES and FORCES</a:t>
            </a:r>
          </a:p>
        </p:txBody>
      </p:sp>
      <p:sp>
        <p:nvSpPr>
          <p:cNvPr id="18434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E64DE-8037-45CE-B38A-B83E1DE9C6DA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5800" y="841375"/>
            <a:ext cx="77724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/>
            <a:r>
              <a:rPr lang="en-ZA" sz="3200">
                <a:solidFill>
                  <a:srgbClr val="800080"/>
                </a:solidFill>
              </a:rPr>
              <a:t>ELECTRIC CHARGES and FORCES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61925" y="1735138"/>
            <a:ext cx="88201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68288" indent="-268288">
              <a:lnSpc>
                <a:spcPct val="110000"/>
              </a:lnSpc>
            </a:pPr>
            <a:r>
              <a:rPr lang="en-ZA" sz="2600">
                <a:solidFill>
                  <a:srgbClr val="000066"/>
                </a:solidFill>
              </a:rPr>
              <a:t>Learning outcomes:</a:t>
            </a:r>
            <a:br>
              <a:rPr lang="en-ZA" sz="2600">
                <a:solidFill>
                  <a:srgbClr val="000066"/>
                </a:solidFill>
              </a:rPr>
            </a:br>
            <a:r>
              <a:rPr lang="en-ZA">
                <a:solidFill>
                  <a:srgbClr val="000066"/>
                </a:solidFill>
              </a:rPr>
              <a:t>At the end of this chapter you should be able to…</a:t>
            </a:r>
          </a:p>
        </p:txBody>
      </p:sp>
      <p:sp>
        <p:nvSpPr>
          <p:cNvPr id="297990" name="Rectangle 6"/>
          <p:cNvSpPr>
            <a:spLocks noChangeArrowheads="1"/>
          </p:cNvSpPr>
          <p:nvPr/>
        </p:nvSpPr>
        <p:spPr bwMode="auto">
          <a:xfrm>
            <a:off x="161925" y="2746375"/>
            <a:ext cx="882015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>
                <a:solidFill>
                  <a:srgbClr val="000066"/>
                </a:solidFill>
              </a:rPr>
              <a:t>Describe and explain basic electrical phenomena in terms of the charge model.</a:t>
            </a:r>
          </a:p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endParaRPr lang="en-ZA" sz="1000">
              <a:solidFill>
                <a:srgbClr val="000066"/>
              </a:solidFill>
            </a:endParaRPr>
          </a:p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>
                <a:solidFill>
                  <a:srgbClr val="000066"/>
                </a:solidFill>
              </a:rPr>
              <a:t>Use Coulomb’s Law to calculate the force between charges.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8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CHARGES and FORCES</a:t>
            </a:r>
          </a:p>
        </p:txBody>
      </p:sp>
      <p:sp>
        <p:nvSpPr>
          <p:cNvPr id="20688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068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335598-A12F-4CC2-A02D-E42549754DD0}" type="slidenum">
              <a:rPr lang="en-US" smtClean="0">
                <a:cs typeface="Arial" charset="0"/>
              </a:rPr>
              <a:pPr/>
              <a:t>20</a:t>
            </a:fld>
            <a:endParaRPr lang="en-US" smtClean="0">
              <a:cs typeface="Arial" charset="0"/>
            </a:endParaRPr>
          </a:p>
        </p:txBody>
      </p:sp>
      <p:sp>
        <p:nvSpPr>
          <p:cNvPr id="2068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COULOMB’S LAW </a:t>
            </a:r>
          </a:p>
        </p:txBody>
      </p:sp>
      <p:graphicFrame>
        <p:nvGraphicFramePr>
          <p:cNvPr id="206854" name="Object 6"/>
          <p:cNvGraphicFramePr>
            <a:graphicFrameLocks noChangeAspect="1"/>
          </p:cNvGraphicFramePr>
          <p:nvPr/>
        </p:nvGraphicFramePr>
        <p:xfrm>
          <a:off x="4483100" y="3282950"/>
          <a:ext cx="1778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02" name="Equation" r:id="rId4" imgW="177480" imgH="291960" progId="Equation.DSMT4">
                  <p:embed/>
                </p:oleObj>
              </mc:Choice>
              <mc:Fallback>
                <p:oleObj name="Equation" r:id="rId4" imgW="177480" imgH="2919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00" y="3282950"/>
                        <a:ext cx="1778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888" name="Rectangle 7"/>
          <p:cNvSpPr>
            <a:spLocks noChangeArrowheads="1"/>
          </p:cNvSpPr>
          <p:nvPr/>
        </p:nvSpPr>
        <p:spPr bwMode="auto">
          <a:xfrm>
            <a:off x="0" y="31384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06889" name="Text Box 10"/>
          <p:cNvSpPr txBox="1">
            <a:spLocks noChangeArrowheads="1"/>
          </p:cNvSpPr>
          <p:nvPr/>
        </p:nvSpPr>
        <p:spPr bwMode="auto">
          <a:xfrm>
            <a:off x="171450" y="2843213"/>
            <a:ext cx="1147763" cy="466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</a:rPr>
              <a:t>Notes:</a:t>
            </a:r>
          </a:p>
        </p:txBody>
      </p:sp>
      <p:sp>
        <p:nvSpPr>
          <p:cNvPr id="206859" name="Text Box 11"/>
          <p:cNvSpPr txBox="1">
            <a:spLocks noChangeArrowheads="1"/>
          </p:cNvSpPr>
          <p:nvPr/>
        </p:nvSpPr>
        <p:spPr bwMode="auto">
          <a:xfrm>
            <a:off x="1295400" y="2905125"/>
            <a:ext cx="7540625" cy="267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361950" indent="-361950">
              <a:spcBef>
                <a:spcPct val="50000"/>
              </a:spcBef>
              <a:buFontTx/>
              <a:buBlip>
                <a:blip r:embed="rId6"/>
              </a:buBlip>
            </a:pPr>
            <a:r>
              <a:rPr lang="en-US" sz="2200">
                <a:solidFill>
                  <a:srgbClr val="000066"/>
                </a:solidFill>
              </a:rPr>
              <a:t>The </a:t>
            </a:r>
            <a:r>
              <a:rPr lang="en-US" sz="2200" i="1">
                <a:solidFill>
                  <a:srgbClr val="000066"/>
                </a:solidFill>
              </a:rPr>
              <a:t>nature</a:t>
            </a:r>
            <a:r>
              <a:rPr lang="en-US" sz="2200" i="1" baseline="30000">
                <a:solidFill>
                  <a:srgbClr val="000066"/>
                </a:solidFill>
              </a:rPr>
              <a:t> </a:t>
            </a:r>
            <a:r>
              <a:rPr lang="en-US" sz="2200" i="1">
                <a:solidFill>
                  <a:srgbClr val="000066"/>
                </a:solidFill>
              </a:rPr>
              <a:t> </a:t>
            </a:r>
            <a:r>
              <a:rPr lang="en-US" sz="2200">
                <a:solidFill>
                  <a:srgbClr val="000066"/>
                </a:solidFill>
              </a:rPr>
              <a:t>of 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F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e</a:t>
            </a:r>
            <a:r>
              <a:rPr lang="en-US" sz="2200">
                <a:solidFill>
                  <a:srgbClr val="000066"/>
                </a:solidFill>
              </a:rPr>
              <a:t> (i.e. whether it is attractive or repulsive) is determined by inspection.</a:t>
            </a:r>
          </a:p>
          <a:p>
            <a:pPr marL="361950" indent="-361950">
              <a:spcBef>
                <a:spcPct val="50000"/>
              </a:spcBef>
              <a:buFontTx/>
              <a:buBlip>
                <a:blip r:embed="rId6"/>
              </a:buBlip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F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g</a:t>
            </a:r>
            <a:r>
              <a:rPr lang="en-US" sz="2200">
                <a:solidFill>
                  <a:srgbClr val="000066"/>
                </a:solidFill>
              </a:rPr>
              <a:t>, however, is </a:t>
            </a:r>
            <a:r>
              <a:rPr lang="en-US" sz="2200" i="1">
                <a:solidFill>
                  <a:srgbClr val="000066"/>
                </a:solidFill>
              </a:rPr>
              <a:t>always </a:t>
            </a:r>
            <a:r>
              <a:rPr lang="en-US" sz="2200">
                <a:solidFill>
                  <a:srgbClr val="000066"/>
                </a:solidFill>
              </a:rPr>
              <a:t>attractive…</a:t>
            </a:r>
          </a:p>
          <a:p>
            <a:pPr marL="361950" indent="-361950">
              <a:spcBef>
                <a:spcPct val="50000"/>
              </a:spcBef>
              <a:buFontTx/>
              <a:buBlip>
                <a:blip r:embed="rId6"/>
              </a:buBlip>
            </a:pPr>
            <a:r>
              <a:rPr lang="en-US" sz="2200">
                <a:solidFill>
                  <a:srgbClr val="000066"/>
                </a:solidFill>
              </a:rPr>
              <a:t>The </a:t>
            </a:r>
            <a:r>
              <a:rPr lang="en-US" sz="2200">
                <a:solidFill>
                  <a:srgbClr val="FF0000"/>
                </a:solidFill>
              </a:rPr>
              <a:t>electrostatic constant  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K</a:t>
            </a:r>
            <a:r>
              <a:rPr lang="en-US" sz="2200" b="1">
                <a:solidFill>
                  <a:srgbClr val="000066"/>
                </a:solidFill>
              </a:rPr>
              <a:t>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 sz="2200" b="1">
                <a:solidFill>
                  <a:srgbClr val="000066"/>
                </a:solidFill>
              </a:rPr>
              <a:t> </a:t>
            </a:r>
            <a:r>
              <a:rPr lang="en-US" sz="2200">
                <a:solidFill>
                  <a:srgbClr val="000066"/>
                </a:solidFill>
              </a:rPr>
              <a:t>8.99 </a:t>
            </a:r>
            <a:r>
              <a:rPr lang="en-US" sz="2200" b="1">
                <a:solidFill>
                  <a:srgbClr val="000066"/>
                </a:solidFill>
                <a:sym typeface="Symbol" pitchFamily="18" charset="2"/>
              </a:rPr>
              <a:t></a:t>
            </a:r>
            <a:r>
              <a:rPr lang="en-US" sz="2200">
                <a:solidFill>
                  <a:srgbClr val="000066"/>
                </a:solidFill>
              </a:rPr>
              <a:t> 10</a:t>
            </a:r>
            <a:r>
              <a:rPr lang="en-US" sz="2200" baseline="30000">
                <a:solidFill>
                  <a:srgbClr val="000066"/>
                </a:solidFill>
              </a:rPr>
              <a:t>9</a:t>
            </a:r>
            <a:r>
              <a:rPr lang="en-US" sz="2200">
                <a:solidFill>
                  <a:srgbClr val="000066"/>
                </a:solidFill>
              </a:rPr>
              <a:t> N</a:t>
            </a:r>
            <a:r>
              <a:rPr lang="en-US" sz="2200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en-US" sz="2200">
                <a:solidFill>
                  <a:srgbClr val="000066"/>
                </a:solidFill>
              </a:rPr>
              <a:t>m</a:t>
            </a:r>
            <a:r>
              <a:rPr lang="en-US" sz="2200" baseline="30000">
                <a:solidFill>
                  <a:srgbClr val="000066"/>
                </a:solidFill>
              </a:rPr>
              <a:t>2</a:t>
            </a:r>
            <a:r>
              <a:rPr lang="en-US" sz="2200">
                <a:solidFill>
                  <a:srgbClr val="000066"/>
                </a:solidFill>
              </a:rPr>
              <a:t>/C</a:t>
            </a:r>
            <a:r>
              <a:rPr lang="en-US" sz="2200" baseline="30000">
                <a:solidFill>
                  <a:srgbClr val="000066"/>
                </a:solidFill>
              </a:rPr>
              <a:t>2</a:t>
            </a:r>
            <a:r>
              <a:rPr lang="en-US" sz="2200">
                <a:solidFill>
                  <a:srgbClr val="000066"/>
                </a:solidFill>
              </a:rPr>
              <a:t>. </a:t>
            </a:r>
            <a:br>
              <a:rPr lang="en-US" sz="2200">
                <a:solidFill>
                  <a:srgbClr val="000066"/>
                </a:solidFill>
              </a:rPr>
            </a:br>
            <a:r>
              <a:rPr lang="en-US" sz="2200">
                <a:solidFill>
                  <a:srgbClr val="000066"/>
                </a:solidFill>
              </a:rPr>
              <a:t>(cf  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G</a:t>
            </a:r>
            <a:r>
              <a:rPr lang="en-US" sz="2200" b="1">
                <a:solidFill>
                  <a:srgbClr val="000066"/>
                </a:solidFill>
              </a:rPr>
              <a:t>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 sz="2200" b="1">
                <a:solidFill>
                  <a:srgbClr val="000066"/>
                </a:solidFill>
              </a:rPr>
              <a:t> </a:t>
            </a:r>
            <a:r>
              <a:rPr lang="en-US" sz="2200">
                <a:solidFill>
                  <a:srgbClr val="000066"/>
                </a:solidFill>
              </a:rPr>
              <a:t>6.67 </a:t>
            </a:r>
            <a:r>
              <a:rPr lang="en-US" sz="2200" b="1">
                <a:solidFill>
                  <a:srgbClr val="000066"/>
                </a:solidFill>
                <a:sym typeface="Symbol" pitchFamily="18" charset="2"/>
              </a:rPr>
              <a:t></a:t>
            </a:r>
            <a:r>
              <a:rPr lang="en-US" sz="2200" b="1">
                <a:solidFill>
                  <a:srgbClr val="000066"/>
                </a:solidFill>
              </a:rPr>
              <a:t> </a:t>
            </a:r>
            <a:r>
              <a:rPr lang="en-US" sz="2200">
                <a:solidFill>
                  <a:srgbClr val="000066"/>
                </a:solidFill>
              </a:rPr>
              <a:t>10</a:t>
            </a:r>
            <a:r>
              <a:rPr lang="en-US" sz="2200" baseline="30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200" baseline="30000">
                <a:solidFill>
                  <a:srgbClr val="000066"/>
                </a:solidFill>
              </a:rPr>
              <a:t>11</a:t>
            </a:r>
            <a:r>
              <a:rPr lang="en-US" sz="2200">
                <a:solidFill>
                  <a:srgbClr val="000066"/>
                </a:solidFill>
              </a:rPr>
              <a:t> N</a:t>
            </a:r>
            <a:r>
              <a:rPr lang="en-US" sz="2200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en-US" sz="2200">
                <a:solidFill>
                  <a:srgbClr val="000066"/>
                </a:solidFill>
              </a:rPr>
              <a:t>m</a:t>
            </a:r>
            <a:r>
              <a:rPr lang="en-US" sz="2200" baseline="30000">
                <a:solidFill>
                  <a:srgbClr val="000066"/>
                </a:solidFill>
              </a:rPr>
              <a:t>2</a:t>
            </a:r>
            <a:r>
              <a:rPr lang="en-US" sz="2200">
                <a:solidFill>
                  <a:srgbClr val="000066"/>
                </a:solidFill>
              </a:rPr>
              <a:t>/kg</a:t>
            </a:r>
            <a:r>
              <a:rPr lang="en-US" sz="2200" baseline="30000">
                <a:solidFill>
                  <a:srgbClr val="000066"/>
                </a:solidFill>
              </a:rPr>
              <a:t>2</a:t>
            </a:r>
            <a:r>
              <a:rPr lang="en-US" sz="2200">
                <a:solidFill>
                  <a:srgbClr val="000066"/>
                </a:solidFill>
              </a:rPr>
              <a:t>.)</a:t>
            </a:r>
          </a:p>
          <a:p>
            <a:pPr marL="361950" indent="-361950">
              <a:spcBef>
                <a:spcPct val="50000"/>
              </a:spcBef>
              <a:buFontTx/>
              <a:buBlip>
                <a:blip r:embed="rId6"/>
              </a:buBlip>
            </a:pPr>
            <a:r>
              <a:rPr lang="en-US" sz="2200">
                <a:solidFill>
                  <a:srgbClr val="000066"/>
                </a:solidFill>
              </a:rPr>
              <a:t>The </a:t>
            </a:r>
            <a:r>
              <a:rPr lang="en-US" sz="2200">
                <a:solidFill>
                  <a:srgbClr val="FF0000"/>
                </a:solidFill>
              </a:rPr>
              <a:t>permittivity constant </a:t>
            </a:r>
            <a:r>
              <a:rPr lang="en-US" sz="2200">
                <a:solidFill>
                  <a:srgbClr val="000066"/>
                </a:solidFill>
              </a:rPr>
              <a:t>(for free space), </a:t>
            </a:r>
            <a:r>
              <a:rPr lang="en-US" b="1" i="1">
                <a:solidFill>
                  <a:srgbClr val="000066"/>
                </a:solidFill>
                <a:sym typeface="Symbol" pitchFamily="18" charset="2"/>
              </a:rPr>
              <a:t></a:t>
            </a:r>
            <a:r>
              <a:rPr lang="en-US" baseline="-25000">
                <a:solidFill>
                  <a:srgbClr val="000066"/>
                </a:solidFill>
                <a:sym typeface="Symbol" pitchFamily="18" charset="2"/>
              </a:rPr>
              <a:t>0</a:t>
            </a:r>
            <a:r>
              <a:rPr lang="en-US" sz="2200">
                <a:solidFill>
                  <a:srgbClr val="000066"/>
                </a:solidFill>
                <a:sym typeface="Symbol" pitchFamily="18" charset="2"/>
              </a:rPr>
              <a:t>:</a:t>
            </a:r>
          </a:p>
        </p:txBody>
      </p:sp>
      <p:sp>
        <p:nvSpPr>
          <p:cNvPr id="206875" name="Text Box 27"/>
          <p:cNvSpPr txBox="1">
            <a:spLocks noChangeArrowheads="1"/>
          </p:cNvSpPr>
          <p:nvPr/>
        </p:nvSpPr>
        <p:spPr bwMode="auto">
          <a:xfrm>
            <a:off x="6589713" y="3708400"/>
            <a:ext cx="1247775" cy="434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361950" indent="-361950">
              <a:lnSpc>
                <a:spcPct val="110000"/>
              </a:lnSpc>
              <a:spcBef>
                <a:spcPct val="50000"/>
              </a:spcBef>
            </a:pPr>
            <a:r>
              <a:rPr lang="en-US" sz="2200">
                <a:solidFill>
                  <a:srgbClr val="000066"/>
                </a:solidFill>
              </a:rPr>
              <a:t>(Why?)</a:t>
            </a:r>
          </a:p>
        </p:txBody>
      </p:sp>
      <p:sp>
        <p:nvSpPr>
          <p:cNvPr id="206892" name="Rectangle 29"/>
          <p:cNvSpPr>
            <a:spLocks noChangeArrowheads="1"/>
          </p:cNvSpPr>
          <p:nvPr/>
        </p:nvSpPr>
        <p:spPr bwMode="auto">
          <a:xfrm>
            <a:off x="3462338" y="1557338"/>
            <a:ext cx="2019300" cy="89535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06878" name="Object 30"/>
          <p:cNvGraphicFramePr>
            <a:graphicFrameLocks noChangeAspect="1"/>
          </p:cNvGraphicFramePr>
          <p:nvPr/>
        </p:nvGraphicFramePr>
        <p:xfrm>
          <a:off x="3587750" y="1590675"/>
          <a:ext cx="17526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03" name="Equation" r:id="rId7" imgW="1752480" imgH="799920" progId="Equation.DSMT4">
                  <p:embed/>
                </p:oleObj>
              </mc:Choice>
              <mc:Fallback>
                <p:oleObj name="Equation" r:id="rId7" imgW="1752480" imgH="79992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0" y="1590675"/>
                        <a:ext cx="17526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883" name="Object 35"/>
          <p:cNvGraphicFramePr>
            <a:graphicFrameLocks noChangeAspect="1"/>
          </p:cNvGraphicFramePr>
          <p:nvPr/>
        </p:nvGraphicFramePr>
        <p:xfrm>
          <a:off x="1922463" y="5572125"/>
          <a:ext cx="1282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04" name="Equation" r:id="rId9" imgW="1282680" imgH="609480" progId="Equation.DSMT4">
                  <p:embed/>
                </p:oleObj>
              </mc:Choice>
              <mc:Fallback>
                <p:oleObj name="Equation" r:id="rId9" imgW="1282680" imgH="609480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2463" y="5572125"/>
                        <a:ext cx="12827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36"/>
          <p:cNvSpPr>
            <a:spLocks noChangeArrowheads="1"/>
          </p:cNvSpPr>
          <p:nvPr/>
        </p:nvSpPr>
        <p:spPr bwMode="auto">
          <a:xfrm>
            <a:off x="3241675" y="5597525"/>
            <a:ext cx="3344863" cy="4667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 sz="2200">
                <a:solidFill>
                  <a:srgbClr val="000066"/>
                </a:solidFill>
              </a:rPr>
              <a:t> 8.85 </a:t>
            </a:r>
            <a:r>
              <a:rPr lang="en-US" sz="2200">
                <a:solidFill>
                  <a:srgbClr val="000066"/>
                </a:solidFill>
                <a:sym typeface="Symbol" pitchFamily="18" charset="2"/>
              </a:rPr>
              <a:t></a:t>
            </a:r>
            <a:r>
              <a:rPr lang="en-US" sz="2200">
                <a:solidFill>
                  <a:srgbClr val="000066"/>
                </a:solidFill>
              </a:rPr>
              <a:t> 10</a:t>
            </a:r>
            <a:r>
              <a:rPr lang="en-US" sz="2200" baseline="30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200" baseline="30000">
                <a:solidFill>
                  <a:srgbClr val="000066"/>
                </a:solidFill>
                <a:cs typeface="Times New Roman" pitchFamily="18" charset="0"/>
              </a:rPr>
              <a:t>12</a:t>
            </a:r>
            <a:r>
              <a:rPr lang="en-US" sz="2200">
                <a:solidFill>
                  <a:srgbClr val="000066"/>
                </a:solidFill>
              </a:rPr>
              <a:t> C</a:t>
            </a:r>
            <a:r>
              <a:rPr lang="en-US" sz="2200" baseline="30000">
                <a:solidFill>
                  <a:srgbClr val="000066"/>
                </a:solidFill>
              </a:rPr>
              <a:t>2</a:t>
            </a:r>
            <a:r>
              <a:rPr lang="en-US" sz="2200">
                <a:solidFill>
                  <a:srgbClr val="000066"/>
                </a:solidFill>
              </a:rPr>
              <a:t>/(N</a:t>
            </a:r>
            <a:r>
              <a:rPr lang="en-US" sz="2200" baseline="30000">
                <a:solidFill>
                  <a:srgbClr val="000066"/>
                </a:solidFill>
              </a:rPr>
              <a:t> </a:t>
            </a:r>
            <a:r>
              <a:rPr lang="en-US" sz="2200">
                <a:solidFill>
                  <a:srgbClr val="000066"/>
                </a:solidFill>
              </a:rPr>
              <a:t>m</a:t>
            </a:r>
            <a:r>
              <a:rPr lang="en-US" sz="2200" baseline="30000">
                <a:solidFill>
                  <a:srgbClr val="000066"/>
                </a:solidFill>
              </a:rPr>
              <a:t>2</a:t>
            </a:r>
            <a:r>
              <a:rPr lang="en-US" sz="2200">
                <a:solidFill>
                  <a:srgbClr val="000066"/>
                </a:solidFill>
              </a:rPr>
              <a:t>)</a:t>
            </a:r>
            <a:r>
              <a:rPr lang="en-US">
                <a:solidFill>
                  <a:srgbClr val="000066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75" grpId="0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6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CHARGES and FORCES</a:t>
            </a:r>
          </a:p>
        </p:txBody>
      </p:sp>
      <p:sp>
        <p:nvSpPr>
          <p:cNvPr id="36046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604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69A081-6386-4377-A2AB-752FDFC803B7}" type="slidenum">
              <a:rPr lang="en-US" smtClean="0">
                <a:cs typeface="Arial" charset="0"/>
              </a:rPr>
              <a:pPr/>
              <a:t>21</a:t>
            </a:fld>
            <a:endParaRPr lang="en-US" smtClean="0">
              <a:cs typeface="Arial" charset="0"/>
            </a:endParaRPr>
          </a:p>
        </p:txBody>
      </p:sp>
      <p:sp>
        <p:nvSpPr>
          <p:cNvPr id="3604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 UNITS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2405063"/>
          </a:xfrm>
        </p:spPr>
        <p:txBody>
          <a:bodyPr/>
          <a:lstStyle/>
          <a:p>
            <a:pPr marL="0" indent="0" eaLnBrk="1" hangingPunct="1">
              <a:tabLst>
                <a:tab pos="1257300" algn="l"/>
              </a:tabLst>
            </a:pPr>
            <a:r>
              <a:rPr lang="en-US" smtClean="0"/>
              <a:t>The </a:t>
            </a:r>
            <a:r>
              <a:rPr lang="en-US" smtClean="0">
                <a:solidFill>
                  <a:srgbClr val="FF0000"/>
                </a:solidFill>
              </a:rPr>
              <a:t>coulomb</a:t>
            </a:r>
            <a:r>
              <a:rPr lang="en-US" smtClean="0"/>
              <a:t>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marL="363538" lvl="1" indent="0" eaLnBrk="1" hangingPunct="1">
              <a:tabLst>
                <a:tab pos="1257300" algn="l"/>
              </a:tabLst>
            </a:pPr>
            <a:endParaRPr lang="en-US" sz="800" smtClean="0"/>
          </a:p>
          <a:p>
            <a:pPr marL="363538" lvl="1" indent="0" eaLnBrk="1" hangingPunct="1">
              <a:tabLst>
                <a:tab pos="1257300" algn="l"/>
              </a:tabLst>
            </a:pPr>
            <a:r>
              <a:rPr lang="en-US" b="1" i="1" smtClean="0">
                <a:latin typeface="Times New Roman" pitchFamily="18" charset="0"/>
              </a:rPr>
              <a:t>e</a:t>
            </a:r>
            <a:r>
              <a:rPr lang="en-US" b="1" smtClean="0"/>
              <a:t> </a:t>
            </a:r>
            <a:r>
              <a:rPr lang="en-US" b="1" smtClean="0">
                <a:latin typeface="Times New Roman" pitchFamily="18" charset="0"/>
              </a:rPr>
              <a:t>=</a:t>
            </a:r>
            <a:r>
              <a:rPr lang="en-US" b="1" smtClean="0"/>
              <a:t> </a:t>
            </a:r>
            <a:r>
              <a:rPr lang="en-US" smtClean="0"/>
              <a:t>1.60 </a:t>
            </a:r>
            <a:r>
              <a:rPr lang="en-US" smtClean="0">
                <a:sym typeface="Symbol" pitchFamily="18" charset="2"/>
              </a:rPr>
              <a:t> </a:t>
            </a:r>
            <a:r>
              <a:rPr lang="en-US" smtClean="0"/>
              <a:t>10</a:t>
            </a:r>
            <a:r>
              <a:rPr lang="en-US" baseline="30000" smtClean="0"/>
              <a:t>–19</a:t>
            </a:r>
            <a:r>
              <a:rPr lang="en-US" smtClean="0"/>
              <a:t> C</a:t>
            </a:r>
          </a:p>
          <a:p>
            <a:pPr marL="363538" lvl="1" indent="0" eaLnBrk="1" hangingPunct="1">
              <a:tabLst>
                <a:tab pos="1257300" algn="l"/>
              </a:tabLst>
            </a:pPr>
            <a:endParaRPr lang="en-US" sz="800" smtClean="0"/>
          </a:p>
          <a:p>
            <a:pPr marL="363538" lvl="1" indent="0" eaLnBrk="1" hangingPunct="1">
              <a:tabLst>
                <a:tab pos="1257300" algn="l"/>
              </a:tabLst>
            </a:pPr>
            <a:r>
              <a:rPr lang="en-US" smtClean="0"/>
              <a:t>One coulomb is the amount of charge which passes through the cross-section of a conductor in one second when the current in the conductor is one ampere. </a:t>
            </a:r>
          </a:p>
        </p:txBody>
      </p:sp>
      <p:sp>
        <p:nvSpPr>
          <p:cNvPr id="360452" name="Rectangle 4"/>
          <p:cNvSpPr>
            <a:spLocks noChangeArrowheads="1"/>
          </p:cNvSpPr>
          <p:nvPr/>
        </p:nvSpPr>
        <p:spPr bwMode="auto">
          <a:xfrm>
            <a:off x="179388" y="4111625"/>
            <a:ext cx="8774112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tabLst>
                <a:tab pos="1257300" algn="l"/>
              </a:tabLst>
            </a:pPr>
            <a:r>
              <a:rPr lang="en-US" sz="2600">
                <a:solidFill>
                  <a:srgbClr val="000066"/>
                </a:solidFill>
              </a:rPr>
              <a:t>The </a:t>
            </a:r>
            <a:r>
              <a:rPr lang="en-US" sz="2600">
                <a:solidFill>
                  <a:srgbClr val="FF0000"/>
                </a:solidFill>
              </a:rPr>
              <a:t>ampere </a:t>
            </a:r>
            <a:r>
              <a:rPr lang="en-US" sz="26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marL="363538" lvl="1">
              <a:lnSpc>
                <a:spcPct val="110000"/>
              </a:lnSpc>
              <a:buFont typeface="Arial" charset="0"/>
              <a:buNone/>
              <a:tabLst>
                <a:tab pos="1257300" algn="l"/>
              </a:tabLst>
            </a:pPr>
            <a:endParaRPr lang="en-US" sz="800">
              <a:solidFill>
                <a:srgbClr val="000066"/>
              </a:solidFill>
            </a:endParaRPr>
          </a:p>
        </p:txBody>
      </p:sp>
      <p:sp>
        <p:nvSpPr>
          <p:cNvPr id="360457" name="Rectangle 9"/>
          <p:cNvSpPr>
            <a:spLocks noChangeArrowheads="1"/>
          </p:cNvSpPr>
          <p:nvPr/>
        </p:nvSpPr>
        <p:spPr bwMode="auto">
          <a:xfrm>
            <a:off x="544513" y="4784725"/>
            <a:ext cx="17922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342900" indent="-342900">
              <a:lnSpc>
                <a:spcPct val="110000"/>
              </a:lnSpc>
            </a:pPr>
            <a:r>
              <a:rPr lang="en-US">
                <a:solidFill>
                  <a:srgbClr val="000066"/>
                </a:solidFill>
              </a:rPr>
              <a:t>Physically,</a:t>
            </a:r>
          </a:p>
        </p:txBody>
      </p:sp>
      <p:graphicFrame>
        <p:nvGraphicFramePr>
          <p:cNvPr id="360459" name="Object 11"/>
          <p:cNvGraphicFramePr>
            <a:graphicFrameLocks noChangeAspect="1"/>
          </p:cNvGraphicFramePr>
          <p:nvPr/>
        </p:nvGraphicFramePr>
        <p:xfrm>
          <a:off x="2619375" y="4713288"/>
          <a:ext cx="817563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466" name="Equation" r:id="rId4" imgW="812520" imgH="660240" progId="Equation.DSMT4">
                  <p:embed/>
                </p:oleObj>
              </mc:Choice>
              <mc:Fallback>
                <p:oleObj name="Equation" r:id="rId4" imgW="812520" imgH="6602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75" y="4713288"/>
                        <a:ext cx="817563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2508250" y="4724400"/>
            <a:ext cx="1047750" cy="7112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533400" y="5605463"/>
            <a:ext cx="55562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342900" indent="-342900">
              <a:lnSpc>
                <a:spcPct val="110000"/>
              </a:lnSpc>
            </a:pPr>
            <a:r>
              <a:rPr lang="en-US">
                <a:solidFill>
                  <a:srgbClr val="000066"/>
                </a:solidFill>
              </a:rPr>
              <a:t>1 ampere </a:t>
            </a:r>
            <a:r>
              <a:rPr lang="en-US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>
                <a:solidFill>
                  <a:srgbClr val="000066"/>
                </a:solidFill>
              </a:rPr>
              <a:t> 1 coulomb per second</a:t>
            </a:r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 rot="1039778">
            <a:off x="5424488" y="4752975"/>
            <a:ext cx="2873375" cy="885825"/>
          </a:xfrm>
          <a:prstGeom prst="rect">
            <a:avLst/>
          </a:prstGeom>
          <a:noFill/>
          <a:ln w="57150" cmpd="thinThick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 indent="1588" algn="ctr">
              <a:lnSpc>
                <a:spcPct val="110000"/>
              </a:lnSpc>
            </a:pPr>
            <a:r>
              <a:rPr lang="en-US" sz="2200">
                <a:solidFill>
                  <a:srgbClr val="FF0000"/>
                </a:solidFill>
              </a:rPr>
              <a:t>This is NOT a formal definition!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3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2" grpId="0"/>
      <p:bldP spid="360457" grpId="0"/>
      <p:bldP spid="2" grpId="0" animBg="1"/>
      <p:bldP spid="3" grpId="0"/>
      <p:bldP spid="4" grpId="0" animBg="1"/>
      <p:bldP spid="4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22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CHARGES and FORCES</a:t>
            </a:r>
          </a:p>
        </p:txBody>
      </p:sp>
      <p:sp>
        <p:nvSpPr>
          <p:cNvPr id="34922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49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26231-A9B0-4640-AF8E-1624E0817BAF}" type="slidenum">
              <a:rPr lang="en-US" smtClean="0">
                <a:cs typeface="Arial" charset="0"/>
              </a:rPr>
              <a:pPr/>
              <a:t>22</a:t>
            </a:fld>
            <a:endParaRPr lang="en-US" smtClean="0">
              <a:cs typeface="Arial" charset="0"/>
            </a:endParaRPr>
          </a:p>
        </p:txBody>
      </p:sp>
      <p:sp>
        <p:nvSpPr>
          <p:cNvPr id="349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COULOMB’S LAW </a:t>
            </a:r>
          </a:p>
        </p:txBody>
      </p:sp>
      <p:graphicFrame>
        <p:nvGraphicFramePr>
          <p:cNvPr id="349187" name="Object 3"/>
          <p:cNvGraphicFramePr>
            <a:graphicFrameLocks noChangeAspect="1"/>
          </p:cNvGraphicFramePr>
          <p:nvPr/>
        </p:nvGraphicFramePr>
        <p:xfrm>
          <a:off x="4483100" y="3282950"/>
          <a:ext cx="1778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74" name="Equation" r:id="rId4" imgW="177480" imgH="291960" progId="Equation.DSMT4">
                  <p:embed/>
                </p:oleObj>
              </mc:Choice>
              <mc:Fallback>
                <p:oleObj name="Equation" r:id="rId4" imgW="177480" imgH="2919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00" y="3282950"/>
                        <a:ext cx="1778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9230" name="Rectangle 4"/>
          <p:cNvSpPr>
            <a:spLocks noChangeArrowheads="1"/>
          </p:cNvSpPr>
          <p:nvPr/>
        </p:nvSpPr>
        <p:spPr bwMode="auto">
          <a:xfrm>
            <a:off x="0" y="31384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49231" name="Rectangle 8"/>
          <p:cNvSpPr>
            <a:spLocks noChangeArrowheads="1"/>
          </p:cNvSpPr>
          <p:nvPr/>
        </p:nvSpPr>
        <p:spPr bwMode="auto">
          <a:xfrm>
            <a:off x="3462338" y="1557338"/>
            <a:ext cx="2019300" cy="89535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349193" name="Object 9"/>
          <p:cNvGraphicFramePr>
            <a:graphicFrameLocks noChangeAspect="1"/>
          </p:cNvGraphicFramePr>
          <p:nvPr/>
        </p:nvGraphicFramePr>
        <p:xfrm>
          <a:off x="3587750" y="1590675"/>
          <a:ext cx="17526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75" name="Equation" r:id="rId6" imgW="1752480" imgH="799920" progId="Equation.DSMT4">
                  <p:embed/>
                </p:oleObj>
              </mc:Choice>
              <mc:Fallback>
                <p:oleObj name="Equation" r:id="rId6" imgW="1752480" imgH="79992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0" y="1590675"/>
                        <a:ext cx="17526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9232" name="Text Box 10"/>
          <p:cNvSpPr txBox="1">
            <a:spLocks noChangeArrowheads="1"/>
          </p:cNvSpPr>
          <p:nvPr/>
        </p:nvSpPr>
        <p:spPr bwMode="auto">
          <a:xfrm>
            <a:off x="219075" y="2752725"/>
            <a:ext cx="8724900" cy="46672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</a:rPr>
              <a:t>As usual, the principle of superposition of forces applies: </a:t>
            </a:r>
          </a:p>
        </p:txBody>
      </p:sp>
      <p:graphicFrame>
        <p:nvGraphicFramePr>
          <p:cNvPr id="349195" name="Object 11"/>
          <p:cNvGraphicFramePr>
            <a:graphicFrameLocks noChangeAspect="1"/>
          </p:cNvGraphicFramePr>
          <p:nvPr/>
        </p:nvGraphicFramePr>
        <p:xfrm>
          <a:off x="1584325" y="3475038"/>
          <a:ext cx="5911850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76" name="Equation" r:id="rId8" imgW="5905440" imgH="685800" progId="Equation.DSMT4">
                  <p:embed/>
                </p:oleObj>
              </mc:Choice>
              <mc:Fallback>
                <p:oleObj name="Equation" r:id="rId8" imgW="5905440" imgH="6858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4325" y="3475038"/>
                        <a:ext cx="5911850" cy="690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9205" name="Line 21"/>
          <p:cNvSpPr>
            <a:spLocks noChangeShapeType="1"/>
          </p:cNvSpPr>
          <p:nvPr/>
        </p:nvSpPr>
        <p:spPr bwMode="auto">
          <a:xfrm>
            <a:off x="4575175" y="4692650"/>
            <a:ext cx="915988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49212" name="Line 28"/>
          <p:cNvSpPr>
            <a:spLocks noChangeShapeType="1"/>
          </p:cNvSpPr>
          <p:nvPr/>
        </p:nvSpPr>
        <p:spPr bwMode="auto">
          <a:xfrm>
            <a:off x="4360863" y="4914900"/>
            <a:ext cx="0" cy="931863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graphicFrame>
        <p:nvGraphicFramePr>
          <p:cNvPr id="349213" name="Object 29"/>
          <p:cNvGraphicFramePr>
            <a:graphicFrameLocks noChangeAspect="1"/>
          </p:cNvGraphicFramePr>
          <p:nvPr/>
        </p:nvGraphicFramePr>
        <p:xfrm>
          <a:off x="4418013" y="5116513"/>
          <a:ext cx="6350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77" name="Equation" r:id="rId10" imgW="634680" imgH="406080" progId="Equation.DSMT4">
                  <p:embed/>
                </p:oleObj>
              </mc:Choice>
              <mc:Fallback>
                <p:oleObj name="Equation" r:id="rId10" imgW="634680" imgH="40608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8013" y="5116513"/>
                        <a:ext cx="6350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9214" name="Object 30"/>
          <p:cNvGraphicFramePr>
            <a:graphicFrameLocks noChangeAspect="1"/>
          </p:cNvGraphicFramePr>
          <p:nvPr/>
        </p:nvGraphicFramePr>
        <p:xfrm>
          <a:off x="4759325" y="4713288"/>
          <a:ext cx="62230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78" name="Equation" r:id="rId12" imgW="622080" imgH="406080" progId="Equation.DSMT4">
                  <p:embed/>
                </p:oleObj>
              </mc:Choice>
              <mc:Fallback>
                <p:oleObj name="Equation" r:id="rId12" imgW="622080" imgH="40608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9325" y="4713288"/>
                        <a:ext cx="622300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003675" y="4511675"/>
            <a:ext cx="547688" cy="703263"/>
            <a:chOff x="2522" y="2842"/>
            <a:chExt cx="345" cy="443"/>
          </a:xfrm>
        </p:grpSpPr>
        <p:grpSp>
          <p:nvGrpSpPr>
            <p:cNvPr id="349253" name="Group 24"/>
            <p:cNvGrpSpPr>
              <a:grpSpLocks/>
            </p:cNvGrpSpPr>
            <p:nvPr/>
          </p:nvGrpSpPr>
          <p:grpSpPr bwMode="auto">
            <a:xfrm>
              <a:off x="2629" y="2842"/>
              <a:ext cx="238" cy="238"/>
              <a:chOff x="233" y="1327"/>
              <a:chExt cx="238" cy="238"/>
            </a:xfrm>
          </p:grpSpPr>
          <p:sp>
            <p:nvSpPr>
              <p:cNvPr id="349255" name="Oval 25"/>
              <p:cNvSpPr>
                <a:spLocks noChangeArrowheads="1"/>
              </p:cNvSpPr>
              <p:nvPr/>
            </p:nvSpPr>
            <p:spPr bwMode="auto">
              <a:xfrm>
                <a:off x="233" y="1327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49256" name="Rectangle 26"/>
              <p:cNvSpPr>
                <a:spLocks noChangeArrowheads="1"/>
              </p:cNvSpPr>
              <p:nvPr/>
            </p:nvSpPr>
            <p:spPr bwMode="auto">
              <a:xfrm>
                <a:off x="234" y="1333"/>
                <a:ext cx="237" cy="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>
                  <a:lnSpc>
                    <a:spcPct val="110000"/>
                  </a:lnSpc>
                </a:pPr>
                <a:r>
                  <a:rPr lang="en-US" altLang="ko-KR" sz="2000" b="1" i="1">
                    <a:solidFill>
                      <a:srgbClr val="000066"/>
                    </a:solidFill>
                    <a:latin typeface="Times New Roman" pitchFamily="18" charset="0"/>
                    <a:ea typeface="Gulim" pitchFamily="34" charset="-127"/>
                  </a:rPr>
                  <a:t>+</a:t>
                </a:r>
                <a:endParaRPr lang="en-US" sz="2000" b="1" i="1">
                  <a:solidFill>
                    <a:srgbClr val="000066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349254" name="Rectangle 35"/>
            <p:cNvSpPr>
              <a:spLocks noChangeArrowheads="1"/>
            </p:cNvSpPr>
            <p:nvPr/>
          </p:nvSpPr>
          <p:spPr bwMode="auto">
            <a:xfrm>
              <a:off x="2522" y="2995"/>
              <a:ext cx="163" cy="29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2200" b="1" i="1">
                  <a:solidFill>
                    <a:srgbClr val="000066"/>
                  </a:solidFill>
                  <a:latin typeface="Times New Roman" pitchFamily="18" charset="0"/>
                </a:rPr>
                <a:t>j</a:t>
              </a:r>
            </a:p>
          </p:txBody>
        </p:sp>
      </p:grpSp>
      <p:sp>
        <p:nvSpPr>
          <p:cNvPr id="349220" name="Line 36"/>
          <p:cNvSpPr>
            <a:spLocks noChangeShapeType="1"/>
          </p:cNvSpPr>
          <p:nvPr/>
        </p:nvSpPr>
        <p:spPr bwMode="auto">
          <a:xfrm>
            <a:off x="6888163" y="4973638"/>
            <a:ext cx="915987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49221" name="Line 37"/>
          <p:cNvSpPr>
            <a:spLocks noChangeShapeType="1"/>
          </p:cNvSpPr>
          <p:nvPr/>
        </p:nvSpPr>
        <p:spPr bwMode="auto">
          <a:xfrm>
            <a:off x="7780338" y="4975225"/>
            <a:ext cx="0" cy="931863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graphicFrame>
        <p:nvGraphicFramePr>
          <p:cNvPr id="349222" name="Object 38"/>
          <p:cNvGraphicFramePr>
            <a:graphicFrameLocks noChangeAspect="1"/>
          </p:cNvGraphicFramePr>
          <p:nvPr/>
        </p:nvGraphicFramePr>
        <p:xfrm>
          <a:off x="7837488" y="5176838"/>
          <a:ext cx="6350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79" name="Equation" r:id="rId14" imgW="634680" imgH="406080" progId="Equation.DSMT4">
                  <p:embed/>
                </p:oleObj>
              </mc:Choice>
              <mc:Fallback>
                <p:oleObj name="Equation" r:id="rId14" imgW="634680" imgH="406080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7488" y="5176838"/>
                        <a:ext cx="6350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9223" name="Object 39"/>
          <p:cNvGraphicFramePr>
            <a:graphicFrameLocks noChangeAspect="1"/>
          </p:cNvGraphicFramePr>
          <p:nvPr/>
        </p:nvGraphicFramePr>
        <p:xfrm>
          <a:off x="6965950" y="4546600"/>
          <a:ext cx="6223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80" name="Equation" r:id="rId16" imgW="622080" imgH="406080" progId="Equation.DSMT4">
                  <p:embed/>
                </p:oleObj>
              </mc:Choice>
              <mc:Fallback>
                <p:oleObj name="Equation" r:id="rId16" imgW="622080" imgH="406080" progId="Equation.DSMT4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5950" y="4546600"/>
                        <a:ext cx="6223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9224" name="Line 40"/>
          <p:cNvSpPr>
            <a:spLocks noChangeShapeType="1"/>
          </p:cNvSpPr>
          <p:nvPr/>
        </p:nvSpPr>
        <p:spPr bwMode="auto">
          <a:xfrm>
            <a:off x="6875463" y="4984750"/>
            <a:ext cx="906462" cy="906463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graphicFrame>
        <p:nvGraphicFramePr>
          <p:cNvPr id="349225" name="Object 41"/>
          <p:cNvGraphicFramePr>
            <a:graphicFrameLocks noChangeAspect="1"/>
          </p:cNvGraphicFramePr>
          <p:nvPr/>
        </p:nvGraphicFramePr>
        <p:xfrm>
          <a:off x="6640513" y="5387975"/>
          <a:ext cx="7620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81" name="Equation" r:id="rId18" imgW="761760" imgH="406080" progId="Equation.DSMT4">
                  <p:embed/>
                </p:oleObj>
              </mc:Choice>
              <mc:Fallback>
                <p:oleObj name="Equation" r:id="rId18" imgW="761760" imgH="406080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0513" y="5387975"/>
                        <a:ext cx="7620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42"/>
          <p:cNvSpPr>
            <a:spLocks noChangeArrowheads="1"/>
          </p:cNvSpPr>
          <p:nvPr/>
        </p:nvSpPr>
        <p:spPr bwMode="auto">
          <a:xfrm>
            <a:off x="2381250" y="4308475"/>
            <a:ext cx="573088" cy="43973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F</a:t>
            </a:r>
            <a:r>
              <a:rPr lang="en-US" sz="2200" b="1" i="1" baseline="30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200">
                <a:solidFill>
                  <a:srgbClr val="000066"/>
                </a:solidFill>
              </a:rPr>
              <a:t>?</a:t>
            </a:r>
            <a:endParaRPr lang="en-US" sz="2200" i="1">
              <a:solidFill>
                <a:srgbClr val="000066"/>
              </a:solidFill>
            </a:endParaRPr>
          </a:p>
        </p:txBody>
      </p: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717550" y="4511675"/>
            <a:ext cx="1635125" cy="1697038"/>
            <a:chOff x="452" y="2842"/>
            <a:chExt cx="1030" cy="1069"/>
          </a:xfrm>
        </p:grpSpPr>
        <p:grpSp>
          <p:nvGrpSpPr>
            <p:cNvPr id="349241" name="Group 12"/>
            <p:cNvGrpSpPr>
              <a:grpSpLocks/>
            </p:cNvGrpSpPr>
            <p:nvPr/>
          </p:nvGrpSpPr>
          <p:grpSpPr bwMode="auto">
            <a:xfrm>
              <a:off x="452" y="2842"/>
              <a:ext cx="238" cy="238"/>
              <a:chOff x="233" y="1327"/>
              <a:chExt cx="238" cy="238"/>
            </a:xfrm>
          </p:grpSpPr>
          <p:sp>
            <p:nvSpPr>
              <p:cNvPr id="349251" name="Oval 13"/>
              <p:cNvSpPr>
                <a:spLocks noChangeArrowheads="1"/>
              </p:cNvSpPr>
              <p:nvPr/>
            </p:nvSpPr>
            <p:spPr bwMode="auto">
              <a:xfrm>
                <a:off x="233" y="1327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49252" name="Rectangle 14"/>
              <p:cNvSpPr>
                <a:spLocks noChangeArrowheads="1"/>
              </p:cNvSpPr>
              <p:nvPr/>
            </p:nvSpPr>
            <p:spPr bwMode="auto">
              <a:xfrm>
                <a:off x="234" y="1333"/>
                <a:ext cx="237" cy="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>
                  <a:lnSpc>
                    <a:spcPct val="110000"/>
                  </a:lnSpc>
                </a:pPr>
                <a:r>
                  <a:rPr lang="en-US" altLang="ko-KR" sz="2000" b="1" i="1">
                    <a:solidFill>
                      <a:srgbClr val="000066"/>
                    </a:solidFill>
                    <a:latin typeface="Times New Roman" pitchFamily="18" charset="0"/>
                    <a:ea typeface="Gulim" pitchFamily="34" charset="-127"/>
                  </a:rPr>
                  <a:t>+</a:t>
                </a:r>
                <a:endParaRPr lang="en-US" sz="2000" b="1" i="1">
                  <a:solidFill>
                    <a:srgbClr val="000066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49242" name="Group 15"/>
            <p:cNvGrpSpPr>
              <a:grpSpLocks/>
            </p:cNvGrpSpPr>
            <p:nvPr/>
          </p:nvGrpSpPr>
          <p:grpSpPr bwMode="auto">
            <a:xfrm>
              <a:off x="1244" y="2842"/>
              <a:ext cx="238" cy="238"/>
              <a:chOff x="233" y="1327"/>
              <a:chExt cx="238" cy="238"/>
            </a:xfrm>
          </p:grpSpPr>
          <p:sp>
            <p:nvSpPr>
              <p:cNvPr id="349249" name="Oval 16"/>
              <p:cNvSpPr>
                <a:spLocks noChangeArrowheads="1"/>
              </p:cNvSpPr>
              <p:nvPr/>
            </p:nvSpPr>
            <p:spPr bwMode="auto">
              <a:xfrm>
                <a:off x="233" y="1327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49250" name="Rectangle 17"/>
              <p:cNvSpPr>
                <a:spLocks noChangeArrowheads="1"/>
              </p:cNvSpPr>
              <p:nvPr/>
            </p:nvSpPr>
            <p:spPr bwMode="auto">
              <a:xfrm>
                <a:off x="234" y="1333"/>
                <a:ext cx="237" cy="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>
                  <a:lnSpc>
                    <a:spcPct val="110000"/>
                  </a:lnSpc>
                </a:pPr>
                <a:r>
                  <a:rPr lang="en-US" altLang="ko-KR" sz="2000" b="1" i="1">
                    <a:solidFill>
                      <a:srgbClr val="000066"/>
                    </a:solidFill>
                    <a:latin typeface="Times New Roman" pitchFamily="18" charset="0"/>
                    <a:ea typeface="Gulim" pitchFamily="34" charset="-127"/>
                  </a:rPr>
                  <a:t>+</a:t>
                </a:r>
                <a:endParaRPr lang="en-US" sz="2000" b="1" i="1">
                  <a:solidFill>
                    <a:srgbClr val="000066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349243" name="Rectangle 32"/>
            <p:cNvSpPr>
              <a:spLocks noChangeArrowheads="1"/>
            </p:cNvSpPr>
            <p:nvPr/>
          </p:nvSpPr>
          <p:spPr bwMode="auto">
            <a:xfrm>
              <a:off x="472" y="3050"/>
              <a:ext cx="202" cy="29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2200" b="1">
                  <a:solidFill>
                    <a:srgbClr val="000066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49244" name="Rectangle 33"/>
            <p:cNvSpPr>
              <a:spLocks noChangeArrowheads="1"/>
            </p:cNvSpPr>
            <p:nvPr/>
          </p:nvSpPr>
          <p:spPr bwMode="auto">
            <a:xfrm>
              <a:off x="1143" y="2995"/>
              <a:ext cx="163" cy="29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2200" b="1" i="1">
                  <a:solidFill>
                    <a:srgbClr val="000066"/>
                  </a:solidFill>
                  <a:latin typeface="Times New Roman" pitchFamily="18" charset="0"/>
                </a:rPr>
                <a:t>j</a:t>
              </a:r>
            </a:p>
          </p:txBody>
        </p:sp>
        <p:sp>
          <p:nvSpPr>
            <p:cNvPr id="349245" name="Rectangle 34"/>
            <p:cNvSpPr>
              <a:spLocks noChangeArrowheads="1"/>
            </p:cNvSpPr>
            <p:nvPr/>
          </p:nvSpPr>
          <p:spPr bwMode="auto">
            <a:xfrm>
              <a:off x="1010" y="3621"/>
              <a:ext cx="202" cy="29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2200" b="1">
                  <a:solidFill>
                    <a:srgbClr val="000066"/>
                  </a:solidFill>
                  <a:latin typeface="Times New Roman" pitchFamily="18" charset="0"/>
                </a:rPr>
                <a:t>2</a:t>
              </a:r>
            </a:p>
          </p:txBody>
        </p:sp>
        <p:grpSp>
          <p:nvGrpSpPr>
            <p:cNvPr id="349246" name="Group 43"/>
            <p:cNvGrpSpPr>
              <a:grpSpLocks/>
            </p:cNvGrpSpPr>
            <p:nvPr/>
          </p:nvGrpSpPr>
          <p:grpSpPr bwMode="auto">
            <a:xfrm>
              <a:off x="1240" y="3632"/>
              <a:ext cx="238" cy="250"/>
              <a:chOff x="2011" y="1364"/>
              <a:chExt cx="238" cy="250"/>
            </a:xfrm>
          </p:grpSpPr>
          <p:sp>
            <p:nvSpPr>
              <p:cNvPr id="349247" name="Oval 44"/>
              <p:cNvSpPr>
                <a:spLocks noChangeArrowheads="1"/>
              </p:cNvSpPr>
              <p:nvPr/>
            </p:nvSpPr>
            <p:spPr bwMode="auto">
              <a:xfrm>
                <a:off x="2011" y="1376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0066F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49248" name="Rectangle 45"/>
              <p:cNvSpPr>
                <a:spLocks noChangeArrowheads="1"/>
              </p:cNvSpPr>
              <p:nvPr/>
            </p:nvSpPr>
            <p:spPr bwMode="auto">
              <a:xfrm>
                <a:off x="2012" y="1364"/>
                <a:ext cx="237" cy="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>
                  <a:lnSpc>
                    <a:spcPct val="110000"/>
                  </a:lnSpc>
                </a:pPr>
                <a:r>
                  <a:rPr lang="en-US" altLang="ko-KR" sz="2000" b="1" i="1">
                    <a:solidFill>
                      <a:srgbClr val="000066"/>
                    </a:solidFill>
                    <a:latin typeface="Times New Roman" pitchFamily="18" charset="0"/>
                    <a:ea typeface="Gulim" pitchFamily="34" charset="-127"/>
                    <a:cs typeface="Times New Roman" pitchFamily="18" charset="0"/>
                  </a:rPr>
                  <a:t>–</a:t>
                </a:r>
                <a:endParaRPr lang="en-US" sz="2000" b="1" i="1">
                  <a:solidFill>
                    <a:srgbClr val="000066"/>
                  </a:solidFill>
                  <a:latin typeface="Times New Roman" pitchFamily="18" charset="0"/>
                  <a:ea typeface="Gulim" pitchFamily="34" charset="-127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49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9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349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9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174 -0.04072 L 2.77778E-6 4.44367E-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49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00" y="200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534 -0.00624 L -3.05556E-6 -6.7083E-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49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00" y="30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114 0.02498 L 6.38889E-6 3.20379E-6 " pathEditMode="relative" ptsTypes="AA">
                                      <p:cBhvr>
                                        <p:cTn id="48" dur="2000" fill="hold"/>
                                        <p:tgtEl>
                                          <p:spTgt spid="349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656 -0.00949 L -1.38889E-6 -7.58732E-7 " pathEditMode="relative" ptsTypes="AA">
                                      <p:cBhvr>
                                        <p:cTn id="52" dur="2000" fill="hold"/>
                                        <p:tgtEl>
                                          <p:spTgt spid="349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34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4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205" grpId="0" animBg="1"/>
      <p:bldP spid="349212" grpId="0" animBg="1"/>
      <p:bldP spid="349220" grpId="0" animBg="1"/>
      <p:bldP spid="349220" grpId="1" animBg="1"/>
      <p:bldP spid="349221" grpId="0" animBg="1"/>
      <p:bldP spid="349221" grpId="1" animBg="1"/>
      <p:bldP spid="349224" grpId="0" animBg="1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CHARGES and FORCES</a:t>
            </a:r>
          </a:p>
        </p:txBody>
      </p:sp>
      <p:sp>
        <p:nvSpPr>
          <p:cNvPr id="35841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58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38D065-57C5-4A30-A2EA-E46229502F55}" type="slidenum">
              <a:rPr lang="en-US" smtClean="0">
                <a:cs typeface="Arial" charset="0"/>
              </a:rPr>
              <a:pPr/>
              <a:t>23</a:t>
            </a:fld>
            <a:endParaRPr lang="en-US" smtClean="0">
              <a:cs typeface="Arial" charset="0"/>
            </a:endParaRPr>
          </a:p>
        </p:txBody>
      </p:sp>
      <p:sp>
        <p:nvSpPr>
          <p:cNvPr id="358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COULOMB’S LAW </a:t>
            </a:r>
          </a:p>
        </p:txBody>
      </p:sp>
      <p:graphicFrame>
        <p:nvGraphicFramePr>
          <p:cNvPr id="358403" name="Object 3"/>
          <p:cNvGraphicFramePr>
            <a:graphicFrameLocks noChangeAspect="1"/>
          </p:cNvGraphicFramePr>
          <p:nvPr/>
        </p:nvGraphicFramePr>
        <p:xfrm>
          <a:off x="4483100" y="3205163"/>
          <a:ext cx="1778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21" name="Equation" r:id="rId4" imgW="177480" imgH="291960" progId="Equation.DSMT4">
                  <p:embed/>
                </p:oleObj>
              </mc:Choice>
              <mc:Fallback>
                <p:oleObj name="Equation" r:id="rId4" imgW="177480" imgH="2919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00" y="3205163"/>
                        <a:ext cx="1778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13" name="Rectangle 4"/>
          <p:cNvSpPr>
            <a:spLocks noChangeArrowheads="1"/>
          </p:cNvSpPr>
          <p:nvPr/>
        </p:nvSpPr>
        <p:spPr bwMode="auto">
          <a:xfrm>
            <a:off x="0" y="31384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58414" name="Rectangle 7"/>
          <p:cNvSpPr>
            <a:spLocks noChangeArrowheads="1"/>
          </p:cNvSpPr>
          <p:nvPr/>
        </p:nvSpPr>
        <p:spPr bwMode="auto">
          <a:xfrm>
            <a:off x="3462338" y="1557338"/>
            <a:ext cx="2019300" cy="89535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358408" name="Object 8"/>
          <p:cNvGraphicFramePr>
            <a:graphicFrameLocks noChangeAspect="1"/>
          </p:cNvGraphicFramePr>
          <p:nvPr/>
        </p:nvGraphicFramePr>
        <p:xfrm>
          <a:off x="3587750" y="1590675"/>
          <a:ext cx="17526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22" name="Equation" r:id="rId6" imgW="1752480" imgH="799920" progId="Equation.DSMT4">
                  <p:embed/>
                </p:oleObj>
              </mc:Choice>
              <mc:Fallback>
                <p:oleObj name="Equation" r:id="rId6" imgW="1752480" imgH="7999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0" y="1590675"/>
                        <a:ext cx="17526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52" name="Group 52"/>
          <p:cNvGraphicFramePr>
            <a:graphicFrameLocks noGrp="1"/>
          </p:cNvGraphicFramePr>
          <p:nvPr/>
        </p:nvGraphicFramePr>
        <p:xfrm>
          <a:off x="439738" y="2900363"/>
          <a:ext cx="8264525" cy="3313114"/>
        </p:xfrm>
        <a:graphic>
          <a:graphicData uri="http://schemas.openxmlformats.org/drawingml/2006/table">
            <a:tbl>
              <a:tblPr/>
              <a:tblGrid>
                <a:gridCol w="3387725"/>
                <a:gridCol w="4876800"/>
              </a:tblGrid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</a:rPr>
                        <a:t>Theoretically…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</a:rPr>
                        <a:t>In practice…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435" name="Rectangle 35"/>
          <p:cNvSpPr>
            <a:spLocks noChangeArrowheads="1"/>
          </p:cNvSpPr>
          <p:nvPr/>
        </p:nvSpPr>
        <p:spPr bwMode="auto">
          <a:xfrm>
            <a:off x="3824288" y="4940300"/>
            <a:ext cx="4933950" cy="11969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it holds, provided the relative speed of the objects is much less than the speed of light</a:t>
            </a:r>
          </a:p>
        </p:txBody>
      </p:sp>
      <p:sp>
        <p:nvSpPr>
          <p:cNvPr id="358436" name="Rectangle 36"/>
          <p:cNvSpPr>
            <a:spLocks noChangeArrowheads="1"/>
          </p:cNvSpPr>
          <p:nvPr/>
        </p:nvSpPr>
        <p:spPr bwMode="auto">
          <a:xfrm>
            <a:off x="3824288" y="3579813"/>
            <a:ext cx="4870450" cy="11969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it holds for extended objects, provided the separation is much larger than the objects themselves</a:t>
            </a:r>
          </a:p>
        </p:txBody>
      </p:sp>
      <p:sp>
        <p:nvSpPr>
          <p:cNvPr id="358437" name="Rectangle 37"/>
          <p:cNvSpPr>
            <a:spLocks noChangeArrowheads="1"/>
          </p:cNvSpPr>
          <p:nvPr/>
        </p:nvSpPr>
        <p:spPr bwMode="auto">
          <a:xfrm>
            <a:off x="444500" y="3579813"/>
            <a:ext cx="3314700" cy="8286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the law applies only to </a:t>
            </a:r>
            <a:r>
              <a:rPr lang="en-US" sz="2200">
                <a:solidFill>
                  <a:srgbClr val="FF0000"/>
                </a:solidFill>
              </a:rPr>
              <a:t>point charges</a:t>
            </a:r>
          </a:p>
        </p:txBody>
      </p:sp>
      <p:sp>
        <p:nvSpPr>
          <p:cNvPr id="358438" name="Rectangle 38"/>
          <p:cNvSpPr>
            <a:spLocks noChangeArrowheads="1"/>
          </p:cNvSpPr>
          <p:nvPr/>
        </p:nvSpPr>
        <p:spPr bwMode="auto">
          <a:xfrm>
            <a:off x="436563" y="4940300"/>
            <a:ext cx="3316287" cy="8286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the law applies only to electro</a:t>
            </a:r>
            <a:r>
              <a:rPr lang="en-US" sz="2200" i="1">
                <a:solidFill>
                  <a:srgbClr val="000066"/>
                </a:solidFill>
              </a:rPr>
              <a:t>statics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5" grpId="0"/>
      <p:bldP spid="358436" grpId="0"/>
      <p:bldP spid="358437" grpId="0"/>
      <p:bldP spid="35843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6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CHARGES and FORCES</a:t>
            </a:r>
          </a:p>
        </p:txBody>
      </p:sp>
      <p:sp>
        <p:nvSpPr>
          <p:cNvPr id="44237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442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B15BD9-32C1-4EA6-93BE-0E498E552899}" type="slidenum">
              <a:rPr lang="en-US" smtClean="0">
                <a:cs typeface="Arial" charset="0"/>
              </a:rPr>
              <a:pPr/>
              <a:t>24</a:t>
            </a:fld>
            <a:endParaRPr lang="en-US" smtClean="0">
              <a:cs typeface="Arial" charset="0"/>
            </a:endParaRPr>
          </a:p>
        </p:txBody>
      </p:sp>
      <p:sp>
        <p:nvSpPr>
          <p:cNvPr id="442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SHELL THEOREMS</a:t>
            </a:r>
          </a:p>
        </p:txBody>
      </p:sp>
      <p:sp>
        <p:nvSpPr>
          <p:cNvPr id="442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895350"/>
          </a:xfrm>
        </p:spPr>
        <p:txBody>
          <a:bodyPr/>
          <a:lstStyle/>
          <a:p>
            <a:pPr lvl="1" indent="0" eaLnBrk="1" hangingPunct="1">
              <a:buFontTx/>
              <a:buNone/>
            </a:pPr>
            <a:r>
              <a:rPr lang="en-ZA" smtClean="0"/>
              <a:t>When dealing with extended spherical distributions of charge, the following theorems are useful: </a:t>
            </a:r>
          </a:p>
        </p:txBody>
      </p:sp>
      <p:sp>
        <p:nvSpPr>
          <p:cNvPr id="372740" name="Rectangle 4"/>
          <p:cNvSpPr>
            <a:spLocks noChangeArrowheads="1"/>
          </p:cNvSpPr>
          <p:nvPr/>
        </p:nvSpPr>
        <p:spPr bwMode="auto">
          <a:xfrm>
            <a:off x="179388" y="2400300"/>
            <a:ext cx="8774112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627063" lvl="1" indent="-447675">
              <a:lnSpc>
                <a:spcPct val="110000"/>
              </a:lnSpc>
              <a:buFont typeface="Arial" charset="0"/>
              <a:buBlip>
                <a:blip r:embed="rId3"/>
              </a:buBlip>
            </a:pPr>
            <a:r>
              <a:rPr lang="en-US">
                <a:solidFill>
                  <a:srgbClr val="000066"/>
                </a:solidFill>
              </a:rPr>
              <a:t>A uniform spherical shell of charge acts on all charges outside it as if all its charge were concentrated at its centre.</a:t>
            </a:r>
          </a:p>
          <a:p>
            <a:pPr marL="627063" lvl="1" indent="-447675">
              <a:lnSpc>
                <a:spcPct val="110000"/>
              </a:lnSpc>
              <a:buFont typeface="Arial" charset="0"/>
              <a:buBlip>
                <a:blip r:embed="rId3"/>
              </a:buBlip>
            </a:pPr>
            <a:endParaRPr lang="en-ZA" sz="1200">
              <a:solidFill>
                <a:srgbClr val="000066"/>
              </a:solidFill>
            </a:endParaRPr>
          </a:p>
          <a:p>
            <a:pPr marL="627063" lvl="1" indent="-447675">
              <a:lnSpc>
                <a:spcPct val="110000"/>
              </a:lnSpc>
              <a:buFont typeface="Arial" charset="0"/>
              <a:buBlip>
                <a:blip r:embed="rId3"/>
              </a:buBlip>
            </a:pPr>
            <a:r>
              <a:rPr lang="en-US">
                <a:solidFill>
                  <a:srgbClr val="000066"/>
                </a:solidFill>
              </a:rPr>
              <a:t>A uniform spherical shell of charge exerts no force on a charged particle located inside it. </a:t>
            </a:r>
          </a:p>
        </p:txBody>
      </p:sp>
      <p:sp>
        <p:nvSpPr>
          <p:cNvPr id="372741" name="Rectangle 5"/>
          <p:cNvSpPr>
            <a:spLocks noChangeArrowheads="1"/>
          </p:cNvSpPr>
          <p:nvPr/>
        </p:nvSpPr>
        <p:spPr bwMode="auto">
          <a:xfrm>
            <a:off x="136525" y="5178425"/>
            <a:ext cx="9005888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</a:pPr>
            <a:r>
              <a:rPr lang="en-ZA">
                <a:solidFill>
                  <a:srgbClr val="000066"/>
                </a:solidFill>
              </a:rPr>
              <a:t>(A similar pair of theorems applies to </a:t>
            </a:r>
            <a:r>
              <a:rPr lang="en-US">
                <a:solidFill>
                  <a:srgbClr val="000066"/>
                </a:solidFill>
              </a:rPr>
              <a:t>the gravitational forces exerted by uniform spherical distributions of mass.)</a:t>
            </a:r>
            <a:endParaRPr lang="en-ZA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4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3" name="Footer Placeholder 4"/>
          <p:cNvSpPr txBox="1">
            <a:spLocks noGrp="1"/>
          </p:cNvSpPr>
          <p:nvPr/>
        </p:nvSpPr>
        <p:spPr bwMode="auto">
          <a:xfrm>
            <a:off x="5865813" y="182563"/>
            <a:ext cx="31956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>
                <a:solidFill>
                  <a:srgbClr val="5F5F5F"/>
                </a:solidFill>
                <a:latin typeface="Arial" charset="0"/>
              </a:rPr>
              <a:t>ELECTRIC CHARGES and FORCES</a:t>
            </a:r>
          </a:p>
        </p:txBody>
      </p:sp>
      <p:sp>
        <p:nvSpPr>
          <p:cNvPr id="448514" name="Date Placeholder 5"/>
          <p:cNvSpPr txBox="1">
            <a:spLocks noGrp="1"/>
          </p:cNvSpPr>
          <p:nvPr/>
        </p:nvSpPr>
        <p:spPr bwMode="auto">
          <a:xfrm>
            <a:off x="107950" y="182563"/>
            <a:ext cx="10795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>
                <a:solidFill>
                  <a:srgbClr val="5F5F5F"/>
                </a:solidFill>
                <a:latin typeface="Arial" charset="0"/>
              </a:rPr>
              <a:t>PHY1013S</a:t>
            </a:r>
          </a:p>
        </p:txBody>
      </p:sp>
      <p:sp>
        <p:nvSpPr>
          <p:cNvPr id="448515" name="Slide Number Placeholder 6"/>
          <p:cNvSpPr txBox="1">
            <a:spLocks noGrp="1"/>
          </p:cNvSpPr>
          <p:nvPr/>
        </p:nvSpPr>
        <p:spPr bwMode="auto">
          <a:xfrm>
            <a:off x="8064500" y="6381750"/>
            <a:ext cx="946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BBFD96E-2DA3-48E8-AD4B-65C6FC1B074B}" type="slidenum">
              <a:rPr lang="en-US" sz="1400" b="1">
                <a:solidFill>
                  <a:srgbClr val="5F5F5F"/>
                </a:solidFill>
                <a:latin typeface="Koala" pitchFamily="34" charset="0"/>
              </a:rPr>
              <a:pPr algn="r"/>
              <a:t>25</a:t>
            </a:fld>
            <a:endParaRPr lang="en-US" sz="1400" b="1">
              <a:solidFill>
                <a:srgbClr val="5F5F5F"/>
              </a:solidFill>
              <a:latin typeface="Koala" pitchFamily="34" charset="0"/>
            </a:endParaRPr>
          </a:p>
        </p:txBody>
      </p:sp>
      <p:sp>
        <p:nvSpPr>
          <p:cNvPr id="448516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69863" y="1133475"/>
            <a:ext cx="8582025" cy="3263900"/>
          </a:xfrm>
        </p:spPr>
        <p:txBody>
          <a:bodyPr/>
          <a:lstStyle/>
          <a:p>
            <a:pPr marL="0" indent="0" eaLnBrk="1" hangingPunct="1">
              <a:lnSpc>
                <a:spcPct val="105000"/>
              </a:lnSpc>
            </a:pPr>
            <a:r>
              <a:rPr lang="en-ZA" sz="2200" smtClean="0"/>
              <a:t>Two small conducting spheres of identical size and mass attract each other with an electrostatic force of 5.40 N when their centres are 10.0 cm apart.  </a:t>
            </a:r>
          </a:p>
          <a:p>
            <a:pPr marL="0" indent="0" eaLnBrk="1" hangingPunct="1">
              <a:lnSpc>
                <a:spcPct val="105000"/>
              </a:lnSpc>
            </a:pPr>
            <a:endParaRPr lang="en-ZA" sz="2200" smtClean="0"/>
          </a:p>
          <a:p>
            <a:pPr marL="0" indent="0" eaLnBrk="1" hangingPunct="1">
              <a:lnSpc>
                <a:spcPct val="105000"/>
              </a:lnSpc>
            </a:pPr>
            <a:r>
              <a:rPr lang="en-ZA" sz="2200" smtClean="0"/>
              <a:t>If the spheres are now brought together and made to touch (and then returned to their original positions, 10.0 cm apart) they exert a force of 0.225 N on each other.</a:t>
            </a:r>
          </a:p>
          <a:p>
            <a:pPr marL="0" indent="0" eaLnBrk="1" hangingPunct="1">
              <a:lnSpc>
                <a:spcPct val="105000"/>
              </a:lnSpc>
            </a:pPr>
            <a:endParaRPr lang="en-ZA" sz="2200" smtClean="0"/>
          </a:p>
          <a:p>
            <a:pPr marL="0" indent="0" eaLnBrk="1" hangingPunct="1">
              <a:lnSpc>
                <a:spcPct val="105000"/>
              </a:lnSpc>
            </a:pPr>
            <a:r>
              <a:rPr lang="en-ZA" sz="2200" smtClean="0"/>
              <a:t>Calculate the initial charges on the spheres.</a:t>
            </a:r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CHARGES and FORCES</a:t>
            </a:r>
          </a:p>
        </p:txBody>
      </p:sp>
      <p:sp>
        <p:nvSpPr>
          <p:cNvPr id="2048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A88B06-90DB-4EF2-B3A7-D5305D3308DC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3888"/>
            <a:ext cx="8229600" cy="635000"/>
          </a:xfrm>
        </p:spPr>
        <p:txBody>
          <a:bodyPr/>
          <a:lstStyle/>
          <a:p>
            <a:pPr eaLnBrk="1" hangingPunct="1"/>
            <a:r>
              <a:rPr lang="en-US" smtClean="0"/>
              <a:t>ELECTRICITY 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88" y="1544638"/>
            <a:ext cx="8240712" cy="965200"/>
          </a:xfrm>
        </p:spPr>
        <p:txBody>
          <a:bodyPr/>
          <a:lstStyle/>
          <a:p>
            <a:pPr marL="1790700" indent="-1790700" eaLnBrk="1" hangingPunct="1"/>
            <a:r>
              <a:rPr lang="en-US" smtClean="0">
                <a:sym typeface="Symbol" pitchFamily="18" charset="2"/>
              </a:rPr>
              <a:t></a:t>
            </a:r>
            <a:r>
              <a:rPr lang="en-US" smtClean="0"/>
              <a:t> –	elektron (amber), a substance which attracts other bodies when rubbed.</a:t>
            </a:r>
          </a:p>
        </p:txBody>
      </p:sp>
      <p:sp>
        <p:nvSpPr>
          <p:cNvPr id="274436" name="Rectangle 4"/>
          <p:cNvSpPr>
            <a:spLocks noChangeArrowheads="1"/>
          </p:cNvSpPr>
          <p:nvPr/>
        </p:nvSpPr>
        <p:spPr bwMode="auto">
          <a:xfrm>
            <a:off x="446088" y="2811463"/>
            <a:ext cx="8212137" cy="14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600">
                <a:solidFill>
                  <a:srgbClr val="000066"/>
                </a:solidFill>
              </a:rPr>
              <a:t>JJ Thomson (in the 1890’s) used a similar word (electron) to name the sub-atomic particle whose existence he had proved.</a:t>
            </a:r>
          </a:p>
        </p:txBody>
      </p:sp>
      <p:sp>
        <p:nvSpPr>
          <p:cNvPr id="274437" name="Rectangle 5"/>
          <p:cNvSpPr>
            <a:spLocks noChangeArrowheads="1"/>
          </p:cNvSpPr>
          <p:nvPr/>
        </p:nvSpPr>
        <p:spPr bwMode="auto">
          <a:xfrm>
            <a:off x="446088" y="4602163"/>
            <a:ext cx="82121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600">
                <a:solidFill>
                  <a:srgbClr val="000066"/>
                </a:solidFill>
              </a:rPr>
              <a:t>But what is </a:t>
            </a:r>
            <a:r>
              <a:rPr lang="en-US" sz="2600" i="1">
                <a:solidFill>
                  <a:srgbClr val="000066"/>
                </a:solidFill>
              </a:rPr>
              <a:t>electricity</a:t>
            </a:r>
            <a:r>
              <a:rPr lang="en-US" sz="2600">
                <a:solidFill>
                  <a:srgbClr val="000066"/>
                </a:solidFill>
              </a:rPr>
              <a:t>??!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6" grpId="0"/>
      <p:bldP spid="2744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CHARGES and FORCES</a:t>
            </a:r>
          </a:p>
        </p:txBody>
      </p:sp>
      <p:sp>
        <p:nvSpPr>
          <p:cNvPr id="3584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6C35FC-7FB1-4380-84AB-4D9C2B35950A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ELECTRICITY?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92263"/>
            <a:ext cx="5330825" cy="493712"/>
          </a:xfrm>
        </p:spPr>
        <p:txBody>
          <a:bodyPr/>
          <a:lstStyle/>
          <a:p>
            <a:pPr lvl="1" indent="0" eaLnBrk="1" hangingPunct="1"/>
            <a:r>
              <a:rPr lang="en-ZA" smtClean="0"/>
              <a:t>Actually…</a:t>
            </a:r>
            <a:endParaRPr lang="en-US" smtClean="0"/>
          </a:p>
        </p:txBody>
      </p:sp>
      <p:sp>
        <p:nvSpPr>
          <p:cNvPr id="301060" name="Rectangle 4"/>
          <p:cNvSpPr>
            <a:spLocks noChangeArrowheads="1"/>
          </p:cNvSpPr>
          <p:nvPr/>
        </p:nvSpPr>
        <p:spPr bwMode="auto">
          <a:xfrm>
            <a:off x="179388" y="2446338"/>
            <a:ext cx="8812212" cy="250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4800">
                <a:solidFill>
                  <a:srgbClr val="000066"/>
                </a:solidFill>
                <a:latin typeface="Showcard Gothic" pitchFamily="82" charset="0"/>
              </a:rPr>
              <a:t>There </a:t>
            </a:r>
            <a:r>
              <a:rPr lang="en-US" sz="4800" i="1">
                <a:solidFill>
                  <a:srgbClr val="000066"/>
                </a:solidFill>
                <a:latin typeface="Showcard Gothic" pitchFamily="82" charset="0"/>
              </a:rPr>
              <a:t>is</a:t>
            </a:r>
            <a:r>
              <a:rPr lang="en-US" sz="4800">
                <a:solidFill>
                  <a:srgbClr val="000066"/>
                </a:solidFill>
                <a:latin typeface="Showcard Gothic" pitchFamily="82" charset="0"/>
              </a:rPr>
              <a:t>  no such thing </a:t>
            </a:r>
            <a:br>
              <a:rPr lang="en-US" sz="4800">
                <a:solidFill>
                  <a:srgbClr val="000066"/>
                </a:solidFill>
                <a:latin typeface="Showcard Gothic" pitchFamily="82" charset="0"/>
              </a:rPr>
            </a:br>
            <a:r>
              <a:rPr lang="en-US" sz="4800">
                <a:solidFill>
                  <a:srgbClr val="000066"/>
                </a:solidFill>
                <a:latin typeface="Showcard Gothic" pitchFamily="82" charset="0"/>
              </a:rPr>
              <a:t>as </a:t>
            </a:r>
            <a:br>
              <a:rPr lang="en-US" sz="4800">
                <a:solidFill>
                  <a:srgbClr val="000066"/>
                </a:solidFill>
                <a:latin typeface="Showcard Gothic" pitchFamily="82" charset="0"/>
              </a:rPr>
            </a:br>
            <a:r>
              <a:rPr lang="en-US" sz="4800">
                <a:solidFill>
                  <a:srgbClr val="000066"/>
                </a:solidFill>
                <a:latin typeface="Showcard Gothic" pitchFamily="82" charset="0"/>
              </a:rPr>
              <a:t>electricity!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6908" y="2670828"/>
            <a:ext cx="8623300" cy="1313309"/>
          </a:xfrm>
        </p:spPr>
        <p:txBody>
          <a:bodyPr/>
          <a:lstStyle/>
          <a:p>
            <a:pPr marL="0" indent="0"/>
            <a:r>
              <a:rPr lang="en-ZA" sz="2400" dirty="0" smtClean="0">
                <a:solidFill>
                  <a:schemeClr val="accent2"/>
                </a:solidFill>
              </a:rPr>
              <a:t>To light up cities, run machines, warm houses, requires </a:t>
            </a:r>
            <a:r>
              <a:rPr lang="en-ZA" sz="2400" i="1" dirty="0" smtClean="0">
                <a:solidFill>
                  <a:schemeClr val="accent2"/>
                </a:solidFill>
              </a:rPr>
              <a:t>energy</a:t>
            </a:r>
            <a:r>
              <a:rPr lang="en-ZA" sz="2400" dirty="0" smtClean="0">
                <a:solidFill>
                  <a:schemeClr val="accent2"/>
                </a:solidFill>
              </a:rPr>
              <a:t>.  That is, energy must be transported from places where it’s available to places where it’s needed…</a:t>
            </a:r>
            <a:endParaRPr lang="en-GB" sz="24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CHARGES and FORCES</a:t>
            </a:r>
          </a:p>
        </p:txBody>
      </p:sp>
      <p:sp>
        <p:nvSpPr>
          <p:cNvPr id="39938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6B5DBE-44A9-4B1C-8903-292ECB354D35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THE NATURE OF AN ELECTRIC CHARGE 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74788"/>
            <a:ext cx="8774112" cy="1492250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</a:pPr>
            <a:r>
              <a:rPr lang="en-US" i="1" dirty="0" smtClean="0"/>
              <a:t>The Penguin Dictionary of Science</a:t>
            </a:r>
            <a:r>
              <a:rPr lang="en-US" i="1" baseline="30000" dirty="0" smtClean="0"/>
              <a:t> </a:t>
            </a:r>
            <a:r>
              <a:rPr lang="en-US" dirty="0" smtClean="0"/>
              <a:t> states: </a:t>
            </a:r>
          </a:p>
          <a:p>
            <a:pPr lvl="1" indent="0" eaLnBrk="1" hangingPunct="1">
              <a:spcBef>
                <a:spcPct val="50000"/>
              </a:spcBef>
            </a:pPr>
            <a:r>
              <a:rPr lang="en-US" dirty="0" smtClean="0"/>
              <a:t>“Science is unable to offer any explanation regarding the nature of an electric charge…” </a:t>
            </a:r>
          </a:p>
        </p:txBody>
      </p:sp>
      <p:sp>
        <p:nvSpPr>
          <p:cNvPr id="176132" name="Rectangle 4"/>
          <p:cNvSpPr>
            <a:spLocks noChangeArrowheads="1"/>
          </p:cNvSpPr>
          <p:nvPr/>
        </p:nvSpPr>
        <p:spPr bwMode="auto">
          <a:xfrm>
            <a:off x="179388" y="3867150"/>
            <a:ext cx="8774112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“… however it </a:t>
            </a:r>
            <a:r>
              <a:rPr lang="en-US" i="1">
                <a:solidFill>
                  <a:srgbClr val="000066"/>
                </a:solidFill>
              </a:rPr>
              <a:t>is</a:t>
            </a:r>
            <a:r>
              <a:rPr lang="en-US">
                <a:solidFill>
                  <a:srgbClr val="000066"/>
                </a:solidFill>
              </a:rPr>
              <a:t> able to describe the properties of matter that is so charged.”</a:t>
            </a:r>
          </a:p>
        </p:txBody>
      </p:sp>
      <p:sp>
        <p:nvSpPr>
          <p:cNvPr id="39943" name="Rectangle 5"/>
          <p:cNvSpPr>
            <a:spLocks noChangeArrowheads="1"/>
          </p:cNvSpPr>
          <p:nvPr/>
        </p:nvSpPr>
        <p:spPr bwMode="auto">
          <a:xfrm>
            <a:off x="179388" y="3209925"/>
            <a:ext cx="8774112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110000"/>
              </a:lnSpc>
            </a:pPr>
            <a:r>
              <a:rPr lang="en-US" sz="2600">
                <a:solidFill>
                  <a:srgbClr val="000066"/>
                </a:solidFill>
              </a:rPr>
              <a:t>! !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build="p"/>
      <p:bldP spid="176132" grpId="0"/>
      <p:bldP spid="399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CHARGES and FORCES</a:t>
            </a:r>
          </a:p>
        </p:txBody>
      </p:sp>
      <p:sp>
        <p:nvSpPr>
          <p:cNvPr id="44034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1FD4E1-5245-46FB-AE77-2BCC6158BE93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MATTER CONSISTS OF … </a:t>
            </a:r>
          </a:p>
        </p:txBody>
      </p:sp>
      <p:graphicFrame>
        <p:nvGraphicFramePr>
          <p:cNvPr id="185530" name="Group 186"/>
          <p:cNvGraphicFramePr>
            <a:graphicFrameLocks noGrp="1"/>
          </p:cNvGraphicFramePr>
          <p:nvPr>
            <p:ph idx="1"/>
          </p:nvPr>
        </p:nvGraphicFramePr>
        <p:xfrm>
          <a:off x="960438" y="1519238"/>
          <a:ext cx="7210425" cy="2262189"/>
        </p:xfrm>
        <a:graphic>
          <a:graphicData uri="http://schemas.openxmlformats.org/drawingml/2006/table">
            <a:tbl>
              <a:tblPr/>
              <a:tblGrid>
                <a:gridCol w="1954212"/>
                <a:gridCol w="1350963"/>
                <a:gridCol w="1347787"/>
                <a:gridCol w="2557463"/>
              </a:tblGrid>
              <a:tr h="485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  <a:t>particle</a:t>
                      </a: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  <a:t>symbol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  <a:t>charge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  <a:t>mass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5493" name="Text Box 149"/>
          <p:cNvSpPr txBox="1">
            <a:spLocks noChangeArrowheads="1"/>
          </p:cNvSpPr>
          <p:nvPr/>
        </p:nvSpPr>
        <p:spPr bwMode="auto">
          <a:xfrm>
            <a:off x="944563" y="3967163"/>
            <a:ext cx="7531100" cy="469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>
                <a:solidFill>
                  <a:srgbClr val="000066"/>
                </a:solidFill>
              </a:rPr>
              <a:t>where the </a:t>
            </a:r>
            <a:r>
              <a:rPr lang="en-US">
                <a:solidFill>
                  <a:srgbClr val="FF0000"/>
                </a:solidFill>
              </a:rPr>
              <a:t>elementary charge</a:t>
            </a:r>
            <a:r>
              <a:rPr lang="en-US">
                <a:solidFill>
                  <a:srgbClr val="000066"/>
                </a:solidFill>
              </a:rPr>
              <a:t>, 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e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>
                <a:solidFill>
                  <a:srgbClr val="000066"/>
                </a:solidFill>
              </a:rPr>
              <a:t> 1.60 </a:t>
            </a:r>
            <a:r>
              <a:rPr lang="en-US">
                <a:solidFill>
                  <a:srgbClr val="000066"/>
                </a:solidFill>
                <a:sym typeface="Symbol" pitchFamily="18" charset="2"/>
              </a:rPr>
              <a:t> </a:t>
            </a:r>
            <a:r>
              <a:rPr lang="en-US">
                <a:solidFill>
                  <a:srgbClr val="000066"/>
                </a:solidFill>
              </a:rPr>
              <a:t>10</a:t>
            </a:r>
            <a:r>
              <a:rPr lang="en-US" baseline="30000">
                <a:solidFill>
                  <a:srgbClr val="000066"/>
                </a:solidFill>
              </a:rPr>
              <a:t>–19</a:t>
            </a:r>
            <a:r>
              <a:rPr lang="en-US">
                <a:solidFill>
                  <a:srgbClr val="000066"/>
                </a:solidFill>
              </a:rPr>
              <a:t> C </a:t>
            </a:r>
          </a:p>
        </p:txBody>
      </p:sp>
      <p:sp>
        <p:nvSpPr>
          <p:cNvPr id="185494" name="Text Box 150"/>
          <p:cNvSpPr txBox="1">
            <a:spLocks noChangeArrowheads="1"/>
          </p:cNvSpPr>
          <p:nvPr/>
        </p:nvSpPr>
        <p:spPr bwMode="auto">
          <a:xfrm>
            <a:off x="209550" y="5053013"/>
            <a:ext cx="8724900" cy="895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80975" lvl="1">
              <a:lnSpc>
                <a:spcPct val="110000"/>
              </a:lnSpc>
            </a:pPr>
            <a:r>
              <a:rPr lang="en-US">
                <a:solidFill>
                  <a:srgbClr val="000066"/>
                </a:solidFill>
              </a:rPr>
              <a:t>Why did it take so long to detect the presence of charge in matter?</a:t>
            </a:r>
          </a:p>
        </p:txBody>
      </p:sp>
      <p:sp>
        <p:nvSpPr>
          <p:cNvPr id="185502" name="Rectangle 158"/>
          <p:cNvSpPr>
            <a:spLocks noChangeArrowheads="1"/>
          </p:cNvSpPr>
          <p:nvPr/>
        </p:nvSpPr>
        <p:spPr bwMode="auto">
          <a:xfrm>
            <a:off x="1147763" y="3251200"/>
            <a:ext cx="1316037" cy="4349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  <a:cs typeface="Times New Roman" pitchFamily="18" charset="0"/>
              </a:rPr>
              <a:t>electron</a:t>
            </a:r>
          </a:p>
        </p:txBody>
      </p:sp>
      <p:sp>
        <p:nvSpPr>
          <p:cNvPr id="185503" name="Rectangle 159"/>
          <p:cNvSpPr>
            <a:spLocks noChangeArrowheads="1"/>
          </p:cNvSpPr>
          <p:nvPr/>
        </p:nvSpPr>
        <p:spPr bwMode="auto">
          <a:xfrm>
            <a:off x="1147763" y="2667000"/>
            <a:ext cx="1241425" cy="4349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  <a:cs typeface="Times New Roman" pitchFamily="18" charset="0"/>
              </a:rPr>
              <a:t>neutron</a:t>
            </a:r>
          </a:p>
        </p:txBody>
      </p:sp>
      <p:sp>
        <p:nvSpPr>
          <p:cNvPr id="185504" name="Rectangle 160"/>
          <p:cNvSpPr>
            <a:spLocks noChangeArrowheads="1"/>
          </p:cNvSpPr>
          <p:nvPr/>
        </p:nvSpPr>
        <p:spPr bwMode="auto">
          <a:xfrm>
            <a:off x="1147763" y="2058988"/>
            <a:ext cx="1079500" cy="4349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  <a:cs typeface="Times New Roman" pitchFamily="18" charset="0"/>
              </a:rPr>
              <a:t>proton</a:t>
            </a:r>
          </a:p>
        </p:txBody>
      </p:sp>
      <p:sp>
        <p:nvSpPr>
          <p:cNvPr id="185505" name="Rectangle 161"/>
          <p:cNvSpPr>
            <a:spLocks noChangeArrowheads="1"/>
          </p:cNvSpPr>
          <p:nvPr/>
        </p:nvSpPr>
        <p:spPr bwMode="auto">
          <a:xfrm>
            <a:off x="3413125" y="2055813"/>
            <a:ext cx="358775" cy="4349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  <a:cs typeface="Times New Roman" pitchFamily="18" charset="0"/>
              </a:rPr>
              <a:t>p</a:t>
            </a:r>
          </a:p>
        </p:txBody>
      </p:sp>
      <p:sp>
        <p:nvSpPr>
          <p:cNvPr id="185506" name="Rectangle 162"/>
          <p:cNvSpPr>
            <a:spLocks noChangeArrowheads="1"/>
          </p:cNvSpPr>
          <p:nvPr/>
        </p:nvSpPr>
        <p:spPr bwMode="auto">
          <a:xfrm>
            <a:off x="3413125" y="2667000"/>
            <a:ext cx="352425" cy="4349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  <a:cs typeface="Times New Roman" pitchFamily="18" charset="0"/>
              </a:rPr>
              <a:t>n</a:t>
            </a:r>
          </a:p>
        </p:txBody>
      </p:sp>
      <p:sp>
        <p:nvSpPr>
          <p:cNvPr id="185507" name="Rectangle 163"/>
          <p:cNvSpPr>
            <a:spLocks noChangeArrowheads="1"/>
          </p:cNvSpPr>
          <p:nvPr/>
        </p:nvSpPr>
        <p:spPr bwMode="auto">
          <a:xfrm>
            <a:off x="3413125" y="3257550"/>
            <a:ext cx="350838" cy="4349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  <a:cs typeface="Times New Roman" pitchFamily="18" charset="0"/>
              </a:rPr>
              <a:t>e</a:t>
            </a:r>
          </a:p>
        </p:txBody>
      </p:sp>
      <p:sp>
        <p:nvSpPr>
          <p:cNvPr id="185508" name="Rectangle 164"/>
          <p:cNvSpPr>
            <a:spLocks noChangeArrowheads="1"/>
          </p:cNvSpPr>
          <p:nvPr/>
        </p:nvSpPr>
        <p:spPr bwMode="auto">
          <a:xfrm>
            <a:off x="4700588" y="2058988"/>
            <a:ext cx="465137" cy="43973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85509" name="Rectangle 165"/>
          <p:cNvSpPr>
            <a:spLocks noChangeArrowheads="1"/>
          </p:cNvSpPr>
          <p:nvPr/>
        </p:nvSpPr>
        <p:spPr bwMode="auto">
          <a:xfrm>
            <a:off x="4756150" y="2668588"/>
            <a:ext cx="350838" cy="4349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185510" name="Rectangle 166"/>
          <p:cNvSpPr>
            <a:spLocks noChangeArrowheads="1"/>
          </p:cNvSpPr>
          <p:nvPr/>
        </p:nvSpPr>
        <p:spPr bwMode="auto">
          <a:xfrm>
            <a:off x="4711700" y="3257550"/>
            <a:ext cx="447675" cy="43973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85511" name="Rectangle 167"/>
          <p:cNvSpPr>
            <a:spLocks noChangeArrowheads="1"/>
          </p:cNvSpPr>
          <p:nvPr/>
        </p:nvSpPr>
        <p:spPr bwMode="auto">
          <a:xfrm>
            <a:off x="5937250" y="2093913"/>
            <a:ext cx="1885950" cy="43338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2200">
                <a:solidFill>
                  <a:srgbClr val="000066"/>
                </a:solidFill>
                <a:cs typeface="Times New Roman" pitchFamily="18" charset="0"/>
              </a:rPr>
              <a:t>1.6 </a:t>
            </a:r>
            <a:r>
              <a:rPr lang="en-US" sz="2200">
                <a:solidFill>
                  <a:srgbClr val="000066"/>
                </a:solidFill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2200">
                <a:solidFill>
                  <a:srgbClr val="000066"/>
                </a:solidFill>
                <a:cs typeface="Times New Roman" pitchFamily="18" charset="0"/>
              </a:rPr>
              <a:t>10</a:t>
            </a:r>
            <a:r>
              <a:rPr lang="en-US" sz="2200" baseline="30000">
                <a:solidFill>
                  <a:srgbClr val="000066"/>
                </a:solidFill>
                <a:cs typeface="Times New Roman" pitchFamily="18" charset="0"/>
                <a:sym typeface="Symbol" pitchFamily="18" charset="2"/>
              </a:rPr>
              <a:t>–27</a:t>
            </a:r>
            <a:r>
              <a:rPr lang="en-US" sz="2200">
                <a:solidFill>
                  <a:srgbClr val="000066"/>
                </a:solidFill>
                <a:cs typeface="Times New Roman" pitchFamily="18" charset="0"/>
                <a:sym typeface="Symbol" pitchFamily="18" charset="2"/>
              </a:rPr>
              <a:t> kg</a:t>
            </a:r>
          </a:p>
        </p:txBody>
      </p:sp>
      <p:sp>
        <p:nvSpPr>
          <p:cNvPr id="185512" name="Rectangle 168"/>
          <p:cNvSpPr>
            <a:spLocks noChangeArrowheads="1"/>
          </p:cNvSpPr>
          <p:nvPr/>
        </p:nvSpPr>
        <p:spPr bwMode="auto">
          <a:xfrm>
            <a:off x="5937250" y="2697163"/>
            <a:ext cx="1885950" cy="43338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2200">
                <a:solidFill>
                  <a:srgbClr val="000066"/>
                </a:solidFill>
                <a:cs typeface="Times New Roman" pitchFamily="18" charset="0"/>
              </a:rPr>
              <a:t>1.6 </a:t>
            </a:r>
            <a:r>
              <a:rPr lang="en-US" sz="2200">
                <a:solidFill>
                  <a:srgbClr val="000066"/>
                </a:solidFill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2200">
                <a:solidFill>
                  <a:srgbClr val="000066"/>
                </a:solidFill>
                <a:cs typeface="Times New Roman" pitchFamily="18" charset="0"/>
              </a:rPr>
              <a:t>10</a:t>
            </a:r>
            <a:r>
              <a:rPr lang="en-US" sz="2200" baseline="30000">
                <a:solidFill>
                  <a:srgbClr val="000066"/>
                </a:solidFill>
                <a:cs typeface="Times New Roman" pitchFamily="18" charset="0"/>
                <a:sym typeface="Symbol" pitchFamily="18" charset="2"/>
              </a:rPr>
              <a:t>–27</a:t>
            </a:r>
            <a:r>
              <a:rPr lang="en-US" sz="2200">
                <a:solidFill>
                  <a:srgbClr val="000066"/>
                </a:solidFill>
                <a:cs typeface="Times New Roman" pitchFamily="18" charset="0"/>
                <a:sym typeface="Symbol" pitchFamily="18" charset="2"/>
              </a:rPr>
              <a:t> kg</a:t>
            </a:r>
          </a:p>
        </p:txBody>
      </p:sp>
      <p:sp>
        <p:nvSpPr>
          <p:cNvPr id="185513" name="Rectangle 169"/>
          <p:cNvSpPr>
            <a:spLocks noChangeArrowheads="1"/>
          </p:cNvSpPr>
          <p:nvPr/>
        </p:nvSpPr>
        <p:spPr bwMode="auto">
          <a:xfrm>
            <a:off x="5937250" y="3248025"/>
            <a:ext cx="1885950" cy="4349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  <a:cs typeface="Times New Roman" pitchFamily="18" charset="0"/>
              </a:rPr>
              <a:t>9.1 </a:t>
            </a:r>
            <a:r>
              <a:rPr lang="en-US" sz="2200">
                <a:solidFill>
                  <a:srgbClr val="000066"/>
                </a:solidFill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2200">
                <a:solidFill>
                  <a:srgbClr val="000066"/>
                </a:solidFill>
                <a:cs typeface="Times New Roman" pitchFamily="18" charset="0"/>
              </a:rPr>
              <a:t>10</a:t>
            </a:r>
            <a:r>
              <a:rPr lang="en-US" sz="2200" baseline="30000">
                <a:solidFill>
                  <a:srgbClr val="000066"/>
                </a:solidFill>
                <a:cs typeface="Times New Roman" pitchFamily="18" charset="0"/>
                <a:sym typeface="Symbol" pitchFamily="18" charset="2"/>
              </a:rPr>
              <a:t>–31</a:t>
            </a:r>
            <a:r>
              <a:rPr lang="en-US" sz="2200">
                <a:solidFill>
                  <a:srgbClr val="000066"/>
                </a:solidFill>
                <a:cs typeface="Times New Roman" pitchFamily="18" charset="0"/>
                <a:sym typeface="Symbol" pitchFamily="18" charset="2"/>
              </a:rPr>
              <a:t> kg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493" grpId="0"/>
      <p:bldP spid="185494" grpId="0"/>
      <p:bldP spid="185502" grpId="0"/>
      <p:bldP spid="185503" grpId="0"/>
      <p:bldP spid="185504" grpId="0"/>
      <p:bldP spid="185505" grpId="0"/>
      <p:bldP spid="185506" grpId="0"/>
      <p:bldP spid="185507" grpId="0"/>
      <p:bldP spid="185508" grpId="0"/>
      <p:bldP spid="185509" grpId="0"/>
      <p:bldP spid="185510" grpId="0"/>
      <p:bldP spid="185511" grpId="0"/>
      <p:bldP spid="185512" grpId="0"/>
      <p:bldP spid="1855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CHARGES and FORCES</a:t>
            </a:r>
          </a:p>
        </p:txBody>
      </p:sp>
      <p:sp>
        <p:nvSpPr>
          <p:cNvPr id="4608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68D77E-2080-4DC9-931D-CEDA39938801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CLASSES OF MATERIAL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2405063"/>
          </a:xfrm>
        </p:spPr>
        <p:txBody>
          <a:bodyPr/>
          <a:lstStyle/>
          <a:p>
            <a:pPr marL="0" indent="0" eaLnBrk="1" hangingPunct="1">
              <a:tabLst>
                <a:tab pos="1257300" algn="l"/>
              </a:tabLst>
            </a:pPr>
            <a:r>
              <a:rPr lang="en-US" smtClean="0">
                <a:solidFill>
                  <a:srgbClr val="FF0000"/>
                </a:solidFill>
              </a:rPr>
              <a:t>Conductors</a:t>
            </a:r>
            <a:r>
              <a:rPr lang="en-US" smtClean="0"/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marL="363538" lvl="1" indent="0" eaLnBrk="1" hangingPunct="1">
              <a:tabLst>
                <a:tab pos="1257300" algn="l"/>
              </a:tabLst>
            </a:pPr>
            <a:endParaRPr lang="en-US" sz="800" smtClean="0"/>
          </a:p>
          <a:p>
            <a:pPr marL="363538" lvl="1" indent="0" eaLnBrk="1" hangingPunct="1">
              <a:tabLst>
                <a:tab pos="1257300" algn="l"/>
              </a:tabLst>
            </a:pPr>
            <a:r>
              <a:rPr lang="en-US" smtClean="0"/>
              <a:t>Materials in which a significant number of charged particles are free to move.</a:t>
            </a:r>
          </a:p>
          <a:p>
            <a:pPr marL="363538" lvl="1" indent="0" eaLnBrk="1" hangingPunct="1">
              <a:tabLst>
                <a:tab pos="1257300" algn="l"/>
              </a:tabLst>
            </a:pPr>
            <a:endParaRPr lang="en-ZA" sz="800" smtClean="0"/>
          </a:p>
          <a:p>
            <a:pPr marL="363538" lvl="1" indent="0" eaLnBrk="1" hangingPunct="1">
              <a:tabLst>
                <a:tab pos="1257300" algn="l"/>
              </a:tabLst>
            </a:pPr>
            <a:r>
              <a:rPr lang="en-ZA" smtClean="0"/>
              <a:t>E.g.	</a:t>
            </a:r>
            <a:r>
              <a:rPr lang="en-US" smtClean="0"/>
              <a:t>metals  (mobile valence electrons);</a:t>
            </a:r>
          </a:p>
          <a:p>
            <a:pPr marL="363538" lvl="1" indent="0" eaLnBrk="1" hangingPunct="1">
              <a:tabLst>
                <a:tab pos="1257300" algn="l"/>
              </a:tabLst>
            </a:pPr>
            <a:r>
              <a:rPr lang="en-US" smtClean="0"/>
              <a:t>	electrolytes  (ions in solution).</a:t>
            </a: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179388" y="3989388"/>
            <a:ext cx="8774112" cy="200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tabLst>
                <a:tab pos="1257300" algn="l"/>
              </a:tabLst>
            </a:pPr>
            <a:r>
              <a:rPr lang="en-US" sz="2600">
                <a:solidFill>
                  <a:srgbClr val="FF0000"/>
                </a:solidFill>
              </a:rPr>
              <a:t>Insulators </a:t>
            </a:r>
            <a:r>
              <a:rPr lang="en-US" sz="26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marL="363538" lvl="1">
              <a:lnSpc>
                <a:spcPct val="110000"/>
              </a:lnSpc>
              <a:buFont typeface="Arial" charset="0"/>
              <a:buNone/>
              <a:tabLst>
                <a:tab pos="1257300" algn="l"/>
              </a:tabLst>
            </a:pPr>
            <a:endParaRPr lang="en-US" sz="800">
              <a:solidFill>
                <a:srgbClr val="000066"/>
              </a:solidFill>
            </a:endParaRPr>
          </a:p>
          <a:p>
            <a:pPr marL="363538" lvl="1">
              <a:lnSpc>
                <a:spcPct val="110000"/>
              </a:lnSpc>
              <a:buFont typeface="Arial" charset="0"/>
              <a:buNone/>
              <a:tabLst>
                <a:tab pos="1257300" algn="l"/>
              </a:tabLst>
            </a:pPr>
            <a:r>
              <a:rPr lang="en-US">
                <a:solidFill>
                  <a:srgbClr val="000066"/>
                </a:solidFill>
              </a:rPr>
              <a:t>Materials in which charged particles are </a:t>
            </a:r>
            <a:r>
              <a:rPr lang="en-US" i="1">
                <a:solidFill>
                  <a:srgbClr val="000066"/>
                </a:solidFill>
              </a:rPr>
              <a:t>not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free to move.</a:t>
            </a:r>
          </a:p>
          <a:p>
            <a:pPr marL="363538" lvl="1">
              <a:lnSpc>
                <a:spcPct val="110000"/>
              </a:lnSpc>
              <a:buFont typeface="Arial" charset="0"/>
              <a:buNone/>
              <a:tabLst>
                <a:tab pos="1257300" algn="l"/>
              </a:tabLst>
            </a:pPr>
            <a:endParaRPr lang="en-ZA" sz="800">
              <a:solidFill>
                <a:srgbClr val="000066"/>
              </a:solidFill>
            </a:endParaRPr>
          </a:p>
          <a:p>
            <a:pPr marL="363538" lvl="1">
              <a:lnSpc>
                <a:spcPct val="110000"/>
              </a:lnSpc>
              <a:buFont typeface="Arial" charset="0"/>
              <a:buNone/>
              <a:tabLst>
                <a:tab pos="1257300" algn="l"/>
              </a:tabLst>
            </a:pPr>
            <a:r>
              <a:rPr lang="en-ZA">
                <a:solidFill>
                  <a:srgbClr val="000066"/>
                </a:solidFill>
              </a:rPr>
              <a:t>E.g.	</a:t>
            </a:r>
            <a:r>
              <a:rPr lang="en-US">
                <a:solidFill>
                  <a:srgbClr val="000066"/>
                </a:solidFill>
              </a:rPr>
              <a:t>glass, plastic, rubber, water, air and other gases.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CHARGES and FORCES</a:t>
            </a:r>
          </a:p>
        </p:txBody>
      </p:sp>
      <p:sp>
        <p:nvSpPr>
          <p:cNvPr id="4813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1D6ED4-068D-4A63-935D-28635D39FA76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CLASSES OF MATERIAL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2003425"/>
          </a:xfrm>
        </p:spPr>
        <p:txBody>
          <a:bodyPr/>
          <a:lstStyle/>
          <a:p>
            <a:pPr marL="0" indent="0" eaLnBrk="1" hangingPunct="1">
              <a:tabLst>
                <a:tab pos="1257300" algn="l"/>
              </a:tabLst>
            </a:pPr>
            <a:r>
              <a:rPr lang="en-US" smtClean="0">
                <a:solidFill>
                  <a:srgbClr val="FF0000"/>
                </a:solidFill>
              </a:rPr>
              <a:t>Semiconductors</a:t>
            </a:r>
            <a:r>
              <a:rPr lang="en-US" smtClean="0"/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marL="363538" lvl="1" indent="0" eaLnBrk="1" hangingPunct="1">
              <a:tabLst>
                <a:tab pos="1257300" algn="l"/>
              </a:tabLst>
            </a:pPr>
            <a:endParaRPr lang="en-US" sz="800" smtClean="0"/>
          </a:p>
          <a:p>
            <a:pPr marL="363538" lvl="1" indent="0" eaLnBrk="1" hangingPunct="1">
              <a:tabLst>
                <a:tab pos="1257300" algn="l"/>
              </a:tabLst>
            </a:pPr>
            <a:r>
              <a:rPr lang="en-US" smtClean="0"/>
              <a:t>Materials whose conductivity can be (usefully) controlled .</a:t>
            </a:r>
          </a:p>
          <a:p>
            <a:pPr marL="363538" lvl="1" indent="0" eaLnBrk="1" hangingPunct="1">
              <a:tabLst>
                <a:tab pos="1257300" algn="l"/>
              </a:tabLst>
            </a:pPr>
            <a:endParaRPr lang="en-ZA" sz="800" smtClean="0"/>
          </a:p>
          <a:p>
            <a:pPr marL="363538" lvl="1" indent="0" eaLnBrk="1" hangingPunct="1">
              <a:tabLst>
                <a:tab pos="1257300" algn="l"/>
              </a:tabLst>
            </a:pPr>
            <a:r>
              <a:rPr lang="en-ZA" smtClean="0"/>
              <a:t>E.g.	 </a:t>
            </a:r>
            <a:r>
              <a:rPr lang="en-US" smtClean="0"/>
              <a:t>silicon, germanium.</a:t>
            </a:r>
          </a:p>
        </p:txBody>
      </p:sp>
      <p:sp>
        <p:nvSpPr>
          <p:cNvPr id="325636" name="Rectangle 4"/>
          <p:cNvSpPr>
            <a:spLocks noChangeArrowheads="1"/>
          </p:cNvSpPr>
          <p:nvPr/>
        </p:nvSpPr>
        <p:spPr bwMode="auto">
          <a:xfrm>
            <a:off x="179388" y="3989388"/>
            <a:ext cx="8774112" cy="200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tabLst>
                <a:tab pos="1257300" algn="l"/>
              </a:tabLst>
            </a:pPr>
            <a:r>
              <a:rPr lang="en-US" sz="2600">
                <a:solidFill>
                  <a:srgbClr val="FF0000"/>
                </a:solidFill>
              </a:rPr>
              <a:t>Superconductors </a:t>
            </a:r>
            <a:r>
              <a:rPr lang="en-US" sz="26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marL="363538" lvl="1">
              <a:lnSpc>
                <a:spcPct val="110000"/>
              </a:lnSpc>
              <a:buFont typeface="Arial" charset="0"/>
              <a:buNone/>
              <a:tabLst>
                <a:tab pos="1257300" algn="l"/>
              </a:tabLst>
            </a:pPr>
            <a:endParaRPr lang="en-US" sz="800">
              <a:solidFill>
                <a:srgbClr val="000066"/>
              </a:solidFill>
            </a:endParaRPr>
          </a:p>
          <a:p>
            <a:pPr marL="363538" lvl="1">
              <a:lnSpc>
                <a:spcPct val="110000"/>
              </a:lnSpc>
              <a:buFont typeface="Arial" charset="0"/>
              <a:buNone/>
              <a:tabLst>
                <a:tab pos="1257300" algn="l"/>
              </a:tabLst>
            </a:pPr>
            <a:r>
              <a:rPr lang="en-US">
                <a:solidFill>
                  <a:srgbClr val="000066"/>
                </a:solidFill>
              </a:rPr>
              <a:t>Materials which offer no resistance at all to the movement of charged particles.</a:t>
            </a:r>
          </a:p>
          <a:p>
            <a:pPr marL="363538" lvl="1">
              <a:lnSpc>
                <a:spcPct val="110000"/>
              </a:lnSpc>
              <a:buFont typeface="Arial" charset="0"/>
              <a:buNone/>
              <a:tabLst>
                <a:tab pos="1257300" algn="l"/>
              </a:tabLst>
            </a:pPr>
            <a:endParaRPr lang="en-ZA" sz="800">
              <a:solidFill>
                <a:srgbClr val="000066"/>
              </a:solidFill>
            </a:endParaRPr>
          </a:p>
          <a:p>
            <a:pPr marL="363538" lvl="1">
              <a:lnSpc>
                <a:spcPct val="110000"/>
              </a:lnSpc>
              <a:buFont typeface="Arial" charset="0"/>
              <a:buNone/>
              <a:tabLst>
                <a:tab pos="1257300" algn="l"/>
              </a:tabLst>
            </a:pPr>
            <a:r>
              <a:rPr lang="en-ZA">
                <a:solidFill>
                  <a:srgbClr val="000066"/>
                </a:solidFill>
              </a:rPr>
              <a:t>E.g.	mercury below 4 K</a:t>
            </a:r>
            <a:r>
              <a:rPr lang="en-US">
                <a:solidFill>
                  <a:srgbClr val="000066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HY1010W">
  <a:themeElements>
    <a:clrScheme name="PHY1010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Y1010W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00006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00006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</a:defRPr>
        </a:defPPr>
      </a:lstStyle>
    </a:lnDef>
  </a:objectDefaults>
  <a:extraClrSchemeLst>
    <a:extraClrScheme>
      <a:clrScheme name="PHY1010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7288</TotalTime>
  <Words>1341</Words>
  <Application>Microsoft Office PowerPoint</Application>
  <PresentationFormat>On-screen Show (4:3)</PresentationFormat>
  <Paragraphs>337</Paragraphs>
  <Slides>25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PHY1010W</vt:lpstr>
      <vt:lpstr>Equation</vt:lpstr>
      <vt:lpstr>PHY1013S CHARGE  </vt:lpstr>
      <vt:lpstr>PowerPoint Presentation</vt:lpstr>
      <vt:lpstr>ELECTRICITY </vt:lpstr>
      <vt:lpstr>WHAT IS ELECTRICITY?</vt:lpstr>
      <vt:lpstr>PowerPoint Presentation</vt:lpstr>
      <vt:lpstr>THE NATURE OF AN ELECTRIC CHARGE </vt:lpstr>
      <vt:lpstr>MATTER CONSISTS OF … </vt:lpstr>
      <vt:lpstr>CLASSES OF MATERIAL</vt:lpstr>
      <vt:lpstr>CLASSES OF MATERIAL</vt:lpstr>
      <vt:lpstr>CHARGED OBJECTS </vt:lpstr>
      <vt:lpstr>CHARGED OBJECTS</vt:lpstr>
      <vt:lpstr>CHARGE POLARISATION (CONDUCTORS)</vt:lpstr>
      <vt:lpstr>CHARGE POLARISATION (INSULATORS)</vt:lpstr>
      <vt:lpstr>CHARGE POLARISATION (INSULATORS)</vt:lpstr>
      <vt:lpstr>LAW OF CONSERVATION OF CHARGE</vt:lpstr>
      <vt:lpstr>CHARGE DIAGRAMS</vt:lpstr>
      <vt:lpstr>WAYS OF CHARGING AN OBJECT </vt:lpstr>
      <vt:lpstr>DISCHARGING and EARTHING / GROUNDING</vt:lpstr>
      <vt:lpstr>COULOMB’S LAW </vt:lpstr>
      <vt:lpstr>COULOMB’S LAW </vt:lpstr>
      <vt:lpstr>SI UNITS</vt:lpstr>
      <vt:lpstr>COULOMB’S LAW </vt:lpstr>
      <vt:lpstr>COULOMB’S LAW </vt:lpstr>
      <vt:lpstr>SHELL THEOREMS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ELECTRICITY  Gregor Leigh     460-3419   leighg@cput.ac.za</dc:title>
  <dc:creator>Gregor Leigh</dc:creator>
  <cp:lastModifiedBy>Angus James Morrison</cp:lastModifiedBy>
  <cp:revision>373</cp:revision>
  <dcterms:created xsi:type="dcterms:W3CDTF">2005-07-11T11:23:33Z</dcterms:created>
  <dcterms:modified xsi:type="dcterms:W3CDTF">2014-05-19T16:22:42Z</dcterms:modified>
</cp:coreProperties>
</file>