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1"/>
  </p:notesMasterIdLst>
  <p:handoutMasterIdLst>
    <p:handoutMasterId r:id="rId22"/>
  </p:handoutMasterIdLst>
  <p:sldIdLst>
    <p:sldId id="389" r:id="rId3"/>
    <p:sldId id="347" r:id="rId4"/>
    <p:sldId id="354" r:id="rId5"/>
    <p:sldId id="388" r:id="rId6"/>
    <p:sldId id="386" r:id="rId7"/>
    <p:sldId id="357" r:id="rId8"/>
    <p:sldId id="361" r:id="rId9"/>
    <p:sldId id="372" r:id="rId10"/>
    <p:sldId id="362" r:id="rId11"/>
    <p:sldId id="363" r:id="rId12"/>
    <p:sldId id="365" r:id="rId13"/>
    <p:sldId id="367" r:id="rId14"/>
    <p:sldId id="364" r:id="rId15"/>
    <p:sldId id="373" r:id="rId16"/>
    <p:sldId id="374" r:id="rId17"/>
    <p:sldId id="375" r:id="rId18"/>
    <p:sldId id="377" r:id="rId19"/>
    <p:sldId id="38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B40000"/>
    <a:srgbClr val="00CC00"/>
    <a:srgbClr val="E8CEBA"/>
    <a:srgbClr val="E3B695"/>
    <a:srgbClr val="D59361"/>
    <a:srgbClr val="F1ECCF"/>
    <a:srgbClr val="E8E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40" autoAdjust="0"/>
    <p:restoredTop sz="79030" autoAdjust="0"/>
  </p:normalViewPr>
  <p:slideViewPr>
    <p:cSldViewPr snapToGrid="0">
      <p:cViewPr>
        <p:scale>
          <a:sx n="50" d="100"/>
          <a:sy n="50" d="100"/>
        </p:scale>
        <p:origin x="-772" y="-484"/>
      </p:cViewPr>
      <p:guideLst>
        <p:guide orient="horz" pos="4219"/>
        <p:guide pos="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34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32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800">
                <a:latin typeface="Arial Rounded MT Bold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Rotational energy</a:t>
            </a:r>
            <a:endParaRPr lang="en-US"/>
          </a:p>
        </p:txBody>
      </p:sp>
      <p:sp>
        <p:nvSpPr>
          <p:cNvPr id="276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46F59B-01F2-4190-BB0E-3C03C931B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46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A34A55D-85DE-471C-BE3A-43B922818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13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fld id="{34996E43-A4C2-48CB-9F1C-EF3353100F5B}" type="slidenum">
              <a:rPr lang="en-US" altLang="en-US" sz="1200" smtClean="0">
                <a:latin typeface="Arial" pitchFamily="34" charset="0"/>
              </a:rPr>
              <a:pPr eaLnBrk="1" hangingPunct="1"/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86F1C1-5D5A-4A6B-B1CE-1975E656D320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F5AFEB-2C0C-4E85-8A2E-9544A97C9A66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50B878-4B1A-481C-B282-BB1899773725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775937-E04B-4240-9115-FE2C2B3EE90B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605FBB-1B39-413A-A10F-E6AB96E1435E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1BFCFC-D243-4EC6-ADE5-36C91818A37D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C2806-A8B9-42D9-B520-BF8A7F8E871F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2A686-6ED2-48A8-9A41-72B7A03D995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E3B773-F967-4595-B0AF-D51FBED60A8A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B644E0-BA3C-4A38-8147-B0ED7B4B7345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0466AC-3B3A-4937-A88F-66A496AD5C31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4E813B8-F641-4AD0-80C6-2F79D68E5D8A}" type="slidenum">
              <a:rPr lang="en-US" sz="1200">
                <a:latin typeface="Arial" charset="0"/>
              </a:rPr>
              <a:pPr algn="r"/>
              <a:t>4</a:t>
            </a:fld>
            <a:endParaRPr lang="en-US" sz="1200">
              <a:latin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515D0-400E-4E6C-8628-0A3DA1EA9E0E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4844F6-724C-49E8-8323-E2BD9311F400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B64B07-B8E7-4243-B047-3923E4CF3466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BED4F0-80F5-4DC0-985D-BCF0D3E2C282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9350F0-5EAB-40AB-9152-8251F9C4BD95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1A8AC-B718-4A2D-ACE9-272EB1BC8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44849-68A0-4C9B-A5FA-BABA23A01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6B673-62AC-49EF-B2D4-F788C1D5C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574675"/>
            <a:ext cx="8231187" cy="655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C3FFF-F65C-495D-8379-1FD561D3C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2A646-AB9F-4246-9FAA-D6E17897F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5C225-A20B-4B9E-B22F-A340A1F3F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AEED5-A163-4ABD-8A9C-51E39161E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0B801-CAAA-409C-982B-9E05548FC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9047F-E200-4B31-B07E-EF38FE0E5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3CAAB-8E7B-4D34-9C03-3FA2E1B46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EF536-7CE2-4D90-ABAD-E2E505CA7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455B8-804B-4A75-B531-98C2473FE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CDF04-4565-495F-9F04-267876DB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44746-70D5-420E-8BFA-A3F9622C3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7E399-0883-467C-9725-C8BC9F009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677F1-52E2-4B92-B50B-8B640BCE1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97105-2DE5-4BBB-A2BE-DBFA93BC2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C2DDF-C988-4866-886A-5689FE9E5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5BE6C-FBFC-4252-8600-9EE002452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26A8A-3C7A-487D-A997-E45EF37F0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1E0C7-791F-406D-B030-A7A75A619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323C1-7BAF-4826-A239-67DB4E9E13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30E19-39B4-4871-B37C-BACD7FC3E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16775" y="182563"/>
            <a:ext cx="1844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ROTATIONAL ENERGY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F8344963-FECE-481B-B3D5-B82D5A226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3584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595688" y="182563"/>
            <a:ext cx="1878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CONSERVATION LAWS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Arial" charset="0"/>
        <a:buChar char="–"/>
        <a:defRPr sz="2400">
          <a:solidFill>
            <a:srgbClr val="000066"/>
          </a:solidFill>
          <a:latin typeface="+mn-lt"/>
        </a:defRPr>
      </a:lvl2pPr>
      <a:lvl3pPr marL="358775" indent="55562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000066"/>
          </a:solidFill>
          <a:latin typeface="+mn-lt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buChar char="–"/>
        <a:defRPr sz="2400">
          <a:solidFill>
            <a:srgbClr val="000066"/>
          </a:solidFill>
          <a:latin typeface="+mn-lt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»"/>
        <a:defRPr sz="2400">
          <a:solidFill>
            <a:srgbClr val="000066"/>
          </a:solidFill>
          <a:latin typeface="+mn-lt"/>
        </a:defRPr>
      </a:lvl5pPr>
      <a:lvl6pPr marL="1530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19875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4447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29019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746875" y="182563"/>
            <a:ext cx="2314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ROTATION OF A RIGID BODY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B82650BD-A15C-4B9F-AB0B-9473DAB57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97990" name="Line 6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297993" name="Rectangle 9"/>
          <p:cNvSpPr>
            <a:spLocks noChangeArrowheads="1"/>
          </p:cNvSpPr>
          <p:nvPr/>
        </p:nvSpPr>
        <p:spPr bwMode="auto">
          <a:xfrm>
            <a:off x="3794125" y="182563"/>
            <a:ext cx="14716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NEWTON’S LAWS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Arial" charset="0"/>
        <a:buChar char="–"/>
        <a:defRPr sz="2400">
          <a:solidFill>
            <a:srgbClr val="000066"/>
          </a:solidFill>
          <a:latin typeface="+mn-lt"/>
        </a:defRPr>
      </a:lvl2pPr>
      <a:lvl3pPr marL="358775" indent="55562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3"/>
        </a:buBlip>
        <a:defRPr sz="2200">
          <a:solidFill>
            <a:srgbClr val="000066"/>
          </a:solidFill>
          <a:latin typeface="+mn-lt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buChar char="–"/>
        <a:defRPr sz="2400">
          <a:solidFill>
            <a:srgbClr val="000066"/>
          </a:solidFill>
          <a:latin typeface="+mn-lt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»"/>
        <a:defRPr sz="2400">
          <a:solidFill>
            <a:srgbClr val="000066"/>
          </a:solidFill>
          <a:latin typeface="+mn-lt"/>
        </a:defRPr>
      </a:lvl5pPr>
      <a:lvl6pPr marL="1530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19875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4447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29019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0.jpe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28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1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image" Target="../media/image35.jpeg"/><Relationship Id="rId5" Type="http://schemas.openxmlformats.org/officeDocument/2006/relationships/oleObject" Target="../embeddings/oleObject31.bin"/><Relationship Id="rId15" Type="http://schemas.openxmlformats.org/officeDocument/2006/relationships/image" Target="../media/image34.wmf"/><Relationship Id="rId10" Type="http://schemas.openxmlformats.org/officeDocument/2006/relationships/image" Target="../media/image23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3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45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0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33773" y="1661013"/>
            <a:ext cx="3692334" cy="3418501"/>
          </a:xfr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10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PHY1012F</a:t>
            </a:r>
            <a:r>
              <a:rPr lang="en-US" altLang="en-US" sz="4400" b="1" dirty="0" smtClean="0">
                <a:solidFill>
                  <a:srgbClr val="0000CC"/>
                </a:solidFill>
              </a:rPr>
              <a:t/>
            </a:r>
            <a:br>
              <a:rPr lang="en-US" altLang="en-US" sz="4400" b="1" dirty="0" smtClean="0">
                <a:solidFill>
                  <a:srgbClr val="0000CC"/>
                </a:solidFill>
              </a:rPr>
            </a:br>
            <a:r>
              <a:rPr lang="en-US" altLang="en-US" sz="4400" b="1" dirty="0" smtClean="0">
                <a:solidFill>
                  <a:schemeClr val="tx1"/>
                </a:solidFill>
              </a:rPr>
              <a:t>ROTATION II</a:t>
            </a:r>
            <a:r>
              <a:rPr lang="en-US" altLang="en-US" sz="4400" b="1" dirty="0" smtClean="0">
                <a:solidFill>
                  <a:schemeClr val="tx1"/>
                </a:solidFill>
              </a:rPr>
              <a:t/>
            </a:r>
            <a:br>
              <a:rPr lang="en-US" altLang="en-US" sz="4400" b="1" dirty="0" smtClean="0">
                <a:solidFill>
                  <a:schemeClr val="tx1"/>
                </a:solidFill>
              </a:rPr>
            </a:br>
            <a:r>
              <a:rPr lang="en-US" altLang="en-US" sz="2800" b="1" dirty="0" smtClean="0">
                <a:solidFill>
                  <a:schemeClr val="tx1"/>
                </a:solidFill>
              </a:rPr>
              <a:t/>
            </a:r>
            <a:br>
              <a:rPr lang="en-US" altLang="en-US" sz="2800" b="1" dirty="0" smtClean="0">
                <a:solidFill>
                  <a:schemeClr val="tx1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 useBgFill="1"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53988"/>
            <a:ext cx="9144000" cy="4984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 </a:t>
            </a:r>
          </a:p>
        </p:txBody>
      </p:sp>
      <p:sp>
        <p:nvSpPr>
          <p:cNvPr id="14340" name="Rectangle 1"/>
          <p:cNvSpPr>
            <a:spLocks noChangeArrowheads="1"/>
          </p:cNvSpPr>
          <p:nvPr/>
        </p:nvSpPr>
        <p:spPr bwMode="auto">
          <a:xfrm>
            <a:off x="179388" y="5475288"/>
            <a:ext cx="61928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 sz="2800" dirty="0" err="1" smtClean="0">
                <a:latin typeface="Comic Sans MS" pitchFamily="66" charset="0"/>
              </a:rPr>
              <a:t>Gregor</a:t>
            </a:r>
            <a:r>
              <a:rPr lang="en-US" altLang="en-US" sz="2800" dirty="0" smtClean="0">
                <a:latin typeface="Comic Sans MS" pitchFamily="66" charset="0"/>
              </a:rPr>
              <a:t> Leigh</a:t>
            </a:r>
            <a:r>
              <a:rPr lang="en-US" altLang="en-US" sz="2800" dirty="0">
                <a:latin typeface="Comic Sans MS" pitchFamily="66" charset="0"/>
              </a:rPr>
              <a:t/>
            </a:r>
            <a:br>
              <a:rPr lang="en-US" altLang="en-US" sz="2800" dirty="0">
                <a:latin typeface="Comic Sans MS" pitchFamily="66" charset="0"/>
              </a:rPr>
            </a:br>
            <a:r>
              <a:rPr lang="en-ZA" altLang="en-US" sz="2800" dirty="0" smtClean="0">
                <a:latin typeface="Comic Sans MS" pitchFamily="66" charset="0"/>
              </a:rPr>
              <a:t>gregor.leigh@uct.ac.za</a:t>
            </a:r>
            <a:endParaRPr lang="en-ZA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003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53250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32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01F192-4FFF-4ADA-A606-A5AE339B9124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KINETIC ENERGY OF A ROLLING OBJECT</a:t>
            </a:r>
            <a:endParaRPr lang="en-US" sz="2800" smtClean="0"/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If we regard P as an instantaneous axis of rotation, the object’s motion simplifies to one of pure rotation, and thus its kinetic energy is given by:</a:t>
            </a:r>
            <a:endParaRPr lang="en-US" smtClean="0"/>
          </a:p>
        </p:txBody>
      </p:sp>
      <p:sp>
        <p:nvSpPr>
          <p:cNvPr id="53254" name="Rectangle 4"/>
          <p:cNvSpPr>
            <a:spLocks noChangeArrowheads="1"/>
          </p:cNvSpPr>
          <p:nvPr/>
        </p:nvSpPr>
        <p:spPr bwMode="auto">
          <a:xfrm>
            <a:off x="1028700" y="2719388"/>
            <a:ext cx="3309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 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 about P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grpSp>
        <p:nvGrpSpPr>
          <p:cNvPr id="53255" name="Group 5"/>
          <p:cNvGrpSpPr>
            <a:grpSpLocks/>
          </p:cNvGrpSpPr>
          <p:nvPr/>
        </p:nvGrpSpPr>
        <p:grpSpPr bwMode="auto">
          <a:xfrm>
            <a:off x="6176963" y="2825750"/>
            <a:ext cx="1714500" cy="1714500"/>
            <a:chOff x="2345" y="1990"/>
            <a:chExt cx="1080" cy="1080"/>
          </a:xfrm>
        </p:grpSpPr>
        <p:grpSp>
          <p:nvGrpSpPr>
            <p:cNvPr id="53273" name="Group 6"/>
            <p:cNvGrpSpPr>
              <a:grpSpLocks/>
            </p:cNvGrpSpPr>
            <p:nvPr/>
          </p:nvGrpSpPr>
          <p:grpSpPr bwMode="auto">
            <a:xfrm>
              <a:off x="2345" y="1990"/>
              <a:ext cx="1080" cy="1080"/>
              <a:chOff x="2345" y="1990"/>
              <a:chExt cx="1080" cy="1080"/>
            </a:xfrm>
          </p:grpSpPr>
          <p:sp>
            <p:nvSpPr>
              <p:cNvPr id="53278" name="Oval 7"/>
              <p:cNvSpPr>
                <a:spLocks noChangeArrowheads="1"/>
              </p:cNvSpPr>
              <p:nvPr/>
            </p:nvSpPr>
            <p:spPr bwMode="auto">
              <a:xfrm>
                <a:off x="2345" y="1990"/>
                <a:ext cx="1080" cy="108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BB191">
                      <a:alpha val="4800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53279" name="Oval 8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2859" y="3007"/>
                <a:ext cx="54" cy="52"/>
              </a:xfrm>
              <a:prstGeom prst="ellipse">
                <a:avLst/>
              </a:prstGeom>
              <a:solidFill>
                <a:srgbClr val="000066"/>
              </a:solidFill>
              <a:ln w="38100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53274" name="Group 9"/>
            <p:cNvGrpSpPr>
              <a:grpSpLocks/>
            </p:cNvGrpSpPr>
            <p:nvPr/>
          </p:nvGrpSpPr>
          <p:grpSpPr bwMode="auto">
            <a:xfrm>
              <a:off x="2809" y="2454"/>
              <a:ext cx="152" cy="152"/>
              <a:chOff x="2809" y="2517"/>
              <a:chExt cx="152" cy="152"/>
            </a:xfrm>
          </p:grpSpPr>
          <p:sp>
            <p:nvSpPr>
              <p:cNvPr id="53275" name="Oval 10"/>
              <p:cNvSpPr>
                <a:spLocks noChangeArrowheads="1"/>
              </p:cNvSpPr>
              <p:nvPr/>
            </p:nvSpPr>
            <p:spPr bwMode="auto">
              <a:xfrm>
                <a:off x="2809" y="2517"/>
                <a:ext cx="152" cy="152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53276" name="Line 11"/>
              <p:cNvSpPr>
                <a:spLocks noChangeShapeType="1"/>
              </p:cNvSpPr>
              <p:nvPr/>
            </p:nvSpPr>
            <p:spPr bwMode="auto">
              <a:xfrm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3277" name="Line 12"/>
              <p:cNvSpPr>
                <a:spLocks noChangeShapeType="1"/>
              </p:cNvSpPr>
              <p:nvPr/>
            </p:nvSpPr>
            <p:spPr bwMode="auto">
              <a:xfrm rot="16200000"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53256" name="Group 13"/>
          <p:cNvGrpSpPr>
            <a:grpSpLocks/>
          </p:cNvGrpSpPr>
          <p:nvPr/>
        </p:nvGrpSpPr>
        <p:grpSpPr bwMode="auto">
          <a:xfrm>
            <a:off x="5629275" y="4545013"/>
            <a:ext cx="3225800" cy="177800"/>
            <a:chOff x="299" y="2714"/>
            <a:chExt cx="2534" cy="112"/>
          </a:xfrm>
        </p:grpSpPr>
        <p:sp>
          <p:nvSpPr>
            <p:cNvPr id="53271" name="Rectangle 14"/>
            <p:cNvSpPr>
              <a:spLocks noChangeArrowheads="1"/>
            </p:cNvSpPr>
            <p:nvPr/>
          </p:nvSpPr>
          <p:spPr bwMode="auto">
            <a:xfrm flipV="1">
              <a:off x="299" y="2714"/>
              <a:ext cx="2534" cy="112"/>
            </a:xfrm>
            <a:prstGeom prst="rect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3272" name="Line 15"/>
            <p:cNvSpPr>
              <a:spLocks noChangeShapeType="1"/>
            </p:cNvSpPr>
            <p:nvPr/>
          </p:nvSpPr>
          <p:spPr bwMode="auto">
            <a:xfrm flipV="1">
              <a:off x="299" y="2714"/>
              <a:ext cx="25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7" name="Line 16"/>
          <p:cNvSpPr>
            <a:spLocks noChangeShapeType="1"/>
          </p:cNvSpPr>
          <p:nvPr/>
        </p:nvSpPr>
        <p:spPr bwMode="auto">
          <a:xfrm>
            <a:off x="7035800" y="3695700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58" name="Rectangle 17"/>
          <p:cNvSpPr>
            <a:spLocks noChangeArrowheads="1"/>
          </p:cNvSpPr>
          <p:nvPr/>
        </p:nvSpPr>
        <p:spPr bwMode="auto">
          <a:xfrm>
            <a:off x="6869113" y="3227388"/>
            <a:ext cx="11684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 =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3259" name="Line 18"/>
          <p:cNvSpPr>
            <a:spLocks noChangeShapeType="1"/>
          </p:cNvSpPr>
          <p:nvPr/>
        </p:nvSpPr>
        <p:spPr bwMode="auto">
          <a:xfrm>
            <a:off x="7034213" y="2817813"/>
            <a:ext cx="1303337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60" name="Rectangle 19"/>
          <p:cNvSpPr>
            <a:spLocks noChangeArrowheads="1"/>
          </p:cNvSpPr>
          <p:nvPr/>
        </p:nvSpPr>
        <p:spPr bwMode="auto">
          <a:xfrm>
            <a:off x="7023100" y="2406650"/>
            <a:ext cx="12827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3261" name="Rectangle 20"/>
          <p:cNvSpPr>
            <a:spLocks noChangeArrowheads="1"/>
          </p:cNvSpPr>
          <p:nvPr/>
        </p:nvSpPr>
        <p:spPr bwMode="auto">
          <a:xfrm>
            <a:off x="6886575" y="3990975"/>
            <a:ext cx="8874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 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3262" name="Rectangle 21"/>
          <p:cNvSpPr>
            <a:spLocks noChangeArrowheads="1"/>
          </p:cNvSpPr>
          <p:nvPr/>
        </p:nvSpPr>
        <p:spPr bwMode="auto">
          <a:xfrm>
            <a:off x="6719888" y="4510088"/>
            <a:ext cx="6556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>
                <a:solidFill>
                  <a:srgbClr val="000066"/>
                </a:solidFill>
              </a:rPr>
              <a:t>P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53263" name="Freeform 22"/>
          <p:cNvSpPr>
            <a:spLocks/>
          </p:cNvSpPr>
          <p:nvPr/>
        </p:nvSpPr>
        <p:spPr bwMode="auto">
          <a:xfrm rot="1386498" flipH="1" flipV="1">
            <a:off x="6319838" y="2606675"/>
            <a:ext cx="473075" cy="479425"/>
          </a:xfrm>
          <a:custGeom>
            <a:avLst/>
            <a:gdLst>
              <a:gd name="T0" fmla="*/ 2147483647 w 342"/>
              <a:gd name="T1" fmla="*/ 0 h 348"/>
              <a:gd name="T2" fmla="*/ 0 w 342"/>
              <a:gd name="T3" fmla="*/ 2147483647 h 348"/>
              <a:gd name="T4" fmla="*/ 0 60000 65536"/>
              <a:gd name="T5" fmla="*/ 0 60000 65536"/>
              <a:gd name="T6" fmla="*/ 0 w 342"/>
              <a:gd name="T7" fmla="*/ 0 h 348"/>
              <a:gd name="T8" fmla="*/ 342 w 342"/>
              <a:gd name="T9" fmla="*/ 348 h 3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348">
                <a:moveTo>
                  <a:pt x="342" y="0"/>
                </a:moveTo>
                <a:cubicBezTo>
                  <a:pt x="342" y="185"/>
                  <a:pt x="147" y="348"/>
                  <a:pt x="0" y="342"/>
                </a:cubicBezTo>
              </a:path>
            </a:pathLst>
          </a:custGeom>
          <a:noFill/>
          <a:ln w="76200">
            <a:solidFill>
              <a:srgbClr val="969696"/>
            </a:solidFill>
            <a:round/>
            <a:headEnd/>
            <a:tailEnd type="stealth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64" name="Rectangle 23"/>
          <p:cNvSpPr>
            <a:spLocks noChangeArrowheads="1"/>
          </p:cNvSpPr>
          <p:nvPr/>
        </p:nvSpPr>
        <p:spPr bwMode="auto">
          <a:xfrm flipH="1">
            <a:off x="6169025" y="2336800"/>
            <a:ext cx="3571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endParaRPr lang="en-ZA" sz="2000" b="1" baseline="30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05176" name="Rectangle 24"/>
          <p:cNvSpPr>
            <a:spLocks noChangeArrowheads="1"/>
          </p:cNvSpPr>
          <p:nvPr/>
        </p:nvSpPr>
        <p:spPr bwMode="auto">
          <a:xfrm>
            <a:off x="179388" y="331152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Using the parallel axis theorem,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5177" name="Rectangle 25"/>
          <p:cNvSpPr>
            <a:spLocks noChangeArrowheads="1"/>
          </p:cNvSpPr>
          <p:nvPr/>
        </p:nvSpPr>
        <p:spPr bwMode="auto">
          <a:xfrm>
            <a:off x="1028700" y="3829050"/>
            <a:ext cx="26098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(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MR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305178" name="Rectangle 26"/>
          <p:cNvSpPr>
            <a:spLocks noChangeArrowheads="1"/>
          </p:cNvSpPr>
          <p:nvPr/>
        </p:nvSpPr>
        <p:spPr bwMode="auto">
          <a:xfrm>
            <a:off x="1028700" y="4473575"/>
            <a:ext cx="4775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 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R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05179" name="Rectangle 27"/>
          <p:cNvSpPr>
            <a:spLocks noChangeArrowheads="1"/>
          </p:cNvSpPr>
          <p:nvPr/>
        </p:nvSpPr>
        <p:spPr bwMode="auto">
          <a:xfrm>
            <a:off x="666750" y="5070475"/>
            <a:ext cx="4775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 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05180" name="Rectangle 28"/>
          <p:cNvSpPr>
            <a:spLocks noChangeArrowheads="1"/>
          </p:cNvSpPr>
          <p:nvPr/>
        </p:nvSpPr>
        <p:spPr bwMode="auto">
          <a:xfrm>
            <a:off x="179388" y="5670550"/>
            <a:ext cx="10017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I.e.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5181" name="Rectangle 29"/>
          <p:cNvSpPr>
            <a:spLocks noChangeArrowheads="1"/>
          </p:cNvSpPr>
          <p:nvPr/>
        </p:nvSpPr>
        <p:spPr bwMode="auto">
          <a:xfrm>
            <a:off x="1028700" y="5667375"/>
            <a:ext cx="4775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 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76" grpId="0"/>
      <p:bldP spid="305177" grpId="0"/>
      <p:bldP spid="305178" grpId="0"/>
      <p:bldP spid="305179" grpId="0"/>
      <p:bldP spid="305180" grpId="0"/>
      <p:bldP spid="3051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512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1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59E7DD-D335-43E1-8C8B-7AF09FB33015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307209" name="Object 9"/>
          <p:cNvGraphicFramePr>
            <a:graphicFrameLocks noChangeAspect="1"/>
          </p:cNvGraphicFramePr>
          <p:nvPr/>
        </p:nvGraphicFramePr>
        <p:xfrm>
          <a:off x="3429000" y="2300288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4" imgW="1143000" imgH="685800" progId="Equation.DSMT4">
                  <p:embed/>
                </p:oleObj>
              </mc:Choice>
              <mc:Fallback>
                <p:oleObj name="Equation" r:id="rId4" imgW="114300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00288"/>
                        <a:ext cx="1143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12" name="Object 12"/>
          <p:cNvGraphicFramePr>
            <a:graphicFrameLocks noChangeAspect="1"/>
          </p:cNvGraphicFramePr>
          <p:nvPr/>
        </p:nvGraphicFramePr>
        <p:xfrm>
          <a:off x="360363" y="3827463"/>
          <a:ext cx="3505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6" imgW="3504960" imgH="520560" progId="Equation.DSMT4">
                  <p:embed/>
                </p:oleObj>
              </mc:Choice>
              <mc:Fallback>
                <p:oleObj name="Equation" r:id="rId6" imgW="3504960" imgH="5205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827463"/>
                        <a:ext cx="35052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GREAT DOWNHILL RACE</a:t>
            </a:r>
            <a:endParaRPr lang="en-US" smtClean="0"/>
          </a:p>
        </p:txBody>
      </p:sp>
      <p:sp>
        <p:nvSpPr>
          <p:cNvPr id="307204" name="Rectangle 4"/>
          <p:cNvSpPr>
            <a:spLocks noChangeArrowheads="1"/>
          </p:cNvSpPr>
          <p:nvPr/>
        </p:nvSpPr>
        <p:spPr bwMode="auto">
          <a:xfrm>
            <a:off x="38100" y="1854200"/>
            <a:ext cx="4775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Mgh</a:t>
            </a:r>
            <a:endParaRPr lang="en-ZA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205" name="Rectangle 5"/>
          <p:cNvSpPr>
            <a:spLocks noChangeArrowheads="1"/>
          </p:cNvSpPr>
          <p:nvPr/>
        </p:nvSpPr>
        <p:spPr bwMode="auto">
          <a:xfrm>
            <a:off x="404813" y="1303338"/>
            <a:ext cx="15557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07206" name="Rectangle 6"/>
          <p:cNvSpPr>
            <a:spLocks noChangeArrowheads="1"/>
          </p:cNvSpPr>
          <p:nvPr/>
        </p:nvSpPr>
        <p:spPr bwMode="auto">
          <a:xfrm>
            <a:off x="427038" y="2425700"/>
            <a:ext cx="20050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cMR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208" name="Rectangle 8"/>
          <p:cNvSpPr>
            <a:spLocks noChangeArrowheads="1"/>
          </p:cNvSpPr>
          <p:nvPr/>
        </p:nvSpPr>
        <p:spPr bwMode="auto">
          <a:xfrm>
            <a:off x="2263775" y="2432050"/>
            <a:ext cx="13843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and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7211" name="Object 11"/>
          <p:cNvGraphicFramePr>
            <a:graphicFrameLocks noChangeAspect="1"/>
          </p:cNvGraphicFramePr>
          <p:nvPr/>
        </p:nvGraphicFramePr>
        <p:xfrm>
          <a:off x="363538" y="2911475"/>
          <a:ext cx="5029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8" imgW="5029200" imgH="812520" progId="Equation.DSMT4">
                  <p:embed/>
                </p:oleObj>
              </mc:Choice>
              <mc:Fallback>
                <p:oleObj name="Equation" r:id="rId8" imgW="5029200" imgH="8125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2911475"/>
                        <a:ext cx="5029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13" name="Object 13"/>
          <p:cNvGraphicFramePr>
            <a:graphicFrameLocks noChangeAspect="1"/>
          </p:cNvGraphicFramePr>
          <p:nvPr/>
        </p:nvGraphicFramePr>
        <p:xfrm>
          <a:off x="366713" y="4473575"/>
          <a:ext cx="2146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0" imgW="2145960" imgH="799920" progId="Equation.DSMT4">
                  <p:embed/>
                </p:oleObj>
              </mc:Choice>
              <mc:Fallback>
                <p:oleObj name="Equation" r:id="rId10" imgW="2145960" imgH="7999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4473575"/>
                        <a:ext cx="21463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14" name="Rectangle 14"/>
          <p:cNvSpPr>
            <a:spLocks noChangeArrowheads="1"/>
          </p:cNvSpPr>
          <p:nvPr/>
        </p:nvSpPr>
        <p:spPr bwMode="auto">
          <a:xfrm>
            <a:off x="179388" y="5410200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01688" lvl="1" indent="-622300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I.e.	The actual values of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>
                <a:solidFill>
                  <a:srgbClr val="000066"/>
                </a:solidFill>
              </a:rPr>
              <a:t> and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>
                <a:solidFill>
                  <a:srgbClr val="000066"/>
                </a:solidFill>
              </a:rPr>
              <a:t> do not feature, but </a:t>
            </a:r>
            <a:r>
              <a:rPr lang="en-ZA" i="1">
                <a:solidFill>
                  <a:srgbClr val="000066"/>
                </a:solidFill>
              </a:rPr>
              <a:t>where the mass is situated</a:t>
            </a:r>
            <a:r>
              <a:rPr lang="en-ZA" i="1" baseline="-25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is of critical importance.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4973638" y="2211388"/>
            <a:ext cx="2613025" cy="895350"/>
          </a:xfrm>
          <a:prstGeom prst="rtTriangle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 type="none" w="lg" len="lg"/>
          </a:ln>
          <a:scene3d>
            <a:camera prst="legacyPerspectiveTopRight">
              <a:rot lat="0" lon="1500000" rev="0"/>
            </a:camera>
            <a:lightRig rig="legacyFlat3" dir="r"/>
          </a:scene3d>
          <a:sp3d extrusionH="3630600" prstMaterial="legacyPlastic">
            <a:bevelT w="13500" h="13500" prst="angle"/>
            <a:bevelB w="13500" h="13500" prst="angle"/>
            <a:extrusionClr>
              <a:srgbClr val="DBB191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36" name="Oval 20"/>
          <p:cNvSpPr>
            <a:spLocks noChangeArrowheads="1"/>
          </p:cNvSpPr>
          <p:nvPr/>
        </p:nvSpPr>
        <p:spPr bwMode="auto">
          <a:xfrm>
            <a:off x="6746875" y="1377950"/>
            <a:ext cx="617538" cy="617538"/>
          </a:xfrm>
          <a:prstGeom prst="ellipse">
            <a:avLst/>
          </a:prstGeom>
          <a:gradFill rotWithShape="1">
            <a:gsLst>
              <a:gs pos="0">
                <a:srgbClr val="FFD28E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12700" algn="ctr">
            <a:noFill/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37" name="AutoShape 19"/>
          <p:cNvSpPr>
            <a:spLocks noChangeArrowheads="1"/>
          </p:cNvSpPr>
          <p:nvPr/>
        </p:nvSpPr>
        <p:spPr bwMode="auto">
          <a:xfrm>
            <a:off x="6178550" y="1474788"/>
            <a:ext cx="568325" cy="6238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800" y="10800"/>
                </a:move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lose/>
              </a:path>
            </a:pathLst>
          </a:custGeom>
          <a:gradFill rotWithShape="1">
            <a:gsLst>
              <a:gs pos="0">
                <a:srgbClr val="00CC00"/>
              </a:gs>
              <a:gs pos="100000">
                <a:srgbClr val="B6F0B6"/>
              </a:gs>
            </a:gsLst>
            <a:lin ang="2700000" scaled="1"/>
          </a:gradFill>
          <a:ln w="9525">
            <a:round/>
            <a:headEnd/>
            <a:tailEnd/>
          </a:ln>
          <a:scene3d>
            <a:camera prst="legacyPerspectiveTopRight">
              <a:rot lat="21299986" lon="2100000" rev="0"/>
            </a:camera>
            <a:lightRig rig="legacyFlat3" dir="b"/>
          </a:scene3d>
          <a:sp3d extrusionH="277800" prstMaterial="legacyMatte">
            <a:bevelT w="13500" h="13500" prst="angle"/>
            <a:bevelB w="13500" h="13500" prst="angle"/>
            <a:extrusionClr>
              <a:srgbClr val="00CC0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endParaRPr lang="en-US"/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5600700" y="1558925"/>
            <a:ext cx="681038" cy="6619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778" y="10800"/>
                </a:moveTo>
                <a:cubicBezTo>
                  <a:pt x="2778" y="15230"/>
                  <a:pt x="6370" y="18822"/>
                  <a:pt x="10800" y="18822"/>
                </a:cubicBezTo>
                <a:cubicBezTo>
                  <a:pt x="15230" y="18822"/>
                  <a:pt x="18822" y="15230"/>
                  <a:pt x="18822" y="10800"/>
                </a:cubicBezTo>
                <a:cubicBezTo>
                  <a:pt x="18822" y="6370"/>
                  <a:pt x="15230" y="2778"/>
                  <a:pt x="10800" y="2778"/>
                </a:cubicBezTo>
                <a:cubicBezTo>
                  <a:pt x="6370" y="2778"/>
                  <a:pt x="2778" y="6370"/>
                  <a:pt x="2778" y="10800"/>
                </a:cubicBezTo>
                <a:close/>
              </a:path>
            </a:pathLst>
          </a:custGeom>
          <a:gradFill rotWithShape="1">
            <a:gsLst>
              <a:gs pos="0">
                <a:srgbClr val="6699FF"/>
              </a:gs>
              <a:gs pos="100000">
                <a:srgbClr val="CADBFF"/>
              </a:gs>
            </a:gsLst>
            <a:lin ang="2700000" scaled="1"/>
          </a:gradFill>
          <a:ln w="9525">
            <a:round/>
            <a:headEnd/>
            <a:tailEnd/>
          </a:ln>
          <a:scene3d>
            <a:camera prst="legacyPerspectiveTopRight">
              <a:rot lat="21299986" lon="1799995" rev="0"/>
            </a:camera>
            <a:lightRig rig="legacyFlat3" dir="b"/>
          </a:scene3d>
          <a:sp3d extrusionH="2778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endParaRPr lang="en-US"/>
          </a:p>
        </p:txBody>
      </p:sp>
      <p:sp>
        <p:nvSpPr>
          <p:cNvPr id="5139" name="Oval 21"/>
          <p:cNvSpPr>
            <a:spLocks noChangeAspect="1" noChangeArrowheads="1"/>
          </p:cNvSpPr>
          <p:nvPr/>
        </p:nvSpPr>
        <p:spPr bwMode="auto">
          <a:xfrm>
            <a:off x="5624513" y="2136775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5140" name="Group 24"/>
          <p:cNvGrpSpPr>
            <a:grpSpLocks/>
          </p:cNvGrpSpPr>
          <p:nvPr/>
        </p:nvGrpSpPr>
        <p:grpSpPr bwMode="auto">
          <a:xfrm>
            <a:off x="4711700" y="2136775"/>
            <a:ext cx="492125" cy="885825"/>
            <a:chOff x="2968" y="1346"/>
            <a:chExt cx="310" cy="558"/>
          </a:xfrm>
        </p:grpSpPr>
        <p:sp>
          <p:nvSpPr>
            <p:cNvPr id="5143" name="Line 22"/>
            <p:cNvSpPr>
              <a:spLocks noChangeShapeType="1"/>
            </p:cNvSpPr>
            <p:nvPr/>
          </p:nvSpPr>
          <p:spPr bwMode="auto">
            <a:xfrm>
              <a:off x="3268" y="1346"/>
              <a:ext cx="0" cy="55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44" name="Rectangle 23"/>
            <p:cNvSpPr>
              <a:spLocks noChangeArrowheads="1"/>
            </p:cNvSpPr>
            <p:nvPr/>
          </p:nvSpPr>
          <p:spPr bwMode="auto">
            <a:xfrm>
              <a:off x="2968" y="1475"/>
              <a:ext cx="3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h</a:t>
              </a:r>
              <a:endParaRPr lang="en-ZA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141" name="Rectangle 25"/>
          <p:cNvSpPr>
            <a:spLocks noChangeArrowheads="1"/>
          </p:cNvSpPr>
          <p:nvPr/>
        </p:nvSpPr>
        <p:spPr bwMode="auto">
          <a:xfrm>
            <a:off x="6245225" y="2797175"/>
            <a:ext cx="5572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42" name="Arc 26"/>
          <p:cNvSpPr>
            <a:spLocks/>
          </p:cNvSpPr>
          <p:nvPr/>
        </p:nvSpPr>
        <p:spPr bwMode="auto">
          <a:xfrm flipH="1">
            <a:off x="6394450" y="2782888"/>
            <a:ext cx="695325" cy="346075"/>
          </a:xfrm>
          <a:custGeom>
            <a:avLst/>
            <a:gdLst>
              <a:gd name="T0" fmla="*/ 2147483647 w 21600"/>
              <a:gd name="T1" fmla="*/ 0 h 10752"/>
              <a:gd name="T2" fmla="*/ 2147483647 w 21600"/>
              <a:gd name="T3" fmla="*/ 2147483647 h 10752"/>
              <a:gd name="T4" fmla="*/ 0 w 21600"/>
              <a:gd name="T5" fmla="*/ 2147483647 h 10752"/>
              <a:gd name="T6" fmla="*/ 0 60000 65536"/>
              <a:gd name="T7" fmla="*/ 0 60000 65536"/>
              <a:gd name="T8" fmla="*/ 0 60000 65536"/>
              <a:gd name="T9" fmla="*/ 0 w 21600"/>
              <a:gd name="T10" fmla="*/ 0 h 10752"/>
              <a:gd name="T11" fmla="*/ 21600 w 21600"/>
              <a:gd name="T12" fmla="*/ 10752 h 107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752" fill="none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</a:path>
              <a:path w="21600" h="10752" stroke="0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  <a:lnTo>
                  <a:pt x="0" y="10752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4" grpId="0"/>
      <p:bldP spid="307205" grpId="0"/>
      <p:bldP spid="307206" grpId="0"/>
      <p:bldP spid="307208" grpId="0"/>
      <p:bldP spid="3072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615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6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FEBCC6-B545-465E-A8CB-FA0FC9B876E4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61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GREAT DOWNHILL RACE</a:t>
            </a:r>
            <a:endParaRPr lang="en-US" smtClean="0"/>
          </a:p>
        </p:txBody>
      </p:sp>
      <p:sp>
        <p:nvSpPr>
          <p:cNvPr id="309255" name="Rectangle 7"/>
          <p:cNvSpPr>
            <a:spLocks noChangeArrowheads="1"/>
          </p:cNvSpPr>
          <p:nvPr/>
        </p:nvSpPr>
        <p:spPr bwMode="auto">
          <a:xfrm>
            <a:off x="414338" y="2093913"/>
            <a:ext cx="418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CM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0 + 2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ZA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9256" name="Rectangle 8"/>
          <p:cNvSpPr>
            <a:spLocks noChangeArrowheads="1"/>
          </p:cNvSpPr>
          <p:nvPr/>
        </p:nvSpPr>
        <p:spPr bwMode="auto">
          <a:xfrm>
            <a:off x="395288" y="2632075"/>
            <a:ext cx="13843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where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9257" name="Object 9"/>
          <p:cNvGraphicFramePr>
            <a:graphicFrameLocks noChangeAspect="1"/>
          </p:cNvGraphicFramePr>
          <p:nvPr/>
        </p:nvGraphicFramePr>
        <p:xfrm>
          <a:off x="398463" y="3284538"/>
          <a:ext cx="325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4" imgW="3251160" imgH="914400" progId="Equation.DSMT4">
                  <p:embed/>
                </p:oleObj>
              </mc:Choice>
              <mc:Fallback>
                <p:oleObj name="Equation" r:id="rId4" imgW="3251160" imgH="914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3284538"/>
                        <a:ext cx="3251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59" name="Rectangle 11"/>
          <p:cNvSpPr>
            <a:spLocks noChangeArrowheads="1"/>
          </p:cNvSpPr>
          <p:nvPr/>
        </p:nvSpPr>
        <p:spPr bwMode="auto">
          <a:xfrm>
            <a:off x="179388" y="5037138"/>
            <a:ext cx="877411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01688" lvl="1" indent="-622300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I.e.	The acceleration of a rolling body is less than that of a particle by a factor which depends on the body’s moment of inertia.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158" name="AutoShape 12"/>
          <p:cNvSpPr>
            <a:spLocks noChangeArrowheads="1"/>
          </p:cNvSpPr>
          <p:nvPr/>
        </p:nvSpPr>
        <p:spPr bwMode="auto">
          <a:xfrm>
            <a:off x="4973638" y="2211388"/>
            <a:ext cx="2613025" cy="895350"/>
          </a:xfrm>
          <a:prstGeom prst="rtTriangle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 type="none" w="lg" len="lg"/>
          </a:ln>
          <a:scene3d>
            <a:camera prst="legacyPerspectiveTopRight">
              <a:rot lat="0" lon="1500000" rev="0"/>
            </a:camera>
            <a:lightRig rig="legacyFlat3" dir="r"/>
          </a:scene3d>
          <a:sp3d extrusionH="3630600" prstMaterial="legacyPlastic">
            <a:bevelT w="13500" h="13500" prst="angle"/>
            <a:bevelB w="13500" h="13500" prst="angle"/>
            <a:extrusionClr>
              <a:srgbClr val="DBB191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9261" name="Oval 13"/>
          <p:cNvSpPr>
            <a:spLocks noChangeArrowheads="1"/>
          </p:cNvSpPr>
          <p:nvPr/>
        </p:nvSpPr>
        <p:spPr bwMode="auto">
          <a:xfrm>
            <a:off x="6746875" y="1377950"/>
            <a:ext cx="617538" cy="617538"/>
          </a:xfrm>
          <a:prstGeom prst="ellipse">
            <a:avLst/>
          </a:prstGeom>
          <a:gradFill rotWithShape="1">
            <a:gsLst>
              <a:gs pos="0">
                <a:srgbClr val="FFD28E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12700" algn="ctr">
            <a:noFill/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9262" name="AutoShape 14"/>
          <p:cNvSpPr>
            <a:spLocks noChangeArrowheads="1"/>
          </p:cNvSpPr>
          <p:nvPr/>
        </p:nvSpPr>
        <p:spPr bwMode="auto">
          <a:xfrm>
            <a:off x="6178550" y="1474788"/>
            <a:ext cx="568325" cy="6238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800" y="10800"/>
                </a:move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lose/>
              </a:path>
            </a:pathLst>
          </a:custGeom>
          <a:gradFill rotWithShape="1">
            <a:gsLst>
              <a:gs pos="0">
                <a:srgbClr val="00CC00"/>
              </a:gs>
              <a:gs pos="100000">
                <a:srgbClr val="B6F0B6"/>
              </a:gs>
            </a:gsLst>
            <a:lin ang="2700000" scaled="1"/>
          </a:gradFill>
          <a:ln w="9525">
            <a:round/>
            <a:headEnd/>
            <a:tailEnd/>
          </a:ln>
          <a:scene3d>
            <a:camera prst="legacyPerspectiveTopRight">
              <a:rot lat="21299986" lon="2100000" rev="0"/>
            </a:camera>
            <a:lightRig rig="legacyFlat3" dir="b"/>
          </a:scene3d>
          <a:sp3d extrusionH="277800" prstMaterial="legacyMatte">
            <a:bevelT w="13500" h="13500" prst="angle"/>
            <a:bevelB w="13500" h="13500" prst="angle"/>
            <a:extrusionClr>
              <a:srgbClr val="00CC0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endParaRPr lang="en-US"/>
          </a:p>
        </p:txBody>
      </p:sp>
      <p:sp>
        <p:nvSpPr>
          <p:cNvPr id="309263" name="AutoShape 15"/>
          <p:cNvSpPr>
            <a:spLocks noChangeArrowheads="1"/>
          </p:cNvSpPr>
          <p:nvPr/>
        </p:nvSpPr>
        <p:spPr bwMode="auto">
          <a:xfrm>
            <a:off x="5600700" y="1558925"/>
            <a:ext cx="681038" cy="6619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778" y="10800"/>
                </a:moveTo>
                <a:cubicBezTo>
                  <a:pt x="2778" y="15230"/>
                  <a:pt x="6370" y="18822"/>
                  <a:pt x="10800" y="18822"/>
                </a:cubicBezTo>
                <a:cubicBezTo>
                  <a:pt x="15230" y="18822"/>
                  <a:pt x="18822" y="15230"/>
                  <a:pt x="18822" y="10800"/>
                </a:cubicBezTo>
                <a:cubicBezTo>
                  <a:pt x="18822" y="6370"/>
                  <a:pt x="15230" y="2778"/>
                  <a:pt x="10800" y="2778"/>
                </a:cubicBezTo>
                <a:cubicBezTo>
                  <a:pt x="6370" y="2778"/>
                  <a:pt x="2778" y="6370"/>
                  <a:pt x="2778" y="10800"/>
                </a:cubicBezTo>
                <a:close/>
              </a:path>
            </a:pathLst>
          </a:custGeom>
          <a:gradFill rotWithShape="1">
            <a:gsLst>
              <a:gs pos="0">
                <a:srgbClr val="6699FF"/>
              </a:gs>
              <a:gs pos="100000">
                <a:srgbClr val="CADBFF"/>
              </a:gs>
            </a:gsLst>
            <a:lin ang="2700000" scaled="1"/>
          </a:gradFill>
          <a:ln w="9525">
            <a:round/>
            <a:headEnd/>
            <a:tailEnd/>
          </a:ln>
          <a:scene3d>
            <a:camera prst="legacyPerspectiveTopRight">
              <a:rot lat="21299986" lon="1799995" rev="0"/>
            </a:camera>
            <a:lightRig rig="legacyFlat3" dir="b"/>
          </a:scene3d>
          <a:sp3d extrusionH="2778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endParaRPr lang="en-US"/>
          </a:p>
        </p:txBody>
      </p:sp>
      <p:sp>
        <p:nvSpPr>
          <p:cNvPr id="309264" name="Oval 16"/>
          <p:cNvSpPr>
            <a:spLocks noChangeAspect="1" noChangeArrowheads="1"/>
          </p:cNvSpPr>
          <p:nvPr/>
        </p:nvSpPr>
        <p:spPr bwMode="auto">
          <a:xfrm>
            <a:off x="5624513" y="2136775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6163" name="Group 17"/>
          <p:cNvGrpSpPr>
            <a:grpSpLocks/>
          </p:cNvGrpSpPr>
          <p:nvPr/>
        </p:nvGrpSpPr>
        <p:grpSpPr bwMode="auto">
          <a:xfrm>
            <a:off x="4711700" y="2136775"/>
            <a:ext cx="492125" cy="885825"/>
            <a:chOff x="2968" y="1346"/>
            <a:chExt cx="310" cy="558"/>
          </a:xfrm>
        </p:grpSpPr>
        <p:sp>
          <p:nvSpPr>
            <p:cNvPr id="6168" name="Line 18"/>
            <p:cNvSpPr>
              <a:spLocks noChangeShapeType="1"/>
            </p:cNvSpPr>
            <p:nvPr/>
          </p:nvSpPr>
          <p:spPr bwMode="auto">
            <a:xfrm>
              <a:off x="3268" y="1346"/>
              <a:ext cx="0" cy="55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2968" y="1475"/>
              <a:ext cx="31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h</a:t>
              </a:r>
              <a:endParaRPr lang="en-ZA" sz="200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309269" name="Line 21"/>
          <p:cNvSpPr>
            <a:spLocks noChangeShapeType="1"/>
          </p:cNvSpPr>
          <p:nvPr/>
        </p:nvSpPr>
        <p:spPr bwMode="auto">
          <a:xfrm>
            <a:off x="5327650" y="2149475"/>
            <a:ext cx="2030413" cy="10906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9270" name="Rectangle 22"/>
          <p:cNvSpPr>
            <a:spLocks noChangeArrowheads="1"/>
          </p:cNvSpPr>
          <p:nvPr/>
        </p:nvSpPr>
        <p:spPr bwMode="auto">
          <a:xfrm>
            <a:off x="6029325" y="2278063"/>
            <a:ext cx="7143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09272" name="Object 24"/>
          <p:cNvGraphicFramePr>
            <a:graphicFrameLocks noChangeAspect="1"/>
          </p:cNvGraphicFramePr>
          <p:nvPr/>
        </p:nvGraphicFramePr>
        <p:xfrm>
          <a:off x="1843088" y="2574925"/>
          <a:ext cx="1333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6" imgW="1333440" imgH="609480" progId="Equation.DSMT4">
                  <p:embed/>
                </p:oleObj>
              </mc:Choice>
              <mc:Fallback>
                <p:oleObj name="Equation" r:id="rId6" imgW="1333440" imgH="609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574925"/>
                        <a:ext cx="1333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Rectangle 25"/>
          <p:cNvSpPr>
            <a:spLocks noChangeArrowheads="1"/>
          </p:cNvSpPr>
          <p:nvPr/>
        </p:nvSpPr>
        <p:spPr bwMode="auto">
          <a:xfrm>
            <a:off x="6245225" y="2797175"/>
            <a:ext cx="5572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6167" name="Arc 26"/>
          <p:cNvSpPr>
            <a:spLocks/>
          </p:cNvSpPr>
          <p:nvPr/>
        </p:nvSpPr>
        <p:spPr bwMode="auto">
          <a:xfrm flipH="1">
            <a:off x="6394450" y="2782888"/>
            <a:ext cx="695325" cy="346075"/>
          </a:xfrm>
          <a:custGeom>
            <a:avLst/>
            <a:gdLst>
              <a:gd name="T0" fmla="*/ 2147483647 w 21600"/>
              <a:gd name="T1" fmla="*/ 0 h 10752"/>
              <a:gd name="T2" fmla="*/ 2147483647 w 21600"/>
              <a:gd name="T3" fmla="*/ 2147483647 h 10752"/>
              <a:gd name="T4" fmla="*/ 0 w 21600"/>
              <a:gd name="T5" fmla="*/ 2147483647 h 10752"/>
              <a:gd name="T6" fmla="*/ 0 60000 65536"/>
              <a:gd name="T7" fmla="*/ 0 60000 65536"/>
              <a:gd name="T8" fmla="*/ 0 60000 65536"/>
              <a:gd name="T9" fmla="*/ 0 w 21600"/>
              <a:gd name="T10" fmla="*/ 0 h 10752"/>
              <a:gd name="T11" fmla="*/ 21600 w 21600"/>
              <a:gd name="T12" fmla="*/ 10752 h 107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752" fill="none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</a:path>
              <a:path w="21600" h="10752" stroke="0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  <a:lnTo>
                  <a:pt x="0" y="10752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graphicFrame>
        <p:nvGraphicFramePr>
          <p:cNvPr id="6148" name="Object 27"/>
          <p:cNvGraphicFramePr>
            <a:graphicFrameLocks noChangeAspect="1"/>
          </p:cNvGraphicFramePr>
          <p:nvPr/>
        </p:nvGraphicFramePr>
        <p:xfrm>
          <a:off x="300038" y="1177925"/>
          <a:ext cx="2222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8" imgW="2222280" imgH="799920" progId="Equation.DSMT4">
                  <p:embed/>
                </p:oleObj>
              </mc:Choice>
              <mc:Fallback>
                <p:oleObj name="Equation" r:id="rId8" imgW="2222280" imgH="79992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1177925"/>
                        <a:ext cx="22225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76" name="Object 28"/>
          <p:cNvGraphicFramePr>
            <a:graphicFrameLocks noChangeAspect="1"/>
          </p:cNvGraphicFramePr>
          <p:nvPr/>
        </p:nvGraphicFramePr>
        <p:xfrm>
          <a:off x="404813" y="4208463"/>
          <a:ext cx="2057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0" imgW="2057400" imgH="723600" progId="Equation.DSMT4">
                  <p:embed/>
                </p:oleObj>
              </mc:Choice>
              <mc:Fallback>
                <p:oleObj name="Equation" r:id="rId10" imgW="2057400" imgH="723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4208463"/>
                        <a:ext cx="20574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77" name="Object 29"/>
          <p:cNvGraphicFramePr>
            <a:graphicFrameLocks noChangeAspect="1"/>
          </p:cNvGraphicFramePr>
          <p:nvPr/>
        </p:nvGraphicFramePr>
        <p:xfrm>
          <a:off x="3744913" y="3440113"/>
          <a:ext cx="1130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2" imgW="1130040" imgH="660240" progId="Equation.DSMT4">
                  <p:embed/>
                </p:oleObj>
              </mc:Choice>
              <mc:Fallback>
                <p:oleObj name="Equation" r:id="rId12" imgW="1130040" imgH="66024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3440113"/>
                        <a:ext cx="1130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0.20521 0.1388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09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0" y="69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9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20729 0.13611 " pathEditMode="relative" rAng="0" ptsTypes="AA">
                                      <p:cBhvr>
                                        <p:cTn id="40" dur="4000" fill="hold"/>
                                        <p:tgtEl>
                                          <p:spTgt spid="309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68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9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1934 0.12222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309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00" y="61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L 0.17916 0.10834 " pathEditMode="relative" rAng="0" ptsTypes="AA">
                                      <p:cBhvr>
                                        <p:cTn id="44" dur="2800" fill="hold"/>
                                        <p:tgtEl>
                                          <p:spTgt spid="30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5" grpId="0"/>
      <p:bldP spid="309256" grpId="0"/>
      <p:bldP spid="309259" grpId="0"/>
      <p:bldP spid="309261" grpId="0" animBg="1"/>
      <p:bldP spid="309262" grpId="0" animBg="1"/>
      <p:bldP spid="309263" grpId="0" animBg="1"/>
      <p:bldP spid="309264" grpId="0" animBg="1"/>
      <p:bldP spid="309269" grpId="0" animBg="1"/>
      <p:bldP spid="3092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717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66C18D-8ACB-49DE-A5F6-22428FB51CDA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71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714375"/>
            <a:ext cx="8231187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VECTOR DESCRIPTION </a:t>
            </a:r>
            <a:br>
              <a:rPr lang="en-ZA" sz="2800" smtClean="0"/>
            </a:br>
            <a:r>
              <a:rPr lang="en-ZA" sz="2800" smtClean="0"/>
              <a:t>OF ROTATIONAL MOTION</a:t>
            </a:r>
            <a:endParaRPr lang="en-US" sz="2800" smtClean="0"/>
          </a:p>
        </p:txBody>
      </p:sp>
      <p:sp>
        <p:nvSpPr>
          <p:cNvPr id="71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774112" cy="1698625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Using only “clockwise” and “counterclockwise” is the rotational analogue of using “backwards” and “forwards” in rectilinear kinematics.  A more general handling of rotational motion requires </a:t>
            </a:r>
            <a:r>
              <a:rPr lang="en-ZA" i="1" smtClean="0"/>
              <a:t>vector</a:t>
            </a:r>
            <a:r>
              <a:rPr lang="en-ZA" smtClean="0"/>
              <a:t> quantities.</a:t>
            </a:r>
            <a:endParaRPr lang="en-US" smtClean="0"/>
          </a:p>
        </p:txBody>
      </p:sp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179388" y="328295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vector associated with a rotational quantity…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179388" y="3709988"/>
            <a:ext cx="7173912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01688" lvl="2" indent="-44291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has magnitude equal to the magnitude of that quantity;</a:t>
            </a:r>
          </a:p>
          <a:p>
            <a:pPr marL="801688" lvl="2" indent="-442913">
              <a:lnSpc>
                <a:spcPct val="110000"/>
              </a:lnSpc>
              <a:buFontTx/>
              <a:buBlip>
                <a:blip r:embed="rId4"/>
              </a:buBlip>
            </a:pPr>
            <a:endParaRPr lang="en-ZA" sz="400">
              <a:solidFill>
                <a:srgbClr val="000066"/>
              </a:solidFill>
            </a:endParaRPr>
          </a:p>
          <a:p>
            <a:pPr marL="801688" lvl="2" indent="-44291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has direction as given by the </a:t>
            </a:r>
            <a:r>
              <a:rPr lang="en-ZA" sz="2200">
                <a:solidFill>
                  <a:srgbClr val="FF0000"/>
                </a:solidFill>
              </a:rPr>
              <a:t>right-hand rule</a:t>
            </a:r>
            <a:r>
              <a:rPr lang="en-ZA" sz="2200">
                <a:solidFill>
                  <a:srgbClr val="000066"/>
                </a:solidFill>
              </a:rPr>
              <a:t>.</a:t>
            </a:r>
            <a:endParaRPr lang="en-US" sz="2200">
              <a:solidFill>
                <a:srgbClr val="000066"/>
              </a:solidFill>
            </a:endParaRPr>
          </a:p>
        </p:txBody>
      </p:sp>
      <p:pic>
        <p:nvPicPr>
          <p:cNvPr id="306183" name="Picture 7" descr="RHRULE_B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42188" y="3721100"/>
            <a:ext cx="192246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6184" name="Oval 8"/>
          <p:cNvSpPr>
            <a:spLocks noChangeArrowheads="1"/>
          </p:cNvSpPr>
          <p:nvPr/>
        </p:nvSpPr>
        <p:spPr bwMode="auto">
          <a:xfrm>
            <a:off x="7058025" y="5780088"/>
            <a:ext cx="1828800" cy="327025"/>
          </a:xfrm>
          <a:prstGeom prst="ellipse">
            <a:avLst/>
          </a:prstGeom>
          <a:gradFill rotWithShape="1">
            <a:gsLst>
              <a:gs pos="0">
                <a:srgbClr val="DBB191"/>
              </a:gs>
              <a:gs pos="100000">
                <a:srgbClr val="F1E1D5"/>
              </a:gs>
            </a:gsLst>
            <a:lin ang="2700000" scaled="1"/>
          </a:gradFill>
          <a:ln w="9525">
            <a:round/>
            <a:headEnd/>
            <a:tailEnd/>
          </a:ln>
          <a:scene3d>
            <a:camera prst="legacyObliqueBottom"/>
            <a:lightRig rig="legacyFlat2" dir="t"/>
          </a:scene3d>
          <a:sp3d extrusionH="277800" prstMaterial="legacyMatte">
            <a:bevelT w="13500" h="13500" prst="angle"/>
            <a:bevelB w="13500" h="13500" prst="angle"/>
            <a:extrusionClr>
              <a:srgbClr val="DBB191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6185" name="Freeform 9"/>
          <p:cNvSpPr>
            <a:spLocks/>
          </p:cNvSpPr>
          <p:nvPr/>
        </p:nvSpPr>
        <p:spPr bwMode="auto">
          <a:xfrm>
            <a:off x="7254875" y="5835650"/>
            <a:ext cx="1441450" cy="203200"/>
          </a:xfrm>
          <a:custGeom>
            <a:avLst/>
            <a:gdLst>
              <a:gd name="T0" fmla="*/ 2147483647 w 908"/>
              <a:gd name="T1" fmla="*/ 2147483647 h 128"/>
              <a:gd name="T2" fmla="*/ 0 w 908"/>
              <a:gd name="T3" fmla="*/ 2147483647 h 128"/>
              <a:gd name="T4" fmla="*/ 2147483647 w 908"/>
              <a:gd name="T5" fmla="*/ 2147483647 h 128"/>
              <a:gd name="T6" fmla="*/ 2147483647 w 908"/>
              <a:gd name="T7" fmla="*/ 2147483647 h 128"/>
              <a:gd name="T8" fmla="*/ 2147483647 w 908"/>
              <a:gd name="T9" fmla="*/ 2147483647 h 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8"/>
              <a:gd name="T16" fmla="*/ 0 h 128"/>
              <a:gd name="T17" fmla="*/ 908 w 908"/>
              <a:gd name="T18" fmla="*/ 128 h 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8" h="128">
                <a:moveTo>
                  <a:pt x="418" y="2"/>
                </a:moveTo>
                <a:cubicBezTo>
                  <a:pt x="366" y="0"/>
                  <a:pt x="0" y="20"/>
                  <a:pt x="0" y="66"/>
                </a:cubicBezTo>
                <a:cubicBezTo>
                  <a:pt x="0" y="112"/>
                  <a:pt x="332" y="128"/>
                  <a:pt x="454" y="128"/>
                </a:cubicBezTo>
                <a:cubicBezTo>
                  <a:pt x="576" y="128"/>
                  <a:pt x="908" y="114"/>
                  <a:pt x="908" y="66"/>
                </a:cubicBezTo>
                <a:cubicBezTo>
                  <a:pt x="908" y="18"/>
                  <a:pt x="740" y="16"/>
                  <a:pt x="654" y="10"/>
                </a:cubicBezTo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6187" name="Line 11"/>
          <p:cNvSpPr>
            <a:spLocks noChangeShapeType="1"/>
          </p:cNvSpPr>
          <p:nvPr/>
        </p:nvSpPr>
        <p:spPr bwMode="auto">
          <a:xfrm flipV="1">
            <a:off x="7972425" y="4302125"/>
            <a:ext cx="0" cy="16414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6188" name="Object 12"/>
          <p:cNvGraphicFramePr>
            <a:graphicFrameLocks noChangeAspect="1"/>
          </p:cNvGraphicFramePr>
          <p:nvPr/>
        </p:nvGraphicFramePr>
        <p:xfrm>
          <a:off x="7613650" y="4162425"/>
          <a:ext cx="25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6" imgW="253800" imgH="291960" progId="Equation.DSMT4">
                  <p:embed/>
                </p:oleObj>
              </mc:Choice>
              <mc:Fallback>
                <p:oleObj name="Equation" r:id="rId6" imgW="25380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3650" y="4162425"/>
                        <a:ext cx="25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89" name="Rectangle 13"/>
          <p:cNvSpPr>
            <a:spLocks noChangeArrowheads="1"/>
          </p:cNvSpPr>
          <p:nvPr/>
        </p:nvSpPr>
        <p:spPr bwMode="auto">
          <a:xfrm>
            <a:off x="179388" y="5099050"/>
            <a:ext cx="6810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903288" lvl="1" indent="-723900"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E.g.	The angular velocity vector,    , of this anticlockwise-turning disc points…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6190" name="Object 14"/>
          <p:cNvGraphicFramePr>
            <a:graphicFrameLocks noChangeAspect="1"/>
          </p:cNvGraphicFramePr>
          <p:nvPr/>
        </p:nvGraphicFramePr>
        <p:xfrm>
          <a:off x="5287963" y="5189538"/>
          <a:ext cx="25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8" imgW="253800" imgH="291960" progId="Equation.DSMT4">
                  <p:embed/>
                </p:oleObj>
              </mc:Choice>
              <mc:Fallback>
                <p:oleObj name="Equation" r:id="rId8" imgW="25380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3" y="5189538"/>
                        <a:ext cx="25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91" name="Rectangle 15"/>
          <p:cNvSpPr>
            <a:spLocks noChangeArrowheads="1"/>
          </p:cNvSpPr>
          <p:nvPr/>
        </p:nvSpPr>
        <p:spPr bwMode="auto">
          <a:xfrm>
            <a:off x="622300" y="5805488"/>
            <a:ext cx="4408488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in the positive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z-</a:t>
            </a:r>
            <a:r>
              <a:rPr lang="en-ZA">
                <a:solidFill>
                  <a:srgbClr val="000066"/>
                </a:solidFill>
              </a:rPr>
              <a:t>direction.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0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/>
      <p:bldP spid="306184" grpId="0" animBg="1"/>
      <p:bldP spid="306185" grpId="0" animBg="1"/>
      <p:bldP spid="306187" grpId="0" animBg="1"/>
      <p:bldP spid="306189" grpId="0"/>
      <p:bldP spid="3061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8208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82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E19F24-76B7-4697-880F-6E69E68E181A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338989" name="Object 45"/>
          <p:cNvGraphicFramePr>
            <a:graphicFrameLocks noChangeAspect="1"/>
          </p:cNvGraphicFramePr>
          <p:nvPr/>
        </p:nvGraphicFramePr>
        <p:xfrm>
          <a:off x="2798763" y="4519613"/>
          <a:ext cx="101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4" imgW="1015920" imgH="431640" progId="Equation.DSMT4">
                  <p:embed/>
                </p:oleObj>
              </mc:Choice>
              <mc:Fallback>
                <p:oleObj name="Equation" r:id="rId4" imgW="1015920" imgH="4316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4519613"/>
                        <a:ext cx="1016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CROSS PRODUCT</a:t>
            </a:r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auto">
          <a:xfrm>
            <a:off x="179388" y="2232025"/>
            <a:ext cx="8774112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Once again, the quantity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rF</a:t>
            </a:r>
            <a:r>
              <a:rPr lang="en-US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sin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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>
                <a:solidFill>
                  <a:srgbClr val="000066"/>
                </a:solidFill>
              </a:rPr>
              <a:t> is the product of two vectors,    and    , at an angle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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>
                <a:solidFill>
                  <a:srgbClr val="000066"/>
                </a:solidFill>
              </a:rPr>
              <a:t> to each other.  This time, however, we use the </a:t>
            </a:r>
            <a:r>
              <a:rPr lang="en-ZA" i="1">
                <a:solidFill>
                  <a:srgbClr val="000066"/>
                </a:solidFill>
              </a:rPr>
              <a:t>orthogonal</a:t>
            </a:r>
            <a:r>
              <a:rPr lang="en-ZA">
                <a:solidFill>
                  <a:srgbClr val="000066"/>
                </a:solidFill>
              </a:rPr>
              <a:t> components to determine the </a:t>
            </a:r>
            <a:r>
              <a:rPr lang="en-ZA">
                <a:solidFill>
                  <a:srgbClr val="FF0000"/>
                </a:solidFill>
              </a:rPr>
              <a:t>cross product</a:t>
            </a:r>
            <a:r>
              <a:rPr lang="en-ZA">
                <a:solidFill>
                  <a:srgbClr val="000066"/>
                </a:solidFill>
              </a:rPr>
              <a:t> of the vectors:          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38950" name="Rectangle 6"/>
          <p:cNvSpPr>
            <a:spLocks noChangeArrowheads="1"/>
          </p:cNvSpPr>
          <p:nvPr/>
        </p:nvSpPr>
        <p:spPr bwMode="auto">
          <a:xfrm>
            <a:off x="179388" y="1338263"/>
            <a:ext cx="870743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magnitude of the torque exerted by force    </a:t>
            </a:r>
            <a:r>
              <a:rPr lang="en-ZA" baseline="-25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applied at displacement     from the turning point is:  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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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rF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sin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</a:t>
            </a:r>
          </a:p>
        </p:txBody>
      </p:sp>
      <p:graphicFrame>
        <p:nvGraphicFramePr>
          <p:cNvPr id="338951" name="Object 7"/>
          <p:cNvGraphicFramePr>
            <a:graphicFrameLocks noChangeAspect="1"/>
          </p:cNvGraphicFramePr>
          <p:nvPr/>
        </p:nvGraphicFramePr>
        <p:xfrm>
          <a:off x="7162800" y="1365250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6" imgW="279360" imgH="342720" progId="Equation.DSMT4">
                  <p:embed/>
                </p:oleObj>
              </mc:Choice>
              <mc:Fallback>
                <p:oleObj name="Equation" r:id="rId6" imgW="279360" imgH="342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365250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2" name="Object 8"/>
          <p:cNvGraphicFramePr>
            <a:graphicFrameLocks noChangeAspect="1"/>
          </p:cNvGraphicFramePr>
          <p:nvPr/>
        </p:nvGraphicFramePr>
        <p:xfrm>
          <a:off x="2894013" y="18288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8" imgW="203040" imgH="279360" progId="Equation.DSMT4">
                  <p:embed/>
                </p:oleObj>
              </mc:Choice>
              <mc:Fallback>
                <p:oleObj name="Equation" r:id="rId8" imgW="203040" imgH="279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1828800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4" name="Object 10"/>
          <p:cNvGraphicFramePr>
            <a:graphicFrameLocks noChangeAspect="1"/>
          </p:cNvGraphicFramePr>
          <p:nvPr/>
        </p:nvGraphicFramePr>
        <p:xfrm>
          <a:off x="2563813" y="2651125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0" imgW="279360" imgH="342720" progId="Equation.DSMT4">
                  <p:embed/>
                </p:oleObj>
              </mc:Choice>
              <mc:Fallback>
                <p:oleObj name="Equation" r:id="rId10" imgW="279360" imgH="342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2651125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5" name="Object 11"/>
          <p:cNvGraphicFramePr>
            <a:graphicFrameLocks noChangeAspect="1"/>
          </p:cNvGraphicFramePr>
          <p:nvPr/>
        </p:nvGraphicFramePr>
        <p:xfrm>
          <a:off x="1684338" y="27146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1" imgW="203040" imgH="279360" progId="Equation.DSMT4">
                  <p:embed/>
                </p:oleObj>
              </mc:Choice>
              <mc:Fallback>
                <p:oleObj name="Equation" r:id="rId11" imgW="20304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8" y="2714625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56" name="Object 12"/>
          <p:cNvGraphicFramePr>
            <a:graphicFrameLocks noChangeAspect="1"/>
          </p:cNvGraphicFramePr>
          <p:nvPr/>
        </p:nvGraphicFramePr>
        <p:xfrm>
          <a:off x="6902450" y="3462338"/>
          <a:ext cx="72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12" imgW="723600" imgH="342720" progId="Equation.DSMT4">
                  <p:embed/>
                </p:oleObj>
              </mc:Choice>
              <mc:Fallback>
                <p:oleObj name="Equation" r:id="rId12" imgW="723600" imgH="3427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3462338"/>
                        <a:ext cx="723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959" name="Rectangle 15"/>
          <p:cNvSpPr>
            <a:spLocks noChangeArrowheads="1"/>
          </p:cNvSpPr>
          <p:nvPr/>
        </p:nvSpPr>
        <p:spPr bwMode="auto">
          <a:xfrm>
            <a:off x="6965950" y="4175125"/>
            <a:ext cx="6064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38960" name="Rectangle 16"/>
          <p:cNvSpPr>
            <a:spLocks noChangeArrowheads="1"/>
          </p:cNvSpPr>
          <p:nvPr/>
        </p:nvSpPr>
        <p:spPr bwMode="auto">
          <a:xfrm>
            <a:off x="7615238" y="4999038"/>
            <a:ext cx="5794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38961" name="Rectangle 17"/>
          <p:cNvSpPr>
            <a:spLocks noChangeArrowheads="1"/>
          </p:cNvSpPr>
          <p:nvPr/>
        </p:nvSpPr>
        <p:spPr bwMode="auto">
          <a:xfrm>
            <a:off x="7531100" y="545465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8962" name="Rectangle 18"/>
          <p:cNvSpPr>
            <a:spLocks noChangeArrowheads="1"/>
          </p:cNvSpPr>
          <p:nvPr/>
        </p:nvSpPr>
        <p:spPr bwMode="auto">
          <a:xfrm>
            <a:off x="6448425" y="4459288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826250" y="4337050"/>
            <a:ext cx="1330325" cy="1250950"/>
            <a:chOff x="4263" y="1938"/>
            <a:chExt cx="1191" cy="1120"/>
          </a:xfrm>
        </p:grpSpPr>
        <p:sp>
          <p:nvSpPr>
            <p:cNvPr id="8224" name="Line 20"/>
            <p:cNvSpPr>
              <a:spLocks noChangeShapeType="1"/>
            </p:cNvSpPr>
            <p:nvPr/>
          </p:nvSpPr>
          <p:spPr bwMode="auto">
            <a:xfrm>
              <a:off x="4263" y="2911"/>
              <a:ext cx="119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25" name="Line 21"/>
            <p:cNvSpPr>
              <a:spLocks noChangeShapeType="1"/>
            </p:cNvSpPr>
            <p:nvPr/>
          </p:nvSpPr>
          <p:spPr bwMode="auto">
            <a:xfrm flipV="1">
              <a:off x="4452" y="1938"/>
              <a:ext cx="9" cy="11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26" name="Line 22"/>
            <p:cNvSpPr>
              <a:spLocks noChangeShapeType="1"/>
            </p:cNvSpPr>
            <p:nvPr/>
          </p:nvSpPr>
          <p:spPr bwMode="auto">
            <a:xfrm>
              <a:off x="5125" y="2913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27" name="Line 23"/>
            <p:cNvSpPr>
              <a:spLocks noChangeShapeType="1"/>
            </p:cNvSpPr>
            <p:nvPr/>
          </p:nvSpPr>
          <p:spPr bwMode="auto">
            <a:xfrm rot="-5400000">
              <a:off x="4410" y="2223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28" name="Line 24"/>
            <p:cNvSpPr>
              <a:spLocks noChangeShapeType="1"/>
            </p:cNvSpPr>
            <p:nvPr/>
          </p:nvSpPr>
          <p:spPr bwMode="auto">
            <a:xfrm flipV="1">
              <a:off x="4457" y="2244"/>
              <a:ext cx="0" cy="666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29" name="Line 25"/>
            <p:cNvSpPr>
              <a:spLocks noChangeShapeType="1"/>
            </p:cNvSpPr>
            <p:nvPr/>
          </p:nvSpPr>
          <p:spPr bwMode="auto">
            <a:xfrm>
              <a:off x="4457" y="2909"/>
              <a:ext cx="679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338970" name="Object 26"/>
          <p:cNvGraphicFramePr>
            <a:graphicFrameLocks noChangeAspect="1"/>
          </p:cNvGraphicFramePr>
          <p:nvPr/>
        </p:nvGraphicFramePr>
        <p:xfrm>
          <a:off x="7343775" y="5087938"/>
          <a:ext cx="13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4" imgW="139680" imgH="304560" progId="Equation.DSMT4">
                  <p:embed/>
                </p:oleObj>
              </mc:Choice>
              <mc:Fallback>
                <p:oleObj name="Equation" r:id="rId14" imgW="139680" imgH="3045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775" y="5087938"/>
                        <a:ext cx="139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71" name="Object 27"/>
          <p:cNvGraphicFramePr>
            <a:graphicFrameLocks noChangeAspect="1"/>
          </p:cNvGraphicFramePr>
          <p:nvPr/>
        </p:nvGraphicFramePr>
        <p:xfrm>
          <a:off x="6853238" y="4916488"/>
          <a:ext cx="13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16" imgW="139680" imgH="368280" progId="Equation.DSMT4">
                  <p:embed/>
                </p:oleObj>
              </mc:Choice>
              <mc:Fallback>
                <p:oleObj name="Equation" r:id="rId16" imgW="139680" imgH="3682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238" y="4916488"/>
                        <a:ext cx="139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72" name="Object 28"/>
          <p:cNvGraphicFramePr>
            <a:graphicFrameLocks noChangeAspect="1"/>
          </p:cNvGraphicFramePr>
          <p:nvPr/>
        </p:nvGraphicFramePr>
        <p:xfrm>
          <a:off x="938213" y="4013200"/>
          <a:ext cx="287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8" imgW="2869920" imgH="431640" progId="Equation.DSMT4">
                  <p:embed/>
                </p:oleObj>
              </mc:Choice>
              <mc:Fallback>
                <p:oleObj name="Equation" r:id="rId18" imgW="2869920" imgH="4316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4013200"/>
                        <a:ext cx="2870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74" name="Object 30"/>
          <p:cNvGraphicFramePr>
            <a:graphicFrameLocks noChangeAspect="1"/>
          </p:cNvGraphicFramePr>
          <p:nvPr/>
        </p:nvGraphicFramePr>
        <p:xfrm>
          <a:off x="2741613" y="5103813"/>
          <a:ext cx="228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20" imgW="2286000" imgH="571320" progId="Equation.DSMT4">
                  <p:embed/>
                </p:oleObj>
              </mc:Choice>
              <mc:Fallback>
                <p:oleObj name="Equation" r:id="rId20" imgW="2286000" imgH="57132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5103813"/>
                        <a:ext cx="228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75" name="Object 31"/>
          <p:cNvGraphicFramePr>
            <a:graphicFrameLocks noChangeAspect="1"/>
          </p:cNvGraphicFramePr>
          <p:nvPr/>
        </p:nvGraphicFramePr>
        <p:xfrm>
          <a:off x="2741613" y="5719763"/>
          <a:ext cx="228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22" imgW="2286000" imgH="571320" progId="Equation.DSMT4">
                  <p:embed/>
                </p:oleObj>
              </mc:Choice>
              <mc:Fallback>
                <p:oleObj name="Equation" r:id="rId22" imgW="2286000" imgH="5713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5719763"/>
                        <a:ext cx="228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977" name="Line 33"/>
          <p:cNvSpPr>
            <a:spLocks noChangeShapeType="1"/>
          </p:cNvSpPr>
          <p:nvPr/>
        </p:nvSpPr>
        <p:spPr bwMode="auto">
          <a:xfrm flipH="1">
            <a:off x="6188075" y="5322888"/>
            <a:ext cx="1031875" cy="509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8980" name="Line 36"/>
          <p:cNvSpPr>
            <a:spLocks noChangeShapeType="1"/>
          </p:cNvSpPr>
          <p:nvPr/>
        </p:nvSpPr>
        <p:spPr bwMode="auto">
          <a:xfrm rot="-5400000">
            <a:off x="6405563" y="5659438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8982" name="Line 38"/>
          <p:cNvSpPr>
            <a:spLocks noChangeShapeType="1"/>
          </p:cNvSpPr>
          <p:nvPr/>
        </p:nvSpPr>
        <p:spPr bwMode="auto">
          <a:xfrm flipH="1">
            <a:off x="6450013" y="5416550"/>
            <a:ext cx="593725" cy="28257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38983" name="Rectangle 39"/>
          <p:cNvSpPr>
            <a:spLocks noChangeArrowheads="1"/>
          </p:cNvSpPr>
          <p:nvPr/>
        </p:nvSpPr>
        <p:spPr bwMode="auto">
          <a:xfrm>
            <a:off x="6273800" y="563245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8984" name="Rectangle 40"/>
          <p:cNvSpPr>
            <a:spLocks noChangeArrowheads="1"/>
          </p:cNvSpPr>
          <p:nvPr/>
        </p:nvSpPr>
        <p:spPr bwMode="auto">
          <a:xfrm>
            <a:off x="5759450" y="5648325"/>
            <a:ext cx="6064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38986" name="Object 42"/>
          <p:cNvGraphicFramePr>
            <a:graphicFrameLocks noChangeAspect="1"/>
          </p:cNvGraphicFramePr>
          <p:nvPr/>
        </p:nvGraphicFramePr>
        <p:xfrm>
          <a:off x="6621463" y="5203825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24" imgW="190440" imgH="304560" progId="Equation.DSMT4">
                  <p:embed/>
                </p:oleObj>
              </mc:Choice>
              <mc:Fallback>
                <p:oleObj name="Equation" r:id="rId24" imgW="190440" imgH="30456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1463" y="5203825"/>
                        <a:ext cx="190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987" name="Rectangle 43"/>
          <p:cNvSpPr>
            <a:spLocks noChangeArrowheads="1"/>
          </p:cNvSpPr>
          <p:nvPr/>
        </p:nvSpPr>
        <p:spPr bwMode="auto">
          <a:xfrm>
            <a:off x="179388" y="4518025"/>
            <a:ext cx="24907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In RH system: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38988" name="Object 44"/>
          <p:cNvGraphicFramePr>
            <a:graphicFrameLocks noChangeAspect="1"/>
          </p:cNvGraphicFramePr>
          <p:nvPr/>
        </p:nvGraphicFramePr>
        <p:xfrm>
          <a:off x="3846513" y="448786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26" imgW="1180800" imgH="571320" progId="Equation.DSMT4">
                  <p:embed/>
                </p:oleObj>
              </mc:Choice>
              <mc:Fallback>
                <p:oleObj name="Equation" r:id="rId26" imgW="1180800" imgH="57132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448786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3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3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8" grpId="0"/>
      <p:bldP spid="338950" grpId="0"/>
      <p:bldP spid="338959" grpId="0"/>
      <p:bldP spid="338960" grpId="0"/>
      <p:bldP spid="338961" grpId="0"/>
      <p:bldP spid="338962" grpId="0"/>
      <p:bldP spid="338977" grpId="0" animBg="1"/>
      <p:bldP spid="338980" grpId="0" animBg="1"/>
      <p:bldP spid="338982" grpId="0" animBg="1"/>
      <p:bldP spid="338983" grpId="0"/>
      <p:bldP spid="338984" grpId="0"/>
      <p:bldP spid="3389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9224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92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253DD6-C770-4F01-8B68-7CB578D8DBBF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9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CROSS PRODUCT</a:t>
            </a:r>
          </a:p>
        </p:txBody>
      </p:sp>
      <p:sp>
        <p:nvSpPr>
          <p:cNvPr id="9227" name="Rectangle 4"/>
          <p:cNvSpPr>
            <a:spLocks noChangeArrowheads="1"/>
          </p:cNvSpPr>
          <p:nvPr/>
        </p:nvSpPr>
        <p:spPr bwMode="auto">
          <a:xfrm>
            <a:off x="962025" y="2054225"/>
            <a:ext cx="4257675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The more orthogonal the vectors, the greater the cross product; the more parallel, the smaller…</a:t>
            </a:r>
            <a:endParaRPr lang="en-US" sz="1000">
              <a:solidFill>
                <a:srgbClr val="000066"/>
              </a:solidFill>
            </a:endParaRPr>
          </a:p>
        </p:txBody>
      </p:sp>
      <p:sp>
        <p:nvSpPr>
          <p:cNvPr id="9228" name="Rectangle 5"/>
          <p:cNvSpPr>
            <a:spLocks noChangeArrowheads="1"/>
          </p:cNvSpPr>
          <p:nvPr/>
        </p:nvSpPr>
        <p:spPr bwMode="auto">
          <a:xfrm>
            <a:off x="-49213" y="2025650"/>
            <a:ext cx="2462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9218" name="Object 6"/>
          <p:cNvGraphicFramePr>
            <a:graphicFrameLocks noChangeAspect="1"/>
          </p:cNvGraphicFramePr>
          <p:nvPr/>
        </p:nvGraphicFramePr>
        <p:xfrm>
          <a:off x="3492500" y="1404938"/>
          <a:ext cx="200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2006280" imgH="431640" progId="Equation.DSMT4">
                  <p:embed/>
                </p:oleObj>
              </mc:Choice>
              <mc:Fallback>
                <p:oleObj name="Equation" r:id="rId5" imgW="200628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404938"/>
                        <a:ext cx="2006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9" name="AutoShape 8"/>
          <p:cNvSpPr>
            <a:spLocks noChangeArrowheads="1"/>
          </p:cNvSpPr>
          <p:nvPr/>
        </p:nvSpPr>
        <p:spPr bwMode="auto">
          <a:xfrm>
            <a:off x="4895850" y="2533650"/>
            <a:ext cx="5302250" cy="944563"/>
          </a:xfrm>
          <a:prstGeom prst="parallelogram">
            <a:avLst>
              <a:gd name="adj" fmla="val 215676"/>
            </a:avLst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lin ang="2700000" scaled="1"/>
          </a:gra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9230" name="Line 9"/>
          <p:cNvSpPr>
            <a:spLocks noChangeShapeType="1"/>
          </p:cNvSpPr>
          <p:nvPr/>
        </p:nvSpPr>
        <p:spPr bwMode="auto">
          <a:xfrm>
            <a:off x="6673850" y="3100388"/>
            <a:ext cx="1735138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3050" name="Object 10"/>
          <p:cNvGraphicFramePr>
            <a:graphicFrameLocks noChangeAspect="1"/>
          </p:cNvGraphicFramePr>
          <p:nvPr/>
        </p:nvGraphicFramePr>
        <p:xfrm>
          <a:off x="7981950" y="2659063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279360" imgH="342720" progId="Equation.DSMT4">
                  <p:embed/>
                </p:oleObj>
              </mc:Choice>
              <mc:Fallback>
                <p:oleObj name="Equation" r:id="rId7" imgW="279360" imgH="342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2659063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1"/>
          <p:cNvGraphicFramePr>
            <a:graphicFrameLocks noChangeAspect="1"/>
          </p:cNvGraphicFramePr>
          <p:nvPr/>
        </p:nvGraphicFramePr>
        <p:xfrm>
          <a:off x="7935913" y="31480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203040" imgH="279360" progId="Equation.DSMT4">
                  <p:embed/>
                </p:oleObj>
              </mc:Choice>
              <mc:Fallback>
                <p:oleObj name="Equation" r:id="rId9" imgW="20304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5913" y="31480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52" name="Line 12"/>
          <p:cNvSpPr>
            <a:spLocks noChangeShapeType="1"/>
          </p:cNvSpPr>
          <p:nvPr/>
        </p:nvSpPr>
        <p:spPr bwMode="auto">
          <a:xfrm flipV="1">
            <a:off x="6692900" y="3122613"/>
            <a:ext cx="0" cy="1306512"/>
          </a:xfrm>
          <a:prstGeom prst="line">
            <a:avLst/>
          </a:prstGeom>
          <a:noFill/>
          <a:ln w="44450">
            <a:solidFill>
              <a:srgbClr val="B4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391150" y="3054350"/>
            <a:ext cx="2584450" cy="42863"/>
            <a:chOff x="1983" y="3006"/>
            <a:chExt cx="1628" cy="27"/>
          </a:xfrm>
        </p:grpSpPr>
        <p:sp>
          <p:nvSpPr>
            <p:cNvPr id="9236" name="Line 14"/>
            <p:cNvSpPr>
              <a:spLocks noChangeShapeType="1"/>
            </p:cNvSpPr>
            <p:nvPr/>
          </p:nvSpPr>
          <p:spPr bwMode="auto">
            <a:xfrm>
              <a:off x="2798" y="3020"/>
              <a:ext cx="813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9237" name="Rectangle 15"/>
            <p:cNvSpPr>
              <a:spLocks noChangeArrowheads="1"/>
            </p:cNvSpPr>
            <p:nvPr/>
          </p:nvSpPr>
          <p:spPr bwMode="auto">
            <a:xfrm>
              <a:off x="1983" y="3006"/>
              <a:ext cx="813" cy="27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pic>
        <p:nvPicPr>
          <p:cNvPr id="9233" name="Picture 16" descr="PATCH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575425" y="3124200"/>
            <a:ext cx="2413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3047" name="Rectangle 7"/>
          <p:cNvSpPr>
            <a:spLocks noChangeArrowheads="1"/>
          </p:cNvSpPr>
          <p:nvPr/>
        </p:nvSpPr>
        <p:spPr bwMode="auto">
          <a:xfrm>
            <a:off x="962025" y="3694113"/>
            <a:ext cx="7751763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Since it is a vector quantity, the cross product is also known as the </a:t>
            </a:r>
            <a:r>
              <a:rPr lang="en-US" sz="2200">
                <a:solidFill>
                  <a:srgbClr val="FF0000"/>
                </a:solidFill>
              </a:rPr>
              <a:t>vector product</a:t>
            </a:r>
            <a:r>
              <a:rPr lang="en-US" sz="2200">
                <a:solidFill>
                  <a:srgbClr val="000066"/>
                </a:solidFill>
              </a:rPr>
              <a:t>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                                                   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Derivative of a cross product:</a:t>
            </a:r>
          </a:p>
        </p:txBody>
      </p:sp>
      <p:graphicFrame>
        <p:nvGraphicFramePr>
          <p:cNvPr id="343057" name="Object 17"/>
          <p:cNvGraphicFramePr>
            <a:graphicFrameLocks noChangeAspect="1"/>
          </p:cNvGraphicFramePr>
          <p:nvPr/>
        </p:nvGraphicFramePr>
        <p:xfrm>
          <a:off x="2647950" y="5559425"/>
          <a:ext cx="353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2" imgW="3530520" imgH="660240" progId="Equation.DSMT4">
                  <p:embed/>
                </p:oleObj>
              </mc:Choice>
              <mc:Fallback>
                <p:oleObj name="Equation" r:id="rId12" imgW="3530520" imgH="6602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5559425"/>
                        <a:ext cx="353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58" name="Freeform 18"/>
          <p:cNvSpPr>
            <a:spLocks/>
          </p:cNvSpPr>
          <p:nvPr/>
        </p:nvSpPr>
        <p:spPr bwMode="auto">
          <a:xfrm>
            <a:off x="6981825" y="2947988"/>
            <a:ext cx="314325" cy="142875"/>
          </a:xfrm>
          <a:custGeom>
            <a:avLst/>
            <a:gdLst>
              <a:gd name="T0" fmla="*/ 0 w 198"/>
              <a:gd name="T1" fmla="*/ 2147483647 h 90"/>
              <a:gd name="T2" fmla="*/ 2147483647 w 198"/>
              <a:gd name="T3" fmla="*/ 0 h 90"/>
              <a:gd name="T4" fmla="*/ 2147483647 w 198"/>
              <a:gd name="T5" fmla="*/ 0 h 90"/>
              <a:gd name="T6" fmla="*/ 0 60000 65536"/>
              <a:gd name="T7" fmla="*/ 0 60000 65536"/>
              <a:gd name="T8" fmla="*/ 0 60000 65536"/>
              <a:gd name="T9" fmla="*/ 0 w 198"/>
              <a:gd name="T10" fmla="*/ 0 h 90"/>
              <a:gd name="T11" fmla="*/ 198 w 198"/>
              <a:gd name="T12" fmla="*/ 90 h 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" h="90">
                <a:moveTo>
                  <a:pt x="0" y="90"/>
                </a:moveTo>
                <a:lnTo>
                  <a:pt x="198" y="0"/>
                </a:lnTo>
                <a:lnTo>
                  <a:pt x="6" y="0"/>
                </a:ln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3059" name="Object 19"/>
          <p:cNvGraphicFramePr>
            <a:graphicFrameLocks noChangeAspect="1"/>
          </p:cNvGraphicFramePr>
          <p:nvPr/>
        </p:nvGraphicFramePr>
        <p:xfrm>
          <a:off x="1757363" y="4637088"/>
          <a:ext cx="363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4" imgW="3632040" imgH="444240" progId="Equation.DSMT4">
                  <p:embed/>
                </p:oleObj>
              </mc:Choice>
              <mc:Fallback>
                <p:oleObj name="Equation" r:id="rId14" imgW="3632040" imgH="4442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4637088"/>
                        <a:ext cx="3632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utoRev="1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15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8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1.94444E-6 -4.44444E-6 C 0.00122 -0.00763 -0.01059 -0.01597 -0.03559 -0.01944 " pathEditMode="relative" rAng="0" ptsTypes="ff">
                                      <p:cBhvr>
                                        <p:cTn id="13" dur="2000" fill="hold"/>
                                        <p:tgtEl>
                                          <p:spTgt spid="343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1.94444E-6 1.85185E-6 L -1.94444E-6 -0.193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43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52" grpId="0" animBg="1"/>
      <p:bldP spid="343058" grpId="0" animBg="1"/>
      <p:bldP spid="34305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1025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02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104BA4-BB47-4FE5-9640-39F1AAB67E8F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102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ANGULAR MOMENTUM</a:t>
            </a:r>
          </a:p>
        </p:txBody>
      </p:sp>
      <p:sp>
        <p:nvSpPr>
          <p:cNvPr id="102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" y="1343025"/>
            <a:ext cx="8880475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US" smtClean="0"/>
              <a:t>We have shown that in circular motion (where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ZA" b="1" i="1" baseline="-25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mtClean="0"/>
              <a:t> and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mtClean="0"/>
              <a:t> are perpendicular) a particle has angular momentum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L = mrv</a:t>
            </a:r>
            <a:r>
              <a:rPr lang="en-ZA" b="1" i="1" baseline="-25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mtClean="0"/>
              <a:t>.</a:t>
            </a:r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976313" y="2209800"/>
            <a:ext cx="1365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p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47142" name="Rectangle 6"/>
          <p:cNvSpPr>
            <a:spLocks noChangeArrowheads="1"/>
          </p:cNvSpPr>
          <p:nvPr/>
        </p:nvSpPr>
        <p:spPr bwMode="auto">
          <a:xfrm>
            <a:off x="611188" y="2703513"/>
            <a:ext cx="42497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 = rp</a:t>
            </a:r>
            <a:endParaRPr lang="en-US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9" name="AutoShape 8"/>
          <p:cNvSpPr>
            <a:spLocks noChangeArrowheads="1"/>
          </p:cNvSpPr>
          <p:nvPr/>
        </p:nvSpPr>
        <p:spPr bwMode="auto">
          <a:xfrm>
            <a:off x="2376488" y="2792413"/>
            <a:ext cx="6577012" cy="1117600"/>
          </a:xfrm>
          <a:prstGeom prst="parallelogram">
            <a:avLst>
              <a:gd name="adj" fmla="val 150148"/>
            </a:avLst>
          </a:prstGeom>
          <a:solidFill>
            <a:srgbClr val="DDDDDD"/>
          </a:soli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0260" name="Oval 9"/>
          <p:cNvSpPr>
            <a:spLocks noChangeArrowheads="1"/>
          </p:cNvSpPr>
          <p:nvPr/>
        </p:nvSpPr>
        <p:spPr bwMode="auto">
          <a:xfrm>
            <a:off x="3603625" y="2990850"/>
            <a:ext cx="2943225" cy="768350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0261" name="Rectangle 11"/>
          <p:cNvSpPr>
            <a:spLocks noChangeArrowheads="1"/>
          </p:cNvSpPr>
          <p:nvPr/>
        </p:nvSpPr>
        <p:spPr bwMode="auto">
          <a:xfrm>
            <a:off x="4919663" y="2260600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10262" name="Line 17"/>
          <p:cNvSpPr>
            <a:spLocks noChangeShapeType="1"/>
          </p:cNvSpPr>
          <p:nvPr/>
        </p:nvSpPr>
        <p:spPr bwMode="auto">
          <a:xfrm flipV="1">
            <a:off x="5070475" y="2454275"/>
            <a:ext cx="0" cy="9191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7155" name="Object 19"/>
          <p:cNvGraphicFramePr>
            <a:graphicFrameLocks noChangeAspect="1"/>
          </p:cNvGraphicFramePr>
          <p:nvPr/>
        </p:nvGraphicFramePr>
        <p:xfrm>
          <a:off x="7583488" y="2860675"/>
          <a:ext cx="88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4" imgW="888840" imgH="330120" progId="Equation.DSMT4">
                  <p:embed/>
                </p:oleObj>
              </mc:Choice>
              <mc:Fallback>
                <p:oleObj name="Equation" r:id="rId4" imgW="888840" imgH="3301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3488" y="2860675"/>
                        <a:ext cx="88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Line 20"/>
          <p:cNvSpPr>
            <a:spLocks noChangeShapeType="1"/>
          </p:cNvSpPr>
          <p:nvPr/>
        </p:nvSpPr>
        <p:spPr bwMode="auto">
          <a:xfrm rot="-4044148">
            <a:off x="5525294" y="2890044"/>
            <a:ext cx="269875" cy="11572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10243" name="Object 26"/>
          <p:cNvGraphicFramePr>
            <a:graphicFrameLocks noChangeAspect="1"/>
          </p:cNvGraphicFramePr>
          <p:nvPr/>
        </p:nvGraphicFramePr>
        <p:xfrm>
          <a:off x="5705475" y="3176588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6" imgW="190440" imgH="266400" progId="Equation.DSMT4">
                  <p:embed/>
                </p:oleObj>
              </mc:Choice>
              <mc:Fallback>
                <p:oleObj name="Equation" r:id="rId6" imgW="190440" imgH="266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3176588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63" name="Line 27"/>
          <p:cNvSpPr>
            <a:spLocks noChangeShapeType="1"/>
          </p:cNvSpPr>
          <p:nvPr/>
        </p:nvSpPr>
        <p:spPr bwMode="auto">
          <a:xfrm>
            <a:off x="6308725" y="3579813"/>
            <a:ext cx="1943100" cy="3349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043488" y="3319463"/>
            <a:ext cx="2576512" cy="765175"/>
            <a:chOff x="3206" y="3401"/>
            <a:chExt cx="1623" cy="482"/>
          </a:xfrm>
        </p:grpSpPr>
        <p:sp>
          <p:nvSpPr>
            <p:cNvPr id="10276" name="Line 18"/>
            <p:cNvSpPr>
              <a:spLocks noChangeShapeType="1"/>
            </p:cNvSpPr>
            <p:nvPr/>
          </p:nvSpPr>
          <p:spPr bwMode="auto">
            <a:xfrm rot="4044148" flipV="1">
              <a:off x="4395" y="2980"/>
              <a:ext cx="13" cy="855"/>
            </a:xfrm>
            <a:prstGeom prst="line">
              <a:avLst/>
            </a:prstGeom>
            <a:noFill/>
            <a:ln w="44450">
              <a:solidFill>
                <a:srgbClr val="339966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277" name="Freeform 29"/>
            <p:cNvSpPr>
              <a:spLocks/>
            </p:cNvSpPr>
            <p:nvPr/>
          </p:nvSpPr>
          <p:spPr bwMode="auto">
            <a:xfrm>
              <a:off x="3206" y="3552"/>
              <a:ext cx="802" cy="331"/>
            </a:xfrm>
            <a:custGeom>
              <a:avLst/>
              <a:gdLst>
                <a:gd name="T0" fmla="*/ 0 w 802"/>
                <a:gd name="T1" fmla="*/ 331 h 331"/>
                <a:gd name="T2" fmla="*/ 792 w 802"/>
                <a:gd name="T3" fmla="*/ 0 h 331"/>
                <a:gd name="T4" fmla="*/ 802 w 802"/>
                <a:gd name="T5" fmla="*/ 38 h 331"/>
                <a:gd name="T6" fmla="*/ 0 w 802"/>
                <a:gd name="T7" fmla="*/ 331 h 3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02"/>
                <a:gd name="T13" fmla="*/ 0 h 331"/>
                <a:gd name="T14" fmla="*/ 802 w 802"/>
                <a:gd name="T15" fmla="*/ 331 h 3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02" h="331">
                  <a:moveTo>
                    <a:pt x="0" y="331"/>
                  </a:moveTo>
                  <a:lnTo>
                    <a:pt x="792" y="0"/>
                  </a:lnTo>
                  <a:lnTo>
                    <a:pt x="802" y="38"/>
                  </a:lnTo>
                  <a:lnTo>
                    <a:pt x="0" y="331"/>
                  </a:lnTo>
                  <a:close/>
                </a:path>
              </a:pathLst>
            </a:custGeom>
            <a:noFill/>
            <a:ln w="15875">
              <a:noFill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10266" name="Oval 16"/>
          <p:cNvSpPr>
            <a:spLocks noChangeAspect="1" noChangeArrowheads="1"/>
          </p:cNvSpPr>
          <p:nvPr/>
        </p:nvSpPr>
        <p:spPr bwMode="auto">
          <a:xfrm rot="13500000" flipH="1">
            <a:off x="6245225" y="35353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7170" name="Arc 34"/>
          <p:cNvSpPr>
            <a:spLocks/>
          </p:cNvSpPr>
          <p:nvPr/>
        </p:nvSpPr>
        <p:spPr bwMode="auto">
          <a:xfrm rot="553183">
            <a:off x="6699250" y="3409950"/>
            <a:ext cx="695325" cy="298450"/>
          </a:xfrm>
          <a:custGeom>
            <a:avLst/>
            <a:gdLst>
              <a:gd name="T0" fmla="*/ 2147483647 w 21600"/>
              <a:gd name="T1" fmla="*/ 0 h 9271"/>
              <a:gd name="T2" fmla="*/ 2147483647 w 21600"/>
              <a:gd name="T3" fmla="*/ 2147483647 h 9271"/>
              <a:gd name="T4" fmla="*/ 0 w 21600"/>
              <a:gd name="T5" fmla="*/ 2147483647 h 9271"/>
              <a:gd name="T6" fmla="*/ 0 60000 65536"/>
              <a:gd name="T7" fmla="*/ 0 60000 65536"/>
              <a:gd name="T8" fmla="*/ 0 60000 65536"/>
              <a:gd name="T9" fmla="*/ 0 w 21600"/>
              <a:gd name="T10" fmla="*/ 0 h 9271"/>
              <a:gd name="T11" fmla="*/ 21600 w 21600"/>
              <a:gd name="T12" fmla="*/ 9271 h 92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9271" fill="none" extrusionOk="0">
                <a:moveTo>
                  <a:pt x="19509" y="-1"/>
                </a:moveTo>
                <a:cubicBezTo>
                  <a:pt x="20885" y="2896"/>
                  <a:pt x="21600" y="6063"/>
                  <a:pt x="21600" y="9271"/>
                </a:cubicBezTo>
              </a:path>
              <a:path w="21600" h="9271" stroke="0" extrusionOk="0">
                <a:moveTo>
                  <a:pt x="19509" y="-1"/>
                </a:moveTo>
                <a:cubicBezTo>
                  <a:pt x="20885" y="2896"/>
                  <a:pt x="21600" y="6063"/>
                  <a:pt x="21600" y="9271"/>
                </a:cubicBezTo>
                <a:lnTo>
                  <a:pt x="0" y="9271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47171" name="Rectangle 35"/>
          <p:cNvSpPr>
            <a:spLocks noChangeArrowheads="1"/>
          </p:cNvSpPr>
          <p:nvPr/>
        </p:nvSpPr>
        <p:spPr bwMode="auto">
          <a:xfrm>
            <a:off x="6848475" y="3371850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</a:t>
            </a:r>
          </a:p>
        </p:txBody>
      </p:sp>
      <p:graphicFrame>
        <p:nvGraphicFramePr>
          <p:cNvPr id="347172" name="Object 36"/>
          <p:cNvGraphicFramePr>
            <a:graphicFrameLocks noChangeAspect="1"/>
          </p:cNvGraphicFramePr>
          <p:nvPr/>
        </p:nvGraphicFramePr>
        <p:xfrm>
          <a:off x="7680325" y="3227388"/>
          <a:ext cx="22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8" imgW="228600" imgH="330120" progId="Equation.DSMT4">
                  <p:embed/>
                </p:oleObj>
              </mc:Choice>
              <mc:Fallback>
                <p:oleObj name="Equation" r:id="rId8" imgW="228600" imgH="33012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3227388"/>
                        <a:ext cx="228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347173" name="Freeform 37"/>
          <p:cNvSpPr>
            <a:spLocks/>
          </p:cNvSpPr>
          <p:nvPr/>
        </p:nvSpPr>
        <p:spPr bwMode="auto">
          <a:xfrm>
            <a:off x="2122488" y="2708275"/>
            <a:ext cx="3259137" cy="1266825"/>
          </a:xfrm>
          <a:custGeom>
            <a:avLst/>
            <a:gdLst>
              <a:gd name="T0" fmla="*/ 2147483647 w 1920"/>
              <a:gd name="T1" fmla="*/ 2147483647 h 798"/>
              <a:gd name="T2" fmla="*/ 2147483647 w 1920"/>
              <a:gd name="T3" fmla="*/ 2147483647 h 798"/>
              <a:gd name="T4" fmla="*/ 0 w 1920"/>
              <a:gd name="T5" fmla="*/ 2147483647 h 798"/>
              <a:gd name="T6" fmla="*/ 2147483647 w 1920"/>
              <a:gd name="T7" fmla="*/ 0 h 798"/>
              <a:gd name="T8" fmla="*/ 2147483647 w 1920"/>
              <a:gd name="T9" fmla="*/ 2147483647 h 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20"/>
              <a:gd name="T16" fmla="*/ 0 h 798"/>
              <a:gd name="T17" fmla="*/ 1920 w 1920"/>
              <a:gd name="T18" fmla="*/ 798 h 7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20" h="798">
                <a:moveTo>
                  <a:pt x="1484" y="7"/>
                </a:moveTo>
                <a:cubicBezTo>
                  <a:pt x="1262" y="288"/>
                  <a:pt x="1920" y="510"/>
                  <a:pt x="1897" y="798"/>
                </a:cubicBezTo>
                <a:cubicBezTo>
                  <a:pt x="948" y="798"/>
                  <a:pt x="0" y="798"/>
                  <a:pt x="0" y="798"/>
                </a:cubicBezTo>
                <a:lnTo>
                  <a:pt x="1189" y="0"/>
                </a:lnTo>
                <a:lnTo>
                  <a:pt x="1484" y="7"/>
                </a:lnTo>
                <a:close/>
              </a:path>
            </a:pathLst>
          </a:custGeom>
          <a:ln w="15875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7143" name="Rectangle 7"/>
          <p:cNvSpPr>
            <a:spLocks noChangeArrowheads="1"/>
          </p:cNvSpPr>
          <p:nvPr/>
        </p:nvSpPr>
        <p:spPr bwMode="auto">
          <a:xfrm>
            <a:off x="119063" y="3219450"/>
            <a:ext cx="500856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More generally (allowing for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   and     to be at </a:t>
            </a:r>
            <a:r>
              <a:rPr lang="en-US" i="1">
                <a:solidFill>
                  <a:srgbClr val="000066"/>
                </a:solidFill>
              </a:rPr>
              <a:t>any</a:t>
            </a:r>
            <a:r>
              <a:rPr lang="en-US">
                <a:solidFill>
                  <a:srgbClr val="000066"/>
                </a:solidFill>
              </a:rPr>
              <a:t> angle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</a:t>
            </a:r>
            <a:r>
              <a:rPr lang="en-US">
                <a:solidFill>
                  <a:srgbClr val="000066"/>
                </a:solidFill>
              </a:rPr>
              <a:t>)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…</a:t>
            </a:r>
          </a:p>
        </p:txBody>
      </p:sp>
      <p:graphicFrame>
        <p:nvGraphicFramePr>
          <p:cNvPr id="347159" name="Object 23"/>
          <p:cNvGraphicFramePr>
            <a:graphicFrameLocks noChangeAspect="1"/>
          </p:cNvGraphicFramePr>
          <p:nvPr/>
        </p:nvGraphicFramePr>
        <p:xfrm>
          <a:off x="1217613" y="3708400"/>
          <a:ext cx="24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0" imgW="241200" imgH="355320" progId="Equation.DSMT4">
                  <p:embed/>
                </p:oleObj>
              </mc:Choice>
              <mc:Fallback>
                <p:oleObj name="Equation" r:id="rId10" imgW="241200" imgH="3553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613" y="3708400"/>
                        <a:ext cx="24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8" name="Object 22"/>
          <p:cNvGraphicFramePr>
            <a:graphicFrameLocks noChangeAspect="1"/>
          </p:cNvGraphicFramePr>
          <p:nvPr/>
        </p:nvGraphicFramePr>
        <p:xfrm>
          <a:off x="354013" y="3706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2" imgW="203040" imgH="279360" progId="Equation.DSMT4">
                  <p:embed/>
                </p:oleObj>
              </mc:Choice>
              <mc:Fallback>
                <p:oleObj name="Equation" r:id="rId12" imgW="203040" imgH="2793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3" y="3706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74" name="Object 38"/>
          <p:cNvGraphicFramePr>
            <a:graphicFrameLocks noChangeAspect="1"/>
          </p:cNvGraphicFramePr>
          <p:nvPr/>
        </p:nvGraphicFramePr>
        <p:xfrm>
          <a:off x="1204913" y="4275138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4" imgW="1218960" imgH="419040" progId="Equation.DSMT4">
                  <p:embed/>
                </p:oleObj>
              </mc:Choice>
              <mc:Fallback>
                <p:oleObj name="Equation" r:id="rId14" imgW="1218960" imgH="419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4275138"/>
                        <a:ext cx="1219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75" name="Rectangle 39"/>
          <p:cNvSpPr>
            <a:spLocks noChangeArrowheads="1"/>
          </p:cNvSpPr>
          <p:nvPr/>
        </p:nvSpPr>
        <p:spPr bwMode="auto">
          <a:xfrm>
            <a:off x="2449513" y="4213225"/>
            <a:ext cx="6097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n-US">
                <a:solidFill>
                  <a:srgbClr val="000066"/>
                </a:solidFill>
              </a:rPr>
              <a:t>(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mrv</a:t>
            </a:r>
            <a:r>
              <a:rPr lang="en-US" baseline="-25000">
                <a:solidFill>
                  <a:srgbClr val="000066"/>
                </a:solidFill>
              </a:rPr>
              <a:t>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sin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</a:t>
            </a:r>
            <a:r>
              <a:rPr lang="en-US">
                <a:solidFill>
                  <a:srgbClr val="000066"/>
                </a:solidFill>
              </a:rPr>
              <a:t>, direction from RH rule)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graphicFrame>
        <p:nvGraphicFramePr>
          <p:cNvPr id="347176" name="Object 40"/>
          <p:cNvGraphicFramePr>
            <a:graphicFrameLocks noChangeAspect="1"/>
          </p:cNvGraphicFramePr>
          <p:nvPr/>
        </p:nvGraphicFramePr>
        <p:xfrm>
          <a:off x="1196975" y="4772025"/>
          <a:ext cx="4203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6" imgW="4203360" imgH="660240" progId="Equation.DSMT4">
                  <p:embed/>
                </p:oleObj>
              </mc:Choice>
              <mc:Fallback>
                <p:oleObj name="Equation" r:id="rId16" imgW="4203360" imgH="6602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4772025"/>
                        <a:ext cx="4203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77" name="Object 41"/>
          <p:cNvGraphicFramePr>
            <a:graphicFrameLocks noChangeAspect="1"/>
          </p:cNvGraphicFramePr>
          <p:nvPr/>
        </p:nvGraphicFramePr>
        <p:xfrm>
          <a:off x="5507038" y="4906963"/>
          <a:ext cx="217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18" imgW="2171520" imgH="431640" progId="Equation.DSMT4">
                  <p:embed/>
                </p:oleObj>
              </mc:Choice>
              <mc:Fallback>
                <p:oleObj name="Equation" r:id="rId18" imgW="2171520" imgH="43164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4906963"/>
                        <a:ext cx="2171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78" name="Rectangle 42"/>
          <p:cNvSpPr>
            <a:spLocks noChangeArrowheads="1"/>
          </p:cNvSpPr>
          <p:nvPr/>
        </p:nvSpPr>
        <p:spPr bwMode="auto">
          <a:xfrm>
            <a:off x="166688" y="5667375"/>
            <a:ext cx="10334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I.e.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graphicFrame>
        <p:nvGraphicFramePr>
          <p:cNvPr id="347179" name="Object 43"/>
          <p:cNvGraphicFramePr>
            <a:graphicFrameLocks noChangeAspect="1"/>
          </p:cNvGraphicFramePr>
          <p:nvPr/>
        </p:nvGraphicFramePr>
        <p:xfrm>
          <a:off x="1222375" y="5607050"/>
          <a:ext cx="119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20" imgW="1193760" imgH="647640" progId="Equation.DSMT4">
                  <p:embed/>
                </p:oleObj>
              </mc:Choice>
              <mc:Fallback>
                <p:oleObj name="Equation" r:id="rId20" imgW="1193760" imgH="6476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5607050"/>
                        <a:ext cx="1193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80" name="Rectangle 44"/>
          <p:cNvSpPr>
            <a:spLocks noChangeArrowheads="1"/>
          </p:cNvSpPr>
          <p:nvPr/>
        </p:nvSpPr>
        <p:spPr bwMode="auto">
          <a:xfrm>
            <a:off x="3040063" y="5667375"/>
            <a:ext cx="49133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(Cf. in linear motion:                  )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graphicFrame>
        <p:nvGraphicFramePr>
          <p:cNvPr id="347181" name="Object 45"/>
          <p:cNvGraphicFramePr>
            <a:graphicFrameLocks noChangeAspect="1"/>
          </p:cNvGraphicFramePr>
          <p:nvPr/>
        </p:nvGraphicFramePr>
        <p:xfrm>
          <a:off x="6365875" y="5572125"/>
          <a:ext cx="1244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22" imgW="1244520" imgH="660240" progId="Equation.DSMT4">
                  <p:embed/>
                </p:oleObj>
              </mc:Choice>
              <mc:Fallback>
                <p:oleObj name="Equation" r:id="rId22" imgW="1244520" imgH="6602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75" y="5572125"/>
                        <a:ext cx="1244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82" name="Rectangle 46"/>
          <p:cNvSpPr>
            <a:spLocks noChangeArrowheads="1"/>
          </p:cNvSpPr>
          <p:nvPr/>
        </p:nvSpPr>
        <p:spPr bwMode="auto">
          <a:xfrm>
            <a:off x="1093788" y="4229100"/>
            <a:ext cx="1462087" cy="49847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7183" name="Rectangle 47"/>
          <p:cNvSpPr>
            <a:spLocks noChangeArrowheads="1"/>
          </p:cNvSpPr>
          <p:nvPr/>
        </p:nvSpPr>
        <p:spPr bwMode="auto">
          <a:xfrm>
            <a:off x="1093788" y="5564188"/>
            <a:ext cx="1462087" cy="75723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mp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900000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47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4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1" grpId="0"/>
      <p:bldP spid="347142" grpId="0"/>
      <p:bldP spid="347163" grpId="0" animBg="1"/>
      <p:bldP spid="347170" grpId="0" animBg="1"/>
      <p:bldP spid="347171" grpId="0"/>
      <p:bldP spid="347173" grpId="0" animBg="1"/>
      <p:bldP spid="347143" grpId="0"/>
      <p:bldP spid="347175" grpId="0"/>
      <p:bldP spid="347178" grpId="0"/>
      <p:bldP spid="347180" grpId="0"/>
      <p:bldP spid="347182" grpId="0" animBg="1"/>
      <p:bldP spid="34718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1127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1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93C61B-DC5E-49AD-90B5-E4EE3A07C64E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354367" name="Group 63"/>
          <p:cNvGraphicFramePr>
            <a:graphicFrameLocks noGrp="1"/>
          </p:cNvGraphicFramePr>
          <p:nvPr/>
        </p:nvGraphicFramePr>
        <p:xfrm>
          <a:off x="387350" y="2228850"/>
          <a:ext cx="8351838" cy="3789364"/>
        </p:xfrm>
        <a:graphic>
          <a:graphicData uri="http://schemas.openxmlformats.org/drawingml/2006/table">
            <a:tbl>
              <a:tblPr/>
              <a:tblGrid>
                <a:gridCol w="4171950"/>
                <a:gridCol w="4179888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Linear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Rotational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3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5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ROTATIONAL MOMENTUM &amp; ENERGY</a:t>
            </a:r>
            <a:endParaRPr lang="en-US" smtClean="0"/>
          </a:p>
        </p:txBody>
      </p:sp>
      <p:sp>
        <p:nvSpPr>
          <p:cNvPr id="11296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Summary of corresponding quantities and relationships:</a:t>
            </a:r>
            <a:endParaRPr lang="en-US" smtClean="0"/>
          </a:p>
        </p:txBody>
      </p:sp>
      <p:sp>
        <p:nvSpPr>
          <p:cNvPr id="354334" name="Rectangle 30"/>
          <p:cNvSpPr>
            <a:spLocks noChangeArrowheads="1"/>
          </p:cNvSpPr>
          <p:nvPr/>
        </p:nvSpPr>
        <p:spPr bwMode="auto">
          <a:xfrm>
            <a:off x="6013450" y="3567113"/>
            <a:ext cx="2527300" cy="587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marL="176213" indent="-176213">
              <a:lnSpc>
                <a:spcPct val="90000"/>
              </a:lnSpc>
            </a:pPr>
            <a:r>
              <a:rPr lang="en-ZA" sz="1800">
                <a:solidFill>
                  <a:srgbClr val="000066"/>
                </a:solidFill>
              </a:rPr>
              <a:t>(around an axis of symmetry)</a:t>
            </a:r>
            <a:endParaRPr lang="en-ZA" sz="18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54337" name="Rectangle 33"/>
          <p:cNvSpPr>
            <a:spLocks noChangeArrowheads="1"/>
          </p:cNvSpPr>
          <p:nvPr/>
        </p:nvSpPr>
        <p:spPr bwMode="auto">
          <a:xfrm>
            <a:off x="438150" y="5092700"/>
            <a:ext cx="3987800" cy="7620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66"/>
                </a:solidFill>
              </a:rPr>
              <a:t>Linear momentum,   , is con-served if there is no net force</a:t>
            </a:r>
          </a:p>
        </p:txBody>
      </p:sp>
      <p:sp>
        <p:nvSpPr>
          <p:cNvPr id="354338" name="Rectangle 34"/>
          <p:cNvSpPr>
            <a:spLocks noChangeArrowheads="1"/>
          </p:cNvSpPr>
          <p:nvPr/>
        </p:nvSpPr>
        <p:spPr bwMode="auto">
          <a:xfrm>
            <a:off x="584200" y="2857500"/>
            <a:ext cx="2390775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54345" name="Rectangle 41"/>
          <p:cNvSpPr>
            <a:spLocks noChangeArrowheads="1"/>
          </p:cNvSpPr>
          <p:nvPr/>
        </p:nvSpPr>
        <p:spPr bwMode="auto">
          <a:xfrm>
            <a:off x="4711700" y="2857500"/>
            <a:ext cx="1839913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54349" name="Object 45"/>
          <p:cNvGraphicFramePr>
            <a:graphicFrameLocks noChangeAspect="1"/>
          </p:cNvGraphicFramePr>
          <p:nvPr/>
        </p:nvGraphicFramePr>
        <p:xfrm>
          <a:off x="641350" y="3611563"/>
          <a:ext cx="1397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4" imgW="1396800" imgH="431640" progId="Equation.DSMT4">
                  <p:embed/>
                </p:oleObj>
              </mc:Choice>
              <mc:Fallback>
                <p:oleObj name="Equation" r:id="rId4" imgW="1396800" imgH="4316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3611563"/>
                        <a:ext cx="1397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50" name="Object 46"/>
          <p:cNvGraphicFramePr>
            <a:graphicFrameLocks noChangeAspect="1"/>
          </p:cNvGraphicFramePr>
          <p:nvPr/>
        </p:nvGraphicFramePr>
        <p:xfrm>
          <a:off x="4752975" y="3649663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6" imgW="965160" imgH="355320" progId="Equation.DSMT4">
                  <p:embed/>
                </p:oleObj>
              </mc:Choice>
              <mc:Fallback>
                <p:oleObj name="Equation" r:id="rId6" imgW="965160" imgH="35532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975" y="3649663"/>
                        <a:ext cx="96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51" name="Object 47"/>
          <p:cNvGraphicFramePr>
            <a:graphicFrameLocks noChangeAspect="1"/>
          </p:cNvGraphicFramePr>
          <p:nvPr/>
        </p:nvGraphicFramePr>
        <p:xfrm>
          <a:off x="4784725" y="4267200"/>
          <a:ext cx="1219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8" imgW="1218960" imgH="647640" progId="Equation.DSMT4">
                  <p:embed/>
                </p:oleObj>
              </mc:Choice>
              <mc:Fallback>
                <p:oleObj name="Equation" r:id="rId8" imgW="1218960" imgH="64764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4725" y="4267200"/>
                        <a:ext cx="1219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52" name="Object 48"/>
          <p:cNvGraphicFramePr>
            <a:graphicFrameLocks noChangeAspect="1"/>
          </p:cNvGraphicFramePr>
          <p:nvPr/>
        </p:nvGraphicFramePr>
        <p:xfrm>
          <a:off x="628650" y="4262438"/>
          <a:ext cx="1295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0" imgW="1295280" imgH="647640" progId="Equation.DSMT4">
                  <p:embed/>
                </p:oleObj>
              </mc:Choice>
              <mc:Fallback>
                <p:oleObj name="Equation" r:id="rId10" imgW="1295280" imgH="64764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262438"/>
                        <a:ext cx="1295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61" name="Rectangle 57"/>
          <p:cNvSpPr>
            <a:spLocks noChangeArrowheads="1"/>
          </p:cNvSpPr>
          <p:nvPr/>
        </p:nvSpPr>
        <p:spPr bwMode="auto">
          <a:xfrm>
            <a:off x="4598988" y="5092700"/>
            <a:ext cx="4035425" cy="7620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66"/>
                </a:solidFill>
              </a:rPr>
              <a:t>Angular momentum,   </a:t>
            </a:r>
            <a:r>
              <a:rPr lang="en-US" altLang="moh-CA" sz="2000">
                <a:solidFill>
                  <a:srgbClr val="000066"/>
                </a:solidFill>
              </a:rPr>
              <a:t>,</a:t>
            </a:r>
            <a:r>
              <a:rPr lang="en-US" sz="2000">
                <a:solidFill>
                  <a:srgbClr val="000066"/>
                </a:solidFill>
              </a:rPr>
              <a:t> is con-served if there is no net torque</a:t>
            </a:r>
          </a:p>
        </p:txBody>
      </p:sp>
      <p:graphicFrame>
        <p:nvGraphicFramePr>
          <p:cNvPr id="354368" name="Object 64"/>
          <p:cNvGraphicFramePr>
            <a:graphicFrameLocks noChangeAspect="1"/>
          </p:cNvGraphicFramePr>
          <p:nvPr/>
        </p:nvGraphicFramePr>
        <p:xfrm>
          <a:off x="2832100" y="5122863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2" imgW="228600" imgH="291960" progId="Equation.DSMT4">
                  <p:embed/>
                </p:oleObj>
              </mc:Choice>
              <mc:Fallback>
                <p:oleObj name="Equation" r:id="rId12" imgW="228600" imgH="29196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5122863"/>
                        <a:ext cx="22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69" name="Object 65"/>
          <p:cNvGraphicFramePr>
            <a:graphicFrameLocks noChangeAspect="1"/>
          </p:cNvGraphicFramePr>
          <p:nvPr/>
        </p:nvGraphicFramePr>
        <p:xfrm>
          <a:off x="7181850" y="512286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5122863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34" grpId="0"/>
      <p:bldP spid="354337" grpId="0"/>
      <p:bldP spid="354338" grpId="0"/>
      <p:bldP spid="354345" grpId="0"/>
      <p:bldP spid="35436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8806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880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00C458-3BA4-4F12-AAE4-8AB09937ECA9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ROTATIONAL ENERGY</a:t>
            </a:r>
          </a:p>
        </p:txBody>
      </p:sp>
      <p:sp>
        <p:nvSpPr>
          <p:cNvPr id="8806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88070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Use the laws of conservation of mechanical energy and  angular momentum to solve rotational problems, including those involving rolling motion.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Use vector mathematics to describe and solve problems involving rotational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28674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1FC942-38A3-4280-9F95-B114851BDF8E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ROTATIONAL ENERGY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Use the laws of conservation of mechanical energy and  angular momentum to solve rotational problems, including those involving rolling motion.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Use vector mathematics to describe and solve problems involving rotational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3072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4DA544-F512-42CB-9896-A42C75E56A6D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6188075" y="1608138"/>
            <a:ext cx="2443163" cy="1887537"/>
            <a:chOff x="3898" y="1013"/>
            <a:chExt cx="1539" cy="1189"/>
          </a:xfrm>
        </p:grpSpPr>
        <p:sp>
          <p:nvSpPr>
            <p:cNvPr id="30757" name="Freeform 4"/>
            <p:cNvSpPr>
              <a:spLocks/>
            </p:cNvSpPr>
            <p:nvPr/>
          </p:nvSpPr>
          <p:spPr bwMode="auto">
            <a:xfrm>
              <a:off x="3898" y="1013"/>
              <a:ext cx="1539" cy="1189"/>
            </a:xfrm>
            <a:custGeom>
              <a:avLst/>
              <a:gdLst>
                <a:gd name="T0" fmla="*/ 184 w 1539"/>
                <a:gd name="T1" fmla="*/ 272 h 1189"/>
                <a:gd name="T2" fmla="*/ 369 w 1539"/>
                <a:gd name="T3" fmla="*/ 1154 h 1189"/>
                <a:gd name="T4" fmla="*/ 1242 w 1539"/>
                <a:gd name="T5" fmla="*/ 1012 h 1189"/>
                <a:gd name="T6" fmla="*/ 1485 w 1539"/>
                <a:gd name="T7" fmla="*/ 156 h 1189"/>
                <a:gd name="T8" fmla="*/ 822 w 1539"/>
                <a:gd name="T9" fmla="*/ 205 h 1189"/>
                <a:gd name="T10" fmla="*/ 184 w 1539"/>
                <a:gd name="T11" fmla="*/ 272 h 11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39"/>
                <a:gd name="T19" fmla="*/ 0 h 1189"/>
                <a:gd name="T20" fmla="*/ 1539 w 1539"/>
                <a:gd name="T21" fmla="*/ 1189 h 11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39" h="1189">
                  <a:moveTo>
                    <a:pt x="184" y="272"/>
                  </a:moveTo>
                  <a:cubicBezTo>
                    <a:pt x="0" y="487"/>
                    <a:pt x="58" y="1120"/>
                    <a:pt x="369" y="1154"/>
                  </a:cubicBezTo>
                  <a:cubicBezTo>
                    <a:pt x="679" y="1189"/>
                    <a:pt x="1069" y="1153"/>
                    <a:pt x="1242" y="1012"/>
                  </a:cubicBezTo>
                  <a:cubicBezTo>
                    <a:pt x="1415" y="871"/>
                    <a:pt x="1539" y="312"/>
                    <a:pt x="1485" y="156"/>
                  </a:cubicBezTo>
                  <a:cubicBezTo>
                    <a:pt x="1431" y="0"/>
                    <a:pt x="1031" y="81"/>
                    <a:pt x="822" y="205"/>
                  </a:cubicBezTo>
                  <a:cubicBezTo>
                    <a:pt x="612" y="329"/>
                    <a:pt x="368" y="57"/>
                    <a:pt x="184" y="272"/>
                  </a:cubicBezTo>
                  <a:close/>
                </a:path>
              </a:pathLst>
            </a:custGeom>
            <a:gradFill rotWithShape="1">
              <a:gsLst>
                <a:gs pos="0">
                  <a:srgbClr val="F4E6DC"/>
                </a:gs>
                <a:gs pos="100000">
                  <a:srgbClr val="DBB191"/>
                </a:gs>
              </a:gsLst>
              <a:lin ang="27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758" name="Oval 9"/>
            <p:cNvSpPr>
              <a:spLocks noChangeAspect="1" noChangeArrowheads="1"/>
            </p:cNvSpPr>
            <p:nvPr/>
          </p:nvSpPr>
          <p:spPr bwMode="auto">
            <a:xfrm flipH="1">
              <a:off x="4632" y="1573"/>
              <a:ext cx="68" cy="68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59" name="Oval 91"/>
            <p:cNvSpPr>
              <a:spLocks noChangeArrowheads="1"/>
            </p:cNvSpPr>
            <p:nvPr/>
          </p:nvSpPr>
          <p:spPr bwMode="auto">
            <a:xfrm flipH="1">
              <a:off x="5245" y="1228"/>
              <a:ext cx="46" cy="46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60" name="Oval 92"/>
            <p:cNvSpPr>
              <a:spLocks noChangeArrowheads="1"/>
            </p:cNvSpPr>
            <p:nvPr/>
          </p:nvSpPr>
          <p:spPr bwMode="auto">
            <a:xfrm flipH="1">
              <a:off x="4418" y="1807"/>
              <a:ext cx="46" cy="46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61" name="Oval 93"/>
            <p:cNvSpPr>
              <a:spLocks noChangeArrowheads="1"/>
            </p:cNvSpPr>
            <p:nvPr/>
          </p:nvSpPr>
          <p:spPr bwMode="auto">
            <a:xfrm flipH="1">
              <a:off x="4250" y="1339"/>
              <a:ext cx="46" cy="46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6184900" y="1077913"/>
            <a:ext cx="2443163" cy="3016250"/>
            <a:chOff x="3896" y="679"/>
            <a:chExt cx="1539" cy="1900"/>
          </a:xfrm>
        </p:grpSpPr>
        <p:grpSp>
          <p:nvGrpSpPr>
            <p:cNvPr id="30743" name="Group 99"/>
            <p:cNvGrpSpPr>
              <a:grpSpLocks/>
            </p:cNvGrpSpPr>
            <p:nvPr/>
          </p:nvGrpSpPr>
          <p:grpSpPr bwMode="auto">
            <a:xfrm>
              <a:off x="3896" y="679"/>
              <a:ext cx="1539" cy="1525"/>
              <a:chOff x="2818" y="2264"/>
              <a:chExt cx="1539" cy="1525"/>
            </a:xfrm>
          </p:grpSpPr>
          <p:grpSp>
            <p:nvGrpSpPr>
              <p:cNvPr id="30745" name="Group 95"/>
              <p:cNvGrpSpPr>
                <a:grpSpLocks/>
              </p:cNvGrpSpPr>
              <p:nvPr/>
            </p:nvGrpSpPr>
            <p:grpSpPr bwMode="auto">
              <a:xfrm>
                <a:off x="2818" y="2600"/>
                <a:ext cx="1539" cy="1189"/>
                <a:chOff x="2818" y="2600"/>
                <a:chExt cx="1539" cy="1189"/>
              </a:xfrm>
            </p:grpSpPr>
            <p:sp>
              <p:nvSpPr>
                <p:cNvPr id="30749" name="Freeform 87"/>
                <p:cNvSpPr>
                  <a:spLocks/>
                </p:cNvSpPr>
                <p:nvPr/>
              </p:nvSpPr>
              <p:spPr bwMode="auto">
                <a:xfrm>
                  <a:off x="2818" y="2600"/>
                  <a:ext cx="1539" cy="1189"/>
                </a:xfrm>
                <a:custGeom>
                  <a:avLst/>
                  <a:gdLst>
                    <a:gd name="T0" fmla="*/ 184 w 1539"/>
                    <a:gd name="T1" fmla="*/ 272 h 1189"/>
                    <a:gd name="T2" fmla="*/ 369 w 1539"/>
                    <a:gd name="T3" fmla="*/ 1154 h 1189"/>
                    <a:gd name="T4" fmla="*/ 1242 w 1539"/>
                    <a:gd name="T5" fmla="*/ 1012 h 1189"/>
                    <a:gd name="T6" fmla="*/ 1485 w 1539"/>
                    <a:gd name="T7" fmla="*/ 156 h 1189"/>
                    <a:gd name="T8" fmla="*/ 822 w 1539"/>
                    <a:gd name="T9" fmla="*/ 205 h 1189"/>
                    <a:gd name="T10" fmla="*/ 184 w 1539"/>
                    <a:gd name="T11" fmla="*/ 272 h 118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39"/>
                    <a:gd name="T19" fmla="*/ 0 h 1189"/>
                    <a:gd name="T20" fmla="*/ 1539 w 1539"/>
                    <a:gd name="T21" fmla="*/ 1189 h 118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39" h="1189">
                      <a:moveTo>
                        <a:pt x="184" y="272"/>
                      </a:moveTo>
                      <a:cubicBezTo>
                        <a:pt x="0" y="487"/>
                        <a:pt x="58" y="1120"/>
                        <a:pt x="369" y="1154"/>
                      </a:cubicBezTo>
                      <a:cubicBezTo>
                        <a:pt x="679" y="1189"/>
                        <a:pt x="1069" y="1153"/>
                        <a:pt x="1242" y="1012"/>
                      </a:cubicBezTo>
                      <a:cubicBezTo>
                        <a:pt x="1415" y="871"/>
                        <a:pt x="1539" y="312"/>
                        <a:pt x="1485" y="156"/>
                      </a:cubicBezTo>
                      <a:cubicBezTo>
                        <a:pt x="1431" y="0"/>
                        <a:pt x="1031" y="81"/>
                        <a:pt x="822" y="205"/>
                      </a:cubicBezTo>
                      <a:cubicBezTo>
                        <a:pt x="612" y="329"/>
                        <a:pt x="368" y="57"/>
                        <a:pt x="184" y="27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F4E6DC"/>
                    </a:gs>
                    <a:gs pos="100000">
                      <a:srgbClr val="DBB191"/>
                    </a:gs>
                  </a:gsLst>
                  <a:lin ang="2700000" scaled="1"/>
                </a:gradFill>
                <a:ln w="1587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grpSp>
              <p:nvGrpSpPr>
                <p:cNvPr id="30750" name="Group 94"/>
                <p:cNvGrpSpPr>
                  <a:grpSpLocks/>
                </p:cNvGrpSpPr>
                <p:nvPr/>
              </p:nvGrpSpPr>
              <p:grpSpPr bwMode="auto">
                <a:xfrm>
                  <a:off x="3170" y="2815"/>
                  <a:ext cx="1041" cy="625"/>
                  <a:chOff x="3170" y="2815"/>
                  <a:chExt cx="1041" cy="625"/>
                </a:xfrm>
              </p:grpSpPr>
              <p:sp>
                <p:nvSpPr>
                  <p:cNvPr id="30751" name="Line 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66" y="3200"/>
                    <a:ext cx="214" cy="21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lIns="90000" tIns="46800" rIns="90000" bIns="46800"/>
                  <a:lstStyle/>
                  <a:p>
                    <a:endParaRPr lang="en-US"/>
                  </a:p>
                </p:txBody>
              </p:sp>
              <p:sp>
                <p:nvSpPr>
                  <p:cNvPr id="30752" name="Line 7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193" y="2946"/>
                    <a:ext cx="392" cy="2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lIns="90000" tIns="46800" rIns="90000" bIns="46800"/>
                  <a:lstStyle/>
                  <a:p>
                    <a:endParaRPr lang="en-US"/>
                  </a:p>
                </p:txBody>
              </p:sp>
              <p:sp>
                <p:nvSpPr>
                  <p:cNvPr id="30753" name="Line 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88" y="2844"/>
                    <a:ext cx="587" cy="35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lIns="90000" tIns="46800" rIns="90000" bIns="46800"/>
                  <a:lstStyle/>
                  <a:p>
                    <a:endParaRPr lang="en-US"/>
                  </a:p>
                </p:txBody>
              </p:sp>
              <p:sp>
                <p:nvSpPr>
                  <p:cNvPr id="30754" name="Oval 6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65" y="2815"/>
                    <a:ext cx="46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15875" algn="ctr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wrap="none" lIns="90000" tIns="46800" rIns="90000" bIns="4680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  <p:sp>
                <p:nvSpPr>
                  <p:cNvPr id="30755" name="Oval 7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338" y="3394"/>
                    <a:ext cx="46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15875" algn="ctr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wrap="none" lIns="90000" tIns="46800" rIns="90000" bIns="4680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  <p:sp>
                <p:nvSpPr>
                  <p:cNvPr id="30756" name="Oval 69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170" y="2926"/>
                    <a:ext cx="46" cy="46"/>
                  </a:xfrm>
                  <a:prstGeom prst="ellipse">
                    <a:avLst/>
                  </a:prstGeom>
                  <a:solidFill>
                    <a:schemeClr val="tx1"/>
                  </a:solidFill>
                  <a:ln w="15875" algn="ctr">
                    <a:solidFill>
                      <a:schemeClr val="tx1"/>
                    </a:solidFill>
                    <a:round/>
                    <a:headEnd/>
                    <a:tailEnd type="none" w="lg" len="lg"/>
                  </a:ln>
                </p:spPr>
                <p:txBody>
                  <a:bodyPr wrap="none" lIns="90000" tIns="46800" rIns="90000" bIns="4680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</p:grpSp>
          </p:grpSp>
          <p:sp>
            <p:nvSpPr>
              <p:cNvPr id="30746" name="Line 96"/>
              <p:cNvSpPr>
                <a:spLocks noChangeShapeType="1"/>
              </p:cNvSpPr>
              <p:nvPr/>
            </p:nvSpPr>
            <p:spPr bwMode="auto">
              <a:xfrm rot="16200000" flipV="1">
                <a:off x="3734" y="2376"/>
                <a:ext cx="558" cy="334"/>
              </a:xfrm>
              <a:prstGeom prst="line">
                <a:avLst/>
              </a:prstGeom>
              <a:noFill/>
              <a:ln w="4445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0747" name="Line 97"/>
              <p:cNvSpPr>
                <a:spLocks noChangeShapeType="1"/>
              </p:cNvSpPr>
              <p:nvPr/>
            </p:nvSpPr>
            <p:spPr bwMode="auto">
              <a:xfrm rot="-5400000" flipH="1" flipV="1">
                <a:off x="2900" y="3032"/>
                <a:ext cx="344" cy="218"/>
              </a:xfrm>
              <a:prstGeom prst="line">
                <a:avLst/>
              </a:prstGeom>
              <a:noFill/>
              <a:ln w="4445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0748" name="Line 98"/>
              <p:cNvSpPr>
                <a:spLocks noChangeShapeType="1"/>
              </p:cNvSpPr>
              <p:nvPr/>
            </p:nvSpPr>
            <p:spPr bwMode="auto">
              <a:xfrm rot="16200000" flipH="1">
                <a:off x="3378" y="3434"/>
                <a:ext cx="186" cy="186"/>
              </a:xfrm>
              <a:prstGeom prst="line">
                <a:avLst/>
              </a:prstGeom>
              <a:noFill/>
              <a:ln w="4445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30744" name="Oval 123"/>
            <p:cNvSpPr>
              <a:spLocks noChangeArrowheads="1"/>
            </p:cNvSpPr>
            <p:nvPr/>
          </p:nvSpPr>
          <p:spPr bwMode="auto">
            <a:xfrm>
              <a:off x="4616" y="2475"/>
              <a:ext cx="104" cy="104"/>
            </a:xfrm>
            <a:prstGeom prst="ellipse">
              <a:avLst/>
            </a:prstGeom>
            <a:noFill/>
            <a:ln w="15875" algn="ctr">
              <a:noFill/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ROTATIONAL ENERGY</a:t>
            </a:r>
          </a:p>
        </p:txBody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846762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Each particle in a rigid rotating body has kinetic energy.</a:t>
            </a:r>
            <a:endParaRPr lang="en-US" smtClean="0"/>
          </a:p>
        </p:txBody>
      </p:sp>
      <p:sp>
        <p:nvSpPr>
          <p:cNvPr id="285701" name="Rectangle 5"/>
          <p:cNvSpPr>
            <a:spLocks noChangeArrowheads="1"/>
          </p:cNvSpPr>
          <p:nvPr/>
        </p:nvSpPr>
        <p:spPr bwMode="auto">
          <a:xfrm>
            <a:off x="7377113" y="2524125"/>
            <a:ext cx="6731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</a:rPr>
              <a:t>axle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85716" name="Rectangle 20"/>
          <p:cNvSpPr>
            <a:spLocks noChangeArrowheads="1"/>
          </p:cNvSpPr>
          <p:nvPr/>
        </p:nvSpPr>
        <p:spPr bwMode="auto">
          <a:xfrm flipH="1">
            <a:off x="8437563" y="2695575"/>
            <a:ext cx="3571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endParaRPr lang="en-ZA" sz="2000" b="1" baseline="30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5715" name="Freeform 19"/>
          <p:cNvSpPr>
            <a:spLocks/>
          </p:cNvSpPr>
          <p:nvPr/>
        </p:nvSpPr>
        <p:spPr bwMode="auto">
          <a:xfrm rot="14746245" flipH="1">
            <a:off x="8474868" y="2688432"/>
            <a:ext cx="493713" cy="514350"/>
          </a:xfrm>
          <a:custGeom>
            <a:avLst/>
            <a:gdLst>
              <a:gd name="T0" fmla="*/ 2147483647 w 342"/>
              <a:gd name="T1" fmla="*/ 0 h 348"/>
              <a:gd name="T2" fmla="*/ 0 w 342"/>
              <a:gd name="T3" fmla="*/ 2147483647 h 348"/>
              <a:gd name="T4" fmla="*/ 0 60000 65536"/>
              <a:gd name="T5" fmla="*/ 0 60000 65536"/>
              <a:gd name="T6" fmla="*/ 0 w 342"/>
              <a:gd name="T7" fmla="*/ 0 h 348"/>
              <a:gd name="T8" fmla="*/ 342 w 342"/>
              <a:gd name="T9" fmla="*/ 348 h 3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348">
                <a:moveTo>
                  <a:pt x="342" y="0"/>
                </a:moveTo>
                <a:cubicBezTo>
                  <a:pt x="342" y="185"/>
                  <a:pt x="147" y="348"/>
                  <a:pt x="0" y="342"/>
                </a:cubicBezTo>
              </a:path>
            </a:pathLst>
          </a:custGeom>
          <a:noFill/>
          <a:ln w="76200">
            <a:solidFill>
              <a:srgbClr val="969696"/>
            </a:solidFill>
            <a:round/>
            <a:headEnd/>
            <a:tailEnd type="stealth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5742" name="Rectangle 46"/>
          <p:cNvSpPr>
            <a:spLocks noChangeArrowheads="1"/>
          </p:cNvSpPr>
          <p:nvPr/>
        </p:nvSpPr>
        <p:spPr bwMode="auto">
          <a:xfrm>
            <a:off x="179388" y="2335213"/>
            <a:ext cx="5561012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sum of all the individual kinetic energies of each of the particles is the </a:t>
            </a:r>
            <a:r>
              <a:rPr lang="en-ZA">
                <a:solidFill>
                  <a:srgbClr val="FF0000"/>
                </a:solidFill>
              </a:rPr>
              <a:t>rotational kinetic energy</a:t>
            </a:r>
            <a:r>
              <a:rPr lang="en-ZA">
                <a:solidFill>
                  <a:srgbClr val="000066"/>
                </a:solidFill>
              </a:rPr>
              <a:t> of the body: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85743" name="Rectangle 47"/>
          <p:cNvSpPr>
            <a:spLocks noChangeArrowheads="1"/>
          </p:cNvSpPr>
          <p:nvPr/>
        </p:nvSpPr>
        <p:spPr bwMode="auto">
          <a:xfrm>
            <a:off x="1881188" y="3771900"/>
            <a:ext cx="64531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…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44" name="Rectangle 48"/>
          <p:cNvSpPr>
            <a:spLocks noChangeArrowheads="1"/>
          </p:cNvSpPr>
          <p:nvPr/>
        </p:nvSpPr>
        <p:spPr bwMode="auto">
          <a:xfrm>
            <a:off x="1541463" y="4394200"/>
            <a:ext cx="64531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…</a:t>
            </a:r>
            <a:endParaRPr lang="en-US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45" name="Rectangle 49"/>
          <p:cNvSpPr>
            <a:spLocks noChangeArrowheads="1"/>
          </p:cNvSpPr>
          <p:nvPr/>
        </p:nvSpPr>
        <p:spPr bwMode="auto">
          <a:xfrm>
            <a:off x="1541463" y="5018088"/>
            <a:ext cx="3309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5746" name="Rectangle 50"/>
          <p:cNvSpPr>
            <a:spLocks noChangeArrowheads="1"/>
          </p:cNvSpPr>
          <p:nvPr/>
        </p:nvSpPr>
        <p:spPr bwMode="auto">
          <a:xfrm>
            <a:off x="1541463" y="5641975"/>
            <a:ext cx="3309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5772" name="Rectangle 76"/>
          <p:cNvSpPr>
            <a:spLocks noChangeArrowheads="1"/>
          </p:cNvSpPr>
          <p:nvPr/>
        </p:nvSpPr>
        <p:spPr bwMode="auto">
          <a:xfrm>
            <a:off x="6724650" y="2792413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73" name="Rectangle 77"/>
          <p:cNvSpPr>
            <a:spLocks noChangeArrowheads="1"/>
          </p:cNvSpPr>
          <p:nvPr/>
        </p:nvSpPr>
        <p:spPr bwMode="auto">
          <a:xfrm>
            <a:off x="6626225" y="1778000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74" name="Rectangle 78"/>
          <p:cNvSpPr>
            <a:spLocks noChangeArrowheads="1"/>
          </p:cNvSpPr>
          <p:nvPr/>
        </p:nvSpPr>
        <p:spPr bwMode="auto">
          <a:xfrm>
            <a:off x="8180388" y="1900238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3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75" name="Rectangle 79"/>
          <p:cNvSpPr>
            <a:spLocks noChangeArrowheads="1"/>
          </p:cNvSpPr>
          <p:nvPr/>
        </p:nvSpPr>
        <p:spPr bwMode="auto">
          <a:xfrm>
            <a:off x="7675563" y="1863725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3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76" name="Rectangle 80"/>
          <p:cNvSpPr>
            <a:spLocks noChangeArrowheads="1"/>
          </p:cNvSpPr>
          <p:nvPr/>
        </p:nvSpPr>
        <p:spPr bwMode="auto">
          <a:xfrm>
            <a:off x="6942138" y="1979613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5777" name="Rectangle 81"/>
          <p:cNvSpPr>
            <a:spLocks noChangeArrowheads="1"/>
          </p:cNvSpPr>
          <p:nvPr/>
        </p:nvSpPr>
        <p:spPr bwMode="auto">
          <a:xfrm>
            <a:off x="6916738" y="2406650"/>
            <a:ext cx="504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42" name="Oval 89"/>
          <p:cNvSpPr>
            <a:spLocks noChangeAspect="1" noChangeArrowheads="1"/>
          </p:cNvSpPr>
          <p:nvPr/>
        </p:nvSpPr>
        <p:spPr bwMode="auto">
          <a:xfrm flipH="1">
            <a:off x="7353300" y="2495550"/>
            <a:ext cx="107950" cy="107950"/>
          </a:xfrm>
          <a:prstGeom prst="ellipse">
            <a:avLst/>
          </a:prstGeom>
          <a:solidFill>
            <a:schemeClr val="tx1"/>
          </a:solidFill>
          <a:ln w="1587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8800000">
                                      <p:cBhvr>
                                        <p:cTn id="6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-21600000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5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5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1" grpId="0"/>
      <p:bldP spid="285716" grpId="0"/>
      <p:bldP spid="285715" grpId="0" animBg="1"/>
      <p:bldP spid="285742" grpId="0"/>
      <p:bldP spid="285743" grpId="0"/>
      <p:bldP spid="285744" grpId="0"/>
      <p:bldP spid="285745" grpId="0"/>
      <p:bldP spid="285746" grpId="0"/>
      <p:bldP spid="285772" grpId="0"/>
      <p:bldP spid="285773" grpId="0"/>
      <p:bldP spid="285774" grpId="0"/>
      <p:bldP spid="285775" grpId="0"/>
      <p:bldP spid="285776" grpId="0"/>
      <p:bldP spid="2857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 txBox="1">
            <a:spLocks noGrp="1"/>
          </p:cNvSpPr>
          <p:nvPr/>
        </p:nvSpPr>
        <p:spPr bwMode="auto">
          <a:xfrm>
            <a:off x="7216775" y="182563"/>
            <a:ext cx="1844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5F5F5F"/>
                </a:solidFill>
                <a:latin typeface="Arial" charset="0"/>
              </a:rPr>
              <a:t>ROTATIONAL ENERGY</a:t>
            </a:r>
          </a:p>
        </p:txBody>
      </p:sp>
      <p:sp>
        <p:nvSpPr>
          <p:cNvPr id="90115" name="Date Placeholder 4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90116" name="Slide Number Placeholder 5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8C9A054-9EA1-4EBD-BB88-7223BCE0046A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4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sp>
        <p:nvSpPr>
          <p:cNvPr id="311315" name="Rectangle 19"/>
          <p:cNvSpPr>
            <a:spLocks noChangeArrowheads="1"/>
          </p:cNvSpPr>
          <p:nvPr/>
        </p:nvSpPr>
        <p:spPr bwMode="auto">
          <a:xfrm>
            <a:off x="5414963" y="5611813"/>
            <a:ext cx="1457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90000"/>
              </a:lnSpc>
              <a:buFont typeface="Arial" charset="0"/>
              <a:buNone/>
              <a:tabLst>
                <a:tab pos="901700" algn="l"/>
              </a:tabLst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	U</a:t>
            </a:r>
          </a:p>
        </p:txBody>
      </p:sp>
      <p:sp>
        <p:nvSpPr>
          <p:cNvPr id="311316" name="Line 20"/>
          <p:cNvSpPr>
            <a:spLocks noChangeShapeType="1"/>
          </p:cNvSpPr>
          <p:nvPr/>
        </p:nvSpPr>
        <p:spPr bwMode="auto">
          <a:xfrm>
            <a:off x="5318125" y="5586413"/>
            <a:ext cx="330835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1317" name="Rectangle 21"/>
          <p:cNvSpPr>
            <a:spLocks noChangeArrowheads="1"/>
          </p:cNvSpPr>
          <p:nvPr/>
        </p:nvSpPr>
        <p:spPr bwMode="auto">
          <a:xfrm>
            <a:off x="7366000" y="3425825"/>
            <a:ext cx="457200" cy="2159000"/>
          </a:xfrm>
          <a:prstGeom prst="rect">
            <a:avLst/>
          </a:prstGeom>
          <a:solidFill>
            <a:srgbClr val="6464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18" name="Rectangle 22"/>
          <p:cNvSpPr>
            <a:spLocks noChangeArrowheads="1"/>
          </p:cNvSpPr>
          <p:nvPr/>
        </p:nvSpPr>
        <p:spPr bwMode="auto">
          <a:xfrm>
            <a:off x="7366000" y="3419475"/>
            <a:ext cx="457200" cy="2165350"/>
          </a:xfrm>
          <a:prstGeom prst="rect">
            <a:avLst/>
          </a:prstGeom>
          <a:solidFill>
            <a:srgbClr val="64AF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19" name="Rectangle 23"/>
          <p:cNvSpPr>
            <a:spLocks noChangeArrowheads="1"/>
          </p:cNvSpPr>
          <p:nvPr/>
        </p:nvSpPr>
        <p:spPr bwMode="auto">
          <a:xfrm>
            <a:off x="7302500" y="3417888"/>
            <a:ext cx="552450" cy="2162175"/>
          </a:xfrm>
          <a:prstGeom prst="rect">
            <a:avLst/>
          </a:prstGeom>
          <a:solidFill>
            <a:srgbClr val="EBEBFF"/>
          </a:solidFill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21" name="Rectangle 25"/>
          <p:cNvSpPr>
            <a:spLocks noChangeArrowheads="1"/>
          </p:cNvSpPr>
          <p:nvPr/>
        </p:nvSpPr>
        <p:spPr bwMode="auto">
          <a:xfrm>
            <a:off x="7013575" y="5611813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90000"/>
              </a:lnSpc>
              <a:buFont typeface="Arial" charset="0"/>
              <a:buNone/>
              <a:tabLst>
                <a:tab pos="901700" algn="l"/>
              </a:tabLst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311312" name="Rectangle 16"/>
          <p:cNvSpPr>
            <a:spLocks noChangeArrowheads="1"/>
          </p:cNvSpPr>
          <p:nvPr/>
        </p:nvSpPr>
        <p:spPr bwMode="auto">
          <a:xfrm>
            <a:off x="6272213" y="3851275"/>
            <a:ext cx="457200" cy="1733550"/>
          </a:xfrm>
          <a:prstGeom prst="rect">
            <a:avLst/>
          </a:prstGeom>
          <a:solidFill>
            <a:srgbClr val="6464FF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13" name="Rectangle 17"/>
          <p:cNvSpPr>
            <a:spLocks noChangeArrowheads="1"/>
          </p:cNvSpPr>
          <p:nvPr/>
        </p:nvSpPr>
        <p:spPr bwMode="auto">
          <a:xfrm>
            <a:off x="6240463" y="3417888"/>
            <a:ext cx="514350" cy="2162175"/>
          </a:xfrm>
          <a:prstGeom prst="rect">
            <a:avLst/>
          </a:prstGeom>
          <a:solidFill>
            <a:srgbClr val="EBEBFF"/>
          </a:solidFill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63" name="Line 67"/>
          <p:cNvSpPr>
            <a:spLocks noChangeShapeType="1"/>
          </p:cNvSpPr>
          <p:nvPr/>
        </p:nvSpPr>
        <p:spPr bwMode="auto">
          <a:xfrm rot="16200000" flipV="1">
            <a:off x="7004050" y="2151063"/>
            <a:ext cx="0" cy="33972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1320" name="Line 24"/>
          <p:cNvSpPr>
            <a:spLocks noChangeShapeType="1"/>
          </p:cNvSpPr>
          <p:nvPr/>
        </p:nvSpPr>
        <p:spPr bwMode="auto">
          <a:xfrm rot="16200000" flipV="1">
            <a:off x="7004050" y="1719263"/>
            <a:ext cx="0" cy="33972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1314" name="Rectangle 18"/>
          <p:cNvSpPr>
            <a:spLocks noChangeArrowheads="1"/>
          </p:cNvSpPr>
          <p:nvPr/>
        </p:nvSpPr>
        <p:spPr bwMode="auto">
          <a:xfrm>
            <a:off x="5546725" y="3425825"/>
            <a:ext cx="457200" cy="2159000"/>
          </a:xfrm>
          <a:prstGeom prst="rect">
            <a:avLst/>
          </a:prstGeom>
          <a:solidFill>
            <a:srgbClr val="64AF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1324" name="Line 28"/>
          <p:cNvSpPr>
            <a:spLocks noChangeShapeType="1"/>
          </p:cNvSpPr>
          <p:nvPr/>
        </p:nvSpPr>
        <p:spPr bwMode="auto">
          <a:xfrm rot="16200000" flipV="1">
            <a:off x="7004050" y="3455988"/>
            <a:ext cx="0" cy="33972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1322" name="Rectangle 26"/>
          <p:cNvSpPr>
            <a:spLocks noChangeArrowheads="1"/>
          </p:cNvSpPr>
          <p:nvPr/>
        </p:nvSpPr>
        <p:spPr bwMode="auto">
          <a:xfrm>
            <a:off x="7013575" y="6030913"/>
            <a:ext cx="152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90000"/>
              </a:lnSpc>
              <a:buFont typeface="Arial" charset="0"/>
              <a:buNone/>
              <a:tabLst>
                <a:tab pos="901700" algn="l"/>
              </a:tabLst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013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CONSERVATION OF ENERGY</a:t>
            </a:r>
            <a:endParaRPr lang="en-US" smtClean="0"/>
          </a:p>
        </p:txBody>
      </p:sp>
      <p:sp>
        <p:nvSpPr>
          <p:cNvPr id="90131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4926012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As usual, energy is conserved (in frictionless systems).</a:t>
            </a:r>
            <a:endParaRPr lang="en-US" smtClean="0"/>
          </a:p>
        </p:txBody>
      </p:sp>
      <p:sp>
        <p:nvSpPr>
          <p:cNvPr id="311309" name="Rectangle 13"/>
          <p:cNvSpPr>
            <a:spLocks noChangeArrowheads="1"/>
          </p:cNvSpPr>
          <p:nvPr/>
        </p:nvSpPr>
        <p:spPr bwMode="auto">
          <a:xfrm>
            <a:off x="179388" y="2336800"/>
            <a:ext cx="483235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If, however, a horizontal axis of rotation does not coincide with the centre of mass, the object’s potential energy will vary.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1310" name="Rectangle 14"/>
          <p:cNvSpPr>
            <a:spLocks noChangeArrowheads="1"/>
          </p:cNvSpPr>
          <p:nvPr/>
        </p:nvSpPr>
        <p:spPr bwMode="auto">
          <a:xfrm>
            <a:off x="179388" y="4543425"/>
            <a:ext cx="43545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So we write: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1311" name="Rectangle 15"/>
          <p:cNvSpPr>
            <a:spLocks noChangeArrowheads="1"/>
          </p:cNvSpPr>
          <p:nvPr/>
        </p:nvSpPr>
        <p:spPr bwMode="auto">
          <a:xfrm>
            <a:off x="179388" y="5124450"/>
            <a:ext cx="49847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mech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K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rot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I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Mgy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0135" name="Rectangle 27"/>
          <p:cNvSpPr>
            <a:spLocks noChangeArrowheads="1"/>
          </p:cNvSpPr>
          <p:nvPr/>
        </p:nvSpPr>
        <p:spPr bwMode="auto">
          <a:xfrm>
            <a:off x="7258050" y="2403475"/>
            <a:ext cx="6731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</a:rPr>
              <a:t>axle</a:t>
            </a:r>
            <a:endParaRPr lang="en-US" sz="1800">
              <a:solidFill>
                <a:srgbClr val="000066"/>
              </a:solidFill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6337300" y="677863"/>
            <a:ext cx="1887538" cy="3348037"/>
            <a:chOff x="4006" y="405"/>
            <a:chExt cx="1189" cy="2109"/>
          </a:xfrm>
        </p:grpSpPr>
        <p:sp>
          <p:nvSpPr>
            <p:cNvPr id="90137" name="Oval 55"/>
            <p:cNvSpPr>
              <a:spLocks noChangeAspect="1" noChangeArrowheads="1"/>
            </p:cNvSpPr>
            <p:nvPr/>
          </p:nvSpPr>
          <p:spPr bwMode="auto">
            <a:xfrm rot="7854822" flipH="1">
              <a:off x="4338" y="405"/>
              <a:ext cx="68" cy="68"/>
            </a:xfrm>
            <a:prstGeom prst="ellipse">
              <a:avLst/>
            </a:prstGeom>
            <a:noFill/>
            <a:ln w="15875" algn="ctr">
              <a:noFill/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90138" name="Group 56"/>
            <p:cNvGrpSpPr>
              <a:grpSpLocks/>
            </p:cNvGrpSpPr>
            <p:nvPr/>
          </p:nvGrpSpPr>
          <p:grpSpPr bwMode="auto">
            <a:xfrm>
              <a:off x="4006" y="975"/>
              <a:ext cx="1189" cy="1539"/>
              <a:chOff x="4006" y="975"/>
              <a:chExt cx="1189" cy="1539"/>
            </a:xfrm>
          </p:grpSpPr>
          <p:sp>
            <p:nvSpPr>
              <p:cNvPr id="90139" name="Freeform 57"/>
              <p:cNvSpPr>
                <a:spLocks/>
              </p:cNvSpPr>
              <p:nvPr/>
            </p:nvSpPr>
            <p:spPr bwMode="auto">
              <a:xfrm rot="7854822">
                <a:off x="3831" y="1150"/>
                <a:ext cx="1539" cy="1189"/>
              </a:xfrm>
              <a:custGeom>
                <a:avLst/>
                <a:gdLst>
                  <a:gd name="T0" fmla="*/ 184 w 1539"/>
                  <a:gd name="T1" fmla="*/ 272 h 1189"/>
                  <a:gd name="T2" fmla="*/ 369 w 1539"/>
                  <a:gd name="T3" fmla="*/ 1154 h 1189"/>
                  <a:gd name="T4" fmla="*/ 1242 w 1539"/>
                  <a:gd name="T5" fmla="*/ 1012 h 1189"/>
                  <a:gd name="T6" fmla="*/ 1485 w 1539"/>
                  <a:gd name="T7" fmla="*/ 156 h 1189"/>
                  <a:gd name="T8" fmla="*/ 822 w 1539"/>
                  <a:gd name="T9" fmla="*/ 205 h 1189"/>
                  <a:gd name="T10" fmla="*/ 184 w 1539"/>
                  <a:gd name="T11" fmla="*/ 272 h 118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39"/>
                  <a:gd name="T19" fmla="*/ 0 h 1189"/>
                  <a:gd name="T20" fmla="*/ 1539 w 1539"/>
                  <a:gd name="T21" fmla="*/ 1189 h 118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39" h="1189">
                    <a:moveTo>
                      <a:pt x="184" y="272"/>
                    </a:moveTo>
                    <a:cubicBezTo>
                      <a:pt x="0" y="487"/>
                      <a:pt x="58" y="1120"/>
                      <a:pt x="369" y="1154"/>
                    </a:cubicBezTo>
                    <a:cubicBezTo>
                      <a:pt x="679" y="1189"/>
                      <a:pt x="1069" y="1153"/>
                      <a:pt x="1242" y="1012"/>
                    </a:cubicBezTo>
                    <a:cubicBezTo>
                      <a:pt x="1415" y="871"/>
                      <a:pt x="1539" y="312"/>
                      <a:pt x="1485" y="156"/>
                    </a:cubicBezTo>
                    <a:cubicBezTo>
                      <a:pt x="1431" y="0"/>
                      <a:pt x="1031" y="81"/>
                      <a:pt x="822" y="205"/>
                    </a:cubicBezTo>
                    <a:cubicBezTo>
                      <a:pt x="612" y="329"/>
                      <a:pt x="368" y="57"/>
                      <a:pt x="184" y="27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4E6DC"/>
                  </a:gs>
                  <a:gs pos="100000">
                    <a:srgbClr val="DBB191"/>
                  </a:gs>
                </a:gsLst>
                <a:lin ang="2700000" scaled="1"/>
              </a:gradFill>
              <a:ln w="158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0140" name="Oval 58"/>
              <p:cNvSpPr>
                <a:spLocks noChangeAspect="1" noChangeArrowheads="1"/>
              </p:cNvSpPr>
              <p:nvPr/>
            </p:nvSpPr>
            <p:spPr bwMode="auto">
              <a:xfrm rot="7854822" flipH="1">
                <a:off x="4578" y="1489"/>
                <a:ext cx="68" cy="68"/>
              </a:xfrm>
              <a:prstGeom prst="ellipse">
                <a:avLst/>
              </a:prstGeom>
              <a:solidFill>
                <a:schemeClr val="tx1"/>
              </a:soli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grpSp>
            <p:nvGrpSpPr>
              <p:cNvPr id="90141" name="Group 59"/>
              <p:cNvGrpSpPr>
                <a:grpSpLocks/>
              </p:cNvGrpSpPr>
              <p:nvPr/>
            </p:nvGrpSpPr>
            <p:grpSpPr bwMode="auto">
              <a:xfrm rot="7854822">
                <a:off x="4560" y="1699"/>
                <a:ext cx="96" cy="96"/>
                <a:chOff x="4551" y="1196"/>
                <a:chExt cx="96" cy="96"/>
              </a:xfrm>
            </p:grpSpPr>
            <p:sp>
              <p:nvSpPr>
                <p:cNvPr id="90142" name="Oval 60"/>
                <p:cNvSpPr>
                  <a:spLocks noChangeArrowheads="1"/>
                </p:cNvSpPr>
                <p:nvPr/>
              </p:nvSpPr>
              <p:spPr bwMode="auto">
                <a:xfrm>
                  <a:off x="4551" y="1196"/>
                  <a:ext cx="96" cy="96"/>
                </a:xfrm>
                <a:prstGeom prst="ellips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wrap="none" lIns="90000" tIns="46800" rIns="90000" bIns="46800" anchor="ctr"/>
                <a:lstStyle/>
                <a:p>
                  <a:pPr>
                    <a:lnSpc>
                      <a:spcPct val="110000"/>
                    </a:lnSpc>
                  </a:pPr>
                  <a:endParaRPr lang="en-ZA"/>
                </a:p>
              </p:txBody>
            </p:sp>
            <p:sp>
              <p:nvSpPr>
                <p:cNvPr id="90143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4565" y="1210"/>
                  <a:ext cx="68" cy="6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90144" name="Line 62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565" y="1210"/>
                  <a:ext cx="68" cy="6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5797550" y="1258888"/>
            <a:ext cx="2995613" cy="2352675"/>
            <a:chOff x="3652" y="793"/>
            <a:chExt cx="1887" cy="1482"/>
          </a:xfrm>
        </p:grpSpPr>
        <p:sp>
          <p:nvSpPr>
            <p:cNvPr id="90146" name="Oval 3"/>
            <p:cNvSpPr>
              <a:spLocks noChangeAspect="1" noChangeArrowheads="1"/>
            </p:cNvSpPr>
            <p:nvPr/>
          </p:nvSpPr>
          <p:spPr bwMode="auto">
            <a:xfrm flipH="1">
              <a:off x="3652" y="2207"/>
              <a:ext cx="68" cy="68"/>
            </a:xfrm>
            <a:prstGeom prst="ellipse">
              <a:avLst/>
            </a:prstGeom>
            <a:noFill/>
            <a:ln w="15875" algn="ctr">
              <a:noFill/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90147" name="Group 4"/>
            <p:cNvGrpSpPr>
              <a:grpSpLocks/>
            </p:cNvGrpSpPr>
            <p:nvPr/>
          </p:nvGrpSpPr>
          <p:grpSpPr bwMode="auto">
            <a:xfrm>
              <a:off x="4000" y="793"/>
              <a:ext cx="1539" cy="1189"/>
              <a:chOff x="4000" y="793"/>
              <a:chExt cx="1539" cy="1189"/>
            </a:xfrm>
          </p:grpSpPr>
          <p:sp>
            <p:nvSpPr>
              <p:cNvPr id="90148" name="Freeform 5"/>
              <p:cNvSpPr>
                <a:spLocks/>
              </p:cNvSpPr>
              <p:nvPr/>
            </p:nvSpPr>
            <p:spPr bwMode="auto">
              <a:xfrm>
                <a:off x="4000" y="793"/>
                <a:ext cx="1539" cy="1189"/>
              </a:xfrm>
              <a:custGeom>
                <a:avLst/>
                <a:gdLst>
                  <a:gd name="T0" fmla="*/ 184 w 1539"/>
                  <a:gd name="T1" fmla="*/ 272 h 1189"/>
                  <a:gd name="T2" fmla="*/ 369 w 1539"/>
                  <a:gd name="T3" fmla="*/ 1154 h 1189"/>
                  <a:gd name="T4" fmla="*/ 1242 w 1539"/>
                  <a:gd name="T5" fmla="*/ 1012 h 1189"/>
                  <a:gd name="T6" fmla="*/ 1485 w 1539"/>
                  <a:gd name="T7" fmla="*/ 156 h 1189"/>
                  <a:gd name="T8" fmla="*/ 822 w 1539"/>
                  <a:gd name="T9" fmla="*/ 205 h 1189"/>
                  <a:gd name="T10" fmla="*/ 184 w 1539"/>
                  <a:gd name="T11" fmla="*/ 272 h 118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39"/>
                  <a:gd name="T19" fmla="*/ 0 h 1189"/>
                  <a:gd name="T20" fmla="*/ 1539 w 1539"/>
                  <a:gd name="T21" fmla="*/ 1189 h 118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39" h="1189">
                    <a:moveTo>
                      <a:pt x="184" y="272"/>
                    </a:moveTo>
                    <a:cubicBezTo>
                      <a:pt x="0" y="487"/>
                      <a:pt x="58" y="1120"/>
                      <a:pt x="369" y="1154"/>
                    </a:cubicBezTo>
                    <a:cubicBezTo>
                      <a:pt x="679" y="1189"/>
                      <a:pt x="1069" y="1153"/>
                      <a:pt x="1242" y="1012"/>
                    </a:cubicBezTo>
                    <a:cubicBezTo>
                      <a:pt x="1415" y="871"/>
                      <a:pt x="1539" y="312"/>
                      <a:pt x="1485" y="156"/>
                    </a:cubicBezTo>
                    <a:cubicBezTo>
                      <a:pt x="1431" y="0"/>
                      <a:pt x="1031" y="81"/>
                      <a:pt x="822" y="205"/>
                    </a:cubicBezTo>
                    <a:cubicBezTo>
                      <a:pt x="612" y="329"/>
                      <a:pt x="368" y="57"/>
                      <a:pt x="184" y="27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4E6DC"/>
                  </a:gs>
                  <a:gs pos="100000">
                    <a:srgbClr val="DBB191"/>
                  </a:gs>
                </a:gsLst>
                <a:lin ang="2700000" scaled="1"/>
              </a:gradFill>
              <a:ln w="158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0149" name="Oval 6"/>
              <p:cNvSpPr>
                <a:spLocks noChangeAspect="1" noChangeArrowheads="1"/>
              </p:cNvSpPr>
              <p:nvPr/>
            </p:nvSpPr>
            <p:spPr bwMode="auto">
              <a:xfrm flipH="1">
                <a:off x="4561" y="1499"/>
                <a:ext cx="68" cy="68"/>
              </a:xfrm>
              <a:prstGeom prst="ellipse">
                <a:avLst/>
              </a:prstGeom>
              <a:solidFill>
                <a:schemeClr val="tx1"/>
              </a:soli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grpSp>
            <p:nvGrpSpPr>
              <p:cNvPr id="90150" name="Group 7"/>
              <p:cNvGrpSpPr>
                <a:grpSpLocks/>
              </p:cNvGrpSpPr>
              <p:nvPr/>
            </p:nvGrpSpPr>
            <p:grpSpPr bwMode="auto">
              <a:xfrm>
                <a:off x="4723" y="1337"/>
                <a:ext cx="96" cy="96"/>
                <a:chOff x="4551" y="1196"/>
                <a:chExt cx="96" cy="96"/>
              </a:xfrm>
            </p:grpSpPr>
            <p:sp>
              <p:nvSpPr>
                <p:cNvPr id="90151" name="Oval 8"/>
                <p:cNvSpPr>
                  <a:spLocks noChangeArrowheads="1"/>
                </p:cNvSpPr>
                <p:nvPr/>
              </p:nvSpPr>
              <p:spPr bwMode="auto">
                <a:xfrm>
                  <a:off x="4551" y="1196"/>
                  <a:ext cx="96" cy="96"/>
                </a:xfrm>
                <a:prstGeom prst="ellips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wrap="none" lIns="90000" tIns="46800" rIns="90000" bIns="46800" anchor="ctr"/>
                <a:lstStyle/>
                <a:p>
                  <a:pPr>
                    <a:lnSpc>
                      <a:spcPct val="110000"/>
                    </a:lnSpc>
                  </a:pPr>
                  <a:endParaRPr lang="en-ZA"/>
                </a:p>
              </p:txBody>
            </p:sp>
            <p:sp>
              <p:nvSpPr>
                <p:cNvPr id="90152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4565" y="1210"/>
                  <a:ext cx="68" cy="6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90153" name="Line 10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565" y="1210"/>
                  <a:ext cx="68" cy="6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5400000">
                                      <p:cBhvr>
                                        <p:cTn id="8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8" presetClass="emph" presetSubtype="0" repeatCount="indefinite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-21600000">
                                      <p:cBhvr>
                                        <p:cTn id="42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decel="50000" autoRev="1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311314"/>
                                        </p:tgtEl>
                                      </p:cBhvr>
                                      <p:by x="10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42" presetClass="path" presetSubtype="0" repeatCount="indefinite" decel="50000" autoRev="1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77778E-6 -4.44444E-6 L 2.77778E-6 0.1252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ac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311312"/>
                                        </p:tgtEl>
                                      </p:cBhvr>
                                      <p:by x="100000" y="1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42" presetClass="path" presetSubtype="0" repeatCount="indefinite" ac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2.5E-6 0.1266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repeatCount="indefinite" decel="50000" autoRev="1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311318"/>
                                        </p:tgtEl>
                                      </p:cBhvr>
                                      <p:by x="10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42" presetClass="path" presetSubtype="0" repeatCount="indefinite" decel="50000" autoRev="1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44444E-6 -1.48148E-6 L 4.44444E-6 0.1252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311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15" grpId="0"/>
      <p:bldP spid="311316" grpId="0" animBg="1"/>
      <p:bldP spid="311317" grpId="0" animBg="1"/>
      <p:bldP spid="311318" grpId="0" animBg="1"/>
      <p:bldP spid="311318" grpId="1" animBg="1"/>
      <p:bldP spid="311318" grpId="2" animBg="1"/>
      <p:bldP spid="311319" grpId="0" animBg="1"/>
      <p:bldP spid="311319" grpId="1" animBg="1"/>
      <p:bldP spid="311321" grpId="0"/>
      <p:bldP spid="311312" grpId="0" animBg="1"/>
      <p:bldP spid="311312" grpId="1" animBg="1"/>
      <p:bldP spid="311312" grpId="2" animBg="1"/>
      <p:bldP spid="311313" grpId="0" animBg="1"/>
      <p:bldP spid="311313" grpId="1" animBg="1"/>
      <p:bldP spid="311363" grpId="0" animBg="1"/>
      <p:bldP spid="311320" grpId="0" animBg="1"/>
      <p:bldP spid="311314" grpId="0" animBg="1"/>
      <p:bldP spid="311314" grpId="1" animBg="1"/>
      <p:bldP spid="311314" grpId="2" animBg="1"/>
      <p:bldP spid="311324" grpId="0" animBg="1"/>
      <p:bldP spid="311322" grpId="0"/>
      <p:bldP spid="311309" grpId="0"/>
      <p:bldP spid="311310" grpId="0"/>
      <p:bldP spid="3113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 OF A RIGID BODY</a:t>
            </a:r>
          </a:p>
        </p:txBody>
      </p:sp>
      <p:sp>
        <p:nvSpPr>
          <p:cNvPr id="1028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8C8D1D-58E7-4B67-A798-8A3698A51EFD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1030" name="Rectangle 326"/>
          <p:cNvSpPr>
            <a:spLocks noChangeArrowheads="1"/>
          </p:cNvSpPr>
          <p:nvPr/>
        </p:nvSpPr>
        <p:spPr bwMode="auto">
          <a:xfrm>
            <a:off x="5175250" y="2609850"/>
            <a:ext cx="2101850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ZA" sz="2200" b="1" baseline="-25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ZA" sz="2200" b="1" baseline="30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>
                <a:solidFill>
                  <a:srgbClr val="A0A0FF"/>
                </a:solidFill>
              </a:rPr>
              <a:t> </a:t>
            </a:r>
            <a:r>
              <a:rPr lang="en-US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ZA" sz="2200" b="1" baseline="-25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ZA" sz="2200" b="1" baseline="30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1031" name="Rectangle 327"/>
          <p:cNvSpPr>
            <a:spLocks noChangeArrowheads="1"/>
          </p:cNvSpPr>
          <p:nvPr/>
        </p:nvSpPr>
        <p:spPr bwMode="auto">
          <a:xfrm>
            <a:off x="4864100" y="3136900"/>
            <a:ext cx="3225800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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ZA" sz="2200" b="1" baseline="-25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ZA" sz="2200" b="1" baseline="30000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>
                <a:solidFill>
                  <a:srgbClr val="A0A0FF"/>
                </a:solidFill>
              </a:rPr>
              <a:t> </a:t>
            </a:r>
            <a:r>
              <a:rPr lang="en-US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(–15)(–0.5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)</a:t>
            </a:r>
          </a:p>
        </p:txBody>
      </p:sp>
      <p:graphicFrame>
        <p:nvGraphicFramePr>
          <p:cNvPr id="1026" name="Object 328"/>
          <p:cNvGraphicFramePr>
            <a:graphicFrameLocks noChangeAspect="1"/>
          </p:cNvGraphicFramePr>
          <p:nvPr/>
        </p:nvGraphicFramePr>
        <p:xfrm>
          <a:off x="5080000" y="3678238"/>
          <a:ext cx="297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2971800" imgH="406080" progId="Equation.DSMT4">
                  <p:embed/>
                </p:oleObj>
              </mc:Choice>
              <mc:Fallback>
                <p:oleObj name="Equation" r:id="rId4" imgW="2971800" imgH="406080" progId="Equation.DSMT4">
                  <p:embed/>
                  <p:pic>
                    <p:nvPicPr>
                      <p:cNvPr id="0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78238"/>
                        <a:ext cx="297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329"/>
          <p:cNvSpPr>
            <a:spLocks noChangeArrowheads="1"/>
          </p:cNvSpPr>
          <p:nvPr/>
        </p:nvSpPr>
        <p:spPr bwMode="auto">
          <a:xfrm>
            <a:off x="5337175" y="4165600"/>
            <a:ext cx="1003300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</a:rPr>
              <a:t>v</a:t>
            </a:r>
            <a:r>
              <a:rPr lang="en-ZA" sz="2200" b="1" i="1" baseline="-25000">
                <a:solidFill>
                  <a:srgbClr val="A0A0FF"/>
                </a:solidFill>
                <a:latin typeface="Times New Roman" pitchFamily="18" charset="0"/>
              </a:rPr>
              <a:t>t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200" b="1" i="1" baseline="-25000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r</a:t>
            </a:r>
          </a:p>
        </p:txBody>
      </p:sp>
      <p:sp>
        <p:nvSpPr>
          <p:cNvPr id="1033" name="Rectangle 330"/>
          <p:cNvSpPr>
            <a:spLocks noChangeArrowheads="1"/>
          </p:cNvSpPr>
          <p:nvPr/>
        </p:nvSpPr>
        <p:spPr bwMode="auto">
          <a:xfrm>
            <a:off x="5019675" y="4686300"/>
            <a:ext cx="3003550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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</a:rPr>
              <a:t>v</a:t>
            </a:r>
            <a:r>
              <a:rPr lang="en-ZA" sz="2200" b="1" i="1" baseline="-25000">
                <a:solidFill>
                  <a:srgbClr val="A0A0FF"/>
                </a:solidFill>
                <a:latin typeface="Times New Roman" pitchFamily="18" charset="0"/>
              </a:rPr>
              <a:t>t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6.8 </a:t>
            </a:r>
            <a:r>
              <a:rPr lang="en-ZA" sz="2200" b="1" i="1" baseline="-25000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200" b="1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1 = </a:t>
            </a:r>
            <a:r>
              <a:rPr lang="en-ZA" sz="2200" b="1" u="sng">
                <a:solidFill>
                  <a:srgbClr val="A0A0FF"/>
                </a:solidFill>
                <a:latin typeface="Times New Roman" pitchFamily="18" charset="0"/>
                <a:sym typeface="Symbol" pitchFamily="18" charset="2"/>
              </a:rPr>
              <a:t>6.8 m/s</a:t>
            </a:r>
          </a:p>
        </p:txBody>
      </p:sp>
      <p:sp>
        <p:nvSpPr>
          <p:cNvPr id="1034" name="Freeform 331"/>
          <p:cNvSpPr>
            <a:spLocks/>
          </p:cNvSpPr>
          <p:nvPr/>
        </p:nvSpPr>
        <p:spPr bwMode="auto">
          <a:xfrm>
            <a:off x="8061325" y="4708525"/>
            <a:ext cx="371475" cy="423863"/>
          </a:xfrm>
          <a:custGeom>
            <a:avLst/>
            <a:gdLst>
              <a:gd name="T0" fmla="*/ 2147483647 w 234"/>
              <a:gd name="T1" fmla="*/ 2147483647 h 267"/>
              <a:gd name="T2" fmla="*/ 2147483647 w 234"/>
              <a:gd name="T3" fmla="*/ 2147483647 h 267"/>
              <a:gd name="T4" fmla="*/ 2147483647 w 234"/>
              <a:gd name="T5" fmla="*/ 2147483647 h 267"/>
              <a:gd name="T6" fmla="*/ 2147483647 w 234"/>
              <a:gd name="T7" fmla="*/ 2147483647 h 267"/>
              <a:gd name="T8" fmla="*/ 2147483647 w 234"/>
              <a:gd name="T9" fmla="*/ 2147483647 h 267"/>
              <a:gd name="T10" fmla="*/ 2147483647 w 234"/>
              <a:gd name="T11" fmla="*/ 2147483647 h 267"/>
              <a:gd name="T12" fmla="*/ 2147483647 w 234"/>
              <a:gd name="T13" fmla="*/ 2147483647 h 267"/>
              <a:gd name="T14" fmla="*/ 2147483647 w 234"/>
              <a:gd name="T15" fmla="*/ 2147483647 h 267"/>
              <a:gd name="T16" fmla="*/ 2147483647 w 234"/>
              <a:gd name="T17" fmla="*/ 2147483647 h 26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34"/>
              <a:gd name="T28" fmla="*/ 0 h 267"/>
              <a:gd name="T29" fmla="*/ 234 w 234"/>
              <a:gd name="T30" fmla="*/ 267 h 26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34" h="267">
                <a:moveTo>
                  <a:pt x="118" y="97"/>
                </a:moveTo>
                <a:cubicBezTo>
                  <a:pt x="89" y="82"/>
                  <a:pt x="42" y="0"/>
                  <a:pt x="21" y="21"/>
                </a:cubicBezTo>
                <a:cubicBezTo>
                  <a:pt x="0" y="42"/>
                  <a:pt x="77" y="100"/>
                  <a:pt x="94" y="129"/>
                </a:cubicBezTo>
                <a:cubicBezTo>
                  <a:pt x="77" y="139"/>
                  <a:pt x="2" y="221"/>
                  <a:pt x="18" y="244"/>
                </a:cubicBezTo>
                <a:cubicBezTo>
                  <a:pt x="34" y="267"/>
                  <a:pt x="83" y="181"/>
                  <a:pt x="120" y="151"/>
                </a:cubicBezTo>
                <a:cubicBezTo>
                  <a:pt x="135" y="167"/>
                  <a:pt x="193" y="255"/>
                  <a:pt x="211" y="240"/>
                </a:cubicBezTo>
                <a:cubicBezTo>
                  <a:pt x="229" y="225"/>
                  <a:pt x="160" y="145"/>
                  <a:pt x="142" y="124"/>
                </a:cubicBezTo>
                <a:cubicBezTo>
                  <a:pt x="159" y="95"/>
                  <a:pt x="234" y="48"/>
                  <a:pt x="216" y="27"/>
                </a:cubicBezTo>
                <a:cubicBezTo>
                  <a:pt x="198" y="6"/>
                  <a:pt x="139" y="76"/>
                  <a:pt x="118" y="97"/>
                </a:cubicBezTo>
                <a:close/>
              </a:path>
            </a:pathLst>
          </a:custGeom>
          <a:solidFill>
            <a:srgbClr val="FF0000"/>
          </a:solidFill>
          <a:ln w="15875">
            <a:solidFill>
              <a:srgbClr val="FF00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1035" name="Group 332"/>
          <p:cNvGrpSpPr>
            <a:grpSpLocks/>
          </p:cNvGrpSpPr>
          <p:nvPr/>
        </p:nvGrpSpPr>
        <p:grpSpPr bwMode="auto">
          <a:xfrm>
            <a:off x="8509000" y="4632325"/>
            <a:ext cx="244475" cy="466725"/>
            <a:chOff x="5384" y="2918"/>
            <a:chExt cx="154" cy="294"/>
          </a:xfrm>
        </p:grpSpPr>
        <p:sp>
          <p:nvSpPr>
            <p:cNvPr id="1342" name="Freeform 333"/>
            <p:cNvSpPr>
              <a:spLocks/>
            </p:cNvSpPr>
            <p:nvPr/>
          </p:nvSpPr>
          <p:spPr bwMode="auto">
            <a:xfrm rot="-270840">
              <a:off x="5402" y="2918"/>
              <a:ext cx="136" cy="228"/>
            </a:xfrm>
            <a:custGeom>
              <a:avLst/>
              <a:gdLst>
                <a:gd name="T0" fmla="*/ 0 w 108"/>
                <a:gd name="T1" fmla="*/ 146 h 246"/>
                <a:gd name="T2" fmla="*/ 365 w 108"/>
                <a:gd name="T3" fmla="*/ 6 h 246"/>
                <a:gd name="T4" fmla="*/ 0 w 108"/>
                <a:gd name="T5" fmla="*/ 146 h 246"/>
                <a:gd name="T6" fmla="*/ 0 60000 65536"/>
                <a:gd name="T7" fmla="*/ 0 60000 65536"/>
                <a:gd name="T8" fmla="*/ 0 60000 65536"/>
                <a:gd name="T9" fmla="*/ 0 w 108"/>
                <a:gd name="T10" fmla="*/ 0 h 246"/>
                <a:gd name="T11" fmla="*/ 108 w 108"/>
                <a:gd name="T12" fmla="*/ 246 h 2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" h="246">
                  <a:moveTo>
                    <a:pt x="0" y="246"/>
                  </a:moveTo>
                  <a:cubicBezTo>
                    <a:pt x="0" y="246"/>
                    <a:pt x="108" y="16"/>
                    <a:pt x="72" y="8"/>
                  </a:cubicBezTo>
                  <a:cubicBezTo>
                    <a:pt x="36" y="0"/>
                    <a:pt x="0" y="246"/>
                    <a:pt x="0" y="246"/>
                  </a:cubicBezTo>
                  <a:close/>
                </a:path>
              </a:pathLst>
            </a:custGeom>
            <a:solidFill>
              <a:srgbClr val="FF0000"/>
            </a:solidFill>
            <a:ln w="15875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343" name="Oval 334"/>
            <p:cNvSpPr>
              <a:spLocks noChangeArrowheads="1"/>
            </p:cNvSpPr>
            <p:nvPr/>
          </p:nvSpPr>
          <p:spPr bwMode="auto">
            <a:xfrm>
              <a:off x="5384" y="3174"/>
              <a:ext cx="38" cy="38"/>
            </a:xfrm>
            <a:prstGeom prst="ellipse">
              <a:avLst/>
            </a:prstGeom>
            <a:solidFill>
              <a:srgbClr val="FF0000"/>
            </a:solidFill>
            <a:ln w="15875" algn="ctr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1036" name="Group 2"/>
          <p:cNvGrpSpPr>
            <a:grpSpLocks/>
          </p:cNvGrpSpPr>
          <p:nvPr/>
        </p:nvGrpSpPr>
        <p:grpSpPr bwMode="auto">
          <a:xfrm>
            <a:off x="676275" y="2825750"/>
            <a:ext cx="2192338" cy="85725"/>
            <a:chOff x="420" y="1892"/>
            <a:chExt cx="1864" cy="73"/>
          </a:xfrm>
        </p:grpSpPr>
        <p:grpSp>
          <p:nvGrpSpPr>
            <p:cNvPr id="1197" name="Group 3"/>
            <p:cNvGrpSpPr>
              <a:grpSpLocks/>
            </p:cNvGrpSpPr>
            <p:nvPr/>
          </p:nvGrpSpPr>
          <p:grpSpPr bwMode="auto">
            <a:xfrm>
              <a:off x="420" y="1892"/>
              <a:ext cx="1864" cy="73"/>
              <a:chOff x="1266" y="1913"/>
              <a:chExt cx="2520" cy="98"/>
            </a:xfrm>
          </p:grpSpPr>
          <p:sp>
            <p:nvSpPr>
              <p:cNvPr id="1202" name="Rectangle 4" descr="Papyrus"/>
              <p:cNvSpPr>
                <a:spLocks noChangeArrowheads="1"/>
              </p:cNvSpPr>
              <p:nvPr/>
            </p:nvSpPr>
            <p:spPr bwMode="auto">
              <a:xfrm>
                <a:off x="1266" y="1913"/>
                <a:ext cx="2520" cy="98"/>
              </a:xfrm>
              <a:prstGeom prst="rect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1203" name="Line 5"/>
              <p:cNvSpPr>
                <a:spLocks noChangeShapeType="1"/>
              </p:cNvSpPr>
              <p:nvPr/>
            </p:nvSpPr>
            <p:spPr bwMode="auto">
              <a:xfrm>
                <a:off x="12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4" name="Line 6"/>
              <p:cNvSpPr>
                <a:spLocks noChangeShapeType="1"/>
              </p:cNvSpPr>
              <p:nvPr/>
            </p:nvSpPr>
            <p:spPr bwMode="auto">
              <a:xfrm>
                <a:off x="13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5" name="Line 7"/>
              <p:cNvSpPr>
                <a:spLocks noChangeShapeType="1"/>
              </p:cNvSpPr>
              <p:nvPr/>
            </p:nvSpPr>
            <p:spPr bwMode="auto">
              <a:xfrm>
                <a:off x="13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6" name="Line 8"/>
              <p:cNvSpPr>
                <a:spLocks noChangeShapeType="1"/>
              </p:cNvSpPr>
              <p:nvPr/>
            </p:nvSpPr>
            <p:spPr bwMode="auto">
              <a:xfrm>
                <a:off x="13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7" name="Line 9"/>
              <p:cNvSpPr>
                <a:spLocks noChangeShapeType="1"/>
              </p:cNvSpPr>
              <p:nvPr/>
            </p:nvSpPr>
            <p:spPr bwMode="auto">
              <a:xfrm>
                <a:off x="13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8" name="Line 10"/>
              <p:cNvSpPr>
                <a:spLocks noChangeShapeType="1"/>
              </p:cNvSpPr>
              <p:nvPr/>
            </p:nvSpPr>
            <p:spPr bwMode="auto">
              <a:xfrm>
                <a:off x="13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9" name="Line 11"/>
              <p:cNvSpPr>
                <a:spLocks noChangeShapeType="1"/>
              </p:cNvSpPr>
              <p:nvPr/>
            </p:nvSpPr>
            <p:spPr bwMode="auto">
              <a:xfrm>
                <a:off x="13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0" name="Line 12"/>
              <p:cNvSpPr>
                <a:spLocks noChangeShapeType="1"/>
              </p:cNvSpPr>
              <p:nvPr/>
            </p:nvSpPr>
            <p:spPr bwMode="auto">
              <a:xfrm>
                <a:off x="14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1" name="Line 13"/>
              <p:cNvSpPr>
                <a:spLocks noChangeShapeType="1"/>
              </p:cNvSpPr>
              <p:nvPr/>
            </p:nvSpPr>
            <p:spPr bwMode="auto">
              <a:xfrm>
                <a:off x="14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2" name="Line 14"/>
              <p:cNvSpPr>
                <a:spLocks noChangeShapeType="1"/>
              </p:cNvSpPr>
              <p:nvPr/>
            </p:nvSpPr>
            <p:spPr bwMode="auto">
              <a:xfrm>
                <a:off x="14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3" name="Line 15"/>
              <p:cNvSpPr>
                <a:spLocks noChangeShapeType="1"/>
              </p:cNvSpPr>
              <p:nvPr/>
            </p:nvSpPr>
            <p:spPr bwMode="auto">
              <a:xfrm>
                <a:off x="14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4" name="Line 16"/>
              <p:cNvSpPr>
                <a:spLocks noChangeShapeType="1"/>
              </p:cNvSpPr>
              <p:nvPr/>
            </p:nvSpPr>
            <p:spPr bwMode="auto">
              <a:xfrm>
                <a:off x="14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5" name="Line 17"/>
              <p:cNvSpPr>
                <a:spLocks noChangeShapeType="1"/>
              </p:cNvSpPr>
              <p:nvPr/>
            </p:nvSpPr>
            <p:spPr bwMode="auto">
              <a:xfrm>
                <a:off x="15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6" name="Line 18"/>
              <p:cNvSpPr>
                <a:spLocks noChangeShapeType="1"/>
              </p:cNvSpPr>
              <p:nvPr/>
            </p:nvSpPr>
            <p:spPr bwMode="auto">
              <a:xfrm>
                <a:off x="15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7" name="Line 19"/>
              <p:cNvSpPr>
                <a:spLocks noChangeShapeType="1"/>
              </p:cNvSpPr>
              <p:nvPr/>
            </p:nvSpPr>
            <p:spPr bwMode="auto">
              <a:xfrm>
                <a:off x="15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8" name="Line 20"/>
              <p:cNvSpPr>
                <a:spLocks noChangeShapeType="1"/>
              </p:cNvSpPr>
              <p:nvPr/>
            </p:nvSpPr>
            <p:spPr bwMode="auto">
              <a:xfrm>
                <a:off x="15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19" name="Line 21"/>
              <p:cNvSpPr>
                <a:spLocks noChangeShapeType="1"/>
              </p:cNvSpPr>
              <p:nvPr/>
            </p:nvSpPr>
            <p:spPr bwMode="auto">
              <a:xfrm>
                <a:off x="15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0" name="Line 22"/>
              <p:cNvSpPr>
                <a:spLocks noChangeShapeType="1"/>
              </p:cNvSpPr>
              <p:nvPr/>
            </p:nvSpPr>
            <p:spPr bwMode="auto">
              <a:xfrm>
                <a:off x="15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1" name="Line 23"/>
              <p:cNvSpPr>
                <a:spLocks noChangeShapeType="1"/>
              </p:cNvSpPr>
              <p:nvPr/>
            </p:nvSpPr>
            <p:spPr bwMode="auto">
              <a:xfrm>
                <a:off x="16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2" name="Line 24"/>
              <p:cNvSpPr>
                <a:spLocks noChangeShapeType="1"/>
              </p:cNvSpPr>
              <p:nvPr/>
            </p:nvSpPr>
            <p:spPr bwMode="auto">
              <a:xfrm>
                <a:off x="16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3" name="Line 25"/>
              <p:cNvSpPr>
                <a:spLocks noChangeShapeType="1"/>
              </p:cNvSpPr>
              <p:nvPr/>
            </p:nvSpPr>
            <p:spPr bwMode="auto">
              <a:xfrm>
                <a:off x="164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4" name="Line 26"/>
              <p:cNvSpPr>
                <a:spLocks noChangeShapeType="1"/>
              </p:cNvSpPr>
              <p:nvPr/>
            </p:nvSpPr>
            <p:spPr bwMode="auto">
              <a:xfrm>
                <a:off x="16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5" name="Line 27"/>
              <p:cNvSpPr>
                <a:spLocks noChangeShapeType="1"/>
              </p:cNvSpPr>
              <p:nvPr/>
            </p:nvSpPr>
            <p:spPr bwMode="auto">
              <a:xfrm>
                <a:off x="16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6" name="Line 28"/>
              <p:cNvSpPr>
                <a:spLocks noChangeShapeType="1"/>
              </p:cNvSpPr>
              <p:nvPr/>
            </p:nvSpPr>
            <p:spPr bwMode="auto">
              <a:xfrm>
                <a:off x="16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7" name="Line 29"/>
              <p:cNvSpPr>
                <a:spLocks noChangeShapeType="1"/>
              </p:cNvSpPr>
              <p:nvPr/>
            </p:nvSpPr>
            <p:spPr bwMode="auto">
              <a:xfrm>
                <a:off x="171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8" name="Line 30"/>
              <p:cNvSpPr>
                <a:spLocks noChangeShapeType="1"/>
              </p:cNvSpPr>
              <p:nvPr/>
            </p:nvSpPr>
            <p:spPr bwMode="auto">
              <a:xfrm>
                <a:off x="173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29" name="Line 31"/>
              <p:cNvSpPr>
                <a:spLocks noChangeShapeType="1"/>
              </p:cNvSpPr>
              <p:nvPr/>
            </p:nvSpPr>
            <p:spPr bwMode="auto">
              <a:xfrm>
                <a:off x="17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0" name="Line 32"/>
              <p:cNvSpPr>
                <a:spLocks noChangeShapeType="1"/>
              </p:cNvSpPr>
              <p:nvPr/>
            </p:nvSpPr>
            <p:spPr bwMode="auto">
              <a:xfrm>
                <a:off x="17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1" name="Line 33"/>
              <p:cNvSpPr>
                <a:spLocks noChangeShapeType="1"/>
              </p:cNvSpPr>
              <p:nvPr/>
            </p:nvSpPr>
            <p:spPr bwMode="auto">
              <a:xfrm>
                <a:off x="17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2" name="Line 34"/>
              <p:cNvSpPr>
                <a:spLocks noChangeShapeType="1"/>
              </p:cNvSpPr>
              <p:nvPr/>
            </p:nvSpPr>
            <p:spPr bwMode="auto">
              <a:xfrm>
                <a:off x="180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3" name="Line 35"/>
              <p:cNvSpPr>
                <a:spLocks noChangeShapeType="1"/>
              </p:cNvSpPr>
              <p:nvPr/>
            </p:nvSpPr>
            <p:spPr bwMode="auto">
              <a:xfrm>
                <a:off x="182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4" name="Line 36"/>
              <p:cNvSpPr>
                <a:spLocks noChangeShapeType="1"/>
              </p:cNvSpPr>
              <p:nvPr/>
            </p:nvSpPr>
            <p:spPr bwMode="auto">
              <a:xfrm>
                <a:off x="18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5" name="Line 37"/>
              <p:cNvSpPr>
                <a:spLocks noChangeShapeType="1"/>
              </p:cNvSpPr>
              <p:nvPr/>
            </p:nvSpPr>
            <p:spPr bwMode="auto">
              <a:xfrm>
                <a:off x="18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6" name="Line 38"/>
              <p:cNvSpPr>
                <a:spLocks noChangeShapeType="1"/>
              </p:cNvSpPr>
              <p:nvPr/>
            </p:nvSpPr>
            <p:spPr bwMode="auto">
              <a:xfrm>
                <a:off x="18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7" name="Line 39"/>
              <p:cNvSpPr>
                <a:spLocks noChangeShapeType="1"/>
              </p:cNvSpPr>
              <p:nvPr/>
            </p:nvSpPr>
            <p:spPr bwMode="auto">
              <a:xfrm>
                <a:off x="189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8" name="Line 40"/>
              <p:cNvSpPr>
                <a:spLocks noChangeShapeType="1"/>
              </p:cNvSpPr>
              <p:nvPr/>
            </p:nvSpPr>
            <p:spPr bwMode="auto">
              <a:xfrm>
                <a:off x="191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39" name="Line 41"/>
              <p:cNvSpPr>
                <a:spLocks noChangeShapeType="1"/>
              </p:cNvSpPr>
              <p:nvPr/>
            </p:nvSpPr>
            <p:spPr bwMode="auto">
              <a:xfrm>
                <a:off x="19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0" name="Line 42"/>
              <p:cNvSpPr>
                <a:spLocks noChangeShapeType="1"/>
              </p:cNvSpPr>
              <p:nvPr/>
            </p:nvSpPr>
            <p:spPr bwMode="auto">
              <a:xfrm>
                <a:off x="19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1" name="Line 43"/>
              <p:cNvSpPr>
                <a:spLocks noChangeShapeType="1"/>
              </p:cNvSpPr>
              <p:nvPr/>
            </p:nvSpPr>
            <p:spPr bwMode="auto">
              <a:xfrm>
                <a:off x="19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2" name="Line 44"/>
              <p:cNvSpPr>
                <a:spLocks noChangeShapeType="1"/>
              </p:cNvSpPr>
              <p:nvPr/>
            </p:nvSpPr>
            <p:spPr bwMode="auto">
              <a:xfrm>
                <a:off x="198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3" name="Line 45"/>
              <p:cNvSpPr>
                <a:spLocks noChangeShapeType="1"/>
              </p:cNvSpPr>
              <p:nvPr/>
            </p:nvSpPr>
            <p:spPr bwMode="auto">
              <a:xfrm>
                <a:off x="200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4" name="Line 46"/>
              <p:cNvSpPr>
                <a:spLocks noChangeShapeType="1"/>
              </p:cNvSpPr>
              <p:nvPr/>
            </p:nvSpPr>
            <p:spPr bwMode="auto">
              <a:xfrm>
                <a:off x="20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5" name="Line 47"/>
              <p:cNvSpPr>
                <a:spLocks noChangeShapeType="1"/>
              </p:cNvSpPr>
              <p:nvPr/>
            </p:nvSpPr>
            <p:spPr bwMode="auto">
              <a:xfrm>
                <a:off x="20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6" name="Line 48"/>
              <p:cNvSpPr>
                <a:spLocks noChangeShapeType="1"/>
              </p:cNvSpPr>
              <p:nvPr/>
            </p:nvSpPr>
            <p:spPr bwMode="auto">
              <a:xfrm>
                <a:off x="20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7" name="Line 49"/>
              <p:cNvSpPr>
                <a:spLocks noChangeShapeType="1"/>
              </p:cNvSpPr>
              <p:nvPr/>
            </p:nvSpPr>
            <p:spPr bwMode="auto">
              <a:xfrm>
                <a:off x="207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8" name="Line 50"/>
              <p:cNvSpPr>
                <a:spLocks noChangeShapeType="1"/>
              </p:cNvSpPr>
              <p:nvPr/>
            </p:nvSpPr>
            <p:spPr bwMode="auto">
              <a:xfrm>
                <a:off x="209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49" name="Line 51"/>
              <p:cNvSpPr>
                <a:spLocks noChangeShapeType="1"/>
              </p:cNvSpPr>
              <p:nvPr/>
            </p:nvSpPr>
            <p:spPr bwMode="auto">
              <a:xfrm>
                <a:off x="21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0" name="Line 52"/>
              <p:cNvSpPr>
                <a:spLocks noChangeShapeType="1"/>
              </p:cNvSpPr>
              <p:nvPr/>
            </p:nvSpPr>
            <p:spPr bwMode="auto">
              <a:xfrm>
                <a:off x="21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1" name="Line 53"/>
              <p:cNvSpPr>
                <a:spLocks noChangeShapeType="1"/>
              </p:cNvSpPr>
              <p:nvPr/>
            </p:nvSpPr>
            <p:spPr bwMode="auto">
              <a:xfrm>
                <a:off x="21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2" name="Line 54"/>
              <p:cNvSpPr>
                <a:spLocks noChangeShapeType="1"/>
              </p:cNvSpPr>
              <p:nvPr/>
            </p:nvSpPr>
            <p:spPr bwMode="auto">
              <a:xfrm>
                <a:off x="216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3" name="Line 55"/>
              <p:cNvSpPr>
                <a:spLocks noChangeShapeType="1"/>
              </p:cNvSpPr>
              <p:nvPr/>
            </p:nvSpPr>
            <p:spPr bwMode="auto">
              <a:xfrm>
                <a:off x="21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4" name="Line 56"/>
              <p:cNvSpPr>
                <a:spLocks noChangeShapeType="1"/>
              </p:cNvSpPr>
              <p:nvPr/>
            </p:nvSpPr>
            <p:spPr bwMode="auto">
              <a:xfrm>
                <a:off x="22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5" name="Line 57"/>
              <p:cNvSpPr>
                <a:spLocks noChangeShapeType="1"/>
              </p:cNvSpPr>
              <p:nvPr/>
            </p:nvSpPr>
            <p:spPr bwMode="auto">
              <a:xfrm>
                <a:off x="22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6" name="Line 58"/>
              <p:cNvSpPr>
                <a:spLocks noChangeShapeType="1"/>
              </p:cNvSpPr>
              <p:nvPr/>
            </p:nvSpPr>
            <p:spPr bwMode="auto">
              <a:xfrm>
                <a:off x="22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7" name="Line 59"/>
              <p:cNvSpPr>
                <a:spLocks noChangeShapeType="1"/>
              </p:cNvSpPr>
              <p:nvPr/>
            </p:nvSpPr>
            <p:spPr bwMode="auto">
              <a:xfrm>
                <a:off x="22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8" name="Line 60"/>
              <p:cNvSpPr>
                <a:spLocks noChangeShapeType="1"/>
              </p:cNvSpPr>
              <p:nvPr/>
            </p:nvSpPr>
            <p:spPr bwMode="auto">
              <a:xfrm>
                <a:off x="22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59" name="Line 61"/>
              <p:cNvSpPr>
                <a:spLocks noChangeShapeType="1"/>
              </p:cNvSpPr>
              <p:nvPr/>
            </p:nvSpPr>
            <p:spPr bwMode="auto">
              <a:xfrm>
                <a:off x="22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0" name="Line 62"/>
              <p:cNvSpPr>
                <a:spLocks noChangeShapeType="1"/>
              </p:cNvSpPr>
              <p:nvPr/>
            </p:nvSpPr>
            <p:spPr bwMode="auto">
              <a:xfrm>
                <a:off x="23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1" name="Line 63"/>
              <p:cNvSpPr>
                <a:spLocks noChangeShapeType="1"/>
              </p:cNvSpPr>
              <p:nvPr/>
            </p:nvSpPr>
            <p:spPr bwMode="auto">
              <a:xfrm>
                <a:off x="23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2" name="Line 64"/>
              <p:cNvSpPr>
                <a:spLocks noChangeShapeType="1"/>
              </p:cNvSpPr>
              <p:nvPr/>
            </p:nvSpPr>
            <p:spPr bwMode="auto">
              <a:xfrm>
                <a:off x="23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3" name="Line 65"/>
              <p:cNvSpPr>
                <a:spLocks noChangeShapeType="1"/>
              </p:cNvSpPr>
              <p:nvPr/>
            </p:nvSpPr>
            <p:spPr bwMode="auto">
              <a:xfrm>
                <a:off x="23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4" name="Line 66"/>
              <p:cNvSpPr>
                <a:spLocks noChangeShapeType="1"/>
              </p:cNvSpPr>
              <p:nvPr/>
            </p:nvSpPr>
            <p:spPr bwMode="auto">
              <a:xfrm>
                <a:off x="23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5" name="Line 67"/>
              <p:cNvSpPr>
                <a:spLocks noChangeShapeType="1"/>
              </p:cNvSpPr>
              <p:nvPr/>
            </p:nvSpPr>
            <p:spPr bwMode="auto">
              <a:xfrm>
                <a:off x="24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6" name="Line 68"/>
              <p:cNvSpPr>
                <a:spLocks noChangeShapeType="1"/>
              </p:cNvSpPr>
              <p:nvPr/>
            </p:nvSpPr>
            <p:spPr bwMode="auto">
              <a:xfrm>
                <a:off x="24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7" name="Line 69"/>
              <p:cNvSpPr>
                <a:spLocks noChangeShapeType="1"/>
              </p:cNvSpPr>
              <p:nvPr/>
            </p:nvSpPr>
            <p:spPr bwMode="auto">
              <a:xfrm>
                <a:off x="24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8" name="Line 70"/>
              <p:cNvSpPr>
                <a:spLocks noChangeShapeType="1"/>
              </p:cNvSpPr>
              <p:nvPr/>
            </p:nvSpPr>
            <p:spPr bwMode="auto">
              <a:xfrm>
                <a:off x="24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69" name="Line 71"/>
              <p:cNvSpPr>
                <a:spLocks noChangeShapeType="1"/>
              </p:cNvSpPr>
              <p:nvPr/>
            </p:nvSpPr>
            <p:spPr bwMode="auto">
              <a:xfrm>
                <a:off x="24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0" name="Line 72"/>
              <p:cNvSpPr>
                <a:spLocks noChangeShapeType="1"/>
              </p:cNvSpPr>
              <p:nvPr/>
            </p:nvSpPr>
            <p:spPr bwMode="auto">
              <a:xfrm>
                <a:off x="24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1" name="Line 73"/>
              <p:cNvSpPr>
                <a:spLocks noChangeShapeType="1"/>
              </p:cNvSpPr>
              <p:nvPr/>
            </p:nvSpPr>
            <p:spPr bwMode="auto">
              <a:xfrm>
                <a:off x="25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2" name="Line 74"/>
              <p:cNvSpPr>
                <a:spLocks noChangeShapeType="1"/>
              </p:cNvSpPr>
              <p:nvPr/>
            </p:nvSpPr>
            <p:spPr bwMode="auto">
              <a:xfrm>
                <a:off x="25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3" name="Line 75"/>
              <p:cNvSpPr>
                <a:spLocks noChangeShapeType="1"/>
              </p:cNvSpPr>
              <p:nvPr/>
            </p:nvSpPr>
            <p:spPr bwMode="auto">
              <a:xfrm>
                <a:off x="25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4" name="Line 76"/>
              <p:cNvSpPr>
                <a:spLocks noChangeShapeType="1"/>
              </p:cNvSpPr>
              <p:nvPr/>
            </p:nvSpPr>
            <p:spPr bwMode="auto">
              <a:xfrm>
                <a:off x="25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5" name="Line 77"/>
              <p:cNvSpPr>
                <a:spLocks noChangeShapeType="1"/>
              </p:cNvSpPr>
              <p:nvPr/>
            </p:nvSpPr>
            <p:spPr bwMode="auto">
              <a:xfrm>
                <a:off x="25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6" name="Line 78"/>
              <p:cNvSpPr>
                <a:spLocks noChangeShapeType="1"/>
              </p:cNvSpPr>
              <p:nvPr/>
            </p:nvSpPr>
            <p:spPr bwMode="auto">
              <a:xfrm>
                <a:off x="25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7" name="Line 79"/>
              <p:cNvSpPr>
                <a:spLocks noChangeShapeType="1"/>
              </p:cNvSpPr>
              <p:nvPr/>
            </p:nvSpPr>
            <p:spPr bwMode="auto">
              <a:xfrm>
                <a:off x="26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8" name="Line 80"/>
              <p:cNvSpPr>
                <a:spLocks noChangeShapeType="1"/>
              </p:cNvSpPr>
              <p:nvPr/>
            </p:nvSpPr>
            <p:spPr bwMode="auto">
              <a:xfrm>
                <a:off x="26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79" name="Line 81"/>
              <p:cNvSpPr>
                <a:spLocks noChangeShapeType="1"/>
              </p:cNvSpPr>
              <p:nvPr/>
            </p:nvSpPr>
            <p:spPr bwMode="auto">
              <a:xfrm>
                <a:off x="26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0" name="Line 82"/>
              <p:cNvSpPr>
                <a:spLocks noChangeShapeType="1"/>
              </p:cNvSpPr>
              <p:nvPr/>
            </p:nvSpPr>
            <p:spPr bwMode="auto">
              <a:xfrm>
                <a:off x="26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1" name="Line 83"/>
              <p:cNvSpPr>
                <a:spLocks noChangeShapeType="1"/>
              </p:cNvSpPr>
              <p:nvPr/>
            </p:nvSpPr>
            <p:spPr bwMode="auto">
              <a:xfrm>
                <a:off x="26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2" name="Line 84"/>
              <p:cNvSpPr>
                <a:spLocks noChangeShapeType="1"/>
              </p:cNvSpPr>
              <p:nvPr/>
            </p:nvSpPr>
            <p:spPr bwMode="auto">
              <a:xfrm>
                <a:off x="27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3" name="Line 85"/>
              <p:cNvSpPr>
                <a:spLocks noChangeShapeType="1"/>
              </p:cNvSpPr>
              <p:nvPr/>
            </p:nvSpPr>
            <p:spPr bwMode="auto">
              <a:xfrm>
                <a:off x="27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4" name="Line 86"/>
              <p:cNvSpPr>
                <a:spLocks noChangeShapeType="1"/>
              </p:cNvSpPr>
              <p:nvPr/>
            </p:nvSpPr>
            <p:spPr bwMode="auto">
              <a:xfrm>
                <a:off x="27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5" name="Line 87"/>
              <p:cNvSpPr>
                <a:spLocks noChangeShapeType="1"/>
              </p:cNvSpPr>
              <p:nvPr/>
            </p:nvSpPr>
            <p:spPr bwMode="auto">
              <a:xfrm>
                <a:off x="27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6" name="Line 88"/>
              <p:cNvSpPr>
                <a:spLocks noChangeShapeType="1"/>
              </p:cNvSpPr>
              <p:nvPr/>
            </p:nvSpPr>
            <p:spPr bwMode="auto">
              <a:xfrm>
                <a:off x="27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7" name="Line 89"/>
              <p:cNvSpPr>
                <a:spLocks noChangeShapeType="1"/>
              </p:cNvSpPr>
              <p:nvPr/>
            </p:nvSpPr>
            <p:spPr bwMode="auto">
              <a:xfrm>
                <a:off x="27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8" name="Line 90"/>
              <p:cNvSpPr>
                <a:spLocks noChangeShapeType="1"/>
              </p:cNvSpPr>
              <p:nvPr/>
            </p:nvSpPr>
            <p:spPr bwMode="auto">
              <a:xfrm>
                <a:off x="28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89" name="Line 91"/>
              <p:cNvSpPr>
                <a:spLocks noChangeShapeType="1"/>
              </p:cNvSpPr>
              <p:nvPr/>
            </p:nvSpPr>
            <p:spPr bwMode="auto">
              <a:xfrm>
                <a:off x="28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0" name="Line 92"/>
              <p:cNvSpPr>
                <a:spLocks noChangeShapeType="1"/>
              </p:cNvSpPr>
              <p:nvPr/>
            </p:nvSpPr>
            <p:spPr bwMode="auto">
              <a:xfrm>
                <a:off x="28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1" name="Line 93"/>
              <p:cNvSpPr>
                <a:spLocks noChangeShapeType="1"/>
              </p:cNvSpPr>
              <p:nvPr/>
            </p:nvSpPr>
            <p:spPr bwMode="auto">
              <a:xfrm>
                <a:off x="28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2" name="Line 94"/>
              <p:cNvSpPr>
                <a:spLocks noChangeShapeType="1"/>
              </p:cNvSpPr>
              <p:nvPr/>
            </p:nvSpPr>
            <p:spPr bwMode="auto">
              <a:xfrm>
                <a:off x="288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3" name="Line 95"/>
              <p:cNvSpPr>
                <a:spLocks noChangeShapeType="1"/>
              </p:cNvSpPr>
              <p:nvPr/>
            </p:nvSpPr>
            <p:spPr bwMode="auto">
              <a:xfrm>
                <a:off x="29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4" name="Line 96"/>
              <p:cNvSpPr>
                <a:spLocks noChangeShapeType="1"/>
              </p:cNvSpPr>
              <p:nvPr/>
            </p:nvSpPr>
            <p:spPr bwMode="auto">
              <a:xfrm>
                <a:off x="29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5" name="Line 97"/>
              <p:cNvSpPr>
                <a:spLocks noChangeShapeType="1"/>
              </p:cNvSpPr>
              <p:nvPr/>
            </p:nvSpPr>
            <p:spPr bwMode="auto">
              <a:xfrm>
                <a:off x="29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6" name="Line 98"/>
              <p:cNvSpPr>
                <a:spLocks noChangeShapeType="1"/>
              </p:cNvSpPr>
              <p:nvPr/>
            </p:nvSpPr>
            <p:spPr bwMode="auto">
              <a:xfrm>
                <a:off x="295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7" name="Line 99"/>
              <p:cNvSpPr>
                <a:spLocks noChangeShapeType="1"/>
              </p:cNvSpPr>
              <p:nvPr/>
            </p:nvSpPr>
            <p:spPr bwMode="auto">
              <a:xfrm>
                <a:off x="297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8" name="Line 100"/>
              <p:cNvSpPr>
                <a:spLocks noChangeShapeType="1"/>
              </p:cNvSpPr>
              <p:nvPr/>
            </p:nvSpPr>
            <p:spPr bwMode="auto">
              <a:xfrm>
                <a:off x="29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99" name="Line 101"/>
              <p:cNvSpPr>
                <a:spLocks noChangeShapeType="1"/>
              </p:cNvSpPr>
              <p:nvPr/>
            </p:nvSpPr>
            <p:spPr bwMode="auto">
              <a:xfrm>
                <a:off x="30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0" name="Line 102"/>
              <p:cNvSpPr>
                <a:spLocks noChangeShapeType="1"/>
              </p:cNvSpPr>
              <p:nvPr/>
            </p:nvSpPr>
            <p:spPr bwMode="auto">
              <a:xfrm>
                <a:off x="30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1" name="Line 103"/>
              <p:cNvSpPr>
                <a:spLocks noChangeShapeType="1"/>
              </p:cNvSpPr>
              <p:nvPr/>
            </p:nvSpPr>
            <p:spPr bwMode="auto">
              <a:xfrm>
                <a:off x="304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2" name="Line 104"/>
              <p:cNvSpPr>
                <a:spLocks noChangeShapeType="1"/>
              </p:cNvSpPr>
              <p:nvPr/>
            </p:nvSpPr>
            <p:spPr bwMode="auto">
              <a:xfrm>
                <a:off x="306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3" name="Line 105"/>
              <p:cNvSpPr>
                <a:spLocks noChangeShapeType="1"/>
              </p:cNvSpPr>
              <p:nvPr/>
            </p:nvSpPr>
            <p:spPr bwMode="auto">
              <a:xfrm>
                <a:off x="30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4" name="Line 106"/>
              <p:cNvSpPr>
                <a:spLocks noChangeShapeType="1"/>
              </p:cNvSpPr>
              <p:nvPr/>
            </p:nvSpPr>
            <p:spPr bwMode="auto">
              <a:xfrm>
                <a:off x="31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5" name="Line 107"/>
              <p:cNvSpPr>
                <a:spLocks noChangeShapeType="1"/>
              </p:cNvSpPr>
              <p:nvPr/>
            </p:nvSpPr>
            <p:spPr bwMode="auto">
              <a:xfrm>
                <a:off x="31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6" name="Line 108"/>
              <p:cNvSpPr>
                <a:spLocks noChangeShapeType="1"/>
              </p:cNvSpPr>
              <p:nvPr/>
            </p:nvSpPr>
            <p:spPr bwMode="auto">
              <a:xfrm>
                <a:off x="313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7" name="Line 109"/>
              <p:cNvSpPr>
                <a:spLocks noChangeShapeType="1"/>
              </p:cNvSpPr>
              <p:nvPr/>
            </p:nvSpPr>
            <p:spPr bwMode="auto">
              <a:xfrm>
                <a:off x="315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8" name="Line 110"/>
              <p:cNvSpPr>
                <a:spLocks noChangeShapeType="1"/>
              </p:cNvSpPr>
              <p:nvPr/>
            </p:nvSpPr>
            <p:spPr bwMode="auto">
              <a:xfrm>
                <a:off x="31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09" name="Line 111"/>
              <p:cNvSpPr>
                <a:spLocks noChangeShapeType="1"/>
              </p:cNvSpPr>
              <p:nvPr/>
            </p:nvSpPr>
            <p:spPr bwMode="auto">
              <a:xfrm>
                <a:off x="31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0" name="Line 112"/>
              <p:cNvSpPr>
                <a:spLocks noChangeShapeType="1"/>
              </p:cNvSpPr>
              <p:nvPr/>
            </p:nvSpPr>
            <p:spPr bwMode="auto">
              <a:xfrm>
                <a:off x="32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1" name="Line 113"/>
              <p:cNvSpPr>
                <a:spLocks noChangeShapeType="1"/>
              </p:cNvSpPr>
              <p:nvPr/>
            </p:nvSpPr>
            <p:spPr bwMode="auto">
              <a:xfrm>
                <a:off x="322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2" name="Line 114"/>
              <p:cNvSpPr>
                <a:spLocks noChangeShapeType="1"/>
              </p:cNvSpPr>
              <p:nvPr/>
            </p:nvSpPr>
            <p:spPr bwMode="auto">
              <a:xfrm>
                <a:off x="324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3" name="Line 115"/>
              <p:cNvSpPr>
                <a:spLocks noChangeShapeType="1"/>
              </p:cNvSpPr>
              <p:nvPr/>
            </p:nvSpPr>
            <p:spPr bwMode="auto">
              <a:xfrm>
                <a:off x="32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4" name="Line 116"/>
              <p:cNvSpPr>
                <a:spLocks noChangeShapeType="1"/>
              </p:cNvSpPr>
              <p:nvPr/>
            </p:nvSpPr>
            <p:spPr bwMode="auto">
              <a:xfrm>
                <a:off x="32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5" name="Line 117"/>
              <p:cNvSpPr>
                <a:spLocks noChangeShapeType="1"/>
              </p:cNvSpPr>
              <p:nvPr/>
            </p:nvSpPr>
            <p:spPr bwMode="auto">
              <a:xfrm>
                <a:off x="32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6" name="Line 118"/>
              <p:cNvSpPr>
                <a:spLocks noChangeShapeType="1"/>
              </p:cNvSpPr>
              <p:nvPr/>
            </p:nvSpPr>
            <p:spPr bwMode="auto">
              <a:xfrm>
                <a:off x="331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7" name="Line 119"/>
              <p:cNvSpPr>
                <a:spLocks noChangeShapeType="1"/>
              </p:cNvSpPr>
              <p:nvPr/>
            </p:nvSpPr>
            <p:spPr bwMode="auto">
              <a:xfrm>
                <a:off x="333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8" name="Line 120"/>
              <p:cNvSpPr>
                <a:spLocks noChangeShapeType="1"/>
              </p:cNvSpPr>
              <p:nvPr/>
            </p:nvSpPr>
            <p:spPr bwMode="auto">
              <a:xfrm>
                <a:off x="33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19" name="Line 121"/>
              <p:cNvSpPr>
                <a:spLocks noChangeShapeType="1"/>
              </p:cNvSpPr>
              <p:nvPr/>
            </p:nvSpPr>
            <p:spPr bwMode="auto">
              <a:xfrm>
                <a:off x="33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0" name="Line 122"/>
              <p:cNvSpPr>
                <a:spLocks noChangeShapeType="1"/>
              </p:cNvSpPr>
              <p:nvPr/>
            </p:nvSpPr>
            <p:spPr bwMode="auto">
              <a:xfrm>
                <a:off x="33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1" name="Line 123"/>
              <p:cNvSpPr>
                <a:spLocks noChangeShapeType="1"/>
              </p:cNvSpPr>
              <p:nvPr/>
            </p:nvSpPr>
            <p:spPr bwMode="auto">
              <a:xfrm>
                <a:off x="340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2" name="Line 124"/>
              <p:cNvSpPr>
                <a:spLocks noChangeShapeType="1"/>
              </p:cNvSpPr>
              <p:nvPr/>
            </p:nvSpPr>
            <p:spPr bwMode="auto">
              <a:xfrm>
                <a:off x="342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3" name="Line 125"/>
              <p:cNvSpPr>
                <a:spLocks noChangeShapeType="1"/>
              </p:cNvSpPr>
              <p:nvPr/>
            </p:nvSpPr>
            <p:spPr bwMode="auto">
              <a:xfrm>
                <a:off x="34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4" name="Line 126"/>
              <p:cNvSpPr>
                <a:spLocks noChangeShapeType="1"/>
              </p:cNvSpPr>
              <p:nvPr/>
            </p:nvSpPr>
            <p:spPr bwMode="auto">
              <a:xfrm>
                <a:off x="34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5" name="Line 127"/>
              <p:cNvSpPr>
                <a:spLocks noChangeShapeType="1"/>
              </p:cNvSpPr>
              <p:nvPr/>
            </p:nvSpPr>
            <p:spPr bwMode="auto">
              <a:xfrm>
                <a:off x="34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6" name="Line 128"/>
              <p:cNvSpPr>
                <a:spLocks noChangeShapeType="1"/>
              </p:cNvSpPr>
              <p:nvPr/>
            </p:nvSpPr>
            <p:spPr bwMode="auto">
              <a:xfrm>
                <a:off x="34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7" name="Line 129"/>
              <p:cNvSpPr>
                <a:spLocks noChangeShapeType="1"/>
              </p:cNvSpPr>
              <p:nvPr/>
            </p:nvSpPr>
            <p:spPr bwMode="auto">
              <a:xfrm>
                <a:off x="35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8" name="Line 130"/>
              <p:cNvSpPr>
                <a:spLocks noChangeShapeType="1"/>
              </p:cNvSpPr>
              <p:nvPr/>
            </p:nvSpPr>
            <p:spPr bwMode="auto">
              <a:xfrm>
                <a:off x="35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29" name="Line 131"/>
              <p:cNvSpPr>
                <a:spLocks noChangeShapeType="1"/>
              </p:cNvSpPr>
              <p:nvPr/>
            </p:nvSpPr>
            <p:spPr bwMode="auto">
              <a:xfrm>
                <a:off x="35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0" name="Line 132"/>
              <p:cNvSpPr>
                <a:spLocks noChangeShapeType="1"/>
              </p:cNvSpPr>
              <p:nvPr/>
            </p:nvSpPr>
            <p:spPr bwMode="auto">
              <a:xfrm>
                <a:off x="35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1" name="Line 133"/>
              <p:cNvSpPr>
                <a:spLocks noChangeShapeType="1"/>
              </p:cNvSpPr>
              <p:nvPr/>
            </p:nvSpPr>
            <p:spPr bwMode="auto">
              <a:xfrm>
                <a:off x="35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2" name="Line 134"/>
              <p:cNvSpPr>
                <a:spLocks noChangeShapeType="1"/>
              </p:cNvSpPr>
              <p:nvPr/>
            </p:nvSpPr>
            <p:spPr bwMode="auto">
              <a:xfrm>
                <a:off x="36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3" name="Line 135"/>
              <p:cNvSpPr>
                <a:spLocks noChangeShapeType="1"/>
              </p:cNvSpPr>
              <p:nvPr/>
            </p:nvSpPr>
            <p:spPr bwMode="auto">
              <a:xfrm>
                <a:off x="36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4" name="Line 136"/>
              <p:cNvSpPr>
                <a:spLocks noChangeShapeType="1"/>
              </p:cNvSpPr>
              <p:nvPr/>
            </p:nvSpPr>
            <p:spPr bwMode="auto">
              <a:xfrm>
                <a:off x="36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5" name="Line 137"/>
              <p:cNvSpPr>
                <a:spLocks noChangeShapeType="1"/>
              </p:cNvSpPr>
              <p:nvPr/>
            </p:nvSpPr>
            <p:spPr bwMode="auto">
              <a:xfrm>
                <a:off x="36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6" name="Line 138"/>
              <p:cNvSpPr>
                <a:spLocks noChangeShapeType="1"/>
              </p:cNvSpPr>
              <p:nvPr/>
            </p:nvSpPr>
            <p:spPr bwMode="auto">
              <a:xfrm>
                <a:off x="36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7" name="Line 139"/>
              <p:cNvSpPr>
                <a:spLocks noChangeShapeType="1"/>
              </p:cNvSpPr>
              <p:nvPr/>
            </p:nvSpPr>
            <p:spPr bwMode="auto">
              <a:xfrm>
                <a:off x="36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8" name="Line 140"/>
              <p:cNvSpPr>
                <a:spLocks noChangeShapeType="1"/>
              </p:cNvSpPr>
              <p:nvPr/>
            </p:nvSpPr>
            <p:spPr bwMode="auto">
              <a:xfrm>
                <a:off x="37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39" name="Line 141"/>
              <p:cNvSpPr>
                <a:spLocks noChangeShapeType="1"/>
              </p:cNvSpPr>
              <p:nvPr/>
            </p:nvSpPr>
            <p:spPr bwMode="auto">
              <a:xfrm>
                <a:off x="37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40" name="Line 142"/>
              <p:cNvSpPr>
                <a:spLocks noChangeShapeType="1"/>
              </p:cNvSpPr>
              <p:nvPr/>
            </p:nvSpPr>
            <p:spPr bwMode="auto">
              <a:xfrm>
                <a:off x="37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341" name="Line 143"/>
              <p:cNvSpPr>
                <a:spLocks noChangeShapeType="1"/>
              </p:cNvSpPr>
              <p:nvPr/>
            </p:nvSpPr>
            <p:spPr bwMode="auto">
              <a:xfrm>
                <a:off x="37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1198" name="Group 144"/>
            <p:cNvGrpSpPr>
              <a:grpSpLocks/>
            </p:cNvGrpSpPr>
            <p:nvPr/>
          </p:nvGrpSpPr>
          <p:grpSpPr bwMode="auto">
            <a:xfrm>
              <a:off x="1317" y="1893"/>
              <a:ext cx="71" cy="71"/>
              <a:chOff x="4551" y="1196"/>
              <a:chExt cx="96" cy="96"/>
            </a:xfrm>
          </p:grpSpPr>
          <p:sp>
            <p:nvSpPr>
              <p:cNvPr id="1199" name="Oval 145"/>
              <p:cNvSpPr>
                <a:spLocks noChangeArrowheads="1"/>
              </p:cNvSpPr>
              <p:nvPr/>
            </p:nvSpPr>
            <p:spPr bwMode="auto">
              <a:xfrm>
                <a:off x="4551" y="1196"/>
                <a:ext cx="96" cy="9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1200" name="Line 146"/>
              <p:cNvSpPr>
                <a:spLocks noChangeShapeType="1"/>
              </p:cNvSpPr>
              <p:nvPr/>
            </p:nvSpPr>
            <p:spPr bwMode="auto">
              <a:xfrm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201" name="Line 147"/>
              <p:cNvSpPr>
                <a:spLocks noChangeShapeType="1"/>
              </p:cNvSpPr>
              <p:nvPr/>
            </p:nvSpPr>
            <p:spPr bwMode="auto">
              <a:xfrm rot="16200000"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1037" name="Group 148"/>
          <p:cNvGrpSpPr>
            <a:grpSpLocks/>
          </p:cNvGrpSpPr>
          <p:nvPr/>
        </p:nvGrpSpPr>
        <p:grpSpPr bwMode="auto">
          <a:xfrm rot="5400000">
            <a:off x="-418306" y="3920331"/>
            <a:ext cx="2192338" cy="85725"/>
            <a:chOff x="420" y="1892"/>
            <a:chExt cx="1864" cy="73"/>
          </a:xfrm>
        </p:grpSpPr>
        <p:grpSp>
          <p:nvGrpSpPr>
            <p:cNvPr id="1052" name="Group 149"/>
            <p:cNvGrpSpPr>
              <a:grpSpLocks/>
            </p:cNvGrpSpPr>
            <p:nvPr/>
          </p:nvGrpSpPr>
          <p:grpSpPr bwMode="auto">
            <a:xfrm>
              <a:off x="420" y="1892"/>
              <a:ext cx="1864" cy="73"/>
              <a:chOff x="1266" y="1913"/>
              <a:chExt cx="2520" cy="98"/>
            </a:xfrm>
          </p:grpSpPr>
          <p:sp>
            <p:nvSpPr>
              <p:cNvPr id="1057" name="Rectangle 150" descr="Papyrus"/>
              <p:cNvSpPr>
                <a:spLocks noChangeArrowheads="1"/>
              </p:cNvSpPr>
              <p:nvPr/>
            </p:nvSpPr>
            <p:spPr bwMode="auto">
              <a:xfrm>
                <a:off x="1266" y="1913"/>
                <a:ext cx="2520" cy="98"/>
              </a:xfrm>
              <a:prstGeom prst="rect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1058" name="Line 151"/>
              <p:cNvSpPr>
                <a:spLocks noChangeShapeType="1"/>
              </p:cNvSpPr>
              <p:nvPr/>
            </p:nvSpPr>
            <p:spPr bwMode="auto">
              <a:xfrm>
                <a:off x="12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59" name="Line 152"/>
              <p:cNvSpPr>
                <a:spLocks noChangeShapeType="1"/>
              </p:cNvSpPr>
              <p:nvPr/>
            </p:nvSpPr>
            <p:spPr bwMode="auto">
              <a:xfrm>
                <a:off x="13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0" name="Line 153"/>
              <p:cNvSpPr>
                <a:spLocks noChangeShapeType="1"/>
              </p:cNvSpPr>
              <p:nvPr/>
            </p:nvSpPr>
            <p:spPr bwMode="auto">
              <a:xfrm>
                <a:off x="13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1" name="Line 154"/>
              <p:cNvSpPr>
                <a:spLocks noChangeShapeType="1"/>
              </p:cNvSpPr>
              <p:nvPr/>
            </p:nvSpPr>
            <p:spPr bwMode="auto">
              <a:xfrm>
                <a:off x="13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2" name="Line 155"/>
              <p:cNvSpPr>
                <a:spLocks noChangeShapeType="1"/>
              </p:cNvSpPr>
              <p:nvPr/>
            </p:nvSpPr>
            <p:spPr bwMode="auto">
              <a:xfrm>
                <a:off x="13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3" name="Line 156"/>
              <p:cNvSpPr>
                <a:spLocks noChangeShapeType="1"/>
              </p:cNvSpPr>
              <p:nvPr/>
            </p:nvSpPr>
            <p:spPr bwMode="auto">
              <a:xfrm>
                <a:off x="13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4" name="Line 157"/>
              <p:cNvSpPr>
                <a:spLocks noChangeShapeType="1"/>
              </p:cNvSpPr>
              <p:nvPr/>
            </p:nvSpPr>
            <p:spPr bwMode="auto">
              <a:xfrm>
                <a:off x="13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5" name="Line 158"/>
              <p:cNvSpPr>
                <a:spLocks noChangeShapeType="1"/>
              </p:cNvSpPr>
              <p:nvPr/>
            </p:nvSpPr>
            <p:spPr bwMode="auto">
              <a:xfrm>
                <a:off x="14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6" name="Line 159"/>
              <p:cNvSpPr>
                <a:spLocks noChangeShapeType="1"/>
              </p:cNvSpPr>
              <p:nvPr/>
            </p:nvSpPr>
            <p:spPr bwMode="auto">
              <a:xfrm>
                <a:off x="14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7" name="Line 160"/>
              <p:cNvSpPr>
                <a:spLocks noChangeShapeType="1"/>
              </p:cNvSpPr>
              <p:nvPr/>
            </p:nvSpPr>
            <p:spPr bwMode="auto">
              <a:xfrm>
                <a:off x="14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8" name="Line 161"/>
              <p:cNvSpPr>
                <a:spLocks noChangeShapeType="1"/>
              </p:cNvSpPr>
              <p:nvPr/>
            </p:nvSpPr>
            <p:spPr bwMode="auto">
              <a:xfrm>
                <a:off x="14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69" name="Line 162"/>
              <p:cNvSpPr>
                <a:spLocks noChangeShapeType="1"/>
              </p:cNvSpPr>
              <p:nvPr/>
            </p:nvSpPr>
            <p:spPr bwMode="auto">
              <a:xfrm>
                <a:off x="14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0" name="Line 163"/>
              <p:cNvSpPr>
                <a:spLocks noChangeShapeType="1"/>
              </p:cNvSpPr>
              <p:nvPr/>
            </p:nvSpPr>
            <p:spPr bwMode="auto">
              <a:xfrm>
                <a:off x="15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1" name="Line 164"/>
              <p:cNvSpPr>
                <a:spLocks noChangeShapeType="1"/>
              </p:cNvSpPr>
              <p:nvPr/>
            </p:nvSpPr>
            <p:spPr bwMode="auto">
              <a:xfrm>
                <a:off x="15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2" name="Line 165"/>
              <p:cNvSpPr>
                <a:spLocks noChangeShapeType="1"/>
              </p:cNvSpPr>
              <p:nvPr/>
            </p:nvSpPr>
            <p:spPr bwMode="auto">
              <a:xfrm>
                <a:off x="15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3" name="Line 166"/>
              <p:cNvSpPr>
                <a:spLocks noChangeShapeType="1"/>
              </p:cNvSpPr>
              <p:nvPr/>
            </p:nvSpPr>
            <p:spPr bwMode="auto">
              <a:xfrm>
                <a:off x="15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4" name="Line 167"/>
              <p:cNvSpPr>
                <a:spLocks noChangeShapeType="1"/>
              </p:cNvSpPr>
              <p:nvPr/>
            </p:nvSpPr>
            <p:spPr bwMode="auto">
              <a:xfrm>
                <a:off x="15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5" name="Line 168"/>
              <p:cNvSpPr>
                <a:spLocks noChangeShapeType="1"/>
              </p:cNvSpPr>
              <p:nvPr/>
            </p:nvSpPr>
            <p:spPr bwMode="auto">
              <a:xfrm>
                <a:off x="15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6" name="Line 169"/>
              <p:cNvSpPr>
                <a:spLocks noChangeShapeType="1"/>
              </p:cNvSpPr>
              <p:nvPr/>
            </p:nvSpPr>
            <p:spPr bwMode="auto">
              <a:xfrm>
                <a:off x="16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7" name="Line 170"/>
              <p:cNvSpPr>
                <a:spLocks noChangeShapeType="1"/>
              </p:cNvSpPr>
              <p:nvPr/>
            </p:nvSpPr>
            <p:spPr bwMode="auto">
              <a:xfrm>
                <a:off x="16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8" name="Line 171"/>
              <p:cNvSpPr>
                <a:spLocks noChangeShapeType="1"/>
              </p:cNvSpPr>
              <p:nvPr/>
            </p:nvSpPr>
            <p:spPr bwMode="auto">
              <a:xfrm>
                <a:off x="164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79" name="Line 172"/>
              <p:cNvSpPr>
                <a:spLocks noChangeShapeType="1"/>
              </p:cNvSpPr>
              <p:nvPr/>
            </p:nvSpPr>
            <p:spPr bwMode="auto">
              <a:xfrm>
                <a:off x="16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0" name="Line 173"/>
              <p:cNvSpPr>
                <a:spLocks noChangeShapeType="1"/>
              </p:cNvSpPr>
              <p:nvPr/>
            </p:nvSpPr>
            <p:spPr bwMode="auto">
              <a:xfrm>
                <a:off x="16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1" name="Line 174"/>
              <p:cNvSpPr>
                <a:spLocks noChangeShapeType="1"/>
              </p:cNvSpPr>
              <p:nvPr/>
            </p:nvSpPr>
            <p:spPr bwMode="auto">
              <a:xfrm>
                <a:off x="16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2" name="Line 175"/>
              <p:cNvSpPr>
                <a:spLocks noChangeShapeType="1"/>
              </p:cNvSpPr>
              <p:nvPr/>
            </p:nvSpPr>
            <p:spPr bwMode="auto">
              <a:xfrm>
                <a:off x="171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3" name="Line 176"/>
              <p:cNvSpPr>
                <a:spLocks noChangeShapeType="1"/>
              </p:cNvSpPr>
              <p:nvPr/>
            </p:nvSpPr>
            <p:spPr bwMode="auto">
              <a:xfrm>
                <a:off x="173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4" name="Line 177"/>
              <p:cNvSpPr>
                <a:spLocks noChangeShapeType="1"/>
              </p:cNvSpPr>
              <p:nvPr/>
            </p:nvSpPr>
            <p:spPr bwMode="auto">
              <a:xfrm>
                <a:off x="17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5" name="Line 178"/>
              <p:cNvSpPr>
                <a:spLocks noChangeShapeType="1"/>
              </p:cNvSpPr>
              <p:nvPr/>
            </p:nvSpPr>
            <p:spPr bwMode="auto">
              <a:xfrm>
                <a:off x="17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6" name="Line 179"/>
              <p:cNvSpPr>
                <a:spLocks noChangeShapeType="1"/>
              </p:cNvSpPr>
              <p:nvPr/>
            </p:nvSpPr>
            <p:spPr bwMode="auto">
              <a:xfrm>
                <a:off x="17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7" name="Line 180"/>
              <p:cNvSpPr>
                <a:spLocks noChangeShapeType="1"/>
              </p:cNvSpPr>
              <p:nvPr/>
            </p:nvSpPr>
            <p:spPr bwMode="auto">
              <a:xfrm>
                <a:off x="180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8" name="Line 181"/>
              <p:cNvSpPr>
                <a:spLocks noChangeShapeType="1"/>
              </p:cNvSpPr>
              <p:nvPr/>
            </p:nvSpPr>
            <p:spPr bwMode="auto">
              <a:xfrm>
                <a:off x="182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89" name="Line 182"/>
              <p:cNvSpPr>
                <a:spLocks noChangeShapeType="1"/>
              </p:cNvSpPr>
              <p:nvPr/>
            </p:nvSpPr>
            <p:spPr bwMode="auto">
              <a:xfrm>
                <a:off x="18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0" name="Line 183"/>
              <p:cNvSpPr>
                <a:spLocks noChangeShapeType="1"/>
              </p:cNvSpPr>
              <p:nvPr/>
            </p:nvSpPr>
            <p:spPr bwMode="auto">
              <a:xfrm>
                <a:off x="18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1" name="Line 184"/>
              <p:cNvSpPr>
                <a:spLocks noChangeShapeType="1"/>
              </p:cNvSpPr>
              <p:nvPr/>
            </p:nvSpPr>
            <p:spPr bwMode="auto">
              <a:xfrm>
                <a:off x="18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2" name="Line 185"/>
              <p:cNvSpPr>
                <a:spLocks noChangeShapeType="1"/>
              </p:cNvSpPr>
              <p:nvPr/>
            </p:nvSpPr>
            <p:spPr bwMode="auto">
              <a:xfrm>
                <a:off x="189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3" name="Line 186"/>
              <p:cNvSpPr>
                <a:spLocks noChangeShapeType="1"/>
              </p:cNvSpPr>
              <p:nvPr/>
            </p:nvSpPr>
            <p:spPr bwMode="auto">
              <a:xfrm>
                <a:off x="191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4" name="Line 187"/>
              <p:cNvSpPr>
                <a:spLocks noChangeShapeType="1"/>
              </p:cNvSpPr>
              <p:nvPr/>
            </p:nvSpPr>
            <p:spPr bwMode="auto">
              <a:xfrm>
                <a:off x="19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5" name="Line 188"/>
              <p:cNvSpPr>
                <a:spLocks noChangeShapeType="1"/>
              </p:cNvSpPr>
              <p:nvPr/>
            </p:nvSpPr>
            <p:spPr bwMode="auto">
              <a:xfrm>
                <a:off x="19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6" name="Line 189"/>
              <p:cNvSpPr>
                <a:spLocks noChangeShapeType="1"/>
              </p:cNvSpPr>
              <p:nvPr/>
            </p:nvSpPr>
            <p:spPr bwMode="auto">
              <a:xfrm>
                <a:off x="19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7" name="Line 190"/>
              <p:cNvSpPr>
                <a:spLocks noChangeShapeType="1"/>
              </p:cNvSpPr>
              <p:nvPr/>
            </p:nvSpPr>
            <p:spPr bwMode="auto">
              <a:xfrm>
                <a:off x="198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8" name="Line 191"/>
              <p:cNvSpPr>
                <a:spLocks noChangeShapeType="1"/>
              </p:cNvSpPr>
              <p:nvPr/>
            </p:nvSpPr>
            <p:spPr bwMode="auto">
              <a:xfrm>
                <a:off x="200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99" name="Line 192"/>
              <p:cNvSpPr>
                <a:spLocks noChangeShapeType="1"/>
              </p:cNvSpPr>
              <p:nvPr/>
            </p:nvSpPr>
            <p:spPr bwMode="auto">
              <a:xfrm>
                <a:off x="20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0" name="Line 193"/>
              <p:cNvSpPr>
                <a:spLocks noChangeShapeType="1"/>
              </p:cNvSpPr>
              <p:nvPr/>
            </p:nvSpPr>
            <p:spPr bwMode="auto">
              <a:xfrm>
                <a:off x="20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1" name="Line 194"/>
              <p:cNvSpPr>
                <a:spLocks noChangeShapeType="1"/>
              </p:cNvSpPr>
              <p:nvPr/>
            </p:nvSpPr>
            <p:spPr bwMode="auto">
              <a:xfrm>
                <a:off x="20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2" name="Line 195"/>
              <p:cNvSpPr>
                <a:spLocks noChangeShapeType="1"/>
              </p:cNvSpPr>
              <p:nvPr/>
            </p:nvSpPr>
            <p:spPr bwMode="auto">
              <a:xfrm>
                <a:off x="207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3" name="Line 196"/>
              <p:cNvSpPr>
                <a:spLocks noChangeShapeType="1"/>
              </p:cNvSpPr>
              <p:nvPr/>
            </p:nvSpPr>
            <p:spPr bwMode="auto">
              <a:xfrm>
                <a:off x="209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4" name="Line 197"/>
              <p:cNvSpPr>
                <a:spLocks noChangeShapeType="1"/>
              </p:cNvSpPr>
              <p:nvPr/>
            </p:nvSpPr>
            <p:spPr bwMode="auto">
              <a:xfrm>
                <a:off x="21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5" name="Line 198"/>
              <p:cNvSpPr>
                <a:spLocks noChangeShapeType="1"/>
              </p:cNvSpPr>
              <p:nvPr/>
            </p:nvSpPr>
            <p:spPr bwMode="auto">
              <a:xfrm>
                <a:off x="21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6" name="Line 199"/>
              <p:cNvSpPr>
                <a:spLocks noChangeShapeType="1"/>
              </p:cNvSpPr>
              <p:nvPr/>
            </p:nvSpPr>
            <p:spPr bwMode="auto">
              <a:xfrm>
                <a:off x="21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7" name="Line 200"/>
              <p:cNvSpPr>
                <a:spLocks noChangeShapeType="1"/>
              </p:cNvSpPr>
              <p:nvPr/>
            </p:nvSpPr>
            <p:spPr bwMode="auto">
              <a:xfrm>
                <a:off x="216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8" name="Line 201"/>
              <p:cNvSpPr>
                <a:spLocks noChangeShapeType="1"/>
              </p:cNvSpPr>
              <p:nvPr/>
            </p:nvSpPr>
            <p:spPr bwMode="auto">
              <a:xfrm>
                <a:off x="21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09" name="Line 202"/>
              <p:cNvSpPr>
                <a:spLocks noChangeShapeType="1"/>
              </p:cNvSpPr>
              <p:nvPr/>
            </p:nvSpPr>
            <p:spPr bwMode="auto">
              <a:xfrm>
                <a:off x="22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0" name="Line 203"/>
              <p:cNvSpPr>
                <a:spLocks noChangeShapeType="1"/>
              </p:cNvSpPr>
              <p:nvPr/>
            </p:nvSpPr>
            <p:spPr bwMode="auto">
              <a:xfrm>
                <a:off x="22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1" name="Line 204"/>
              <p:cNvSpPr>
                <a:spLocks noChangeShapeType="1"/>
              </p:cNvSpPr>
              <p:nvPr/>
            </p:nvSpPr>
            <p:spPr bwMode="auto">
              <a:xfrm>
                <a:off x="22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2" name="Line 205"/>
              <p:cNvSpPr>
                <a:spLocks noChangeShapeType="1"/>
              </p:cNvSpPr>
              <p:nvPr/>
            </p:nvSpPr>
            <p:spPr bwMode="auto">
              <a:xfrm>
                <a:off x="22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3" name="Line 206"/>
              <p:cNvSpPr>
                <a:spLocks noChangeShapeType="1"/>
              </p:cNvSpPr>
              <p:nvPr/>
            </p:nvSpPr>
            <p:spPr bwMode="auto">
              <a:xfrm>
                <a:off x="22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4" name="Line 207"/>
              <p:cNvSpPr>
                <a:spLocks noChangeShapeType="1"/>
              </p:cNvSpPr>
              <p:nvPr/>
            </p:nvSpPr>
            <p:spPr bwMode="auto">
              <a:xfrm>
                <a:off x="22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5" name="Line 208"/>
              <p:cNvSpPr>
                <a:spLocks noChangeShapeType="1"/>
              </p:cNvSpPr>
              <p:nvPr/>
            </p:nvSpPr>
            <p:spPr bwMode="auto">
              <a:xfrm>
                <a:off x="23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6" name="Line 209"/>
              <p:cNvSpPr>
                <a:spLocks noChangeShapeType="1"/>
              </p:cNvSpPr>
              <p:nvPr/>
            </p:nvSpPr>
            <p:spPr bwMode="auto">
              <a:xfrm>
                <a:off x="23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7" name="Line 210"/>
              <p:cNvSpPr>
                <a:spLocks noChangeShapeType="1"/>
              </p:cNvSpPr>
              <p:nvPr/>
            </p:nvSpPr>
            <p:spPr bwMode="auto">
              <a:xfrm>
                <a:off x="23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8" name="Line 211"/>
              <p:cNvSpPr>
                <a:spLocks noChangeShapeType="1"/>
              </p:cNvSpPr>
              <p:nvPr/>
            </p:nvSpPr>
            <p:spPr bwMode="auto">
              <a:xfrm>
                <a:off x="23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19" name="Line 212"/>
              <p:cNvSpPr>
                <a:spLocks noChangeShapeType="1"/>
              </p:cNvSpPr>
              <p:nvPr/>
            </p:nvSpPr>
            <p:spPr bwMode="auto">
              <a:xfrm>
                <a:off x="23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0" name="Line 213"/>
              <p:cNvSpPr>
                <a:spLocks noChangeShapeType="1"/>
              </p:cNvSpPr>
              <p:nvPr/>
            </p:nvSpPr>
            <p:spPr bwMode="auto">
              <a:xfrm>
                <a:off x="24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1" name="Line 214"/>
              <p:cNvSpPr>
                <a:spLocks noChangeShapeType="1"/>
              </p:cNvSpPr>
              <p:nvPr/>
            </p:nvSpPr>
            <p:spPr bwMode="auto">
              <a:xfrm>
                <a:off x="24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2" name="Line 215"/>
              <p:cNvSpPr>
                <a:spLocks noChangeShapeType="1"/>
              </p:cNvSpPr>
              <p:nvPr/>
            </p:nvSpPr>
            <p:spPr bwMode="auto">
              <a:xfrm>
                <a:off x="24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3" name="Line 216"/>
              <p:cNvSpPr>
                <a:spLocks noChangeShapeType="1"/>
              </p:cNvSpPr>
              <p:nvPr/>
            </p:nvSpPr>
            <p:spPr bwMode="auto">
              <a:xfrm>
                <a:off x="24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4" name="Line 217"/>
              <p:cNvSpPr>
                <a:spLocks noChangeShapeType="1"/>
              </p:cNvSpPr>
              <p:nvPr/>
            </p:nvSpPr>
            <p:spPr bwMode="auto">
              <a:xfrm>
                <a:off x="24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5" name="Line 218"/>
              <p:cNvSpPr>
                <a:spLocks noChangeShapeType="1"/>
              </p:cNvSpPr>
              <p:nvPr/>
            </p:nvSpPr>
            <p:spPr bwMode="auto">
              <a:xfrm>
                <a:off x="24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6" name="Line 219"/>
              <p:cNvSpPr>
                <a:spLocks noChangeShapeType="1"/>
              </p:cNvSpPr>
              <p:nvPr/>
            </p:nvSpPr>
            <p:spPr bwMode="auto">
              <a:xfrm>
                <a:off x="25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7" name="Line 220"/>
              <p:cNvSpPr>
                <a:spLocks noChangeShapeType="1"/>
              </p:cNvSpPr>
              <p:nvPr/>
            </p:nvSpPr>
            <p:spPr bwMode="auto">
              <a:xfrm>
                <a:off x="25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8" name="Line 221"/>
              <p:cNvSpPr>
                <a:spLocks noChangeShapeType="1"/>
              </p:cNvSpPr>
              <p:nvPr/>
            </p:nvSpPr>
            <p:spPr bwMode="auto">
              <a:xfrm>
                <a:off x="25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29" name="Line 222"/>
              <p:cNvSpPr>
                <a:spLocks noChangeShapeType="1"/>
              </p:cNvSpPr>
              <p:nvPr/>
            </p:nvSpPr>
            <p:spPr bwMode="auto">
              <a:xfrm>
                <a:off x="25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0" name="Line 223"/>
              <p:cNvSpPr>
                <a:spLocks noChangeShapeType="1"/>
              </p:cNvSpPr>
              <p:nvPr/>
            </p:nvSpPr>
            <p:spPr bwMode="auto">
              <a:xfrm>
                <a:off x="25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1" name="Line 224"/>
              <p:cNvSpPr>
                <a:spLocks noChangeShapeType="1"/>
              </p:cNvSpPr>
              <p:nvPr/>
            </p:nvSpPr>
            <p:spPr bwMode="auto">
              <a:xfrm>
                <a:off x="25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2" name="Line 225"/>
              <p:cNvSpPr>
                <a:spLocks noChangeShapeType="1"/>
              </p:cNvSpPr>
              <p:nvPr/>
            </p:nvSpPr>
            <p:spPr bwMode="auto">
              <a:xfrm>
                <a:off x="26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3" name="Line 226"/>
              <p:cNvSpPr>
                <a:spLocks noChangeShapeType="1"/>
              </p:cNvSpPr>
              <p:nvPr/>
            </p:nvSpPr>
            <p:spPr bwMode="auto">
              <a:xfrm>
                <a:off x="26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4" name="Line 227"/>
              <p:cNvSpPr>
                <a:spLocks noChangeShapeType="1"/>
              </p:cNvSpPr>
              <p:nvPr/>
            </p:nvSpPr>
            <p:spPr bwMode="auto">
              <a:xfrm>
                <a:off x="26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5" name="Line 228"/>
              <p:cNvSpPr>
                <a:spLocks noChangeShapeType="1"/>
              </p:cNvSpPr>
              <p:nvPr/>
            </p:nvSpPr>
            <p:spPr bwMode="auto">
              <a:xfrm>
                <a:off x="26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6" name="Line 229"/>
              <p:cNvSpPr>
                <a:spLocks noChangeShapeType="1"/>
              </p:cNvSpPr>
              <p:nvPr/>
            </p:nvSpPr>
            <p:spPr bwMode="auto">
              <a:xfrm>
                <a:off x="26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7" name="Line 230"/>
              <p:cNvSpPr>
                <a:spLocks noChangeShapeType="1"/>
              </p:cNvSpPr>
              <p:nvPr/>
            </p:nvSpPr>
            <p:spPr bwMode="auto">
              <a:xfrm>
                <a:off x="27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8" name="Line 231"/>
              <p:cNvSpPr>
                <a:spLocks noChangeShapeType="1"/>
              </p:cNvSpPr>
              <p:nvPr/>
            </p:nvSpPr>
            <p:spPr bwMode="auto">
              <a:xfrm>
                <a:off x="27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39" name="Line 232"/>
              <p:cNvSpPr>
                <a:spLocks noChangeShapeType="1"/>
              </p:cNvSpPr>
              <p:nvPr/>
            </p:nvSpPr>
            <p:spPr bwMode="auto">
              <a:xfrm>
                <a:off x="27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0" name="Line 233"/>
              <p:cNvSpPr>
                <a:spLocks noChangeShapeType="1"/>
              </p:cNvSpPr>
              <p:nvPr/>
            </p:nvSpPr>
            <p:spPr bwMode="auto">
              <a:xfrm>
                <a:off x="27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1" name="Line 234"/>
              <p:cNvSpPr>
                <a:spLocks noChangeShapeType="1"/>
              </p:cNvSpPr>
              <p:nvPr/>
            </p:nvSpPr>
            <p:spPr bwMode="auto">
              <a:xfrm>
                <a:off x="27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2" name="Line 235"/>
              <p:cNvSpPr>
                <a:spLocks noChangeShapeType="1"/>
              </p:cNvSpPr>
              <p:nvPr/>
            </p:nvSpPr>
            <p:spPr bwMode="auto">
              <a:xfrm>
                <a:off x="27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3" name="Line 236"/>
              <p:cNvSpPr>
                <a:spLocks noChangeShapeType="1"/>
              </p:cNvSpPr>
              <p:nvPr/>
            </p:nvSpPr>
            <p:spPr bwMode="auto">
              <a:xfrm>
                <a:off x="28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4" name="Line 237"/>
              <p:cNvSpPr>
                <a:spLocks noChangeShapeType="1"/>
              </p:cNvSpPr>
              <p:nvPr/>
            </p:nvSpPr>
            <p:spPr bwMode="auto">
              <a:xfrm>
                <a:off x="28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5" name="Line 238"/>
              <p:cNvSpPr>
                <a:spLocks noChangeShapeType="1"/>
              </p:cNvSpPr>
              <p:nvPr/>
            </p:nvSpPr>
            <p:spPr bwMode="auto">
              <a:xfrm>
                <a:off x="28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6" name="Line 239"/>
              <p:cNvSpPr>
                <a:spLocks noChangeShapeType="1"/>
              </p:cNvSpPr>
              <p:nvPr/>
            </p:nvSpPr>
            <p:spPr bwMode="auto">
              <a:xfrm>
                <a:off x="28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7" name="Line 240"/>
              <p:cNvSpPr>
                <a:spLocks noChangeShapeType="1"/>
              </p:cNvSpPr>
              <p:nvPr/>
            </p:nvSpPr>
            <p:spPr bwMode="auto">
              <a:xfrm>
                <a:off x="288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8" name="Line 241"/>
              <p:cNvSpPr>
                <a:spLocks noChangeShapeType="1"/>
              </p:cNvSpPr>
              <p:nvPr/>
            </p:nvSpPr>
            <p:spPr bwMode="auto">
              <a:xfrm>
                <a:off x="29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49" name="Line 242"/>
              <p:cNvSpPr>
                <a:spLocks noChangeShapeType="1"/>
              </p:cNvSpPr>
              <p:nvPr/>
            </p:nvSpPr>
            <p:spPr bwMode="auto">
              <a:xfrm>
                <a:off x="29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0" name="Line 243"/>
              <p:cNvSpPr>
                <a:spLocks noChangeShapeType="1"/>
              </p:cNvSpPr>
              <p:nvPr/>
            </p:nvSpPr>
            <p:spPr bwMode="auto">
              <a:xfrm>
                <a:off x="29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1" name="Line 244"/>
              <p:cNvSpPr>
                <a:spLocks noChangeShapeType="1"/>
              </p:cNvSpPr>
              <p:nvPr/>
            </p:nvSpPr>
            <p:spPr bwMode="auto">
              <a:xfrm>
                <a:off x="295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2" name="Line 245"/>
              <p:cNvSpPr>
                <a:spLocks noChangeShapeType="1"/>
              </p:cNvSpPr>
              <p:nvPr/>
            </p:nvSpPr>
            <p:spPr bwMode="auto">
              <a:xfrm>
                <a:off x="297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3" name="Line 246"/>
              <p:cNvSpPr>
                <a:spLocks noChangeShapeType="1"/>
              </p:cNvSpPr>
              <p:nvPr/>
            </p:nvSpPr>
            <p:spPr bwMode="auto">
              <a:xfrm>
                <a:off x="29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4" name="Line 247"/>
              <p:cNvSpPr>
                <a:spLocks noChangeShapeType="1"/>
              </p:cNvSpPr>
              <p:nvPr/>
            </p:nvSpPr>
            <p:spPr bwMode="auto">
              <a:xfrm>
                <a:off x="30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5" name="Line 248"/>
              <p:cNvSpPr>
                <a:spLocks noChangeShapeType="1"/>
              </p:cNvSpPr>
              <p:nvPr/>
            </p:nvSpPr>
            <p:spPr bwMode="auto">
              <a:xfrm>
                <a:off x="30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6" name="Line 249"/>
              <p:cNvSpPr>
                <a:spLocks noChangeShapeType="1"/>
              </p:cNvSpPr>
              <p:nvPr/>
            </p:nvSpPr>
            <p:spPr bwMode="auto">
              <a:xfrm>
                <a:off x="304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7" name="Line 250"/>
              <p:cNvSpPr>
                <a:spLocks noChangeShapeType="1"/>
              </p:cNvSpPr>
              <p:nvPr/>
            </p:nvSpPr>
            <p:spPr bwMode="auto">
              <a:xfrm>
                <a:off x="306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8" name="Line 251"/>
              <p:cNvSpPr>
                <a:spLocks noChangeShapeType="1"/>
              </p:cNvSpPr>
              <p:nvPr/>
            </p:nvSpPr>
            <p:spPr bwMode="auto">
              <a:xfrm>
                <a:off x="30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59" name="Line 252"/>
              <p:cNvSpPr>
                <a:spLocks noChangeShapeType="1"/>
              </p:cNvSpPr>
              <p:nvPr/>
            </p:nvSpPr>
            <p:spPr bwMode="auto">
              <a:xfrm>
                <a:off x="31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0" name="Line 253"/>
              <p:cNvSpPr>
                <a:spLocks noChangeShapeType="1"/>
              </p:cNvSpPr>
              <p:nvPr/>
            </p:nvSpPr>
            <p:spPr bwMode="auto">
              <a:xfrm>
                <a:off x="31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1" name="Line 254"/>
              <p:cNvSpPr>
                <a:spLocks noChangeShapeType="1"/>
              </p:cNvSpPr>
              <p:nvPr/>
            </p:nvSpPr>
            <p:spPr bwMode="auto">
              <a:xfrm>
                <a:off x="313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2" name="Line 255"/>
              <p:cNvSpPr>
                <a:spLocks noChangeShapeType="1"/>
              </p:cNvSpPr>
              <p:nvPr/>
            </p:nvSpPr>
            <p:spPr bwMode="auto">
              <a:xfrm>
                <a:off x="315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3" name="Line 256"/>
              <p:cNvSpPr>
                <a:spLocks noChangeShapeType="1"/>
              </p:cNvSpPr>
              <p:nvPr/>
            </p:nvSpPr>
            <p:spPr bwMode="auto">
              <a:xfrm>
                <a:off x="31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4" name="Line 257"/>
              <p:cNvSpPr>
                <a:spLocks noChangeShapeType="1"/>
              </p:cNvSpPr>
              <p:nvPr/>
            </p:nvSpPr>
            <p:spPr bwMode="auto">
              <a:xfrm>
                <a:off x="31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5" name="Line 258"/>
              <p:cNvSpPr>
                <a:spLocks noChangeShapeType="1"/>
              </p:cNvSpPr>
              <p:nvPr/>
            </p:nvSpPr>
            <p:spPr bwMode="auto">
              <a:xfrm>
                <a:off x="32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6" name="Line 259"/>
              <p:cNvSpPr>
                <a:spLocks noChangeShapeType="1"/>
              </p:cNvSpPr>
              <p:nvPr/>
            </p:nvSpPr>
            <p:spPr bwMode="auto">
              <a:xfrm>
                <a:off x="322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7" name="Line 260"/>
              <p:cNvSpPr>
                <a:spLocks noChangeShapeType="1"/>
              </p:cNvSpPr>
              <p:nvPr/>
            </p:nvSpPr>
            <p:spPr bwMode="auto">
              <a:xfrm>
                <a:off x="324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8" name="Line 261"/>
              <p:cNvSpPr>
                <a:spLocks noChangeShapeType="1"/>
              </p:cNvSpPr>
              <p:nvPr/>
            </p:nvSpPr>
            <p:spPr bwMode="auto">
              <a:xfrm>
                <a:off x="32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69" name="Line 262"/>
              <p:cNvSpPr>
                <a:spLocks noChangeShapeType="1"/>
              </p:cNvSpPr>
              <p:nvPr/>
            </p:nvSpPr>
            <p:spPr bwMode="auto">
              <a:xfrm>
                <a:off x="32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0" name="Line 263"/>
              <p:cNvSpPr>
                <a:spLocks noChangeShapeType="1"/>
              </p:cNvSpPr>
              <p:nvPr/>
            </p:nvSpPr>
            <p:spPr bwMode="auto">
              <a:xfrm>
                <a:off x="32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1" name="Line 264"/>
              <p:cNvSpPr>
                <a:spLocks noChangeShapeType="1"/>
              </p:cNvSpPr>
              <p:nvPr/>
            </p:nvSpPr>
            <p:spPr bwMode="auto">
              <a:xfrm>
                <a:off x="331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2" name="Line 265"/>
              <p:cNvSpPr>
                <a:spLocks noChangeShapeType="1"/>
              </p:cNvSpPr>
              <p:nvPr/>
            </p:nvSpPr>
            <p:spPr bwMode="auto">
              <a:xfrm>
                <a:off x="333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3" name="Line 266"/>
              <p:cNvSpPr>
                <a:spLocks noChangeShapeType="1"/>
              </p:cNvSpPr>
              <p:nvPr/>
            </p:nvSpPr>
            <p:spPr bwMode="auto">
              <a:xfrm>
                <a:off x="33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4" name="Line 267"/>
              <p:cNvSpPr>
                <a:spLocks noChangeShapeType="1"/>
              </p:cNvSpPr>
              <p:nvPr/>
            </p:nvSpPr>
            <p:spPr bwMode="auto">
              <a:xfrm>
                <a:off x="33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5" name="Line 268"/>
              <p:cNvSpPr>
                <a:spLocks noChangeShapeType="1"/>
              </p:cNvSpPr>
              <p:nvPr/>
            </p:nvSpPr>
            <p:spPr bwMode="auto">
              <a:xfrm>
                <a:off x="33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6" name="Line 269"/>
              <p:cNvSpPr>
                <a:spLocks noChangeShapeType="1"/>
              </p:cNvSpPr>
              <p:nvPr/>
            </p:nvSpPr>
            <p:spPr bwMode="auto">
              <a:xfrm>
                <a:off x="340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7" name="Line 270"/>
              <p:cNvSpPr>
                <a:spLocks noChangeShapeType="1"/>
              </p:cNvSpPr>
              <p:nvPr/>
            </p:nvSpPr>
            <p:spPr bwMode="auto">
              <a:xfrm>
                <a:off x="342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8" name="Line 271"/>
              <p:cNvSpPr>
                <a:spLocks noChangeShapeType="1"/>
              </p:cNvSpPr>
              <p:nvPr/>
            </p:nvSpPr>
            <p:spPr bwMode="auto">
              <a:xfrm>
                <a:off x="34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79" name="Line 272"/>
              <p:cNvSpPr>
                <a:spLocks noChangeShapeType="1"/>
              </p:cNvSpPr>
              <p:nvPr/>
            </p:nvSpPr>
            <p:spPr bwMode="auto">
              <a:xfrm>
                <a:off x="34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0" name="Line 273"/>
              <p:cNvSpPr>
                <a:spLocks noChangeShapeType="1"/>
              </p:cNvSpPr>
              <p:nvPr/>
            </p:nvSpPr>
            <p:spPr bwMode="auto">
              <a:xfrm>
                <a:off x="34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1" name="Line 274"/>
              <p:cNvSpPr>
                <a:spLocks noChangeShapeType="1"/>
              </p:cNvSpPr>
              <p:nvPr/>
            </p:nvSpPr>
            <p:spPr bwMode="auto">
              <a:xfrm>
                <a:off x="34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2" name="Line 275"/>
              <p:cNvSpPr>
                <a:spLocks noChangeShapeType="1"/>
              </p:cNvSpPr>
              <p:nvPr/>
            </p:nvSpPr>
            <p:spPr bwMode="auto">
              <a:xfrm>
                <a:off x="35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3" name="Line 276"/>
              <p:cNvSpPr>
                <a:spLocks noChangeShapeType="1"/>
              </p:cNvSpPr>
              <p:nvPr/>
            </p:nvSpPr>
            <p:spPr bwMode="auto">
              <a:xfrm>
                <a:off x="35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4" name="Line 277"/>
              <p:cNvSpPr>
                <a:spLocks noChangeShapeType="1"/>
              </p:cNvSpPr>
              <p:nvPr/>
            </p:nvSpPr>
            <p:spPr bwMode="auto">
              <a:xfrm>
                <a:off x="35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5" name="Line 278"/>
              <p:cNvSpPr>
                <a:spLocks noChangeShapeType="1"/>
              </p:cNvSpPr>
              <p:nvPr/>
            </p:nvSpPr>
            <p:spPr bwMode="auto">
              <a:xfrm>
                <a:off x="35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6" name="Line 279"/>
              <p:cNvSpPr>
                <a:spLocks noChangeShapeType="1"/>
              </p:cNvSpPr>
              <p:nvPr/>
            </p:nvSpPr>
            <p:spPr bwMode="auto">
              <a:xfrm>
                <a:off x="35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7" name="Line 280"/>
              <p:cNvSpPr>
                <a:spLocks noChangeShapeType="1"/>
              </p:cNvSpPr>
              <p:nvPr/>
            </p:nvSpPr>
            <p:spPr bwMode="auto">
              <a:xfrm>
                <a:off x="36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8" name="Line 281"/>
              <p:cNvSpPr>
                <a:spLocks noChangeShapeType="1"/>
              </p:cNvSpPr>
              <p:nvPr/>
            </p:nvSpPr>
            <p:spPr bwMode="auto">
              <a:xfrm>
                <a:off x="36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89" name="Line 282"/>
              <p:cNvSpPr>
                <a:spLocks noChangeShapeType="1"/>
              </p:cNvSpPr>
              <p:nvPr/>
            </p:nvSpPr>
            <p:spPr bwMode="auto">
              <a:xfrm>
                <a:off x="36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0" name="Line 283"/>
              <p:cNvSpPr>
                <a:spLocks noChangeShapeType="1"/>
              </p:cNvSpPr>
              <p:nvPr/>
            </p:nvSpPr>
            <p:spPr bwMode="auto">
              <a:xfrm>
                <a:off x="36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1" name="Line 284"/>
              <p:cNvSpPr>
                <a:spLocks noChangeShapeType="1"/>
              </p:cNvSpPr>
              <p:nvPr/>
            </p:nvSpPr>
            <p:spPr bwMode="auto">
              <a:xfrm>
                <a:off x="36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2" name="Line 285"/>
              <p:cNvSpPr>
                <a:spLocks noChangeShapeType="1"/>
              </p:cNvSpPr>
              <p:nvPr/>
            </p:nvSpPr>
            <p:spPr bwMode="auto">
              <a:xfrm>
                <a:off x="36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3" name="Line 286"/>
              <p:cNvSpPr>
                <a:spLocks noChangeShapeType="1"/>
              </p:cNvSpPr>
              <p:nvPr/>
            </p:nvSpPr>
            <p:spPr bwMode="auto">
              <a:xfrm>
                <a:off x="37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4" name="Line 287"/>
              <p:cNvSpPr>
                <a:spLocks noChangeShapeType="1"/>
              </p:cNvSpPr>
              <p:nvPr/>
            </p:nvSpPr>
            <p:spPr bwMode="auto">
              <a:xfrm>
                <a:off x="37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5" name="Line 288"/>
              <p:cNvSpPr>
                <a:spLocks noChangeShapeType="1"/>
              </p:cNvSpPr>
              <p:nvPr/>
            </p:nvSpPr>
            <p:spPr bwMode="auto">
              <a:xfrm>
                <a:off x="37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96" name="Line 289"/>
              <p:cNvSpPr>
                <a:spLocks noChangeShapeType="1"/>
              </p:cNvSpPr>
              <p:nvPr/>
            </p:nvSpPr>
            <p:spPr bwMode="auto">
              <a:xfrm>
                <a:off x="37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1053" name="Group 290"/>
            <p:cNvGrpSpPr>
              <a:grpSpLocks/>
            </p:cNvGrpSpPr>
            <p:nvPr/>
          </p:nvGrpSpPr>
          <p:grpSpPr bwMode="auto">
            <a:xfrm>
              <a:off x="1317" y="1893"/>
              <a:ext cx="71" cy="71"/>
              <a:chOff x="4551" y="1196"/>
              <a:chExt cx="96" cy="96"/>
            </a:xfrm>
          </p:grpSpPr>
          <p:sp>
            <p:nvSpPr>
              <p:cNvPr id="1054" name="Oval 291"/>
              <p:cNvSpPr>
                <a:spLocks noChangeArrowheads="1"/>
              </p:cNvSpPr>
              <p:nvPr/>
            </p:nvSpPr>
            <p:spPr bwMode="auto">
              <a:xfrm>
                <a:off x="4551" y="1196"/>
                <a:ext cx="96" cy="9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1055" name="Line 292"/>
              <p:cNvSpPr>
                <a:spLocks noChangeShapeType="1"/>
              </p:cNvSpPr>
              <p:nvPr/>
            </p:nvSpPr>
            <p:spPr bwMode="auto">
              <a:xfrm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56" name="Line 293"/>
              <p:cNvSpPr>
                <a:spLocks noChangeShapeType="1"/>
              </p:cNvSpPr>
              <p:nvPr/>
            </p:nvSpPr>
            <p:spPr bwMode="auto">
              <a:xfrm rot="16200000"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1038" name="Rectangle 29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ROTATION ABOUT A FIXED AXIS</a:t>
            </a:r>
            <a:endParaRPr lang="en-US" smtClean="0"/>
          </a:p>
        </p:txBody>
      </p:sp>
      <p:sp>
        <p:nvSpPr>
          <p:cNvPr id="1039" name="Rectangle 295"/>
          <p:cNvSpPr>
            <a:spLocks noGrp="1" noChangeArrowheads="1"/>
          </p:cNvSpPr>
          <p:nvPr>
            <p:ph type="body" idx="1"/>
          </p:nvPr>
        </p:nvSpPr>
        <p:spPr>
          <a:xfrm>
            <a:off x="179388" y="1271588"/>
            <a:ext cx="8774112" cy="1196975"/>
          </a:xfrm>
        </p:spPr>
        <p:txBody>
          <a:bodyPr/>
          <a:lstStyle/>
          <a:p>
            <a:pPr lvl="1" indent="1588" eaLnBrk="1" hangingPunct="1">
              <a:buFontTx/>
              <a:buNone/>
            </a:pPr>
            <a:r>
              <a:rPr lang="en-US" sz="2200" smtClean="0"/>
              <a:t>A 70 g metre stick pivoted freely at one end is released from a horizontal position.  At what speed does the far end swing through its lowest position?</a:t>
            </a:r>
          </a:p>
        </p:txBody>
      </p:sp>
      <p:sp>
        <p:nvSpPr>
          <p:cNvPr id="1040" name="Rectangle 296"/>
          <p:cNvSpPr>
            <a:spLocks noChangeArrowheads="1"/>
          </p:cNvSpPr>
          <p:nvPr/>
        </p:nvSpPr>
        <p:spPr bwMode="auto">
          <a:xfrm>
            <a:off x="179388" y="538162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2788" lvl="1" indent="-533400">
              <a:lnSpc>
                <a:spcPct val="110000"/>
              </a:lnSpc>
              <a:buFontTx/>
              <a:buAutoNum type="arabicPeriod" startAt="7"/>
            </a:pPr>
            <a:r>
              <a:rPr lang="en-US">
                <a:solidFill>
                  <a:srgbClr val="0000CC"/>
                </a:solidFill>
              </a:rPr>
              <a:t>Use rotational kinematics to find angular positions and velocities. 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41" name="Line 297"/>
          <p:cNvSpPr>
            <a:spLocks noChangeShapeType="1"/>
          </p:cNvSpPr>
          <p:nvPr/>
        </p:nvSpPr>
        <p:spPr bwMode="auto">
          <a:xfrm>
            <a:off x="187325" y="5310188"/>
            <a:ext cx="8764588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2" name="Oval 298"/>
          <p:cNvSpPr>
            <a:spLocks noChangeAspect="1" noChangeArrowheads="1"/>
          </p:cNvSpPr>
          <p:nvPr/>
        </p:nvSpPr>
        <p:spPr bwMode="auto">
          <a:xfrm flipH="1">
            <a:off x="630238" y="2841625"/>
            <a:ext cx="61912" cy="63500"/>
          </a:xfrm>
          <a:prstGeom prst="ellipse">
            <a:avLst/>
          </a:prstGeom>
          <a:solidFill>
            <a:schemeClr val="tx1"/>
          </a:solidFill>
          <a:ln w="1587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043" name="Rectangle 299"/>
          <p:cNvSpPr>
            <a:spLocks noChangeArrowheads="1"/>
          </p:cNvSpPr>
          <p:nvPr/>
        </p:nvSpPr>
        <p:spPr bwMode="auto">
          <a:xfrm>
            <a:off x="198438" y="2528888"/>
            <a:ext cx="728662" cy="31115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0000"/>
              </a:lnSpc>
            </a:pPr>
            <a:r>
              <a:rPr lang="en-ZA" sz="1800">
                <a:solidFill>
                  <a:srgbClr val="000066"/>
                </a:solidFill>
              </a:rPr>
              <a:t>pivot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044" name="Rectangle 302"/>
          <p:cNvSpPr>
            <a:spLocks noChangeArrowheads="1"/>
          </p:cNvSpPr>
          <p:nvPr/>
        </p:nvSpPr>
        <p:spPr bwMode="auto">
          <a:xfrm>
            <a:off x="1143000" y="3435350"/>
            <a:ext cx="1689100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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15 rad/s</a:t>
            </a:r>
            <a:r>
              <a:rPr lang="en-ZA" sz="20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45" name="Rectangle 303"/>
          <p:cNvSpPr>
            <a:spLocks noChangeArrowheads="1"/>
          </p:cNvSpPr>
          <p:nvPr/>
        </p:nvSpPr>
        <p:spPr bwMode="auto">
          <a:xfrm>
            <a:off x="2949575" y="2620963"/>
            <a:ext cx="1412875" cy="7016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>
            <a:spAutoFit/>
          </a:bodyPr>
          <a:lstStyle/>
          <a:p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 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solidFill>
                  <a:srgbClr val="000066"/>
                </a:solidFill>
              </a:rPr>
              <a:t>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 rad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/>
            </a:r>
            <a:b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</a:b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solidFill>
                  <a:srgbClr val="000066"/>
                </a:solidFill>
              </a:rPr>
              <a:t>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 rad/s</a:t>
            </a:r>
          </a:p>
        </p:txBody>
      </p:sp>
      <p:sp>
        <p:nvSpPr>
          <p:cNvPr id="1046" name="Rectangle 304"/>
          <p:cNvSpPr>
            <a:spLocks noChangeArrowheads="1"/>
          </p:cNvSpPr>
          <p:nvPr/>
        </p:nvSpPr>
        <p:spPr bwMode="auto">
          <a:xfrm>
            <a:off x="827088" y="4579938"/>
            <a:ext cx="1795462" cy="7016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>
            <a:spAutoFit/>
          </a:bodyPr>
          <a:lstStyle/>
          <a:p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 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>
                <a:solidFill>
                  <a:srgbClr val="000066"/>
                </a:solidFill>
              </a:rPr>
              <a:t>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–0.5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rad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/>
            </a:r>
            <a:b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</a:b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>
                <a:solidFill>
                  <a:srgbClr val="000066"/>
                </a:solidFill>
              </a:rPr>
              <a:t>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? </a:t>
            </a:r>
          </a:p>
        </p:txBody>
      </p:sp>
      <p:sp>
        <p:nvSpPr>
          <p:cNvPr id="1047" name="Freeform 305"/>
          <p:cNvSpPr>
            <a:spLocks/>
          </p:cNvSpPr>
          <p:nvPr/>
        </p:nvSpPr>
        <p:spPr bwMode="auto">
          <a:xfrm>
            <a:off x="887413" y="3105150"/>
            <a:ext cx="542925" cy="552450"/>
          </a:xfrm>
          <a:custGeom>
            <a:avLst/>
            <a:gdLst>
              <a:gd name="T0" fmla="*/ 2147483647 w 342"/>
              <a:gd name="T1" fmla="*/ 0 h 348"/>
              <a:gd name="T2" fmla="*/ 0 w 342"/>
              <a:gd name="T3" fmla="*/ 2147483647 h 348"/>
              <a:gd name="T4" fmla="*/ 0 60000 65536"/>
              <a:gd name="T5" fmla="*/ 0 60000 65536"/>
              <a:gd name="T6" fmla="*/ 0 w 342"/>
              <a:gd name="T7" fmla="*/ 0 h 348"/>
              <a:gd name="T8" fmla="*/ 342 w 342"/>
              <a:gd name="T9" fmla="*/ 348 h 3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348">
                <a:moveTo>
                  <a:pt x="342" y="0"/>
                </a:moveTo>
                <a:cubicBezTo>
                  <a:pt x="342" y="185"/>
                  <a:pt x="147" y="348"/>
                  <a:pt x="0" y="342"/>
                </a:cubicBezTo>
              </a:path>
            </a:pathLst>
          </a:cu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8" name="Rectangle 313"/>
          <p:cNvSpPr>
            <a:spLocks noChangeArrowheads="1"/>
          </p:cNvSpPr>
          <p:nvPr/>
        </p:nvSpPr>
        <p:spPr bwMode="auto">
          <a:xfrm rot="-967971">
            <a:off x="3490913" y="3094038"/>
            <a:ext cx="5118100" cy="1254125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sz="2200">
                <a:solidFill>
                  <a:srgbClr val="FF0000"/>
                </a:solidFill>
              </a:rPr>
              <a:t>You canNOT use rotational kinematics to solve this problem!  Why not?</a:t>
            </a:r>
          </a:p>
        </p:txBody>
      </p:sp>
      <p:sp>
        <p:nvSpPr>
          <p:cNvPr id="1049" name="Rectangle 314"/>
          <p:cNvSpPr>
            <a:spLocks noChangeArrowheads="1"/>
          </p:cNvSpPr>
          <p:nvPr/>
        </p:nvSpPr>
        <p:spPr bwMode="auto">
          <a:xfrm>
            <a:off x="2717800" y="5791200"/>
            <a:ext cx="2863850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marL="800100" lvl="1" indent="-342900">
              <a:lnSpc>
                <a:spcPct val="110000"/>
              </a:lnSpc>
            </a:pPr>
            <a:r>
              <a:rPr lang="en-US">
                <a:solidFill>
                  <a:srgbClr val="FF0000"/>
                </a:solidFill>
              </a:rPr>
              <a:t>(Not </a:t>
            </a:r>
            <a:r>
              <a:rPr lang="en-US" i="1">
                <a:solidFill>
                  <a:srgbClr val="FF0000"/>
                </a:solidFill>
              </a:rPr>
              <a:t>this</a:t>
            </a:r>
            <a:r>
              <a:rPr lang="en-US" i="1" baseline="-25000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rgbClr val="FF0000"/>
                </a:solidFill>
              </a:rPr>
              <a:t> time!)</a:t>
            </a:r>
          </a:p>
        </p:txBody>
      </p:sp>
      <p:sp>
        <p:nvSpPr>
          <p:cNvPr id="1050" name="Freeform 316"/>
          <p:cNvSpPr>
            <a:spLocks/>
          </p:cNvSpPr>
          <p:nvPr/>
        </p:nvSpPr>
        <p:spPr bwMode="auto">
          <a:xfrm>
            <a:off x="6696075" y="47625"/>
            <a:ext cx="2400300" cy="561975"/>
          </a:xfrm>
          <a:custGeom>
            <a:avLst/>
            <a:gdLst>
              <a:gd name="T0" fmla="*/ 2147483647 w 1512"/>
              <a:gd name="T1" fmla="*/ 2147483647 h 354"/>
              <a:gd name="T2" fmla="*/ 2147483647 w 1512"/>
              <a:gd name="T3" fmla="*/ 2147483647 h 354"/>
              <a:gd name="T4" fmla="*/ 2147483647 w 1512"/>
              <a:gd name="T5" fmla="*/ 2147483647 h 354"/>
              <a:gd name="T6" fmla="*/ 2147483647 w 1512"/>
              <a:gd name="T7" fmla="*/ 2147483647 h 354"/>
              <a:gd name="T8" fmla="*/ 0 60000 65536"/>
              <a:gd name="T9" fmla="*/ 0 60000 65536"/>
              <a:gd name="T10" fmla="*/ 0 60000 65536"/>
              <a:gd name="T11" fmla="*/ 0 60000 65536"/>
              <a:gd name="T12" fmla="*/ 0 w 1512"/>
              <a:gd name="T13" fmla="*/ 0 h 354"/>
              <a:gd name="T14" fmla="*/ 1512 w 1512"/>
              <a:gd name="T15" fmla="*/ 354 h 3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12" h="354">
                <a:moveTo>
                  <a:pt x="720" y="24"/>
                </a:moveTo>
                <a:cubicBezTo>
                  <a:pt x="666" y="24"/>
                  <a:pt x="0" y="42"/>
                  <a:pt x="24" y="198"/>
                </a:cubicBezTo>
                <a:cubicBezTo>
                  <a:pt x="48" y="354"/>
                  <a:pt x="1500" y="348"/>
                  <a:pt x="1506" y="174"/>
                </a:cubicBezTo>
                <a:cubicBezTo>
                  <a:pt x="1512" y="0"/>
                  <a:pt x="828" y="60"/>
                  <a:pt x="666" y="7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04815" name="Rectangle 335"/>
          <p:cNvSpPr>
            <a:spLocks noChangeArrowheads="1"/>
          </p:cNvSpPr>
          <p:nvPr/>
        </p:nvSpPr>
        <p:spPr bwMode="auto">
          <a:xfrm>
            <a:off x="800100" y="3749675"/>
            <a:ext cx="24796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</a:pPr>
            <a:r>
              <a:rPr lang="en-US" sz="2000">
                <a:solidFill>
                  <a:srgbClr val="FF0000"/>
                </a:solidFill>
              </a:rPr>
              <a:t>(Not constant)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8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2054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0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271A2-9A5D-4E28-9F3F-45161CD9460B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50863"/>
            <a:ext cx="8774112" cy="1196975"/>
          </a:xfrm>
        </p:spPr>
        <p:txBody>
          <a:bodyPr/>
          <a:lstStyle/>
          <a:p>
            <a:pPr lvl="1" indent="1588" eaLnBrk="1" hangingPunct="1">
              <a:buFontTx/>
              <a:buNone/>
            </a:pPr>
            <a:r>
              <a:rPr lang="en-US" sz="2200" smtClean="0"/>
              <a:t>A 70 g metre stick pivoted freely at one end is released from a horizontal position.  At what speed does the far end swing through its lowest position?</a:t>
            </a:r>
          </a:p>
        </p:txBody>
      </p:sp>
      <p:sp>
        <p:nvSpPr>
          <p:cNvPr id="288922" name="Rectangle 154"/>
          <p:cNvSpPr>
            <a:spLocks noChangeArrowheads="1"/>
          </p:cNvSpPr>
          <p:nvPr/>
        </p:nvSpPr>
        <p:spPr bwMode="auto">
          <a:xfrm>
            <a:off x="2028825" y="2519363"/>
            <a:ext cx="178752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0.07 kg</a:t>
            </a:r>
          </a:p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0 m</a:t>
            </a:r>
          </a:p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0 rad/s</a:t>
            </a:r>
            <a:endParaRPr lang="en-ZA" sz="20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8921" name="Rectangle 153"/>
          <p:cNvSpPr>
            <a:spLocks noChangeArrowheads="1"/>
          </p:cNvSpPr>
          <p:nvPr/>
        </p:nvSpPr>
        <p:spPr bwMode="auto">
          <a:xfrm>
            <a:off x="19050" y="2192338"/>
            <a:ext cx="728663" cy="31115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0000"/>
              </a:lnSpc>
            </a:pPr>
            <a:r>
              <a:rPr lang="en-ZA" sz="1800">
                <a:solidFill>
                  <a:srgbClr val="000066"/>
                </a:solidFill>
              </a:rPr>
              <a:t>pivot</a:t>
            </a:r>
            <a:endParaRPr lang="en-US" sz="1800">
              <a:solidFill>
                <a:srgbClr val="000066"/>
              </a:solidFill>
            </a:endParaRPr>
          </a:p>
        </p:txBody>
      </p:sp>
      <p:grpSp>
        <p:nvGrpSpPr>
          <p:cNvPr id="2" name="Group 464"/>
          <p:cNvGrpSpPr>
            <a:grpSpLocks/>
          </p:cNvGrpSpPr>
          <p:nvPr/>
        </p:nvGrpSpPr>
        <p:grpSpPr bwMode="auto">
          <a:xfrm>
            <a:off x="322263" y="1778000"/>
            <a:ext cx="5187950" cy="3876675"/>
            <a:chOff x="203" y="1120"/>
            <a:chExt cx="3268" cy="2442"/>
          </a:xfrm>
        </p:grpSpPr>
        <p:sp>
          <p:nvSpPr>
            <p:cNvPr id="2363" name="Rectangle 150"/>
            <p:cNvSpPr>
              <a:spLocks noChangeArrowheads="1"/>
            </p:cNvSpPr>
            <p:nvPr/>
          </p:nvSpPr>
          <p:spPr bwMode="auto">
            <a:xfrm>
              <a:off x="3104" y="1419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364" name="Line 151"/>
            <p:cNvSpPr>
              <a:spLocks noChangeShapeType="1"/>
            </p:cNvSpPr>
            <p:nvPr/>
          </p:nvSpPr>
          <p:spPr bwMode="auto">
            <a:xfrm>
              <a:off x="427" y="1471"/>
              <a:ext cx="30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365" name="Line 156"/>
            <p:cNvSpPr>
              <a:spLocks noChangeShapeType="1"/>
            </p:cNvSpPr>
            <p:nvPr/>
          </p:nvSpPr>
          <p:spPr bwMode="auto">
            <a:xfrm flipV="1">
              <a:off x="534" y="1202"/>
              <a:ext cx="0" cy="236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366" name="Rectangle 157"/>
            <p:cNvSpPr>
              <a:spLocks noChangeArrowheads="1"/>
            </p:cNvSpPr>
            <p:nvPr/>
          </p:nvSpPr>
          <p:spPr bwMode="auto">
            <a:xfrm>
              <a:off x="203" y="1120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3" name="Group 303"/>
          <p:cNvGrpSpPr>
            <a:grpSpLocks/>
          </p:cNvGrpSpPr>
          <p:nvPr/>
        </p:nvGrpSpPr>
        <p:grpSpPr bwMode="auto">
          <a:xfrm>
            <a:off x="857250" y="2262188"/>
            <a:ext cx="4000500" cy="155575"/>
            <a:chOff x="1266" y="1737"/>
            <a:chExt cx="2520" cy="98"/>
          </a:xfrm>
        </p:grpSpPr>
        <p:grpSp>
          <p:nvGrpSpPr>
            <p:cNvPr id="2218" name="Group 6"/>
            <p:cNvGrpSpPr>
              <a:grpSpLocks/>
            </p:cNvGrpSpPr>
            <p:nvPr/>
          </p:nvGrpSpPr>
          <p:grpSpPr bwMode="auto">
            <a:xfrm>
              <a:off x="1266" y="1737"/>
              <a:ext cx="2520" cy="98"/>
              <a:chOff x="1266" y="1913"/>
              <a:chExt cx="2520" cy="98"/>
            </a:xfrm>
          </p:grpSpPr>
          <p:sp>
            <p:nvSpPr>
              <p:cNvPr id="2223" name="Rectangle 7" descr="Papyrus"/>
              <p:cNvSpPr>
                <a:spLocks noChangeArrowheads="1"/>
              </p:cNvSpPr>
              <p:nvPr/>
            </p:nvSpPr>
            <p:spPr bwMode="auto">
              <a:xfrm>
                <a:off x="1266" y="1913"/>
                <a:ext cx="2520" cy="98"/>
              </a:xfrm>
              <a:prstGeom prst="rect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2224" name="Line 8"/>
              <p:cNvSpPr>
                <a:spLocks noChangeShapeType="1"/>
              </p:cNvSpPr>
              <p:nvPr/>
            </p:nvSpPr>
            <p:spPr bwMode="auto">
              <a:xfrm>
                <a:off x="12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5" name="Line 9"/>
              <p:cNvSpPr>
                <a:spLocks noChangeShapeType="1"/>
              </p:cNvSpPr>
              <p:nvPr/>
            </p:nvSpPr>
            <p:spPr bwMode="auto">
              <a:xfrm>
                <a:off x="13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6" name="Line 10"/>
              <p:cNvSpPr>
                <a:spLocks noChangeShapeType="1"/>
              </p:cNvSpPr>
              <p:nvPr/>
            </p:nvSpPr>
            <p:spPr bwMode="auto">
              <a:xfrm>
                <a:off x="13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7" name="Line 11"/>
              <p:cNvSpPr>
                <a:spLocks noChangeShapeType="1"/>
              </p:cNvSpPr>
              <p:nvPr/>
            </p:nvSpPr>
            <p:spPr bwMode="auto">
              <a:xfrm>
                <a:off x="13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8" name="Line 12"/>
              <p:cNvSpPr>
                <a:spLocks noChangeShapeType="1"/>
              </p:cNvSpPr>
              <p:nvPr/>
            </p:nvSpPr>
            <p:spPr bwMode="auto">
              <a:xfrm>
                <a:off x="13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9" name="Line 13"/>
              <p:cNvSpPr>
                <a:spLocks noChangeShapeType="1"/>
              </p:cNvSpPr>
              <p:nvPr/>
            </p:nvSpPr>
            <p:spPr bwMode="auto">
              <a:xfrm>
                <a:off x="13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0" name="Line 14"/>
              <p:cNvSpPr>
                <a:spLocks noChangeShapeType="1"/>
              </p:cNvSpPr>
              <p:nvPr/>
            </p:nvSpPr>
            <p:spPr bwMode="auto">
              <a:xfrm>
                <a:off x="13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1" name="Line 15"/>
              <p:cNvSpPr>
                <a:spLocks noChangeShapeType="1"/>
              </p:cNvSpPr>
              <p:nvPr/>
            </p:nvSpPr>
            <p:spPr bwMode="auto">
              <a:xfrm>
                <a:off x="14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2" name="Line 16"/>
              <p:cNvSpPr>
                <a:spLocks noChangeShapeType="1"/>
              </p:cNvSpPr>
              <p:nvPr/>
            </p:nvSpPr>
            <p:spPr bwMode="auto">
              <a:xfrm>
                <a:off x="14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3" name="Line 17"/>
              <p:cNvSpPr>
                <a:spLocks noChangeShapeType="1"/>
              </p:cNvSpPr>
              <p:nvPr/>
            </p:nvSpPr>
            <p:spPr bwMode="auto">
              <a:xfrm>
                <a:off x="14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4" name="Line 18"/>
              <p:cNvSpPr>
                <a:spLocks noChangeShapeType="1"/>
              </p:cNvSpPr>
              <p:nvPr/>
            </p:nvSpPr>
            <p:spPr bwMode="auto">
              <a:xfrm>
                <a:off x="14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5" name="Line 19"/>
              <p:cNvSpPr>
                <a:spLocks noChangeShapeType="1"/>
              </p:cNvSpPr>
              <p:nvPr/>
            </p:nvSpPr>
            <p:spPr bwMode="auto">
              <a:xfrm>
                <a:off x="14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6" name="Line 20"/>
              <p:cNvSpPr>
                <a:spLocks noChangeShapeType="1"/>
              </p:cNvSpPr>
              <p:nvPr/>
            </p:nvSpPr>
            <p:spPr bwMode="auto">
              <a:xfrm>
                <a:off x="15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7" name="Line 21"/>
              <p:cNvSpPr>
                <a:spLocks noChangeShapeType="1"/>
              </p:cNvSpPr>
              <p:nvPr/>
            </p:nvSpPr>
            <p:spPr bwMode="auto">
              <a:xfrm>
                <a:off x="15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8" name="Line 22"/>
              <p:cNvSpPr>
                <a:spLocks noChangeShapeType="1"/>
              </p:cNvSpPr>
              <p:nvPr/>
            </p:nvSpPr>
            <p:spPr bwMode="auto">
              <a:xfrm>
                <a:off x="15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39" name="Line 23"/>
              <p:cNvSpPr>
                <a:spLocks noChangeShapeType="1"/>
              </p:cNvSpPr>
              <p:nvPr/>
            </p:nvSpPr>
            <p:spPr bwMode="auto">
              <a:xfrm>
                <a:off x="15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0" name="Line 24"/>
              <p:cNvSpPr>
                <a:spLocks noChangeShapeType="1"/>
              </p:cNvSpPr>
              <p:nvPr/>
            </p:nvSpPr>
            <p:spPr bwMode="auto">
              <a:xfrm>
                <a:off x="15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1" name="Line 25"/>
              <p:cNvSpPr>
                <a:spLocks noChangeShapeType="1"/>
              </p:cNvSpPr>
              <p:nvPr/>
            </p:nvSpPr>
            <p:spPr bwMode="auto">
              <a:xfrm>
                <a:off x="15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2" name="Line 26"/>
              <p:cNvSpPr>
                <a:spLocks noChangeShapeType="1"/>
              </p:cNvSpPr>
              <p:nvPr/>
            </p:nvSpPr>
            <p:spPr bwMode="auto">
              <a:xfrm>
                <a:off x="16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3" name="Line 27"/>
              <p:cNvSpPr>
                <a:spLocks noChangeShapeType="1"/>
              </p:cNvSpPr>
              <p:nvPr/>
            </p:nvSpPr>
            <p:spPr bwMode="auto">
              <a:xfrm>
                <a:off x="16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4" name="Line 28"/>
              <p:cNvSpPr>
                <a:spLocks noChangeShapeType="1"/>
              </p:cNvSpPr>
              <p:nvPr/>
            </p:nvSpPr>
            <p:spPr bwMode="auto">
              <a:xfrm>
                <a:off x="164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5" name="Line 29"/>
              <p:cNvSpPr>
                <a:spLocks noChangeShapeType="1"/>
              </p:cNvSpPr>
              <p:nvPr/>
            </p:nvSpPr>
            <p:spPr bwMode="auto">
              <a:xfrm>
                <a:off x="16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6" name="Line 30"/>
              <p:cNvSpPr>
                <a:spLocks noChangeShapeType="1"/>
              </p:cNvSpPr>
              <p:nvPr/>
            </p:nvSpPr>
            <p:spPr bwMode="auto">
              <a:xfrm>
                <a:off x="16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7" name="Line 31"/>
              <p:cNvSpPr>
                <a:spLocks noChangeShapeType="1"/>
              </p:cNvSpPr>
              <p:nvPr/>
            </p:nvSpPr>
            <p:spPr bwMode="auto">
              <a:xfrm>
                <a:off x="16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8" name="Line 32"/>
              <p:cNvSpPr>
                <a:spLocks noChangeShapeType="1"/>
              </p:cNvSpPr>
              <p:nvPr/>
            </p:nvSpPr>
            <p:spPr bwMode="auto">
              <a:xfrm>
                <a:off x="171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49" name="Line 33"/>
              <p:cNvSpPr>
                <a:spLocks noChangeShapeType="1"/>
              </p:cNvSpPr>
              <p:nvPr/>
            </p:nvSpPr>
            <p:spPr bwMode="auto">
              <a:xfrm>
                <a:off x="173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0" name="Line 34"/>
              <p:cNvSpPr>
                <a:spLocks noChangeShapeType="1"/>
              </p:cNvSpPr>
              <p:nvPr/>
            </p:nvSpPr>
            <p:spPr bwMode="auto">
              <a:xfrm>
                <a:off x="17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1" name="Line 35"/>
              <p:cNvSpPr>
                <a:spLocks noChangeShapeType="1"/>
              </p:cNvSpPr>
              <p:nvPr/>
            </p:nvSpPr>
            <p:spPr bwMode="auto">
              <a:xfrm>
                <a:off x="17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2" name="Line 36"/>
              <p:cNvSpPr>
                <a:spLocks noChangeShapeType="1"/>
              </p:cNvSpPr>
              <p:nvPr/>
            </p:nvSpPr>
            <p:spPr bwMode="auto">
              <a:xfrm>
                <a:off x="17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3" name="Line 37"/>
              <p:cNvSpPr>
                <a:spLocks noChangeShapeType="1"/>
              </p:cNvSpPr>
              <p:nvPr/>
            </p:nvSpPr>
            <p:spPr bwMode="auto">
              <a:xfrm>
                <a:off x="180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4" name="Line 38"/>
              <p:cNvSpPr>
                <a:spLocks noChangeShapeType="1"/>
              </p:cNvSpPr>
              <p:nvPr/>
            </p:nvSpPr>
            <p:spPr bwMode="auto">
              <a:xfrm>
                <a:off x="182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5" name="Line 39"/>
              <p:cNvSpPr>
                <a:spLocks noChangeShapeType="1"/>
              </p:cNvSpPr>
              <p:nvPr/>
            </p:nvSpPr>
            <p:spPr bwMode="auto">
              <a:xfrm>
                <a:off x="18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6" name="Line 40"/>
              <p:cNvSpPr>
                <a:spLocks noChangeShapeType="1"/>
              </p:cNvSpPr>
              <p:nvPr/>
            </p:nvSpPr>
            <p:spPr bwMode="auto">
              <a:xfrm>
                <a:off x="18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7" name="Line 41"/>
              <p:cNvSpPr>
                <a:spLocks noChangeShapeType="1"/>
              </p:cNvSpPr>
              <p:nvPr/>
            </p:nvSpPr>
            <p:spPr bwMode="auto">
              <a:xfrm>
                <a:off x="18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8" name="Line 42"/>
              <p:cNvSpPr>
                <a:spLocks noChangeShapeType="1"/>
              </p:cNvSpPr>
              <p:nvPr/>
            </p:nvSpPr>
            <p:spPr bwMode="auto">
              <a:xfrm>
                <a:off x="189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59" name="Line 43"/>
              <p:cNvSpPr>
                <a:spLocks noChangeShapeType="1"/>
              </p:cNvSpPr>
              <p:nvPr/>
            </p:nvSpPr>
            <p:spPr bwMode="auto">
              <a:xfrm>
                <a:off x="191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0" name="Line 44"/>
              <p:cNvSpPr>
                <a:spLocks noChangeShapeType="1"/>
              </p:cNvSpPr>
              <p:nvPr/>
            </p:nvSpPr>
            <p:spPr bwMode="auto">
              <a:xfrm>
                <a:off x="19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1" name="Line 45"/>
              <p:cNvSpPr>
                <a:spLocks noChangeShapeType="1"/>
              </p:cNvSpPr>
              <p:nvPr/>
            </p:nvSpPr>
            <p:spPr bwMode="auto">
              <a:xfrm>
                <a:off x="19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2" name="Line 46"/>
              <p:cNvSpPr>
                <a:spLocks noChangeShapeType="1"/>
              </p:cNvSpPr>
              <p:nvPr/>
            </p:nvSpPr>
            <p:spPr bwMode="auto">
              <a:xfrm>
                <a:off x="19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3" name="Line 47"/>
              <p:cNvSpPr>
                <a:spLocks noChangeShapeType="1"/>
              </p:cNvSpPr>
              <p:nvPr/>
            </p:nvSpPr>
            <p:spPr bwMode="auto">
              <a:xfrm>
                <a:off x="198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4" name="Line 48"/>
              <p:cNvSpPr>
                <a:spLocks noChangeShapeType="1"/>
              </p:cNvSpPr>
              <p:nvPr/>
            </p:nvSpPr>
            <p:spPr bwMode="auto">
              <a:xfrm>
                <a:off x="200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5" name="Line 49"/>
              <p:cNvSpPr>
                <a:spLocks noChangeShapeType="1"/>
              </p:cNvSpPr>
              <p:nvPr/>
            </p:nvSpPr>
            <p:spPr bwMode="auto">
              <a:xfrm>
                <a:off x="20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6" name="Line 50"/>
              <p:cNvSpPr>
                <a:spLocks noChangeShapeType="1"/>
              </p:cNvSpPr>
              <p:nvPr/>
            </p:nvSpPr>
            <p:spPr bwMode="auto">
              <a:xfrm>
                <a:off x="20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7" name="Line 51"/>
              <p:cNvSpPr>
                <a:spLocks noChangeShapeType="1"/>
              </p:cNvSpPr>
              <p:nvPr/>
            </p:nvSpPr>
            <p:spPr bwMode="auto">
              <a:xfrm>
                <a:off x="20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8" name="Line 52"/>
              <p:cNvSpPr>
                <a:spLocks noChangeShapeType="1"/>
              </p:cNvSpPr>
              <p:nvPr/>
            </p:nvSpPr>
            <p:spPr bwMode="auto">
              <a:xfrm>
                <a:off x="207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69" name="Line 53"/>
              <p:cNvSpPr>
                <a:spLocks noChangeShapeType="1"/>
              </p:cNvSpPr>
              <p:nvPr/>
            </p:nvSpPr>
            <p:spPr bwMode="auto">
              <a:xfrm>
                <a:off x="209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0" name="Line 54"/>
              <p:cNvSpPr>
                <a:spLocks noChangeShapeType="1"/>
              </p:cNvSpPr>
              <p:nvPr/>
            </p:nvSpPr>
            <p:spPr bwMode="auto">
              <a:xfrm>
                <a:off x="21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1" name="Line 55"/>
              <p:cNvSpPr>
                <a:spLocks noChangeShapeType="1"/>
              </p:cNvSpPr>
              <p:nvPr/>
            </p:nvSpPr>
            <p:spPr bwMode="auto">
              <a:xfrm>
                <a:off x="21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2" name="Line 56"/>
              <p:cNvSpPr>
                <a:spLocks noChangeShapeType="1"/>
              </p:cNvSpPr>
              <p:nvPr/>
            </p:nvSpPr>
            <p:spPr bwMode="auto">
              <a:xfrm>
                <a:off x="21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3" name="Line 57"/>
              <p:cNvSpPr>
                <a:spLocks noChangeShapeType="1"/>
              </p:cNvSpPr>
              <p:nvPr/>
            </p:nvSpPr>
            <p:spPr bwMode="auto">
              <a:xfrm>
                <a:off x="216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4" name="Line 58"/>
              <p:cNvSpPr>
                <a:spLocks noChangeShapeType="1"/>
              </p:cNvSpPr>
              <p:nvPr/>
            </p:nvSpPr>
            <p:spPr bwMode="auto">
              <a:xfrm>
                <a:off x="21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5" name="Line 59"/>
              <p:cNvSpPr>
                <a:spLocks noChangeShapeType="1"/>
              </p:cNvSpPr>
              <p:nvPr/>
            </p:nvSpPr>
            <p:spPr bwMode="auto">
              <a:xfrm>
                <a:off x="22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6" name="Line 60"/>
              <p:cNvSpPr>
                <a:spLocks noChangeShapeType="1"/>
              </p:cNvSpPr>
              <p:nvPr/>
            </p:nvSpPr>
            <p:spPr bwMode="auto">
              <a:xfrm>
                <a:off x="22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7" name="Line 61"/>
              <p:cNvSpPr>
                <a:spLocks noChangeShapeType="1"/>
              </p:cNvSpPr>
              <p:nvPr/>
            </p:nvSpPr>
            <p:spPr bwMode="auto">
              <a:xfrm>
                <a:off x="22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8" name="Line 62"/>
              <p:cNvSpPr>
                <a:spLocks noChangeShapeType="1"/>
              </p:cNvSpPr>
              <p:nvPr/>
            </p:nvSpPr>
            <p:spPr bwMode="auto">
              <a:xfrm>
                <a:off x="22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79" name="Line 63"/>
              <p:cNvSpPr>
                <a:spLocks noChangeShapeType="1"/>
              </p:cNvSpPr>
              <p:nvPr/>
            </p:nvSpPr>
            <p:spPr bwMode="auto">
              <a:xfrm>
                <a:off x="22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0" name="Line 64"/>
              <p:cNvSpPr>
                <a:spLocks noChangeShapeType="1"/>
              </p:cNvSpPr>
              <p:nvPr/>
            </p:nvSpPr>
            <p:spPr bwMode="auto">
              <a:xfrm>
                <a:off x="22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1" name="Line 65"/>
              <p:cNvSpPr>
                <a:spLocks noChangeShapeType="1"/>
              </p:cNvSpPr>
              <p:nvPr/>
            </p:nvSpPr>
            <p:spPr bwMode="auto">
              <a:xfrm>
                <a:off x="23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2" name="Line 66"/>
              <p:cNvSpPr>
                <a:spLocks noChangeShapeType="1"/>
              </p:cNvSpPr>
              <p:nvPr/>
            </p:nvSpPr>
            <p:spPr bwMode="auto">
              <a:xfrm>
                <a:off x="23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3" name="Line 67"/>
              <p:cNvSpPr>
                <a:spLocks noChangeShapeType="1"/>
              </p:cNvSpPr>
              <p:nvPr/>
            </p:nvSpPr>
            <p:spPr bwMode="auto">
              <a:xfrm>
                <a:off x="23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4" name="Line 68"/>
              <p:cNvSpPr>
                <a:spLocks noChangeShapeType="1"/>
              </p:cNvSpPr>
              <p:nvPr/>
            </p:nvSpPr>
            <p:spPr bwMode="auto">
              <a:xfrm>
                <a:off x="23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5" name="Line 69"/>
              <p:cNvSpPr>
                <a:spLocks noChangeShapeType="1"/>
              </p:cNvSpPr>
              <p:nvPr/>
            </p:nvSpPr>
            <p:spPr bwMode="auto">
              <a:xfrm>
                <a:off x="23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6" name="Line 70"/>
              <p:cNvSpPr>
                <a:spLocks noChangeShapeType="1"/>
              </p:cNvSpPr>
              <p:nvPr/>
            </p:nvSpPr>
            <p:spPr bwMode="auto">
              <a:xfrm>
                <a:off x="24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7" name="Line 71"/>
              <p:cNvSpPr>
                <a:spLocks noChangeShapeType="1"/>
              </p:cNvSpPr>
              <p:nvPr/>
            </p:nvSpPr>
            <p:spPr bwMode="auto">
              <a:xfrm>
                <a:off x="24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8" name="Line 72"/>
              <p:cNvSpPr>
                <a:spLocks noChangeShapeType="1"/>
              </p:cNvSpPr>
              <p:nvPr/>
            </p:nvSpPr>
            <p:spPr bwMode="auto">
              <a:xfrm>
                <a:off x="24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89" name="Line 73"/>
              <p:cNvSpPr>
                <a:spLocks noChangeShapeType="1"/>
              </p:cNvSpPr>
              <p:nvPr/>
            </p:nvSpPr>
            <p:spPr bwMode="auto">
              <a:xfrm>
                <a:off x="24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0" name="Line 74"/>
              <p:cNvSpPr>
                <a:spLocks noChangeShapeType="1"/>
              </p:cNvSpPr>
              <p:nvPr/>
            </p:nvSpPr>
            <p:spPr bwMode="auto">
              <a:xfrm>
                <a:off x="24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1" name="Line 75"/>
              <p:cNvSpPr>
                <a:spLocks noChangeShapeType="1"/>
              </p:cNvSpPr>
              <p:nvPr/>
            </p:nvSpPr>
            <p:spPr bwMode="auto">
              <a:xfrm>
                <a:off x="24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2" name="Line 76"/>
              <p:cNvSpPr>
                <a:spLocks noChangeShapeType="1"/>
              </p:cNvSpPr>
              <p:nvPr/>
            </p:nvSpPr>
            <p:spPr bwMode="auto">
              <a:xfrm>
                <a:off x="25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3" name="Line 77"/>
              <p:cNvSpPr>
                <a:spLocks noChangeShapeType="1"/>
              </p:cNvSpPr>
              <p:nvPr/>
            </p:nvSpPr>
            <p:spPr bwMode="auto">
              <a:xfrm>
                <a:off x="25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4" name="Line 78"/>
              <p:cNvSpPr>
                <a:spLocks noChangeShapeType="1"/>
              </p:cNvSpPr>
              <p:nvPr/>
            </p:nvSpPr>
            <p:spPr bwMode="auto">
              <a:xfrm>
                <a:off x="25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5" name="Line 79"/>
              <p:cNvSpPr>
                <a:spLocks noChangeShapeType="1"/>
              </p:cNvSpPr>
              <p:nvPr/>
            </p:nvSpPr>
            <p:spPr bwMode="auto">
              <a:xfrm>
                <a:off x="25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6" name="Line 80"/>
              <p:cNvSpPr>
                <a:spLocks noChangeShapeType="1"/>
              </p:cNvSpPr>
              <p:nvPr/>
            </p:nvSpPr>
            <p:spPr bwMode="auto">
              <a:xfrm>
                <a:off x="25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7" name="Line 81"/>
              <p:cNvSpPr>
                <a:spLocks noChangeShapeType="1"/>
              </p:cNvSpPr>
              <p:nvPr/>
            </p:nvSpPr>
            <p:spPr bwMode="auto">
              <a:xfrm>
                <a:off x="25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8" name="Line 82"/>
              <p:cNvSpPr>
                <a:spLocks noChangeShapeType="1"/>
              </p:cNvSpPr>
              <p:nvPr/>
            </p:nvSpPr>
            <p:spPr bwMode="auto">
              <a:xfrm>
                <a:off x="26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99" name="Line 83"/>
              <p:cNvSpPr>
                <a:spLocks noChangeShapeType="1"/>
              </p:cNvSpPr>
              <p:nvPr/>
            </p:nvSpPr>
            <p:spPr bwMode="auto">
              <a:xfrm>
                <a:off x="26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0" name="Line 84"/>
              <p:cNvSpPr>
                <a:spLocks noChangeShapeType="1"/>
              </p:cNvSpPr>
              <p:nvPr/>
            </p:nvSpPr>
            <p:spPr bwMode="auto">
              <a:xfrm>
                <a:off x="26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1" name="Line 85"/>
              <p:cNvSpPr>
                <a:spLocks noChangeShapeType="1"/>
              </p:cNvSpPr>
              <p:nvPr/>
            </p:nvSpPr>
            <p:spPr bwMode="auto">
              <a:xfrm>
                <a:off x="26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2" name="Line 86"/>
              <p:cNvSpPr>
                <a:spLocks noChangeShapeType="1"/>
              </p:cNvSpPr>
              <p:nvPr/>
            </p:nvSpPr>
            <p:spPr bwMode="auto">
              <a:xfrm>
                <a:off x="26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3" name="Line 87"/>
              <p:cNvSpPr>
                <a:spLocks noChangeShapeType="1"/>
              </p:cNvSpPr>
              <p:nvPr/>
            </p:nvSpPr>
            <p:spPr bwMode="auto">
              <a:xfrm>
                <a:off x="27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4" name="Line 88"/>
              <p:cNvSpPr>
                <a:spLocks noChangeShapeType="1"/>
              </p:cNvSpPr>
              <p:nvPr/>
            </p:nvSpPr>
            <p:spPr bwMode="auto">
              <a:xfrm>
                <a:off x="27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5" name="Line 89"/>
              <p:cNvSpPr>
                <a:spLocks noChangeShapeType="1"/>
              </p:cNvSpPr>
              <p:nvPr/>
            </p:nvSpPr>
            <p:spPr bwMode="auto">
              <a:xfrm>
                <a:off x="27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6" name="Line 90"/>
              <p:cNvSpPr>
                <a:spLocks noChangeShapeType="1"/>
              </p:cNvSpPr>
              <p:nvPr/>
            </p:nvSpPr>
            <p:spPr bwMode="auto">
              <a:xfrm>
                <a:off x="27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7" name="Line 91"/>
              <p:cNvSpPr>
                <a:spLocks noChangeShapeType="1"/>
              </p:cNvSpPr>
              <p:nvPr/>
            </p:nvSpPr>
            <p:spPr bwMode="auto">
              <a:xfrm>
                <a:off x="27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8" name="Line 92"/>
              <p:cNvSpPr>
                <a:spLocks noChangeShapeType="1"/>
              </p:cNvSpPr>
              <p:nvPr/>
            </p:nvSpPr>
            <p:spPr bwMode="auto">
              <a:xfrm>
                <a:off x="27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09" name="Line 93"/>
              <p:cNvSpPr>
                <a:spLocks noChangeShapeType="1"/>
              </p:cNvSpPr>
              <p:nvPr/>
            </p:nvSpPr>
            <p:spPr bwMode="auto">
              <a:xfrm>
                <a:off x="28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0" name="Line 94"/>
              <p:cNvSpPr>
                <a:spLocks noChangeShapeType="1"/>
              </p:cNvSpPr>
              <p:nvPr/>
            </p:nvSpPr>
            <p:spPr bwMode="auto">
              <a:xfrm>
                <a:off x="28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1" name="Line 95"/>
              <p:cNvSpPr>
                <a:spLocks noChangeShapeType="1"/>
              </p:cNvSpPr>
              <p:nvPr/>
            </p:nvSpPr>
            <p:spPr bwMode="auto">
              <a:xfrm>
                <a:off x="28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2" name="Line 96"/>
              <p:cNvSpPr>
                <a:spLocks noChangeShapeType="1"/>
              </p:cNvSpPr>
              <p:nvPr/>
            </p:nvSpPr>
            <p:spPr bwMode="auto">
              <a:xfrm>
                <a:off x="28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3" name="Line 97"/>
              <p:cNvSpPr>
                <a:spLocks noChangeShapeType="1"/>
              </p:cNvSpPr>
              <p:nvPr/>
            </p:nvSpPr>
            <p:spPr bwMode="auto">
              <a:xfrm>
                <a:off x="288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4" name="Line 98"/>
              <p:cNvSpPr>
                <a:spLocks noChangeShapeType="1"/>
              </p:cNvSpPr>
              <p:nvPr/>
            </p:nvSpPr>
            <p:spPr bwMode="auto">
              <a:xfrm>
                <a:off x="29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5" name="Line 99"/>
              <p:cNvSpPr>
                <a:spLocks noChangeShapeType="1"/>
              </p:cNvSpPr>
              <p:nvPr/>
            </p:nvSpPr>
            <p:spPr bwMode="auto">
              <a:xfrm>
                <a:off x="29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6" name="Line 100"/>
              <p:cNvSpPr>
                <a:spLocks noChangeShapeType="1"/>
              </p:cNvSpPr>
              <p:nvPr/>
            </p:nvSpPr>
            <p:spPr bwMode="auto">
              <a:xfrm>
                <a:off x="29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7" name="Line 101"/>
              <p:cNvSpPr>
                <a:spLocks noChangeShapeType="1"/>
              </p:cNvSpPr>
              <p:nvPr/>
            </p:nvSpPr>
            <p:spPr bwMode="auto">
              <a:xfrm>
                <a:off x="295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8" name="Line 102"/>
              <p:cNvSpPr>
                <a:spLocks noChangeShapeType="1"/>
              </p:cNvSpPr>
              <p:nvPr/>
            </p:nvSpPr>
            <p:spPr bwMode="auto">
              <a:xfrm>
                <a:off x="297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19" name="Line 103"/>
              <p:cNvSpPr>
                <a:spLocks noChangeShapeType="1"/>
              </p:cNvSpPr>
              <p:nvPr/>
            </p:nvSpPr>
            <p:spPr bwMode="auto">
              <a:xfrm>
                <a:off x="29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0" name="Line 104"/>
              <p:cNvSpPr>
                <a:spLocks noChangeShapeType="1"/>
              </p:cNvSpPr>
              <p:nvPr/>
            </p:nvSpPr>
            <p:spPr bwMode="auto">
              <a:xfrm>
                <a:off x="30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1" name="Line 105"/>
              <p:cNvSpPr>
                <a:spLocks noChangeShapeType="1"/>
              </p:cNvSpPr>
              <p:nvPr/>
            </p:nvSpPr>
            <p:spPr bwMode="auto">
              <a:xfrm>
                <a:off x="30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2" name="Line 106"/>
              <p:cNvSpPr>
                <a:spLocks noChangeShapeType="1"/>
              </p:cNvSpPr>
              <p:nvPr/>
            </p:nvSpPr>
            <p:spPr bwMode="auto">
              <a:xfrm>
                <a:off x="304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3" name="Line 107"/>
              <p:cNvSpPr>
                <a:spLocks noChangeShapeType="1"/>
              </p:cNvSpPr>
              <p:nvPr/>
            </p:nvSpPr>
            <p:spPr bwMode="auto">
              <a:xfrm>
                <a:off x="306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4" name="Line 108"/>
              <p:cNvSpPr>
                <a:spLocks noChangeShapeType="1"/>
              </p:cNvSpPr>
              <p:nvPr/>
            </p:nvSpPr>
            <p:spPr bwMode="auto">
              <a:xfrm>
                <a:off x="30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5" name="Line 109"/>
              <p:cNvSpPr>
                <a:spLocks noChangeShapeType="1"/>
              </p:cNvSpPr>
              <p:nvPr/>
            </p:nvSpPr>
            <p:spPr bwMode="auto">
              <a:xfrm>
                <a:off x="31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6" name="Line 110"/>
              <p:cNvSpPr>
                <a:spLocks noChangeShapeType="1"/>
              </p:cNvSpPr>
              <p:nvPr/>
            </p:nvSpPr>
            <p:spPr bwMode="auto">
              <a:xfrm>
                <a:off x="31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7" name="Line 111"/>
              <p:cNvSpPr>
                <a:spLocks noChangeShapeType="1"/>
              </p:cNvSpPr>
              <p:nvPr/>
            </p:nvSpPr>
            <p:spPr bwMode="auto">
              <a:xfrm>
                <a:off x="313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8" name="Line 112"/>
              <p:cNvSpPr>
                <a:spLocks noChangeShapeType="1"/>
              </p:cNvSpPr>
              <p:nvPr/>
            </p:nvSpPr>
            <p:spPr bwMode="auto">
              <a:xfrm>
                <a:off x="315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29" name="Line 113"/>
              <p:cNvSpPr>
                <a:spLocks noChangeShapeType="1"/>
              </p:cNvSpPr>
              <p:nvPr/>
            </p:nvSpPr>
            <p:spPr bwMode="auto">
              <a:xfrm>
                <a:off x="31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0" name="Line 114"/>
              <p:cNvSpPr>
                <a:spLocks noChangeShapeType="1"/>
              </p:cNvSpPr>
              <p:nvPr/>
            </p:nvSpPr>
            <p:spPr bwMode="auto">
              <a:xfrm>
                <a:off x="31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1" name="Line 115"/>
              <p:cNvSpPr>
                <a:spLocks noChangeShapeType="1"/>
              </p:cNvSpPr>
              <p:nvPr/>
            </p:nvSpPr>
            <p:spPr bwMode="auto">
              <a:xfrm>
                <a:off x="32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2" name="Line 116"/>
              <p:cNvSpPr>
                <a:spLocks noChangeShapeType="1"/>
              </p:cNvSpPr>
              <p:nvPr/>
            </p:nvSpPr>
            <p:spPr bwMode="auto">
              <a:xfrm>
                <a:off x="322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3" name="Line 117"/>
              <p:cNvSpPr>
                <a:spLocks noChangeShapeType="1"/>
              </p:cNvSpPr>
              <p:nvPr/>
            </p:nvSpPr>
            <p:spPr bwMode="auto">
              <a:xfrm>
                <a:off x="324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4" name="Line 118"/>
              <p:cNvSpPr>
                <a:spLocks noChangeShapeType="1"/>
              </p:cNvSpPr>
              <p:nvPr/>
            </p:nvSpPr>
            <p:spPr bwMode="auto">
              <a:xfrm>
                <a:off x="32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5" name="Line 119"/>
              <p:cNvSpPr>
                <a:spLocks noChangeShapeType="1"/>
              </p:cNvSpPr>
              <p:nvPr/>
            </p:nvSpPr>
            <p:spPr bwMode="auto">
              <a:xfrm>
                <a:off x="32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6" name="Line 120"/>
              <p:cNvSpPr>
                <a:spLocks noChangeShapeType="1"/>
              </p:cNvSpPr>
              <p:nvPr/>
            </p:nvSpPr>
            <p:spPr bwMode="auto">
              <a:xfrm>
                <a:off x="32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7" name="Line 121"/>
              <p:cNvSpPr>
                <a:spLocks noChangeShapeType="1"/>
              </p:cNvSpPr>
              <p:nvPr/>
            </p:nvSpPr>
            <p:spPr bwMode="auto">
              <a:xfrm>
                <a:off x="331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8" name="Line 122"/>
              <p:cNvSpPr>
                <a:spLocks noChangeShapeType="1"/>
              </p:cNvSpPr>
              <p:nvPr/>
            </p:nvSpPr>
            <p:spPr bwMode="auto">
              <a:xfrm>
                <a:off x="333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39" name="Line 123"/>
              <p:cNvSpPr>
                <a:spLocks noChangeShapeType="1"/>
              </p:cNvSpPr>
              <p:nvPr/>
            </p:nvSpPr>
            <p:spPr bwMode="auto">
              <a:xfrm>
                <a:off x="33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0" name="Line 124"/>
              <p:cNvSpPr>
                <a:spLocks noChangeShapeType="1"/>
              </p:cNvSpPr>
              <p:nvPr/>
            </p:nvSpPr>
            <p:spPr bwMode="auto">
              <a:xfrm>
                <a:off x="33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1" name="Line 125"/>
              <p:cNvSpPr>
                <a:spLocks noChangeShapeType="1"/>
              </p:cNvSpPr>
              <p:nvPr/>
            </p:nvSpPr>
            <p:spPr bwMode="auto">
              <a:xfrm>
                <a:off x="33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2" name="Line 126"/>
              <p:cNvSpPr>
                <a:spLocks noChangeShapeType="1"/>
              </p:cNvSpPr>
              <p:nvPr/>
            </p:nvSpPr>
            <p:spPr bwMode="auto">
              <a:xfrm>
                <a:off x="340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3" name="Line 127"/>
              <p:cNvSpPr>
                <a:spLocks noChangeShapeType="1"/>
              </p:cNvSpPr>
              <p:nvPr/>
            </p:nvSpPr>
            <p:spPr bwMode="auto">
              <a:xfrm>
                <a:off x="342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4" name="Line 128"/>
              <p:cNvSpPr>
                <a:spLocks noChangeShapeType="1"/>
              </p:cNvSpPr>
              <p:nvPr/>
            </p:nvSpPr>
            <p:spPr bwMode="auto">
              <a:xfrm>
                <a:off x="34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5" name="Line 129"/>
              <p:cNvSpPr>
                <a:spLocks noChangeShapeType="1"/>
              </p:cNvSpPr>
              <p:nvPr/>
            </p:nvSpPr>
            <p:spPr bwMode="auto">
              <a:xfrm>
                <a:off x="34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6" name="Line 130"/>
              <p:cNvSpPr>
                <a:spLocks noChangeShapeType="1"/>
              </p:cNvSpPr>
              <p:nvPr/>
            </p:nvSpPr>
            <p:spPr bwMode="auto">
              <a:xfrm>
                <a:off x="34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7" name="Line 131"/>
              <p:cNvSpPr>
                <a:spLocks noChangeShapeType="1"/>
              </p:cNvSpPr>
              <p:nvPr/>
            </p:nvSpPr>
            <p:spPr bwMode="auto">
              <a:xfrm>
                <a:off x="34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8" name="Line 132"/>
              <p:cNvSpPr>
                <a:spLocks noChangeShapeType="1"/>
              </p:cNvSpPr>
              <p:nvPr/>
            </p:nvSpPr>
            <p:spPr bwMode="auto">
              <a:xfrm>
                <a:off x="35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49" name="Line 133"/>
              <p:cNvSpPr>
                <a:spLocks noChangeShapeType="1"/>
              </p:cNvSpPr>
              <p:nvPr/>
            </p:nvSpPr>
            <p:spPr bwMode="auto">
              <a:xfrm>
                <a:off x="35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0" name="Line 134"/>
              <p:cNvSpPr>
                <a:spLocks noChangeShapeType="1"/>
              </p:cNvSpPr>
              <p:nvPr/>
            </p:nvSpPr>
            <p:spPr bwMode="auto">
              <a:xfrm>
                <a:off x="35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1" name="Line 135"/>
              <p:cNvSpPr>
                <a:spLocks noChangeShapeType="1"/>
              </p:cNvSpPr>
              <p:nvPr/>
            </p:nvSpPr>
            <p:spPr bwMode="auto">
              <a:xfrm>
                <a:off x="35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2" name="Line 136"/>
              <p:cNvSpPr>
                <a:spLocks noChangeShapeType="1"/>
              </p:cNvSpPr>
              <p:nvPr/>
            </p:nvSpPr>
            <p:spPr bwMode="auto">
              <a:xfrm>
                <a:off x="35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3" name="Line 137"/>
              <p:cNvSpPr>
                <a:spLocks noChangeShapeType="1"/>
              </p:cNvSpPr>
              <p:nvPr/>
            </p:nvSpPr>
            <p:spPr bwMode="auto">
              <a:xfrm>
                <a:off x="36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4" name="Line 138"/>
              <p:cNvSpPr>
                <a:spLocks noChangeShapeType="1"/>
              </p:cNvSpPr>
              <p:nvPr/>
            </p:nvSpPr>
            <p:spPr bwMode="auto">
              <a:xfrm>
                <a:off x="36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5" name="Line 139"/>
              <p:cNvSpPr>
                <a:spLocks noChangeShapeType="1"/>
              </p:cNvSpPr>
              <p:nvPr/>
            </p:nvSpPr>
            <p:spPr bwMode="auto">
              <a:xfrm>
                <a:off x="36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6" name="Line 140"/>
              <p:cNvSpPr>
                <a:spLocks noChangeShapeType="1"/>
              </p:cNvSpPr>
              <p:nvPr/>
            </p:nvSpPr>
            <p:spPr bwMode="auto">
              <a:xfrm>
                <a:off x="36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7" name="Line 141"/>
              <p:cNvSpPr>
                <a:spLocks noChangeShapeType="1"/>
              </p:cNvSpPr>
              <p:nvPr/>
            </p:nvSpPr>
            <p:spPr bwMode="auto">
              <a:xfrm>
                <a:off x="36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8" name="Line 142"/>
              <p:cNvSpPr>
                <a:spLocks noChangeShapeType="1"/>
              </p:cNvSpPr>
              <p:nvPr/>
            </p:nvSpPr>
            <p:spPr bwMode="auto">
              <a:xfrm>
                <a:off x="36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59" name="Line 143"/>
              <p:cNvSpPr>
                <a:spLocks noChangeShapeType="1"/>
              </p:cNvSpPr>
              <p:nvPr/>
            </p:nvSpPr>
            <p:spPr bwMode="auto">
              <a:xfrm>
                <a:off x="37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60" name="Line 144"/>
              <p:cNvSpPr>
                <a:spLocks noChangeShapeType="1"/>
              </p:cNvSpPr>
              <p:nvPr/>
            </p:nvSpPr>
            <p:spPr bwMode="auto">
              <a:xfrm>
                <a:off x="37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61" name="Line 145"/>
              <p:cNvSpPr>
                <a:spLocks noChangeShapeType="1"/>
              </p:cNvSpPr>
              <p:nvPr/>
            </p:nvSpPr>
            <p:spPr bwMode="auto">
              <a:xfrm>
                <a:off x="37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362" name="Line 146"/>
              <p:cNvSpPr>
                <a:spLocks noChangeShapeType="1"/>
              </p:cNvSpPr>
              <p:nvPr/>
            </p:nvSpPr>
            <p:spPr bwMode="auto">
              <a:xfrm>
                <a:off x="37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2219" name="Group 158"/>
            <p:cNvGrpSpPr>
              <a:grpSpLocks/>
            </p:cNvGrpSpPr>
            <p:nvPr/>
          </p:nvGrpSpPr>
          <p:grpSpPr bwMode="auto">
            <a:xfrm>
              <a:off x="2478" y="1738"/>
              <a:ext cx="96" cy="96"/>
              <a:chOff x="4551" y="1196"/>
              <a:chExt cx="96" cy="96"/>
            </a:xfrm>
          </p:grpSpPr>
          <p:sp>
            <p:nvSpPr>
              <p:cNvPr id="2220" name="Oval 159"/>
              <p:cNvSpPr>
                <a:spLocks noChangeArrowheads="1"/>
              </p:cNvSpPr>
              <p:nvPr/>
            </p:nvSpPr>
            <p:spPr bwMode="auto">
              <a:xfrm>
                <a:off x="4551" y="1196"/>
                <a:ext cx="96" cy="9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2221" name="Line 160"/>
              <p:cNvSpPr>
                <a:spLocks noChangeShapeType="1"/>
              </p:cNvSpPr>
              <p:nvPr/>
            </p:nvSpPr>
            <p:spPr bwMode="auto">
              <a:xfrm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22" name="Line 161"/>
              <p:cNvSpPr>
                <a:spLocks noChangeShapeType="1"/>
              </p:cNvSpPr>
              <p:nvPr/>
            </p:nvSpPr>
            <p:spPr bwMode="auto">
              <a:xfrm rot="16200000"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6" name="Group 304"/>
          <p:cNvGrpSpPr>
            <a:grpSpLocks/>
          </p:cNvGrpSpPr>
          <p:nvPr/>
        </p:nvGrpSpPr>
        <p:grpSpPr bwMode="auto">
          <a:xfrm rot="5400000">
            <a:off x="-1150937" y="4256087"/>
            <a:ext cx="4000500" cy="155575"/>
            <a:chOff x="1266" y="1737"/>
            <a:chExt cx="2520" cy="98"/>
          </a:xfrm>
        </p:grpSpPr>
        <p:grpSp>
          <p:nvGrpSpPr>
            <p:cNvPr id="2073" name="Group 305"/>
            <p:cNvGrpSpPr>
              <a:grpSpLocks/>
            </p:cNvGrpSpPr>
            <p:nvPr/>
          </p:nvGrpSpPr>
          <p:grpSpPr bwMode="auto">
            <a:xfrm>
              <a:off x="1266" y="1737"/>
              <a:ext cx="2520" cy="98"/>
              <a:chOff x="1266" y="1913"/>
              <a:chExt cx="2520" cy="98"/>
            </a:xfrm>
          </p:grpSpPr>
          <p:sp>
            <p:nvSpPr>
              <p:cNvPr id="2078" name="Rectangle 306" descr="Papyrus"/>
              <p:cNvSpPr>
                <a:spLocks noChangeArrowheads="1"/>
              </p:cNvSpPr>
              <p:nvPr/>
            </p:nvSpPr>
            <p:spPr bwMode="auto">
              <a:xfrm>
                <a:off x="1266" y="1913"/>
                <a:ext cx="2520" cy="98"/>
              </a:xfrm>
              <a:prstGeom prst="rect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2079" name="Line 307"/>
              <p:cNvSpPr>
                <a:spLocks noChangeShapeType="1"/>
              </p:cNvSpPr>
              <p:nvPr/>
            </p:nvSpPr>
            <p:spPr bwMode="auto">
              <a:xfrm>
                <a:off x="12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0" name="Line 308"/>
              <p:cNvSpPr>
                <a:spLocks noChangeShapeType="1"/>
              </p:cNvSpPr>
              <p:nvPr/>
            </p:nvSpPr>
            <p:spPr bwMode="auto">
              <a:xfrm>
                <a:off x="13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1" name="Line 309"/>
              <p:cNvSpPr>
                <a:spLocks noChangeShapeType="1"/>
              </p:cNvSpPr>
              <p:nvPr/>
            </p:nvSpPr>
            <p:spPr bwMode="auto">
              <a:xfrm>
                <a:off x="13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2" name="Line 310"/>
              <p:cNvSpPr>
                <a:spLocks noChangeShapeType="1"/>
              </p:cNvSpPr>
              <p:nvPr/>
            </p:nvSpPr>
            <p:spPr bwMode="auto">
              <a:xfrm>
                <a:off x="13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3" name="Line 311"/>
              <p:cNvSpPr>
                <a:spLocks noChangeShapeType="1"/>
              </p:cNvSpPr>
              <p:nvPr/>
            </p:nvSpPr>
            <p:spPr bwMode="auto">
              <a:xfrm>
                <a:off x="13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4" name="Line 312"/>
              <p:cNvSpPr>
                <a:spLocks noChangeShapeType="1"/>
              </p:cNvSpPr>
              <p:nvPr/>
            </p:nvSpPr>
            <p:spPr bwMode="auto">
              <a:xfrm>
                <a:off x="13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5" name="Line 313"/>
              <p:cNvSpPr>
                <a:spLocks noChangeShapeType="1"/>
              </p:cNvSpPr>
              <p:nvPr/>
            </p:nvSpPr>
            <p:spPr bwMode="auto">
              <a:xfrm>
                <a:off x="13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6" name="Line 314"/>
              <p:cNvSpPr>
                <a:spLocks noChangeShapeType="1"/>
              </p:cNvSpPr>
              <p:nvPr/>
            </p:nvSpPr>
            <p:spPr bwMode="auto">
              <a:xfrm>
                <a:off x="14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7" name="Line 315"/>
              <p:cNvSpPr>
                <a:spLocks noChangeShapeType="1"/>
              </p:cNvSpPr>
              <p:nvPr/>
            </p:nvSpPr>
            <p:spPr bwMode="auto">
              <a:xfrm>
                <a:off x="14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8" name="Line 316"/>
              <p:cNvSpPr>
                <a:spLocks noChangeShapeType="1"/>
              </p:cNvSpPr>
              <p:nvPr/>
            </p:nvSpPr>
            <p:spPr bwMode="auto">
              <a:xfrm>
                <a:off x="14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89" name="Line 317"/>
              <p:cNvSpPr>
                <a:spLocks noChangeShapeType="1"/>
              </p:cNvSpPr>
              <p:nvPr/>
            </p:nvSpPr>
            <p:spPr bwMode="auto">
              <a:xfrm>
                <a:off x="14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0" name="Line 318"/>
              <p:cNvSpPr>
                <a:spLocks noChangeShapeType="1"/>
              </p:cNvSpPr>
              <p:nvPr/>
            </p:nvSpPr>
            <p:spPr bwMode="auto">
              <a:xfrm>
                <a:off x="14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1" name="Line 319"/>
              <p:cNvSpPr>
                <a:spLocks noChangeShapeType="1"/>
              </p:cNvSpPr>
              <p:nvPr/>
            </p:nvSpPr>
            <p:spPr bwMode="auto">
              <a:xfrm>
                <a:off x="15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2" name="Line 320"/>
              <p:cNvSpPr>
                <a:spLocks noChangeShapeType="1"/>
              </p:cNvSpPr>
              <p:nvPr/>
            </p:nvSpPr>
            <p:spPr bwMode="auto">
              <a:xfrm>
                <a:off x="15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3" name="Line 321"/>
              <p:cNvSpPr>
                <a:spLocks noChangeShapeType="1"/>
              </p:cNvSpPr>
              <p:nvPr/>
            </p:nvSpPr>
            <p:spPr bwMode="auto">
              <a:xfrm>
                <a:off x="15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4" name="Line 322"/>
              <p:cNvSpPr>
                <a:spLocks noChangeShapeType="1"/>
              </p:cNvSpPr>
              <p:nvPr/>
            </p:nvSpPr>
            <p:spPr bwMode="auto">
              <a:xfrm>
                <a:off x="15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5" name="Line 323"/>
              <p:cNvSpPr>
                <a:spLocks noChangeShapeType="1"/>
              </p:cNvSpPr>
              <p:nvPr/>
            </p:nvSpPr>
            <p:spPr bwMode="auto">
              <a:xfrm>
                <a:off x="15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6" name="Line 324"/>
              <p:cNvSpPr>
                <a:spLocks noChangeShapeType="1"/>
              </p:cNvSpPr>
              <p:nvPr/>
            </p:nvSpPr>
            <p:spPr bwMode="auto">
              <a:xfrm>
                <a:off x="15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7" name="Line 325"/>
              <p:cNvSpPr>
                <a:spLocks noChangeShapeType="1"/>
              </p:cNvSpPr>
              <p:nvPr/>
            </p:nvSpPr>
            <p:spPr bwMode="auto">
              <a:xfrm>
                <a:off x="16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8" name="Line 326"/>
              <p:cNvSpPr>
                <a:spLocks noChangeShapeType="1"/>
              </p:cNvSpPr>
              <p:nvPr/>
            </p:nvSpPr>
            <p:spPr bwMode="auto">
              <a:xfrm>
                <a:off x="16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99" name="Line 327"/>
              <p:cNvSpPr>
                <a:spLocks noChangeShapeType="1"/>
              </p:cNvSpPr>
              <p:nvPr/>
            </p:nvSpPr>
            <p:spPr bwMode="auto">
              <a:xfrm>
                <a:off x="164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0" name="Line 328"/>
              <p:cNvSpPr>
                <a:spLocks noChangeShapeType="1"/>
              </p:cNvSpPr>
              <p:nvPr/>
            </p:nvSpPr>
            <p:spPr bwMode="auto">
              <a:xfrm>
                <a:off x="16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1" name="Line 329"/>
              <p:cNvSpPr>
                <a:spLocks noChangeShapeType="1"/>
              </p:cNvSpPr>
              <p:nvPr/>
            </p:nvSpPr>
            <p:spPr bwMode="auto">
              <a:xfrm>
                <a:off x="16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2" name="Line 330"/>
              <p:cNvSpPr>
                <a:spLocks noChangeShapeType="1"/>
              </p:cNvSpPr>
              <p:nvPr/>
            </p:nvSpPr>
            <p:spPr bwMode="auto">
              <a:xfrm>
                <a:off x="16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3" name="Line 331"/>
              <p:cNvSpPr>
                <a:spLocks noChangeShapeType="1"/>
              </p:cNvSpPr>
              <p:nvPr/>
            </p:nvSpPr>
            <p:spPr bwMode="auto">
              <a:xfrm>
                <a:off x="171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4" name="Line 332"/>
              <p:cNvSpPr>
                <a:spLocks noChangeShapeType="1"/>
              </p:cNvSpPr>
              <p:nvPr/>
            </p:nvSpPr>
            <p:spPr bwMode="auto">
              <a:xfrm>
                <a:off x="173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5" name="Line 333"/>
              <p:cNvSpPr>
                <a:spLocks noChangeShapeType="1"/>
              </p:cNvSpPr>
              <p:nvPr/>
            </p:nvSpPr>
            <p:spPr bwMode="auto">
              <a:xfrm>
                <a:off x="17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6" name="Line 334"/>
              <p:cNvSpPr>
                <a:spLocks noChangeShapeType="1"/>
              </p:cNvSpPr>
              <p:nvPr/>
            </p:nvSpPr>
            <p:spPr bwMode="auto">
              <a:xfrm>
                <a:off x="17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7" name="Line 335"/>
              <p:cNvSpPr>
                <a:spLocks noChangeShapeType="1"/>
              </p:cNvSpPr>
              <p:nvPr/>
            </p:nvSpPr>
            <p:spPr bwMode="auto">
              <a:xfrm>
                <a:off x="17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8" name="Line 336"/>
              <p:cNvSpPr>
                <a:spLocks noChangeShapeType="1"/>
              </p:cNvSpPr>
              <p:nvPr/>
            </p:nvSpPr>
            <p:spPr bwMode="auto">
              <a:xfrm>
                <a:off x="180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09" name="Line 337"/>
              <p:cNvSpPr>
                <a:spLocks noChangeShapeType="1"/>
              </p:cNvSpPr>
              <p:nvPr/>
            </p:nvSpPr>
            <p:spPr bwMode="auto">
              <a:xfrm>
                <a:off x="182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0" name="Line 338"/>
              <p:cNvSpPr>
                <a:spLocks noChangeShapeType="1"/>
              </p:cNvSpPr>
              <p:nvPr/>
            </p:nvSpPr>
            <p:spPr bwMode="auto">
              <a:xfrm>
                <a:off x="18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1" name="Line 339"/>
              <p:cNvSpPr>
                <a:spLocks noChangeShapeType="1"/>
              </p:cNvSpPr>
              <p:nvPr/>
            </p:nvSpPr>
            <p:spPr bwMode="auto">
              <a:xfrm>
                <a:off x="18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2" name="Line 340"/>
              <p:cNvSpPr>
                <a:spLocks noChangeShapeType="1"/>
              </p:cNvSpPr>
              <p:nvPr/>
            </p:nvSpPr>
            <p:spPr bwMode="auto">
              <a:xfrm>
                <a:off x="18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3" name="Line 341"/>
              <p:cNvSpPr>
                <a:spLocks noChangeShapeType="1"/>
              </p:cNvSpPr>
              <p:nvPr/>
            </p:nvSpPr>
            <p:spPr bwMode="auto">
              <a:xfrm>
                <a:off x="189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4" name="Line 342"/>
              <p:cNvSpPr>
                <a:spLocks noChangeShapeType="1"/>
              </p:cNvSpPr>
              <p:nvPr/>
            </p:nvSpPr>
            <p:spPr bwMode="auto">
              <a:xfrm>
                <a:off x="191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5" name="Line 343"/>
              <p:cNvSpPr>
                <a:spLocks noChangeShapeType="1"/>
              </p:cNvSpPr>
              <p:nvPr/>
            </p:nvSpPr>
            <p:spPr bwMode="auto">
              <a:xfrm>
                <a:off x="19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6" name="Line 344"/>
              <p:cNvSpPr>
                <a:spLocks noChangeShapeType="1"/>
              </p:cNvSpPr>
              <p:nvPr/>
            </p:nvSpPr>
            <p:spPr bwMode="auto">
              <a:xfrm>
                <a:off x="19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7" name="Line 345"/>
              <p:cNvSpPr>
                <a:spLocks noChangeShapeType="1"/>
              </p:cNvSpPr>
              <p:nvPr/>
            </p:nvSpPr>
            <p:spPr bwMode="auto">
              <a:xfrm>
                <a:off x="19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8" name="Line 346"/>
              <p:cNvSpPr>
                <a:spLocks noChangeShapeType="1"/>
              </p:cNvSpPr>
              <p:nvPr/>
            </p:nvSpPr>
            <p:spPr bwMode="auto">
              <a:xfrm>
                <a:off x="198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19" name="Line 347"/>
              <p:cNvSpPr>
                <a:spLocks noChangeShapeType="1"/>
              </p:cNvSpPr>
              <p:nvPr/>
            </p:nvSpPr>
            <p:spPr bwMode="auto">
              <a:xfrm>
                <a:off x="200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0" name="Line 348"/>
              <p:cNvSpPr>
                <a:spLocks noChangeShapeType="1"/>
              </p:cNvSpPr>
              <p:nvPr/>
            </p:nvSpPr>
            <p:spPr bwMode="auto">
              <a:xfrm>
                <a:off x="20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1" name="Line 349"/>
              <p:cNvSpPr>
                <a:spLocks noChangeShapeType="1"/>
              </p:cNvSpPr>
              <p:nvPr/>
            </p:nvSpPr>
            <p:spPr bwMode="auto">
              <a:xfrm>
                <a:off x="20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2" name="Line 350"/>
              <p:cNvSpPr>
                <a:spLocks noChangeShapeType="1"/>
              </p:cNvSpPr>
              <p:nvPr/>
            </p:nvSpPr>
            <p:spPr bwMode="auto">
              <a:xfrm>
                <a:off x="20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3" name="Line 351"/>
              <p:cNvSpPr>
                <a:spLocks noChangeShapeType="1"/>
              </p:cNvSpPr>
              <p:nvPr/>
            </p:nvSpPr>
            <p:spPr bwMode="auto">
              <a:xfrm>
                <a:off x="207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4" name="Line 352"/>
              <p:cNvSpPr>
                <a:spLocks noChangeShapeType="1"/>
              </p:cNvSpPr>
              <p:nvPr/>
            </p:nvSpPr>
            <p:spPr bwMode="auto">
              <a:xfrm>
                <a:off x="209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5" name="Line 353"/>
              <p:cNvSpPr>
                <a:spLocks noChangeShapeType="1"/>
              </p:cNvSpPr>
              <p:nvPr/>
            </p:nvSpPr>
            <p:spPr bwMode="auto">
              <a:xfrm>
                <a:off x="21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6" name="Line 354"/>
              <p:cNvSpPr>
                <a:spLocks noChangeShapeType="1"/>
              </p:cNvSpPr>
              <p:nvPr/>
            </p:nvSpPr>
            <p:spPr bwMode="auto">
              <a:xfrm>
                <a:off x="21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7" name="Line 355"/>
              <p:cNvSpPr>
                <a:spLocks noChangeShapeType="1"/>
              </p:cNvSpPr>
              <p:nvPr/>
            </p:nvSpPr>
            <p:spPr bwMode="auto">
              <a:xfrm>
                <a:off x="21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8" name="Line 356"/>
              <p:cNvSpPr>
                <a:spLocks noChangeShapeType="1"/>
              </p:cNvSpPr>
              <p:nvPr/>
            </p:nvSpPr>
            <p:spPr bwMode="auto">
              <a:xfrm>
                <a:off x="216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29" name="Line 357"/>
              <p:cNvSpPr>
                <a:spLocks noChangeShapeType="1"/>
              </p:cNvSpPr>
              <p:nvPr/>
            </p:nvSpPr>
            <p:spPr bwMode="auto">
              <a:xfrm>
                <a:off x="218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0" name="Line 358"/>
              <p:cNvSpPr>
                <a:spLocks noChangeShapeType="1"/>
              </p:cNvSpPr>
              <p:nvPr/>
            </p:nvSpPr>
            <p:spPr bwMode="auto">
              <a:xfrm>
                <a:off x="22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1" name="Line 359"/>
              <p:cNvSpPr>
                <a:spLocks noChangeShapeType="1"/>
              </p:cNvSpPr>
              <p:nvPr/>
            </p:nvSpPr>
            <p:spPr bwMode="auto">
              <a:xfrm>
                <a:off x="22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2" name="Line 360"/>
              <p:cNvSpPr>
                <a:spLocks noChangeShapeType="1"/>
              </p:cNvSpPr>
              <p:nvPr/>
            </p:nvSpPr>
            <p:spPr bwMode="auto">
              <a:xfrm>
                <a:off x="22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3" name="Line 361"/>
              <p:cNvSpPr>
                <a:spLocks noChangeShapeType="1"/>
              </p:cNvSpPr>
              <p:nvPr/>
            </p:nvSpPr>
            <p:spPr bwMode="auto">
              <a:xfrm>
                <a:off x="225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4" name="Line 362"/>
              <p:cNvSpPr>
                <a:spLocks noChangeShapeType="1"/>
              </p:cNvSpPr>
              <p:nvPr/>
            </p:nvSpPr>
            <p:spPr bwMode="auto">
              <a:xfrm>
                <a:off x="227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5" name="Line 363"/>
              <p:cNvSpPr>
                <a:spLocks noChangeShapeType="1"/>
              </p:cNvSpPr>
              <p:nvPr/>
            </p:nvSpPr>
            <p:spPr bwMode="auto">
              <a:xfrm>
                <a:off x="22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6" name="Line 364"/>
              <p:cNvSpPr>
                <a:spLocks noChangeShapeType="1"/>
              </p:cNvSpPr>
              <p:nvPr/>
            </p:nvSpPr>
            <p:spPr bwMode="auto">
              <a:xfrm>
                <a:off x="23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7" name="Line 365"/>
              <p:cNvSpPr>
                <a:spLocks noChangeShapeType="1"/>
              </p:cNvSpPr>
              <p:nvPr/>
            </p:nvSpPr>
            <p:spPr bwMode="auto">
              <a:xfrm>
                <a:off x="23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8" name="Line 366"/>
              <p:cNvSpPr>
                <a:spLocks noChangeShapeType="1"/>
              </p:cNvSpPr>
              <p:nvPr/>
            </p:nvSpPr>
            <p:spPr bwMode="auto">
              <a:xfrm>
                <a:off x="234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39" name="Line 367"/>
              <p:cNvSpPr>
                <a:spLocks noChangeShapeType="1"/>
              </p:cNvSpPr>
              <p:nvPr/>
            </p:nvSpPr>
            <p:spPr bwMode="auto">
              <a:xfrm>
                <a:off x="236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0" name="Line 368"/>
              <p:cNvSpPr>
                <a:spLocks noChangeShapeType="1"/>
              </p:cNvSpPr>
              <p:nvPr/>
            </p:nvSpPr>
            <p:spPr bwMode="auto">
              <a:xfrm>
                <a:off x="23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1" name="Line 369"/>
              <p:cNvSpPr>
                <a:spLocks noChangeShapeType="1"/>
              </p:cNvSpPr>
              <p:nvPr/>
            </p:nvSpPr>
            <p:spPr bwMode="auto">
              <a:xfrm>
                <a:off x="24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2" name="Line 370"/>
              <p:cNvSpPr>
                <a:spLocks noChangeShapeType="1"/>
              </p:cNvSpPr>
              <p:nvPr/>
            </p:nvSpPr>
            <p:spPr bwMode="auto">
              <a:xfrm>
                <a:off x="24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3" name="Line 371"/>
              <p:cNvSpPr>
                <a:spLocks noChangeShapeType="1"/>
              </p:cNvSpPr>
              <p:nvPr/>
            </p:nvSpPr>
            <p:spPr bwMode="auto">
              <a:xfrm>
                <a:off x="243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4" name="Line 372"/>
              <p:cNvSpPr>
                <a:spLocks noChangeShapeType="1"/>
              </p:cNvSpPr>
              <p:nvPr/>
            </p:nvSpPr>
            <p:spPr bwMode="auto">
              <a:xfrm>
                <a:off x="2454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5" name="Line 373"/>
              <p:cNvSpPr>
                <a:spLocks noChangeShapeType="1"/>
              </p:cNvSpPr>
              <p:nvPr/>
            </p:nvSpPr>
            <p:spPr bwMode="auto">
              <a:xfrm>
                <a:off x="24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6" name="Line 374"/>
              <p:cNvSpPr>
                <a:spLocks noChangeShapeType="1"/>
              </p:cNvSpPr>
              <p:nvPr/>
            </p:nvSpPr>
            <p:spPr bwMode="auto">
              <a:xfrm>
                <a:off x="24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7" name="Line 375"/>
              <p:cNvSpPr>
                <a:spLocks noChangeShapeType="1"/>
              </p:cNvSpPr>
              <p:nvPr/>
            </p:nvSpPr>
            <p:spPr bwMode="auto">
              <a:xfrm>
                <a:off x="25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8" name="Line 376"/>
              <p:cNvSpPr>
                <a:spLocks noChangeShapeType="1"/>
              </p:cNvSpPr>
              <p:nvPr/>
            </p:nvSpPr>
            <p:spPr bwMode="auto">
              <a:xfrm>
                <a:off x="2526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49" name="Line 377"/>
              <p:cNvSpPr>
                <a:spLocks noChangeShapeType="1"/>
              </p:cNvSpPr>
              <p:nvPr/>
            </p:nvSpPr>
            <p:spPr bwMode="auto">
              <a:xfrm>
                <a:off x="25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0" name="Line 378"/>
              <p:cNvSpPr>
                <a:spLocks noChangeShapeType="1"/>
              </p:cNvSpPr>
              <p:nvPr/>
            </p:nvSpPr>
            <p:spPr bwMode="auto">
              <a:xfrm>
                <a:off x="25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1" name="Line 379"/>
              <p:cNvSpPr>
                <a:spLocks noChangeShapeType="1"/>
              </p:cNvSpPr>
              <p:nvPr/>
            </p:nvSpPr>
            <p:spPr bwMode="auto">
              <a:xfrm>
                <a:off x="25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2" name="Line 380"/>
              <p:cNvSpPr>
                <a:spLocks noChangeShapeType="1"/>
              </p:cNvSpPr>
              <p:nvPr/>
            </p:nvSpPr>
            <p:spPr bwMode="auto">
              <a:xfrm>
                <a:off x="25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3" name="Line 381"/>
              <p:cNvSpPr>
                <a:spLocks noChangeShapeType="1"/>
              </p:cNvSpPr>
              <p:nvPr/>
            </p:nvSpPr>
            <p:spPr bwMode="auto">
              <a:xfrm>
                <a:off x="26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4" name="Line 382"/>
              <p:cNvSpPr>
                <a:spLocks noChangeShapeType="1"/>
              </p:cNvSpPr>
              <p:nvPr/>
            </p:nvSpPr>
            <p:spPr bwMode="auto">
              <a:xfrm>
                <a:off x="26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5" name="Line 383"/>
              <p:cNvSpPr>
                <a:spLocks noChangeShapeType="1"/>
              </p:cNvSpPr>
              <p:nvPr/>
            </p:nvSpPr>
            <p:spPr bwMode="auto">
              <a:xfrm>
                <a:off x="26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6" name="Line 384"/>
              <p:cNvSpPr>
                <a:spLocks noChangeShapeType="1"/>
              </p:cNvSpPr>
              <p:nvPr/>
            </p:nvSpPr>
            <p:spPr bwMode="auto">
              <a:xfrm>
                <a:off x="26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7" name="Line 385"/>
              <p:cNvSpPr>
                <a:spLocks noChangeShapeType="1"/>
              </p:cNvSpPr>
              <p:nvPr/>
            </p:nvSpPr>
            <p:spPr bwMode="auto">
              <a:xfrm>
                <a:off x="26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8" name="Line 386"/>
              <p:cNvSpPr>
                <a:spLocks noChangeShapeType="1"/>
              </p:cNvSpPr>
              <p:nvPr/>
            </p:nvSpPr>
            <p:spPr bwMode="auto">
              <a:xfrm>
                <a:off x="27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59" name="Line 387"/>
              <p:cNvSpPr>
                <a:spLocks noChangeShapeType="1"/>
              </p:cNvSpPr>
              <p:nvPr/>
            </p:nvSpPr>
            <p:spPr bwMode="auto">
              <a:xfrm>
                <a:off x="27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0" name="Line 388"/>
              <p:cNvSpPr>
                <a:spLocks noChangeShapeType="1"/>
              </p:cNvSpPr>
              <p:nvPr/>
            </p:nvSpPr>
            <p:spPr bwMode="auto">
              <a:xfrm>
                <a:off x="27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1" name="Line 389"/>
              <p:cNvSpPr>
                <a:spLocks noChangeShapeType="1"/>
              </p:cNvSpPr>
              <p:nvPr/>
            </p:nvSpPr>
            <p:spPr bwMode="auto">
              <a:xfrm>
                <a:off x="27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2" name="Line 390"/>
              <p:cNvSpPr>
                <a:spLocks noChangeShapeType="1"/>
              </p:cNvSpPr>
              <p:nvPr/>
            </p:nvSpPr>
            <p:spPr bwMode="auto">
              <a:xfrm>
                <a:off x="27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3" name="Line 391"/>
              <p:cNvSpPr>
                <a:spLocks noChangeShapeType="1"/>
              </p:cNvSpPr>
              <p:nvPr/>
            </p:nvSpPr>
            <p:spPr bwMode="auto">
              <a:xfrm>
                <a:off x="27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4" name="Line 392"/>
              <p:cNvSpPr>
                <a:spLocks noChangeShapeType="1"/>
              </p:cNvSpPr>
              <p:nvPr/>
            </p:nvSpPr>
            <p:spPr bwMode="auto">
              <a:xfrm>
                <a:off x="28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5" name="Line 393"/>
              <p:cNvSpPr>
                <a:spLocks noChangeShapeType="1"/>
              </p:cNvSpPr>
              <p:nvPr/>
            </p:nvSpPr>
            <p:spPr bwMode="auto">
              <a:xfrm>
                <a:off x="28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6" name="Line 394"/>
              <p:cNvSpPr>
                <a:spLocks noChangeShapeType="1"/>
              </p:cNvSpPr>
              <p:nvPr/>
            </p:nvSpPr>
            <p:spPr bwMode="auto">
              <a:xfrm>
                <a:off x="28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7" name="Line 395"/>
              <p:cNvSpPr>
                <a:spLocks noChangeShapeType="1"/>
              </p:cNvSpPr>
              <p:nvPr/>
            </p:nvSpPr>
            <p:spPr bwMode="auto">
              <a:xfrm>
                <a:off x="28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8" name="Line 396"/>
              <p:cNvSpPr>
                <a:spLocks noChangeShapeType="1"/>
              </p:cNvSpPr>
              <p:nvPr/>
            </p:nvSpPr>
            <p:spPr bwMode="auto">
              <a:xfrm>
                <a:off x="288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69" name="Line 397"/>
              <p:cNvSpPr>
                <a:spLocks noChangeShapeType="1"/>
              </p:cNvSpPr>
              <p:nvPr/>
            </p:nvSpPr>
            <p:spPr bwMode="auto">
              <a:xfrm>
                <a:off x="290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0" name="Line 398"/>
              <p:cNvSpPr>
                <a:spLocks noChangeShapeType="1"/>
              </p:cNvSpPr>
              <p:nvPr/>
            </p:nvSpPr>
            <p:spPr bwMode="auto">
              <a:xfrm>
                <a:off x="292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1" name="Line 399"/>
              <p:cNvSpPr>
                <a:spLocks noChangeShapeType="1"/>
              </p:cNvSpPr>
              <p:nvPr/>
            </p:nvSpPr>
            <p:spPr bwMode="auto">
              <a:xfrm>
                <a:off x="293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2" name="Line 400"/>
              <p:cNvSpPr>
                <a:spLocks noChangeShapeType="1"/>
              </p:cNvSpPr>
              <p:nvPr/>
            </p:nvSpPr>
            <p:spPr bwMode="auto">
              <a:xfrm>
                <a:off x="295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3" name="Line 401"/>
              <p:cNvSpPr>
                <a:spLocks noChangeShapeType="1"/>
              </p:cNvSpPr>
              <p:nvPr/>
            </p:nvSpPr>
            <p:spPr bwMode="auto">
              <a:xfrm>
                <a:off x="297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4" name="Line 402"/>
              <p:cNvSpPr>
                <a:spLocks noChangeShapeType="1"/>
              </p:cNvSpPr>
              <p:nvPr/>
            </p:nvSpPr>
            <p:spPr bwMode="auto">
              <a:xfrm>
                <a:off x="299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5" name="Line 403"/>
              <p:cNvSpPr>
                <a:spLocks noChangeShapeType="1"/>
              </p:cNvSpPr>
              <p:nvPr/>
            </p:nvSpPr>
            <p:spPr bwMode="auto">
              <a:xfrm>
                <a:off x="301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6" name="Line 404"/>
              <p:cNvSpPr>
                <a:spLocks noChangeShapeType="1"/>
              </p:cNvSpPr>
              <p:nvPr/>
            </p:nvSpPr>
            <p:spPr bwMode="auto">
              <a:xfrm>
                <a:off x="302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7" name="Line 405"/>
              <p:cNvSpPr>
                <a:spLocks noChangeShapeType="1"/>
              </p:cNvSpPr>
              <p:nvPr/>
            </p:nvSpPr>
            <p:spPr bwMode="auto">
              <a:xfrm>
                <a:off x="304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8" name="Line 406"/>
              <p:cNvSpPr>
                <a:spLocks noChangeShapeType="1"/>
              </p:cNvSpPr>
              <p:nvPr/>
            </p:nvSpPr>
            <p:spPr bwMode="auto">
              <a:xfrm>
                <a:off x="306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79" name="Line 407"/>
              <p:cNvSpPr>
                <a:spLocks noChangeShapeType="1"/>
              </p:cNvSpPr>
              <p:nvPr/>
            </p:nvSpPr>
            <p:spPr bwMode="auto">
              <a:xfrm>
                <a:off x="308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0" name="Line 408"/>
              <p:cNvSpPr>
                <a:spLocks noChangeShapeType="1"/>
              </p:cNvSpPr>
              <p:nvPr/>
            </p:nvSpPr>
            <p:spPr bwMode="auto">
              <a:xfrm>
                <a:off x="310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1" name="Line 409"/>
              <p:cNvSpPr>
                <a:spLocks noChangeShapeType="1"/>
              </p:cNvSpPr>
              <p:nvPr/>
            </p:nvSpPr>
            <p:spPr bwMode="auto">
              <a:xfrm>
                <a:off x="311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2" name="Line 410"/>
              <p:cNvSpPr>
                <a:spLocks noChangeShapeType="1"/>
              </p:cNvSpPr>
              <p:nvPr/>
            </p:nvSpPr>
            <p:spPr bwMode="auto">
              <a:xfrm>
                <a:off x="313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3" name="Line 411"/>
              <p:cNvSpPr>
                <a:spLocks noChangeShapeType="1"/>
              </p:cNvSpPr>
              <p:nvPr/>
            </p:nvSpPr>
            <p:spPr bwMode="auto">
              <a:xfrm>
                <a:off x="315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4" name="Line 412"/>
              <p:cNvSpPr>
                <a:spLocks noChangeShapeType="1"/>
              </p:cNvSpPr>
              <p:nvPr/>
            </p:nvSpPr>
            <p:spPr bwMode="auto">
              <a:xfrm>
                <a:off x="317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5" name="Line 413"/>
              <p:cNvSpPr>
                <a:spLocks noChangeShapeType="1"/>
              </p:cNvSpPr>
              <p:nvPr/>
            </p:nvSpPr>
            <p:spPr bwMode="auto">
              <a:xfrm>
                <a:off x="319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6" name="Line 414"/>
              <p:cNvSpPr>
                <a:spLocks noChangeShapeType="1"/>
              </p:cNvSpPr>
              <p:nvPr/>
            </p:nvSpPr>
            <p:spPr bwMode="auto">
              <a:xfrm>
                <a:off x="320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7" name="Line 415"/>
              <p:cNvSpPr>
                <a:spLocks noChangeShapeType="1"/>
              </p:cNvSpPr>
              <p:nvPr/>
            </p:nvSpPr>
            <p:spPr bwMode="auto">
              <a:xfrm>
                <a:off x="322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8" name="Line 416"/>
              <p:cNvSpPr>
                <a:spLocks noChangeShapeType="1"/>
              </p:cNvSpPr>
              <p:nvPr/>
            </p:nvSpPr>
            <p:spPr bwMode="auto">
              <a:xfrm>
                <a:off x="324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89" name="Line 417"/>
              <p:cNvSpPr>
                <a:spLocks noChangeShapeType="1"/>
              </p:cNvSpPr>
              <p:nvPr/>
            </p:nvSpPr>
            <p:spPr bwMode="auto">
              <a:xfrm>
                <a:off x="326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0" name="Line 418"/>
              <p:cNvSpPr>
                <a:spLocks noChangeShapeType="1"/>
              </p:cNvSpPr>
              <p:nvPr/>
            </p:nvSpPr>
            <p:spPr bwMode="auto">
              <a:xfrm>
                <a:off x="328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1" name="Line 419"/>
              <p:cNvSpPr>
                <a:spLocks noChangeShapeType="1"/>
              </p:cNvSpPr>
              <p:nvPr/>
            </p:nvSpPr>
            <p:spPr bwMode="auto">
              <a:xfrm>
                <a:off x="329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2" name="Line 420"/>
              <p:cNvSpPr>
                <a:spLocks noChangeShapeType="1"/>
              </p:cNvSpPr>
              <p:nvPr/>
            </p:nvSpPr>
            <p:spPr bwMode="auto">
              <a:xfrm>
                <a:off x="331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3" name="Line 421"/>
              <p:cNvSpPr>
                <a:spLocks noChangeShapeType="1"/>
              </p:cNvSpPr>
              <p:nvPr/>
            </p:nvSpPr>
            <p:spPr bwMode="auto">
              <a:xfrm>
                <a:off x="333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4" name="Line 422"/>
              <p:cNvSpPr>
                <a:spLocks noChangeShapeType="1"/>
              </p:cNvSpPr>
              <p:nvPr/>
            </p:nvSpPr>
            <p:spPr bwMode="auto">
              <a:xfrm>
                <a:off x="335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5" name="Line 423"/>
              <p:cNvSpPr>
                <a:spLocks noChangeShapeType="1"/>
              </p:cNvSpPr>
              <p:nvPr/>
            </p:nvSpPr>
            <p:spPr bwMode="auto">
              <a:xfrm>
                <a:off x="337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6" name="Line 424"/>
              <p:cNvSpPr>
                <a:spLocks noChangeShapeType="1"/>
              </p:cNvSpPr>
              <p:nvPr/>
            </p:nvSpPr>
            <p:spPr bwMode="auto">
              <a:xfrm>
                <a:off x="338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7" name="Line 425"/>
              <p:cNvSpPr>
                <a:spLocks noChangeShapeType="1"/>
              </p:cNvSpPr>
              <p:nvPr/>
            </p:nvSpPr>
            <p:spPr bwMode="auto">
              <a:xfrm>
                <a:off x="340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8" name="Line 426"/>
              <p:cNvSpPr>
                <a:spLocks noChangeShapeType="1"/>
              </p:cNvSpPr>
              <p:nvPr/>
            </p:nvSpPr>
            <p:spPr bwMode="auto">
              <a:xfrm>
                <a:off x="342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199" name="Line 427"/>
              <p:cNvSpPr>
                <a:spLocks noChangeShapeType="1"/>
              </p:cNvSpPr>
              <p:nvPr/>
            </p:nvSpPr>
            <p:spPr bwMode="auto">
              <a:xfrm>
                <a:off x="344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0" name="Line 428"/>
              <p:cNvSpPr>
                <a:spLocks noChangeShapeType="1"/>
              </p:cNvSpPr>
              <p:nvPr/>
            </p:nvSpPr>
            <p:spPr bwMode="auto">
              <a:xfrm>
                <a:off x="346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1" name="Line 429"/>
              <p:cNvSpPr>
                <a:spLocks noChangeShapeType="1"/>
              </p:cNvSpPr>
              <p:nvPr/>
            </p:nvSpPr>
            <p:spPr bwMode="auto">
              <a:xfrm>
                <a:off x="347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2" name="Line 430"/>
              <p:cNvSpPr>
                <a:spLocks noChangeShapeType="1"/>
              </p:cNvSpPr>
              <p:nvPr/>
            </p:nvSpPr>
            <p:spPr bwMode="auto">
              <a:xfrm>
                <a:off x="349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3" name="Line 431"/>
              <p:cNvSpPr>
                <a:spLocks noChangeShapeType="1"/>
              </p:cNvSpPr>
              <p:nvPr/>
            </p:nvSpPr>
            <p:spPr bwMode="auto">
              <a:xfrm>
                <a:off x="351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4" name="Line 432"/>
              <p:cNvSpPr>
                <a:spLocks noChangeShapeType="1"/>
              </p:cNvSpPr>
              <p:nvPr/>
            </p:nvSpPr>
            <p:spPr bwMode="auto">
              <a:xfrm>
                <a:off x="353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5" name="Line 433"/>
              <p:cNvSpPr>
                <a:spLocks noChangeShapeType="1"/>
              </p:cNvSpPr>
              <p:nvPr/>
            </p:nvSpPr>
            <p:spPr bwMode="auto">
              <a:xfrm>
                <a:off x="355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6" name="Line 434"/>
              <p:cNvSpPr>
                <a:spLocks noChangeShapeType="1"/>
              </p:cNvSpPr>
              <p:nvPr/>
            </p:nvSpPr>
            <p:spPr bwMode="auto">
              <a:xfrm>
                <a:off x="356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7" name="Line 435"/>
              <p:cNvSpPr>
                <a:spLocks noChangeShapeType="1"/>
              </p:cNvSpPr>
              <p:nvPr/>
            </p:nvSpPr>
            <p:spPr bwMode="auto">
              <a:xfrm>
                <a:off x="358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8" name="Line 436"/>
              <p:cNvSpPr>
                <a:spLocks noChangeShapeType="1"/>
              </p:cNvSpPr>
              <p:nvPr/>
            </p:nvSpPr>
            <p:spPr bwMode="auto">
              <a:xfrm>
                <a:off x="360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09" name="Line 437"/>
              <p:cNvSpPr>
                <a:spLocks noChangeShapeType="1"/>
              </p:cNvSpPr>
              <p:nvPr/>
            </p:nvSpPr>
            <p:spPr bwMode="auto">
              <a:xfrm>
                <a:off x="362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0" name="Line 438"/>
              <p:cNvSpPr>
                <a:spLocks noChangeShapeType="1"/>
              </p:cNvSpPr>
              <p:nvPr/>
            </p:nvSpPr>
            <p:spPr bwMode="auto">
              <a:xfrm>
                <a:off x="364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1" name="Line 439"/>
              <p:cNvSpPr>
                <a:spLocks noChangeShapeType="1"/>
              </p:cNvSpPr>
              <p:nvPr/>
            </p:nvSpPr>
            <p:spPr bwMode="auto">
              <a:xfrm>
                <a:off x="365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2" name="Line 440"/>
              <p:cNvSpPr>
                <a:spLocks noChangeShapeType="1"/>
              </p:cNvSpPr>
              <p:nvPr/>
            </p:nvSpPr>
            <p:spPr bwMode="auto">
              <a:xfrm>
                <a:off x="367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3" name="Line 441"/>
              <p:cNvSpPr>
                <a:spLocks noChangeShapeType="1"/>
              </p:cNvSpPr>
              <p:nvPr/>
            </p:nvSpPr>
            <p:spPr bwMode="auto">
              <a:xfrm>
                <a:off x="3694" y="1913"/>
                <a:ext cx="0" cy="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4" name="Line 442"/>
              <p:cNvSpPr>
                <a:spLocks noChangeShapeType="1"/>
              </p:cNvSpPr>
              <p:nvPr/>
            </p:nvSpPr>
            <p:spPr bwMode="auto">
              <a:xfrm>
                <a:off x="3712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5" name="Line 443"/>
              <p:cNvSpPr>
                <a:spLocks noChangeShapeType="1"/>
              </p:cNvSpPr>
              <p:nvPr/>
            </p:nvSpPr>
            <p:spPr bwMode="auto">
              <a:xfrm>
                <a:off x="3730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6" name="Line 444"/>
              <p:cNvSpPr>
                <a:spLocks noChangeShapeType="1"/>
              </p:cNvSpPr>
              <p:nvPr/>
            </p:nvSpPr>
            <p:spPr bwMode="auto">
              <a:xfrm>
                <a:off x="3748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217" name="Line 445"/>
              <p:cNvSpPr>
                <a:spLocks noChangeShapeType="1"/>
              </p:cNvSpPr>
              <p:nvPr/>
            </p:nvSpPr>
            <p:spPr bwMode="auto">
              <a:xfrm>
                <a:off x="3766" y="1913"/>
                <a:ext cx="0" cy="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2074" name="Group 446"/>
            <p:cNvGrpSpPr>
              <a:grpSpLocks/>
            </p:cNvGrpSpPr>
            <p:nvPr/>
          </p:nvGrpSpPr>
          <p:grpSpPr bwMode="auto">
            <a:xfrm>
              <a:off x="2478" y="1738"/>
              <a:ext cx="96" cy="96"/>
              <a:chOff x="4551" y="1196"/>
              <a:chExt cx="96" cy="96"/>
            </a:xfrm>
          </p:grpSpPr>
          <p:sp>
            <p:nvSpPr>
              <p:cNvPr id="2075" name="Oval 447"/>
              <p:cNvSpPr>
                <a:spLocks noChangeArrowheads="1"/>
              </p:cNvSpPr>
              <p:nvPr/>
            </p:nvSpPr>
            <p:spPr bwMode="auto">
              <a:xfrm>
                <a:off x="4551" y="1196"/>
                <a:ext cx="96" cy="9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2076" name="Line 448"/>
              <p:cNvSpPr>
                <a:spLocks noChangeShapeType="1"/>
              </p:cNvSpPr>
              <p:nvPr/>
            </p:nvSpPr>
            <p:spPr bwMode="auto">
              <a:xfrm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077" name="Line 449"/>
              <p:cNvSpPr>
                <a:spLocks noChangeShapeType="1"/>
              </p:cNvSpPr>
              <p:nvPr/>
            </p:nvSpPr>
            <p:spPr bwMode="auto">
              <a:xfrm rot="16200000"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288915" name="Oval 147"/>
          <p:cNvSpPr>
            <a:spLocks noChangeAspect="1" noChangeArrowheads="1"/>
          </p:cNvSpPr>
          <p:nvPr/>
        </p:nvSpPr>
        <p:spPr bwMode="auto">
          <a:xfrm flipH="1">
            <a:off x="806450" y="2298700"/>
            <a:ext cx="85725" cy="85725"/>
          </a:xfrm>
          <a:prstGeom prst="ellipse">
            <a:avLst/>
          </a:prstGeom>
          <a:solidFill>
            <a:schemeClr val="tx1"/>
          </a:solidFill>
          <a:ln w="1587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9218" name="Rectangle 450"/>
          <p:cNvSpPr>
            <a:spLocks noChangeArrowheads="1"/>
          </p:cNvSpPr>
          <p:nvPr/>
        </p:nvSpPr>
        <p:spPr bwMode="auto">
          <a:xfrm>
            <a:off x="1133475" y="2592388"/>
            <a:ext cx="1093788" cy="33655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0000"/>
              </a:lnSpc>
            </a:pPr>
            <a:r>
              <a:rPr lang="en-ZA" sz="2000">
                <a:solidFill>
                  <a:srgbClr val="000066"/>
                </a:solidFill>
              </a:rPr>
              <a:t>Before:</a:t>
            </a:r>
            <a:endParaRPr lang="en-US" sz="2000">
              <a:solidFill>
                <a:srgbClr val="000066"/>
              </a:solidFill>
            </a:endParaRPr>
          </a:p>
        </p:txBody>
      </p:sp>
      <p:grpSp>
        <p:nvGrpSpPr>
          <p:cNvPr id="9" name="Group 454"/>
          <p:cNvGrpSpPr>
            <a:grpSpLocks/>
          </p:cNvGrpSpPr>
          <p:nvPr/>
        </p:nvGrpSpPr>
        <p:grpSpPr bwMode="auto">
          <a:xfrm>
            <a:off x="855663" y="1870075"/>
            <a:ext cx="3994150" cy="427038"/>
            <a:chOff x="761" y="1178"/>
            <a:chExt cx="2516" cy="269"/>
          </a:xfrm>
        </p:grpSpPr>
        <p:sp>
          <p:nvSpPr>
            <p:cNvPr id="2070" name="Line 451"/>
            <p:cNvSpPr>
              <a:spLocks noChangeShapeType="1"/>
            </p:cNvSpPr>
            <p:nvPr/>
          </p:nvSpPr>
          <p:spPr bwMode="auto">
            <a:xfrm>
              <a:off x="761" y="1343"/>
              <a:ext cx="9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071" name="Rectangle 452"/>
            <p:cNvSpPr>
              <a:spLocks noChangeArrowheads="1"/>
            </p:cNvSpPr>
            <p:nvPr/>
          </p:nvSpPr>
          <p:spPr bwMode="auto">
            <a:xfrm>
              <a:off x="1606" y="1178"/>
              <a:ext cx="79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L</a:t>
              </a:r>
              <a:r>
                <a:rPr lang="en-US" sz="2000" b="1">
                  <a:solidFill>
                    <a:srgbClr val="000066"/>
                  </a:solidFill>
                  <a:latin typeface="Times New Roman" pitchFamily="18" charset="0"/>
                </a:rPr>
                <a:t> = 1 m</a:t>
              </a:r>
            </a:p>
          </p:txBody>
        </p:sp>
        <p:sp>
          <p:nvSpPr>
            <p:cNvPr id="2072" name="Line 453"/>
            <p:cNvSpPr>
              <a:spLocks noChangeShapeType="1"/>
            </p:cNvSpPr>
            <p:nvPr/>
          </p:nvSpPr>
          <p:spPr bwMode="auto">
            <a:xfrm>
              <a:off x="2374" y="1343"/>
              <a:ext cx="9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89223" name="Rectangle 455"/>
          <p:cNvSpPr>
            <a:spLocks noChangeArrowheads="1"/>
          </p:cNvSpPr>
          <p:nvPr/>
        </p:nvSpPr>
        <p:spPr bwMode="auto">
          <a:xfrm>
            <a:off x="1682750" y="4097338"/>
            <a:ext cx="178752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0.5 m</a:t>
            </a:r>
          </a:p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?</a:t>
            </a:r>
          </a:p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tip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?</a:t>
            </a:r>
            <a:endParaRPr lang="en-ZA" sz="20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9224" name="Rectangle 456"/>
          <p:cNvSpPr>
            <a:spLocks noChangeArrowheads="1"/>
          </p:cNvSpPr>
          <p:nvPr/>
        </p:nvSpPr>
        <p:spPr bwMode="auto">
          <a:xfrm>
            <a:off x="962025" y="4170363"/>
            <a:ext cx="879475" cy="33655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0000"/>
              </a:lnSpc>
            </a:pPr>
            <a:r>
              <a:rPr lang="en-ZA" sz="2000">
                <a:solidFill>
                  <a:srgbClr val="000066"/>
                </a:solidFill>
              </a:rPr>
              <a:t>After: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89225" name="Rectangle 457"/>
          <p:cNvSpPr>
            <a:spLocks noChangeArrowheads="1"/>
          </p:cNvSpPr>
          <p:nvPr/>
        </p:nvSpPr>
        <p:spPr bwMode="auto">
          <a:xfrm>
            <a:off x="3941763" y="3556000"/>
            <a:ext cx="48133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I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Mgy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CM 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I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Mgy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CM 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89227" name="Object 459"/>
          <p:cNvGraphicFramePr>
            <a:graphicFrameLocks noChangeAspect="1"/>
          </p:cNvGraphicFramePr>
          <p:nvPr/>
        </p:nvGraphicFramePr>
        <p:xfrm>
          <a:off x="4181475" y="4191000"/>
          <a:ext cx="392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3924000" imgH="469800" progId="Equation.DSMT4">
                  <p:embed/>
                </p:oleObj>
              </mc:Choice>
              <mc:Fallback>
                <p:oleObj name="Equation" r:id="rId5" imgW="3924000" imgH="469800" progId="Equation.DSMT4">
                  <p:embed/>
                  <p:pic>
                    <p:nvPicPr>
                      <p:cNvPr id="0" name="Object 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4191000"/>
                        <a:ext cx="3924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228" name="Object 460"/>
          <p:cNvGraphicFramePr>
            <a:graphicFrameLocks noChangeAspect="1"/>
          </p:cNvGraphicFramePr>
          <p:nvPr/>
        </p:nvGraphicFramePr>
        <p:xfrm>
          <a:off x="4181475" y="4784725"/>
          <a:ext cx="139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1396800" imgH="685800" progId="Equation.DSMT4">
                  <p:embed/>
                </p:oleObj>
              </mc:Choice>
              <mc:Fallback>
                <p:oleObj name="Equation" r:id="rId7" imgW="1396800" imgH="685800" progId="Equation.DSMT4">
                  <p:embed/>
                  <p:pic>
                    <p:nvPicPr>
                      <p:cNvPr id="0" name="Object 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4784725"/>
                        <a:ext cx="1397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229" name="Object 461"/>
          <p:cNvGraphicFramePr>
            <a:graphicFrameLocks noChangeAspect="1"/>
          </p:cNvGraphicFramePr>
          <p:nvPr/>
        </p:nvGraphicFramePr>
        <p:xfrm>
          <a:off x="4429125" y="5572125"/>
          <a:ext cx="337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3377880" imgH="457200" progId="Equation.DSMT4">
                  <p:embed/>
                </p:oleObj>
              </mc:Choice>
              <mc:Fallback>
                <p:oleObj name="Equation" r:id="rId9" imgW="3377880" imgH="457200" progId="Equation.DSMT4">
                  <p:embed/>
                  <p:pic>
                    <p:nvPicPr>
                      <p:cNvPr id="0" name="Object 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5572125"/>
                        <a:ext cx="3378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230" name="Line 462"/>
          <p:cNvSpPr>
            <a:spLocks noChangeShapeType="1"/>
          </p:cNvSpPr>
          <p:nvPr/>
        </p:nvSpPr>
        <p:spPr bwMode="auto">
          <a:xfrm>
            <a:off x="6819900" y="5956300"/>
            <a:ext cx="96202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9231" name="Freeform 463"/>
          <p:cNvSpPr>
            <a:spLocks/>
          </p:cNvSpPr>
          <p:nvPr/>
        </p:nvSpPr>
        <p:spPr bwMode="auto">
          <a:xfrm rot="10800000" flipH="1" flipV="1">
            <a:off x="4262438" y="2562225"/>
            <a:ext cx="566737" cy="601663"/>
          </a:xfrm>
          <a:custGeom>
            <a:avLst/>
            <a:gdLst>
              <a:gd name="T0" fmla="*/ 2147483647 w 342"/>
              <a:gd name="T1" fmla="*/ 0 h 348"/>
              <a:gd name="T2" fmla="*/ 0 w 342"/>
              <a:gd name="T3" fmla="*/ 2147483647 h 348"/>
              <a:gd name="T4" fmla="*/ 0 60000 65536"/>
              <a:gd name="T5" fmla="*/ 0 60000 65536"/>
              <a:gd name="T6" fmla="*/ 0 w 342"/>
              <a:gd name="T7" fmla="*/ 0 h 348"/>
              <a:gd name="T8" fmla="*/ 342 w 342"/>
              <a:gd name="T9" fmla="*/ 348 h 3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348">
                <a:moveTo>
                  <a:pt x="342" y="0"/>
                </a:moveTo>
                <a:cubicBezTo>
                  <a:pt x="342" y="185"/>
                  <a:pt x="147" y="348"/>
                  <a:pt x="0" y="342"/>
                </a:cubicBezTo>
              </a:path>
            </a:pathLst>
          </a:custGeom>
          <a:noFill/>
          <a:ln w="76200">
            <a:solidFill>
              <a:srgbClr val="969696"/>
            </a:solidFill>
            <a:round/>
            <a:headEnd/>
            <a:tailEnd type="stealth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922" grpId="0"/>
      <p:bldP spid="288921" grpId="0"/>
      <p:bldP spid="288915" grpId="0" animBg="1"/>
      <p:bldP spid="289218" grpId="0"/>
      <p:bldP spid="289223" grpId="0"/>
      <p:bldP spid="289224" grpId="0"/>
      <p:bldP spid="289225" grpId="0"/>
      <p:bldP spid="289230" grpId="0" animBg="1"/>
      <p:bldP spid="289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307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9D6A5A-E4DA-412A-BCD7-088F0D400447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3078" name="Line 168"/>
          <p:cNvSpPr>
            <a:spLocks noChangeShapeType="1"/>
          </p:cNvSpPr>
          <p:nvPr/>
        </p:nvSpPr>
        <p:spPr bwMode="auto">
          <a:xfrm>
            <a:off x="0" y="3441700"/>
            <a:ext cx="9144000" cy="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273" name="Rectangle 169"/>
          <p:cNvSpPr>
            <a:spLocks noChangeArrowheads="1"/>
          </p:cNvSpPr>
          <p:nvPr/>
        </p:nvSpPr>
        <p:spPr bwMode="auto">
          <a:xfrm>
            <a:off x="-1817688" y="3370263"/>
            <a:ext cx="13563601" cy="101600"/>
          </a:xfrm>
          <a:prstGeom prst="rect">
            <a:avLst/>
          </a:prstGeom>
          <a:solidFill>
            <a:srgbClr val="EBEBFF"/>
          </a:solidFill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ROLLING MOTION</a:t>
            </a:r>
            <a:endParaRPr lang="en-US" smtClean="0"/>
          </a:p>
        </p:txBody>
      </p:sp>
      <p:sp>
        <p:nvSpPr>
          <p:cNvPr id="30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Rolling is a combination of rotation and translation.  (We shall consider only objects which roll without slipping.)</a:t>
            </a:r>
            <a:endParaRPr lang="en-US" smtClean="0"/>
          </a:p>
        </p:txBody>
      </p:sp>
      <p:sp>
        <p:nvSpPr>
          <p:cNvPr id="303108" name="Rectangle 4"/>
          <p:cNvSpPr>
            <a:spLocks noChangeArrowheads="1"/>
          </p:cNvSpPr>
          <p:nvPr/>
        </p:nvSpPr>
        <p:spPr bwMode="auto">
          <a:xfrm>
            <a:off x="179388" y="223837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As a wheel (or sphere) rolls along a flat surface…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3109" name="Freeform 5"/>
          <p:cNvSpPr>
            <a:spLocks/>
          </p:cNvSpPr>
          <p:nvPr/>
        </p:nvSpPr>
        <p:spPr bwMode="auto">
          <a:xfrm>
            <a:off x="1562100" y="2938463"/>
            <a:ext cx="3381375" cy="1041400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984625"/>
            <a:ext cx="9144000" cy="177800"/>
            <a:chOff x="299" y="2714"/>
            <a:chExt cx="2534" cy="112"/>
          </a:xfrm>
        </p:grpSpPr>
        <p:sp>
          <p:nvSpPr>
            <p:cNvPr id="3103" name="Rectangle 7"/>
            <p:cNvSpPr>
              <a:spLocks noChangeArrowheads="1"/>
            </p:cNvSpPr>
            <p:nvPr/>
          </p:nvSpPr>
          <p:spPr bwMode="auto">
            <a:xfrm flipV="1">
              <a:off x="299" y="2714"/>
              <a:ext cx="2534" cy="112"/>
            </a:xfrm>
            <a:prstGeom prst="rect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104" name="Line 8"/>
            <p:cNvSpPr>
              <a:spLocks noChangeShapeType="1"/>
            </p:cNvSpPr>
            <p:nvPr/>
          </p:nvSpPr>
          <p:spPr bwMode="auto">
            <a:xfrm flipV="1">
              <a:off x="299" y="2714"/>
              <a:ext cx="25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3113" name="Freeform 9"/>
          <p:cNvSpPr>
            <a:spLocks/>
          </p:cNvSpPr>
          <p:nvPr/>
        </p:nvSpPr>
        <p:spPr bwMode="auto">
          <a:xfrm>
            <a:off x="4945063" y="2938463"/>
            <a:ext cx="3381375" cy="1041400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14" name="Freeform 10"/>
          <p:cNvSpPr>
            <a:spLocks/>
          </p:cNvSpPr>
          <p:nvPr/>
        </p:nvSpPr>
        <p:spPr bwMode="auto">
          <a:xfrm>
            <a:off x="-1817688" y="2938463"/>
            <a:ext cx="3381376" cy="1041400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15" name="Freeform 11"/>
          <p:cNvSpPr>
            <a:spLocks/>
          </p:cNvSpPr>
          <p:nvPr/>
        </p:nvSpPr>
        <p:spPr bwMode="auto">
          <a:xfrm>
            <a:off x="8326438" y="2938463"/>
            <a:ext cx="3381375" cy="1041400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8" name="Line 12"/>
          <p:cNvSpPr>
            <a:spLocks noChangeShapeType="1"/>
          </p:cNvSpPr>
          <p:nvPr/>
        </p:nvSpPr>
        <p:spPr bwMode="auto">
          <a:xfrm flipV="1">
            <a:off x="11707813" y="1992313"/>
            <a:ext cx="0" cy="2128837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3121" name="Rectangle 17"/>
          <p:cNvSpPr>
            <a:spLocks noChangeArrowheads="1"/>
          </p:cNvSpPr>
          <p:nvPr/>
        </p:nvSpPr>
        <p:spPr bwMode="auto">
          <a:xfrm>
            <a:off x="179388" y="4346575"/>
            <a:ext cx="8774112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901700" lvl="2" indent="-54292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each point on the rim describes a </a:t>
            </a:r>
            <a:r>
              <a:rPr lang="en-ZA" sz="2200">
                <a:solidFill>
                  <a:srgbClr val="FF0000"/>
                </a:solidFill>
                <a:sym typeface="Symbol" pitchFamily="18" charset="2"/>
              </a:rPr>
              <a:t>cycloid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;</a:t>
            </a:r>
          </a:p>
          <a:p>
            <a:pPr marL="901700" lvl="2" indent="-542925">
              <a:lnSpc>
                <a:spcPct val="110000"/>
              </a:lnSpc>
              <a:buFontTx/>
              <a:buBlip>
                <a:blip r:embed="rId4"/>
              </a:buBlip>
            </a:pPr>
            <a:endParaRPr lang="en-ZA" sz="400">
              <a:solidFill>
                <a:srgbClr val="000066"/>
              </a:solidFill>
              <a:sym typeface="Symbol" pitchFamily="18" charset="2"/>
            </a:endParaRPr>
          </a:p>
          <a:p>
            <a:pPr marL="901700" lvl="2" indent="-54292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the axle (the centre of mass) moves in a straight line, covering a distance of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R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each revolution;</a:t>
            </a:r>
          </a:p>
          <a:p>
            <a:pPr marL="901700" lvl="2" indent="-542925">
              <a:lnSpc>
                <a:spcPct val="110000"/>
              </a:lnSpc>
              <a:buFontTx/>
              <a:buBlip>
                <a:blip r:embed="rId4"/>
              </a:buBlip>
            </a:pPr>
            <a:endParaRPr lang="en-ZA" sz="300">
              <a:solidFill>
                <a:srgbClr val="000066"/>
              </a:solidFill>
              <a:sym typeface="Symbol" pitchFamily="18" charset="2"/>
            </a:endParaRPr>
          </a:p>
          <a:p>
            <a:pPr marL="901700" lvl="2" indent="-54292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the speed of the wheel is given by</a:t>
            </a:r>
          </a:p>
        </p:txBody>
      </p:sp>
      <p:graphicFrame>
        <p:nvGraphicFramePr>
          <p:cNvPr id="303122" name="Object 18"/>
          <p:cNvGraphicFramePr>
            <a:graphicFrameLocks noChangeAspect="1"/>
          </p:cNvGraphicFramePr>
          <p:nvPr/>
        </p:nvGraphicFramePr>
        <p:xfrm>
          <a:off x="6026150" y="5637213"/>
          <a:ext cx="2247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247840" imgH="609480" progId="Equation.DSMT4">
                  <p:embed/>
                </p:oleObj>
              </mc:Choice>
              <mc:Fallback>
                <p:oleObj name="Equation" r:id="rId5" imgW="2247840" imgH="609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5637213"/>
                        <a:ext cx="2247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23" name="Rectangle 19"/>
          <p:cNvSpPr>
            <a:spLocks noChangeArrowheads="1"/>
          </p:cNvSpPr>
          <p:nvPr/>
        </p:nvSpPr>
        <p:spPr bwMode="auto">
          <a:xfrm>
            <a:off x="5927725" y="5619750"/>
            <a:ext cx="2463800" cy="6826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" name="Group 166"/>
          <p:cNvGrpSpPr>
            <a:grpSpLocks/>
          </p:cNvGrpSpPr>
          <p:nvPr/>
        </p:nvGrpSpPr>
        <p:grpSpPr bwMode="auto">
          <a:xfrm>
            <a:off x="-2357438" y="2900363"/>
            <a:ext cx="1079500" cy="1089025"/>
            <a:chOff x="-1485" y="1827"/>
            <a:chExt cx="680" cy="686"/>
          </a:xfrm>
        </p:grpSpPr>
        <p:grpSp>
          <p:nvGrpSpPr>
            <p:cNvPr id="3096" name="Group 14"/>
            <p:cNvGrpSpPr>
              <a:grpSpLocks/>
            </p:cNvGrpSpPr>
            <p:nvPr/>
          </p:nvGrpSpPr>
          <p:grpSpPr bwMode="auto">
            <a:xfrm>
              <a:off x="-1485" y="1827"/>
              <a:ext cx="680" cy="686"/>
              <a:chOff x="1964" y="2064"/>
              <a:chExt cx="680" cy="686"/>
            </a:xfrm>
          </p:grpSpPr>
          <p:sp>
            <p:nvSpPr>
              <p:cNvPr id="3101" name="Oval 15"/>
              <p:cNvSpPr>
                <a:spLocks noChangeArrowheads="1"/>
              </p:cNvSpPr>
              <p:nvPr/>
            </p:nvSpPr>
            <p:spPr bwMode="auto">
              <a:xfrm>
                <a:off x="1964" y="2064"/>
                <a:ext cx="680" cy="68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BB191">
                      <a:alpha val="4800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3102" name="Oval 16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2278" y="2700"/>
                <a:ext cx="51" cy="50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097" name="Group 162"/>
            <p:cNvGrpSpPr>
              <a:grpSpLocks/>
            </p:cNvGrpSpPr>
            <p:nvPr/>
          </p:nvGrpSpPr>
          <p:grpSpPr bwMode="auto">
            <a:xfrm>
              <a:off x="-1193" y="2122"/>
              <a:ext cx="96" cy="96"/>
              <a:chOff x="4551" y="1196"/>
              <a:chExt cx="96" cy="96"/>
            </a:xfrm>
          </p:grpSpPr>
          <p:sp>
            <p:nvSpPr>
              <p:cNvPr id="3098" name="Oval 163"/>
              <p:cNvSpPr>
                <a:spLocks noChangeArrowheads="1"/>
              </p:cNvSpPr>
              <p:nvPr/>
            </p:nvSpPr>
            <p:spPr bwMode="auto">
              <a:xfrm>
                <a:off x="4551" y="1196"/>
                <a:ext cx="96" cy="9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3099" name="Line 164"/>
              <p:cNvSpPr>
                <a:spLocks noChangeShapeType="1"/>
              </p:cNvSpPr>
              <p:nvPr/>
            </p:nvSpPr>
            <p:spPr bwMode="auto">
              <a:xfrm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00" name="Line 165"/>
              <p:cNvSpPr>
                <a:spLocks noChangeShapeType="1"/>
              </p:cNvSpPr>
              <p:nvPr/>
            </p:nvSpPr>
            <p:spPr bwMode="auto">
              <a:xfrm rot="16200000" flipV="1">
                <a:off x="4565" y="1210"/>
                <a:ext cx="68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6" name="Group 175"/>
          <p:cNvGrpSpPr>
            <a:grpSpLocks/>
          </p:cNvGrpSpPr>
          <p:nvPr/>
        </p:nvGrpSpPr>
        <p:grpSpPr bwMode="auto">
          <a:xfrm>
            <a:off x="1554163" y="3883025"/>
            <a:ext cx="3398837" cy="393700"/>
            <a:chOff x="979" y="2446"/>
            <a:chExt cx="2141" cy="248"/>
          </a:xfrm>
        </p:grpSpPr>
        <p:sp>
          <p:nvSpPr>
            <p:cNvPr id="3093" name="Line 170"/>
            <p:cNvSpPr>
              <a:spLocks noChangeShapeType="1"/>
            </p:cNvSpPr>
            <p:nvPr/>
          </p:nvSpPr>
          <p:spPr bwMode="auto">
            <a:xfrm>
              <a:off x="2219" y="2578"/>
              <a:ext cx="9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94" name="Rectangle 172"/>
            <p:cNvSpPr>
              <a:spLocks noChangeArrowheads="1"/>
            </p:cNvSpPr>
            <p:nvPr/>
          </p:nvSpPr>
          <p:spPr bwMode="auto">
            <a:xfrm>
              <a:off x="1878" y="2446"/>
              <a:ext cx="361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ZA" sz="1800" b="1">
                  <a:solidFill>
                    <a:srgbClr val="000066"/>
                  </a:solidFill>
                  <a:latin typeface="Times New Roman" pitchFamily="18" charset="0"/>
                </a:rPr>
                <a:t>2</a:t>
              </a:r>
              <a:r>
                <a:rPr lang="en-ZA" sz="18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R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095" name="Line 173"/>
            <p:cNvSpPr>
              <a:spLocks noChangeShapeType="1"/>
            </p:cNvSpPr>
            <p:nvPr/>
          </p:nvSpPr>
          <p:spPr bwMode="auto">
            <a:xfrm>
              <a:off x="979" y="2578"/>
              <a:ext cx="9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11" dur="6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63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0405E-6 L 1.47864 -4.10405E-6 " pathEditMode="relative" rAng="0" ptsTypes="AA">
                                      <p:cBhvr>
                                        <p:cTn id="13" dur="6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0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30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30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7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30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30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Scale>
                                      <p:cBhvr>
                                        <p:cTn id="31" dur="6000" fill="hold"/>
                                        <p:tgtEl>
                                          <p:spTgt spid="303273"/>
                                        </p:tgtEl>
                                      </p:cBhvr>
                                      <p:by x="1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3" presetClass="path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1.94444E-6 1.84971E-6 L 0.73785 1.84971E-6 " pathEditMode="relative" rAng="0" ptsTypes="AA">
                                      <p:cBhvr>
                                        <p:cTn id="33" dur="6000" fill="hold"/>
                                        <p:tgtEl>
                                          <p:spTgt spid="303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273" grpId="0" animBg="1"/>
      <p:bldP spid="303273" grpId="1" animBg="1"/>
      <p:bldP spid="303108" grpId="0"/>
      <p:bldP spid="303109" grpId="0" animBg="1"/>
      <p:bldP spid="303113" grpId="0" animBg="1"/>
      <p:bldP spid="303114" grpId="0" animBg="1"/>
      <p:bldP spid="303115" grpId="0" animBg="1"/>
      <p:bldP spid="3031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4608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87F62E-2103-4C1C-BCEF-A2D53482CAA6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446588" y="3829050"/>
            <a:ext cx="3332163" cy="1103313"/>
            <a:chOff x="-2801" y="2106"/>
            <a:chExt cx="2099" cy="695"/>
          </a:xfrm>
        </p:grpSpPr>
        <p:sp>
          <p:nvSpPr>
            <p:cNvPr id="46115" name="Rectangle 3"/>
            <p:cNvSpPr>
              <a:spLocks noChangeArrowheads="1"/>
            </p:cNvSpPr>
            <p:nvPr/>
          </p:nvSpPr>
          <p:spPr bwMode="auto">
            <a:xfrm>
              <a:off x="-2801" y="2691"/>
              <a:ext cx="2099" cy="110"/>
            </a:xfrm>
            <a:prstGeom prst="rect">
              <a:avLst/>
            </a:prstGeom>
            <a:gradFill rotWithShape="1">
              <a:gsLst>
                <a:gs pos="0">
                  <a:srgbClr val="DBB191"/>
                </a:gs>
                <a:gs pos="100000">
                  <a:srgbClr val="FCF8F5"/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pic>
          <p:nvPicPr>
            <p:cNvPr id="46116" name="Picture 4" descr="as2842tn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H="1">
              <a:off x="-2073" y="2106"/>
              <a:ext cx="720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6085" name="Group 5"/>
          <p:cNvGrpSpPr>
            <a:grpSpLocks noChangeAspect="1"/>
          </p:cNvGrpSpPr>
          <p:nvPr/>
        </p:nvGrpSpPr>
        <p:grpSpPr bwMode="auto">
          <a:xfrm>
            <a:off x="-1878013" y="5568950"/>
            <a:ext cx="11296651" cy="388938"/>
            <a:chOff x="-2764" y="3202"/>
            <a:chExt cx="8893" cy="306"/>
          </a:xfrm>
        </p:grpSpPr>
        <p:sp>
          <p:nvSpPr>
            <p:cNvPr id="46106" name="Freeform 6"/>
            <p:cNvSpPr>
              <a:spLocks noChangeAspect="1"/>
            </p:cNvSpPr>
            <p:nvPr/>
          </p:nvSpPr>
          <p:spPr bwMode="auto">
            <a:xfrm>
              <a:off x="1189" y="3202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07" name="Freeform 7"/>
            <p:cNvSpPr>
              <a:spLocks noChangeAspect="1"/>
            </p:cNvSpPr>
            <p:nvPr/>
          </p:nvSpPr>
          <p:spPr bwMode="auto">
            <a:xfrm>
              <a:off x="2177" y="3202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08" name="Freeform 8"/>
            <p:cNvSpPr>
              <a:spLocks noChangeAspect="1"/>
            </p:cNvSpPr>
            <p:nvPr/>
          </p:nvSpPr>
          <p:spPr bwMode="auto">
            <a:xfrm>
              <a:off x="200" y="3204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09" name="Freeform 9"/>
            <p:cNvSpPr>
              <a:spLocks noChangeAspect="1"/>
            </p:cNvSpPr>
            <p:nvPr/>
          </p:nvSpPr>
          <p:spPr bwMode="auto">
            <a:xfrm>
              <a:off x="-788" y="3204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10" name="Freeform 10"/>
            <p:cNvSpPr>
              <a:spLocks noChangeAspect="1"/>
            </p:cNvSpPr>
            <p:nvPr/>
          </p:nvSpPr>
          <p:spPr bwMode="auto">
            <a:xfrm>
              <a:off x="3165" y="3202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11" name="Freeform 11"/>
            <p:cNvSpPr>
              <a:spLocks noChangeAspect="1"/>
            </p:cNvSpPr>
            <p:nvPr/>
          </p:nvSpPr>
          <p:spPr bwMode="auto">
            <a:xfrm>
              <a:off x="4153" y="3202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12" name="Freeform 12"/>
            <p:cNvSpPr>
              <a:spLocks noChangeAspect="1"/>
            </p:cNvSpPr>
            <p:nvPr/>
          </p:nvSpPr>
          <p:spPr bwMode="auto">
            <a:xfrm>
              <a:off x="5141" y="3202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13" name="Freeform 13"/>
            <p:cNvSpPr>
              <a:spLocks noChangeAspect="1"/>
            </p:cNvSpPr>
            <p:nvPr/>
          </p:nvSpPr>
          <p:spPr bwMode="auto">
            <a:xfrm>
              <a:off x="-1776" y="3204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6114" name="Freeform 14"/>
            <p:cNvSpPr>
              <a:spLocks noChangeAspect="1"/>
            </p:cNvSpPr>
            <p:nvPr/>
          </p:nvSpPr>
          <p:spPr bwMode="auto">
            <a:xfrm>
              <a:off x="-2764" y="3204"/>
              <a:ext cx="988" cy="304"/>
            </a:xfrm>
            <a:custGeom>
              <a:avLst/>
              <a:gdLst>
                <a:gd name="T0" fmla="*/ 0 w 2130"/>
                <a:gd name="T1" fmla="*/ 3 h 656"/>
                <a:gd name="T2" fmla="*/ 5 w 2130"/>
                <a:gd name="T3" fmla="*/ 0 h 656"/>
                <a:gd name="T4" fmla="*/ 10 w 2130"/>
                <a:gd name="T5" fmla="*/ 3 h 656"/>
                <a:gd name="T6" fmla="*/ 0 60000 65536"/>
                <a:gd name="T7" fmla="*/ 0 60000 65536"/>
                <a:gd name="T8" fmla="*/ 0 60000 65536"/>
                <a:gd name="T9" fmla="*/ 0 w 2130"/>
                <a:gd name="T10" fmla="*/ 0 h 656"/>
                <a:gd name="T11" fmla="*/ 2130 w 2130"/>
                <a:gd name="T12" fmla="*/ 656 h 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0" h="656">
                  <a:moveTo>
                    <a:pt x="0" y="654"/>
                  </a:moveTo>
                  <a:cubicBezTo>
                    <a:pt x="9" y="531"/>
                    <a:pt x="275" y="2"/>
                    <a:pt x="1060" y="1"/>
                  </a:cubicBezTo>
                  <a:cubicBezTo>
                    <a:pt x="1845" y="0"/>
                    <a:pt x="2130" y="534"/>
                    <a:pt x="2130" y="656"/>
                  </a:cubicBezTo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46086" name="Freeform 15"/>
          <p:cNvSpPr>
            <a:spLocks noChangeAspect="1"/>
          </p:cNvSpPr>
          <p:nvPr/>
        </p:nvSpPr>
        <p:spPr bwMode="auto">
          <a:xfrm>
            <a:off x="-5629275" y="5568950"/>
            <a:ext cx="1254125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87" name="Freeform 16"/>
          <p:cNvSpPr>
            <a:spLocks noChangeAspect="1"/>
          </p:cNvSpPr>
          <p:nvPr/>
        </p:nvSpPr>
        <p:spPr bwMode="auto">
          <a:xfrm>
            <a:off x="-4375150" y="5568950"/>
            <a:ext cx="1255712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88" name="Freeform 17"/>
          <p:cNvSpPr>
            <a:spLocks noChangeAspect="1"/>
          </p:cNvSpPr>
          <p:nvPr/>
        </p:nvSpPr>
        <p:spPr bwMode="auto">
          <a:xfrm>
            <a:off x="-3119438" y="5568950"/>
            <a:ext cx="1254125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89" name="Freeform 18"/>
          <p:cNvSpPr>
            <a:spLocks noChangeAspect="1"/>
          </p:cNvSpPr>
          <p:nvPr/>
        </p:nvSpPr>
        <p:spPr bwMode="auto">
          <a:xfrm>
            <a:off x="11926888" y="5568950"/>
            <a:ext cx="1255712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90" name="Freeform 19"/>
          <p:cNvSpPr>
            <a:spLocks noChangeAspect="1"/>
          </p:cNvSpPr>
          <p:nvPr/>
        </p:nvSpPr>
        <p:spPr bwMode="auto">
          <a:xfrm>
            <a:off x="10671175" y="5572125"/>
            <a:ext cx="1254125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91" name="Freeform 20"/>
          <p:cNvSpPr>
            <a:spLocks noChangeAspect="1"/>
          </p:cNvSpPr>
          <p:nvPr/>
        </p:nvSpPr>
        <p:spPr bwMode="auto">
          <a:xfrm>
            <a:off x="9415463" y="5572125"/>
            <a:ext cx="1255712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-5095875" y="4127500"/>
            <a:ext cx="1446212" cy="1446213"/>
            <a:chOff x="-3210" y="2294"/>
            <a:chExt cx="911" cy="911"/>
          </a:xfrm>
        </p:grpSpPr>
        <p:sp>
          <p:nvSpPr>
            <p:cNvPr id="46104" name="Rectangle 22"/>
            <p:cNvSpPr>
              <a:spLocks noChangeAspect="1" noChangeArrowheads="1"/>
            </p:cNvSpPr>
            <p:nvPr/>
          </p:nvSpPr>
          <p:spPr bwMode="auto">
            <a:xfrm rot="2700000">
              <a:off x="-3210" y="2294"/>
              <a:ext cx="911" cy="911"/>
            </a:xfrm>
            <a:prstGeom prst="rect">
              <a:avLst/>
            </a:prstGeom>
            <a:gradFill rotWithShape="1">
              <a:gsLst>
                <a:gs pos="0">
                  <a:srgbClr val="DBB191"/>
                </a:gs>
                <a:gs pos="100000">
                  <a:srgbClr val="FFFFFF"/>
                </a:gs>
              </a:gsLst>
              <a:lin ang="2700000" scaled="1"/>
            </a:gradFill>
            <a:ln w="12700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6105" name="Oval 23"/>
            <p:cNvSpPr>
              <a:spLocks noChangeAspect="1" noChangeArrowheads="1"/>
            </p:cNvSpPr>
            <p:nvPr/>
          </p:nvSpPr>
          <p:spPr bwMode="auto">
            <a:xfrm>
              <a:off x="-2774" y="270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-1978025" y="4125913"/>
            <a:ext cx="1446212" cy="1446212"/>
            <a:chOff x="-1246" y="2293"/>
            <a:chExt cx="911" cy="911"/>
          </a:xfrm>
        </p:grpSpPr>
        <p:sp>
          <p:nvSpPr>
            <p:cNvPr id="46102" name="Rectangle 25"/>
            <p:cNvSpPr>
              <a:spLocks noChangeAspect="1" noChangeArrowheads="1"/>
            </p:cNvSpPr>
            <p:nvPr/>
          </p:nvSpPr>
          <p:spPr bwMode="auto">
            <a:xfrm>
              <a:off x="-1246" y="2293"/>
              <a:ext cx="911" cy="911"/>
            </a:xfrm>
            <a:prstGeom prst="rect">
              <a:avLst/>
            </a:prstGeom>
            <a:gradFill rotWithShape="1">
              <a:gsLst>
                <a:gs pos="0">
                  <a:srgbClr val="DBB191"/>
                </a:gs>
                <a:gs pos="100000">
                  <a:srgbClr val="FFFFFF"/>
                </a:gs>
              </a:gsLst>
              <a:lin ang="2700000" scaled="1"/>
            </a:gradFill>
            <a:ln w="12700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6103" name="Oval 26"/>
            <p:cNvSpPr>
              <a:spLocks noChangeAspect="1" noChangeArrowheads="1"/>
            </p:cNvSpPr>
            <p:nvPr/>
          </p:nvSpPr>
          <p:spPr bwMode="auto">
            <a:xfrm>
              <a:off x="-816" y="270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6094" name="Line 27"/>
          <p:cNvSpPr>
            <a:spLocks noChangeShapeType="1"/>
          </p:cNvSpPr>
          <p:nvPr/>
        </p:nvSpPr>
        <p:spPr bwMode="auto">
          <a:xfrm flipV="1">
            <a:off x="13782675" y="4227513"/>
            <a:ext cx="0" cy="22780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95" name="Freeform 28"/>
          <p:cNvSpPr>
            <a:spLocks noChangeAspect="1"/>
          </p:cNvSpPr>
          <p:nvPr/>
        </p:nvSpPr>
        <p:spPr bwMode="auto">
          <a:xfrm>
            <a:off x="13182600" y="5568950"/>
            <a:ext cx="1255713" cy="385763"/>
          </a:xfrm>
          <a:custGeom>
            <a:avLst/>
            <a:gdLst>
              <a:gd name="T0" fmla="*/ 0 w 2130"/>
              <a:gd name="T1" fmla="*/ 2147483647 h 656"/>
              <a:gd name="T2" fmla="*/ 2147483647 w 2130"/>
              <a:gd name="T3" fmla="*/ 2147483647 h 656"/>
              <a:gd name="T4" fmla="*/ 2147483647 w 2130"/>
              <a:gd name="T5" fmla="*/ 2147483647 h 656"/>
              <a:gd name="T6" fmla="*/ 0 60000 65536"/>
              <a:gd name="T7" fmla="*/ 0 60000 65536"/>
              <a:gd name="T8" fmla="*/ 0 60000 65536"/>
              <a:gd name="T9" fmla="*/ 0 w 2130"/>
              <a:gd name="T10" fmla="*/ 0 h 656"/>
              <a:gd name="T11" fmla="*/ 2130 w 2130"/>
              <a:gd name="T12" fmla="*/ 656 h 6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0" h="656">
                <a:moveTo>
                  <a:pt x="0" y="654"/>
                </a:moveTo>
                <a:cubicBezTo>
                  <a:pt x="9" y="531"/>
                  <a:pt x="275" y="2"/>
                  <a:pt x="1060" y="1"/>
                </a:cubicBezTo>
                <a:cubicBezTo>
                  <a:pt x="1845" y="0"/>
                  <a:pt x="2130" y="534"/>
                  <a:pt x="2130" y="656"/>
                </a:cubicBezTo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EBEBFF"/>
              </a:gs>
            </a:gsLst>
            <a:lin ang="5400000" scaled="1"/>
          </a:gradFill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96" name="Line 29"/>
          <p:cNvSpPr>
            <a:spLocks noChangeShapeType="1"/>
          </p:cNvSpPr>
          <p:nvPr/>
        </p:nvSpPr>
        <p:spPr bwMode="auto">
          <a:xfrm flipV="1">
            <a:off x="10675938" y="4083050"/>
            <a:ext cx="0" cy="2278063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6097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FUNNY THING ABOUT THE CYCLOID…</a:t>
            </a:r>
            <a:endParaRPr lang="en-US" smtClean="0"/>
          </a:p>
        </p:txBody>
      </p:sp>
      <p:sp>
        <p:nvSpPr>
          <p:cNvPr id="46098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If a farmer’s road surface were rutted into a cycloid form, the smoothest way to get his sheep to market would be to use a truck with…</a:t>
            </a:r>
            <a:endParaRPr lang="en-US" smtClean="0"/>
          </a:p>
        </p:txBody>
      </p:sp>
      <p:sp>
        <p:nvSpPr>
          <p:cNvPr id="319520" name="Rectangle 32"/>
          <p:cNvSpPr>
            <a:spLocks noChangeArrowheads="1"/>
          </p:cNvSpPr>
          <p:nvPr/>
        </p:nvSpPr>
        <p:spPr bwMode="auto">
          <a:xfrm>
            <a:off x="179388" y="27003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SQUARE wheels!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9521" name="Rectangle 33"/>
          <p:cNvSpPr>
            <a:spLocks noChangeArrowheads="1"/>
          </p:cNvSpPr>
          <p:nvPr/>
        </p:nvSpPr>
        <p:spPr bwMode="auto">
          <a:xfrm>
            <a:off x="241300" y="6527800"/>
            <a:ext cx="255588" cy="889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9522" name="Rectangle 34"/>
          <p:cNvSpPr>
            <a:spLocks noChangeArrowheads="1"/>
          </p:cNvSpPr>
          <p:nvPr/>
        </p:nvSpPr>
        <p:spPr bwMode="auto">
          <a:xfrm>
            <a:off x="698500" y="6527800"/>
            <a:ext cx="255588" cy="889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8000"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heep_0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500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aaab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64800000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2.77778E-6 -1.11111E-6 L 1.64166 -1.11111E-6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64800000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E-6 -2.59259E-6 L 1.64584 -2.59259E-6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3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05556E-6 -4.07407E-6 L 1.64687 -4.07407E-6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520" grpId="0"/>
      <p:bldP spid="319521" grpId="0" animBg="1"/>
      <p:bldP spid="3195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ROTATIONAL ENERGY</a:t>
            </a:r>
          </a:p>
        </p:txBody>
      </p:sp>
      <p:sp>
        <p:nvSpPr>
          <p:cNvPr id="4100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90258B-EBB1-47D6-A20F-763B204CB550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969963" y="3254375"/>
            <a:ext cx="1714500" cy="1714500"/>
            <a:chOff x="2345" y="1990"/>
            <a:chExt cx="1080" cy="1080"/>
          </a:xfrm>
        </p:grpSpPr>
        <p:grpSp>
          <p:nvGrpSpPr>
            <p:cNvPr id="4148" name="Group 86"/>
            <p:cNvGrpSpPr>
              <a:grpSpLocks/>
            </p:cNvGrpSpPr>
            <p:nvPr/>
          </p:nvGrpSpPr>
          <p:grpSpPr bwMode="auto">
            <a:xfrm>
              <a:off x="2345" y="1990"/>
              <a:ext cx="1080" cy="1080"/>
              <a:chOff x="2345" y="1990"/>
              <a:chExt cx="1080" cy="1080"/>
            </a:xfrm>
          </p:grpSpPr>
          <p:sp>
            <p:nvSpPr>
              <p:cNvPr id="4153" name="Oval 87"/>
              <p:cNvSpPr>
                <a:spLocks noChangeArrowheads="1"/>
              </p:cNvSpPr>
              <p:nvPr/>
            </p:nvSpPr>
            <p:spPr bwMode="auto">
              <a:xfrm>
                <a:off x="2345" y="1990"/>
                <a:ext cx="1080" cy="108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BB191">
                      <a:alpha val="4800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54" name="Oval 88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2859" y="3007"/>
                <a:ext cx="54" cy="52"/>
              </a:xfrm>
              <a:prstGeom prst="ellipse">
                <a:avLst/>
              </a:prstGeom>
              <a:solidFill>
                <a:srgbClr val="000066"/>
              </a:solidFill>
              <a:ln w="38100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4149" name="Group 89"/>
            <p:cNvGrpSpPr>
              <a:grpSpLocks/>
            </p:cNvGrpSpPr>
            <p:nvPr/>
          </p:nvGrpSpPr>
          <p:grpSpPr bwMode="auto">
            <a:xfrm>
              <a:off x="2809" y="2454"/>
              <a:ext cx="152" cy="152"/>
              <a:chOff x="2809" y="2517"/>
              <a:chExt cx="152" cy="152"/>
            </a:xfrm>
          </p:grpSpPr>
          <p:sp>
            <p:nvSpPr>
              <p:cNvPr id="4150" name="Oval 90"/>
              <p:cNvSpPr>
                <a:spLocks noChangeArrowheads="1"/>
              </p:cNvSpPr>
              <p:nvPr/>
            </p:nvSpPr>
            <p:spPr bwMode="auto">
              <a:xfrm>
                <a:off x="2809" y="2517"/>
                <a:ext cx="152" cy="152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51" name="Line 91"/>
              <p:cNvSpPr>
                <a:spLocks noChangeShapeType="1"/>
              </p:cNvSpPr>
              <p:nvPr/>
            </p:nvSpPr>
            <p:spPr bwMode="auto">
              <a:xfrm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152" name="Line 92"/>
              <p:cNvSpPr>
                <a:spLocks noChangeShapeType="1"/>
              </p:cNvSpPr>
              <p:nvPr/>
            </p:nvSpPr>
            <p:spPr bwMode="auto">
              <a:xfrm rot="16200000"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6465888" y="3254375"/>
            <a:ext cx="1714500" cy="1714500"/>
            <a:chOff x="2345" y="1990"/>
            <a:chExt cx="1080" cy="1080"/>
          </a:xfrm>
        </p:grpSpPr>
        <p:grpSp>
          <p:nvGrpSpPr>
            <p:cNvPr id="4141" name="Group 77"/>
            <p:cNvGrpSpPr>
              <a:grpSpLocks/>
            </p:cNvGrpSpPr>
            <p:nvPr/>
          </p:nvGrpSpPr>
          <p:grpSpPr bwMode="auto">
            <a:xfrm>
              <a:off x="2345" y="1990"/>
              <a:ext cx="1080" cy="1080"/>
              <a:chOff x="2345" y="1990"/>
              <a:chExt cx="1080" cy="1080"/>
            </a:xfrm>
          </p:grpSpPr>
          <p:sp>
            <p:nvSpPr>
              <p:cNvPr id="4146" name="Oval 78"/>
              <p:cNvSpPr>
                <a:spLocks noChangeArrowheads="1"/>
              </p:cNvSpPr>
              <p:nvPr/>
            </p:nvSpPr>
            <p:spPr bwMode="auto">
              <a:xfrm>
                <a:off x="2345" y="1990"/>
                <a:ext cx="1080" cy="108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BB191">
                      <a:alpha val="4800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47" name="Oval 79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2859" y="3007"/>
                <a:ext cx="54" cy="52"/>
              </a:xfrm>
              <a:prstGeom prst="ellipse">
                <a:avLst/>
              </a:prstGeom>
              <a:solidFill>
                <a:srgbClr val="000066"/>
              </a:solidFill>
              <a:ln w="38100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4142" name="Group 80"/>
            <p:cNvGrpSpPr>
              <a:grpSpLocks/>
            </p:cNvGrpSpPr>
            <p:nvPr/>
          </p:nvGrpSpPr>
          <p:grpSpPr bwMode="auto">
            <a:xfrm>
              <a:off x="2809" y="2454"/>
              <a:ext cx="152" cy="152"/>
              <a:chOff x="2809" y="2517"/>
              <a:chExt cx="152" cy="152"/>
            </a:xfrm>
          </p:grpSpPr>
          <p:sp>
            <p:nvSpPr>
              <p:cNvPr id="4143" name="Oval 81"/>
              <p:cNvSpPr>
                <a:spLocks noChangeArrowheads="1"/>
              </p:cNvSpPr>
              <p:nvPr/>
            </p:nvSpPr>
            <p:spPr bwMode="auto">
              <a:xfrm>
                <a:off x="2809" y="2517"/>
                <a:ext cx="152" cy="152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44" name="Line 82"/>
              <p:cNvSpPr>
                <a:spLocks noChangeShapeType="1"/>
              </p:cNvSpPr>
              <p:nvPr/>
            </p:nvSpPr>
            <p:spPr bwMode="auto">
              <a:xfrm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145" name="Line 83"/>
              <p:cNvSpPr>
                <a:spLocks noChangeShapeType="1"/>
              </p:cNvSpPr>
              <p:nvPr/>
            </p:nvSpPr>
            <p:spPr bwMode="auto">
              <a:xfrm rot="16200000"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ROLLING MOTION</a:t>
            </a:r>
            <a:endParaRPr lang="en-US" smtClean="0"/>
          </a:p>
        </p:txBody>
      </p:sp>
      <p:sp>
        <p:nvSpPr>
          <p:cNvPr id="41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964612" cy="493713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The velocity of a particle on a wheel consists of two parts:</a:t>
            </a:r>
            <a:endParaRPr lang="en-US" smtClean="0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617913" y="1884363"/>
          <a:ext cx="1981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1981080" imgH="419040" progId="Equation.DSMT4">
                  <p:embed/>
                </p:oleObj>
              </mc:Choice>
              <mc:Fallback>
                <p:oleObj name="Equation" r:id="rId4" imgW="198108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1884363"/>
                        <a:ext cx="1981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50" name="Rectangle 22"/>
          <p:cNvSpPr>
            <a:spLocks noChangeArrowheads="1"/>
          </p:cNvSpPr>
          <p:nvPr/>
        </p:nvSpPr>
        <p:spPr bwMode="auto">
          <a:xfrm>
            <a:off x="179388" y="5399088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So the point, P, at the bottom of an object which rolls (without slipping) is instantaneously at rest…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3722688" y="3254375"/>
            <a:ext cx="1714500" cy="1714500"/>
            <a:chOff x="2345" y="1990"/>
            <a:chExt cx="1080" cy="1080"/>
          </a:xfrm>
        </p:grpSpPr>
        <p:grpSp>
          <p:nvGrpSpPr>
            <p:cNvPr id="4134" name="Group 74"/>
            <p:cNvGrpSpPr>
              <a:grpSpLocks/>
            </p:cNvGrpSpPr>
            <p:nvPr/>
          </p:nvGrpSpPr>
          <p:grpSpPr bwMode="auto">
            <a:xfrm>
              <a:off x="2345" y="1990"/>
              <a:ext cx="1080" cy="1080"/>
              <a:chOff x="2345" y="1990"/>
              <a:chExt cx="1080" cy="1080"/>
            </a:xfrm>
          </p:grpSpPr>
          <p:sp>
            <p:nvSpPr>
              <p:cNvPr id="4139" name="Oval 25"/>
              <p:cNvSpPr>
                <a:spLocks noChangeArrowheads="1"/>
              </p:cNvSpPr>
              <p:nvPr/>
            </p:nvSpPr>
            <p:spPr bwMode="auto">
              <a:xfrm>
                <a:off x="2345" y="1990"/>
                <a:ext cx="1080" cy="108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BB191">
                      <a:alpha val="4800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15875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40" name="Oval 26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2859" y="3007"/>
                <a:ext cx="54" cy="52"/>
              </a:xfrm>
              <a:prstGeom prst="ellipse">
                <a:avLst/>
              </a:prstGeom>
              <a:solidFill>
                <a:srgbClr val="000066"/>
              </a:solidFill>
              <a:ln w="38100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4135" name="Group 69"/>
            <p:cNvGrpSpPr>
              <a:grpSpLocks/>
            </p:cNvGrpSpPr>
            <p:nvPr/>
          </p:nvGrpSpPr>
          <p:grpSpPr bwMode="auto">
            <a:xfrm>
              <a:off x="2809" y="2454"/>
              <a:ext cx="152" cy="152"/>
              <a:chOff x="2809" y="2517"/>
              <a:chExt cx="152" cy="152"/>
            </a:xfrm>
          </p:grpSpPr>
          <p:sp>
            <p:nvSpPr>
              <p:cNvPr id="4136" name="Oval 28"/>
              <p:cNvSpPr>
                <a:spLocks noChangeArrowheads="1"/>
              </p:cNvSpPr>
              <p:nvPr/>
            </p:nvSpPr>
            <p:spPr bwMode="auto">
              <a:xfrm>
                <a:off x="2809" y="2517"/>
                <a:ext cx="152" cy="152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4137" name="Line 29"/>
              <p:cNvSpPr>
                <a:spLocks noChangeShapeType="1"/>
              </p:cNvSpPr>
              <p:nvPr/>
            </p:nvSpPr>
            <p:spPr bwMode="auto">
              <a:xfrm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138" name="Line 30"/>
              <p:cNvSpPr>
                <a:spLocks noChangeShapeType="1"/>
              </p:cNvSpPr>
              <p:nvPr/>
            </p:nvSpPr>
            <p:spPr bwMode="auto">
              <a:xfrm rot="16200000" flipV="1">
                <a:off x="2831" y="2539"/>
                <a:ext cx="108" cy="1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304167" name="Rectangle 39"/>
          <p:cNvSpPr>
            <a:spLocks noChangeArrowheads="1"/>
          </p:cNvSpPr>
          <p:nvPr/>
        </p:nvSpPr>
        <p:spPr bwMode="auto">
          <a:xfrm>
            <a:off x="2940050" y="3859213"/>
            <a:ext cx="655638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600">
                <a:solidFill>
                  <a:srgbClr val="000066"/>
                </a:solidFill>
              </a:rPr>
              <a:t>+</a:t>
            </a:r>
            <a:endParaRPr lang="en-US" sz="2600">
              <a:solidFill>
                <a:srgbClr val="000066"/>
              </a:solidFill>
            </a:endParaRPr>
          </a:p>
        </p:txBody>
      </p:sp>
      <p:sp>
        <p:nvSpPr>
          <p:cNvPr id="304168" name="Rectangle 40"/>
          <p:cNvSpPr>
            <a:spLocks noChangeArrowheads="1"/>
          </p:cNvSpPr>
          <p:nvPr/>
        </p:nvSpPr>
        <p:spPr bwMode="auto">
          <a:xfrm>
            <a:off x="5637213" y="3859213"/>
            <a:ext cx="6556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600">
                <a:solidFill>
                  <a:srgbClr val="000066"/>
                </a:solidFill>
              </a:rPr>
              <a:t>=</a:t>
            </a:r>
            <a:endParaRPr lang="en-US" sz="2600">
              <a:solidFill>
                <a:srgbClr val="000066"/>
              </a:solidFill>
            </a:endParaRPr>
          </a:p>
        </p:txBody>
      </p:sp>
      <p:sp>
        <p:nvSpPr>
          <p:cNvPr id="304169" name="Rectangle 41"/>
          <p:cNvSpPr>
            <a:spLocks noChangeArrowheads="1"/>
          </p:cNvSpPr>
          <p:nvPr/>
        </p:nvSpPr>
        <p:spPr bwMode="auto">
          <a:xfrm>
            <a:off x="674688" y="2500313"/>
            <a:ext cx="20304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354013" algn="l"/>
                <a:tab pos="2416175" algn="l"/>
                <a:tab pos="3228975" algn="l"/>
                <a:tab pos="5113338" algn="l"/>
                <a:tab pos="6102350" algn="l"/>
              </a:tabLst>
            </a:pPr>
            <a:r>
              <a:rPr lang="en-ZA" sz="1600">
                <a:solidFill>
                  <a:srgbClr val="000066"/>
                </a:solidFill>
              </a:rPr>
              <a:t>	TRANSLATION</a:t>
            </a:r>
            <a:endParaRPr lang="en-US" sz="1600">
              <a:solidFill>
                <a:srgbClr val="000066"/>
              </a:solidFill>
            </a:endParaRPr>
          </a:p>
        </p:txBody>
      </p:sp>
      <p:grpSp>
        <p:nvGrpSpPr>
          <p:cNvPr id="11" name="Group 42"/>
          <p:cNvGrpSpPr>
            <a:grpSpLocks/>
          </p:cNvGrpSpPr>
          <p:nvPr/>
        </p:nvGrpSpPr>
        <p:grpSpPr bwMode="auto">
          <a:xfrm>
            <a:off x="0" y="4973638"/>
            <a:ext cx="9144000" cy="177800"/>
            <a:chOff x="299" y="2714"/>
            <a:chExt cx="2534" cy="112"/>
          </a:xfrm>
        </p:grpSpPr>
        <p:sp>
          <p:nvSpPr>
            <p:cNvPr id="4132" name="Rectangle 43"/>
            <p:cNvSpPr>
              <a:spLocks noChangeArrowheads="1"/>
            </p:cNvSpPr>
            <p:nvPr/>
          </p:nvSpPr>
          <p:spPr bwMode="auto">
            <a:xfrm flipV="1">
              <a:off x="299" y="2714"/>
              <a:ext cx="2534" cy="112"/>
            </a:xfrm>
            <a:prstGeom prst="rect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133" name="Line 44"/>
            <p:cNvSpPr>
              <a:spLocks noChangeShapeType="1"/>
            </p:cNvSpPr>
            <p:nvPr/>
          </p:nvSpPr>
          <p:spPr bwMode="auto">
            <a:xfrm flipV="1">
              <a:off x="299" y="2714"/>
              <a:ext cx="25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4173" name="Rectangle 45"/>
          <p:cNvSpPr>
            <a:spLocks noChangeArrowheads="1"/>
          </p:cNvSpPr>
          <p:nvPr/>
        </p:nvSpPr>
        <p:spPr bwMode="auto">
          <a:xfrm>
            <a:off x="7018338" y="4913313"/>
            <a:ext cx="6556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>
                <a:solidFill>
                  <a:srgbClr val="000066"/>
                </a:solidFill>
              </a:rPr>
              <a:t>P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304177" name="Line 49"/>
          <p:cNvSpPr>
            <a:spLocks noChangeShapeType="1"/>
          </p:cNvSpPr>
          <p:nvPr/>
        </p:nvSpPr>
        <p:spPr bwMode="auto">
          <a:xfrm>
            <a:off x="1828800" y="3246438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79" name="Line 51"/>
          <p:cNvSpPr>
            <a:spLocks noChangeShapeType="1"/>
          </p:cNvSpPr>
          <p:nvPr/>
        </p:nvSpPr>
        <p:spPr bwMode="auto">
          <a:xfrm>
            <a:off x="1828800" y="4124325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81" name="Rectangle 53"/>
          <p:cNvSpPr>
            <a:spLocks noChangeArrowheads="1"/>
          </p:cNvSpPr>
          <p:nvPr/>
        </p:nvSpPr>
        <p:spPr bwMode="auto">
          <a:xfrm>
            <a:off x="2278063" y="2833688"/>
            <a:ext cx="6556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4182" name="Rectangle 54"/>
          <p:cNvSpPr>
            <a:spLocks noChangeArrowheads="1"/>
          </p:cNvSpPr>
          <p:nvPr/>
        </p:nvSpPr>
        <p:spPr bwMode="auto">
          <a:xfrm>
            <a:off x="2278063" y="3711575"/>
            <a:ext cx="655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4183" name="Line 55"/>
          <p:cNvSpPr>
            <a:spLocks noChangeShapeType="1"/>
          </p:cNvSpPr>
          <p:nvPr/>
        </p:nvSpPr>
        <p:spPr bwMode="auto">
          <a:xfrm>
            <a:off x="1828800" y="4962525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84" name="Rectangle 56"/>
          <p:cNvSpPr>
            <a:spLocks noChangeArrowheads="1"/>
          </p:cNvSpPr>
          <p:nvPr/>
        </p:nvSpPr>
        <p:spPr bwMode="auto">
          <a:xfrm>
            <a:off x="2278063" y="4576763"/>
            <a:ext cx="6556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4185" name="Line 57"/>
          <p:cNvSpPr>
            <a:spLocks noChangeShapeType="1"/>
          </p:cNvSpPr>
          <p:nvPr/>
        </p:nvSpPr>
        <p:spPr bwMode="auto">
          <a:xfrm>
            <a:off x="1828800" y="3246438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86" name="Rectangle 58"/>
          <p:cNvSpPr>
            <a:spLocks noChangeArrowheads="1"/>
          </p:cNvSpPr>
          <p:nvPr/>
        </p:nvSpPr>
        <p:spPr bwMode="auto">
          <a:xfrm>
            <a:off x="5029200" y="2833688"/>
            <a:ext cx="6556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</a:p>
        </p:txBody>
      </p:sp>
      <p:sp>
        <p:nvSpPr>
          <p:cNvPr id="304187" name="Line 59"/>
          <p:cNvSpPr>
            <a:spLocks noChangeShapeType="1"/>
          </p:cNvSpPr>
          <p:nvPr/>
        </p:nvSpPr>
        <p:spPr bwMode="auto">
          <a:xfrm>
            <a:off x="4579938" y="3246438"/>
            <a:ext cx="652462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88" name="Rectangle 60"/>
          <p:cNvSpPr>
            <a:spLocks noChangeArrowheads="1"/>
          </p:cNvSpPr>
          <p:nvPr/>
        </p:nvSpPr>
        <p:spPr bwMode="auto">
          <a:xfrm>
            <a:off x="4618038" y="3879850"/>
            <a:ext cx="655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</a:p>
        </p:txBody>
      </p:sp>
      <p:sp>
        <p:nvSpPr>
          <p:cNvPr id="304189" name="Rectangle 61"/>
          <p:cNvSpPr>
            <a:spLocks noChangeArrowheads="1"/>
          </p:cNvSpPr>
          <p:nvPr/>
        </p:nvSpPr>
        <p:spPr bwMode="auto">
          <a:xfrm>
            <a:off x="3340100" y="4567238"/>
            <a:ext cx="6556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</a:p>
        </p:txBody>
      </p:sp>
      <p:sp>
        <p:nvSpPr>
          <p:cNvPr id="304190" name="Line 62"/>
          <p:cNvSpPr>
            <a:spLocks noChangeShapeType="1"/>
          </p:cNvSpPr>
          <p:nvPr/>
        </p:nvSpPr>
        <p:spPr bwMode="auto">
          <a:xfrm flipH="1">
            <a:off x="3916363" y="4962525"/>
            <a:ext cx="652462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91" name="Line 63"/>
          <p:cNvSpPr>
            <a:spLocks noChangeShapeType="1"/>
          </p:cNvSpPr>
          <p:nvPr/>
        </p:nvSpPr>
        <p:spPr bwMode="auto">
          <a:xfrm>
            <a:off x="7324725" y="4124325"/>
            <a:ext cx="652463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92" name="Rectangle 64"/>
          <p:cNvSpPr>
            <a:spLocks noChangeArrowheads="1"/>
          </p:cNvSpPr>
          <p:nvPr/>
        </p:nvSpPr>
        <p:spPr bwMode="auto">
          <a:xfrm>
            <a:off x="7773988" y="3711575"/>
            <a:ext cx="1168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 =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4193" name="Line 65"/>
          <p:cNvSpPr>
            <a:spLocks noChangeShapeType="1"/>
          </p:cNvSpPr>
          <p:nvPr/>
        </p:nvSpPr>
        <p:spPr bwMode="auto">
          <a:xfrm>
            <a:off x="7323138" y="3246438"/>
            <a:ext cx="1303337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4194" name="Rectangle 66"/>
          <p:cNvSpPr>
            <a:spLocks noChangeArrowheads="1"/>
          </p:cNvSpPr>
          <p:nvPr/>
        </p:nvSpPr>
        <p:spPr bwMode="auto">
          <a:xfrm>
            <a:off x="7183438" y="2797175"/>
            <a:ext cx="20081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CM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04195" name="Rectangle 67"/>
          <p:cNvSpPr>
            <a:spLocks noChangeArrowheads="1"/>
          </p:cNvSpPr>
          <p:nvPr/>
        </p:nvSpPr>
        <p:spPr bwMode="auto">
          <a:xfrm>
            <a:off x="7175500" y="4419600"/>
            <a:ext cx="8874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 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4232" name="Rectangle 104"/>
          <p:cNvSpPr>
            <a:spLocks noChangeArrowheads="1"/>
          </p:cNvSpPr>
          <p:nvPr/>
        </p:nvSpPr>
        <p:spPr bwMode="auto">
          <a:xfrm>
            <a:off x="2913063" y="2500313"/>
            <a:ext cx="24590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990600" algn="l"/>
              </a:tabLst>
            </a:pPr>
            <a:r>
              <a:rPr lang="en-ZA" sz="1600">
                <a:solidFill>
                  <a:srgbClr val="000066"/>
                </a:solidFill>
              </a:rPr>
              <a:t>+	ROTATION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304233" name="Rectangle 105"/>
          <p:cNvSpPr>
            <a:spLocks noChangeArrowheads="1"/>
          </p:cNvSpPr>
          <p:nvPr/>
        </p:nvSpPr>
        <p:spPr bwMode="auto">
          <a:xfrm>
            <a:off x="5427663" y="2500313"/>
            <a:ext cx="34686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354013" algn="l"/>
                <a:tab pos="1343025" algn="l"/>
                <a:tab pos="3228975" algn="l"/>
                <a:tab pos="5113338" algn="l"/>
                <a:tab pos="6102350" algn="l"/>
              </a:tabLst>
            </a:pPr>
            <a:r>
              <a:rPr lang="en-ZA" sz="1600">
                <a:solidFill>
                  <a:srgbClr val="000066"/>
                </a:solidFill>
              </a:rPr>
              <a:t>	=	ROLLING</a:t>
            </a:r>
            <a:endParaRPr lang="en-US" sz="16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50" grpId="0"/>
      <p:bldP spid="304167" grpId="0"/>
      <p:bldP spid="304168" grpId="0"/>
      <p:bldP spid="304169" grpId="0"/>
      <p:bldP spid="304173" grpId="0"/>
      <p:bldP spid="304177" grpId="0" animBg="1"/>
      <p:bldP spid="304179" grpId="0" animBg="1"/>
      <p:bldP spid="304181" grpId="0"/>
      <p:bldP spid="304182" grpId="0"/>
      <p:bldP spid="304183" grpId="0" animBg="1"/>
      <p:bldP spid="304184" grpId="0"/>
      <p:bldP spid="304185" grpId="0" animBg="1"/>
      <p:bldP spid="304186" grpId="0"/>
      <p:bldP spid="304187" grpId="0" animBg="1"/>
      <p:bldP spid="304188" grpId="0"/>
      <p:bldP spid="304189" grpId="0"/>
      <p:bldP spid="304190" grpId="0" animBg="1"/>
      <p:bldP spid="304191" grpId="0" animBg="1"/>
      <p:bldP spid="304192" grpId="0"/>
      <p:bldP spid="304193" grpId="0" animBg="1"/>
      <p:bldP spid="304194" grpId="0"/>
      <p:bldP spid="304195" grpId="0"/>
      <p:bldP spid="304232" grpId="0"/>
      <p:bldP spid="304233" grpId="0"/>
    </p:bldLst>
  </p:timing>
</p:sld>
</file>

<file path=ppt/theme/theme1.xml><?xml version="1.0" encoding="utf-8"?>
<a:theme xmlns:a="http://schemas.openxmlformats.org/drawingml/2006/main" name="PHY1010W">
  <a:themeElements>
    <a:clrScheme name="PHY10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Y10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PHY10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HY1010W">
  <a:themeElements>
    <a:clrScheme name="2_PHY10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HY10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2_PHY10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0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0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0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0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0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0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PHY1010W</Template>
  <TotalTime>4224</TotalTime>
  <Words>1165</Words>
  <Application>Microsoft Office PowerPoint</Application>
  <PresentationFormat>On-screen Show (4:3)</PresentationFormat>
  <Paragraphs>238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PHY1010W</vt:lpstr>
      <vt:lpstr>2_PHY1010W</vt:lpstr>
      <vt:lpstr>Equation</vt:lpstr>
      <vt:lpstr>PHY1012F ROTATION II  </vt:lpstr>
      <vt:lpstr>ROTATIONAL ENERGY</vt:lpstr>
      <vt:lpstr>ROTATIONAL ENERGY</vt:lpstr>
      <vt:lpstr>CONSERVATION OF ENERGY</vt:lpstr>
      <vt:lpstr>ROTATION ABOUT A FIXED AXIS</vt:lpstr>
      <vt:lpstr>PowerPoint Presentation</vt:lpstr>
      <vt:lpstr>ROLLING MOTION</vt:lpstr>
      <vt:lpstr>FUNNY THING ABOUT THE CYCLOID…</vt:lpstr>
      <vt:lpstr>ROLLING MOTION</vt:lpstr>
      <vt:lpstr>KINETIC ENERGY OF A ROLLING OBJECT</vt:lpstr>
      <vt:lpstr>THE GREAT DOWNHILL RACE</vt:lpstr>
      <vt:lpstr>THE GREAT DOWNHILL RACE</vt:lpstr>
      <vt:lpstr>VECTOR DESCRIPTION  OF ROTATIONAL MOTION</vt:lpstr>
      <vt:lpstr>THE CROSS PRODUCT</vt:lpstr>
      <vt:lpstr>THE CROSS PRODUCT</vt:lpstr>
      <vt:lpstr>ANGULAR MOMENTUM</vt:lpstr>
      <vt:lpstr>ROTATIONAL MOMENTUM &amp; ENERGY</vt:lpstr>
      <vt:lpstr>ROTATIONAL ENERGY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ROTATIONAL ENERGY</dc:title>
  <dc:creator>Gregor Leigh</dc:creator>
  <cp:lastModifiedBy>Angus James Morrison</cp:lastModifiedBy>
  <cp:revision>225</cp:revision>
  <dcterms:created xsi:type="dcterms:W3CDTF">2006-05-19T16:16:03Z</dcterms:created>
  <dcterms:modified xsi:type="dcterms:W3CDTF">2014-05-19T16:16:07Z</dcterms:modified>
</cp:coreProperties>
</file>