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4"/>
  </p:notesMasterIdLst>
  <p:handoutMasterIdLst>
    <p:handoutMasterId r:id="rId25"/>
  </p:handoutMasterIdLst>
  <p:sldIdLst>
    <p:sldId id="383" r:id="rId2"/>
    <p:sldId id="347" r:id="rId3"/>
    <p:sldId id="349" r:id="rId4"/>
    <p:sldId id="350" r:id="rId5"/>
    <p:sldId id="351" r:id="rId6"/>
    <p:sldId id="353" r:id="rId7"/>
    <p:sldId id="356" r:id="rId8"/>
    <p:sldId id="357" r:id="rId9"/>
    <p:sldId id="358" r:id="rId10"/>
    <p:sldId id="360" r:id="rId11"/>
    <p:sldId id="363" r:id="rId12"/>
    <p:sldId id="368" r:id="rId13"/>
    <p:sldId id="367" r:id="rId14"/>
    <p:sldId id="364" r:id="rId15"/>
    <p:sldId id="369" r:id="rId16"/>
    <p:sldId id="371" r:id="rId17"/>
    <p:sldId id="370" r:id="rId18"/>
    <p:sldId id="372" r:id="rId19"/>
    <p:sldId id="382" r:id="rId20"/>
    <p:sldId id="375" r:id="rId21"/>
    <p:sldId id="374" r:id="rId22"/>
    <p:sldId id="376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DBB191"/>
    <a:srgbClr val="00CC00"/>
    <a:srgbClr val="D2D2FF"/>
    <a:srgbClr val="EBEBFF"/>
    <a:srgbClr val="DDDDDD"/>
    <a:srgbClr val="B2B2B2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87" autoAdjust="0"/>
    <p:restoredTop sz="99067" autoAdjust="0"/>
  </p:normalViewPr>
  <p:slideViewPr>
    <p:cSldViewPr snapToGrid="0">
      <p:cViewPr varScale="1">
        <p:scale>
          <a:sx n="69" d="100"/>
          <a:sy n="69" d="100"/>
        </p:scale>
        <p:origin x="-172" y="-64"/>
      </p:cViewPr>
      <p:guideLst>
        <p:guide orient="horz" pos="3094"/>
        <p:guide pos="5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99" d="100"/>
          <a:sy n="99" d="100"/>
        </p:scale>
        <p:origin x="-3492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image" Target="../media/image3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3.wmf"/><Relationship Id="rId7" Type="http://schemas.openxmlformats.org/officeDocument/2006/relationships/image" Target="../media/image21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12" Type="http://schemas.openxmlformats.org/officeDocument/2006/relationships/image" Target="../media/image34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11" Type="http://schemas.openxmlformats.org/officeDocument/2006/relationships/image" Target="../media/image33.wmf"/><Relationship Id="rId5" Type="http://schemas.openxmlformats.org/officeDocument/2006/relationships/image" Target="../media/image27.wmf"/><Relationship Id="rId10" Type="http://schemas.openxmlformats.org/officeDocument/2006/relationships/image" Target="../media/image32.wmf"/><Relationship Id="rId4" Type="http://schemas.openxmlformats.org/officeDocument/2006/relationships/image" Target="../media/image26.wmf"/><Relationship Id="rId9" Type="http://schemas.openxmlformats.org/officeDocument/2006/relationships/image" Target="../media/image31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800">
                <a:cs typeface="+mn-cs"/>
              </a:defRPr>
            </a:lvl1pPr>
          </a:lstStyle>
          <a:p>
            <a:pPr>
              <a:defRPr/>
            </a:pPr>
            <a:r>
              <a:rPr lang="en-US"/>
              <a:t>Work</a:t>
            </a:r>
          </a:p>
        </p:txBody>
      </p:sp>
      <p:sp>
        <p:nvSpPr>
          <p:cNvPr id="276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858DE897-84BC-4B49-A9BA-BF5B91254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3587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7D29D294-1B1D-4CBD-8558-1620B7FA8C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3689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9pPr>
          </a:lstStyle>
          <a:p>
            <a:pPr eaLnBrk="1" hangingPunct="1"/>
            <a:fld id="{34996E43-A4C2-48CB-9F1C-EF3353100F5B}" type="slidenum">
              <a:rPr lang="en-US" altLang="en-US" sz="1200" smtClean="0">
                <a:latin typeface="Arial" pitchFamily="34" charset="0"/>
              </a:rPr>
              <a:pPr eaLnBrk="1" hangingPunct="1"/>
              <a:t>1</a:t>
            </a:fld>
            <a:endParaRPr lang="en-US" altLang="en-US" sz="1200" smtClean="0">
              <a:latin typeface="Arial" pitchFamily="34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733E2E-73CB-4552-AE27-54DA0261C415}" type="slidenum">
              <a:rPr lang="en-US" smtClean="0">
                <a:cs typeface="Arial" charset="0"/>
              </a:rPr>
              <a:pPr/>
              <a:t>10</a:t>
            </a:fld>
            <a:endParaRPr lang="en-US" smtClean="0">
              <a:cs typeface="Arial" charset="0"/>
            </a:endParaRPr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5B0447-77DD-4472-AD3B-13687536B944}" type="slidenum">
              <a:rPr lang="en-US" smtClean="0">
                <a:cs typeface="Arial" charset="0"/>
              </a:rPr>
              <a:pPr/>
              <a:t>11</a:t>
            </a:fld>
            <a:endParaRPr lang="en-US" smtClean="0">
              <a:cs typeface="Arial" charset="0"/>
            </a:endParaRPr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2798B2-9AB2-4C72-BBA1-4D4A669DBF01}" type="slidenum">
              <a:rPr lang="en-US" smtClean="0">
                <a:cs typeface="Arial" charset="0"/>
              </a:rPr>
              <a:pPr/>
              <a:t>12</a:t>
            </a:fld>
            <a:endParaRPr lang="en-US" smtClean="0">
              <a:cs typeface="Arial" charset="0"/>
            </a:endParaRPr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94683D-DF37-4C4A-A9D6-AF454371A9E3}" type="slidenum">
              <a:rPr lang="en-US" smtClean="0">
                <a:cs typeface="Arial" charset="0"/>
              </a:rPr>
              <a:pPr/>
              <a:t>13</a:t>
            </a:fld>
            <a:endParaRPr lang="en-US" smtClean="0">
              <a:cs typeface="Arial" charset="0"/>
            </a:endParaRPr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91D827-F14F-4E57-B785-D63369D989F8}" type="slidenum">
              <a:rPr lang="en-US" smtClean="0">
                <a:cs typeface="Arial" charset="0"/>
              </a:rPr>
              <a:pPr/>
              <a:t>14</a:t>
            </a:fld>
            <a:endParaRPr lang="en-US" smtClean="0">
              <a:cs typeface="Arial" charset="0"/>
            </a:endParaRPr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CE7516-A660-4075-A5D5-F8F28E153E22}" type="slidenum">
              <a:rPr lang="en-US" smtClean="0">
                <a:cs typeface="Arial" charset="0"/>
              </a:rPr>
              <a:pPr/>
              <a:t>15</a:t>
            </a:fld>
            <a:endParaRPr lang="en-US" smtClean="0">
              <a:cs typeface="Arial" charset="0"/>
            </a:endParaRPr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220DA9-1419-453D-AA3A-88D33154F45E}" type="slidenum">
              <a:rPr lang="en-US" smtClean="0">
                <a:cs typeface="Arial" charset="0"/>
              </a:rPr>
              <a:pPr/>
              <a:t>16</a:t>
            </a:fld>
            <a:endParaRPr lang="en-US" smtClean="0">
              <a:cs typeface="Arial" charset="0"/>
            </a:endParaRPr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09B695-C827-4ED4-AB1A-D06FA79C1977}" type="slidenum">
              <a:rPr lang="en-US" smtClean="0">
                <a:cs typeface="Arial" charset="0"/>
              </a:rPr>
              <a:pPr/>
              <a:t>17</a:t>
            </a:fld>
            <a:endParaRPr lang="en-US" smtClean="0">
              <a:cs typeface="Arial" charset="0"/>
            </a:endParaRPr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00038B-AE73-4B9E-8EF9-2033C5699138}" type="slidenum">
              <a:rPr lang="en-US" smtClean="0">
                <a:cs typeface="Arial" charset="0"/>
              </a:rPr>
              <a:pPr/>
              <a:t>18</a:t>
            </a:fld>
            <a:endParaRPr lang="en-US" smtClean="0">
              <a:cs typeface="Arial" charset="0"/>
            </a:endParaRPr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9D12567-E882-4621-A540-60D47F954C2B}" type="slidenum">
              <a:rPr lang="en-US" sz="1200">
                <a:latin typeface="Arial" charset="0"/>
              </a:rPr>
              <a:pPr algn="r"/>
              <a:t>19</a:t>
            </a:fld>
            <a:endParaRPr lang="en-US" sz="1200">
              <a:latin typeface="Arial" charset="0"/>
            </a:endParaRPr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17EF80-6DB5-4948-8951-2FC40C298A38}" type="slidenum">
              <a:rPr lang="en-US" smtClean="0">
                <a:cs typeface="Arial" charset="0"/>
              </a:rPr>
              <a:pPr/>
              <a:t>2</a:t>
            </a:fld>
            <a:endParaRPr lang="en-US" smtClean="0">
              <a:cs typeface="Arial" charset="0"/>
            </a:endParaRPr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0DFD6A-7737-481E-892D-7E87CE64F5BF}" type="slidenum">
              <a:rPr lang="en-US" smtClean="0">
                <a:cs typeface="Arial" charset="0"/>
              </a:rPr>
              <a:pPr/>
              <a:t>20</a:t>
            </a:fld>
            <a:endParaRPr lang="en-US" smtClean="0">
              <a:cs typeface="Arial" charset="0"/>
            </a:endParaRPr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6C9619-709D-4CD6-9C8A-817387AA9141}" type="slidenum">
              <a:rPr lang="en-US" smtClean="0">
                <a:cs typeface="Arial" charset="0"/>
              </a:rPr>
              <a:pPr/>
              <a:t>21</a:t>
            </a:fld>
            <a:endParaRPr lang="en-US" smtClean="0">
              <a:cs typeface="Arial" charset="0"/>
            </a:endParaRPr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D951A1-77E0-46FF-BAFE-83D122219382}" type="slidenum">
              <a:rPr lang="en-US" smtClean="0">
                <a:cs typeface="Arial" charset="0"/>
              </a:rPr>
              <a:pPr/>
              <a:t>22</a:t>
            </a:fld>
            <a:endParaRPr lang="en-US" smtClean="0">
              <a:cs typeface="Arial" charset="0"/>
            </a:endParaRPr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9C9927-2E5C-4676-A3C0-055DBA5FAA02}" type="slidenum">
              <a:rPr lang="en-US" smtClean="0">
                <a:cs typeface="Arial" charset="0"/>
              </a:rPr>
              <a:pPr/>
              <a:t>3</a:t>
            </a:fld>
            <a:endParaRPr lang="en-US" smtClean="0">
              <a:cs typeface="Arial" charset="0"/>
            </a:endParaRPr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41D775-1B3A-4132-82EC-027BB4A054E4}" type="slidenum">
              <a:rPr lang="en-US" smtClean="0">
                <a:cs typeface="Arial" charset="0"/>
              </a:rPr>
              <a:pPr/>
              <a:t>4</a:t>
            </a:fld>
            <a:endParaRPr lang="en-US" smtClean="0">
              <a:cs typeface="Arial" charset="0"/>
            </a:endParaRPr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68487B-05AE-4EDB-A3B8-C7B9F3E7E334}" type="slidenum">
              <a:rPr lang="en-US" smtClean="0">
                <a:cs typeface="Arial" charset="0"/>
              </a:rPr>
              <a:pPr/>
              <a:t>5</a:t>
            </a:fld>
            <a:endParaRPr lang="en-US" smtClean="0">
              <a:cs typeface="Arial" charset="0"/>
            </a:endParaRPr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3C42F4-7E3B-4D05-9D57-23A7C56CDD06}" type="slidenum">
              <a:rPr lang="en-US" smtClean="0">
                <a:cs typeface="Arial" charset="0"/>
              </a:rPr>
              <a:pPr/>
              <a:t>6</a:t>
            </a:fld>
            <a:endParaRPr lang="en-US" smtClean="0">
              <a:cs typeface="Arial" charset="0"/>
            </a:endParaRPr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19BAC7-A360-4C1B-975C-6DF1049C7FB9}" type="slidenum">
              <a:rPr lang="en-US" smtClean="0">
                <a:cs typeface="Arial" charset="0"/>
              </a:rPr>
              <a:pPr/>
              <a:t>7</a:t>
            </a:fld>
            <a:endParaRPr lang="en-US" smtClean="0">
              <a:cs typeface="Arial" charset="0"/>
            </a:endParaRPr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5D708F-BC0A-4E99-A4E9-45B46EBDFA87}" type="slidenum">
              <a:rPr lang="en-US" smtClean="0">
                <a:cs typeface="Arial" charset="0"/>
              </a:rPr>
              <a:pPr/>
              <a:t>8</a:t>
            </a:fld>
            <a:endParaRPr lang="en-US" smtClean="0">
              <a:cs typeface="Arial" charset="0"/>
            </a:endParaRPr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B5575D-FBB3-4F83-9B01-30BEE7A7741D}" type="slidenum">
              <a:rPr lang="en-US" smtClean="0">
                <a:cs typeface="Arial" charset="0"/>
              </a:rPr>
              <a:pPr/>
              <a:t>9</a:t>
            </a:fld>
            <a:endParaRPr lang="en-US" smtClean="0">
              <a:cs typeface="Arial" charset="0"/>
            </a:endParaRPr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F3ADB-BDAF-43C4-943B-A0178039D6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06FA06-09F5-47CE-9AC5-436E432632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1163" y="574675"/>
            <a:ext cx="2192337" cy="287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9388" y="574675"/>
            <a:ext cx="6429375" cy="287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6747B-18AD-44BA-A560-F8030371DE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574675"/>
            <a:ext cx="8231187" cy="6556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79388" y="1343025"/>
            <a:ext cx="4310062" cy="21018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343025"/>
            <a:ext cx="4311650" cy="21018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WORK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17011C-0A77-449C-89A2-3BDD653C1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1C99F2-3BF3-4819-8C98-B395B71012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WORK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761B76-3721-4340-837A-4DCA2DC3DC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388" y="1343025"/>
            <a:ext cx="4310062" cy="2101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343025"/>
            <a:ext cx="4311650" cy="2101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WORK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116DA9-6425-4D09-B86D-4E0B24F8E4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WORK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08A1A3-1BF4-4672-837A-D93B02F152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WORK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D2D92C-C942-48AE-B802-5EC576B418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WORK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E0E838-2D97-4798-B152-33A9588BFA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WORK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50F107-A398-4A56-86C7-B36F8A2AF8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Z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WORK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F66A96-FCBB-4DA2-BABE-B434F52F47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402638" y="182563"/>
            <a:ext cx="65881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r">
              <a:lnSpc>
                <a:spcPct val="100000"/>
              </a:lnSpc>
              <a:defRPr sz="1200">
                <a:solidFill>
                  <a:srgbClr val="5F5F5F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WORK</a:t>
            </a: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343025"/>
            <a:ext cx="8774112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7950" y="182563"/>
            <a:ext cx="107950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sz="1200">
                <a:solidFill>
                  <a:srgbClr val="5F5F5F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PHY1012F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64500" y="6381750"/>
            <a:ext cx="9461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1">
                <a:solidFill>
                  <a:srgbClr val="5F5F5F"/>
                </a:solidFill>
                <a:latin typeface="Koala" pitchFamily="34" charset="0"/>
                <a:cs typeface="+mn-cs"/>
              </a:defRPr>
            </a:lvl1pPr>
          </a:lstStyle>
          <a:p>
            <a:pPr>
              <a:defRPr/>
            </a:pPr>
            <a:fld id="{57D9D900-92F6-4EE4-AC02-C69264699F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>
            <a:off x="179388" y="438150"/>
            <a:ext cx="8785225" cy="0"/>
          </a:xfrm>
          <a:prstGeom prst="line">
            <a:avLst/>
          </a:prstGeom>
          <a:noFill/>
          <a:ln w="22225">
            <a:solidFill>
              <a:srgbClr val="F8DC0E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>
              <a:lnSpc>
                <a:spcPct val="110000"/>
              </a:lnSpc>
              <a:defRPr/>
            </a:pPr>
            <a:endParaRPr lang="en-ZA">
              <a:cs typeface="+mn-cs"/>
            </a:endParaRPr>
          </a:p>
        </p:txBody>
      </p:sp>
      <p:sp>
        <p:nvSpPr>
          <p:cNvPr id="29703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574675"/>
            <a:ext cx="8231187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3" name="Line 7"/>
          <p:cNvSpPr>
            <a:spLocks noChangeShapeType="1"/>
          </p:cNvSpPr>
          <p:nvPr/>
        </p:nvSpPr>
        <p:spPr bwMode="auto">
          <a:xfrm>
            <a:off x="179388" y="6429375"/>
            <a:ext cx="8785225" cy="0"/>
          </a:xfrm>
          <a:prstGeom prst="line">
            <a:avLst/>
          </a:prstGeom>
          <a:noFill/>
          <a:ln w="22225">
            <a:solidFill>
              <a:srgbClr val="F8DC0E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>
              <a:lnSpc>
                <a:spcPct val="110000"/>
              </a:lnSpc>
              <a:defRPr/>
            </a:pPr>
            <a:endParaRPr lang="en-ZA">
              <a:cs typeface="+mn-cs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3595688" y="182563"/>
            <a:ext cx="187801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200">
                <a:solidFill>
                  <a:srgbClr val="5F5F5F"/>
                </a:solidFill>
                <a:latin typeface="Arial" charset="0"/>
                <a:cs typeface="+mn-cs"/>
              </a:rPr>
              <a:t>CONSERVATION LAWS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800080"/>
          </a:solidFill>
          <a:latin typeface="Arial Rounded MT Bold" pitchFamily="34" charset="0"/>
        </a:defRPr>
      </a:lvl9pPr>
    </p:titleStyle>
    <p:bodyStyle>
      <a:lvl1pPr marL="342900" indent="-342900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Char char="•"/>
        <a:defRPr sz="2600">
          <a:solidFill>
            <a:srgbClr val="000066"/>
          </a:solidFill>
          <a:latin typeface="+mn-lt"/>
          <a:ea typeface="+mn-ea"/>
          <a:cs typeface="+mn-cs"/>
        </a:defRPr>
      </a:lvl1pPr>
      <a:lvl2pPr marL="179388" indent="277813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Font typeface="Arial" charset="0"/>
        <a:buChar char="–"/>
        <a:defRPr sz="2400">
          <a:solidFill>
            <a:srgbClr val="000066"/>
          </a:solidFill>
          <a:latin typeface="+mn-lt"/>
        </a:defRPr>
      </a:lvl2pPr>
      <a:lvl3pPr marL="719138" indent="-360363" algn="l" rtl="0" eaLnBrk="0" fontAlgn="base" hangingPunct="0">
        <a:lnSpc>
          <a:spcPct val="110000"/>
        </a:lnSpc>
        <a:spcBef>
          <a:spcPct val="0"/>
        </a:spcBef>
        <a:spcAft>
          <a:spcPct val="0"/>
        </a:spcAft>
        <a:buBlip>
          <a:blip r:embed="rId14"/>
        </a:buBlip>
        <a:defRPr sz="2200">
          <a:solidFill>
            <a:srgbClr val="000066"/>
          </a:solidFill>
          <a:latin typeface="+mn-lt"/>
        </a:defRPr>
      </a:lvl3pPr>
      <a:lvl4pPr marL="1168400" indent="-269875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SzPct val="80000"/>
        <a:buFont typeface="Arial" charset="0"/>
        <a:buBlip>
          <a:blip r:embed="rId15"/>
        </a:buBlip>
        <a:defRPr sz="2000">
          <a:solidFill>
            <a:srgbClr val="000066"/>
          </a:solidFill>
          <a:latin typeface="+mn-lt"/>
        </a:defRPr>
      </a:lvl4pPr>
      <a:lvl5pPr marL="1347788" indent="481013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har char="»"/>
        <a:defRPr sz="2400">
          <a:solidFill>
            <a:srgbClr val="000066"/>
          </a:solidFill>
          <a:latin typeface="+mn-lt"/>
        </a:defRPr>
      </a:lvl5pPr>
      <a:lvl6pPr marL="1804988" algn="l" rtl="0" fontAlgn="base">
        <a:lnSpc>
          <a:spcPct val="12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+mn-lt"/>
        </a:defRPr>
      </a:lvl6pPr>
      <a:lvl7pPr marL="2262188" algn="l" rtl="0" fontAlgn="base">
        <a:lnSpc>
          <a:spcPct val="12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+mn-lt"/>
        </a:defRPr>
      </a:lvl7pPr>
      <a:lvl8pPr marL="2719388" algn="l" rtl="0" fontAlgn="base">
        <a:lnSpc>
          <a:spcPct val="12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+mn-lt"/>
        </a:defRPr>
      </a:lvl8pPr>
      <a:lvl9pPr marL="3176588" algn="l" rtl="0" fontAlgn="base">
        <a:lnSpc>
          <a:spcPct val="12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image" Target="../media/image19.wmf"/><Relationship Id="rId18" Type="http://schemas.openxmlformats.org/officeDocument/2006/relationships/oleObject" Target="../embeddings/oleObject22.bin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19.bin"/><Relationship Id="rId17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1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18.wmf"/><Relationship Id="rId5" Type="http://schemas.openxmlformats.org/officeDocument/2006/relationships/image" Target="../media/image16.wmf"/><Relationship Id="rId15" Type="http://schemas.openxmlformats.org/officeDocument/2006/relationships/image" Target="../media/image20.wmf"/><Relationship Id="rId10" Type="http://schemas.openxmlformats.org/officeDocument/2006/relationships/oleObject" Target="../embeddings/oleObject18.bin"/><Relationship Id="rId19" Type="http://schemas.openxmlformats.org/officeDocument/2006/relationships/image" Target="../media/image22.wmf"/><Relationship Id="rId4" Type="http://schemas.openxmlformats.org/officeDocument/2006/relationships/oleObject" Target="../embeddings/oleObject15.bin"/><Relationship Id="rId9" Type="http://schemas.openxmlformats.org/officeDocument/2006/relationships/image" Target="../media/image3.wmf"/><Relationship Id="rId14" Type="http://schemas.openxmlformats.org/officeDocument/2006/relationships/oleObject" Target="../embeddings/oleObject20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27.wmf"/><Relationship Id="rId18" Type="http://schemas.openxmlformats.org/officeDocument/2006/relationships/oleObject" Target="../embeddings/oleObject30.bin"/><Relationship Id="rId26" Type="http://schemas.openxmlformats.org/officeDocument/2006/relationships/oleObject" Target="../embeddings/oleObject34.bin"/><Relationship Id="rId3" Type="http://schemas.openxmlformats.org/officeDocument/2006/relationships/notesSlide" Target="../notesSlides/notesSlide11.xml"/><Relationship Id="rId21" Type="http://schemas.openxmlformats.org/officeDocument/2006/relationships/image" Target="../media/image31.wmf"/><Relationship Id="rId7" Type="http://schemas.openxmlformats.org/officeDocument/2006/relationships/image" Target="../media/image24.wmf"/><Relationship Id="rId12" Type="http://schemas.openxmlformats.org/officeDocument/2006/relationships/oleObject" Target="../embeddings/oleObject27.bin"/><Relationship Id="rId17" Type="http://schemas.openxmlformats.org/officeDocument/2006/relationships/image" Target="../media/image29.wmf"/><Relationship Id="rId25" Type="http://schemas.openxmlformats.org/officeDocument/2006/relationships/image" Target="../media/image3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9.bin"/><Relationship Id="rId20" Type="http://schemas.openxmlformats.org/officeDocument/2006/relationships/oleObject" Target="../embeddings/oleObject31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6.wmf"/><Relationship Id="rId24" Type="http://schemas.openxmlformats.org/officeDocument/2006/relationships/oleObject" Target="../embeddings/oleObject33.bin"/><Relationship Id="rId5" Type="http://schemas.openxmlformats.org/officeDocument/2006/relationships/image" Target="../media/image23.wmf"/><Relationship Id="rId15" Type="http://schemas.openxmlformats.org/officeDocument/2006/relationships/image" Target="../media/image28.wmf"/><Relationship Id="rId23" Type="http://schemas.openxmlformats.org/officeDocument/2006/relationships/image" Target="../media/image32.wmf"/><Relationship Id="rId10" Type="http://schemas.openxmlformats.org/officeDocument/2006/relationships/oleObject" Target="../embeddings/oleObject26.bin"/><Relationship Id="rId19" Type="http://schemas.openxmlformats.org/officeDocument/2006/relationships/image" Target="../media/image30.wmf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5.wmf"/><Relationship Id="rId14" Type="http://schemas.openxmlformats.org/officeDocument/2006/relationships/oleObject" Target="../embeddings/oleObject28.bin"/><Relationship Id="rId22" Type="http://schemas.openxmlformats.org/officeDocument/2006/relationships/oleObject" Target="../embeddings/oleObject32.bin"/><Relationship Id="rId27" Type="http://schemas.openxmlformats.org/officeDocument/2006/relationships/image" Target="../media/image34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notesSlide" Target="../notesSlides/notesSlide12.xml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png"/><Relationship Id="rId5" Type="http://schemas.openxmlformats.org/officeDocument/2006/relationships/image" Target="../media/image26.wmf"/><Relationship Id="rId4" Type="http://schemas.openxmlformats.org/officeDocument/2006/relationships/oleObject" Target="../embeddings/oleObject35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image" Target="../media/image41.wmf"/><Relationship Id="rId18" Type="http://schemas.openxmlformats.org/officeDocument/2006/relationships/image" Target="../media/image43.wmf"/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38.wmf"/><Relationship Id="rId12" Type="http://schemas.openxmlformats.org/officeDocument/2006/relationships/oleObject" Target="../embeddings/oleObject42.bin"/><Relationship Id="rId1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40.wmf"/><Relationship Id="rId5" Type="http://schemas.openxmlformats.org/officeDocument/2006/relationships/image" Target="../media/image37.wmf"/><Relationship Id="rId15" Type="http://schemas.openxmlformats.org/officeDocument/2006/relationships/image" Target="../media/image42.wmf"/><Relationship Id="rId10" Type="http://schemas.openxmlformats.org/officeDocument/2006/relationships/oleObject" Target="../embeddings/oleObject41.bin"/><Relationship Id="rId4" Type="http://schemas.openxmlformats.org/officeDocument/2006/relationships/oleObject" Target="../embeddings/oleObject38.bin"/><Relationship Id="rId9" Type="http://schemas.openxmlformats.org/officeDocument/2006/relationships/image" Target="../media/image39.wmf"/><Relationship Id="rId14" Type="http://schemas.openxmlformats.org/officeDocument/2006/relationships/oleObject" Target="../embeddings/oleObject43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4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46.bin"/><Relationship Id="rId5" Type="http://schemas.openxmlformats.org/officeDocument/2006/relationships/image" Target="../media/image44.wmf"/><Relationship Id="rId4" Type="http://schemas.openxmlformats.org/officeDocument/2006/relationships/oleObject" Target="../embeddings/oleObject45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48.bin"/><Relationship Id="rId5" Type="http://schemas.openxmlformats.org/officeDocument/2006/relationships/image" Target="../media/image38.wmf"/><Relationship Id="rId4" Type="http://schemas.openxmlformats.org/officeDocument/2006/relationships/oleObject" Target="../embeddings/oleObject47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13" Type="http://schemas.openxmlformats.org/officeDocument/2006/relationships/image" Target="../media/image51.wmf"/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48.wmf"/><Relationship Id="rId12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50.bin"/><Relationship Id="rId11" Type="http://schemas.openxmlformats.org/officeDocument/2006/relationships/image" Target="../media/image50.wmf"/><Relationship Id="rId5" Type="http://schemas.openxmlformats.org/officeDocument/2006/relationships/image" Target="../media/image47.wmf"/><Relationship Id="rId10" Type="http://schemas.openxmlformats.org/officeDocument/2006/relationships/oleObject" Target="../embeddings/oleObject52.bin"/><Relationship Id="rId4" Type="http://schemas.openxmlformats.org/officeDocument/2006/relationships/oleObject" Target="../embeddings/oleObject49.bin"/><Relationship Id="rId9" Type="http://schemas.openxmlformats.org/officeDocument/2006/relationships/image" Target="../media/image49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7.wmf"/><Relationship Id="rId18" Type="http://schemas.openxmlformats.org/officeDocument/2006/relationships/image" Target="../media/image9.wmf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4.wmf"/><Relationship Id="rId12" Type="http://schemas.openxmlformats.org/officeDocument/2006/relationships/oleObject" Target="../embeddings/oleObject5.bin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1.wmf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png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68799" y="1661013"/>
            <a:ext cx="3022279" cy="3418501"/>
          </a:xfrm>
          <a:noFill/>
        </p:spPr>
        <p:txBody>
          <a:bodyPr wrap="none">
            <a:spAutoFit/>
          </a:bodyPr>
          <a:lstStyle/>
          <a:p>
            <a:pPr eaLnBrk="1" hangingPunct="1">
              <a:lnSpc>
                <a:spcPct val="150000"/>
              </a:lnSpc>
              <a:spcBef>
                <a:spcPct val="100000"/>
              </a:spcBef>
            </a:pPr>
            <a:r>
              <a:rPr lang="en-US" altLang="en-US" sz="4400" b="1" dirty="0" smtClean="0">
                <a:solidFill>
                  <a:srgbClr val="FF0000"/>
                </a:solidFill>
              </a:rPr>
              <a:t>PHY1012F</a:t>
            </a:r>
            <a:r>
              <a:rPr lang="en-US" altLang="en-US" sz="4400" b="1" dirty="0" smtClean="0">
                <a:solidFill>
                  <a:srgbClr val="0000CC"/>
                </a:solidFill>
              </a:rPr>
              <a:t/>
            </a:r>
            <a:br>
              <a:rPr lang="en-US" altLang="en-US" sz="4400" b="1" dirty="0" smtClean="0">
                <a:solidFill>
                  <a:srgbClr val="0000CC"/>
                </a:solidFill>
              </a:rPr>
            </a:br>
            <a:r>
              <a:rPr lang="en-US" altLang="en-US" sz="4400" b="1" dirty="0" smtClean="0">
                <a:solidFill>
                  <a:schemeClr val="tx1"/>
                </a:solidFill>
              </a:rPr>
              <a:t>WORK</a:t>
            </a:r>
            <a:r>
              <a:rPr lang="en-US" altLang="en-US" sz="4400" b="1" dirty="0" smtClean="0">
                <a:solidFill>
                  <a:schemeClr val="tx1"/>
                </a:solidFill>
              </a:rPr>
              <a:t/>
            </a:r>
            <a:br>
              <a:rPr lang="en-US" altLang="en-US" sz="4400" b="1" dirty="0" smtClean="0">
                <a:solidFill>
                  <a:schemeClr val="tx1"/>
                </a:solidFill>
              </a:rPr>
            </a:br>
            <a:r>
              <a:rPr lang="en-US" altLang="en-US" sz="2800" b="1" dirty="0" smtClean="0">
                <a:solidFill>
                  <a:schemeClr val="tx1"/>
                </a:solidFill>
              </a:rPr>
              <a:t/>
            </a:r>
            <a:br>
              <a:rPr lang="en-US" altLang="en-US" sz="2800" b="1" dirty="0" smtClean="0">
                <a:solidFill>
                  <a:schemeClr val="tx1"/>
                </a:solidFill>
              </a:rPr>
            </a:br>
            <a:endParaRPr lang="en-US" altLang="en-US" sz="2800" b="1" dirty="0" smtClean="0">
              <a:solidFill>
                <a:schemeClr val="tx1"/>
              </a:solidFill>
            </a:endParaRPr>
          </a:p>
        </p:txBody>
      </p:sp>
      <p:sp useBgFill="1">
        <p:nvSpPr>
          <p:cNvPr id="14339" name="TextBox 2"/>
          <p:cNvSpPr txBox="1">
            <a:spLocks noChangeArrowheads="1"/>
          </p:cNvSpPr>
          <p:nvPr/>
        </p:nvSpPr>
        <p:spPr bwMode="auto">
          <a:xfrm>
            <a:off x="0" y="153988"/>
            <a:ext cx="9144000" cy="498475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9pPr>
          </a:lstStyle>
          <a:p>
            <a:pPr eaLnBrk="1" hangingPunct="1"/>
            <a:r>
              <a:rPr lang="en-US" altLang="en-US"/>
              <a:t>                        </a:t>
            </a:r>
          </a:p>
        </p:txBody>
      </p:sp>
      <p:sp>
        <p:nvSpPr>
          <p:cNvPr id="14340" name="Rectangle 1"/>
          <p:cNvSpPr>
            <a:spLocks noChangeArrowheads="1"/>
          </p:cNvSpPr>
          <p:nvPr/>
        </p:nvSpPr>
        <p:spPr bwMode="auto">
          <a:xfrm>
            <a:off x="179388" y="5475288"/>
            <a:ext cx="619283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Rounded MT Bold" pitchFamily="34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Rounded MT Bold" pitchFamily="34" charset="0"/>
              </a:defRPr>
            </a:lvl9pPr>
          </a:lstStyle>
          <a:p>
            <a:pPr eaLnBrk="1" hangingPunct="1"/>
            <a:r>
              <a:rPr lang="en-US" altLang="en-US" sz="2800" dirty="0" err="1" smtClean="0">
                <a:latin typeface="Comic Sans MS" pitchFamily="66" charset="0"/>
              </a:rPr>
              <a:t>Gregor</a:t>
            </a:r>
            <a:r>
              <a:rPr lang="en-US" altLang="en-US" sz="2800" dirty="0" smtClean="0">
                <a:latin typeface="Comic Sans MS" pitchFamily="66" charset="0"/>
              </a:rPr>
              <a:t> Leigh</a:t>
            </a:r>
            <a:r>
              <a:rPr lang="en-US" altLang="en-US" sz="2800" dirty="0">
                <a:latin typeface="Comic Sans MS" pitchFamily="66" charset="0"/>
              </a:rPr>
              <a:t/>
            </a:r>
            <a:br>
              <a:rPr lang="en-US" altLang="en-US" sz="2800" dirty="0">
                <a:latin typeface="Comic Sans MS" pitchFamily="66" charset="0"/>
              </a:rPr>
            </a:br>
            <a:r>
              <a:rPr lang="en-ZA" altLang="en-US" sz="2800" dirty="0" smtClean="0">
                <a:latin typeface="Comic Sans MS" pitchFamily="66" charset="0"/>
              </a:rPr>
              <a:t>gregor.leigh@uct.ac.za</a:t>
            </a:r>
            <a:endParaRPr lang="en-ZA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1600038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WORK</a:t>
            </a:r>
          </a:p>
        </p:txBody>
      </p:sp>
      <p:sp>
        <p:nvSpPr>
          <p:cNvPr id="4107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41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1CA39F8-AC95-451A-9EDC-0BBAF1173088}" type="slidenum">
              <a:rPr lang="en-US" smtClean="0">
                <a:latin typeface="Koala"/>
                <a:cs typeface="Arial" charset="0"/>
              </a:rPr>
              <a:pPr/>
              <a:t>10</a:t>
            </a:fld>
            <a:endParaRPr lang="en-US" smtClean="0">
              <a:latin typeface="Koala"/>
              <a:cs typeface="Arial" charset="0"/>
            </a:endParaRPr>
          </a:p>
        </p:txBody>
      </p:sp>
      <p:graphicFrame>
        <p:nvGraphicFramePr>
          <p:cNvPr id="298085" name="Object 101"/>
          <p:cNvGraphicFramePr>
            <a:graphicFrameLocks noChangeAspect="1"/>
          </p:cNvGraphicFramePr>
          <p:nvPr/>
        </p:nvGraphicFramePr>
        <p:xfrm>
          <a:off x="271463" y="2890838"/>
          <a:ext cx="2489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4" imgW="2489040" imgH="596880" progId="Equation.DSMT4">
                  <p:embed/>
                </p:oleObj>
              </mc:Choice>
              <mc:Fallback>
                <p:oleObj name="Equation" r:id="rId4" imgW="2489040" imgH="596880" progId="Equation.DSMT4">
                  <p:embed/>
                  <p:pic>
                    <p:nvPicPr>
                      <p:cNvPr id="0" name="Object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3" y="2890838"/>
                        <a:ext cx="24892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8084" name="Object 100"/>
          <p:cNvGraphicFramePr>
            <a:graphicFrameLocks noChangeAspect="1"/>
          </p:cNvGraphicFramePr>
          <p:nvPr/>
        </p:nvGraphicFramePr>
        <p:xfrm>
          <a:off x="2084388" y="2235200"/>
          <a:ext cx="1816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6" imgW="1815840" imgH="596880" progId="Equation.DSMT4">
                  <p:embed/>
                </p:oleObj>
              </mc:Choice>
              <mc:Fallback>
                <p:oleObj name="Equation" r:id="rId6" imgW="1815840" imgH="596880" progId="Equation.DSMT4">
                  <p:embed/>
                  <p:pic>
                    <p:nvPicPr>
                      <p:cNvPr id="0" name="Object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4388" y="2235200"/>
                        <a:ext cx="18161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WORK DONE BY A CONSTANT FORCE</a:t>
            </a:r>
            <a:endParaRPr lang="en-US" smtClean="0"/>
          </a:p>
        </p:txBody>
      </p:sp>
      <p:sp>
        <p:nvSpPr>
          <p:cNvPr id="41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4116387" cy="895350"/>
          </a:xfrm>
        </p:spPr>
        <p:txBody>
          <a:bodyPr/>
          <a:lstStyle/>
          <a:p>
            <a:pPr lvl="1" indent="0" eaLnBrk="1" hangingPunct="1">
              <a:buFont typeface="Arial" charset="0"/>
              <a:buNone/>
            </a:pPr>
            <a:r>
              <a:rPr lang="en-ZA" smtClean="0"/>
              <a:t>In the special case of a constant force…</a:t>
            </a:r>
            <a:endParaRPr lang="en-US" smtClean="0"/>
          </a:p>
        </p:txBody>
      </p:sp>
      <p:grpSp>
        <p:nvGrpSpPr>
          <p:cNvPr id="4111" name="Group 4"/>
          <p:cNvGrpSpPr>
            <a:grpSpLocks/>
          </p:cNvGrpSpPr>
          <p:nvPr/>
        </p:nvGrpSpPr>
        <p:grpSpPr bwMode="auto">
          <a:xfrm>
            <a:off x="4633913" y="2298700"/>
            <a:ext cx="3749675" cy="198438"/>
            <a:chOff x="2784" y="2298"/>
            <a:chExt cx="2130" cy="125"/>
          </a:xfrm>
        </p:grpSpPr>
        <p:sp>
          <p:nvSpPr>
            <p:cNvPr id="4177" name="Rectangle 5"/>
            <p:cNvSpPr>
              <a:spLocks noChangeArrowheads="1"/>
            </p:cNvSpPr>
            <p:nvPr/>
          </p:nvSpPr>
          <p:spPr bwMode="auto">
            <a:xfrm rot="10800000">
              <a:off x="2784" y="2298"/>
              <a:ext cx="2130" cy="125"/>
            </a:xfrm>
            <a:prstGeom prst="rect">
              <a:avLst/>
            </a:prstGeom>
            <a:gradFill rotWithShape="0">
              <a:gsLst>
                <a:gs pos="0">
                  <a:srgbClr val="808080"/>
                </a:gs>
                <a:gs pos="100000">
                  <a:srgbClr val="EBEBFF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4178" name="Line 6"/>
            <p:cNvSpPr>
              <a:spLocks noChangeShapeType="1"/>
            </p:cNvSpPr>
            <p:nvPr/>
          </p:nvSpPr>
          <p:spPr bwMode="auto">
            <a:xfrm>
              <a:off x="2784" y="2298"/>
              <a:ext cx="213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pSp>
        <p:nvGrpSpPr>
          <p:cNvPr id="4112" name="Group 7"/>
          <p:cNvGrpSpPr>
            <a:grpSpLocks/>
          </p:cNvGrpSpPr>
          <p:nvPr/>
        </p:nvGrpSpPr>
        <p:grpSpPr bwMode="auto">
          <a:xfrm>
            <a:off x="5033963" y="1874838"/>
            <a:ext cx="407987" cy="415925"/>
            <a:chOff x="1533" y="2851"/>
            <a:chExt cx="257" cy="262"/>
          </a:xfrm>
        </p:grpSpPr>
        <p:sp>
          <p:nvSpPr>
            <p:cNvPr id="4175" name="Rectangle 8"/>
            <p:cNvSpPr>
              <a:spLocks noChangeArrowheads="1"/>
            </p:cNvSpPr>
            <p:nvPr/>
          </p:nvSpPr>
          <p:spPr bwMode="auto">
            <a:xfrm>
              <a:off x="1533" y="2856"/>
              <a:ext cx="257" cy="257"/>
            </a:xfrm>
            <a:prstGeom prst="rect">
              <a:avLst/>
            </a:prstGeom>
            <a:gradFill rotWithShape="1">
              <a:gsLst>
                <a:gs pos="0">
                  <a:srgbClr val="F0DFD2"/>
                </a:gs>
                <a:gs pos="100000">
                  <a:srgbClr val="DBB191"/>
                </a:gs>
              </a:gsLst>
              <a:lin ang="2700000" scaled="1"/>
            </a:gradFill>
            <a:ln w="15875" algn="ctr">
              <a:solidFill>
                <a:schemeClr val="tx1"/>
              </a:solidFill>
              <a:miter lim="800000"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4176" name="Rectangle 9"/>
            <p:cNvSpPr>
              <a:spLocks noChangeArrowheads="1"/>
            </p:cNvSpPr>
            <p:nvPr/>
          </p:nvSpPr>
          <p:spPr bwMode="auto">
            <a:xfrm>
              <a:off x="1556" y="2851"/>
              <a:ext cx="114" cy="248"/>
            </a:xfrm>
            <a:prstGeom prst="rect">
              <a:avLst/>
            </a:prstGeom>
            <a:noFill/>
            <a:ln w="15875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10000"/>
                </a:lnSpc>
              </a:pPr>
              <a:endParaRPr lang="en-GB" sz="18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endParaRPr>
            </a:p>
          </p:txBody>
        </p:sp>
      </p:grpSp>
      <p:sp>
        <p:nvSpPr>
          <p:cNvPr id="4113" name="Line 10"/>
          <p:cNvSpPr>
            <a:spLocks noChangeShapeType="1"/>
          </p:cNvSpPr>
          <p:nvPr/>
        </p:nvSpPr>
        <p:spPr bwMode="auto">
          <a:xfrm flipV="1">
            <a:off x="5441950" y="1401763"/>
            <a:ext cx="1236663" cy="62865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4100" name="Object 11"/>
          <p:cNvGraphicFramePr>
            <a:graphicFrameLocks noChangeAspect="1"/>
          </p:cNvGraphicFramePr>
          <p:nvPr/>
        </p:nvGraphicFramePr>
        <p:xfrm>
          <a:off x="5976938" y="1327150"/>
          <a:ext cx="241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8" imgW="241200" imgH="291960" progId="Equation.DSMT4">
                  <p:embed/>
                </p:oleObj>
              </mc:Choice>
              <mc:Fallback>
                <p:oleObj name="Equation" r:id="rId8" imgW="241200" imgH="2919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6938" y="1327150"/>
                        <a:ext cx="241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996" name="Line 12"/>
          <p:cNvSpPr>
            <a:spLocks noChangeShapeType="1"/>
          </p:cNvSpPr>
          <p:nvPr/>
        </p:nvSpPr>
        <p:spPr bwMode="auto">
          <a:xfrm>
            <a:off x="5451475" y="2020888"/>
            <a:ext cx="1192213" cy="0"/>
          </a:xfrm>
          <a:prstGeom prst="line">
            <a:avLst/>
          </a:prstGeom>
          <a:noFill/>
          <a:ln w="44450">
            <a:solidFill>
              <a:srgbClr val="FF6464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7997" name="Line 13"/>
          <p:cNvSpPr>
            <a:spLocks noChangeShapeType="1"/>
          </p:cNvSpPr>
          <p:nvPr/>
        </p:nvSpPr>
        <p:spPr bwMode="auto">
          <a:xfrm flipV="1">
            <a:off x="5441950" y="1363663"/>
            <a:ext cx="0" cy="657225"/>
          </a:xfrm>
          <a:prstGeom prst="line">
            <a:avLst/>
          </a:prstGeom>
          <a:noFill/>
          <a:ln w="44450">
            <a:solidFill>
              <a:srgbClr val="FF6464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4116" name="Line 14"/>
          <p:cNvSpPr>
            <a:spLocks noChangeShapeType="1"/>
          </p:cNvSpPr>
          <p:nvPr/>
        </p:nvSpPr>
        <p:spPr bwMode="auto">
          <a:xfrm>
            <a:off x="4664075" y="2298700"/>
            <a:ext cx="4191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4117" name="Rectangle 15"/>
          <p:cNvSpPr>
            <a:spLocks noChangeArrowheads="1"/>
          </p:cNvSpPr>
          <p:nvPr/>
        </p:nvSpPr>
        <p:spPr bwMode="auto">
          <a:xfrm>
            <a:off x="8266113" y="2211388"/>
            <a:ext cx="5334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s</a:t>
            </a:r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7683500" y="1874838"/>
            <a:ext cx="407988" cy="415925"/>
            <a:chOff x="1533" y="2851"/>
            <a:chExt cx="257" cy="262"/>
          </a:xfrm>
        </p:grpSpPr>
        <p:sp>
          <p:nvSpPr>
            <p:cNvPr id="4173" name="Rectangle 18"/>
            <p:cNvSpPr>
              <a:spLocks noChangeArrowheads="1"/>
            </p:cNvSpPr>
            <p:nvPr/>
          </p:nvSpPr>
          <p:spPr bwMode="auto">
            <a:xfrm>
              <a:off x="1533" y="2856"/>
              <a:ext cx="257" cy="257"/>
            </a:xfrm>
            <a:prstGeom prst="rect">
              <a:avLst/>
            </a:prstGeom>
            <a:gradFill rotWithShape="1">
              <a:gsLst>
                <a:gs pos="0">
                  <a:srgbClr val="F0DFD2"/>
                </a:gs>
                <a:gs pos="100000">
                  <a:srgbClr val="DBB191"/>
                </a:gs>
              </a:gsLst>
              <a:lin ang="2700000" scaled="1"/>
            </a:gradFill>
            <a:ln w="15875" algn="ctr">
              <a:solidFill>
                <a:schemeClr val="tx1"/>
              </a:solidFill>
              <a:miter lim="800000"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4174" name="Rectangle 19"/>
            <p:cNvSpPr>
              <a:spLocks noChangeArrowheads="1"/>
            </p:cNvSpPr>
            <p:nvPr/>
          </p:nvSpPr>
          <p:spPr bwMode="auto">
            <a:xfrm>
              <a:off x="1556" y="2851"/>
              <a:ext cx="114" cy="248"/>
            </a:xfrm>
            <a:prstGeom prst="rect">
              <a:avLst/>
            </a:prstGeom>
            <a:noFill/>
            <a:ln w="15875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10000"/>
                </a:lnSpc>
              </a:pPr>
              <a:endParaRPr lang="en-GB" sz="18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endParaRPr>
            </a:p>
          </p:txBody>
        </p:sp>
      </p:grpSp>
      <p:sp>
        <p:nvSpPr>
          <p:cNvPr id="4119" name="Rectangle 21"/>
          <p:cNvSpPr>
            <a:spLocks noChangeArrowheads="1"/>
          </p:cNvSpPr>
          <p:nvPr/>
        </p:nvSpPr>
        <p:spPr bwMode="auto">
          <a:xfrm>
            <a:off x="5251450" y="2225675"/>
            <a:ext cx="325438" cy="427038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ZA" sz="2000" b="1" baseline="-25000">
                <a:solidFill>
                  <a:srgbClr val="000066"/>
                </a:solidFill>
                <a:latin typeface="Times New Roman" pitchFamily="18" charset="0"/>
              </a:rPr>
              <a:t>i</a:t>
            </a:r>
            <a:endParaRPr lang="en-US" sz="2000" b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298006" name="Rectangle 22"/>
          <p:cNvSpPr>
            <a:spLocks noChangeArrowheads="1"/>
          </p:cNvSpPr>
          <p:nvPr/>
        </p:nvSpPr>
        <p:spPr bwMode="auto">
          <a:xfrm>
            <a:off x="7899400" y="2225675"/>
            <a:ext cx="334963" cy="427038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ZA" sz="2000" b="1" baseline="-25000">
                <a:solidFill>
                  <a:srgbClr val="000066"/>
                </a:solidFill>
                <a:latin typeface="Times New Roman" pitchFamily="18" charset="0"/>
              </a:rPr>
              <a:t>f</a:t>
            </a:r>
            <a:endParaRPr lang="en-US" sz="2000" b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298007" name="Rectangle 23"/>
          <p:cNvSpPr>
            <a:spLocks noChangeArrowheads="1"/>
          </p:cNvSpPr>
          <p:nvPr/>
        </p:nvSpPr>
        <p:spPr bwMode="auto">
          <a:xfrm>
            <a:off x="6503988" y="1631950"/>
            <a:ext cx="414337" cy="427038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F</a:t>
            </a:r>
            <a:r>
              <a:rPr lang="en-ZA" sz="2000" b="1" i="1" baseline="-25000">
                <a:solidFill>
                  <a:srgbClr val="000066"/>
                </a:solidFill>
                <a:latin typeface="Times New Roman" pitchFamily="18" charset="0"/>
              </a:rPr>
              <a:t>s</a:t>
            </a:r>
            <a:endParaRPr lang="en-US" sz="2000" b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298010" name="Rectangle 26"/>
          <p:cNvSpPr>
            <a:spLocks noChangeArrowheads="1"/>
          </p:cNvSpPr>
          <p:nvPr/>
        </p:nvSpPr>
        <p:spPr bwMode="auto">
          <a:xfrm>
            <a:off x="5772150" y="1608138"/>
            <a:ext cx="60483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</a:t>
            </a:r>
          </a:p>
        </p:txBody>
      </p:sp>
      <p:sp>
        <p:nvSpPr>
          <p:cNvPr id="298011" name="Arc 27"/>
          <p:cNvSpPr>
            <a:spLocks/>
          </p:cNvSpPr>
          <p:nvPr/>
        </p:nvSpPr>
        <p:spPr bwMode="auto">
          <a:xfrm>
            <a:off x="5678488" y="1627188"/>
            <a:ext cx="695325" cy="371475"/>
          </a:xfrm>
          <a:custGeom>
            <a:avLst/>
            <a:gdLst>
              <a:gd name="T0" fmla="*/ 2147483647 w 21600"/>
              <a:gd name="T1" fmla="*/ 0 h 11522"/>
              <a:gd name="T2" fmla="*/ 2147483647 w 21600"/>
              <a:gd name="T3" fmla="*/ 2147483647 h 11522"/>
              <a:gd name="T4" fmla="*/ 0 w 21600"/>
              <a:gd name="T5" fmla="*/ 2147483647 h 11522"/>
              <a:gd name="T6" fmla="*/ 0 60000 65536"/>
              <a:gd name="T7" fmla="*/ 0 60000 65536"/>
              <a:gd name="T8" fmla="*/ 0 60000 65536"/>
              <a:gd name="T9" fmla="*/ 0 w 21600"/>
              <a:gd name="T10" fmla="*/ 0 h 11522"/>
              <a:gd name="T11" fmla="*/ 21600 w 21600"/>
              <a:gd name="T12" fmla="*/ 11522 h 1152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1522" fill="none" extrusionOk="0">
                <a:moveTo>
                  <a:pt x="18270" y="-1"/>
                </a:moveTo>
                <a:cubicBezTo>
                  <a:pt x="20445" y="3449"/>
                  <a:pt x="21600" y="7443"/>
                  <a:pt x="21600" y="11522"/>
                </a:cubicBezTo>
              </a:path>
              <a:path w="21600" h="11522" stroke="0" extrusionOk="0">
                <a:moveTo>
                  <a:pt x="18270" y="-1"/>
                </a:moveTo>
                <a:cubicBezTo>
                  <a:pt x="20445" y="3449"/>
                  <a:pt x="21600" y="7443"/>
                  <a:pt x="21600" y="11522"/>
                </a:cubicBezTo>
                <a:lnTo>
                  <a:pt x="0" y="11522"/>
                </a:lnTo>
                <a:close/>
              </a:path>
            </a:pathLst>
          </a:custGeom>
          <a:noFill/>
          <a:ln w="15875">
            <a:solidFill>
              <a:srgbClr val="808080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endParaRPr lang="en-US"/>
          </a:p>
        </p:txBody>
      </p:sp>
      <p:sp>
        <p:nvSpPr>
          <p:cNvPr id="298014" name="Line 30"/>
          <p:cNvSpPr>
            <a:spLocks noChangeShapeType="1"/>
          </p:cNvSpPr>
          <p:nvPr/>
        </p:nvSpPr>
        <p:spPr bwMode="auto">
          <a:xfrm>
            <a:off x="5451475" y="2147888"/>
            <a:ext cx="2628900" cy="0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8015" name="Rectangle 31"/>
          <p:cNvSpPr>
            <a:spLocks noChangeArrowheads="1"/>
          </p:cNvSpPr>
          <p:nvPr/>
        </p:nvSpPr>
        <p:spPr bwMode="auto">
          <a:xfrm>
            <a:off x="7137400" y="1744663"/>
            <a:ext cx="434975" cy="427037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0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</a:t>
            </a:r>
            <a:endParaRPr lang="en-ZA" sz="2000" b="1" baseline="-25000">
              <a:solidFill>
                <a:srgbClr val="000066"/>
              </a:solidFill>
              <a:latin typeface="Times New Roman" pitchFamily="18" charset="0"/>
              <a:sym typeface="Symbol" pitchFamily="18" charset="2"/>
            </a:endParaRPr>
          </a:p>
        </p:txBody>
      </p:sp>
      <p:graphicFrame>
        <p:nvGraphicFramePr>
          <p:cNvPr id="298088" name="Group 104"/>
          <p:cNvGraphicFramePr>
            <a:graphicFrameLocks noGrp="1"/>
          </p:cNvGraphicFramePr>
          <p:nvPr/>
        </p:nvGraphicFramePr>
        <p:xfrm>
          <a:off x="280988" y="3676650"/>
          <a:ext cx="8582025" cy="2602359"/>
        </p:xfrm>
        <a:graphic>
          <a:graphicData uri="http://schemas.openxmlformats.org/drawingml/2006/table">
            <a:tbl>
              <a:tblPr/>
              <a:tblGrid>
                <a:gridCol w="1368425"/>
                <a:gridCol w="1482725"/>
                <a:gridCol w="2439987"/>
                <a:gridCol w="3290888"/>
              </a:tblGrid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712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4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2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98045" name="Rectangle 61"/>
          <p:cNvSpPr>
            <a:spLocks noChangeArrowheads="1"/>
          </p:cNvSpPr>
          <p:nvPr/>
        </p:nvSpPr>
        <p:spPr bwMode="auto">
          <a:xfrm>
            <a:off x="2038350" y="3673475"/>
            <a:ext cx="6048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</a:t>
            </a:r>
          </a:p>
        </p:txBody>
      </p:sp>
      <p:sp>
        <p:nvSpPr>
          <p:cNvPr id="298046" name="Rectangle 62"/>
          <p:cNvSpPr>
            <a:spLocks noChangeArrowheads="1"/>
          </p:cNvSpPr>
          <p:nvPr/>
        </p:nvSpPr>
        <p:spPr bwMode="auto">
          <a:xfrm>
            <a:off x="4010025" y="3673475"/>
            <a:ext cx="6048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W</a:t>
            </a:r>
          </a:p>
        </p:txBody>
      </p:sp>
      <p:sp>
        <p:nvSpPr>
          <p:cNvPr id="298047" name="Rectangle 63"/>
          <p:cNvSpPr>
            <a:spLocks noChangeArrowheads="1"/>
          </p:cNvSpPr>
          <p:nvPr/>
        </p:nvSpPr>
        <p:spPr bwMode="auto">
          <a:xfrm>
            <a:off x="5953125" y="3673475"/>
            <a:ext cx="26733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200">
                <a:solidFill>
                  <a:srgbClr val="000066"/>
                </a:solidFill>
                <a:sym typeface="Symbol" pitchFamily="18" charset="2"/>
              </a:rPr>
              <a:t>Energy transfer</a:t>
            </a:r>
            <a:endParaRPr lang="en-US" sz="2200">
              <a:solidFill>
                <a:srgbClr val="000066"/>
              </a:solidFill>
              <a:sym typeface="Symbol" pitchFamily="18" charset="2"/>
            </a:endParaRPr>
          </a:p>
        </p:txBody>
      </p:sp>
      <p:sp>
        <p:nvSpPr>
          <p:cNvPr id="298052" name="Line 68"/>
          <p:cNvSpPr>
            <a:spLocks noChangeShapeType="1"/>
          </p:cNvSpPr>
          <p:nvPr/>
        </p:nvSpPr>
        <p:spPr bwMode="auto">
          <a:xfrm flipV="1">
            <a:off x="596900" y="4322763"/>
            <a:ext cx="596900" cy="303212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8053" name="Line 69"/>
          <p:cNvSpPr>
            <a:spLocks noChangeShapeType="1"/>
          </p:cNvSpPr>
          <p:nvPr/>
        </p:nvSpPr>
        <p:spPr bwMode="auto">
          <a:xfrm>
            <a:off x="581025" y="4633913"/>
            <a:ext cx="782638" cy="0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8055" name="Line 71"/>
          <p:cNvSpPr>
            <a:spLocks noChangeShapeType="1"/>
          </p:cNvSpPr>
          <p:nvPr/>
        </p:nvSpPr>
        <p:spPr bwMode="auto">
          <a:xfrm flipH="1" flipV="1">
            <a:off x="595313" y="4911725"/>
            <a:ext cx="1587" cy="492125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8056" name="Line 72"/>
          <p:cNvSpPr>
            <a:spLocks noChangeShapeType="1"/>
          </p:cNvSpPr>
          <p:nvPr/>
        </p:nvSpPr>
        <p:spPr bwMode="auto">
          <a:xfrm>
            <a:off x="581025" y="5411788"/>
            <a:ext cx="782638" cy="0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8057" name="Line 73"/>
          <p:cNvSpPr>
            <a:spLocks noChangeShapeType="1"/>
          </p:cNvSpPr>
          <p:nvPr/>
        </p:nvSpPr>
        <p:spPr bwMode="auto">
          <a:xfrm flipH="1" flipV="1">
            <a:off x="390525" y="5670550"/>
            <a:ext cx="469900" cy="4064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8058" name="Line 74"/>
          <p:cNvSpPr>
            <a:spLocks noChangeShapeType="1"/>
          </p:cNvSpPr>
          <p:nvPr/>
        </p:nvSpPr>
        <p:spPr bwMode="auto">
          <a:xfrm>
            <a:off x="836613" y="6076950"/>
            <a:ext cx="646112" cy="0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8059" name="Freeform 75"/>
          <p:cNvSpPr>
            <a:spLocks/>
          </p:cNvSpPr>
          <p:nvPr/>
        </p:nvSpPr>
        <p:spPr bwMode="auto">
          <a:xfrm>
            <a:off x="614363" y="5218113"/>
            <a:ext cx="157162" cy="168275"/>
          </a:xfrm>
          <a:custGeom>
            <a:avLst/>
            <a:gdLst>
              <a:gd name="T0" fmla="*/ 0 w 99"/>
              <a:gd name="T1" fmla="*/ 0 h 106"/>
              <a:gd name="T2" fmla="*/ 2147483647 w 99"/>
              <a:gd name="T3" fmla="*/ 0 h 106"/>
              <a:gd name="T4" fmla="*/ 2147483647 w 99"/>
              <a:gd name="T5" fmla="*/ 2147483647 h 106"/>
              <a:gd name="T6" fmla="*/ 0 60000 65536"/>
              <a:gd name="T7" fmla="*/ 0 60000 65536"/>
              <a:gd name="T8" fmla="*/ 0 60000 65536"/>
              <a:gd name="T9" fmla="*/ 0 w 99"/>
              <a:gd name="T10" fmla="*/ 0 h 106"/>
              <a:gd name="T11" fmla="*/ 99 w 99"/>
              <a:gd name="T12" fmla="*/ 106 h 10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9" h="106">
                <a:moveTo>
                  <a:pt x="0" y="0"/>
                </a:moveTo>
                <a:lnTo>
                  <a:pt x="99" y="0"/>
                </a:lnTo>
                <a:lnTo>
                  <a:pt x="99" y="106"/>
                </a:lnTo>
              </a:path>
            </a:pathLst>
          </a:custGeom>
          <a:noFill/>
          <a:ln w="1587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8061" name="Rectangle 77"/>
          <p:cNvSpPr>
            <a:spLocks noChangeArrowheads="1"/>
          </p:cNvSpPr>
          <p:nvPr/>
        </p:nvSpPr>
        <p:spPr bwMode="auto">
          <a:xfrm>
            <a:off x="1616075" y="4254500"/>
            <a:ext cx="15430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0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°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to &lt; 90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°</a:t>
            </a:r>
          </a:p>
        </p:txBody>
      </p:sp>
      <p:sp>
        <p:nvSpPr>
          <p:cNvPr id="298062" name="Rectangle 78"/>
          <p:cNvSpPr>
            <a:spLocks noChangeArrowheads="1"/>
          </p:cNvSpPr>
          <p:nvPr/>
        </p:nvSpPr>
        <p:spPr bwMode="auto">
          <a:xfrm>
            <a:off x="1871663" y="4972050"/>
            <a:ext cx="10318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90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°</a:t>
            </a:r>
          </a:p>
        </p:txBody>
      </p:sp>
      <p:sp>
        <p:nvSpPr>
          <p:cNvPr id="298064" name="Rectangle 80"/>
          <p:cNvSpPr>
            <a:spLocks noChangeArrowheads="1"/>
          </p:cNvSpPr>
          <p:nvPr/>
        </p:nvSpPr>
        <p:spPr bwMode="auto">
          <a:xfrm>
            <a:off x="1614488" y="5672138"/>
            <a:ext cx="15462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90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° to 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180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°</a:t>
            </a:r>
          </a:p>
        </p:txBody>
      </p:sp>
      <p:sp>
        <p:nvSpPr>
          <p:cNvPr id="298068" name="Rectangle 84"/>
          <p:cNvSpPr>
            <a:spLocks noChangeArrowheads="1"/>
          </p:cNvSpPr>
          <p:nvPr/>
        </p:nvSpPr>
        <p:spPr bwMode="auto">
          <a:xfrm>
            <a:off x="3144838" y="4254500"/>
            <a:ext cx="23971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F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(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)…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F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(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)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cos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</a:t>
            </a:r>
          </a:p>
        </p:txBody>
      </p:sp>
      <p:sp>
        <p:nvSpPr>
          <p:cNvPr id="298074" name="Rectangle 90"/>
          <p:cNvSpPr>
            <a:spLocks noChangeArrowheads="1"/>
          </p:cNvSpPr>
          <p:nvPr/>
        </p:nvSpPr>
        <p:spPr bwMode="auto">
          <a:xfrm>
            <a:off x="5643563" y="4254500"/>
            <a:ext cx="313848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E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sys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incr; 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K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(and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v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) incr.</a:t>
            </a:r>
            <a:endParaRPr lang="en-US" sz="2200" b="1" i="1">
              <a:solidFill>
                <a:srgbClr val="000066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98078" name="Rectangle 94"/>
          <p:cNvSpPr>
            <a:spLocks noChangeArrowheads="1"/>
          </p:cNvSpPr>
          <p:nvPr/>
        </p:nvSpPr>
        <p:spPr bwMode="auto">
          <a:xfrm>
            <a:off x="3084513" y="5672138"/>
            <a:ext cx="25177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F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(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)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cos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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…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–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F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(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)</a:t>
            </a:r>
          </a:p>
        </p:txBody>
      </p:sp>
      <p:sp>
        <p:nvSpPr>
          <p:cNvPr id="298080" name="Rectangle 96"/>
          <p:cNvSpPr>
            <a:spLocks noChangeArrowheads="1"/>
          </p:cNvSpPr>
          <p:nvPr/>
        </p:nvSpPr>
        <p:spPr bwMode="auto">
          <a:xfrm>
            <a:off x="4013200" y="4972050"/>
            <a:ext cx="5873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0</a:t>
            </a:r>
            <a:endParaRPr lang="en-US" sz="22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98081" name="Rectangle 97"/>
          <p:cNvSpPr>
            <a:spLocks noChangeArrowheads="1"/>
          </p:cNvSpPr>
          <p:nvPr/>
        </p:nvSpPr>
        <p:spPr bwMode="auto">
          <a:xfrm>
            <a:off x="5643563" y="4972050"/>
            <a:ext cx="313848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E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sys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, 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K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(and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v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) constant.</a:t>
            </a:r>
            <a:endParaRPr lang="en-US" sz="2200" b="1" i="1">
              <a:solidFill>
                <a:srgbClr val="000066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98082" name="Rectangle 98"/>
          <p:cNvSpPr>
            <a:spLocks noChangeArrowheads="1"/>
          </p:cNvSpPr>
          <p:nvPr/>
        </p:nvSpPr>
        <p:spPr bwMode="auto">
          <a:xfrm>
            <a:off x="5603875" y="5672138"/>
            <a:ext cx="32797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E</a:t>
            </a:r>
            <a:r>
              <a:rPr lang="en-US" sz="2200" b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sys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decr; 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K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(and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v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) decr.</a:t>
            </a:r>
            <a:endParaRPr lang="en-US" sz="2200" b="1" i="1">
              <a:solidFill>
                <a:srgbClr val="000066"/>
              </a:solidFill>
              <a:latin typeface="Times New Roman" pitchFamily="18" charset="0"/>
              <a:sym typeface="Symbol" pitchFamily="18" charset="2"/>
            </a:endParaRPr>
          </a:p>
        </p:txBody>
      </p:sp>
      <p:graphicFrame>
        <p:nvGraphicFramePr>
          <p:cNvPr id="298083" name="Object 99"/>
          <p:cNvGraphicFramePr>
            <a:graphicFrameLocks noChangeAspect="1"/>
          </p:cNvGraphicFramePr>
          <p:nvPr/>
        </p:nvGraphicFramePr>
        <p:xfrm>
          <a:off x="450850" y="2235200"/>
          <a:ext cx="1612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10" imgW="1612800" imgH="596880" progId="Equation.DSMT4">
                  <p:embed/>
                </p:oleObj>
              </mc:Choice>
              <mc:Fallback>
                <p:oleObj name="Equation" r:id="rId10" imgW="1612800" imgH="596880" progId="Equation.DSMT4">
                  <p:embed/>
                  <p:pic>
                    <p:nvPicPr>
                      <p:cNvPr id="0" name="Object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" y="2235200"/>
                        <a:ext cx="16129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8086" name="Object 102"/>
          <p:cNvGraphicFramePr>
            <a:graphicFrameLocks noChangeAspect="1"/>
          </p:cNvGraphicFramePr>
          <p:nvPr/>
        </p:nvGraphicFramePr>
        <p:xfrm>
          <a:off x="2806700" y="2981325"/>
          <a:ext cx="21463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12" imgW="2145960" imgH="431640" progId="Equation.DSMT4">
                  <p:embed/>
                </p:oleObj>
              </mc:Choice>
              <mc:Fallback>
                <p:oleObj name="Equation" r:id="rId12" imgW="2145960" imgH="431640" progId="Equation.DSMT4">
                  <p:embed/>
                  <p:pic>
                    <p:nvPicPr>
                      <p:cNvPr id="0" name="Object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2981325"/>
                        <a:ext cx="21463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8087" name="Object 103"/>
          <p:cNvGraphicFramePr>
            <a:graphicFrameLocks noChangeAspect="1"/>
          </p:cNvGraphicFramePr>
          <p:nvPr/>
        </p:nvGraphicFramePr>
        <p:xfrm>
          <a:off x="4986338" y="2984500"/>
          <a:ext cx="1714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14" imgW="1714320" imgH="393480" progId="Equation.DSMT4">
                  <p:embed/>
                </p:oleObj>
              </mc:Choice>
              <mc:Fallback>
                <p:oleObj name="Equation" r:id="rId14" imgW="1714320" imgH="393480" progId="Equation.DSMT4">
                  <p:embed/>
                  <p:pic>
                    <p:nvPicPr>
                      <p:cNvPr id="0" name="Object 1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6338" y="2984500"/>
                        <a:ext cx="17145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8090" name="Object 106"/>
          <p:cNvGraphicFramePr>
            <a:graphicFrameLocks noChangeAspect="1"/>
          </p:cNvGraphicFramePr>
          <p:nvPr/>
        </p:nvGraphicFramePr>
        <p:xfrm>
          <a:off x="1208088" y="3779838"/>
          <a:ext cx="355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Equation" r:id="rId16" imgW="355320" imgH="279360" progId="Equation.DSMT4">
                  <p:embed/>
                </p:oleObj>
              </mc:Choice>
              <mc:Fallback>
                <p:oleObj name="Equation" r:id="rId16" imgW="355320" imgH="279360" progId="Equation.DSMT4">
                  <p:embed/>
                  <p:pic>
                    <p:nvPicPr>
                      <p:cNvPr id="0" name="Object 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8088" y="3779838"/>
                        <a:ext cx="355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8091" name="Object 107"/>
          <p:cNvGraphicFramePr>
            <a:graphicFrameLocks noChangeAspect="1"/>
          </p:cNvGraphicFramePr>
          <p:nvPr/>
        </p:nvGraphicFramePr>
        <p:xfrm>
          <a:off x="382588" y="3732213"/>
          <a:ext cx="266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9" name="Equation" r:id="rId18" imgW="266400" imgH="317160" progId="Equation.DSMT4">
                  <p:embed/>
                </p:oleObj>
              </mc:Choice>
              <mc:Fallback>
                <p:oleObj name="Equation" r:id="rId18" imgW="266400" imgH="317160" progId="Equation.DSMT4">
                  <p:embed/>
                  <p:pic>
                    <p:nvPicPr>
                      <p:cNvPr id="0" name="Object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588" y="3732213"/>
                        <a:ext cx="2667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8092" name="Rectangle 108"/>
          <p:cNvSpPr>
            <a:spLocks noChangeArrowheads="1"/>
          </p:cNvSpPr>
          <p:nvPr/>
        </p:nvSpPr>
        <p:spPr bwMode="auto">
          <a:xfrm>
            <a:off x="581025" y="3702050"/>
            <a:ext cx="8826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000">
                <a:solidFill>
                  <a:srgbClr val="000066"/>
                </a:solidFill>
                <a:sym typeface="Symbol" pitchFamily="18" charset="2"/>
              </a:rPr>
              <a:t>and</a:t>
            </a:r>
            <a:endParaRPr lang="en-US" sz="2000">
              <a:solidFill>
                <a:srgbClr val="000066"/>
              </a:solidFill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98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97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98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297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98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98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98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98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996" grpId="0" animBg="1"/>
      <p:bldP spid="297997" grpId="0" animBg="1"/>
      <p:bldP spid="298006" grpId="0"/>
      <p:bldP spid="298007" grpId="0"/>
      <p:bldP spid="298010" grpId="0"/>
      <p:bldP spid="298011" grpId="0" animBg="1"/>
      <p:bldP spid="298014" grpId="0" animBg="1"/>
      <p:bldP spid="298015" grpId="0"/>
      <p:bldP spid="298045" grpId="0"/>
      <p:bldP spid="298046" grpId="0"/>
      <p:bldP spid="298047" grpId="0"/>
      <p:bldP spid="298052" grpId="0" animBg="1"/>
      <p:bldP spid="298053" grpId="0" animBg="1"/>
      <p:bldP spid="298055" grpId="0" animBg="1"/>
      <p:bldP spid="298056" grpId="0" animBg="1"/>
      <p:bldP spid="298057" grpId="0" animBg="1"/>
      <p:bldP spid="298058" grpId="0" animBg="1"/>
      <p:bldP spid="298059" grpId="0" animBg="1"/>
      <p:bldP spid="298061" grpId="0"/>
      <p:bldP spid="298062" grpId="0"/>
      <p:bldP spid="298064" grpId="0"/>
      <p:bldP spid="298068" grpId="0"/>
      <p:bldP spid="298074" grpId="0"/>
      <p:bldP spid="298078" grpId="0"/>
      <p:bldP spid="298080" grpId="0"/>
      <p:bldP spid="298081" grpId="0"/>
      <p:bldP spid="298082" grpId="0"/>
      <p:bldP spid="29809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5183" name="Object 31"/>
          <p:cNvGraphicFramePr>
            <a:graphicFrameLocks noChangeAspect="1"/>
          </p:cNvGraphicFramePr>
          <p:nvPr/>
        </p:nvGraphicFramePr>
        <p:xfrm>
          <a:off x="2184400" y="2716213"/>
          <a:ext cx="2171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9" name="Equation" r:id="rId4" imgW="2171520" imgH="431640" progId="Equation.DSMT4">
                  <p:embed/>
                </p:oleObj>
              </mc:Choice>
              <mc:Fallback>
                <p:oleObj name="Equation" r:id="rId4" imgW="2171520" imgH="43164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2716213"/>
                        <a:ext cx="21717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55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WORK</a:t>
            </a:r>
          </a:p>
        </p:txBody>
      </p:sp>
      <p:sp>
        <p:nvSpPr>
          <p:cNvPr id="5156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51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F5BBED6-D4FD-42E8-A30D-A523B6D76C90}" type="slidenum">
              <a:rPr lang="en-US" smtClean="0">
                <a:latin typeface="Koala"/>
                <a:cs typeface="Arial" charset="0"/>
              </a:rPr>
              <a:pPr/>
              <a:t>11</a:t>
            </a:fld>
            <a:endParaRPr lang="en-US" smtClean="0">
              <a:latin typeface="Koala"/>
              <a:cs typeface="Arial" charset="0"/>
            </a:endParaRPr>
          </a:p>
        </p:txBody>
      </p:sp>
      <p:sp>
        <p:nvSpPr>
          <p:cNvPr id="51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THE DOT PRODUCT</a:t>
            </a:r>
            <a:endParaRPr lang="en-US" smtClean="0"/>
          </a:p>
        </p:txBody>
      </p:sp>
      <p:sp>
        <p:nvSpPr>
          <p:cNvPr id="51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8774112" cy="1296988"/>
          </a:xfrm>
        </p:spPr>
        <p:txBody>
          <a:bodyPr/>
          <a:lstStyle/>
          <a:p>
            <a:pPr lvl="1" indent="0" eaLnBrk="1" hangingPunct="1">
              <a:buFont typeface="Arial" charset="0"/>
              <a:buNone/>
            </a:pPr>
            <a:r>
              <a:rPr lang="en-ZA" smtClean="0"/>
              <a:t>The quantity </a:t>
            </a:r>
            <a:r>
              <a:rPr lang="en-US" b="1" i="1" smtClean="0">
                <a:latin typeface="Times New Roman" pitchFamily="18" charset="0"/>
                <a:sym typeface="Symbol" pitchFamily="18" charset="2"/>
              </a:rPr>
              <a:t>F</a:t>
            </a:r>
            <a:r>
              <a:rPr lang="en-US" b="1" smtClean="0">
                <a:latin typeface="Times New Roman" pitchFamily="18" charset="0"/>
                <a:sym typeface="Symbol" pitchFamily="18" charset="2"/>
              </a:rPr>
              <a:t>(</a:t>
            </a:r>
            <a:r>
              <a:rPr lang="en-US" b="1" i="1" smtClean="0">
                <a:latin typeface="Times New Roman" pitchFamily="18" charset="0"/>
                <a:sym typeface="Symbol" pitchFamily="18" charset="2"/>
              </a:rPr>
              <a:t>s</a:t>
            </a:r>
            <a:r>
              <a:rPr lang="en-US" b="1" smtClean="0">
                <a:latin typeface="Times New Roman" pitchFamily="18" charset="0"/>
                <a:sym typeface="Symbol" pitchFamily="18" charset="2"/>
              </a:rPr>
              <a:t>)</a:t>
            </a:r>
            <a:r>
              <a:rPr lang="en-US" b="1" baseline="-25000" smtClean="0">
                <a:latin typeface="Times New Roman" pitchFamily="18" charset="0"/>
                <a:sym typeface="Symbol" pitchFamily="18" charset="2"/>
              </a:rPr>
              <a:t> </a:t>
            </a:r>
            <a:r>
              <a:rPr lang="en-US" b="1" smtClean="0">
                <a:latin typeface="Times New Roman" pitchFamily="18" charset="0"/>
                <a:sym typeface="Symbol" pitchFamily="18" charset="2"/>
              </a:rPr>
              <a:t>cos</a:t>
            </a:r>
            <a:r>
              <a:rPr lang="en-US" b="1" i="1" smtClean="0">
                <a:latin typeface="Times New Roman" pitchFamily="18" charset="0"/>
                <a:sym typeface="Symbol" pitchFamily="18" charset="2"/>
              </a:rPr>
              <a:t></a:t>
            </a:r>
            <a:r>
              <a:rPr lang="en-ZA" smtClean="0"/>
              <a:t>  is the product of the two vectors,  </a:t>
            </a:r>
            <a:br>
              <a:rPr lang="en-ZA" smtClean="0"/>
            </a:br>
            <a:r>
              <a:rPr lang="en-ZA" smtClean="0"/>
              <a:t>force,   , and displacement,     , and is more elegantly written as the </a:t>
            </a:r>
            <a:r>
              <a:rPr lang="en-ZA" smtClean="0">
                <a:solidFill>
                  <a:srgbClr val="FF0000"/>
                </a:solidFill>
              </a:rPr>
              <a:t>dot product</a:t>
            </a:r>
            <a:r>
              <a:rPr lang="en-ZA" smtClean="0"/>
              <a:t> of the two vectors,          .</a:t>
            </a:r>
            <a:endParaRPr lang="en-US" smtClean="0"/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/>
        </p:nvGraphicFramePr>
        <p:xfrm>
          <a:off x="1358900" y="1790700"/>
          <a:ext cx="279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0" name="Equation" r:id="rId6" imgW="279360" imgH="342720" progId="Equation.DSMT4">
                  <p:embed/>
                </p:oleObj>
              </mc:Choice>
              <mc:Fallback>
                <p:oleObj name="Equation" r:id="rId6" imgW="279360" imgH="3427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900" y="1790700"/>
                        <a:ext cx="2794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8"/>
          <p:cNvGraphicFramePr>
            <a:graphicFrameLocks noChangeAspect="1"/>
          </p:cNvGraphicFramePr>
          <p:nvPr/>
        </p:nvGraphicFramePr>
        <p:xfrm>
          <a:off x="4500563" y="186055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1" name="Equation" r:id="rId8" imgW="380880" imgH="291960" progId="Equation.DSMT4">
                  <p:embed/>
                </p:oleObj>
              </mc:Choice>
              <mc:Fallback>
                <p:oleObj name="Equation" r:id="rId8" imgW="380880" imgH="2919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1860550"/>
                        <a:ext cx="38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9"/>
          <p:cNvGraphicFramePr>
            <a:graphicFrameLocks noChangeAspect="1"/>
          </p:cNvGraphicFramePr>
          <p:nvPr/>
        </p:nvGraphicFramePr>
        <p:xfrm>
          <a:off x="0" y="0"/>
          <a:ext cx="9144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2" name="Equation" r:id="rId10" imgW="914400" imgH="203040" progId="Equation.DSMT4">
                  <p:embed/>
                </p:oleObj>
              </mc:Choice>
              <mc:Fallback>
                <p:oleObj name="Equation" r:id="rId10" imgW="914400" imgH="2030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5163" name="Object 11"/>
          <p:cNvGraphicFramePr>
            <a:graphicFrameLocks noChangeAspect="1"/>
          </p:cNvGraphicFramePr>
          <p:nvPr/>
        </p:nvGraphicFramePr>
        <p:xfrm>
          <a:off x="715963" y="3759200"/>
          <a:ext cx="4267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3" name="Equation" r:id="rId12" imgW="4267080" imgH="571320" progId="Equation.DSMT4">
                  <p:embed/>
                </p:oleObj>
              </mc:Choice>
              <mc:Fallback>
                <p:oleObj name="Equation" r:id="rId12" imgW="4267080" imgH="57132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963" y="3759200"/>
                        <a:ext cx="42672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14"/>
          <p:cNvGraphicFramePr>
            <a:graphicFrameLocks noChangeAspect="1"/>
          </p:cNvGraphicFramePr>
          <p:nvPr/>
        </p:nvGraphicFramePr>
        <p:xfrm>
          <a:off x="7118350" y="2182813"/>
          <a:ext cx="787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4" name="Equation" r:id="rId14" imgW="787320" imgH="355320" progId="Equation.DSMT4">
                  <p:embed/>
                </p:oleObj>
              </mc:Choice>
              <mc:Fallback>
                <p:oleObj name="Equation" r:id="rId14" imgW="787320" imgH="35532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8350" y="2182813"/>
                        <a:ext cx="7874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5167" name="Object 15"/>
          <p:cNvGraphicFramePr>
            <a:graphicFrameLocks noChangeAspect="1"/>
          </p:cNvGraphicFramePr>
          <p:nvPr/>
        </p:nvGraphicFramePr>
        <p:xfrm>
          <a:off x="412750" y="4433888"/>
          <a:ext cx="67945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5" name="Equation" r:id="rId16" imgW="6794280" imgH="545760" progId="Equation.DSMT4">
                  <p:embed/>
                </p:oleObj>
              </mc:Choice>
              <mc:Fallback>
                <p:oleObj name="Equation" r:id="rId16" imgW="6794280" imgH="5457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" y="4433888"/>
                        <a:ext cx="67945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5169" name="Rectangle 17"/>
          <p:cNvSpPr>
            <a:spLocks noChangeArrowheads="1"/>
          </p:cNvSpPr>
          <p:nvPr/>
        </p:nvSpPr>
        <p:spPr bwMode="auto">
          <a:xfrm>
            <a:off x="6143625" y="2628900"/>
            <a:ext cx="60642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y</a:t>
            </a:r>
            <a:endParaRPr lang="en-US" sz="20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05170" name="Rectangle 18"/>
          <p:cNvSpPr>
            <a:spLocks noChangeArrowheads="1"/>
          </p:cNvSpPr>
          <p:nvPr/>
        </p:nvSpPr>
        <p:spPr bwMode="auto">
          <a:xfrm>
            <a:off x="6792913" y="3452813"/>
            <a:ext cx="579437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x</a:t>
            </a:r>
            <a:endParaRPr lang="en-US" sz="20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05174" name="Rectangle 22"/>
          <p:cNvSpPr>
            <a:spLocks noChangeArrowheads="1"/>
          </p:cNvSpPr>
          <p:nvPr/>
        </p:nvSpPr>
        <p:spPr bwMode="auto">
          <a:xfrm>
            <a:off x="6708775" y="3908425"/>
            <a:ext cx="533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105000"/>
              </a:lnSpc>
            </a:pPr>
            <a:r>
              <a:rPr lang="en-GB" sz="1800" b="1">
                <a:solidFill>
                  <a:srgbClr val="000000"/>
                </a:solidFill>
                <a:latin typeface="Times New Roman" pitchFamily="18" charset="0"/>
              </a:rPr>
              <a:t>1</a:t>
            </a:r>
            <a:endParaRPr lang="en-US" sz="18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05175" name="Rectangle 23"/>
          <p:cNvSpPr>
            <a:spLocks noChangeArrowheads="1"/>
          </p:cNvSpPr>
          <p:nvPr/>
        </p:nvSpPr>
        <p:spPr bwMode="auto">
          <a:xfrm>
            <a:off x="5626100" y="2913063"/>
            <a:ext cx="533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05000"/>
              </a:lnSpc>
            </a:pPr>
            <a:r>
              <a:rPr lang="en-GB" sz="1800" b="1">
                <a:solidFill>
                  <a:srgbClr val="000000"/>
                </a:solidFill>
                <a:latin typeface="Times New Roman" pitchFamily="18" charset="0"/>
              </a:rPr>
              <a:t>1</a:t>
            </a:r>
            <a:endParaRPr lang="en-US" sz="1800" b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6003925" y="2790825"/>
            <a:ext cx="1330325" cy="1250950"/>
            <a:chOff x="4263" y="1938"/>
            <a:chExt cx="1191" cy="1120"/>
          </a:xfrm>
        </p:grpSpPr>
        <p:sp>
          <p:nvSpPr>
            <p:cNvPr id="5168" name="Line 19"/>
            <p:cNvSpPr>
              <a:spLocks noChangeShapeType="1"/>
            </p:cNvSpPr>
            <p:nvPr/>
          </p:nvSpPr>
          <p:spPr bwMode="auto">
            <a:xfrm>
              <a:off x="4263" y="2911"/>
              <a:ext cx="1191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169" name="Line 20"/>
            <p:cNvSpPr>
              <a:spLocks noChangeShapeType="1"/>
            </p:cNvSpPr>
            <p:nvPr/>
          </p:nvSpPr>
          <p:spPr bwMode="auto">
            <a:xfrm flipV="1">
              <a:off x="4452" y="1938"/>
              <a:ext cx="9" cy="112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170" name="Line 21"/>
            <p:cNvSpPr>
              <a:spLocks noChangeShapeType="1"/>
            </p:cNvSpPr>
            <p:nvPr/>
          </p:nvSpPr>
          <p:spPr bwMode="auto">
            <a:xfrm>
              <a:off x="5125" y="2913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171" name="Line 24"/>
            <p:cNvSpPr>
              <a:spLocks noChangeShapeType="1"/>
            </p:cNvSpPr>
            <p:nvPr/>
          </p:nvSpPr>
          <p:spPr bwMode="auto">
            <a:xfrm rot="-5400000">
              <a:off x="4410" y="2223"/>
              <a:ext cx="0" cy="75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172" name="Line 25"/>
            <p:cNvSpPr>
              <a:spLocks noChangeShapeType="1"/>
            </p:cNvSpPr>
            <p:nvPr/>
          </p:nvSpPr>
          <p:spPr bwMode="auto">
            <a:xfrm flipV="1">
              <a:off x="4457" y="2244"/>
              <a:ext cx="0" cy="666"/>
            </a:xfrm>
            <a:prstGeom prst="line">
              <a:avLst/>
            </a:prstGeom>
            <a:noFill/>
            <a:ln w="44450">
              <a:solidFill>
                <a:schemeClr val="tx1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5173" name="Line 26"/>
            <p:cNvSpPr>
              <a:spLocks noChangeShapeType="1"/>
            </p:cNvSpPr>
            <p:nvPr/>
          </p:nvSpPr>
          <p:spPr bwMode="auto">
            <a:xfrm>
              <a:off x="4457" y="2909"/>
              <a:ext cx="679" cy="0"/>
            </a:xfrm>
            <a:prstGeom prst="line">
              <a:avLst/>
            </a:prstGeom>
            <a:noFill/>
            <a:ln w="44450">
              <a:solidFill>
                <a:schemeClr val="tx1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aphicFrame>
        <p:nvGraphicFramePr>
          <p:cNvPr id="305179" name="Object 27"/>
          <p:cNvGraphicFramePr>
            <a:graphicFrameLocks noChangeAspect="1"/>
          </p:cNvGraphicFramePr>
          <p:nvPr/>
        </p:nvGraphicFramePr>
        <p:xfrm>
          <a:off x="6492875" y="3903663"/>
          <a:ext cx="139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6" name="Equation" r:id="rId18" imgW="139680" imgH="304560" progId="Equation.DSMT4">
                  <p:embed/>
                </p:oleObj>
              </mc:Choice>
              <mc:Fallback>
                <p:oleObj name="Equation" r:id="rId18" imgW="139680" imgH="30456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2875" y="3903663"/>
                        <a:ext cx="1397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5180" name="Object 28"/>
          <p:cNvGraphicFramePr>
            <a:graphicFrameLocks noChangeAspect="1"/>
          </p:cNvGraphicFramePr>
          <p:nvPr/>
        </p:nvGraphicFramePr>
        <p:xfrm>
          <a:off x="6002338" y="3422650"/>
          <a:ext cx="139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7" name="Equation" r:id="rId20" imgW="139680" imgH="368280" progId="Equation.DSMT4">
                  <p:embed/>
                </p:oleObj>
              </mc:Choice>
              <mc:Fallback>
                <p:oleObj name="Equation" r:id="rId20" imgW="139680" imgH="36828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2338" y="3422650"/>
                        <a:ext cx="1397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5181" name="Rectangle 29"/>
          <p:cNvSpPr>
            <a:spLocks noChangeArrowheads="1"/>
          </p:cNvSpPr>
          <p:nvPr/>
        </p:nvSpPr>
        <p:spPr bwMode="auto">
          <a:xfrm>
            <a:off x="179388" y="2673350"/>
            <a:ext cx="452596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Note first:</a:t>
            </a:r>
            <a:endParaRPr lang="en-US">
              <a:solidFill>
                <a:srgbClr val="000066"/>
              </a:solidFill>
            </a:endParaRPr>
          </a:p>
        </p:txBody>
      </p:sp>
      <p:graphicFrame>
        <p:nvGraphicFramePr>
          <p:cNvPr id="305184" name="Object 32"/>
          <p:cNvGraphicFramePr>
            <a:graphicFrameLocks noChangeAspect="1"/>
          </p:cNvGraphicFramePr>
          <p:nvPr/>
        </p:nvGraphicFramePr>
        <p:xfrm>
          <a:off x="2155825" y="3184525"/>
          <a:ext cx="2336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8" name="Equation" r:id="rId22" imgW="2336760" imgH="431640" progId="Equation.DSMT4">
                  <p:embed/>
                </p:oleObj>
              </mc:Choice>
              <mc:Fallback>
                <p:oleObj name="Equation" r:id="rId22" imgW="2336760" imgH="43164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5825" y="3184525"/>
                        <a:ext cx="23368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5185" name="Rectangle 33"/>
          <p:cNvSpPr>
            <a:spLocks noChangeArrowheads="1"/>
          </p:cNvSpPr>
          <p:nvPr/>
        </p:nvSpPr>
        <p:spPr bwMode="auto">
          <a:xfrm>
            <a:off x="1093788" y="3140075"/>
            <a:ext cx="908050" cy="493713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/>
              <a:t> </a:t>
            </a:r>
            <a:r>
              <a:rPr lang="en-ZA">
                <a:solidFill>
                  <a:srgbClr val="000066"/>
                </a:solidFill>
              </a:rPr>
              <a:t>and:</a:t>
            </a:r>
            <a:endParaRPr lang="en-US">
              <a:solidFill>
                <a:srgbClr val="000066"/>
              </a:solidFill>
            </a:endParaRPr>
          </a:p>
        </p:txBody>
      </p:sp>
      <p:graphicFrame>
        <p:nvGraphicFramePr>
          <p:cNvPr id="305186" name="Object 34"/>
          <p:cNvGraphicFramePr>
            <a:graphicFrameLocks noChangeAspect="1"/>
          </p:cNvGraphicFramePr>
          <p:nvPr/>
        </p:nvGraphicFramePr>
        <p:xfrm>
          <a:off x="412750" y="5014913"/>
          <a:ext cx="3225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9" name="Equation" r:id="rId24" imgW="3225600" imgH="482400" progId="Equation.DSMT4">
                  <p:embed/>
                </p:oleObj>
              </mc:Choice>
              <mc:Fallback>
                <p:oleObj name="Equation" r:id="rId24" imgW="3225600" imgH="48240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" y="5014913"/>
                        <a:ext cx="32258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5187" name="Rectangle 35"/>
          <p:cNvSpPr>
            <a:spLocks noChangeArrowheads="1"/>
          </p:cNvSpPr>
          <p:nvPr/>
        </p:nvSpPr>
        <p:spPr bwMode="auto">
          <a:xfrm>
            <a:off x="179388" y="5487988"/>
            <a:ext cx="8726487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811213" lvl="1" indent="-631825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I.e.	the dot product is the sum of the products of the components.</a:t>
            </a:r>
            <a:endParaRPr lang="en-US">
              <a:solidFill>
                <a:srgbClr val="000066"/>
              </a:solidFill>
            </a:endParaRPr>
          </a:p>
        </p:txBody>
      </p:sp>
      <p:graphicFrame>
        <p:nvGraphicFramePr>
          <p:cNvPr id="3" name="Object 34"/>
          <p:cNvGraphicFramePr>
            <a:graphicFrameLocks noChangeAspect="1"/>
          </p:cNvGraphicFramePr>
          <p:nvPr/>
        </p:nvGraphicFramePr>
        <p:xfrm>
          <a:off x="4368800" y="2716213"/>
          <a:ext cx="685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0" name="Equation" r:id="rId26" imgW="685800" imgH="431640" progId="Equation.DSMT4">
                  <p:embed/>
                </p:oleObj>
              </mc:Choice>
              <mc:Fallback>
                <p:oleObj name="Equation" r:id="rId26" imgW="685800" imgH="43164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8800" y="2716213"/>
                        <a:ext cx="6858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5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5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05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05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05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05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5169" grpId="0"/>
      <p:bldP spid="305170" grpId="0"/>
      <p:bldP spid="305174" grpId="0"/>
      <p:bldP spid="305175" grpId="0"/>
      <p:bldP spid="305181" grpId="0"/>
      <p:bldP spid="305185" grpId="0"/>
      <p:bldP spid="30518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WORK</a:t>
            </a:r>
          </a:p>
        </p:txBody>
      </p:sp>
      <p:sp>
        <p:nvSpPr>
          <p:cNvPr id="6149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61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516EA56-F175-4465-9729-777B1B3E82D0}" type="slidenum">
              <a:rPr lang="en-US" smtClean="0">
                <a:latin typeface="Koala"/>
                <a:cs typeface="Arial" charset="0"/>
              </a:rPr>
              <a:pPr/>
              <a:t>12</a:t>
            </a:fld>
            <a:endParaRPr lang="en-US" smtClean="0">
              <a:latin typeface="Koala"/>
              <a:cs typeface="Arial" charset="0"/>
            </a:endParaRPr>
          </a:p>
        </p:txBody>
      </p:sp>
      <p:sp>
        <p:nvSpPr>
          <p:cNvPr id="61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THE DOT PRODUCT</a:t>
            </a:r>
            <a:endParaRPr lang="en-US" smtClean="0"/>
          </a:p>
        </p:txBody>
      </p:sp>
      <p:graphicFrame>
        <p:nvGraphicFramePr>
          <p:cNvPr id="6146" name="Object 6"/>
          <p:cNvGraphicFramePr>
            <a:graphicFrameLocks noChangeAspect="1"/>
          </p:cNvGraphicFramePr>
          <p:nvPr/>
        </p:nvGraphicFramePr>
        <p:xfrm>
          <a:off x="0" y="0"/>
          <a:ext cx="9144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4" imgW="914400" imgH="203040" progId="Equation.DSMT4">
                  <p:embed/>
                </p:oleObj>
              </mc:Choice>
              <mc:Fallback>
                <p:oleObj name="Equation" r:id="rId4" imgW="914400" imgH="2030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5640" name="Rectangle 8"/>
          <p:cNvSpPr>
            <a:spLocks noChangeArrowheads="1"/>
          </p:cNvSpPr>
          <p:nvPr/>
        </p:nvSpPr>
        <p:spPr bwMode="auto">
          <a:xfrm>
            <a:off x="1190625" y="2519363"/>
            <a:ext cx="7500938" cy="263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717550" lvl="2" indent="-358775">
              <a:lnSpc>
                <a:spcPct val="110000"/>
              </a:lnSpc>
              <a:buFontTx/>
              <a:buBlip>
                <a:blip r:embed="rId6"/>
              </a:buBlip>
            </a:pP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</a:t>
            </a:r>
            <a:r>
              <a:rPr lang="en-US" sz="2200" b="1" i="1" baseline="-25000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2200">
                <a:solidFill>
                  <a:srgbClr val="000066"/>
                </a:solidFill>
              </a:rPr>
              <a:t>is the angle between the two vectors.</a:t>
            </a:r>
          </a:p>
          <a:p>
            <a:pPr marL="179388" lvl="1">
              <a:lnSpc>
                <a:spcPct val="110000"/>
              </a:lnSpc>
              <a:buFont typeface="Arial" charset="0"/>
              <a:buNone/>
            </a:pPr>
            <a:endParaRPr lang="en-US" sz="1000">
              <a:solidFill>
                <a:srgbClr val="000066"/>
              </a:solidFill>
            </a:endParaRPr>
          </a:p>
          <a:p>
            <a:pPr marL="717550" lvl="2" indent="-358775">
              <a:lnSpc>
                <a:spcPct val="110000"/>
              </a:lnSpc>
              <a:buFontTx/>
              <a:buBlip>
                <a:blip r:embed="rId6"/>
              </a:buBlip>
            </a:pPr>
            <a:r>
              <a:rPr lang="en-US" sz="2200">
                <a:solidFill>
                  <a:srgbClr val="000066"/>
                </a:solidFill>
              </a:rPr>
              <a:t>Since it is a scalar quantity, the dot product is also known as the </a:t>
            </a:r>
            <a:r>
              <a:rPr lang="en-US" sz="2200">
                <a:solidFill>
                  <a:srgbClr val="FF0000"/>
                </a:solidFill>
              </a:rPr>
              <a:t>scalar product</a:t>
            </a:r>
            <a:r>
              <a:rPr lang="en-US" sz="2200">
                <a:solidFill>
                  <a:srgbClr val="000066"/>
                </a:solidFill>
              </a:rPr>
              <a:t>.</a:t>
            </a:r>
          </a:p>
          <a:p>
            <a:pPr marL="179388" lvl="1">
              <a:lnSpc>
                <a:spcPct val="110000"/>
              </a:lnSpc>
              <a:buFont typeface="Arial" charset="0"/>
              <a:buNone/>
            </a:pPr>
            <a:endParaRPr lang="en-US" sz="1000">
              <a:solidFill>
                <a:srgbClr val="000066"/>
              </a:solidFill>
            </a:endParaRPr>
          </a:p>
          <a:p>
            <a:pPr marL="717550" lvl="2" indent="-358775">
              <a:lnSpc>
                <a:spcPct val="110000"/>
              </a:lnSpc>
              <a:buFontTx/>
              <a:buBlip>
                <a:blip r:embed="rId6"/>
              </a:buBlip>
            </a:pPr>
            <a:r>
              <a:rPr lang="en-US" sz="2200">
                <a:solidFill>
                  <a:srgbClr val="000066"/>
                </a:solidFill>
              </a:rPr>
              <a:t>Vectors can also be multiplied using a different procedure (the </a:t>
            </a:r>
            <a:r>
              <a:rPr lang="en-US" sz="2200">
                <a:solidFill>
                  <a:srgbClr val="FF0000"/>
                </a:solidFill>
              </a:rPr>
              <a:t>cross product</a:t>
            </a:r>
            <a:r>
              <a:rPr lang="en-US" sz="2200">
                <a:solidFill>
                  <a:srgbClr val="000066"/>
                </a:solidFill>
              </a:rPr>
              <a:t>) to produce a </a:t>
            </a:r>
            <a:r>
              <a:rPr lang="en-US" sz="2200">
                <a:solidFill>
                  <a:srgbClr val="FF0000"/>
                </a:solidFill>
              </a:rPr>
              <a:t>vector product</a:t>
            </a:r>
            <a:r>
              <a:rPr lang="en-US" sz="2200">
                <a:solidFill>
                  <a:srgbClr val="000066"/>
                </a:solidFill>
              </a:rPr>
              <a:t> (q.v.).</a:t>
            </a:r>
          </a:p>
        </p:txBody>
      </p:sp>
      <p:sp>
        <p:nvSpPr>
          <p:cNvPr id="325641" name="Rectangle 9"/>
          <p:cNvSpPr>
            <a:spLocks noChangeArrowheads="1"/>
          </p:cNvSpPr>
          <p:nvPr/>
        </p:nvSpPr>
        <p:spPr bwMode="auto">
          <a:xfrm>
            <a:off x="179388" y="2487613"/>
            <a:ext cx="87741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US">
                <a:solidFill>
                  <a:srgbClr val="000066"/>
                </a:solidFill>
              </a:rPr>
              <a:t>Notes:</a:t>
            </a:r>
            <a:endParaRPr lang="en-US">
              <a:solidFill>
                <a:srgbClr val="FF0000"/>
              </a:solidFill>
            </a:endParaRPr>
          </a:p>
        </p:txBody>
      </p:sp>
      <p:graphicFrame>
        <p:nvGraphicFramePr>
          <p:cNvPr id="6147" name="Object 12"/>
          <p:cNvGraphicFramePr>
            <a:graphicFrameLocks noChangeAspect="1"/>
          </p:cNvGraphicFramePr>
          <p:nvPr/>
        </p:nvGraphicFramePr>
        <p:xfrm>
          <a:off x="2463800" y="1677988"/>
          <a:ext cx="4064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7" imgW="4063680" imgH="482400" progId="Equation.DSMT4">
                  <p:embed/>
                </p:oleObj>
              </mc:Choice>
              <mc:Fallback>
                <p:oleObj name="Equation" r:id="rId7" imgW="4063680" imgH="4824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3800" y="1677988"/>
                        <a:ext cx="40640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564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WORK</a:t>
            </a:r>
          </a:p>
        </p:txBody>
      </p:sp>
      <p:sp>
        <p:nvSpPr>
          <p:cNvPr id="8196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81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4634F87-4A72-4C80-8ECB-FBA70DAD4073}" type="slidenum">
              <a:rPr lang="en-US" smtClean="0">
                <a:latin typeface="Koala"/>
                <a:cs typeface="Arial" charset="0"/>
              </a:rPr>
              <a:pPr/>
              <a:t>13</a:t>
            </a:fld>
            <a:endParaRPr lang="en-US" smtClean="0">
              <a:latin typeface="Koala"/>
              <a:cs typeface="Arial" charset="0"/>
            </a:endParaRPr>
          </a:p>
        </p:txBody>
      </p:sp>
      <p:sp>
        <p:nvSpPr>
          <p:cNvPr id="322580" name="Rectangle 20"/>
          <p:cNvSpPr>
            <a:spLocks noChangeArrowheads="1"/>
          </p:cNvSpPr>
          <p:nvPr/>
        </p:nvSpPr>
        <p:spPr bwMode="auto">
          <a:xfrm>
            <a:off x="179388" y="3141663"/>
            <a:ext cx="8640762" cy="297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Instead…</a:t>
            </a:r>
          </a:p>
          <a:p>
            <a:pPr marL="719138" lvl="2" indent="-360363">
              <a:lnSpc>
                <a:spcPct val="110000"/>
              </a:lnSpc>
              <a:buFontTx/>
              <a:buBlip>
                <a:blip r:embed="rId4"/>
              </a:buBlip>
            </a:pPr>
            <a:endParaRPr lang="en-ZA" sz="600">
              <a:solidFill>
                <a:srgbClr val="000066"/>
              </a:solidFill>
            </a:endParaRPr>
          </a:p>
          <a:p>
            <a:pPr marL="719138" lvl="2" indent="-360363">
              <a:lnSpc>
                <a:spcPct val="110000"/>
              </a:lnSpc>
              <a:buFontTx/>
              <a:buBlip>
                <a:blip r:embed="rId4"/>
              </a:buBlip>
            </a:pPr>
            <a:r>
              <a:rPr lang="en-ZA" sz="2200">
                <a:solidFill>
                  <a:srgbClr val="000066"/>
                </a:solidFill>
              </a:rPr>
              <a:t>If the force varies in a simple way, </a:t>
            </a:r>
            <a:br>
              <a:rPr lang="en-ZA" sz="2200">
                <a:solidFill>
                  <a:srgbClr val="000066"/>
                </a:solidFill>
              </a:rPr>
            </a:br>
            <a:r>
              <a:rPr lang="en-ZA" sz="2200">
                <a:solidFill>
                  <a:srgbClr val="000066"/>
                </a:solidFill>
              </a:rPr>
              <a:t>we can calculate the work </a:t>
            </a:r>
            <a:br>
              <a:rPr lang="en-ZA" sz="2200">
                <a:solidFill>
                  <a:srgbClr val="000066"/>
                </a:solidFill>
              </a:rPr>
            </a:br>
            <a:r>
              <a:rPr lang="en-ZA" sz="2200">
                <a:solidFill>
                  <a:srgbClr val="000066"/>
                </a:solidFill>
              </a:rPr>
              <a:t>geometrically, by plotting </a:t>
            </a:r>
            <a:br>
              <a:rPr lang="en-ZA" sz="2200">
                <a:solidFill>
                  <a:srgbClr val="000066"/>
                </a:solidFill>
              </a:rPr>
            </a:br>
            <a:r>
              <a:rPr lang="en-ZA" sz="2200">
                <a:solidFill>
                  <a:srgbClr val="000066"/>
                </a:solidFill>
              </a:rPr>
              <a:t>and determining the area </a:t>
            </a:r>
            <a:br>
              <a:rPr lang="en-ZA" sz="2200">
                <a:solidFill>
                  <a:srgbClr val="000066"/>
                </a:solidFill>
              </a:rPr>
            </a:br>
            <a:r>
              <a:rPr lang="en-ZA" sz="2200">
                <a:solidFill>
                  <a:srgbClr val="000066"/>
                </a:solidFill>
              </a:rPr>
              <a:t>under </a:t>
            </a:r>
            <a:r>
              <a:rPr lang="en-US" sz="2200">
                <a:solidFill>
                  <a:srgbClr val="000066"/>
                </a:solidFill>
              </a:rPr>
              <a:t>a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F-</a:t>
            </a:r>
            <a:r>
              <a:rPr lang="en-US" sz="2200">
                <a:solidFill>
                  <a:srgbClr val="000066"/>
                </a:solidFill>
              </a:rPr>
              <a:t>vs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-s</a:t>
            </a:r>
            <a:r>
              <a:rPr lang="en-US" sz="2200">
                <a:solidFill>
                  <a:srgbClr val="000066"/>
                </a:solidFill>
              </a:rPr>
              <a:t> graph.</a:t>
            </a:r>
          </a:p>
          <a:p>
            <a:pPr marL="719138" lvl="2" indent="-360363">
              <a:lnSpc>
                <a:spcPct val="110000"/>
              </a:lnSpc>
              <a:buFontTx/>
              <a:buBlip>
                <a:blip r:embed="rId4"/>
              </a:buBlip>
            </a:pPr>
            <a:endParaRPr lang="en-ZA" sz="1000">
              <a:solidFill>
                <a:srgbClr val="000066"/>
              </a:solidFill>
            </a:endParaRPr>
          </a:p>
          <a:p>
            <a:pPr marL="719138" lvl="2" indent="-360363">
              <a:lnSpc>
                <a:spcPct val="110000"/>
              </a:lnSpc>
              <a:buFontTx/>
              <a:buBlip>
                <a:blip r:embed="rId4"/>
              </a:buBlip>
            </a:pPr>
            <a:r>
              <a:rPr lang="en-ZA" sz="2200">
                <a:solidFill>
                  <a:srgbClr val="000066"/>
                </a:solidFill>
              </a:rPr>
              <a:t>Otherwise the integral must evaluated mathematically.</a:t>
            </a:r>
            <a:endParaRPr lang="en-US" sz="2200">
              <a:solidFill>
                <a:srgbClr val="000066"/>
              </a:solidFill>
            </a:endParaRPr>
          </a:p>
        </p:txBody>
      </p:sp>
      <p:sp>
        <p:nvSpPr>
          <p:cNvPr id="81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WORK DONE BY A VARIABLE FORCE</a:t>
            </a:r>
            <a:endParaRPr lang="en-US" smtClean="0"/>
          </a:p>
        </p:txBody>
      </p:sp>
      <p:sp>
        <p:nvSpPr>
          <p:cNvPr id="82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111375"/>
            <a:ext cx="8774112" cy="895350"/>
          </a:xfrm>
        </p:spPr>
        <p:txBody>
          <a:bodyPr/>
          <a:lstStyle/>
          <a:p>
            <a:pPr lvl="1" indent="0" eaLnBrk="1" hangingPunct="1">
              <a:buFont typeface="Arial" charset="0"/>
              <a:buNone/>
            </a:pPr>
            <a:r>
              <a:rPr lang="en-ZA" smtClean="0"/>
              <a:t>If the force applied to a system varies during the course of the motion, we cannot take </a:t>
            </a:r>
            <a:r>
              <a:rPr lang="en-US" b="1" i="1" smtClean="0">
                <a:latin typeface="Times New Roman" pitchFamily="18" charset="0"/>
              </a:rPr>
              <a:t>F</a:t>
            </a:r>
            <a:r>
              <a:rPr lang="en-US" b="1" i="1" baseline="-25000" smtClean="0">
                <a:latin typeface="Times New Roman" pitchFamily="18" charset="0"/>
              </a:rPr>
              <a:t>s </a:t>
            </a:r>
            <a:r>
              <a:rPr lang="en-ZA" smtClean="0"/>
              <a:t>out of the integral… </a:t>
            </a:r>
            <a:endParaRPr lang="en-US" smtClean="0"/>
          </a:p>
        </p:txBody>
      </p:sp>
      <p:graphicFrame>
        <p:nvGraphicFramePr>
          <p:cNvPr id="8194" name="Object 6"/>
          <p:cNvGraphicFramePr>
            <a:graphicFrameLocks noChangeAspect="1"/>
          </p:cNvGraphicFramePr>
          <p:nvPr/>
        </p:nvGraphicFramePr>
        <p:xfrm>
          <a:off x="3590925" y="1389063"/>
          <a:ext cx="1612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5" imgW="1612800" imgH="596880" progId="Equation.DSMT4">
                  <p:embed/>
                </p:oleObj>
              </mc:Choice>
              <mc:Fallback>
                <p:oleObj name="Equation" r:id="rId5" imgW="1612800" imgH="5968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0925" y="1389063"/>
                        <a:ext cx="16129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1" name="Rectangle 21"/>
          <p:cNvSpPr>
            <a:spLocks noChangeArrowheads="1"/>
          </p:cNvSpPr>
          <p:nvPr/>
        </p:nvSpPr>
        <p:spPr bwMode="auto">
          <a:xfrm>
            <a:off x="3484563" y="1368425"/>
            <a:ext cx="1825625" cy="661988"/>
          </a:xfrm>
          <a:prstGeom prst="rect">
            <a:avLst/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grpSp>
        <p:nvGrpSpPr>
          <p:cNvPr id="2" name="Group 56"/>
          <p:cNvGrpSpPr>
            <a:grpSpLocks/>
          </p:cNvGrpSpPr>
          <p:nvPr/>
        </p:nvGrpSpPr>
        <p:grpSpPr bwMode="auto">
          <a:xfrm>
            <a:off x="5811838" y="3554413"/>
            <a:ext cx="3182937" cy="2090737"/>
            <a:chOff x="3673" y="1969"/>
            <a:chExt cx="1926" cy="1252"/>
          </a:xfrm>
        </p:grpSpPr>
        <p:sp>
          <p:nvSpPr>
            <p:cNvPr id="8203" name="Rectangle 10"/>
            <p:cNvSpPr>
              <a:spLocks noChangeArrowheads="1"/>
            </p:cNvSpPr>
            <p:nvPr/>
          </p:nvSpPr>
          <p:spPr bwMode="auto">
            <a:xfrm>
              <a:off x="3673" y="1969"/>
              <a:ext cx="563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en-ZA" sz="1200" b="1" i="1">
                  <a:solidFill>
                    <a:srgbClr val="000066"/>
                  </a:solidFill>
                  <a:latin typeface="Times New Roman" pitchFamily="18" charset="0"/>
                </a:rPr>
                <a:t>F</a:t>
              </a:r>
              <a:r>
                <a:rPr lang="en-ZA" sz="1200" b="1" baseline="-25000">
                  <a:solidFill>
                    <a:srgbClr val="000066"/>
                  </a:solidFill>
                  <a:latin typeface="Times New Roman" pitchFamily="18" charset="0"/>
                </a:rPr>
                <a:t>net </a:t>
              </a:r>
              <a:r>
                <a:rPr lang="en-ZA" sz="1200" b="1" i="1" baseline="-25000">
                  <a:solidFill>
                    <a:srgbClr val="000066"/>
                  </a:solidFill>
                  <a:latin typeface="Times New Roman" pitchFamily="18" charset="0"/>
                </a:rPr>
                <a:t>s</a:t>
              </a:r>
              <a:r>
                <a:rPr lang="en-ZA" sz="1200" b="1" i="1">
                  <a:solidFill>
                    <a:srgbClr val="000066"/>
                  </a:solidFill>
                  <a:latin typeface="Times New Roman" pitchFamily="18" charset="0"/>
                </a:rPr>
                <a:t> </a:t>
              </a:r>
              <a:r>
                <a:rPr lang="en-ZA" sz="1200" b="1">
                  <a:solidFill>
                    <a:srgbClr val="000066"/>
                  </a:solidFill>
                  <a:latin typeface="Times New Roman" pitchFamily="18" charset="0"/>
                </a:rPr>
                <a:t>(N)</a:t>
              </a:r>
              <a:endParaRPr lang="en-ZA" sz="12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8204" name="Rectangle 12"/>
            <p:cNvSpPr>
              <a:spLocks noChangeArrowheads="1"/>
            </p:cNvSpPr>
            <p:nvPr/>
          </p:nvSpPr>
          <p:spPr bwMode="auto">
            <a:xfrm>
              <a:off x="5267" y="2943"/>
              <a:ext cx="332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en-ZA" sz="1200" b="1" i="1">
                  <a:solidFill>
                    <a:srgbClr val="000066"/>
                  </a:solidFill>
                  <a:latin typeface="Times New Roman" pitchFamily="18" charset="0"/>
                </a:rPr>
                <a:t>s </a:t>
              </a:r>
              <a:r>
                <a:rPr lang="en-ZA" sz="1200" b="1">
                  <a:solidFill>
                    <a:srgbClr val="000066"/>
                  </a:solidFill>
                  <a:latin typeface="Times New Roman" pitchFamily="18" charset="0"/>
                </a:rPr>
                <a:t>(m)</a:t>
              </a:r>
            </a:p>
          </p:txBody>
        </p:sp>
        <p:grpSp>
          <p:nvGrpSpPr>
            <p:cNvPr id="8205" name="Group 55"/>
            <p:cNvGrpSpPr>
              <a:grpSpLocks/>
            </p:cNvGrpSpPr>
            <p:nvPr/>
          </p:nvGrpSpPr>
          <p:grpSpPr bwMode="auto">
            <a:xfrm>
              <a:off x="3681" y="2138"/>
              <a:ext cx="1583" cy="1083"/>
              <a:chOff x="3681" y="2138"/>
              <a:chExt cx="1583" cy="1083"/>
            </a:xfrm>
          </p:grpSpPr>
          <p:sp>
            <p:nvSpPr>
              <p:cNvPr id="8206" name="Rectangle 22"/>
              <p:cNvSpPr>
                <a:spLocks noChangeArrowheads="1"/>
              </p:cNvSpPr>
              <p:nvPr/>
            </p:nvSpPr>
            <p:spPr bwMode="auto">
              <a:xfrm>
                <a:off x="4207" y="3051"/>
                <a:ext cx="192" cy="1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1200" b="1">
                    <a:solidFill>
                      <a:srgbClr val="000000"/>
                    </a:solidFill>
                    <a:latin typeface="Times New Roman" pitchFamily="18" charset="0"/>
                  </a:rPr>
                  <a:t>2</a:t>
                </a:r>
                <a:endParaRPr lang="en-US" sz="12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207" name="Rectangle 23"/>
              <p:cNvSpPr>
                <a:spLocks noChangeArrowheads="1"/>
              </p:cNvSpPr>
              <p:nvPr/>
            </p:nvSpPr>
            <p:spPr bwMode="auto">
              <a:xfrm>
                <a:off x="4560" y="3051"/>
                <a:ext cx="192" cy="1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1200" b="1">
                    <a:solidFill>
                      <a:srgbClr val="000000"/>
                    </a:solidFill>
                    <a:latin typeface="Times New Roman" pitchFamily="18" charset="0"/>
                  </a:rPr>
                  <a:t>4</a:t>
                </a:r>
                <a:endParaRPr lang="en-US" sz="12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208" name="Rectangle 24"/>
              <p:cNvSpPr>
                <a:spLocks noChangeArrowheads="1"/>
              </p:cNvSpPr>
              <p:nvPr/>
            </p:nvSpPr>
            <p:spPr bwMode="auto">
              <a:xfrm>
                <a:off x="4931" y="3051"/>
                <a:ext cx="192" cy="1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1200" b="1">
                    <a:solidFill>
                      <a:srgbClr val="000000"/>
                    </a:solidFill>
                    <a:latin typeface="Times New Roman" pitchFamily="18" charset="0"/>
                  </a:rPr>
                  <a:t>6</a:t>
                </a:r>
                <a:endParaRPr lang="en-US" sz="12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209" name="Rectangle 25"/>
              <p:cNvSpPr>
                <a:spLocks noChangeArrowheads="1"/>
              </p:cNvSpPr>
              <p:nvPr/>
            </p:nvSpPr>
            <p:spPr bwMode="auto">
              <a:xfrm>
                <a:off x="3843" y="3051"/>
                <a:ext cx="192" cy="1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105000"/>
                  </a:lnSpc>
                </a:pPr>
                <a:r>
                  <a:rPr lang="en-GB" sz="1200" b="1">
                    <a:solidFill>
                      <a:srgbClr val="000000"/>
                    </a:solidFill>
                    <a:latin typeface="Times New Roman" pitchFamily="18" charset="0"/>
                  </a:rPr>
                  <a:t>0</a:t>
                </a:r>
                <a:endParaRPr lang="en-US" sz="12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210" name="Rectangle 26"/>
              <p:cNvSpPr>
                <a:spLocks noChangeArrowheads="1"/>
              </p:cNvSpPr>
              <p:nvPr/>
            </p:nvSpPr>
            <p:spPr bwMode="auto">
              <a:xfrm>
                <a:off x="3681" y="2673"/>
                <a:ext cx="240" cy="1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r">
                  <a:lnSpc>
                    <a:spcPct val="105000"/>
                  </a:lnSpc>
                </a:pPr>
                <a:r>
                  <a:rPr lang="en-GB" sz="1200" b="1">
                    <a:solidFill>
                      <a:srgbClr val="000000"/>
                    </a:solidFill>
                    <a:latin typeface="Times New Roman" pitchFamily="18" charset="0"/>
                  </a:rPr>
                  <a:t>4</a:t>
                </a:r>
                <a:endParaRPr lang="en-US" sz="12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211" name="Rectangle 27"/>
              <p:cNvSpPr>
                <a:spLocks noChangeArrowheads="1"/>
              </p:cNvSpPr>
              <p:nvPr/>
            </p:nvSpPr>
            <p:spPr bwMode="auto">
              <a:xfrm>
                <a:off x="3681" y="2393"/>
                <a:ext cx="240" cy="1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r">
                  <a:lnSpc>
                    <a:spcPct val="105000"/>
                  </a:lnSpc>
                </a:pPr>
                <a:r>
                  <a:rPr lang="en-GB" sz="1200" b="1">
                    <a:solidFill>
                      <a:srgbClr val="000000"/>
                    </a:solidFill>
                    <a:latin typeface="Times New Roman" pitchFamily="18" charset="0"/>
                  </a:rPr>
                  <a:t>8</a:t>
                </a:r>
                <a:endParaRPr lang="en-US" sz="12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212" name="Rectangle 28"/>
              <p:cNvSpPr>
                <a:spLocks noChangeArrowheads="1"/>
              </p:cNvSpPr>
              <p:nvPr/>
            </p:nvSpPr>
            <p:spPr bwMode="auto">
              <a:xfrm>
                <a:off x="3756" y="2951"/>
                <a:ext cx="165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r">
                  <a:lnSpc>
                    <a:spcPct val="105000"/>
                  </a:lnSpc>
                </a:pPr>
                <a:r>
                  <a:rPr lang="en-GB" sz="1200" b="1">
                    <a:solidFill>
                      <a:srgbClr val="000000"/>
                    </a:solidFill>
                    <a:latin typeface="Times New Roman" pitchFamily="18" charset="0"/>
                  </a:rPr>
                  <a:t>0</a:t>
                </a:r>
                <a:endParaRPr lang="en-US" sz="1200" b="1" baseline="-250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grpSp>
            <p:nvGrpSpPr>
              <p:cNvPr id="8213" name="Group 54"/>
              <p:cNvGrpSpPr>
                <a:grpSpLocks/>
              </p:cNvGrpSpPr>
              <p:nvPr/>
            </p:nvGrpSpPr>
            <p:grpSpPr bwMode="auto">
              <a:xfrm>
                <a:off x="3889" y="2138"/>
                <a:ext cx="1375" cy="953"/>
                <a:chOff x="3647" y="2090"/>
                <a:chExt cx="1625" cy="1126"/>
              </a:xfrm>
            </p:grpSpPr>
            <p:sp>
              <p:nvSpPr>
                <p:cNvPr id="8214" name="Freeform 13"/>
                <p:cNvSpPr>
                  <a:spLocks/>
                </p:cNvSpPr>
                <p:nvPr/>
              </p:nvSpPr>
              <p:spPr bwMode="auto">
                <a:xfrm>
                  <a:off x="3909" y="2349"/>
                  <a:ext cx="1078" cy="818"/>
                </a:xfrm>
                <a:custGeom>
                  <a:avLst/>
                  <a:gdLst>
                    <a:gd name="T0" fmla="*/ 0 w 1078"/>
                    <a:gd name="T1" fmla="*/ 818 h 818"/>
                    <a:gd name="T2" fmla="*/ 429 w 1078"/>
                    <a:gd name="T3" fmla="*/ 0 h 818"/>
                    <a:gd name="T4" fmla="*/ 1078 w 1078"/>
                    <a:gd name="T5" fmla="*/ 816 h 818"/>
                    <a:gd name="T6" fmla="*/ 0 60000 65536"/>
                    <a:gd name="T7" fmla="*/ 0 60000 65536"/>
                    <a:gd name="T8" fmla="*/ 0 60000 65536"/>
                    <a:gd name="T9" fmla="*/ 0 w 1078"/>
                    <a:gd name="T10" fmla="*/ 0 h 818"/>
                    <a:gd name="T11" fmla="*/ 1078 w 1078"/>
                    <a:gd name="T12" fmla="*/ 818 h 81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078" h="818">
                      <a:moveTo>
                        <a:pt x="0" y="818"/>
                      </a:moveTo>
                      <a:lnTo>
                        <a:pt x="429" y="0"/>
                      </a:lnTo>
                      <a:lnTo>
                        <a:pt x="1078" y="816"/>
                      </a:lnTo>
                    </a:path>
                  </a:pathLst>
                </a:custGeom>
                <a:solidFill>
                  <a:srgbClr val="FF6464"/>
                </a:solidFill>
                <a:ln w="25400">
                  <a:solidFill>
                    <a:srgbClr val="FF0000"/>
                  </a:solidFill>
                  <a:round/>
                  <a:headEnd/>
                  <a:tailEnd type="none" w="lg" len="lg"/>
                </a:ln>
              </p:spPr>
              <p:txBody>
                <a:bodyPr lIns="90000" tIns="46800" rIns="90000" bIns="46800"/>
                <a:lstStyle/>
                <a:p>
                  <a:endParaRPr lang="en-US"/>
                </a:p>
              </p:txBody>
            </p:sp>
            <p:grpSp>
              <p:nvGrpSpPr>
                <p:cNvPr id="8215" name="Group 52"/>
                <p:cNvGrpSpPr>
                  <a:grpSpLocks/>
                </p:cNvGrpSpPr>
                <p:nvPr/>
              </p:nvGrpSpPr>
              <p:grpSpPr bwMode="auto">
                <a:xfrm>
                  <a:off x="3647" y="2090"/>
                  <a:ext cx="1625" cy="1126"/>
                  <a:chOff x="3848" y="2090"/>
                  <a:chExt cx="1625" cy="1126"/>
                </a:xfrm>
              </p:grpSpPr>
              <p:grpSp>
                <p:nvGrpSpPr>
                  <p:cNvPr id="8216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3848" y="3171"/>
                    <a:ext cx="1625" cy="44"/>
                    <a:chOff x="3848" y="3171"/>
                    <a:chExt cx="1625" cy="44"/>
                  </a:xfrm>
                </p:grpSpPr>
                <p:sp>
                  <p:nvSpPr>
                    <p:cNvPr id="8224" name="Line 1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848" y="3171"/>
                      <a:ext cx="1625" cy="0"/>
                    </a:xfrm>
                    <a:prstGeom prst="line">
                      <a:avLst/>
                    </a:prstGeom>
                    <a:noFill/>
                    <a:ln w="15875">
                      <a:solidFill>
                        <a:schemeClr val="tx1"/>
                      </a:solidFill>
                      <a:round/>
                      <a:headEnd/>
                      <a:tailEnd type="triangle" w="lg" len="lg"/>
                    </a:ln>
                  </p:spPr>
                  <p:txBody>
                    <a:bodyPr lIns="90000" tIns="46800" rIns="90000" bIns="46800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225" name="Line 3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110" y="3173"/>
                      <a:ext cx="0" cy="42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 type="none" w="lg" len="lg"/>
                    </a:ln>
                  </p:spPr>
                  <p:txBody>
                    <a:bodyPr lIns="90000" tIns="46800" rIns="90000" bIns="46800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226" name="Line 3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542" y="3173"/>
                      <a:ext cx="0" cy="42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 type="none" w="lg" len="lg"/>
                    </a:ln>
                  </p:spPr>
                  <p:txBody>
                    <a:bodyPr lIns="90000" tIns="46800" rIns="90000" bIns="46800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227" name="Line 3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326" y="3173"/>
                      <a:ext cx="0" cy="42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 type="none" w="lg" len="lg"/>
                    </a:ln>
                  </p:spPr>
                  <p:txBody>
                    <a:bodyPr lIns="90000" tIns="46800" rIns="90000" bIns="46800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228" name="Line 3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758" y="3173"/>
                      <a:ext cx="0" cy="42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 type="none" w="lg" len="lg"/>
                    </a:ln>
                  </p:spPr>
                  <p:txBody>
                    <a:bodyPr lIns="90000" tIns="46800" rIns="90000" bIns="46800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229" name="Line 3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190" y="3173"/>
                      <a:ext cx="0" cy="42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 type="none" w="lg" len="lg"/>
                    </a:ln>
                  </p:spPr>
                  <p:txBody>
                    <a:bodyPr lIns="90000" tIns="46800" rIns="90000" bIns="46800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230" name="Line 3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974" y="3173"/>
                      <a:ext cx="0" cy="42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 type="none" w="lg" len="lg"/>
                    </a:ln>
                  </p:spPr>
                  <p:txBody>
                    <a:bodyPr lIns="90000" tIns="46800" rIns="90000" bIns="46800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8217" name="Group 50"/>
                  <p:cNvGrpSpPr>
                    <a:grpSpLocks/>
                  </p:cNvGrpSpPr>
                  <p:nvPr/>
                </p:nvGrpSpPr>
                <p:grpSpPr bwMode="auto">
                  <a:xfrm>
                    <a:off x="3855" y="2090"/>
                    <a:ext cx="40" cy="1126"/>
                    <a:chOff x="3855" y="2090"/>
                    <a:chExt cx="40" cy="1126"/>
                  </a:xfrm>
                </p:grpSpPr>
                <p:sp>
                  <p:nvSpPr>
                    <p:cNvPr id="8218" name="Line 9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895" y="2090"/>
                      <a:ext cx="0" cy="1126"/>
                    </a:xfrm>
                    <a:prstGeom prst="line">
                      <a:avLst/>
                    </a:prstGeom>
                    <a:noFill/>
                    <a:ln w="15875">
                      <a:solidFill>
                        <a:schemeClr val="tx1"/>
                      </a:solidFill>
                      <a:round/>
                      <a:headEnd/>
                      <a:tailEnd type="triangle" w="lg" len="lg"/>
                    </a:ln>
                  </p:spPr>
                  <p:txBody>
                    <a:bodyPr lIns="90000" tIns="46800" rIns="90000" bIns="46800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219" name="Line 4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855" y="3007"/>
                      <a:ext cx="40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 type="none" w="lg" len="lg"/>
                    </a:ln>
                  </p:spPr>
                  <p:txBody>
                    <a:bodyPr lIns="90000" tIns="46800" rIns="90000" bIns="46800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220" name="Line 4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855" y="2838"/>
                      <a:ext cx="40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 type="none" w="lg" len="lg"/>
                    </a:ln>
                  </p:spPr>
                  <p:txBody>
                    <a:bodyPr lIns="90000" tIns="46800" rIns="90000" bIns="46800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221" name="Line 4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855" y="2674"/>
                      <a:ext cx="40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 type="none" w="lg" len="lg"/>
                    </a:ln>
                  </p:spPr>
                  <p:txBody>
                    <a:bodyPr lIns="90000" tIns="46800" rIns="90000" bIns="46800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222" name="Line 4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855" y="2347"/>
                      <a:ext cx="40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 type="none" w="lg" len="lg"/>
                    </a:ln>
                  </p:spPr>
                  <p:txBody>
                    <a:bodyPr lIns="90000" tIns="46800" rIns="90000" bIns="46800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223" name="Line 4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855" y="2511"/>
                      <a:ext cx="40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/>
                      <a:tailEnd type="none" w="lg" len="lg"/>
                    </a:ln>
                  </p:spPr>
                  <p:txBody>
                    <a:bodyPr lIns="90000" tIns="46800" rIns="90000" bIns="46800"/>
                    <a:lstStyle/>
                    <a:p>
                      <a:endParaRPr lang="en-US"/>
                    </a:p>
                  </p:txBody>
                </p:sp>
              </p:grpSp>
            </p:grp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5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WORK</a:t>
            </a:r>
          </a:p>
        </p:txBody>
      </p:sp>
      <p:sp>
        <p:nvSpPr>
          <p:cNvPr id="9226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922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6970052-CCCA-4CE8-BBB0-2D85A9D379CA}" type="slidenum">
              <a:rPr lang="en-US" smtClean="0">
                <a:latin typeface="Koala"/>
                <a:cs typeface="Arial" charset="0"/>
              </a:rPr>
              <a:pPr/>
              <a:t>14</a:t>
            </a:fld>
            <a:endParaRPr lang="en-US" smtClean="0">
              <a:latin typeface="Koala"/>
              <a:cs typeface="Arial" charset="0"/>
            </a:endParaRPr>
          </a:p>
        </p:txBody>
      </p:sp>
      <p:sp>
        <p:nvSpPr>
          <p:cNvPr id="306192" name="Rectangle 16"/>
          <p:cNvSpPr>
            <a:spLocks noChangeArrowheads="1"/>
          </p:cNvSpPr>
          <p:nvPr/>
        </p:nvSpPr>
        <p:spPr bwMode="auto">
          <a:xfrm rot="1105411" flipH="1" flipV="1">
            <a:off x="6111875" y="3676650"/>
            <a:ext cx="2563813" cy="225425"/>
          </a:xfrm>
          <a:prstGeom prst="rect">
            <a:avLst/>
          </a:prstGeom>
          <a:gradFill rotWithShape="0">
            <a:gsLst>
              <a:gs pos="0">
                <a:srgbClr val="FDFDFD"/>
              </a:gs>
              <a:gs pos="100000">
                <a:srgbClr val="C0C0C0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92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WORK DONE BY GRAVITY</a:t>
            </a:r>
            <a:endParaRPr lang="en-US" smtClean="0"/>
          </a:p>
        </p:txBody>
      </p:sp>
      <p:sp>
        <p:nvSpPr>
          <p:cNvPr id="306181" name="Line 5"/>
          <p:cNvSpPr>
            <a:spLocks noChangeShapeType="1"/>
          </p:cNvSpPr>
          <p:nvPr/>
        </p:nvSpPr>
        <p:spPr bwMode="auto">
          <a:xfrm flipV="1">
            <a:off x="6570663" y="2551113"/>
            <a:ext cx="0" cy="148272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6182" name="Rectangle 6"/>
          <p:cNvSpPr>
            <a:spLocks noChangeArrowheads="1"/>
          </p:cNvSpPr>
          <p:nvPr/>
        </p:nvSpPr>
        <p:spPr bwMode="auto">
          <a:xfrm>
            <a:off x="6045200" y="2511425"/>
            <a:ext cx="66357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y</a:t>
            </a:r>
          </a:p>
        </p:txBody>
      </p:sp>
      <p:grpSp>
        <p:nvGrpSpPr>
          <p:cNvPr id="9232" name="Group 7"/>
          <p:cNvGrpSpPr>
            <a:grpSpLocks/>
          </p:cNvGrpSpPr>
          <p:nvPr/>
        </p:nvGrpSpPr>
        <p:grpSpPr bwMode="auto">
          <a:xfrm flipH="1">
            <a:off x="6681788" y="1582738"/>
            <a:ext cx="2263775" cy="1195387"/>
            <a:chOff x="1506" y="2260"/>
            <a:chExt cx="1426" cy="753"/>
          </a:xfrm>
        </p:grpSpPr>
        <p:sp>
          <p:nvSpPr>
            <p:cNvPr id="9257" name="Freeform 8"/>
            <p:cNvSpPr>
              <a:spLocks/>
            </p:cNvSpPr>
            <p:nvPr/>
          </p:nvSpPr>
          <p:spPr bwMode="auto">
            <a:xfrm>
              <a:off x="1506" y="2260"/>
              <a:ext cx="1426" cy="753"/>
            </a:xfrm>
            <a:custGeom>
              <a:avLst/>
              <a:gdLst>
                <a:gd name="T0" fmla="*/ 0 w 1426"/>
                <a:gd name="T1" fmla="*/ 651 h 753"/>
                <a:gd name="T2" fmla="*/ 1381 w 1426"/>
                <a:gd name="T3" fmla="*/ 0 h 753"/>
                <a:gd name="T4" fmla="*/ 1426 w 1426"/>
                <a:gd name="T5" fmla="*/ 110 h 753"/>
                <a:gd name="T6" fmla="*/ 67 w 1426"/>
                <a:gd name="T7" fmla="*/ 753 h 753"/>
                <a:gd name="T8" fmla="*/ 0 w 1426"/>
                <a:gd name="T9" fmla="*/ 651 h 7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26"/>
                <a:gd name="T16" fmla="*/ 0 h 753"/>
                <a:gd name="T17" fmla="*/ 1426 w 1426"/>
                <a:gd name="T18" fmla="*/ 753 h 75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26" h="753">
                  <a:moveTo>
                    <a:pt x="0" y="651"/>
                  </a:moveTo>
                  <a:cubicBezTo>
                    <a:pt x="237" y="251"/>
                    <a:pt x="894" y="295"/>
                    <a:pt x="1381" y="0"/>
                  </a:cubicBezTo>
                  <a:cubicBezTo>
                    <a:pt x="1403" y="55"/>
                    <a:pt x="1426" y="110"/>
                    <a:pt x="1426" y="110"/>
                  </a:cubicBezTo>
                  <a:cubicBezTo>
                    <a:pt x="1145" y="369"/>
                    <a:pt x="384" y="383"/>
                    <a:pt x="67" y="753"/>
                  </a:cubicBezTo>
                  <a:lnTo>
                    <a:pt x="0" y="651"/>
                  </a:lnTo>
                  <a:close/>
                </a:path>
              </a:pathLst>
            </a:custGeom>
            <a:gradFill rotWithShape="1">
              <a:gsLst>
                <a:gs pos="0">
                  <a:srgbClr val="C0C0C0"/>
                </a:gs>
                <a:gs pos="100000">
                  <a:srgbClr val="FFFFFF"/>
                </a:gs>
              </a:gsLst>
              <a:lin ang="2700000" scaled="1"/>
            </a:gradFill>
            <a:ln w="15875">
              <a:noFill/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9258" name="Freeform 9"/>
            <p:cNvSpPr>
              <a:spLocks/>
            </p:cNvSpPr>
            <p:nvPr/>
          </p:nvSpPr>
          <p:spPr bwMode="auto">
            <a:xfrm>
              <a:off x="1508" y="2260"/>
              <a:ext cx="1380" cy="650"/>
            </a:xfrm>
            <a:custGeom>
              <a:avLst/>
              <a:gdLst>
                <a:gd name="T0" fmla="*/ 0 w 1380"/>
                <a:gd name="T1" fmla="*/ 650 h 650"/>
                <a:gd name="T2" fmla="*/ 1380 w 1380"/>
                <a:gd name="T3" fmla="*/ 0 h 650"/>
                <a:gd name="T4" fmla="*/ 0 60000 65536"/>
                <a:gd name="T5" fmla="*/ 0 60000 65536"/>
                <a:gd name="T6" fmla="*/ 0 w 1380"/>
                <a:gd name="T7" fmla="*/ 0 h 650"/>
                <a:gd name="T8" fmla="*/ 1380 w 1380"/>
                <a:gd name="T9" fmla="*/ 650 h 65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380" h="650">
                  <a:moveTo>
                    <a:pt x="0" y="650"/>
                  </a:moveTo>
                  <a:cubicBezTo>
                    <a:pt x="238" y="252"/>
                    <a:pt x="890" y="296"/>
                    <a:pt x="1380" y="0"/>
                  </a:cubicBezTo>
                </a:path>
              </a:pathLst>
            </a:custGeom>
            <a:noFill/>
            <a:ln w="1587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9233" name="Rectangle 10"/>
          <p:cNvSpPr>
            <a:spLocks noChangeArrowheads="1"/>
          </p:cNvSpPr>
          <p:nvPr/>
        </p:nvSpPr>
        <p:spPr bwMode="auto">
          <a:xfrm rot="1106097" flipH="1">
            <a:off x="7250113" y="1544638"/>
            <a:ext cx="298450" cy="2984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DBB191"/>
              </a:gs>
            </a:gsLst>
            <a:lin ang="2700000" scaled="1"/>
          </a:gradFill>
          <a:ln w="12700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06187" name="Line 11"/>
          <p:cNvSpPr>
            <a:spLocks noChangeShapeType="1"/>
          </p:cNvSpPr>
          <p:nvPr/>
        </p:nvSpPr>
        <p:spPr bwMode="auto">
          <a:xfrm>
            <a:off x="7402513" y="1687513"/>
            <a:ext cx="0" cy="860425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06189" name="Object 13"/>
          <p:cNvGraphicFramePr>
            <a:graphicFrameLocks noChangeAspect="1"/>
          </p:cNvGraphicFramePr>
          <p:nvPr/>
        </p:nvGraphicFramePr>
        <p:xfrm>
          <a:off x="7124700" y="2057400"/>
          <a:ext cx="2286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4" imgW="228600" imgH="253800" progId="Equation.DSMT4">
                  <p:embed/>
                </p:oleObj>
              </mc:Choice>
              <mc:Fallback>
                <p:oleObj name="Equation" r:id="rId4" imgW="228600" imgH="2538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4700" y="2057400"/>
                        <a:ext cx="2286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6190" name="Line 14"/>
          <p:cNvSpPr>
            <a:spLocks noChangeShapeType="1"/>
          </p:cNvSpPr>
          <p:nvPr/>
        </p:nvSpPr>
        <p:spPr bwMode="auto">
          <a:xfrm rot="16200000" flipH="1">
            <a:off x="7689057" y="1388269"/>
            <a:ext cx="298450" cy="890587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06191" name="Object 15"/>
          <p:cNvGraphicFramePr>
            <a:graphicFrameLocks noChangeAspect="1"/>
          </p:cNvGraphicFramePr>
          <p:nvPr/>
        </p:nvGraphicFramePr>
        <p:xfrm>
          <a:off x="7721600" y="1501775"/>
          <a:ext cx="3302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Equation" r:id="rId6" imgW="330120" imgH="253800" progId="Equation.DSMT4">
                  <p:embed/>
                </p:oleObj>
              </mc:Choice>
              <mc:Fallback>
                <p:oleObj name="Equation" r:id="rId6" imgW="330120" imgH="2538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21600" y="1501775"/>
                        <a:ext cx="3302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6193" name="Line 17"/>
          <p:cNvSpPr>
            <a:spLocks noChangeShapeType="1"/>
          </p:cNvSpPr>
          <p:nvPr/>
        </p:nvSpPr>
        <p:spPr bwMode="auto">
          <a:xfrm rot="1105411">
            <a:off x="6169025" y="3676650"/>
            <a:ext cx="2586038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6194" name="Rectangle 18"/>
          <p:cNvSpPr>
            <a:spLocks noChangeArrowheads="1"/>
          </p:cNvSpPr>
          <p:nvPr/>
        </p:nvSpPr>
        <p:spPr bwMode="auto">
          <a:xfrm rot="1106097" flipH="1">
            <a:off x="8189913" y="3657600"/>
            <a:ext cx="298450" cy="2984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DBB191"/>
              </a:gs>
            </a:gsLst>
            <a:lin ang="2700000" scaled="1"/>
          </a:gradFill>
          <a:ln w="12700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06195" name="Rectangle 19"/>
          <p:cNvSpPr>
            <a:spLocks noChangeArrowheads="1"/>
          </p:cNvSpPr>
          <p:nvPr/>
        </p:nvSpPr>
        <p:spPr bwMode="auto">
          <a:xfrm rot="1106097" flipH="1">
            <a:off x="6461125" y="3082925"/>
            <a:ext cx="298450" cy="2984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DBB191"/>
              </a:gs>
            </a:gsLst>
            <a:lin ang="2700000" scaled="1"/>
          </a:gradFill>
          <a:ln w="12700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06196" name="Line 20"/>
          <p:cNvSpPr>
            <a:spLocks noChangeShapeType="1"/>
          </p:cNvSpPr>
          <p:nvPr/>
        </p:nvSpPr>
        <p:spPr bwMode="auto">
          <a:xfrm rot="16200000" flipH="1">
            <a:off x="8520113" y="3633787"/>
            <a:ext cx="177800" cy="530225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6198" name="Rectangle 22"/>
          <p:cNvSpPr>
            <a:spLocks noChangeArrowheads="1"/>
          </p:cNvSpPr>
          <p:nvPr/>
        </p:nvSpPr>
        <p:spPr bwMode="auto">
          <a:xfrm flipH="1">
            <a:off x="8085138" y="3919538"/>
            <a:ext cx="604837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s</a:t>
            </a:r>
          </a:p>
        </p:txBody>
      </p:sp>
      <p:sp>
        <p:nvSpPr>
          <p:cNvPr id="306199" name="Line 23"/>
          <p:cNvSpPr>
            <a:spLocks noChangeShapeType="1"/>
          </p:cNvSpPr>
          <p:nvPr/>
        </p:nvSpPr>
        <p:spPr bwMode="auto">
          <a:xfrm>
            <a:off x="6569075" y="3952875"/>
            <a:ext cx="17145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3" name="Group 65"/>
          <p:cNvGrpSpPr>
            <a:grpSpLocks/>
          </p:cNvGrpSpPr>
          <p:nvPr/>
        </p:nvGrpSpPr>
        <p:grpSpPr bwMode="auto">
          <a:xfrm>
            <a:off x="6361113" y="3371850"/>
            <a:ext cx="604837" cy="371475"/>
            <a:chOff x="4007" y="2124"/>
            <a:chExt cx="381" cy="234"/>
          </a:xfrm>
        </p:grpSpPr>
        <p:sp>
          <p:nvSpPr>
            <p:cNvPr id="9255" name="Rectangle 25"/>
            <p:cNvSpPr>
              <a:spLocks noChangeArrowheads="1"/>
            </p:cNvSpPr>
            <p:nvPr/>
          </p:nvSpPr>
          <p:spPr bwMode="auto">
            <a:xfrm>
              <a:off x="4007" y="2124"/>
              <a:ext cx="381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>
                <a:lnSpc>
                  <a:spcPct val="110000"/>
                </a:lnSpc>
                <a:buFont typeface="Arial" charset="0"/>
                <a:buNone/>
              </a:pPr>
              <a:r>
                <a:rPr lang="en-US" sz="1600" b="1" i="1">
                  <a:solidFill>
                    <a:srgbClr val="000066"/>
                  </a:solidFill>
                  <a:latin typeface="Times New Roman" pitchFamily="18" charset="0"/>
                  <a:sym typeface="Symbol" pitchFamily="18" charset="2"/>
                </a:rPr>
                <a:t></a:t>
              </a:r>
            </a:p>
          </p:txBody>
        </p:sp>
        <p:sp>
          <p:nvSpPr>
            <p:cNvPr id="9256" name="Arc 26"/>
            <p:cNvSpPr>
              <a:spLocks/>
            </p:cNvSpPr>
            <p:nvPr/>
          </p:nvSpPr>
          <p:spPr bwMode="auto">
            <a:xfrm rot="5400000">
              <a:off x="4134" y="2136"/>
              <a:ext cx="228" cy="216"/>
            </a:xfrm>
            <a:custGeom>
              <a:avLst/>
              <a:gdLst>
                <a:gd name="T0" fmla="*/ 0 w 21600"/>
                <a:gd name="T1" fmla="*/ 0 h 20381"/>
                <a:gd name="T2" fmla="*/ 0 w 21600"/>
                <a:gd name="T3" fmla="*/ 0 h 20381"/>
                <a:gd name="T4" fmla="*/ 0 w 21600"/>
                <a:gd name="T5" fmla="*/ 0 h 20381"/>
                <a:gd name="T6" fmla="*/ 0 60000 65536"/>
                <a:gd name="T7" fmla="*/ 0 60000 65536"/>
                <a:gd name="T8" fmla="*/ 0 60000 65536"/>
                <a:gd name="T9" fmla="*/ 0 w 21600"/>
                <a:gd name="T10" fmla="*/ 0 h 20381"/>
                <a:gd name="T11" fmla="*/ 21600 w 21600"/>
                <a:gd name="T12" fmla="*/ 20381 h 2038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0381" fill="none" extrusionOk="0">
                  <a:moveTo>
                    <a:pt x="7153" y="0"/>
                  </a:moveTo>
                  <a:cubicBezTo>
                    <a:pt x="15807" y="3037"/>
                    <a:pt x="21600" y="11209"/>
                    <a:pt x="21600" y="20381"/>
                  </a:cubicBezTo>
                </a:path>
                <a:path w="21600" h="20381" stroke="0" extrusionOk="0">
                  <a:moveTo>
                    <a:pt x="7153" y="0"/>
                  </a:moveTo>
                  <a:cubicBezTo>
                    <a:pt x="15807" y="3037"/>
                    <a:pt x="21600" y="11209"/>
                    <a:pt x="21600" y="20381"/>
                  </a:cubicBezTo>
                  <a:lnTo>
                    <a:pt x="0" y="20381"/>
                  </a:lnTo>
                  <a:close/>
                </a:path>
              </a:pathLst>
            </a:custGeom>
            <a:noFill/>
            <a:ln w="15875">
              <a:solidFill>
                <a:srgbClr val="808080"/>
              </a:solidFill>
              <a:round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endParaRPr lang="en-US"/>
            </a:p>
          </p:txBody>
        </p:sp>
      </p:grpSp>
      <p:sp>
        <p:nvSpPr>
          <p:cNvPr id="306213" name="Rectangle 37"/>
          <p:cNvSpPr>
            <a:spLocks noChangeArrowheads="1"/>
          </p:cNvSpPr>
          <p:nvPr/>
        </p:nvSpPr>
        <p:spPr bwMode="auto">
          <a:xfrm>
            <a:off x="5284788" y="3325813"/>
            <a:ext cx="12731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algn="r">
              <a:lnSpc>
                <a:spcPct val="90000"/>
              </a:lnSpc>
              <a:buFont typeface="Arial" charset="0"/>
              <a:buNone/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dy = </a:t>
            </a:r>
            <a:b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</a:b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2000" b="1">
                <a:solidFill>
                  <a:srgbClr val="000066"/>
                </a:solidFill>
                <a:latin typeface="Times New Roman" pitchFamily="18" charset="0"/>
              </a:rPr>
              <a:t>cos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</a:t>
            </a:r>
            <a:r>
              <a:rPr lang="en-US" sz="2000" b="1" i="1" baseline="300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ds</a:t>
            </a:r>
          </a:p>
        </p:txBody>
      </p:sp>
      <p:sp>
        <p:nvSpPr>
          <p:cNvPr id="306214" name="Rectangle 38"/>
          <p:cNvSpPr>
            <a:spLocks noChangeArrowheads="1"/>
          </p:cNvSpPr>
          <p:nvPr/>
        </p:nvSpPr>
        <p:spPr bwMode="auto">
          <a:xfrm>
            <a:off x="7343775" y="2843213"/>
            <a:ext cx="60483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ds</a:t>
            </a:r>
          </a:p>
        </p:txBody>
      </p:sp>
      <p:sp>
        <p:nvSpPr>
          <p:cNvPr id="9245" name="Rectangle 48"/>
          <p:cNvSpPr>
            <a:spLocks noChangeArrowheads="1"/>
          </p:cNvSpPr>
          <p:nvPr/>
        </p:nvSpPr>
        <p:spPr bwMode="auto">
          <a:xfrm>
            <a:off x="179388" y="1368425"/>
            <a:ext cx="6008687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Consider an object sliding down an arbitrarily-shaped frictionless surface as it moves a short distance </a:t>
            </a:r>
            <a:r>
              <a:rPr lang="en-US" b="1" i="1">
                <a:solidFill>
                  <a:srgbClr val="000066"/>
                </a:solidFill>
                <a:latin typeface="Times New Roman" pitchFamily="18" charset="0"/>
              </a:rPr>
              <a:t>ds</a:t>
            </a:r>
            <a:r>
              <a:rPr lang="en-ZA">
                <a:solidFill>
                  <a:srgbClr val="000066"/>
                </a:solidFill>
              </a:rPr>
              <a:t>.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306226" name="Line 50"/>
          <p:cNvSpPr>
            <a:spLocks noChangeShapeType="1"/>
          </p:cNvSpPr>
          <p:nvPr/>
        </p:nvSpPr>
        <p:spPr bwMode="auto">
          <a:xfrm>
            <a:off x="6754813" y="2944813"/>
            <a:ext cx="1685925" cy="565150"/>
          </a:xfrm>
          <a:prstGeom prst="line">
            <a:avLst/>
          </a:prstGeom>
          <a:noFill/>
          <a:ln w="25400">
            <a:solidFill>
              <a:srgbClr val="3366FF"/>
            </a:solidFill>
            <a:round/>
            <a:headEnd/>
            <a:tailEnd type="arrow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4" name="Group 64"/>
          <p:cNvGrpSpPr>
            <a:grpSpLocks/>
          </p:cNvGrpSpPr>
          <p:nvPr/>
        </p:nvGrpSpPr>
        <p:grpSpPr bwMode="auto">
          <a:xfrm>
            <a:off x="7234238" y="1704975"/>
            <a:ext cx="693737" cy="554038"/>
            <a:chOff x="4557" y="1074"/>
            <a:chExt cx="437" cy="349"/>
          </a:xfrm>
        </p:grpSpPr>
        <p:sp>
          <p:nvSpPr>
            <p:cNvPr id="9253" name="Rectangle 51"/>
            <p:cNvSpPr>
              <a:spLocks noChangeArrowheads="1"/>
            </p:cNvSpPr>
            <p:nvPr/>
          </p:nvSpPr>
          <p:spPr bwMode="auto">
            <a:xfrm>
              <a:off x="4557" y="1154"/>
              <a:ext cx="381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>
                <a:lnSpc>
                  <a:spcPct val="110000"/>
                </a:lnSpc>
                <a:buFont typeface="Arial" charset="0"/>
                <a:buNone/>
              </a:pPr>
              <a:r>
                <a:rPr lang="en-US" sz="2000" b="1" i="1">
                  <a:solidFill>
                    <a:srgbClr val="000066"/>
                  </a:solidFill>
                  <a:latin typeface="Times New Roman" pitchFamily="18" charset="0"/>
                  <a:sym typeface="Symbol" pitchFamily="18" charset="2"/>
                </a:rPr>
                <a:t></a:t>
              </a:r>
            </a:p>
          </p:txBody>
        </p:sp>
        <p:sp>
          <p:nvSpPr>
            <p:cNvPr id="9254" name="Arc 52"/>
            <p:cNvSpPr>
              <a:spLocks/>
            </p:cNvSpPr>
            <p:nvPr/>
          </p:nvSpPr>
          <p:spPr bwMode="auto">
            <a:xfrm rot="5400000">
              <a:off x="4661" y="1083"/>
              <a:ext cx="342" cy="324"/>
            </a:xfrm>
            <a:custGeom>
              <a:avLst/>
              <a:gdLst>
                <a:gd name="T0" fmla="*/ 0 w 21600"/>
                <a:gd name="T1" fmla="*/ 0 h 20381"/>
                <a:gd name="T2" fmla="*/ 0 w 21600"/>
                <a:gd name="T3" fmla="*/ 0 h 20381"/>
                <a:gd name="T4" fmla="*/ 0 w 21600"/>
                <a:gd name="T5" fmla="*/ 0 h 20381"/>
                <a:gd name="T6" fmla="*/ 0 60000 65536"/>
                <a:gd name="T7" fmla="*/ 0 60000 65536"/>
                <a:gd name="T8" fmla="*/ 0 60000 65536"/>
                <a:gd name="T9" fmla="*/ 0 w 21600"/>
                <a:gd name="T10" fmla="*/ 0 h 20381"/>
                <a:gd name="T11" fmla="*/ 21600 w 21600"/>
                <a:gd name="T12" fmla="*/ 20381 h 2038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0381" fill="none" extrusionOk="0">
                  <a:moveTo>
                    <a:pt x="7153" y="0"/>
                  </a:moveTo>
                  <a:cubicBezTo>
                    <a:pt x="15807" y="3037"/>
                    <a:pt x="21600" y="11209"/>
                    <a:pt x="21600" y="20381"/>
                  </a:cubicBezTo>
                </a:path>
                <a:path w="21600" h="20381" stroke="0" extrusionOk="0">
                  <a:moveTo>
                    <a:pt x="7153" y="0"/>
                  </a:moveTo>
                  <a:cubicBezTo>
                    <a:pt x="15807" y="3037"/>
                    <a:pt x="21600" y="11209"/>
                    <a:pt x="21600" y="20381"/>
                  </a:cubicBezTo>
                  <a:lnTo>
                    <a:pt x="0" y="20381"/>
                  </a:lnTo>
                  <a:close/>
                </a:path>
              </a:pathLst>
            </a:custGeom>
            <a:noFill/>
            <a:ln w="15875">
              <a:solidFill>
                <a:srgbClr val="808080"/>
              </a:solidFill>
              <a:round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endParaRPr lang="en-US"/>
            </a:p>
          </p:txBody>
        </p:sp>
      </p:grpSp>
      <p:graphicFrame>
        <p:nvGraphicFramePr>
          <p:cNvPr id="306229" name="Object 53"/>
          <p:cNvGraphicFramePr>
            <a:graphicFrameLocks noChangeAspect="1"/>
          </p:cNvGraphicFramePr>
          <p:nvPr/>
        </p:nvGraphicFramePr>
        <p:xfrm>
          <a:off x="757238" y="2851150"/>
          <a:ext cx="3619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name="Equation" r:id="rId8" imgW="3619440" imgH="431640" progId="Equation.DSMT4">
                  <p:embed/>
                </p:oleObj>
              </mc:Choice>
              <mc:Fallback>
                <p:oleObj name="Equation" r:id="rId8" imgW="3619440" imgH="431640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7238" y="2851150"/>
                        <a:ext cx="36195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6230" name="Object 54"/>
          <p:cNvGraphicFramePr>
            <a:graphicFrameLocks noChangeAspect="1"/>
          </p:cNvGraphicFramePr>
          <p:nvPr/>
        </p:nvGraphicFramePr>
        <p:xfrm>
          <a:off x="460375" y="3373438"/>
          <a:ext cx="2387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Equation" r:id="rId10" imgW="2387520" imgH="431640" progId="Equation.DSMT4">
                  <p:embed/>
                </p:oleObj>
              </mc:Choice>
              <mc:Fallback>
                <p:oleObj name="Equation" r:id="rId10" imgW="2387520" imgH="431640" progId="Equation.DSMT4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375" y="3373438"/>
                        <a:ext cx="23876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6231" name="Object 55"/>
          <p:cNvGraphicFramePr>
            <a:graphicFrameLocks noChangeAspect="1"/>
          </p:cNvGraphicFramePr>
          <p:nvPr/>
        </p:nvGraphicFramePr>
        <p:xfrm>
          <a:off x="460375" y="3854450"/>
          <a:ext cx="31115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3" name="Equation" r:id="rId12" imgW="3111480" imgH="596880" progId="Equation.DSMT4">
                  <p:embed/>
                </p:oleObj>
              </mc:Choice>
              <mc:Fallback>
                <p:oleObj name="Equation" r:id="rId12" imgW="3111480" imgH="596880" progId="Equation.DSMT4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375" y="3854450"/>
                        <a:ext cx="31115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6233" name="Object 57"/>
          <p:cNvGraphicFramePr>
            <a:graphicFrameLocks noChangeAspect="1"/>
          </p:cNvGraphicFramePr>
          <p:nvPr/>
        </p:nvGraphicFramePr>
        <p:xfrm>
          <a:off x="3565525" y="3948113"/>
          <a:ext cx="1943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4" name="Equation" r:id="rId14" imgW="1942920" imgH="431640" progId="Equation.DSMT4">
                  <p:embed/>
                </p:oleObj>
              </mc:Choice>
              <mc:Fallback>
                <p:oleObj name="Equation" r:id="rId14" imgW="1942920" imgH="431640" progId="Equation.DSMT4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5525" y="3948113"/>
                        <a:ext cx="19431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6236" name="Line 60"/>
          <p:cNvSpPr>
            <a:spLocks noChangeShapeType="1"/>
          </p:cNvSpPr>
          <p:nvPr/>
        </p:nvSpPr>
        <p:spPr bwMode="auto">
          <a:xfrm rot="16200000" flipH="1">
            <a:off x="6742906" y="3102770"/>
            <a:ext cx="123825" cy="366712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06237" name="Rectangle 61"/>
          <p:cNvSpPr>
            <a:spLocks noChangeArrowheads="1"/>
          </p:cNvSpPr>
          <p:nvPr/>
        </p:nvSpPr>
        <p:spPr bwMode="auto">
          <a:xfrm>
            <a:off x="1184275" y="5292725"/>
            <a:ext cx="7680325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717550" lvl="2" indent="-358775">
              <a:lnSpc>
                <a:spcPct val="110000"/>
              </a:lnSpc>
              <a:buFontTx/>
              <a:buBlip>
                <a:blip r:embed="rId16"/>
              </a:buBlip>
            </a:pPr>
            <a:r>
              <a:rPr lang="en-US" sz="2200">
                <a:solidFill>
                  <a:srgbClr val="000066"/>
                </a:solidFill>
              </a:rPr>
              <a:t>Work done by gravity is thus path-independent.</a:t>
            </a:r>
          </a:p>
          <a:p>
            <a:pPr marL="179388" lvl="1">
              <a:lnSpc>
                <a:spcPct val="110000"/>
              </a:lnSpc>
              <a:buFont typeface="Arial" charset="0"/>
              <a:buNone/>
            </a:pPr>
            <a:endParaRPr lang="en-US" sz="600">
              <a:solidFill>
                <a:srgbClr val="000066"/>
              </a:solidFill>
            </a:endParaRPr>
          </a:p>
          <a:p>
            <a:pPr marL="717550" lvl="2" indent="-358775">
              <a:lnSpc>
                <a:spcPct val="110000"/>
              </a:lnSpc>
              <a:buFontTx/>
              <a:buBlip>
                <a:blip r:embed="rId16"/>
              </a:buBlip>
            </a:pPr>
            <a:r>
              <a:rPr lang="en-US" sz="2200">
                <a:solidFill>
                  <a:srgbClr val="000066"/>
                </a:solidFill>
              </a:rPr>
              <a:t>Gravity is therefore a </a:t>
            </a:r>
            <a:r>
              <a:rPr lang="en-US" sz="2200">
                <a:solidFill>
                  <a:srgbClr val="FF0000"/>
                </a:solidFill>
              </a:rPr>
              <a:t>conservative force</a:t>
            </a:r>
            <a:r>
              <a:rPr lang="en-US" sz="2200">
                <a:solidFill>
                  <a:srgbClr val="000066"/>
                </a:solidFill>
              </a:rPr>
              <a:t>.</a:t>
            </a:r>
          </a:p>
        </p:txBody>
      </p:sp>
      <p:sp>
        <p:nvSpPr>
          <p:cNvPr id="306238" name="Rectangle 62"/>
          <p:cNvSpPr>
            <a:spLocks noChangeArrowheads="1"/>
          </p:cNvSpPr>
          <p:nvPr/>
        </p:nvSpPr>
        <p:spPr bwMode="auto">
          <a:xfrm>
            <a:off x="179388" y="5233988"/>
            <a:ext cx="87741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US">
                <a:solidFill>
                  <a:srgbClr val="000066"/>
                </a:solidFill>
              </a:rPr>
              <a:t>Notes: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306239" name="Rectangle 63"/>
          <p:cNvSpPr>
            <a:spLocks noChangeArrowheads="1"/>
          </p:cNvSpPr>
          <p:nvPr/>
        </p:nvSpPr>
        <p:spPr bwMode="auto">
          <a:xfrm>
            <a:off x="338138" y="4506913"/>
            <a:ext cx="2376487" cy="493712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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W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grav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=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mg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y</a:t>
            </a:r>
          </a:p>
        </p:txBody>
      </p:sp>
      <p:graphicFrame>
        <p:nvGraphicFramePr>
          <p:cNvPr id="306242" name="Object 66"/>
          <p:cNvGraphicFramePr>
            <a:graphicFrameLocks noChangeAspect="1"/>
          </p:cNvGraphicFramePr>
          <p:nvPr/>
        </p:nvGraphicFramePr>
        <p:xfrm>
          <a:off x="7696200" y="1095375"/>
          <a:ext cx="1905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5" name="Equation" r:id="rId17" imgW="190440" imgH="253800" progId="Equation.DSMT4">
                  <p:embed/>
                </p:oleObj>
              </mc:Choice>
              <mc:Fallback>
                <p:oleObj name="Equation" r:id="rId17" imgW="190440" imgH="253800" progId="Equation.DSMT4">
                  <p:embed/>
                  <p:pic>
                    <p:nvPicPr>
                      <p:cNvPr id="0" name="Object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0" y="1095375"/>
                        <a:ext cx="1905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6243" name="Line 67"/>
          <p:cNvSpPr>
            <a:spLocks noChangeShapeType="1"/>
          </p:cNvSpPr>
          <p:nvPr/>
        </p:nvSpPr>
        <p:spPr bwMode="auto">
          <a:xfrm flipV="1">
            <a:off x="7350125" y="1068388"/>
            <a:ext cx="257175" cy="76835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06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6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306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6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306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6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3062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6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3062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6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06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06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06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06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06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06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06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06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306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06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06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06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06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92" grpId="0" animBg="1"/>
      <p:bldP spid="306181" grpId="0" animBg="1"/>
      <p:bldP spid="306182" grpId="0"/>
      <p:bldP spid="306187" grpId="0" animBg="1"/>
      <p:bldP spid="306190" grpId="0" animBg="1"/>
      <p:bldP spid="306193" grpId="0" animBg="1"/>
      <p:bldP spid="306194" grpId="0" animBg="1"/>
      <p:bldP spid="306195" grpId="0" animBg="1"/>
      <p:bldP spid="306196" grpId="0" animBg="1"/>
      <p:bldP spid="306198" grpId="0"/>
      <p:bldP spid="306199" grpId="0" animBg="1"/>
      <p:bldP spid="306213" grpId="0"/>
      <p:bldP spid="306214" grpId="0"/>
      <p:bldP spid="306226" grpId="0" animBg="1"/>
      <p:bldP spid="306236" grpId="0" animBg="1"/>
      <p:bldP spid="306238" grpId="0"/>
      <p:bldP spid="306239" grpId="0"/>
      <p:bldP spid="306243" grpId="0" animBg="1"/>
      <p:bldP spid="306243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WORK</a:t>
            </a:r>
          </a:p>
        </p:txBody>
      </p:sp>
      <p:sp>
        <p:nvSpPr>
          <p:cNvPr id="60418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604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15244E4-E980-44DD-9A5B-29365E1F9089}" type="slidenum">
              <a:rPr lang="en-US" smtClean="0">
                <a:latin typeface="Koala"/>
                <a:cs typeface="Arial" charset="0"/>
              </a:rPr>
              <a:pPr/>
              <a:t>15</a:t>
            </a:fld>
            <a:endParaRPr lang="en-US" smtClean="0">
              <a:latin typeface="Koala"/>
              <a:cs typeface="Arial" charset="0"/>
            </a:endParaRPr>
          </a:p>
        </p:txBody>
      </p:sp>
      <p:sp>
        <p:nvSpPr>
          <p:cNvPr id="604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CONSERVATIVE FORCES</a:t>
            </a:r>
            <a:endParaRPr lang="en-US" smtClean="0"/>
          </a:p>
        </p:txBody>
      </p:sp>
      <p:sp>
        <p:nvSpPr>
          <p:cNvPr id="327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8774112" cy="4448175"/>
          </a:xfrm>
        </p:spPr>
        <p:txBody>
          <a:bodyPr/>
          <a:lstStyle/>
          <a:p>
            <a:pPr lvl="2" eaLnBrk="1" hangingPunct="1"/>
            <a:r>
              <a:rPr lang="en-ZA" smtClean="0"/>
              <a:t>The work done by a conservative force on a particle moving between two points does not depend on the path.</a:t>
            </a:r>
            <a:endParaRPr lang="en-US" smtClean="0"/>
          </a:p>
          <a:p>
            <a:pPr lvl="2" eaLnBrk="1" hangingPunct="1"/>
            <a:endParaRPr lang="en-ZA" sz="600" smtClean="0"/>
          </a:p>
          <a:p>
            <a:pPr lvl="2" eaLnBrk="1" hangingPunct="1"/>
            <a:r>
              <a:rPr lang="en-ZA" smtClean="0"/>
              <a:t>The net work done by a conservative force on a particle moving around any closed path is zero.</a:t>
            </a:r>
          </a:p>
          <a:p>
            <a:pPr lvl="2" eaLnBrk="1" hangingPunct="1"/>
            <a:endParaRPr lang="en-ZA" sz="600" smtClean="0"/>
          </a:p>
          <a:p>
            <a:pPr lvl="2" eaLnBrk="1" hangingPunct="1"/>
            <a:r>
              <a:rPr lang="en-ZA" smtClean="0"/>
              <a:t>Conservative forces transform mechanical energy losslessly between the two forms, kinetic and potential.</a:t>
            </a:r>
          </a:p>
          <a:p>
            <a:pPr lvl="2" eaLnBrk="1" hangingPunct="1"/>
            <a:endParaRPr lang="en-ZA" sz="600" smtClean="0"/>
          </a:p>
          <a:p>
            <a:pPr lvl="2" eaLnBrk="1" hangingPunct="1"/>
            <a:r>
              <a:rPr lang="en-ZA" smtClean="0"/>
              <a:t>Any conservative force has associated with it its own form of potential energy:  the work done by a conservative force in moving a particle from an initial position </a:t>
            </a:r>
            <a:r>
              <a:rPr lang="en-ZA" b="1" smtClean="0">
                <a:latin typeface="Times New Roman" pitchFamily="18" charset="0"/>
              </a:rPr>
              <a:t>i</a:t>
            </a:r>
            <a:r>
              <a:rPr lang="en-ZA" smtClean="0"/>
              <a:t> to a final position </a:t>
            </a:r>
            <a:r>
              <a:rPr lang="en-ZA" b="1" smtClean="0">
                <a:latin typeface="Times New Roman" pitchFamily="18" charset="0"/>
              </a:rPr>
              <a:t>f</a:t>
            </a:r>
            <a:r>
              <a:rPr lang="en-ZA" smtClean="0"/>
              <a:t>, denoted </a:t>
            </a:r>
            <a:r>
              <a:rPr lang="en-ZA" b="1" i="1" smtClean="0">
                <a:latin typeface="Times New Roman" pitchFamily="18" charset="0"/>
              </a:rPr>
              <a:t>W</a:t>
            </a:r>
            <a:r>
              <a:rPr lang="en-ZA" b="1" baseline="-25000" smtClean="0">
                <a:latin typeface="Times New Roman" pitchFamily="18" charset="0"/>
              </a:rPr>
              <a:t>c</a:t>
            </a:r>
            <a:r>
              <a:rPr lang="en-ZA" b="1" smtClean="0">
                <a:latin typeface="Times New Roman" pitchFamily="18" charset="0"/>
              </a:rPr>
              <a:t>(i</a:t>
            </a:r>
            <a:r>
              <a:rPr lang="en-ZA" b="1" smtClean="0">
                <a:latin typeface="Times New Roman" pitchFamily="18" charset="0"/>
                <a:sym typeface="Symbol" pitchFamily="18" charset="2"/>
              </a:rPr>
              <a:t></a:t>
            </a:r>
            <a:r>
              <a:rPr lang="en-ZA" b="1" smtClean="0">
                <a:latin typeface="Times New Roman" pitchFamily="18" charset="0"/>
              </a:rPr>
              <a:t>f)</a:t>
            </a:r>
            <a:r>
              <a:rPr lang="en-ZA" smtClean="0"/>
              <a:t> , changes the potential energy of the particle according to: </a:t>
            </a:r>
          </a:p>
        </p:txBody>
      </p:sp>
      <p:sp>
        <p:nvSpPr>
          <p:cNvPr id="327685" name="Rectangle 5"/>
          <p:cNvSpPr>
            <a:spLocks noChangeArrowheads="1"/>
          </p:cNvSpPr>
          <p:nvPr/>
        </p:nvSpPr>
        <p:spPr bwMode="auto">
          <a:xfrm>
            <a:off x="6188075" y="5656263"/>
            <a:ext cx="2028825" cy="460375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U =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W</a:t>
            </a:r>
            <a:r>
              <a:rPr lang="en-ZA" sz="2200" b="1" baseline="-25000">
                <a:solidFill>
                  <a:srgbClr val="000066"/>
                </a:solidFill>
                <a:latin typeface="Times New Roman" pitchFamily="18" charset="0"/>
              </a:rPr>
              <a:t>c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</a:rPr>
              <a:t>(i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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</a:rPr>
              <a:t>f)</a:t>
            </a:r>
            <a:r>
              <a:rPr lang="en-ZA" sz="2200">
                <a:solidFill>
                  <a:srgbClr val="000066"/>
                </a:solidFill>
              </a:rPr>
              <a:t> </a:t>
            </a:r>
            <a:endParaRPr lang="en-US" sz="2200">
              <a:solidFill>
                <a:srgbClr val="000066"/>
              </a:solidFill>
            </a:endParaRPr>
          </a:p>
        </p:txBody>
      </p:sp>
      <p:sp>
        <p:nvSpPr>
          <p:cNvPr id="327686" name="Rectangle 6"/>
          <p:cNvSpPr>
            <a:spLocks noChangeArrowheads="1"/>
          </p:cNvSpPr>
          <p:nvPr/>
        </p:nvSpPr>
        <p:spPr bwMode="auto">
          <a:xfrm>
            <a:off x="6159500" y="5659438"/>
            <a:ext cx="2057400" cy="512762"/>
          </a:xfrm>
          <a:prstGeom prst="rect">
            <a:avLst/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27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85" grpId="0"/>
      <p:bldP spid="32768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WORK</a:t>
            </a:r>
          </a:p>
        </p:txBody>
      </p:sp>
      <p:sp>
        <p:nvSpPr>
          <p:cNvPr id="10245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102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6F7B7BF-9BAC-4F2B-9E89-DACB58A597D4}" type="slidenum">
              <a:rPr lang="en-US" smtClean="0">
                <a:latin typeface="Koala"/>
                <a:cs typeface="Arial" charset="0"/>
              </a:rPr>
              <a:pPr/>
              <a:t>16</a:t>
            </a:fld>
            <a:endParaRPr lang="en-US" smtClean="0">
              <a:latin typeface="Koala"/>
              <a:cs typeface="Arial" charset="0"/>
            </a:endParaRPr>
          </a:p>
        </p:txBody>
      </p:sp>
      <p:graphicFrame>
        <p:nvGraphicFramePr>
          <p:cNvPr id="329770" name="Group 42"/>
          <p:cNvGraphicFramePr>
            <a:graphicFrameLocks noGrp="1"/>
          </p:cNvGraphicFramePr>
          <p:nvPr/>
        </p:nvGraphicFramePr>
        <p:xfrm>
          <a:off x="646113" y="2711450"/>
          <a:ext cx="7835900" cy="3284538"/>
        </p:xfrm>
        <a:graphic>
          <a:graphicData uri="http://schemas.openxmlformats.org/drawingml/2006/table">
            <a:tbl>
              <a:tblPr/>
              <a:tblGrid>
                <a:gridCol w="3732212"/>
                <a:gridCol w="4103688"/>
              </a:tblGrid>
              <a:tr h="574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 Rounded MT Bold" pitchFamily="34" charset="0"/>
                        </a:rPr>
                        <a:t>Potential energy…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 Rounded MT Bold" pitchFamily="34" charset="0"/>
                        </a:rPr>
                        <a:t>Work done by…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1355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54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</a:endParaRP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 Rounded MT Bold" pitchFamily="34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261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771525"/>
            <a:ext cx="8231187" cy="655638"/>
          </a:xfrm>
        </p:spPr>
        <p:txBody>
          <a:bodyPr/>
          <a:lstStyle/>
          <a:p>
            <a:pPr eaLnBrk="1" hangingPunct="1"/>
            <a:r>
              <a:rPr lang="en-ZA" sz="2800" smtClean="0"/>
              <a:t>WORK DONE BY CONSERVATIVE FORCES </a:t>
            </a:r>
            <a:br>
              <a:rPr lang="en-ZA" sz="2800" smtClean="0"/>
            </a:br>
            <a:r>
              <a:rPr lang="en-ZA" sz="2800" smtClean="0"/>
              <a:t>and POTENTIAL ENERGY</a:t>
            </a:r>
            <a:endParaRPr lang="en-US" sz="2800" smtClean="0"/>
          </a:p>
        </p:txBody>
      </p:sp>
      <p:sp>
        <p:nvSpPr>
          <p:cNvPr id="329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02150" y="3457575"/>
            <a:ext cx="3570288" cy="49371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ZA" sz="2400" smtClean="0"/>
              <a:t>Force of gravity,    :</a:t>
            </a:r>
            <a:endParaRPr lang="en-US" sz="2400" smtClean="0"/>
          </a:p>
        </p:txBody>
      </p:sp>
      <p:sp>
        <p:nvSpPr>
          <p:cNvPr id="10263" name="Rectangle 5"/>
          <p:cNvSpPr>
            <a:spLocks noChangeArrowheads="1"/>
          </p:cNvSpPr>
          <p:nvPr/>
        </p:nvSpPr>
        <p:spPr bwMode="auto">
          <a:xfrm>
            <a:off x="3643313" y="1739900"/>
            <a:ext cx="1504950" cy="493713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U =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W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c</a:t>
            </a:r>
            <a:r>
              <a:rPr lang="en-ZA">
                <a:solidFill>
                  <a:srgbClr val="000066"/>
                </a:solidFill>
              </a:rPr>
              <a:t> 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10264" name="Rectangle 6"/>
          <p:cNvSpPr>
            <a:spLocks noChangeArrowheads="1"/>
          </p:cNvSpPr>
          <p:nvPr/>
        </p:nvSpPr>
        <p:spPr bwMode="auto">
          <a:xfrm>
            <a:off x="3556000" y="1731963"/>
            <a:ext cx="1644650" cy="561975"/>
          </a:xfrm>
          <a:prstGeom prst="rect">
            <a:avLst/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29751" name="Rectangle 23"/>
          <p:cNvSpPr>
            <a:spLocks noChangeArrowheads="1"/>
          </p:cNvSpPr>
          <p:nvPr/>
        </p:nvSpPr>
        <p:spPr bwMode="auto">
          <a:xfrm>
            <a:off x="4502150" y="4779963"/>
            <a:ext cx="353536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>
                <a:solidFill>
                  <a:srgbClr val="000066"/>
                </a:solidFill>
              </a:rPr>
              <a:t>Spring force,      :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329763" name="Rectangle 35"/>
          <p:cNvSpPr>
            <a:spLocks noChangeArrowheads="1"/>
          </p:cNvSpPr>
          <p:nvPr/>
        </p:nvSpPr>
        <p:spPr bwMode="auto">
          <a:xfrm>
            <a:off x="5989638" y="3998913"/>
            <a:ext cx="2036762" cy="493712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W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grav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=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mg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y</a:t>
            </a:r>
          </a:p>
        </p:txBody>
      </p:sp>
      <p:sp>
        <p:nvSpPr>
          <p:cNvPr id="329765" name="Rectangle 37"/>
          <p:cNvSpPr>
            <a:spLocks noChangeArrowheads="1"/>
          </p:cNvSpPr>
          <p:nvPr/>
        </p:nvSpPr>
        <p:spPr bwMode="auto">
          <a:xfrm>
            <a:off x="5861050" y="5327650"/>
            <a:ext cx="2165350" cy="493713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W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sp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=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½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)</a:t>
            </a:r>
            <a:r>
              <a:rPr lang="en-ZA" b="1" baseline="30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endParaRPr lang="en-ZA" b="1" i="1">
              <a:solidFill>
                <a:srgbClr val="000066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29766" name="Rectangle 38"/>
          <p:cNvSpPr>
            <a:spLocks noChangeArrowheads="1"/>
          </p:cNvSpPr>
          <p:nvPr/>
        </p:nvSpPr>
        <p:spPr bwMode="auto">
          <a:xfrm>
            <a:off x="739775" y="3429000"/>
            <a:ext cx="28686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>
                <a:solidFill>
                  <a:srgbClr val="000066"/>
                </a:solidFill>
              </a:rPr>
              <a:t>Gravitational,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U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g</a:t>
            </a:r>
            <a:r>
              <a:rPr lang="en-ZA">
                <a:solidFill>
                  <a:srgbClr val="000066"/>
                </a:solidFill>
              </a:rPr>
              <a:t>: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329767" name="Rectangle 39"/>
          <p:cNvSpPr>
            <a:spLocks noChangeArrowheads="1"/>
          </p:cNvSpPr>
          <p:nvPr/>
        </p:nvSpPr>
        <p:spPr bwMode="auto">
          <a:xfrm>
            <a:off x="739775" y="4751388"/>
            <a:ext cx="28686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>
                <a:solidFill>
                  <a:srgbClr val="000066"/>
                </a:solidFill>
              </a:rPr>
              <a:t>Elastic,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U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sp</a:t>
            </a:r>
            <a:r>
              <a:rPr lang="en-ZA">
                <a:solidFill>
                  <a:srgbClr val="000066"/>
                </a:solidFill>
              </a:rPr>
              <a:t>: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329768" name="Rectangle 40"/>
          <p:cNvSpPr>
            <a:spLocks noChangeArrowheads="1"/>
          </p:cNvSpPr>
          <p:nvPr/>
        </p:nvSpPr>
        <p:spPr bwMode="auto">
          <a:xfrm>
            <a:off x="1851025" y="5327650"/>
            <a:ext cx="2173288" cy="493713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U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sp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= ½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)</a:t>
            </a:r>
            <a:r>
              <a:rPr lang="en-ZA" b="1" baseline="30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endParaRPr lang="en-US" b="1" baseline="30000">
              <a:solidFill>
                <a:srgbClr val="000066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29769" name="Rectangle 41"/>
          <p:cNvSpPr>
            <a:spLocks noChangeArrowheads="1"/>
          </p:cNvSpPr>
          <p:nvPr/>
        </p:nvSpPr>
        <p:spPr bwMode="auto">
          <a:xfrm>
            <a:off x="2092325" y="3998913"/>
            <a:ext cx="1931988" cy="493712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U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g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=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mgy</a:t>
            </a:r>
            <a:endParaRPr lang="en-US" b="1" i="1">
              <a:solidFill>
                <a:srgbClr val="000066"/>
              </a:solidFill>
              <a:latin typeface="Times New Roman" pitchFamily="18" charset="0"/>
            </a:endParaRPr>
          </a:p>
        </p:txBody>
      </p:sp>
      <p:graphicFrame>
        <p:nvGraphicFramePr>
          <p:cNvPr id="329771" name="Object 43"/>
          <p:cNvGraphicFramePr>
            <a:graphicFrameLocks noChangeAspect="1"/>
          </p:cNvGraphicFramePr>
          <p:nvPr/>
        </p:nvGraphicFramePr>
        <p:xfrm>
          <a:off x="7038975" y="3544888"/>
          <a:ext cx="266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4" imgW="266400" imgH="291960" progId="Equation.DSMT4">
                  <p:embed/>
                </p:oleObj>
              </mc:Choice>
              <mc:Fallback>
                <p:oleObj name="Equation" r:id="rId4" imgW="266400" imgH="29196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8975" y="3544888"/>
                        <a:ext cx="266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9772" name="Object 44"/>
          <p:cNvGraphicFramePr>
            <a:graphicFrameLocks noChangeAspect="1"/>
          </p:cNvGraphicFramePr>
          <p:nvPr/>
        </p:nvGraphicFramePr>
        <p:xfrm>
          <a:off x="6565900" y="4794250"/>
          <a:ext cx="444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6" imgW="444240" imgH="482400" progId="Equation.DSMT4">
                  <p:embed/>
                </p:oleObj>
              </mc:Choice>
              <mc:Fallback>
                <p:oleObj name="Equation" r:id="rId6" imgW="444240" imgH="482400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5900" y="4794250"/>
                        <a:ext cx="444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9731" grpId="0" build="p"/>
      <p:bldP spid="329751" grpId="0"/>
      <p:bldP spid="329763" grpId="0"/>
      <p:bldP spid="329765" grpId="0"/>
      <p:bldP spid="329766" grpId="0"/>
      <p:bldP spid="329767" grpId="0"/>
      <p:bldP spid="329768" grpId="0"/>
      <p:bldP spid="32976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WORK</a:t>
            </a:r>
          </a:p>
        </p:txBody>
      </p:sp>
      <p:sp>
        <p:nvSpPr>
          <p:cNvPr id="12293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122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D2AA2B1-5357-4C59-8FA6-0CCE0E10B10F}" type="slidenum">
              <a:rPr lang="en-US" smtClean="0">
                <a:latin typeface="Koala"/>
                <a:cs typeface="Arial" charset="0"/>
              </a:rPr>
              <a:pPr/>
              <a:t>17</a:t>
            </a:fld>
            <a:endParaRPr lang="en-US" smtClean="0">
              <a:latin typeface="Koala"/>
              <a:cs typeface="Arial" charset="0"/>
            </a:endParaRPr>
          </a:p>
        </p:txBody>
      </p:sp>
      <p:sp>
        <p:nvSpPr>
          <p:cNvPr id="328729" name="AutoShape 25"/>
          <p:cNvSpPr>
            <a:spLocks noChangeArrowheads="1"/>
          </p:cNvSpPr>
          <p:nvPr/>
        </p:nvSpPr>
        <p:spPr bwMode="auto">
          <a:xfrm>
            <a:off x="5278438" y="2949575"/>
            <a:ext cx="3756025" cy="1168400"/>
          </a:xfrm>
          <a:prstGeom prst="parallelogram">
            <a:avLst>
              <a:gd name="adj" fmla="val 93345"/>
            </a:avLst>
          </a:prstGeom>
          <a:gradFill rotWithShape="1">
            <a:gsLst>
              <a:gs pos="0">
                <a:srgbClr val="FFFFFF"/>
              </a:gs>
              <a:gs pos="100000">
                <a:srgbClr val="B2B2B2"/>
              </a:gs>
            </a:gsLst>
            <a:lin ang="2700000" scaled="1"/>
          </a:gradFill>
          <a:ln w="1587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122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NONCONSERVATIVE FORCES</a:t>
            </a:r>
            <a:endParaRPr lang="en-US" smtClean="0"/>
          </a:p>
        </p:txBody>
      </p:sp>
      <p:sp>
        <p:nvSpPr>
          <p:cNvPr id="1229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5676900" cy="895350"/>
          </a:xfrm>
        </p:spPr>
        <p:txBody>
          <a:bodyPr/>
          <a:lstStyle/>
          <a:p>
            <a:pPr lvl="1" indent="0" eaLnBrk="1" hangingPunct="1">
              <a:buFont typeface="Arial" charset="0"/>
              <a:buNone/>
            </a:pPr>
            <a:r>
              <a:rPr lang="en-ZA" smtClean="0"/>
              <a:t>The work done by nonconservative forces </a:t>
            </a:r>
            <a:r>
              <a:rPr lang="en-ZA" i="1" smtClean="0"/>
              <a:t>is</a:t>
            </a:r>
            <a:r>
              <a:rPr lang="en-ZA" i="1" baseline="-25000" smtClean="0"/>
              <a:t> </a:t>
            </a:r>
            <a:r>
              <a:rPr lang="en-ZA" smtClean="0"/>
              <a:t> path-dependent.</a:t>
            </a:r>
            <a:endParaRPr lang="en-ZA" sz="600" smtClean="0"/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6180138" y="2266950"/>
            <a:ext cx="2349500" cy="198438"/>
            <a:chOff x="3055" y="1584"/>
            <a:chExt cx="2362" cy="125"/>
          </a:xfrm>
        </p:grpSpPr>
        <p:sp>
          <p:nvSpPr>
            <p:cNvPr id="12318" name="Rectangle 7"/>
            <p:cNvSpPr>
              <a:spLocks noChangeArrowheads="1"/>
            </p:cNvSpPr>
            <p:nvPr/>
          </p:nvSpPr>
          <p:spPr bwMode="auto">
            <a:xfrm rot="10800000" flipV="1">
              <a:off x="3055" y="1584"/>
              <a:ext cx="2362" cy="125"/>
            </a:xfrm>
            <a:prstGeom prst="rect">
              <a:avLst/>
            </a:prstGeom>
            <a:gradFill rotWithShape="1">
              <a:gsLst>
                <a:gs pos="0">
                  <a:srgbClr val="B2B2B2"/>
                </a:gs>
                <a:gs pos="100000">
                  <a:srgbClr val="EBEBFF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12319" name="Line 8"/>
            <p:cNvSpPr>
              <a:spLocks noChangeShapeType="1"/>
            </p:cNvSpPr>
            <p:nvPr/>
          </p:nvSpPr>
          <p:spPr bwMode="auto">
            <a:xfrm>
              <a:off x="3055" y="1584"/>
              <a:ext cx="236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7265988" y="1843088"/>
            <a:ext cx="407987" cy="415925"/>
            <a:chOff x="1533" y="2851"/>
            <a:chExt cx="257" cy="262"/>
          </a:xfrm>
        </p:grpSpPr>
        <p:sp>
          <p:nvSpPr>
            <p:cNvPr id="12316" name="Rectangle 10"/>
            <p:cNvSpPr>
              <a:spLocks noChangeArrowheads="1"/>
            </p:cNvSpPr>
            <p:nvPr/>
          </p:nvSpPr>
          <p:spPr bwMode="auto">
            <a:xfrm>
              <a:off x="1533" y="2856"/>
              <a:ext cx="257" cy="257"/>
            </a:xfrm>
            <a:prstGeom prst="rect">
              <a:avLst/>
            </a:prstGeom>
            <a:gradFill rotWithShape="1">
              <a:gsLst>
                <a:gs pos="0">
                  <a:srgbClr val="F0DFD2"/>
                </a:gs>
                <a:gs pos="100000">
                  <a:srgbClr val="DBB191"/>
                </a:gs>
              </a:gsLst>
              <a:lin ang="2700000" scaled="1"/>
            </a:gradFill>
            <a:ln w="15875" algn="ctr">
              <a:solidFill>
                <a:schemeClr val="tx1"/>
              </a:solidFill>
              <a:miter lim="800000"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12317" name="Rectangle 11"/>
            <p:cNvSpPr>
              <a:spLocks noChangeArrowheads="1"/>
            </p:cNvSpPr>
            <p:nvPr/>
          </p:nvSpPr>
          <p:spPr bwMode="auto">
            <a:xfrm>
              <a:off x="1556" y="2851"/>
              <a:ext cx="114" cy="248"/>
            </a:xfrm>
            <a:prstGeom prst="rect">
              <a:avLst/>
            </a:prstGeom>
            <a:noFill/>
            <a:ln w="15875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10000"/>
                </a:lnSpc>
              </a:pPr>
              <a:endParaRPr lang="en-GB" sz="18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endParaRPr>
            </a:p>
          </p:txBody>
        </p:sp>
      </p:grpSp>
      <p:sp>
        <p:nvSpPr>
          <p:cNvPr id="328717" name="Line 13"/>
          <p:cNvSpPr>
            <a:spLocks noChangeShapeType="1"/>
          </p:cNvSpPr>
          <p:nvPr/>
        </p:nvSpPr>
        <p:spPr bwMode="auto">
          <a:xfrm>
            <a:off x="6184900" y="2266950"/>
            <a:ext cx="269875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28718" name="Rectangle 14"/>
          <p:cNvSpPr>
            <a:spLocks noChangeArrowheads="1"/>
          </p:cNvSpPr>
          <p:nvPr/>
        </p:nvSpPr>
        <p:spPr bwMode="auto">
          <a:xfrm>
            <a:off x="8337550" y="2160588"/>
            <a:ext cx="5334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US" sz="2000" b="1" i="1">
                <a:solidFill>
                  <a:srgbClr val="000066"/>
                </a:solidFill>
                <a:latin typeface="Times New Roman" pitchFamily="18" charset="0"/>
              </a:rPr>
              <a:t>s</a:t>
            </a:r>
          </a:p>
        </p:txBody>
      </p:sp>
      <p:sp>
        <p:nvSpPr>
          <p:cNvPr id="328719" name="Line 15"/>
          <p:cNvSpPr>
            <a:spLocks noChangeShapeType="1"/>
          </p:cNvSpPr>
          <p:nvPr/>
        </p:nvSpPr>
        <p:spPr bwMode="auto">
          <a:xfrm>
            <a:off x="7664450" y="2058988"/>
            <a:ext cx="817563" cy="0"/>
          </a:xfrm>
          <a:prstGeom prst="line">
            <a:avLst/>
          </a:prstGeom>
          <a:noFill/>
          <a:ln w="44450">
            <a:solidFill>
              <a:srgbClr val="3366FF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28722" name="Line 18"/>
          <p:cNvSpPr>
            <a:spLocks noChangeShapeType="1"/>
          </p:cNvSpPr>
          <p:nvPr/>
        </p:nvSpPr>
        <p:spPr bwMode="auto">
          <a:xfrm flipH="1">
            <a:off x="6524625" y="2255838"/>
            <a:ext cx="728663" cy="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328724" name="Object 20"/>
          <p:cNvGraphicFramePr>
            <a:graphicFrameLocks noChangeAspect="1"/>
          </p:cNvGraphicFramePr>
          <p:nvPr/>
        </p:nvGraphicFramePr>
        <p:xfrm>
          <a:off x="7951788" y="1736725"/>
          <a:ext cx="3302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6" name="Equation" r:id="rId4" imgW="330120" imgH="253800" progId="Equation.DSMT4">
                  <p:embed/>
                </p:oleObj>
              </mc:Choice>
              <mc:Fallback>
                <p:oleObj name="Equation" r:id="rId4" imgW="330120" imgH="2538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1788" y="1736725"/>
                        <a:ext cx="3302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8725" name="Object 21"/>
          <p:cNvGraphicFramePr>
            <a:graphicFrameLocks noChangeAspect="1"/>
          </p:cNvGraphicFramePr>
          <p:nvPr/>
        </p:nvGraphicFramePr>
        <p:xfrm>
          <a:off x="6764338" y="1854200"/>
          <a:ext cx="304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7" name="Equation" r:id="rId6" imgW="304560" imgH="380880" progId="Equation.DSMT4">
                  <p:embed/>
                </p:oleObj>
              </mc:Choice>
              <mc:Fallback>
                <p:oleObj name="Equation" r:id="rId6" imgW="304560" imgH="38088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4338" y="1854200"/>
                        <a:ext cx="304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8730" name="Rectangle 26"/>
          <p:cNvSpPr>
            <a:spLocks noChangeArrowheads="1"/>
          </p:cNvSpPr>
          <p:nvPr/>
        </p:nvSpPr>
        <p:spPr bwMode="auto">
          <a:xfrm>
            <a:off x="1054100" y="2925763"/>
            <a:ext cx="4256088" cy="493712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W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fric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=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f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k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(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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s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)cos180</a:t>
            </a:r>
            <a:r>
              <a:rPr lang="en-US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°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 =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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k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mg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</a:t>
            </a:r>
          </a:p>
        </p:txBody>
      </p:sp>
      <p:sp>
        <p:nvSpPr>
          <p:cNvPr id="328731" name="Rectangle 27"/>
          <p:cNvSpPr>
            <a:spLocks noChangeArrowheads="1"/>
          </p:cNvSpPr>
          <p:nvPr/>
        </p:nvSpPr>
        <p:spPr bwMode="auto">
          <a:xfrm>
            <a:off x="152400" y="3546475"/>
            <a:ext cx="8685213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Whether the block slides </a:t>
            </a:r>
            <a:br>
              <a:rPr lang="en-ZA">
                <a:solidFill>
                  <a:srgbClr val="000066"/>
                </a:solidFill>
              </a:rPr>
            </a:br>
            <a:r>
              <a:rPr lang="en-ZA">
                <a:solidFill>
                  <a:srgbClr val="000066"/>
                </a:solidFill>
              </a:rPr>
              <a:t>directly to point A, or </a:t>
            </a:r>
            <a:br>
              <a:rPr lang="en-ZA">
                <a:solidFill>
                  <a:srgbClr val="000066"/>
                </a:solidFill>
              </a:rPr>
            </a:br>
            <a:r>
              <a:rPr lang="en-ZA">
                <a:solidFill>
                  <a:srgbClr val="000066"/>
                </a:solidFill>
              </a:rPr>
              <a:t>via point B, makes a difference to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</a:t>
            </a:r>
            <a:r>
              <a:rPr lang="en-ZA">
                <a:solidFill>
                  <a:srgbClr val="000066"/>
                </a:solidFill>
              </a:rPr>
              <a:t> and hence to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W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fric</a:t>
            </a:r>
            <a:r>
              <a:rPr lang="en-ZA">
                <a:solidFill>
                  <a:srgbClr val="000066"/>
                </a:solidFill>
              </a:rPr>
              <a:t>.</a:t>
            </a:r>
          </a:p>
        </p:txBody>
      </p:sp>
      <p:sp>
        <p:nvSpPr>
          <p:cNvPr id="328732" name="Line 28"/>
          <p:cNvSpPr>
            <a:spLocks noChangeShapeType="1"/>
          </p:cNvSpPr>
          <p:nvPr/>
        </p:nvSpPr>
        <p:spPr bwMode="auto">
          <a:xfrm flipH="1">
            <a:off x="5918200" y="3943350"/>
            <a:ext cx="1704975" cy="0"/>
          </a:xfrm>
          <a:prstGeom prst="line">
            <a:avLst/>
          </a:prstGeom>
          <a:noFill/>
          <a:ln w="25400">
            <a:solidFill>
              <a:srgbClr val="3366FF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28733" name="Oval 29"/>
          <p:cNvSpPr>
            <a:spLocks noChangeAspect="1" noChangeArrowheads="1"/>
          </p:cNvSpPr>
          <p:nvPr/>
        </p:nvSpPr>
        <p:spPr bwMode="auto">
          <a:xfrm>
            <a:off x="5775325" y="3921125"/>
            <a:ext cx="96838" cy="460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28734" name="Oval 30"/>
          <p:cNvSpPr>
            <a:spLocks noChangeAspect="1" noChangeArrowheads="1"/>
          </p:cNvSpPr>
          <p:nvPr/>
        </p:nvSpPr>
        <p:spPr bwMode="auto">
          <a:xfrm>
            <a:off x="6546850" y="3079750"/>
            <a:ext cx="96838" cy="42863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28735" name="Rectangle 31"/>
          <p:cNvSpPr>
            <a:spLocks noChangeArrowheads="1"/>
          </p:cNvSpPr>
          <p:nvPr/>
        </p:nvSpPr>
        <p:spPr bwMode="auto">
          <a:xfrm>
            <a:off x="5457825" y="3756025"/>
            <a:ext cx="346075" cy="393700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1800">
                <a:solidFill>
                  <a:srgbClr val="000066"/>
                </a:solidFill>
              </a:rPr>
              <a:t>B</a:t>
            </a:r>
            <a:endParaRPr lang="en-US" sz="1800">
              <a:solidFill>
                <a:srgbClr val="000066"/>
              </a:solidFill>
            </a:endParaRPr>
          </a:p>
        </p:txBody>
      </p:sp>
      <p:sp>
        <p:nvSpPr>
          <p:cNvPr id="328736" name="Rectangle 32"/>
          <p:cNvSpPr>
            <a:spLocks noChangeArrowheads="1"/>
          </p:cNvSpPr>
          <p:nvPr/>
        </p:nvSpPr>
        <p:spPr bwMode="auto">
          <a:xfrm>
            <a:off x="6238875" y="2854325"/>
            <a:ext cx="346075" cy="393700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1800">
                <a:solidFill>
                  <a:srgbClr val="000066"/>
                </a:solidFill>
              </a:rPr>
              <a:t>A</a:t>
            </a:r>
            <a:endParaRPr lang="en-US" sz="1800">
              <a:solidFill>
                <a:srgbClr val="000066"/>
              </a:solidFill>
            </a:endParaRPr>
          </a:p>
        </p:txBody>
      </p:sp>
      <p:sp>
        <p:nvSpPr>
          <p:cNvPr id="328737" name="Line 33"/>
          <p:cNvSpPr>
            <a:spLocks noChangeShapeType="1"/>
          </p:cNvSpPr>
          <p:nvPr/>
        </p:nvSpPr>
        <p:spPr bwMode="auto">
          <a:xfrm flipV="1">
            <a:off x="5872163" y="3163888"/>
            <a:ext cx="654050" cy="714375"/>
          </a:xfrm>
          <a:prstGeom prst="line">
            <a:avLst/>
          </a:prstGeom>
          <a:noFill/>
          <a:ln w="25400">
            <a:solidFill>
              <a:srgbClr val="3366FF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28738" name="Line 34"/>
          <p:cNvSpPr>
            <a:spLocks noChangeShapeType="1"/>
          </p:cNvSpPr>
          <p:nvPr/>
        </p:nvSpPr>
        <p:spPr bwMode="auto">
          <a:xfrm flipH="1" flipV="1">
            <a:off x="6665913" y="3117850"/>
            <a:ext cx="942975" cy="635000"/>
          </a:xfrm>
          <a:prstGeom prst="line">
            <a:avLst/>
          </a:prstGeom>
          <a:noFill/>
          <a:ln w="25400">
            <a:solidFill>
              <a:srgbClr val="3366FF"/>
            </a:solidFill>
            <a:round/>
            <a:headEnd/>
            <a:tailEnd type="triangl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328727" name="AutoShape 23"/>
          <p:cNvSpPr>
            <a:spLocks noChangeArrowheads="1"/>
          </p:cNvSpPr>
          <p:nvPr/>
        </p:nvSpPr>
        <p:spPr bwMode="auto">
          <a:xfrm>
            <a:off x="7569200" y="3603625"/>
            <a:ext cx="452438" cy="452438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rgbClr val="FFFFFF"/>
              </a:gs>
              <a:gs pos="100000">
                <a:srgbClr val="DBB191"/>
              </a:gs>
            </a:gsLst>
            <a:lin ang="2700000" scaled="1"/>
          </a:gradFill>
          <a:ln w="15875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28739" name="Rectangle 35"/>
          <p:cNvSpPr>
            <a:spLocks noChangeArrowheads="1"/>
          </p:cNvSpPr>
          <p:nvPr/>
        </p:nvSpPr>
        <p:spPr bwMode="auto">
          <a:xfrm>
            <a:off x="179388" y="4991100"/>
            <a:ext cx="8623300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  <a:cs typeface="Times New Roman" pitchFamily="18" charset="0"/>
              </a:rPr>
              <a:t>All kinetic frictional forces and drag forces are nonconservative forces.</a:t>
            </a:r>
            <a:endParaRPr lang="en-US">
              <a:solidFill>
                <a:srgbClr val="000066"/>
              </a:solidFill>
              <a:cs typeface="Times New Roman" pitchFamily="18" charset="0"/>
            </a:endParaRPr>
          </a:p>
        </p:txBody>
      </p:sp>
      <p:sp>
        <p:nvSpPr>
          <p:cNvPr id="328740" name="Rectangle 36"/>
          <p:cNvSpPr>
            <a:spLocks noChangeArrowheads="1"/>
          </p:cNvSpPr>
          <p:nvPr/>
        </p:nvSpPr>
        <p:spPr bwMode="auto">
          <a:xfrm>
            <a:off x="179388" y="2417763"/>
            <a:ext cx="56769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E.g.  The work done by friction is </a:t>
            </a:r>
            <a:endParaRPr lang="en-ZA" sz="60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28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1000"/>
                                        <p:tgtEl>
                                          <p:spTgt spid="328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28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328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28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328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1000"/>
                                        <p:tgtEl>
                                          <p:spTgt spid="328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1000"/>
                                        <p:tgtEl>
                                          <p:spTgt spid="328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729" grpId="0" animBg="1"/>
      <p:bldP spid="328717" grpId="0" animBg="1"/>
      <p:bldP spid="328718" grpId="0"/>
      <p:bldP spid="328719" grpId="0" animBg="1"/>
      <p:bldP spid="328722" grpId="0" animBg="1"/>
      <p:bldP spid="328730" grpId="0"/>
      <p:bldP spid="328731" grpId="0"/>
      <p:bldP spid="328732" grpId="0" animBg="1"/>
      <p:bldP spid="328733" grpId="0" animBg="1"/>
      <p:bldP spid="328734" grpId="0" animBg="1"/>
      <p:bldP spid="328735" grpId="0"/>
      <p:bldP spid="328736" grpId="0"/>
      <p:bldP spid="328737" grpId="0" animBg="1"/>
      <p:bldP spid="328738" grpId="0" animBg="1"/>
      <p:bldP spid="328727" grpId="0" animBg="1"/>
      <p:bldP spid="328739" grpId="0"/>
      <p:bldP spid="32874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WORK</a:t>
            </a:r>
          </a:p>
        </p:txBody>
      </p:sp>
      <p:sp>
        <p:nvSpPr>
          <p:cNvPr id="71682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7168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C406096-881F-4FAD-9FA5-E5E9FFE60EDE}" type="slidenum">
              <a:rPr lang="en-US" smtClean="0">
                <a:latin typeface="Koala"/>
                <a:cs typeface="Arial" charset="0"/>
              </a:rPr>
              <a:pPr/>
              <a:t>18</a:t>
            </a:fld>
            <a:endParaRPr lang="en-US" smtClean="0">
              <a:latin typeface="Koala"/>
              <a:cs typeface="Arial" charset="0"/>
            </a:endParaRPr>
          </a:p>
        </p:txBody>
      </p:sp>
      <p:sp>
        <p:nvSpPr>
          <p:cNvPr id="7168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NONCONSERVATIVE FORCES</a:t>
            </a:r>
            <a:endParaRPr lang="en-US" smtClean="0"/>
          </a:p>
        </p:txBody>
      </p:sp>
      <p:sp>
        <p:nvSpPr>
          <p:cNvPr id="33075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8756650" cy="4346575"/>
          </a:xfrm>
        </p:spPr>
        <p:txBody>
          <a:bodyPr/>
          <a:lstStyle/>
          <a:p>
            <a:pPr lvl="2" eaLnBrk="1" hangingPunct="1"/>
            <a:r>
              <a:rPr lang="en-ZA" smtClean="0"/>
              <a:t>A nonconservative force has </a:t>
            </a:r>
            <a:r>
              <a:rPr lang="en-ZA" i="1" smtClean="0"/>
              <a:t>no</a:t>
            </a:r>
            <a:r>
              <a:rPr lang="en-ZA" i="1" baseline="30000" smtClean="0"/>
              <a:t> </a:t>
            </a:r>
            <a:r>
              <a:rPr lang="en-ZA" smtClean="0"/>
              <a:t> associated form of potential energy.  Instead, the work done by a nonconservative force increases the thermal energy, </a:t>
            </a:r>
            <a:r>
              <a:rPr lang="en-ZA" b="1" i="1" smtClean="0">
                <a:latin typeface="Times New Roman" pitchFamily="18" charset="0"/>
              </a:rPr>
              <a:t>E</a:t>
            </a:r>
            <a:r>
              <a:rPr lang="en-ZA" b="1" baseline="-25000" smtClean="0">
                <a:latin typeface="Times New Roman" pitchFamily="18" charset="0"/>
              </a:rPr>
              <a:t>th</a:t>
            </a:r>
            <a:r>
              <a:rPr lang="en-ZA" smtClean="0"/>
              <a:t>, of the system </a:t>
            </a:r>
            <a:r>
              <a:rPr lang="en-ZA" smtClean="0">
                <a:cs typeface="Times New Roman" pitchFamily="18" charset="0"/>
              </a:rPr>
              <a:t>– a form of energy which has no “potential” for being reconverted to mechanical energy</a:t>
            </a:r>
            <a:r>
              <a:rPr lang="en-ZA" smtClean="0"/>
              <a:t>.</a:t>
            </a:r>
          </a:p>
          <a:p>
            <a:pPr lvl="2" eaLnBrk="1" hangingPunct="1"/>
            <a:endParaRPr lang="en-ZA" sz="600" smtClean="0"/>
          </a:p>
          <a:p>
            <a:pPr lvl="2" eaLnBrk="1" hangingPunct="1"/>
            <a:r>
              <a:rPr lang="en-ZA" smtClean="0"/>
              <a:t>A nonconservative force is consequently known as a </a:t>
            </a:r>
            <a:r>
              <a:rPr lang="en-ZA" smtClean="0">
                <a:solidFill>
                  <a:srgbClr val="FF0000"/>
                </a:solidFill>
              </a:rPr>
              <a:t>dissipative force</a:t>
            </a:r>
            <a:r>
              <a:rPr lang="en-ZA" smtClean="0"/>
              <a:t>.  Thus:  </a:t>
            </a:r>
            <a:r>
              <a:rPr lang="en-ZA" smtClean="0">
                <a:sym typeface="Symbol" pitchFamily="18" charset="2"/>
              </a:rPr>
              <a:t></a:t>
            </a:r>
            <a:r>
              <a:rPr lang="en-ZA" b="1" i="1" smtClean="0">
                <a:latin typeface="Times New Roman" pitchFamily="18" charset="0"/>
              </a:rPr>
              <a:t>E</a:t>
            </a:r>
            <a:r>
              <a:rPr lang="en-ZA" b="1" baseline="-25000" smtClean="0">
                <a:latin typeface="Times New Roman" pitchFamily="18" charset="0"/>
              </a:rPr>
              <a:t>th</a:t>
            </a:r>
            <a:r>
              <a:rPr lang="en-ZA" b="1" smtClean="0">
                <a:latin typeface="Times New Roman" pitchFamily="18" charset="0"/>
              </a:rPr>
              <a:t> = </a:t>
            </a:r>
            <a:r>
              <a:rPr lang="en-ZA" b="1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ZA" b="1" i="1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ZA" b="1" baseline="-25000" smtClean="0">
                <a:latin typeface="Times New Roman" pitchFamily="18" charset="0"/>
                <a:cs typeface="Times New Roman" pitchFamily="18" charset="0"/>
              </a:rPr>
              <a:t>diss</a:t>
            </a:r>
            <a:r>
              <a:rPr lang="en-ZA" smtClean="0"/>
              <a:t>.</a:t>
            </a:r>
          </a:p>
          <a:p>
            <a:pPr lvl="2" eaLnBrk="1" hangingPunct="1"/>
            <a:endParaRPr lang="en-ZA" sz="600" smtClean="0"/>
          </a:p>
          <a:p>
            <a:pPr lvl="2" eaLnBrk="1" hangingPunct="1"/>
            <a:r>
              <a:rPr lang="en-ZA" b="1" i="1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ZA" b="1" baseline="-25000" smtClean="0">
                <a:latin typeface="Times New Roman" pitchFamily="18" charset="0"/>
                <a:cs typeface="Times New Roman" pitchFamily="18" charset="0"/>
              </a:rPr>
              <a:t>diss</a:t>
            </a:r>
            <a:r>
              <a:rPr lang="en-ZA" smtClean="0"/>
              <a:t> is </a:t>
            </a:r>
            <a:r>
              <a:rPr lang="en-ZA" i="1" smtClean="0"/>
              <a:t>always</a:t>
            </a:r>
            <a:r>
              <a:rPr lang="en-ZA" i="1" baseline="30000" smtClean="0"/>
              <a:t> </a:t>
            </a:r>
            <a:r>
              <a:rPr lang="en-ZA" i="1" smtClean="0"/>
              <a:t> </a:t>
            </a:r>
            <a:r>
              <a:rPr lang="en-ZA" smtClean="0"/>
              <a:t>negative since the force opposes motion. Thus </a:t>
            </a:r>
            <a:r>
              <a:rPr lang="en-ZA" smtClean="0">
                <a:sym typeface="Symbol" pitchFamily="18" charset="2"/>
              </a:rPr>
              <a:t></a:t>
            </a:r>
            <a:r>
              <a:rPr lang="en-ZA" b="1" i="1" smtClean="0">
                <a:latin typeface="Times New Roman" pitchFamily="18" charset="0"/>
              </a:rPr>
              <a:t>E</a:t>
            </a:r>
            <a:r>
              <a:rPr lang="en-ZA" b="1" baseline="-25000" smtClean="0">
                <a:latin typeface="Times New Roman" pitchFamily="18" charset="0"/>
              </a:rPr>
              <a:t>th</a:t>
            </a:r>
            <a:r>
              <a:rPr lang="en-ZA" b="1" smtClean="0">
                <a:latin typeface="Times New Roman" pitchFamily="18" charset="0"/>
              </a:rPr>
              <a:t> </a:t>
            </a:r>
            <a:r>
              <a:rPr lang="en-ZA" smtClean="0"/>
              <a:t>is </a:t>
            </a:r>
            <a:r>
              <a:rPr lang="en-ZA" i="1" smtClean="0"/>
              <a:t>always</a:t>
            </a:r>
            <a:r>
              <a:rPr lang="en-ZA" i="1" baseline="-25000" smtClean="0"/>
              <a:t> </a:t>
            </a:r>
            <a:r>
              <a:rPr lang="en-ZA" smtClean="0"/>
              <a:t> positive.  </a:t>
            </a:r>
            <a:br>
              <a:rPr lang="en-ZA" smtClean="0"/>
            </a:br>
            <a:r>
              <a:rPr lang="en-ZA" smtClean="0"/>
              <a:t>Hence dissipative forces always </a:t>
            </a:r>
            <a:r>
              <a:rPr lang="en-ZA" i="1" smtClean="0"/>
              <a:t>increase</a:t>
            </a:r>
            <a:r>
              <a:rPr lang="en-ZA" i="1" baseline="-25000" smtClean="0"/>
              <a:t> </a:t>
            </a:r>
            <a:r>
              <a:rPr lang="en-ZA" smtClean="0"/>
              <a:t> the thermal energy of a system, and never decrease it.</a:t>
            </a:r>
          </a:p>
        </p:txBody>
      </p:sp>
      <p:sp>
        <p:nvSpPr>
          <p:cNvPr id="71686" name="Rectangle 21"/>
          <p:cNvSpPr>
            <a:spLocks noChangeArrowheads="1"/>
          </p:cNvSpPr>
          <p:nvPr/>
        </p:nvSpPr>
        <p:spPr bwMode="auto">
          <a:xfrm>
            <a:off x="4737100" y="5800725"/>
            <a:ext cx="250825" cy="460375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200">
                <a:solidFill>
                  <a:srgbClr val="000066"/>
                </a:solidFill>
              </a:rPr>
              <a:t> </a:t>
            </a:r>
            <a:endParaRPr lang="en-ZA" sz="2200" b="1" baseline="-2500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Footer Placeholder 3"/>
          <p:cNvSpPr txBox="1">
            <a:spLocks noGrp="1"/>
          </p:cNvSpPr>
          <p:nvPr/>
        </p:nvSpPr>
        <p:spPr bwMode="auto">
          <a:xfrm>
            <a:off x="8402638" y="182563"/>
            <a:ext cx="65881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1200">
                <a:solidFill>
                  <a:srgbClr val="5F5F5F"/>
                </a:solidFill>
                <a:latin typeface="Arial" charset="0"/>
              </a:rPr>
              <a:t>WORK</a:t>
            </a:r>
          </a:p>
        </p:txBody>
      </p:sp>
      <p:sp>
        <p:nvSpPr>
          <p:cNvPr id="73730" name="Date Placeholder 4"/>
          <p:cNvSpPr txBox="1">
            <a:spLocks noGrp="1"/>
          </p:cNvSpPr>
          <p:nvPr/>
        </p:nvSpPr>
        <p:spPr bwMode="auto">
          <a:xfrm>
            <a:off x="107950" y="182563"/>
            <a:ext cx="107950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200">
                <a:solidFill>
                  <a:srgbClr val="5F5F5F"/>
                </a:solidFill>
                <a:latin typeface="Arial" charset="0"/>
              </a:rPr>
              <a:t>PHY1012F</a:t>
            </a:r>
          </a:p>
        </p:txBody>
      </p:sp>
      <p:sp>
        <p:nvSpPr>
          <p:cNvPr id="73731" name="Slide Number Placeholder 5"/>
          <p:cNvSpPr txBox="1">
            <a:spLocks noGrp="1"/>
          </p:cNvSpPr>
          <p:nvPr/>
        </p:nvSpPr>
        <p:spPr bwMode="auto">
          <a:xfrm>
            <a:off x="8064500" y="6381750"/>
            <a:ext cx="9461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5B4A08EB-3D47-4CF2-B34D-2DD312D62206}" type="slidenum">
              <a:rPr lang="en-US" sz="1400" b="1">
                <a:solidFill>
                  <a:srgbClr val="5F5F5F"/>
                </a:solidFill>
                <a:latin typeface="Koala"/>
              </a:rPr>
              <a:pPr algn="r"/>
              <a:t>19</a:t>
            </a:fld>
            <a:endParaRPr lang="en-US" sz="1400" b="1">
              <a:solidFill>
                <a:srgbClr val="5F5F5F"/>
              </a:solidFill>
              <a:latin typeface="Koala"/>
            </a:endParaRPr>
          </a:p>
        </p:txBody>
      </p:sp>
      <p:sp>
        <p:nvSpPr>
          <p:cNvPr id="7373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ZA" smtClean="0"/>
              <a:t>CONSERVATION OF ENERGY</a:t>
            </a:r>
            <a:endParaRPr lang="en-US" smtClean="0"/>
          </a:p>
        </p:txBody>
      </p:sp>
      <p:sp>
        <p:nvSpPr>
          <p:cNvPr id="7373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858963" y="1382713"/>
            <a:ext cx="5000625" cy="493712"/>
          </a:xfrm>
        </p:spPr>
        <p:txBody>
          <a:bodyPr/>
          <a:lstStyle/>
          <a:p>
            <a:pPr lvl="1" indent="0" eaLnBrk="1" hangingPunct="1">
              <a:buFont typeface="Arial" charset="0"/>
              <a:buNone/>
            </a:pPr>
            <a:r>
              <a:rPr lang="en-ZA" smtClean="0"/>
              <a:t>(work-kinetic energy theorem)</a:t>
            </a:r>
            <a:endParaRPr lang="en-US" smtClean="0"/>
          </a:p>
        </p:txBody>
      </p:sp>
      <p:sp>
        <p:nvSpPr>
          <p:cNvPr id="73734" name="Rectangle 5"/>
          <p:cNvSpPr>
            <a:spLocks noChangeArrowheads="1"/>
          </p:cNvSpPr>
          <p:nvPr/>
        </p:nvSpPr>
        <p:spPr bwMode="auto">
          <a:xfrm>
            <a:off x="496888" y="1382713"/>
            <a:ext cx="1439862" cy="493712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K = W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net</a:t>
            </a:r>
            <a:endParaRPr lang="en-US" b="1" baseline="-2500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1782" name="Rectangle 6"/>
          <p:cNvSpPr>
            <a:spLocks noChangeArrowheads="1"/>
          </p:cNvSpPr>
          <p:nvPr/>
        </p:nvSpPr>
        <p:spPr bwMode="auto">
          <a:xfrm>
            <a:off x="496888" y="2081213"/>
            <a:ext cx="2058987" cy="493712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K = W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nc</a:t>
            </a:r>
            <a:endParaRPr lang="en-US" b="1" baseline="-2500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1783" name="Rectangle 7"/>
          <p:cNvSpPr>
            <a:spLocks noChangeArrowheads="1"/>
          </p:cNvSpPr>
          <p:nvPr/>
        </p:nvSpPr>
        <p:spPr bwMode="auto">
          <a:xfrm>
            <a:off x="496888" y="2779713"/>
            <a:ext cx="2257425" cy="493712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K = –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nc</a:t>
            </a:r>
            <a:endParaRPr lang="en-US" b="1" baseline="-2500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1785" name="Rectangle 9"/>
          <p:cNvSpPr>
            <a:spLocks noChangeArrowheads="1"/>
          </p:cNvSpPr>
          <p:nvPr/>
        </p:nvSpPr>
        <p:spPr bwMode="auto">
          <a:xfrm>
            <a:off x="3186113" y="2754313"/>
            <a:ext cx="4243387" cy="528637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>
                <a:solidFill>
                  <a:srgbClr val="000066"/>
                </a:solidFill>
              </a:rPr>
              <a:t>(i.e.   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mech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nc</a:t>
            </a:r>
            <a:r>
              <a:rPr lang="en-ZA" sz="2600">
                <a:solidFill>
                  <a:srgbClr val="000066"/>
                </a:solidFill>
              </a:rPr>
              <a:t>)</a:t>
            </a:r>
            <a:endParaRPr lang="en-US" sz="2600">
              <a:solidFill>
                <a:srgbClr val="000066"/>
              </a:solidFill>
            </a:endParaRPr>
          </a:p>
        </p:txBody>
      </p:sp>
      <p:sp>
        <p:nvSpPr>
          <p:cNvPr id="331787" name="Rectangle 11"/>
          <p:cNvSpPr>
            <a:spLocks noChangeArrowheads="1"/>
          </p:cNvSpPr>
          <p:nvPr/>
        </p:nvSpPr>
        <p:spPr bwMode="auto">
          <a:xfrm>
            <a:off x="496888" y="3478213"/>
            <a:ext cx="3214687" cy="493712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K = –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diss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ext</a:t>
            </a:r>
            <a:endParaRPr lang="en-US" b="1" baseline="-2500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1789" name="Rectangle 13"/>
          <p:cNvSpPr>
            <a:spLocks noChangeArrowheads="1"/>
          </p:cNvSpPr>
          <p:nvPr/>
        </p:nvSpPr>
        <p:spPr bwMode="auto">
          <a:xfrm>
            <a:off x="496888" y="4176713"/>
            <a:ext cx="3165475" cy="493712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K = –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U –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th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ext</a:t>
            </a:r>
            <a:endParaRPr lang="en-US" b="1" baseline="-2500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1790" name="Rectangle 14"/>
          <p:cNvSpPr>
            <a:spLocks noChangeArrowheads="1"/>
          </p:cNvSpPr>
          <p:nvPr/>
        </p:nvSpPr>
        <p:spPr bwMode="auto">
          <a:xfrm>
            <a:off x="496888" y="4875213"/>
            <a:ext cx="3033712" cy="493712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K +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U +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th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ext</a:t>
            </a:r>
            <a:endParaRPr lang="en-US" b="1" baseline="-2500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1791" name="Rectangle 15"/>
          <p:cNvSpPr>
            <a:spLocks noChangeArrowheads="1"/>
          </p:cNvSpPr>
          <p:nvPr/>
        </p:nvSpPr>
        <p:spPr bwMode="auto">
          <a:xfrm>
            <a:off x="496888" y="5575300"/>
            <a:ext cx="1663700" cy="493713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sys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ext</a:t>
            </a:r>
            <a:endParaRPr lang="en-US" b="1" baseline="-2500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1792" name="Rectangle 16"/>
          <p:cNvSpPr>
            <a:spLocks noChangeArrowheads="1"/>
          </p:cNvSpPr>
          <p:nvPr/>
        </p:nvSpPr>
        <p:spPr bwMode="auto">
          <a:xfrm>
            <a:off x="2160588" y="5578475"/>
            <a:ext cx="51911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(</a:t>
            </a:r>
            <a:r>
              <a:rPr lang="en-ZA">
                <a:solidFill>
                  <a:srgbClr val="FF0000"/>
                </a:solidFill>
              </a:rPr>
              <a:t>energy equation</a:t>
            </a:r>
            <a:r>
              <a:rPr lang="en-ZA">
                <a:solidFill>
                  <a:srgbClr val="000066"/>
                </a:solidFill>
              </a:rPr>
              <a:t> of the system)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331793" name="Rectangle 17"/>
          <p:cNvSpPr>
            <a:spLocks noChangeArrowheads="1"/>
          </p:cNvSpPr>
          <p:nvPr/>
        </p:nvSpPr>
        <p:spPr bwMode="auto">
          <a:xfrm>
            <a:off x="3967163" y="3505200"/>
            <a:ext cx="4725987" cy="854075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r>
              <a:rPr lang="en-ZA">
                <a:solidFill>
                  <a:srgbClr val="000066"/>
                </a:solidFill>
              </a:rPr>
              <a:t>(choose system carefully to </a:t>
            </a:r>
            <a:br>
              <a:rPr lang="en-ZA">
                <a:solidFill>
                  <a:srgbClr val="000066"/>
                </a:solidFill>
              </a:rPr>
            </a:br>
            <a:r>
              <a:rPr lang="en-ZA">
                <a:solidFill>
                  <a:srgbClr val="000066"/>
                </a:solidFill>
              </a:rPr>
              <a:t>  include </a:t>
            </a:r>
            <a:r>
              <a:rPr lang="en-ZA" i="1">
                <a:solidFill>
                  <a:srgbClr val="000066"/>
                </a:solidFill>
              </a:rPr>
              <a:t>all</a:t>
            </a:r>
            <a:r>
              <a:rPr lang="en-ZA" i="1" baseline="-25000">
                <a:solidFill>
                  <a:srgbClr val="000066"/>
                </a:solidFill>
              </a:rPr>
              <a:t> </a:t>
            </a:r>
            <a:r>
              <a:rPr lang="en-ZA">
                <a:solidFill>
                  <a:srgbClr val="000066"/>
                </a:solidFill>
              </a:rPr>
              <a:t> dissipative forces</a:t>
            </a:r>
            <a:r>
              <a:rPr lang="en-ZA" sz="2600">
                <a:solidFill>
                  <a:srgbClr val="000066"/>
                </a:solidFill>
              </a:rPr>
              <a:t>)</a:t>
            </a:r>
            <a:endParaRPr lang="en-US" sz="260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1782" grpId="0"/>
      <p:bldP spid="331783" grpId="0"/>
      <p:bldP spid="331785" grpId="0"/>
      <p:bldP spid="331787" grpId="0"/>
      <p:bldP spid="331789" grpId="0"/>
      <p:bldP spid="331790" grpId="0"/>
      <p:bldP spid="331791" grpId="0"/>
      <p:bldP spid="331792" grpId="0"/>
      <p:bldP spid="33179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WORK</a:t>
            </a:r>
          </a:p>
        </p:txBody>
      </p:sp>
      <p:sp>
        <p:nvSpPr>
          <p:cNvPr id="16386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163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C66E50D-4EE7-4782-AA89-CE9C3182E6E9}" type="slidenum">
              <a:rPr lang="en-US" smtClean="0">
                <a:latin typeface="Koala"/>
                <a:cs typeface="Arial" charset="0"/>
              </a:rPr>
              <a:pPr/>
              <a:t>2</a:t>
            </a:fld>
            <a:endParaRPr lang="en-US" smtClean="0">
              <a:latin typeface="Koala"/>
              <a:cs typeface="Arial" charset="0"/>
            </a:endParaRPr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841375"/>
            <a:ext cx="7772400" cy="625475"/>
          </a:xfrm>
        </p:spPr>
        <p:txBody>
          <a:bodyPr/>
          <a:lstStyle/>
          <a:p>
            <a:pPr eaLnBrk="1" hangingPunct="1"/>
            <a:r>
              <a:rPr lang="en-US" smtClean="0"/>
              <a:t>WORK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25" y="1735138"/>
            <a:ext cx="8820150" cy="930275"/>
          </a:xfrm>
        </p:spPr>
        <p:txBody>
          <a:bodyPr/>
          <a:lstStyle/>
          <a:p>
            <a:pPr marL="268288" indent="-268288" algn="l" eaLnBrk="1" hangingPunct="1"/>
            <a:r>
              <a:rPr lang="en-US" smtClean="0"/>
              <a:t>Learning outcomes:</a:t>
            </a:r>
            <a:br>
              <a:rPr lang="en-US" smtClean="0"/>
            </a:br>
            <a:r>
              <a:rPr lang="en-US" sz="2400" smtClean="0"/>
              <a:t>At the end of this chapter you should be able to…</a:t>
            </a:r>
          </a:p>
        </p:txBody>
      </p:sp>
      <p:sp>
        <p:nvSpPr>
          <p:cNvPr id="273412" name="Rectangle 4"/>
          <p:cNvSpPr>
            <a:spLocks noChangeArrowheads="1"/>
          </p:cNvSpPr>
          <p:nvPr/>
        </p:nvSpPr>
        <p:spPr bwMode="auto">
          <a:xfrm>
            <a:off x="161925" y="2746375"/>
            <a:ext cx="8820150" cy="3443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US" sz="2200">
                <a:solidFill>
                  <a:srgbClr val="000066"/>
                </a:solidFill>
              </a:rPr>
              <a:t>Extend the law of conservation of energy to include the thermal energy of isolated systems.</a:t>
            </a:r>
          </a:p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endParaRPr lang="en-US" sz="800">
              <a:solidFill>
                <a:srgbClr val="000066"/>
              </a:solidFill>
            </a:endParaRPr>
          </a:p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US" sz="2200">
                <a:solidFill>
                  <a:srgbClr val="000066"/>
                </a:solidFill>
              </a:rPr>
              <a:t>Calculate the work done on and by systems and apply the work-kinetic energy theorem to the solution of problems. </a:t>
            </a:r>
          </a:p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endParaRPr lang="en-US" sz="800">
              <a:solidFill>
                <a:srgbClr val="000066"/>
              </a:solidFill>
            </a:endParaRPr>
          </a:p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ZA" sz="2200">
                <a:solidFill>
                  <a:srgbClr val="000066"/>
                </a:solidFill>
              </a:rPr>
              <a:t>Distinguish between conservative and nonconservative forces.</a:t>
            </a:r>
            <a:endParaRPr lang="en-US" sz="2200">
              <a:solidFill>
                <a:srgbClr val="000066"/>
              </a:solidFill>
            </a:endParaRPr>
          </a:p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endParaRPr lang="en-US" sz="800">
              <a:solidFill>
                <a:srgbClr val="000066"/>
              </a:solidFill>
            </a:endParaRPr>
          </a:p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US" sz="2200">
                <a:solidFill>
                  <a:srgbClr val="000066"/>
                </a:solidFill>
              </a:rPr>
              <a:t>Calculate the rate of energy transfer (power).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WORK</a:t>
            </a:r>
          </a:p>
        </p:txBody>
      </p:sp>
      <p:sp>
        <p:nvSpPr>
          <p:cNvPr id="75778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7577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A3E0BFC-82DA-4351-A189-85BBF107FD9B}" type="slidenum">
              <a:rPr lang="en-US" smtClean="0">
                <a:latin typeface="Koala"/>
                <a:cs typeface="Arial" charset="0"/>
              </a:rPr>
              <a:pPr/>
              <a:t>20</a:t>
            </a:fld>
            <a:endParaRPr lang="en-US" smtClean="0">
              <a:latin typeface="Koala"/>
              <a:cs typeface="Arial" charset="0"/>
            </a:endParaRPr>
          </a:p>
        </p:txBody>
      </p:sp>
      <p:sp>
        <p:nvSpPr>
          <p:cNvPr id="757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LAW OF CONSERVATION OF ENERGY</a:t>
            </a:r>
            <a:endParaRPr lang="en-US" smtClean="0"/>
          </a:p>
        </p:txBody>
      </p:sp>
      <p:sp>
        <p:nvSpPr>
          <p:cNvPr id="335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511300"/>
            <a:ext cx="8632825" cy="3575050"/>
          </a:xfrm>
        </p:spPr>
        <p:txBody>
          <a:bodyPr/>
          <a:lstStyle/>
          <a:p>
            <a:pPr lvl="1" indent="0" eaLnBrk="1" hangingPunct="1">
              <a:buFont typeface="Arial" charset="0"/>
              <a:buNone/>
            </a:pPr>
            <a:r>
              <a:rPr lang="en-ZA" smtClean="0"/>
              <a:t>The total energy </a:t>
            </a:r>
            <a:r>
              <a:rPr lang="en-ZA" b="1" i="1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ZA" b="1" baseline="-25000" smtClean="0">
                <a:latin typeface="Times New Roman" pitchFamily="18" charset="0"/>
                <a:cs typeface="Times New Roman" pitchFamily="18" charset="0"/>
              </a:rPr>
              <a:t>sys </a:t>
            </a:r>
            <a:r>
              <a:rPr lang="en-ZA" b="1" i="1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ZA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ZA" b="1" i="1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ZA" b="1" baseline="-25000" smtClean="0">
                <a:latin typeface="Times New Roman" pitchFamily="18" charset="0"/>
                <a:cs typeface="Times New Roman" pitchFamily="18" charset="0"/>
              </a:rPr>
              <a:t>mech </a:t>
            </a:r>
            <a:r>
              <a:rPr lang="en-ZA" b="1" i="1" smtClean="0">
                <a:latin typeface="Times New Roman" pitchFamily="18" charset="0"/>
                <a:cs typeface="Times New Roman" pitchFamily="18" charset="0"/>
              </a:rPr>
              <a:t>+ E</a:t>
            </a:r>
            <a:r>
              <a:rPr lang="en-ZA" b="1" baseline="-25000" smtClean="0">
                <a:latin typeface="Times New Roman" pitchFamily="18" charset="0"/>
                <a:cs typeface="Times New Roman" pitchFamily="18" charset="0"/>
              </a:rPr>
              <a:t>th </a:t>
            </a:r>
            <a:r>
              <a:rPr lang="en-ZA" smtClean="0"/>
              <a:t>of an isolated system is a constant.</a:t>
            </a:r>
          </a:p>
          <a:p>
            <a:pPr lvl="1" indent="0" eaLnBrk="1" hangingPunct="1">
              <a:buFont typeface="Arial" charset="0"/>
              <a:buNone/>
            </a:pPr>
            <a:endParaRPr lang="en-ZA" sz="800" smtClean="0"/>
          </a:p>
          <a:p>
            <a:pPr lvl="1" indent="0" eaLnBrk="1" hangingPunct="1">
              <a:buFont typeface="Arial" charset="0"/>
              <a:buNone/>
            </a:pPr>
            <a:r>
              <a:rPr lang="en-ZA" smtClean="0"/>
              <a:t>The kinetic, potential and thermal energies within the system can be transformed into each other, but their sum cannot change.</a:t>
            </a:r>
          </a:p>
          <a:p>
            <a:pPr lvl="1" indent="0" eaLnBrk="1" hangingPunct="1">
              <a:buFont typeface="Arial" charset="0"/>
              <a:buNone/>
            </a:pPr>
            <a:endParaRPr lang="en-ZA" sz="800" smtClean="0"/>
          </a:p>
          <a:p>
            <a:pPr lvl="1" indent="0" eaLnBrk="1" hangingPunct="1">
              <a:buFont typeface="Arial" charset="0"/>
              <a:buNone/>
            </a:pPr>
            <a:r>
              <a:rPr lang="en-ZA" smtClean="0"/>
              <a:t>Further, the mechanical energy </a:t>
            </a:r>
            <a:r>
              <a:rPr lang="en-ZA" b="1" i="1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ZA" b="1" baseline="-25000" smtClean="0">
                <a:latin typeface="Times New Roman" pitchFamily="18" charset="0"/>
                <a:cs typeface="Times New Roman" pitchFamily="18" charset="0"/>
              </a:rPr>
              <a:t>mech </a:t>
            </a:r>
            <a:r>
              <a:rPr lang="en-ZA" b="1" i="1" smtClean="0">
                <a:latin typeface="Times New Roman" pitchFamily="18" charset="0"/>
                <a:cs typeface="Times New Roman" pitchFamily="18" charset="0"/>
              </a:rPr>
              <a:t>= K </a:t>
            </a:r>
            <a:r>
              <a:rPr lang="en-ZA" b="1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ZA" b="1" i="1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ZA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ZA" smtClean="0"/>
              <a:t>is conserved if the system is both isolated and non­dissipative.</a:t>
            </a:r>
            <a:endParaRPr lang="en-US" smtClean="0"/>
          </a:p>
        </p:txBody>
      </p:sp>
      <p:sp>
        <p:nvSpPr>
          <p:cNvPr id="335877" name="Rectangle 5"/>
          <p:cNvSpPr>
            <a:spLocks noChangeArrowheads="1"/>
          </p:cNvSpPr>
          <p:nvPr/>
        </p:nvSpPr>
        <p:spPr bwMode="auto">
          <a:xfrm>
            <a:off x="180975" y="1403350"/>
            <a:ext cx="8763000" cy="3862388"/>
          </a:xfrm>
          <a:prstGeom prst="rect">
            <a:avLst/>
          </a:prstGeom>
          <a:noFill/>
          <a:ln w="25400" algn="ctr">
            <a:solidFill>
              <a:srgbClr val="00008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35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587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2806" name="Object 6"/>
          <p:cNvGraphicFramePr>
            <a:graphicFrameLocks noChangeAspect="1"/>
          </p:cNvGraphicFramePr>
          <p:nvPr/>
        </p:nvGraphicFramePr>
        <p:xfrm>
          <a:off x="1865313" y="4560888"/>
          <a:ext cx="1104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2" name="Equation" r:id="rId4" imgW="1104840" imgH="609480" progId="Equation.DSMT4">
                  <p:embed/>
                </p:oleObj>
              </mc:Choice>
              <mc:Fallback>
                <p:oleObj name="Equation" r:id="rId4" imgW="1104840" imgH="6094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5313" y="4560888"/>
                        <a:ext cx="11049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3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WORK</a:t>
            </a:r>
          </a:p>
        </p:txBody>
      </p:sp>
      <p:sp>
        <p:nvSpPr>
          <p:cNvPr id="13333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133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782FC7E-1FBA-4105-846B-3E0B5BB548C1}" type="slidenum">
              <a:rPr lang="en-US" smtClean="0">
                <a:latin typeface="Koala"/>
                <a:cs typeface="Arial" charset="0"/>
              </a:rPr>
              <a:pPr/>
              <a:t>21</a:t>
            </a:fld>
            <a:endParaRPr lang="en-US" smtClean="0">
              <a:latin typeface="Koala"/>
              <a:cs typeface="Arial" charset="0"/>
            </a:endParaRPr>
          </a:p>
        </p:txBody>
      </p:sp>
      <p:sp>
        <p:nvSpPr>
          <p:cNvPr id="133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POWER</a:t>
            </a:r>
            <a:endParaRPr lang="en-US" smtClean="0"/>
          </a:p>
        </p:txBody>
      </p:sp>
      <p:sp>
        <p:nvSpPr>
          <p:cNvPr id="133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8774112" cy="895350"/>
          </a:xfrm>
        </p:spPr>
        <p:txBody>
          <a:bodyPr/>
          <a:lstStyle/>
          <a:p>
            <a:pPr lvl="1" indent="0" eaLnBrk="1" hangingPunct="1">
              <a:buFont typeface="Arial" charset="0"/>
              <a:buNone/>
            </a:pPr>
            <a:r>
              <a:rPr lang="en-ZA" smtClean="0"/>
              <a:t>Power is the rate at which energy is transformed or transferred:</a:t>
            </a:r>
            <a:endParaRPr lang="en-US" smtClean="0"/>
          </a:p>
        </p:txBody>
      </p:sp>
      <p:graphicFrame>
        <p:nvGraphicFramePr>
          <p:cNvPr id="332804" name="Object 4"/>
          <p:cNvGraphicFramePr>
            <a:graphicFrameLocks noChangeAspect="1"/>
          </p:cNvGraphicFramePr>
          <p:nvPr/>
        </p:nvGraphicFramePr>
        <p:xfrm>
          <a:off x="2695575" y="2247900"/>
          <a:ext cx="12827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3" name="Equation" r:id="rId6" imgW="1282680" imgH="723600" progId="Equation.DSMT4">
                  <p:embed/>
                </p:oleObj>
              </mc:Choice>
              <mc:Fallback>
                <p:oleObj name="Equation" r:id="rId6" imgW="1282680" imgH="723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5575" y="2247900"/>
                        <a:ext cx="12827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2805" name="Rectangle 5"/>
          <p:cNvSpPr>
            <a:spLocks noChangeArrowheads="1"/>
          </p:cNvSpPr>
          <p:nvPr/>
        </p:nvSpPr>
        <p:spPr bwMode="auto">
          <a:xfrm>
            <a:off x="179388" y="3189288"/>
            <a:ext cx="87741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Units:  [J/s = watt, W]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332807" name="Rectangle 7"/>
          <p:cNvSpPr>
            <a:spLocks noChangeArrowheads="1"/>
          </p:cNvSpPr>
          <p:nvPr/>
        </p:nvSpPr>
        <p:spPr bwMode="auto">
          <a:xfrm>
            <a:off x="2597150" y="2205038"/>
            <a:ext cx="1525588" cy="850900"/>
          </a:xfrm>
          <a:prstGeom prst="rect">
            <a:avLst/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332808" name="Rectangle 8"/>
          <p:cNvSpPr>
            <a:spLocks noChangeArrowheads="1"/>
          </p:cNvSpPr>
          <p:nvPr/>
        </p:nvSpPr>
        <p:spPr bwMode="auto">
          <a:xfrm>
            <a:off x="179388" y="3927475"/>
            <a:ext cx="87741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Power is also the rate at which work is done: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332809" name="Rectangle 9"/>
          <p:cNvSpPr>
            <a:spLocks noChangeArrowheads="1"/>
          </p:cNvSpPr>
          <p:nvPr/>
        </p:nvSpPr>
        <p:spPr bwMode="auto">
          <a:xfrm>
            <a:off x="179388" y="5411788"/>
            <a:ext cx="87741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Hence:               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P = Fv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cos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rPr>
              <a:t></a:t>
            </a:r>
            <a:endParaRPr lang="en-ZA" i="1">
              <a:solidFill>
                <a:srgbClr val="000066"/>
              </a:solidFill>
              <a:sym typeface="Symbol" pitchFamily="18" charset="2"/>
            </a:endParaRPr>
          </a:p>
        </p:txBody>
      </p:sp>
      <p:sp>
        <p:nvSpPr>
          <p:cNvPr id="332810" name="Rectangle 10"/>
          <p:cNvSpPr>
            <a:spLocks noChangeArrowheads="1"/>
          </p:cNvSpPr>
          <p:nvPr/>
        </p:nvSpPr>
        <p:spPr bwMode="auto">
          <a:xfrm>
            <a:off x="2597150" y="5445125"/>
            <a:ext cx="1747838" cy="514350"/>
          </a:xfrm>
          <a:prstGeom prst="rect">
            <a:avLst/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graphicFrame>
        <p:nvGraphicFramePr>
          <p:cNvPr id="2" name="Object 17"/>
          <p:cNvGraphicFramePr>
            <a:graphicFrameLocks noChangeAspect="1"/>
          </p:cNvGraphicFramePr>
          <p:nvPr/>
        </p:nvGraphicFramePr>
        <p:xfrm>
          <a:off x="3209925" y="4530725"/>
          <a:ext cx="10414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4" name="Equation" r:id="rId8" imgW="1041120" imgH="647640" progId="Equation.DSMT4">
                  <p:embed/>
                </p:oleObj>
              </mc:Choice>
              <mc:Fallback>
                <p:oleObj name="Equation" r:id="rId8" imgW="1041120" imgH="6476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9925" y="4530725"/>
                        <a:ext cx="10414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8"/>
          <p:cNvGraphicFramePr>
            <a:graphicFrameLocks noChangeAspect="1"/>
          </p:cNvGraphicFramePr>
          <p:nvPr/>
        </p:nvGraphicFramePr>
        <p:xfrm>
          <a:off x="4511675" y="4560888"/>
          <a:ext cx="1041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5" name="Equation" r:id="rId10" imgW="1041120" imgH="609480" progId="Equation.DSMT4">
                  <p:embed/>
                </p:oleObj>
              </mc:Choice>
              <mc:Fallback>
                <p:oleObj name="Equation" r:id="rId10" imgW="1041120" imgH="6094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1675" y="4560888"/>
                        <a:ext cx="10414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9"/>
          <p:cNvGraphicFramePr>
            <a:graphicFrameLocks noChangeAspect="1"/>
          </p:cNvGraphicFramePr>
          <p:nvPr/>
        </p:nvGraphicFramePr>
        <p:xfrm>
          <a:off x="5586413" y="4648200"/>
          <a:ext cx="850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6" name="Equation" r:id="rId12" imgW="850680" imgH="355320" progId="Equation.DSMT4">
                  <p:embed/>
                </p:oleObj>
              </mc:Choice>
              <mc:Fallback>
                <p:oleObj name="Equation" r:id="rId12" imgW="850680" imgH="35532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6413" y="4648200"/>
                        <a:ext cx="8509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" dur="500"/>
                                        <p:tgtEl>
                                          <p:spTgt spid="332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32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2805" grpId="0"/>
      <p:bldP spid="332807" grpId="0" animBg="1"/>
      <p:bldP spid="332808" grpId="0"/>
      <p:bldP spid="332809" grpId="0"/>
      <p:bldP spid="33281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WORK</a:t>
            </a:r>
          </a:p>
        </p:txBody>
      </p:sp>
      <p:sp>
        <p:nvSpPr>
          <p:cNvPr id="87042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8704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6535B48-F203-495D-AB05-75FF4E3ECD14}" type="slidenum">
              <a:rPr lang="en-US" smtClean="0">
                <a:latin typeface="Koala"/>
                <a:cs typeface="Arial" charset="0"/>
              </a:rPr>
              <a:pPr/>
              <a:t>22</a:t>
            </a:fld>
            <a:endParaRPr lang="en-US" smtClean="0">
              <a:latin typeface="Koala"/>
              <a:cs typeface="Arial" charset="0"/>
            </a:endParaRPr>
          </a:p>
        </p:txBody>
      </p:sp>
      <p:sp>
        <p:nvSpPr>
          <p:cNvPr id="8704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841375"/>
            <a:ext cx="7772400" cy="625475"/>
          </a:xfrm>
        </p:spPr>
        <p:txBody>
          <a:bodyPr/>
          <a:lstStyle/>
          <a:p>
            <a:pPr eaLnBrk="1" hangingPunct="1"/>
            <a:r>
              <a:rPr lang="en-US" smtClean="0"/>
              <a:t>WORK</a:t>
            </a:r>
          </a:p>
        </p:txBody>
      </p:sp>
      <p:sp>
        <p:nvSpPr>
          <p:cNvPr id="8704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25" y="1735138"/>
            <a:ext cx="8820150" cy="930275"/>
          </a:xfrm>
        </p:spPr>
        <p:txBody>
          <a:bodyPr/>
          <a:lstStyle/>
          <a:p>
            <a:pPr marL="268288" indent="-268288" algn="l" eaLnBrk="1" hangingPunct="1"/>
            <a:r>
              <a:rPr lang="en-US" smtClean="0"/>
              <a:t>Learning outcomes:</a:t>
            </a:r>
            <a:br>
              <a:rPr lang="en-US" smtClean="0"/>
            </a:br>
            <a:r>
              <a:rPr lang="en-US" sz="2400" smtClean="0"/>
              <a:t>At the end of this chapter you should be able to…</a:t>
            </a:r>
          </a:p>
        </p:txBody>
      </p:sp>
      <p:sp>
        <p:nvSpPr>
          <p:cNvPr id="87046" name="Rectangle 4"/>
          <p:cNvSpPr>
            <a:spLocks noChangeArrowheads="1"/>
          </p:cNvSpPr>
          <p:nvPr/>
        </p:nvSpPr>
        <p:spPr bwMode="auto">
          <a:xfrm>
            <a:off x="161925" y="2746375"/>
            <a:ext cx="8820150" cy="3443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US" sz="2200">
                <a:solidFill>
                  <a:srgbClr val="000066"/>
                </a:solidFill>
              </a:rPr>
              <a:t>Extend the law of conservation of energy to include the thermal energy of isolated systems.</a:t>
            </a:r>
          </a:p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endParaRPr lang="en-US" sz="800">
              <a:solidFill>
                <a:srgbClr val="000066"/>
              </a:solidFill>
            </a:endParaRPr>
          </a:p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US" sz="2200">
                <a:solidFill>
                  <a:srgbClr val="000066"/>
                </a:solidFill>
              </a:rPr>
              <a:t>Calculate the work done on and by systems and apply the work-kinetic energy theorem to the solution of problems. </a:t>
            </a:r>
          </a:p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endParaRPr lang="en-US" sz="800">
              <a:solidFill>
                <a:srgbClr val="000066"/>
              </a:solidFill>
            </a:endParaRPr>
          </a:p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ZA" sz="2200">
                <a:solidFill>
                  <a:srgbClr val="000066"/>
                </a:solidFill>
              </a:rPr>
              <a:t>Distinguish between conservative and nonconservative forces.</a:t>
            </a:r>
            <a:endParaRPr lang="en-US" sz="2200">
              <a:solidFill>
                <a:srgbClr val="000066"/>
              </a:solidFill>
            </a:endParaRPr>
          </a:p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endParaRPr lang="en-US" sz="800">
              <a:solidFill>
                <a:srgbClr val="000066"/>
              </a:solidFill>
            </a:endParaRPr>
          </a:p>
          <a:p>
            <a:pPr marL="1073150" lvl="2" indent="-355600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US" sz="2200">
                <a:solidFill>
                  <a:srgbClr val="000066"/>
                </a:solidFill>
              </a:rPr>
              <a:t>Calculate the rate of energy transfer (power).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WORK</a:t>
            </a:r>
          </a:p>
        </p:txBody>
      </p:sp>
      <p:sp>
        <p:nvSpPr>
          <p:cNvPr id="18434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184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FCBD391-AEDC-4E90-BF69-483D3D4DFF9C}" type="slidenum">
              <a:rPr lang="en-US" smtClean="0">
                <a:latin typeface="Koala"/>
                <a:cs typeface="Arial" charset="0"/>
              </a:rPr>
              <a:pPr/>
              <a:t>3</a:t>
            </a:fld>
            <a:endParaRPr lang="en-US" smtClean="0">
              <a:latin typeface="Koala"/>
              <a:cs typeface="Arial" charset="0"/>
            </a:endParaRPr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THERMAL ENERGY</a:t>
            </a:r>
            <a:endParaRPr lang="en-US" smtClean="0"/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8774112" cy="2068513"/>
          </a:xfrm>
        </p:spPr>
        <p:txBody>
          <a:bodyPr/>
          <a:lstStyle/>
          <a:p>
            <a:pPr lvl="1" indent="0" eaLnBrk="1" hangingPunct="1">
              <a:buFont typeface="Arial" charset="0"/>
              <a:buNone/>
            </a:pPr>
            <a:r>
              <a:rPr lang="en-ZA" smtClean="0"/>
              <a:t>An object </a:t>
            </a:r>
            <a:r>
              <a:rPr lang="en-ZA" i="1" smtClean="0"/>
              <a:t>as a whole</a:t>
            </a:r>
            <a:r>
              <a:rPr lang="en-ZA" i="1" baseline="30000" smtClean="0"/>
              <a:t> </a:t>
            </a:r>
            <a:r>
              <a:rPr lang="en-ZA" smtClean="0"/>
              <a:t> has:</a:t>
            </a:r>
          </a:p>
          <a:p>
            <a:pPr lvl="2" eaLnBrk="1" hangingPunct="1"/>
            <a:endParaRPr lang="en-ZA" sz="300" smtClean="0"/>
          </a:p>
          <a:p>
            <a:pPr lvl="2" eaLnBrk="1" hangingPunct="1"/>
            <a:r>
              <a:rPr lang="en-ZA" smtClean="0"/>
              <a:t>Kinetic energy, </a:t>
            </a:r>
            <a:r>
              <a:rPr lang="en-ZA" b="1" i="1" smtClean="0">
                <a:latin typeface="Times New Roman" pitchFamily="18" charset="0"/>
              </a:rPr>
              <a:t>K</a:t>
            </a:r>
            <a:r>
              <a:rPr lang="en-ZA" smtClean="0"/>
              <a:t> </a:t>
            </a:r>
            <a:br>
              <a:rPr lang="en-ZA" smtClean="0"/>
            </a:br>
            <a:r>
              <a:rPr lang="en-ZA" smtClean="0"/>
              <a:t>   (due to movement)</a:t>
            </a:r>
          </a:p>
          <a:p>
            <a:pPr lvl="2" eaLnBrk="1" hangingPunct="1"/>
            <a:endParaRPr lang="en-ZA" sz="300" smtClean="0"/>
          </a:p>
          <a:p>
            <a:pPr lvl="2" eaLnBrk="1" hangingPunct="1"/>
            <a:r>
              <a:rPr lang="en-ZA" smtClean="0"/>
              <a:t>Potential energy, </a:t>
            </a:r>
            <a:r>
              <a:rPr lang="en-ZA" b="1" i="1" smtClean="0">
                <a:latin typeface="Times New Roman" pitchFamily="18" charset="0"/>
              </a:rPr>
              <a:t>U</a:t>
            </a:r>
            <a:r>
              <a:rPr lang="en-ZA" smtClean="0"/>
              <a:t/>
            </a:r>
            <a:br>
              <a:rPr lang="en-ZA" smtClean="0"/>
            </a:br>
            <a:r>
              <a:rPr lang="en-ZA" smtClean="0"/>
              <a:t>   (due to position)</a:t>
            </a:r>
            <a:endParaRPr lang="en-US" smtClean="0"/>
          </a:p>
        </p:txBody>
      </p:sp>
      <p:sp>
        <p:nvSpPr>
          <p:cNvPr id="280580" name="AutoShape 4"/>
          <p:cNvSpPr>
            <a:spLocks/>
          </p:cNvSpPr>
          <p:nvPr/>
        </p:nvSpPr>
        <p:spPr bwMode="auto">
          <a:xfrm>
            <a:off x="4184650" y="1952625"/>
            <a:ext cx="219075" cy="1354138"/>
          </a:xfrm>
          <a:prstGeom prst="rightBrace">
            <a:avLst>
              <a:gd name="adj1" fmla="val 51510"/>
              <a:gd name="adj2" fmla="val 50000"/>
            </a:avLst>
          </a:prstGeom>
          <a:noFill/>
          <a:ln w="15875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280581" name="Rectangle 5"/>
          <p:cNvSpPr>
            <a:spLocks noChangeArrowheads="1"/>
          </p:cNvSpPr>
          <p:nvPr/>
        </p:nvSpPr>
        <p:spPr bwMode="auto">
          <a:xfrm>
            <a:off x="4714875" y="2347913"/>
            <a:ext cx="42275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Mechanical energy,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E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mech</a:t>
            </a:r>
            <a:r>
              <a:rPr lang="en-ZA">
                <a:solidFill>
                  <a:srgbClr val="000066"/>
                </a:solidFill>
              </a:rPr>
              <a:t> 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280582" name="Rectangle 6"/>
          <p:cNvSpPr>
            <a:spLocks noChangeArrowheads="1"/>
          </p:cNvSpPr>
          <p:nvPr/>
        </p:nvSpPr>
        <p:spPr bwMode="auto">
          <a:xfrm>
            <a:off x="179388" y="3519488"/>
            <a:ext cx="8774112" cy="280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Particles </a:t>
            </a:r>
            <a:r>
              <a:rPr lang="en-ZA" i="1">
                <a:solidFill>
                  <a:srgbClr val="000066"/>
                </a:solidFill>
              </a:rPr>
              <a:t>within</a:t>
            </a:r>
            <a:r>
              <a:rPr lang="en-ZA" i="1" baseline="-25000">
                <a:solidFill>
                  <a:srgbClr val="000066"/>
                </a:solidFill>
              </a:rPr>
              <a:t> </a:t>
            </a:r>
            <a:r>
              <a:rPr lang="en-ZA">
                <a:solidFill>
                  <a:srgbClr val="000066"/>
                </a:solidFill>
              </a:rPr>
              <a:t> an object (i.e. atoms or molecules) have:</a:t>
            </a:r>
          </a:p>
          <a:p>
            <a:pPr marL="719138" lvl="2" indent="-360363">
              <a:lnSpc>
                <a:spcPct val="110000"/>
              </a:lnSpc>
              <a:buFontTx/>
              <a:buBlip>
                <a:blip r:embed="rId3"/>
              </a:buBlip>
            </a:pPr>
            <a:endParaRPr lang="en-ZA" sz="300">
              <a:solidFill>
                <a:srgbClr val="000066"/>
              </a:solidFill>
            </a:endParaRPr>
          </a:p>
          <a:p>
            <a:pPr marL="719138" lvl="2" indent="-360363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ZA" sz="2200">
                <a:solidFill>
                  <a:srgbClr val="000066"/>
                </a:solidFill>
              </a:rPr>
              <a:t>Kinetic energy</a:t>
            </a:r>
            <a:br>
              <a:rPr lang="en-ZA" sz="2200">
                <a:solidFill>
                  <a:srgbClr val="000066"/>
                </a:solidFill>
              </a:rPr>
            </a:br>
            <a:r>
              <a:rPr lang="en-ZA" sz="2200">
                <a:solidFill>
                  <a:srgbClr val="000066"/>
                </a:solidFill>
              </a:rPr>
              <a:t>   (associated with the </a:t>
            </a:r>
            <a:br>
              <a:rPr lang="en-ZA" sz="2200">
                <a:solidFill>
                  <a:srgbClr val="000066"/>
                </a:solidFill>
              </a:rPr>
            </a:br>
            <a:r>
              <a:rPr lang="en-ZA" sz="2200">
                <a:solidFill>
                  <a:srgbClr val="000066"/>
                </a:solidFill>
              </a:rPr>
              <a:t>     substance’s temperature)</a:t>
            </a:r>
          </a:p>
          <a:p>
            <a:pPr marL="719138" lvl="2" indent="-360363">
              <a:lnSpc>
                <a:spcPct val="110000"/>
              </a:lnSpc>
              <a:buFontTx/>
              <a:buBlip>
                <a:blip r:embed="rId3"/>
              </a:buBlip>
            </a:pPr>
            <a:endParaRPr lang="en-ZA" sz="300">
              <a:solidFill>
                <a:srgbClr val="000066"/>
              </a:solidFill>
            </a:endParaRPr>
          </a:p>
          <a:p>
            <a:pPr marL="719138" lvl="2" indent="-360363">
              <a:lnSpc>
                <a:spcPct val="110000"/>
              </a:lnSpc>
              <a:buFontTx/>
              <a:buBlip>
                <a:blip r:embed="rId3"/>
              </a:buBlip>
            </a:pPr>
            <a:r>
              <a:rPr lang="en-ZA" sz="2200">
                <a:solidFill>
                  <a:srgbClr val="000066"/>
                </a:solidFill>
              </a:rPr>
              <a:t>Potential energy</a:t>
            </a:r>
            <a:br>
              <a:rPr lang="en-ZA" sz="2200">
                <a:solidFill>
                  <a:srgbClr val="000066"/>
                </a:solidFill>
              </a:rPr>
            </a:br>
            <a:r>
              <a:rPr lang="en-ZA" sz="2200">
                <a:solidFill>
                  <a:srgbClr val="000066"/>
                </a:solidFill>
              </a:rPr>
              <a:t>   (assoc</a:t>
            </a:r>
            <a:r>
              <a:rPr lang="en-ZA" altLang="moh-CA" sz="2200">
                <a:solidFill>
                  <a:srgbClr val="000066"/>
                </a:solidFill>
              </a:rPr>
              <a:t>i</a:t>
            </a:r>
            <a:r>
              <a:rPr lang="en-ZA" sz="2200">
                <a:solidFill>
                  <a:srgbClr val="000066"/>
                </a:solidFill>
              </a:rPr>
              <a:t>ated with the </a:t>
            </a:r>
            <a:br>
              <a:rPr lang="en-ZA" sz="2200">
                <a:solidFill>
                  <a:srgbClr val="000066"/>
                </a:solidFill>
              </a:rPr>
            </a:br>
            <a:r>
              <a:rPr lang="en-ZA" sz="2200">
                <a:solidFill>
                  <a:srgbClr val="000066"/>
                </a:solidFill>
              </a:rPr>
              <a:t>     substance’s phase)</a:t>
            </a:r>
            <a:endParaRPr lang="en-US" sz="2200">
              <a:solidFill>
                <a:srgbClr val="000066"/>
              </a:solidFill>
            </a:endParaRPr>
          </a:p>
        </p:txBody>
      </p:sp>
      <p:sp>
        <p:nvSpPr>
          <p:cNvPr id="280583" name="AutoShape 7"/>
          <p:cNvSpPr>
            <a:spLocks/>
          </p:cNvSpPr>
          <p:nvPr/>
        </p:nvSpPr>
        <p:spPr bwMode="auto">
          <a:xfrm>
            <a:off x="4875213" y="4192588"/>
            <a:ext cx="219075" cy="2030412"/>
          </a:xfrm>
          <a:prstGeom prst="rightBrace">
            <a:avLst>
              <a:gd name="adj1" fmla="val 51447"/>
              <a:gd name="adj2" fmla="val 50000"/>
            </a:avLst>
          </a:prstGeom>
          <a:noFill/>
          <a:ln w="15875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280584" name="Rectangle 8"/>
          <p:cNvSpPr>
            <a:spLocks noChangeArrowheads="1"/>
          </p:cNvSpPr>
          <p:nvPr/>
        </p:nvSpPr>
        <p:spPr bwMode="auto">
          <a:xfrm>
            <a:off x="5195888" y="4921250"/>
            <a:ext cx="33258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Thermal energy,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E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th</a:t>
            </a:r>
            <a:r>
              <a:rPr lang="en-ZA">
                <a:solidFill>
                  <a:srgbClr val="000066"/>
                </a:solidFill>
              </a:rPr>
              <a:t> </a:t>
            </a:r>
            <a:endParaRPr lang="en-US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80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80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280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80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580" grpId="0" animBg="1"/>
      <p:bldP spid="280581" grpId="0"/>
      <p:bldP spid="280583" grpId="0" animBg="1"/>
      <p:bldP spid="28058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WORK</a:t>
            </a:r>
          </a:p>
        </p:txBody>
      </p:sp>
      <p:sp>
        <p:nvSpPr>
          <p:cNvPr id="20482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2048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D26E4BE-6503-4A48-8EC7-CCF80714DEC8}" type="slidenum">
              <a:rPr lang="en-US" smtClean="0">
                <a:latin typeface="Koala"/>
                <a:cs typeface="Arial" charset="0"/>
              </a:rPr>
              <a:pPr/>
              <a:t>4</a:t>
            </a:fld>
            <a:endParaRPr lang="en-US" smtClean="0">
              <a:latin typeface="Koala"/>
              <a:cs typeface="Arial" charset="0"/>
            </a:endParaRPr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SYSTEM ENERGY</a:t>
            </a:r>
            <a:endParaRPr lang="en-US" smtClean="0"/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8774112" cy="1296988"/>
          </a:xfrm>
        </p:spPr>
        <p:txBody>
          <a:bodyPr/>
          <a:lstStyle/>
          <a:p>
            <a:pPr lvl="1" indent="0" eaLnBrk="1" hangingPunct="1">
              <a:buFont typeface="Arial" charset="0"/>
              <a:buNone/>
            </a:pPr>
            <a:r>
              <a:rPr lang="en-ZA" smtClean="0"/>
              <a:t>The sum of a system’s mechanical energy and the thermal energy of its internal particles is called the </a:t>
            </a:r>
            <a:r>
              <a:rPr lang="en-ZA" smtClean="0">
                <a:solidFill>
                  <a:srgbClr val="FF0000"/>
                </a:solidFill>
              </a:rPr>
              <a:t>system energy</a:t>
            </a:r>
            <a:r>
              <a:rPr lang="en-ZA" smtClean="0"/>
              <a:t>, </a:t>
            </a:r>
            <a:r>
              <a:rPr lang="en-ZA" b="1" i="1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ZA" b="1" baseline="-25000" smtClean="0">
                <a:latin typeface="Times New Roman" pitchFamily="18" charset="0"/>
                <a:cs typeface="Times New Roman" pitchFamily="18" charset="0"/>
              </a:rPr>
              <a:t>sys</a:t>
            </a:r>
            <a:r>
              <a:rPr lang="en-ZA" smtClean="0"/>
              <a:t>.</a:t>
            </a:r>
            <a:endParaRPr lang="en-US" smtClean="0"/>
          </a:p>
        </p:txBody>
      </p:sp>
      <p:sp>
        <p:nvSpPr>
          <p:cNvPr id="281604" name="Rectangle 4"/>
          <p:cNvSpPr>
            <a:spLocks noChangeArrowheads="1"/>
          </p:cNvSpPr>
          <p:nvPr/>
        </p:nvSpPr>
        <p:spPr bwMode="auto">
          <a:xfrm>
            <a:off x="1895475" y="2787650"/>
            <a:ext cx="48482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sys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= E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mech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+ E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= K + U + E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81605" name="Rectangle 5"/>
          <p:cNvSpPr>
            <a:spLocks noChangeArrowheads="1"/>
          </p:cNvSpPr>
          <p:nvPr/>
        </p:nvSpPr>
        <p:spPr bwMode="auto">
          <a:xfrm>
            <a:off x="179388" y="3586163"/>
            <a:ext cx="8774112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Conversions between energy types </a:t>
            </a:r>
            <a:r>
              <a:rPr lang="en-ZA" i="1">
                <a:solidFill>
                  <a:srgbClr val="000066"/>
                </a:solidFill>
              </a:rPr>
              <a:t>within</a:t>
            </a:r>
            <a:r>
              <a:rPr lang="en-ZA" i="1" baseline="-25000">
                <a:solidFill>
                  <a:srgbClr val="000066"/>
                </a:solidFill>
              </a:rPr>
              <a:t> </a:t>
            </a:r>
            <a:r>
              <a:rPr lang="en-ZA">
                <a:solidFill>
                  <a:srgbClr val="000066"/>
                </a:solidFill>
              </a:rPr>
              <a:t> the system are called </a:t>
            </a:r>
            <a:r>
              <a:rPr lang="en-ZA">
                <a:solidFill>
                  <a:srgbClr val="FF0000"/>
                </a:solidFill>
              </a:rPr>
              <a:t>energy transformations</a:t>
            </a:r>
            <a:r>
              <a:rPr lang="en-ZA">
                <a:solidFill>
                  <a:srgbClr val="000066"/>
                </a:solidFill>
              </a:rPr>
              <a:t>.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281606" name="Rectangle 6"/>
          <p:cNvSpPr>
            <a:spLocks noChangeArrowheads="1"/>
          </p:cNvSpPr>
          <p:nvPr/>
        </p:nvSpPr>
        <p:spPr bwMode="auto">
          <a:xfrm>
            <a:off x="179388" y="4705350"/>
            <a:ext cx="8774112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Energy exchanges between the system and its environment are called </a:t>
            </a:r>
            <a:r>
              <a:rPr lang="en-ZA">
                <a:solidFill>
                  <a:srgbClr val="FF0000"/>
                </a:solidFill>
              </a:rPr>
              <a:t>energy transfers</a:t>
            </a:r>
            <a:r>
              <a:rPr lang="en-ZA">
                <a:solidFill>
                  <a:srgbClr val="000066"/>
                </a:solidFill>
              </a:rPr>
              <a:t>.</a:t>
            </a:r>
            <a:endParaRPr lang="en-US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4" grpId="0"/>
      <p:bldP spid="281605" grpId="0"/>
      <p:bldP spid="28160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WORK</a:t>
            </a:r>
          </a:p>
        </p:txBody>
      </p:sp>
      <p:sp>
        <p:nvSpPr>
          <p:cNvPr id="22530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2253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B84432-D0CF-4117-B57C-FD73AB3A64B9}" type="slidenum">
              <a:rPr lang="en-US" smtClean="0">
                <a:latin typeface="Koala"/>
                <a:cs typeface="Arial" charset="0"/>
              </a:rPr>
              <a:pPr/>
              <a:t>5</a:t>
            </a:fld>
            <a:endParaRPr lang="en-US" smtClean="0">
              <a:latin typeface="Koala"/>
              <a:cs typeface="Arial" charset="0"/>
            </a:endParaRPr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ENERGY TRANSFORMATIONS</a:t>
            </a:r>
            <a:endParaRPr lang="en-US" smtClean="0"/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5959475" cy="4816475"/>
          </a:xfrm>
        </p:spPr>
        <p:txBody>
          <a:bodyPr/>
          <a:lstStyle/>
          <a:p>
            <a:pPr marL="717550" lvl="2" indent="-358775" eaLnBrk="1" hangingPunct="1"/>
            <a:r>
              <a:rPr lang="en-ZA" smtClean="0">
                <a:solidFill>
                  <a:srgbClr val="FF0000"/>
                </a:solidFill>
              </a:rPr>
              <a:t>Isolated system</a:t>
            </a:r>
            <a:r>
              <a:rPr lang="en-ZA" smtClean="0"/>
              <a:t> </a:t>
            </a:r>
            <a:r>
              <a:rPr lang="en-ZA" smtClean="0">
                <a:sym typeface="Symbol" pitchFamily="18" charset="2"/>
              </a:rPr>
              <a:t></a:t>
            </a:r>
            <a:r>
              <a:rPr lang="en-ZA" smtClean="0"/>
              <a:t> no energy enters or leaves the system. </a:t>
            </a:r>
          </a:p>
          <a:p>
            <a:pPr marL="717550" lvl="2" indent="-358775" eaLnBrk="1" hangingPunct="1"/>
            <a:endParaRPr lang="en-ZA" sz="600" smtClean="0"/>
          </a:p>
          <a:p>
            <a:pPr marL="717550" lvl="2" indent="-358775" eaLnBrk="1" hangingPunct="1"/>
            <a:r>
              <a:rPr lang="en-ZA" smtClean="0"/>
              <a:t>Transformations are indicated with arrows: e.g.  </a:t>
            </a:r>
            <a:r>
              <a:rPr lang="en-ZA" b="1" i="1" smtClean="0"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en-ZA" b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en-ZA" b="1" i="1" smtClean="0">
                <a:latin typeface="Times New Roman" pitchFamily="18" charset="0"/>
                <a:cs typeface="Times New Roman" pitchFamily="18" charset="0"/>
              </a:rPr>
              <a:t> E</a:t>
            </a:r>
            <a:r>
              <a:rPr lang="en-ZA" b="1" baseline="-25000" smtClean="0">
                <a:latin typeface="Times New Roman" pitchFamily="18" charset="0"/>
                <a:cs typeface="Times New Roman" pitchFamily="18" charset="0"/>
              </a:rPr>
              <a:t>th </a:t>
            </a:r>
            <a:r>
              <a:rPr lang="en-ZA" smtClean="0"/>
              <a:t>.</a:t>
            </a:r>
            <a:endParaRPr lang="en-ZA" b="1" i="1" smtClean="0">
              <a:latin typeface="Times New Roman" pitchFamily="18" charset="0"/>
              <a:cs typeface="Times New Roman" pitchFamily="18" charset="0"/>
            </a:endParaRPr>
          </a:p>
          <a:p>
            <a:pPr marL="717550" lvl="2" indent="-358775" eaLnBrk="1" hangingPunct="1"/>
            <a:endParaRPr lang="en-ZA" sz="600" smtClean="0"/>
          </a:p>
          <a:p>
            <a:pPr marL="717550" lvl="2" indent="-358775" eaLnBrk="1" hangingPunct="1"/>
            <a:r>
              <a:rPr lang="en-ZA" smtClean="0"/>
              <a:t>Conversions between </a:t>
            </a:r>
            <a:r>
              <a:rPr lang="en-ZA" b="1" i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ZA" smtClean="0"/>
              <a:t> and </a:t>
            </a:r>
            <a:r>
              <a:rPr lang="en-ZA" b="1" i="1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ZA" smtClean="0"/>
              <a:t> are easily reversible, but we say that </a:t>
            </a:r>
            <a:r>
              <a:rPr lang="en-ZA" b="1" i="1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ZA" b="1" baseline="-25000" smtClean="0">
                <a:latin typeface="Times New Roman" pitchFamily="18" charset="0"/>
                <a:cs typeface="Times New Roman" pitchFamily="18" charset="0"/>
              </a:rPr>
              <a:t>mech</a:t>
            </a:r>
            <a:r>
              <a:rPr lang="en-ZA" smtClean="0"/>
              <a:t> is </a:t>
            </a:r>
            <a:r>
              <a:rPr lang="en-ZA" smtClean="0">
                <a:solidFill>
                  <a:srgbClr val="FF0000"/>
                </a:solidFill>
              </a:rPr>
              <a:t>dissipated</a:t>
            </a:r>
            <a:r>
              <a:rPr lang="en-ZA" smtClean="0"/>
              <a:t> when it is transformed into </a:t>
            </a:r>
            <a:r>
              <a:rPr lang="en-ZA" b="1" i="1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ZA" b="1" baseline="-2500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ZA" smtClean="0"/>
              <a:t> since it is extremely difficult to transform </a:t>
            </a:r>
            <a:br>
              <a:rPr lang="en-ZA" smtClean="0"/>
            </a:br>
            <a:r>
              <a:rPr lang="en-ZA" b="1" i="1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ZA" b="1" baseline="-2500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ZA" smtClean="0"/>
              <a:t> back into </a:t>
            </a:r>
            <a:r>
              <a:rPr lang="en-ZA" b="1" i="1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ZA" b="1" baseline="-25000" smtClean="0">
                <a:latin typeface="Times New Roman" pitchFamily="18" charset="0"/>
                <a:cs typeface="Times New Roman" pitchFamily="18" charset="0"/>
              </a:rPr>
              <a:t>mech</a:t>
            </a:r>
            <a:r>
              <a:rPr lang="en-ZA" smtClean="0"/>
              <a:t>.</a:t>
            </a:r>
          </a:p>
          <a:p>
            <a:pPr marL="717550" lvl="2" indent="-358775" eaLnBrk="1" hangingPunct="1"/>
            <a:endParaRPr lang="en-ZA" sz="600" smtClean="0"/>
          </a:p>
          <a:p>
            <a:pPr marL="717550" lvl="2" indent="-358775" eaLnBrk="1" hangingPunct="1"/>
            <a:r>
              <a:rPr lang="en-ZA" smtClean="0"/>
              <a:t>Friction is a common cause of the dissipation of mechanical energy. </a:t>
            </a:r>
            <a:endParaRPr lang="en-US" smtClean="0"/>
          </a:p>
        </p:txBody>
      </p:sp>
      <p:sp>
        <p:nvSpPr>
          <p:cNvPr id="22534" name="Rectangle 4"/>
          <p:cNvSpPr>
            <a:spLocks noChangeArrowheads="1"/>
          </p:cNvSpPr>
          <p:nvPr/>
        </p:nvSpPr>
        <p:spPr bwMode="auto">
          <a:xfrm>
            <a:off x="6627813" y="2443163"/>
            <a:ext cx="2124075" cy="2500312"/>
          </a:xfrm>
          <a:prstGeom prst="rect">
            <a:avLst/>
          </a:prstGeom>
          <a:noFill/>
          <a:ln w="19050" algn="ctr">
            <a:solidFill>
              <a:srgbClr val="CC3300"/>
            </a:solidFill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22535" name="Rectangle 6"/>
          <p:cNvSpPr>
            <a:spLocks noChangeArrowheads="1"/>
          </p:cNvSpPr>
          <p:nvPr/>
        </p:nvSpPr>
        <p:spPr bwMode="auto">
          <a:xfrm>
            <a:off x="7248525" y="2490788"/>
            <a:ext cx="908050" cy="325437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1400">
                <a:solidFill>
                  <a:srgbClr val="000066"/>
                </a:solidFill>
                <a:cs typeface="Times New Roman" pitchFamily="18" charset="0"/>
              </a:rPr>
              <a:t>SYSTEM</a:t>
            </a:r>
            <a:endParaRPr lang="en-US" sz="1400">
              <a:solidFill>
                <a:srgbClr val="000066"/>
              </a:solidFill>
              <a:cs typeface="Times New Roman" pitchFamily="18" charset="0"/>
            </a:endParaRPr>
          </a:p>
        </p:txBody>
      </p:sp>
      <p:sp>
        <p:nvSpPr>
          <p:cNvPr id="22536" name="Rectangle 10"/>
          <p:cNvSpPr>
            <a:spLocks noChangeArrowheads="1"/>
          </p:cNvSpPr>
          <p:nvPr/>
        </p:nvSpPr>
        <p:spPr bwMode="auto">
          <a:xfrm>
            <a:off x="6707188" y="3886200"/>
            <a:ext cx="530225" cy="427038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K</a:t>
            </a:r>
          </a:p>
        </p:txBody>
      </p:sp>
      <p:sp>
        <p:nvSpPr>
          <p:cNvPr id="22537" name="Rectangle 11"/>
          <p:cNvSpPr>
            <a:spLocks noChangeArrowheads="1"/>
          </p:cNvSpPr>
          <p:nvPr/>
        </p:nvSpPr>
        <p:spPr bwMode="auto">
          <a:xfrm>
            <a:off x="7081838" y="4438650"/>
            <a:ext cx="544512" cy="427038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U</a:t>
            </a:r>
          </a:p>
        </p:txBody>
      </p:sp>
      <p:sp>
        <p:nvSpPr>
          <p:cNvPr id="22538" name="Rectangle 12"/>
          <p:cNvSpPr>
            <a:spLocks noChangeArrowheads="1"/>
          </p:cNvSpPr>
          <p:nvPr/>
        </p:nvSpPr>
        <p:spPr bwMode="auto">
          <a:xfrm>
            <a:off x="7743825" y="4019550"/>
            <a:ext cx="741363" cy="427038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ZA" sz="2000" b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2539" name="Rectangle 15"/>
          <p:cNvSpPr>
            <a:spLocks noChangeArrowheads="1"/>
          </p:cNvSpPr>
          <p:nvPr/>
        </p:nvSpPr>
        <p:spPr bwMode="auto">
          <a:xfrm>
            <a:off x="7312025" y="2832100"/>
            <a:ext cx="739775" cy="427038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ZA" sz="2000" b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sys</a:t>
            </a:r>
            <a:endParaRPr lang="en-ZA" sz="2000" b="1" i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40" name="Rectangle 16"/>
          <p:cNvSpPr>
            <a:spLocks noChangeArrowheads="1"/>
          </p:cNvSpPr>
          <p:nvPr/>
        </p:nvSpPr>
        <p:spPr bwMode="auto">
          <a:xfrm>
            <a:off x="7078663" y="3319463"/>
            <a:ext cx="1379537" cy="427037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ZA" sz="2000" b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mech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+ E</a:t>
            </a:r>
            <a:r>
              <a:rPr lang="en-ZA" sz="2000" b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2541" name="AutoShape 17"/>
          <p:cNvSpPr>
            <a:spLocks/>
          </p:cNvSpPr>
          <p:nvPr/>
        </p:nvSpPr>
        <p:spPr bwMode="auto">
          <a:xfrm rot="-5400000">
            <a:off x="7643019" y="2742407"/>
            <a:ext cx="115887" cy="1200150"/>
          </a:xfrm>
          <a:prstGeom prst="rightBrace">
            <a:avLst>
              <a:gd name="adj1" fmla="val 58877"/>
              <a:gd name="adj2" fmla="val 50000"/>
            </a:avLst>
          </a:prstGeom>
          <a:noFill/>
          <a:ln w="15875">
            <a:solidFill>
              <a:srgbClr val="000066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22542" name="AutoShape 18"/>
          <p:cNvSpPr>
            <a:spLocks/>
          </p:cNvSpPr>
          <p:nvPr/>
        </p:nvSpPr>
        <p:spPr bwMode="auto">
          <a:xfrm rot="-5400000">
            <a:off x="7190582" y="3493294"/>
            <a:ext cx="115887" cy="727075"/>
          </a:xfrm>
          <a:prstGeom prst="rightBrace">
            <a:avLst>
              <a:gd name="adj1" fmla="val 36976"/>
              <a:gd name="adj2" fmla="val 50000"/>
            </a:avLst>
          </a:prstGeom>
          <a:noFill/>
          <a:ln w="15875">
            <a:solidFill>
              <a:srgbClr val="000066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22543" name="AutoShape 20"/>
          <p:cNvSpPr>
            <a:spLocks/>
          </p:cNvSpPr>
          <p:nvPr/>
        </p:nvSpPr>
        <p:spPr bwMode="auto">
          <a:xfrm rot="-5400000">
            <a:off x="8109744" y="3602832"/>
            <a:ext cx="115887" cy="508000"/>
          </a:xfrm>
          <a:prstGeom prst="rightBrace">
            <a:avLst>
              <a:gd name="adj1" fmla="val 36530"/>
              <a:gd name="adj2" fmla="val 50000"/>
            </a:avLst>
          </a:prstGeom>
          <a:noFill/>
          <a:ln w="15875">
            <a:solidFill>
              <a:srgbClr val="000066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282645" name="Line 21"/>
          <p:cNvSpPr>
            <a:spLocks noChangeShapeType="1"/>
          </p:cNvSpPr>
          <p:nvPr/>
        </p:nvSpPr>
        <p:spPr bwMode="auto">
          <a:xfrm rot="513333">
            <a:off x="7518400" y="4198938"/>
            <a:ext cx="366713" cy="0"/>
          </a:xfrm>
          <a:prstGeom prst="line">
            <a:avLst/>
          </a:prstGeom>
          <a:noFill/>
          <a:ln w="15875">
            <a:solidFill>
              <a:srgbClr val="000066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82646" name="Line 22"/>
          <p:cNvSpPr>
            <a:spLocks noChangeShapeType="1"/>
          </p:cNvSpPr>
          <p:nvPr/>
        </p:nvSpPr>
        <p:spPr bwMode="auto">
          <a:xfrm rot="-1649879">
            <a:off x="7616825" y="4456113"/>
            <a:ext cx="366713" cy="0"/>
          </a:xfrm>
          <a:prstGeom prst="line">
            <a:avLst/>
          </a:prstGeom>
          <a:noFill/>
          <a:ln w="15875">
            <a:solidFill>
              <a:srgbClr val="000066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82647" name="Line 23"/>
          <p:cNvSpPr>
            <a:spLocks noChangeShapeType="1"/>
          </p:cNvSpPr>
          <p:nvPr/>
        </p:nvSpPr>
        <p:spPr bwMode="auto">
          <a:xfrm rot="3389579">
            <a:off x="7140575" y="4370388"/>
            <a:ext cx="366713" cy="1587"/>
          </a:xfrm>
          <a:prstGeom prst="line">
            <a:avLst/>
          </a:prstGeom>
          <a:noFill/>
          <a:ln w="15875">
            <a:solidFill>
              <a:srgbClr val="000066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82648" name="Line 24"/>
          <p:cNvSpPr>
            <a:spLocks noChangeShapeType="1"/>
          </p:cNvSpPr>
          <p:nvPr/>
        </p:nvSpPr>
        <p:spPr bwMode="auto">
          <a:xfrm rot="3389579" flipH="1" flipV="1">
            <a:off x="7040563" y="4403725"/>
            <a:ext cx="366712" cy="1588"/>
          </a:xfrm>
          <a:prstGeom prst="line">
            <a:avLst/>
          </a:prstGeom>
          <a:noFill/>
          <a:ln w="15875">
            <a:solidFill>
              <a:srgbClr val="000066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2548" name="Rectangle 25"/>
          <p:cNvSpPr>
            <a:spLocks noChangeArrowheads="1"/>
          </p:cNvSpPr>
          <p:nvPr/>
        </p:nvSpPr>
        <p:spPr bwMode="auto">
          <a:xfrm>
            <a:off x="6588125" y="2405063"/>
            <a:ext cx="2203450" cy="2574925"/>
          </a:xfrm>
          <a:prstGeom prst="rect">
            <a:avLst/>
          </a:prstGeom>
          <a:noFill/>
          <a:ln w="19050" algn="ctr">
            <a:solidFill>
              <a:srgbClr val="CC3300"/>
            </a:solidFill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282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282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282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282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2645" grpId="0" animBg="1"/>
      <p:bldP spid="282646" grpId="0" animBg="1"/>
      <p:bldP spid="282647" grpId="0" animBg="1"/>
      <p:bldP spid="28264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WORK</a:t>
            </a:r>
          </a:p>
        </p:txBody>
      </p:sp>
      <p:sp>
        <p:nvSpPr>
          <p:cNvPr id="24578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2457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75F4A2-D146-4130-863D-2E2DFB763CB3}" type="slidenum">
              <a:rPr lang="en-US" smtClean="0">
                <a:latin typeface="Koala"/>
                <a:cs typeface="Arial" charset="0"/>
              </a:rPr>
              <a:pPr/>
              <a:t>6</a:t>
            </a:fld>
            <a:endParaRPr lang="en-US" smtClean="0">
              <a:latin typeface="Koala"/>
              <a:cs typeface="Arial" charset="0"/>
            </a:endParaRPr>
          </a:p>
        </p:txBody>
      </p:sp>
      <p:sp>
        <p:nvSpPr>
          <p:cNvPr id="24580" name="Rectangle 35"/>
          <p:cNvSpPr>
            <a:spLocks noChangeArrowheads="1"/>
          </p:cNvSpPr>
          <p:nvPr/>
        </p:nvSpPr>
        <p:spPr bwMode="auto">
          <a:xfrm>
            <a:off x="6927850" y="2830513"/>
            <a:ext cx="1508125" cy="427037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 sz="20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ZA" sz="2000" b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sys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W</a:t>
            </a:r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ENERGY TRANSFERS</a:t>
            </a:r>
            <a:endParaRPr lang="en-US" smtClean="0"/>
          </a:p>
        </p:txBody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14300" y="1343025"/>
            <a:ext cx="6594475" cy="4857750"/>
          </a:xfrm>
        </p:spPr>
        <p:txBody>
          <a:bodyPr/>
          <a:lstStyle/>
          <a:p>
            <a:pPr marL="717550" lvl="2" indent="-358775" eaLnBrk="1" hangingPunct="1"/>
            <a:r>
              <a:rPr lang="en-ZA" sz="2100" smtClean="0"/>
              <a:t>The exchange of energy between a </a:t>
            </a:r>
            <a:br>
              <a:rPr lang="en-ZA" sz="2100" smtClean="0"/>
            </a:br>
            <a:r>
              <a:rPr lang="en-ZA" sz="2100" smtClean="0"/>
              <a:t>system and its environment by </a:t>
            </a:r>
            <a:br>
              <a:rPr lang="en-ZA" sz="2100" smtClean="0"/>
            </a:br>
            <a:r>
              <a:rPr lang="en-ZA" sz="2100" i="1" smtClean="0"/>
              <a:t>mechanical</a:t>
            </a:r>
            <a:r>
              <a:rPr lang="en-ZA" sz="2100" smtClean="0"/>
              <a:t> </a:t>
            </a:r>
            <a:r>
              <a:rPr lang="en-ZA" sz="2100" baseline="-25000" smtClean="0"/>
              <a:t> </a:t>
            </a:r>
            <a:r>
              <a:rPr lang="en-ZA" sz="2100" smtClean="0"/>
              <a:t>means (i.e. through the </a:t>
            </a:r>
            <a:br>
              <a:rPr lang="en-ZA" sz="2100" smtClean="0"/>
            </a:br>
            <a:r>
              <a:rPr lang="en-ZA" sz="2100" smtClean="0"/>
              <a:t>agency of forces) is called </a:t>
            </a:r>
            <a:r>
              <a:rPr lang="en-ZA" sz="2100" smtClean="0">
                <a:solidFill>
                  <a:srgbClr val="FF0000"/>
                </a:solidFill>
              </a:rPr>
              <a:t>work</a:t>
            </a:r>
            <a:r>
              <a:rPr lang="en-ZA" sz="2100" smtClean="0"/>
              <a:t>, </a:t>
            </a:r>
            <a:r>
              <a:rPr lang="en-ZA" sz="2100" b="1" i="1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ZA" sz="2100" smtClean="0"/>
              <a:t>.</a:t>
            </a:r>
            <a:r>
              <a:rPr lang="en-ZA" smtClean="0"/>
              <a:t> </a:t>
            </a:r>
          </a:p>
          <a:p>
            <a:pPr marL="717550" lvl="2" indent="-358775" eaLnBrk="1" hangingPunct="1"/>
            <a:endParaRPr lang="en-ZA" sz="600" smtClean="0"/>
          </a:p>
          <a:p>
            <a:pPr marL="717550" lvl="2" indent="-358775" eaLnBrk="1" hangingPunct="1"/>
            <a:r>
              <a:rPr lang="en-ZA" sz="2100" smtClean="0"/>
              <a:t>Energy can also be transferred by the </a:t>
            </a:r>
            <a:br>
              <a:rPr lang="en-ZA" sz="2100" smtClean="0"/>
            </a:br>
            <a:r>
              <a:rPr lang="en-ZA" sz="2100" i="1" smtClean="0"/>
              <a:t>non</a:t>
            </a:r>
            <a:r>
              <a:rPr lang="en-ZA" sz="2100" smtClean="0"/>
              <a:t>-mechanical process of </a:t>
            </a:r>
            <a:r>
              <a:rPr lang="en-ZA" sz="2100" smtClean="0">
                <a:solidFill>
                  <a:srgbClr val="FF0000"/>
                </a:solidFill>
              </a:rPr>
              <a:t>heat</a:t>
            </a:r>
            <a:r>
              <a:rPr lang="en-ZA" sz="2100" smtClean="0"/>
              <a:t>.  (Thermodynamics is not covered by </a:t>
            </a:r>
            <a:br>
              <a:rPr lang="en-ZA" sz="2100" smtClean="0"/>
            </a:br>
            <a:r>
              <a:rPr lang="en-ZA" sz="2100" smtClean="0"/>
              <a:t>this course.)</a:t>
            </a:r>
            <a:endParaRPr lang="en-ZA" sz="2100" b="1" i="1" smtClean="0">
              <a:latin typeface="Times New Roman" pitchFamily="18" charset="0"/>
              <a:cs typeface="Times New Roman" pitchFamily="18" charset="0"/>
            </a:endParaRPr>
          </a:p>
          <a:p>
            <a:pPr marL="717550" lvl="2" indent="-358775" eaLnBrk="1" hangingPunct="1"/>
            <a:endParaRPr lang="en-ZA" sz="600" smtClean="0"/>
          </a:p>
          <a:p>
            <a:pPr marL="717550" lvl="2" indent="-358775" eaLnBrk="1" hangingPunct="1"/>
            <a:r>
              <a:rPr lang="en-ZA" sz="2100" smtClean="0"/>
              <a:t>Work is regarded as a </a:t>
            </a:r>
            <a:r>
              <a:rPr lang="en-ZA" sz="2100" i="1" smtClean="0"/>
              <a:t>system</a:t>
            </a:r>
            <a:r>
              <a:rPr lang="en-ZA" sz="2100" smtClean="0"/>
              <a:t> </a:t>
            </a:r>
            <a:r>
              <a:rPr lang="en-ZA" sz="2100" baseline="-25000" smtClean="0"/>
              <a:t> </a:t>
            </a:r>
            <a:r>
              <a:rPr lang="en-ZA" sz="2100" smtClean="0"/>
              <a:t>asset:</a:t>
            </a:r>
          </a:p>
          <a:p>
            <a:pPr marL="717550" lvl="2" indent="-358775" eaLnBrk="1" hangingPunct="1"/>
            <a:endParaRPr lang="en-ZA" sz="600" smtClean="0"/>
          </a:p>
          <a:p>
            <a:pPr marL="1165225" lvl="3" indent="-268288" eaLnBrk="1" hangingPunct="1">
              <a:lnSpc>
                <a:spcPct val="100000"/>
              </a:lnSpc>
            </a:pPr>
            <a:r>
              <a:rPr lang="en-ZA" sz="1900" smtClean="0"/>
              <a:t>work done </a:t>
            </a:r>
            <a:r>
              <a:rPr lang="en-ZA" sz="1900" i="1" smtClean="0"/>
              <a:t>on</a:t>
            </a:r>
            <a:r>
              <a:rPr lang="en-ZA" sz="1900" i="1" baseline="-25000" smtClean="0"/>
              <a:t> </a:t>
            </a:r>
            <a:r>
              <a:rPr lang="en-ZA" sz="1900" smtClean="0"/>
              <a:t> the system </a:t>
            </a:r>
            <a:r>
              <a:rPr lang="en-ZA" sz="1900" i="1" smtClean="0"/>
              <a:t>by</a:t>
            </a:r>
            <a:r>
              <a:rPr lang="en-ZA" sz="1900" i="1" baseline="-25000" smtClean="0"/>
              <a:t> </a:t>
            </a:r>
            <a:r>
              <a:rPr lang="en-ZA" sz="1900" smtClean="0"/>
              <a:t> the environ-ment increases the system’s energy: </a:t>
            </a:r>
            <a:r>
              <a:rPr lang="en-ZA" sz="1900" b="1" i="1" smtClean="0">
                <a:latin typeface="Times New Roman" pitchFamily="18" charset="0"/>
                <a:cs typeface="Times New Roman" pitchFamily="18" charset="0"/>
              </a:rPr>
              <a:t>W &gt; </a:t>
            </a:r>
            <a:r>
              <a:rPr lang="en-ZA" sz="1900" b="1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ZA" sz="1900" smtClean="0"/>
              <a:t>.</a:t>
            </a:r>
          </a:p>
          <a:p>
            <a:pPr marL="717550" lvl="2" indent="-358775" eaLnBrk="1" hangingPunct="1"/>
            <a:endParaRPr lang="en-ZA" sz="600" smtClean="0"/>
          </a:p>
          <a:p>
            <a:pPr marL="1165225" lvl="3" indent="-268288" eaLnBrk="1" hangingPunct="1">
              <a:lnSpc>
                <a:spcPct val="100000"/>
              </a:lnSpc>
            </a:pPr>
            <a:r>
              <a:rPr lang="en-ZA" sz="1900" smtClean="0"/>
              <a:t>work done </a:t>
            </a:r>
            <a:r>
              <a:rPr lang="en-ZA" sz="1900" i="1" smtClean="0"/>
              <a:t>by</a:t>
            </a:r>
            <a:r>
              <a:rPr lang="en-ZA" sz="1900" i="1" baseline="-25000" smtClean="0"/>
              <a:t> </a:t>
            </a:r>
            <a:r>
              <a:rPr lang="en-ZA" sz="1900" smtClean="0"/>
              <a:t> the system </a:t>
            </a:r>
            <a:r>
              <a:rPr lang="en-ZA" sz="1900" i="1" smtClean="0"/>
              <a:t>on</a:t>
            </a:r>
            <a:r>
              <a:rPr lang="en-ZA" sz="1900" i="1" baseline="-25000" smtClean="0"/>
              <a:t> </a:t>
            </a:r>
            <a:r>
              <a:rPr lang="en-ZA" sz="1900" smtClean="0"/>
              <a:t> the environ-ment decreases the system’s energy: </a:t>
            </a:r>
            <a:r>
              <a:rPr lang="en-ZA" sz="1900" b="1" i="1" smtClean="0">
                <a:latin typeface="Times New Roman" pitchFamily="18" charset="0"/>
                <a:cs typeface="Times New Roman" pitchFamily="18" charset="0"/>
              </a:rPr>
              <a:t>W &lt; </a:t>
            </a:r>
            <a:r>
              <a:rPr lang="en-ZA" sz="1900" b="1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ZA" smtClean="0"/>
              <a:t>.</a:t>
            </a:r>
            <a:endParaRPr lang="en-US" smtClean="0"/>
          </a:p>
        </p:txBody>
      </p:sp>
      <p:sp>
        <p:nvSpPr>
          <p:cNvPr id="24583" name="Rectangle 4"/>
          <p:cNvSpPr>
            <a:spLocks noChangeArrowheads="1"/>
          </p:cNvSpPr>
          <p:nvPr/>
        </p:nvSpPr>
        <p:spPr bwMode="auto">
          <a:xfrm>
            <a:off x="6627813" y="2441575"/>
            <a:ext cx="2124075" cy="2500313"/>
          </a:xfrm>
          <a:prstGeom prst="rect">
            <a:avLst/>
          </a:prstGeom>
          <a:noFill/>
          <a:ln w="19050" algn="ctr">
            <a:solidFill>
              <a:srgbClr val="CC3300"/>
            </a:solidFill>
            <a:miter lim="800000"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24584" name="Rectangle 5"/>
          <p:cNvSpPr>
            <a:spLocks noChangeArrowheads="1"/>
          </p:cNvSpPr>
          <p:nvPr/>
        </p:nvSpPr>
        <p:spPr bwMode="auto">
          <a:xfrm>
            <a:off x="7246938" y="2489200"/>
            <a:ext cx="908050" cy="325438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1400">
                <a:solidFill>
                  <a:srgbClr val="000066"/>
                </a:solidFill>
                <a:cs typeface="Times New Roman" pitchFamily="18" charset="0"/>
              </a:rPr>
              <a:t>SYSTEM</a:t>
            </a:r>
            <a:endParaRPr lang="en-US" sz="1400">
              <a:solidFill>
                <a:srgbClr val="000066"/>
              </a:solidFill>
              <a:cs typeface="Times New Roman" pitchFamily="18" charset="0"/>
            </a:endParaRPr>
          </a:p>
        </p:txBody>
      </p:sp>
      <p:sp>
        <p:nvSpPr>
          <p:cNvPr id="24585" name="Rectangle 10"/>
          <p:cNvSpPr>
            <a:spLocks noChangeArrowheads="1"/>
          </p:cNvSpPr>
          <p:nvPr/>
        </p:nvSpPr>
        <p:spPr bwMode="auto">
          <a:xfrm>
            <a:off x="6600825" y="3309938"/>
            <a:ext cx="2197100" cy="427037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K + 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U + 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 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ZA" sz="2000" b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4586" name="AutoShape 11"/>
          <p:cNvSpPr>
            <a:spLocks/>
          </p:cNvSpPr>
          <p:nvPr/>
        </p:nvSpPr>
        <p:spPr bwMode="auto">
          <a:xfrm rot="-5400000">
            <a:off x="7704138" y="2462212"/>
            <a:ext cx="134938" cy="1738313"/>
          </a:xfrm>
          <a:prstGeom prst="rightBrace">
            <a:avLst>
              <a:gd name="adj1" fmla="val 61310"/>
              <a:gd name="adj2" fmla="val 26481"/>
            </a:avLst>
          </a:prstGeom>
          <a:noFill/>
          <a:ln w="15875">
            <a:solidFill>
              <a:srgbClr val="000066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grpSp>
        <p:nvGrpSpPr>
          <p:cNvPr id="24587" name="Group 36"/>
          <p:cNvGrpSpPr>
            <a:grpSpLocks/>
          </p:cNvGrpSpPr>
          <p:nvPr/>
        </p:nvGrpSpPr>
        <p:grpSpPr bwMode="auto">
          <a:xfrm>
            <a:off x="6850063" y="3857625"/>
            <a:ext cx="1778000" cy="979488"/>
            <a:chOff x="4225" y="2447"/>
            <a:chExt cx="1120" cy="617"/>
          </a:xfrm>
        </p:grpSpPr>
        <p:sp>
          <p:nvSpPr>
            <p:cNvPr id="24602" name="Rectangle 6"/>
            <p:cNvSpPr>
              <a:spLocks noChangeArrowheads="1"/>
            </p:cNvSpPr>
            <p:nvPr/>
          </p:nvSpPr>
          <p:spPr bwMode="auto">
            <a:xfrm>
              <a:off x="4225" y="2447"/>
              <a:ext cx="334" cy="269"/>
            </a:xfrm>
            <a:prstGeom prst="rect">
              <a:avLst/>
            </a:prstGeom>
            <a:noFill/>
            <a:ln w="15875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marL="179388" lvl="1">
                <a:lnSpc>
                  <a:spcPct val="110000"/>
                </a:lnSpc>
                <a:buFont typeface="Arial" charset="0"/>
                <a:buNone/>
              </a:pPr>
              <a:r>
                <a:rPr lang="en-ZA" sz="2000" b="1" i="1">
                  <a:solidFill>
                    <a:srgbClr val="000066"/>
                  </a:solidFill>
                  <a:latin typeface="Times New Roman" pitchFamily="18" charset="0"/>
                  <a:cs typeface="Times New Roman" pitchFamily="18" charset="0"/>
                </a:rPr>
                <a:t>K</a:t>
              </a:r>
            </a:p>
          </p:txBody>
        </p:sp>
        <p:sp>
          <p:nvSpPr>
            <p:cNvPr id="24603" name="Rectangle 7"/>
            <p:cNvSpPr>
              <a:spLocks noChangeArrowheads="1"/>
            </p:cNvSpPr>
            <p:nvPr/>
          </p:nvSpPr>
          <p:spPr bwMode="auto">
            <a:xfrm>
              <a:off x="4461" y="2795"/>
              <a:ext cx="343" cy="269"/>
            </a:xfrm>
            <a:prstGeom prst="rect">
              <a:avLst/>
            </a:prstGeom>
            <a:noFill/>
            <a:ln w="15875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marL="179388" lvl="1">
                <a:lnSpc>
                  <a:spcPct val="110000"/>
                </a:lnSpc>
                <a:buFont typeface="Arial" charset="0"/>
                <a:buNone/>
              </a:pPr>
              <a:r>
                <a:rPr lang="en-ZA" sz="2000" b="1" i="1">
                  <a:solidFill>
                    <a:srgbClr val="000066"/>
                  </a:solidFill>
                  <a:latin typeface="Times New Roman" pitchFamily="18" charset="0"/>
                  <a:cs typeface="Times New Roman" pitchFamily="18" charset="0"/>
                </a:rPr>
                <a:t>U</a:t>
              </a:r>
            </a:p>
          </p:txBody>
        </p:sp>
        <p:sp>
          <p:nvSpPr>
            <p:cNvPr id="24604" name="Rectangle 8"/>
            <p:cNvSpPr>
              <a:spLocks noChangeArrowheads="1"/>
            </p:cNvSpPr>
            <p:nvPr/>
          </p:nvSpPr>
          <p:spPr bwMode="auto">
            <a:xfrm>
              <a:off x="4878" y="2531"/>
              <a:ext cx="467" cy="269"/>
            </a:xfrm>
            <a:prstGeom prst="rect">
              <a:avLst/>
            </a:prstGeom>
            <a:noFill/>
            <a:ln w="15875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 marL="179388" lvl="1">
                <a:lnSpc>
                  <a:spcPct val="110000"/>
                </a:lnSpc>
                <a:buFont typeface="Arial" charset="0"/>
                <a:buNone/>
              </a:pPr>
              <a:r>
                <a:rPr lang="en-ZA" sz="2000" b="1" i="1">
                  <a:solidFill>
                    <a:srgbClr val="000066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ZA" sz="2000" b="1" baseline="-25000">
                  <a:solidFill>
                    <a:srgbClr val="000066"/>
                  </a:solidFill>
                  <a:latin typeface="Times New Roman" pitchFamily="18" charset="0"/>
                  <a:cs typeface="Times New Roman" pitchFamily="18" charset="0"/>
                </a:rPr>
                <a:t>th</a:t>
              </a:r>
              <a:r>
                <a:rPr lang="en-ZA" sz="2000" b="1" i="1">
                  <a:solidFill>
                    <a:srgbClr val="00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  <p:sp>
          <p:nvSpPr>
            <p:cNvPr id="24605" name="Line 14"/>
            <p:cNvSpPr>
              <a:spLocks noChangeShapeType="1"/>
            </p:cNvSpPr>
            <p:nvPr/>
          </p:nvSpPr>
          <p:spPr bwMode="auto">
            <a:xfrm rot="513333">
              <a:off x="4736" y="2644"/>
              <a:ext cx="231" cy="0"/>
            </a:xfrm>
            <a:prstGeom prst="line">
              <a:avLst/>
            </a:prstGeom>
            <a:noFill/>
            <a:ln w="15875">
              <a:solidFill>
                <a:srgbClr val="000066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4606" name="Line 15"/>
            <p:cNvSpPr>
              <a:spLocks noChangeShapeType="1"/>
            </p:cNvSpPr>
            <p:nvPr/>
          </p:nvSpPr>
          <p:spPr bwMode="auto">
            <a:xfrm rot="-1649879">
              <a:off x="4798" y="2806"/>
              <a:ext cx="231" cy="0"/>
            </a:xfrm>
            <a:prstGeom prst="line">
              <a:avLst/>
            </a:prstGeom>
            <a:noFill/>
            <a:ln w="15875">
              <a:solidFill>
                <a:srgbClr val="000066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4607" name="Line 16"/>
            <p:cNvSpPr>
              <a:spLocks noChangeShapeType="1"/>
            </p:cNvSpPr>
            <p:nvPr/>
          </p:nvSpPr>
          <p:spPr bwMode="auto">
            <a:xfrm rot="3389579">
              <a:off x="4498" y="2752"/>
              <a:ext cx="231" cy="1"/>
            </a:xfrm>
            <a:prstGeom prst="line">
              <a:avLst/>
            </a:prstGeom>
            <a:noFill/>
            <a:ln w="15875">
              <a:solidFill>
                <a:srgbClr val="000066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24608" name="Line 17"/>
            <p:cNvSpPr>
              <a:spLocks noChangeShapeType="1"/>
            </p:cNvSpPr>
            <p:nvPr/>
          </p:nvSpPr>
          <p:spPr bwMode="auto">
            <a:xfrm rot="3389579" flipH="1" flipV="1">
              <a:off x="4435" y="2773"/>
              <a:ext cx="231" cy="1"/>
            </a:xfrm>
            <a:prstGeom prst="line">
              <a:avLst/>
            </a:prstGeom>
            <a:noFill/>
            <a:ln w="15875">
              <a:solidFill>
                <a:srgbClr val="000066"/>
              </a:solidFill>
              <a:round/>
              <a:headEnd/>
              <a:tailEnd type="stealth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284690" name="Rectangle 18"/>
          <p:cNvSpPr>
            <a:spLocks noChangeArrowheads="1"/>
          </p:cNvSpPr>
          <p:nvPr/>
        </p:nvSpPr>
        <p:spPr bwMode="auto">
          <a:xfrm>
            <a:off x="6935788" y="1200150"/>
            <a:ext cx="1530350" cy="325438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1400">
                <a:solidFill>
                  <a:srgbClr val="000066"/>
                </a:solidFill>
                <a:cs typeface="Times New Roman" pitchFamily="18" charset="0"/>
              </a:rPr>
              <a:t>ENVIRONMENT</a:t>
            </a:r>
            <a:endParaRPr lang="en-US" sz="1400">
              <a:solidFill>
                <a:srgbClr val="000066"/>
              </a:solidFill>
              <a:cs typeface="Times New Roman" pitchFamily="18" charset="0"/>
            </a:endParaRPr>
          </a:p>
        </p:txBody>
      </p:sp>
      <p:sp>
        <p:nvSpPr>
          <p:cNvPr id="284691" name="Rectangle 19"/>
          <p:cNvSpPr>
            <a:spLocks noChangeArrowheads="1"/>
          </p:cNvSpPr>
          <p:nvPr/>
        </p:nvSpPr>
        <p:spPr bwMode="auto">
          <a:xfrm>
            <a:off x="6935788" y="5853113"/>
            <a:ext cx="1530350" cy="325437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1400">
                <a:solidFill>
                  <a:srgbClr val="000066"/>
                </a:solidFill>
                <a:cs typeface="Times New Roman" pitchFamily="18" charset="0"/>
              </a:rPr>
              <a:t>ENVIRONMENT</a:t>
            </a:r>
            <a:endParaRPr lang="en-US" sz="1400">
              <a:solidFill>
                <a:srgbClr val="000066"/>
              </a:solidFill>
              <a:cs typeface="Times New Roman" pitchFamily="18" charset="0"/>
            </a:endParaRPr>
          </a:p>
        </p:txBody>
      </p:sp>
      <p:sp>
        <p:nvSpPr>
          <p:cNvPr id="284694" name="Rectangle 22"/>
          <p:cNvSpPr>
            <a:spLocks noChangeArrowheads="1"/>
          </p:cNvSpPr>
          <p:nvPr/>
        </p:nvSpPr>
        <p:spPr bwMode="auto">
          <a:xfrm>
            <a:off x="7075488" y="4970463"/>
            <a:ext cx="742950" cy="393700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18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W &lt; </a:t>
            </a:r>
            <a:r>
              <a:rPr lang="en-ZA" sz="1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18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4697" name="Rectangle 25"/>
          <p:cNvSpPr>
            <a:spLocks noChangeArrowheads="1"/>
          </p:cNvSpPr>
          <p:nvPr/>
        </p:nvSpPr>
        <p:spPr bwMode="auto">
          <a:xfrm>
            <a:off x="7588250" y="5302250"/>
            <a:ext cx="704850" cy="393700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18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Q &lt; </a:t>
            </a:r>
            <a:r>
              <a:rPr lang="en-ZA" sz="1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18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4698" name="Rectangle 26"/>
          <p:cNvSpPr>
            <a:spLocks noChangeArrowheads="1"/>
          </p:cNvSpPr>
          <p:nvPr/>
        </p:nvSpPr>
        <p:spPr bwMode="auto">
          <a:xfrm>
            <a:off x="7075488" y="1644650"/>
            <a:ext cx="742950" cy="393700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18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W &gt; </a:t>
            </a:r>
            <a:r>
              <a:rPr lang="en-ZA" sz="1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18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4695" name="Line 23"/>
          <p:cNvSpPr>
            <a:spLocks noChangeShapeType="1"/>
          </p:cNvSpPr>
          <p:nvPr/>
        </p:nvSpPr>
        <p:spPr bwMode="auto">
          <a:xfrm>
            <a:off x="7054850" y="4840288"/>
            <a:ext cx="0" cy="950912"/>
          </a:xfrm>
          <a:prstGeom prst="line">
            <a:avLst/>
          </a:prstGeom>
          <a:noFill/>
          <a:ln w="63500">
            <a:solidFill>
              <a:srgbClr val="660066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84696" name="Line 24"/>
          <p:cNvSpPr>
            <a:spLocks noChangeShapeType="1"/>
          </p:cNvSpPr>
          <p:nvPr/>
        </p:nvSpPr>
        <p:spPr bwMode="auto">
          <a:xfrm>
            <a:off x="8389938" y="4840288"/>
            <a:ext cx="0" cy="950912"/>
          </a:xfrm>
          <a:prstGeom prst="line">
            <a:avLst/>
          </a:prstGeom>
          <a:noFill/>
          <a:ln w="63500">
            <a:solidFill>
              <a:srgbClr val="660066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84699" name="Line 27"/>
          <p:cNvSpPr>
            <a:spLocks noChangeShapeType="1"/>
          </p:cNvSpPr>
          <p:nvPr/>
        </p:nvSpPr>
        <p:spPr bwMode="auto">
          <a:xfrm>
            <a:off x="7054850" y="1658938"/>
            <a:ext cx="0" cy="950912"/>
          </a:xfrm>
          <a:prstGeom prst="line">
            <a:avLst/>
          </a:prstGeom>
          <a:noFill/>
          <a:ln w="63500">
            <a:solidFill>
              <a:srgbClr val="660066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84700" name="Line 28"/>
          <p:cNvSpPr>
            <a:spLocks noChangeShapeType="1"/>
          </p:cNvSpPr>
          <p:nvPr/>
        </p:nvSpPr>
        <p:spPr bwMode="auto">
          <a:xfrm>
            <a:off x="8389938" y="1658938"/>
            <a:ext cx="0" cy="950912"/>
          </a:xfrm>
          <a:prstGeom prst="line">
            <a:avLst/>
          </a:prstGeom>
          <a:noFill/>
          <a:ln w="63500">
            <a:solidFill>
              <a:srgbClr val="660066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84701" name="Rectangle 29"/>
          <p:cNvSpPr>
            <a:spLocks noChangeArrowheads="1"/>
          </p:cNvSpPr>
          <p:nvPr/>
        </p:nvSpPr>
        <p:spPr bwMode="auto">
          <a:xfrm>
            <a:off x="7588250" y="1976438"/>
            <a:ext cx="704850" cy="393700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18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Q &gt; </a:t>
            </a:r>
            <a:r>
              <a:rPr lang="en-ZA" sz="1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18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4711" name="Rectangle 39"/>
          <p:cNvSpPr>
            <a:spLocks noChangeArrowheads="1"/>
          </p:cNvSpPr>
          <p:nvPr/>
        </p:nvSpPr>
        <p:spPr bwMode="auto">
          <a:xfrm>
            <a:off x="6253163" y="1793875"/>
            <a:ext cx="736600" cy="393700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1800">
                <a:solidFill>
                  <a:srgbClr val="000066"/>
                </a:solidFill>
                <a:cs typeface="Times New Roman" pitchFamily="18" charset="0"/>
              </a:rPr>
              <a:t>work</a:t>
            </a:r>
            <a:endParaRPr lang="en-US" sz="1800">
              <a:solidFill>
                <a:srgbClr val="000066"/>
              </a:solidFill>
              <a:cs typeface="Times New Roman" pitchFamily="18" charset="0"/>
            </a:endParaRPr>
          </a:p>
        </p:txBody>
      </p:sp>
      <p:sp>
        <p:nvSpPr>
          <p:cNvPr id="284712" name="Rectangle 40"/>
          <p:cNvSpPr>
            <a:spLocks noChangeArrowheads="1"/>
          </p:cNvSpPr>
          <p:nvPr/>
        </p:nvSpPr>
        <p:spPr bwMode="auto">
          <a:xfrm>
            <a:off x="8413750" y="1793875"/>
            <a:ext cx="673100" cy="393700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1800">
                <a:solidFill>
                  <a:srgbClr val="000066"/>
                </a:solidFill>
                <a:cs typeface="Times New Roman" pitchFamily="18" charset="0"/>
              </a:rPr>
              <a:t>heat</a:t>
            </a:r>
            <a:endParaRPr lang="en-US" sz="1800">
              <a:solidFill>
                <a:srgbClr val="000066"/>
              </a:solidFill>
              <a:cs typeface="Times New Roman" pitchFamily="18" charset="0"/>
            </a:endParaRPr>
          </a:p>
        </p:txBody>
      </p:sp>
      <p:sp>
        <p:nvSpPr>
          <p:cNvPr id="284713" name="Rectangle 41"/>
          <p:cNvSpPr>
            <a:spLocks noChangeArrowheads="1"/>
          </p:cNvSpPr>
          <p:nvPr/>
        </p:nvSpPr>
        <p:spPr bwMode="auto">
          <a:xfrm>
            <a:off x="6253163" y="5056188"/>
            <a:ext cx="736600" cy="393700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1800">
                <a:solidFill>
                  <a:srgbClr val="000066"/>
                </a:solidFill>
                <a:cs typeface="Times New Roman" pitchFamily="18" charset="0"/>
              </a:rPr>
              <a:t>work</a:t>
            </a:r>
            <a:endParaRPr lang="en-US" sz="1800">
              <a:solidFill>
                <a:srgbClr val="000066"/>
              </a:solidFill>
              <a:cs typeface="Times New Roman" pitchFamily="18" charset="0"/>
            </a:endParaRPr>
          </a:p>
        </p:txBody>
      </p:sp>
      <p:sp>
        <p:nvSpPr>
          <p:cNvPr id="284714" name="Rectangle 42"/>
          <p:cNvSpPr>
            <a:spLocks noChangeArrowheads="1"/>
          </p:cNvSpPr>
          <p:nvPr/>
        </p:nvSpPr>
        <p:spPr bwMode="auto">
          <a:xfrm>
            <a:off x="8413750" y="5056188"/>
            <a:ext cx="673100" cy="393700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1800">
                <a:solidFill>
                  <a:srgbClr val="000066"/>
                </a:solidFill>
                <a:cs typeface="Times New Roman" pitchFamily="18" charset="0"/>
              </a:rPr>
              <a:t>heat</a:t>
            </a:r>
            <a:endParaRPr lang="en-US" sz="1800">
              <a:solidFill>
                <a:srgbClr val="000066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4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84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284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84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284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84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284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84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284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84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84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84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84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84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4690" grpId="0"/>
      <p:bldP spid="284691" grpId="0"/>
      <p:bldP spid="284694" grpId="0"/>
      <p:bldP spid="284697" grpId="0"/>
      <p:bldP spid="284698" grpId="0"/>
      <p:bldP spid="284695" grpId="0" animBg="1"/>
      <p:bldP spid="284696" grpId="0" animBg="1"/>
      <p:bldP spid="284699" grpId="0" animBg="1"/>
      <p:bldP spid="284700" grpId="0" animBg="1"/>
      <p:bldP spid="284701" grpId="0"/>
      <p:bldP spid="284711" grpId="0"/>
      <p:bldP spid="284712" grpId="0"/>
      <p:bldP spid="284713" grpId="0"/>
      <p:bldP spid="2847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WORK</a:t>
            </a:r>
          </a:p>
        </p:txBody>
      </p:sp>
      <p:sp>
        <p:nvSpPr>
          <p:cNvPr id="1069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10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167F0F-0E76-4735-A47E-66F7347DBE7C}" type="slidenum">
              <a:rPr lang="en-US" smtClean="0">
                <a:latin typeface="Koala"/>
                <a:cs typeface="Arial" charset="0"/>
              </a:rPr>
              <a:pPr/>
              <a:t>7</a:t>
            </a:fld>
            <a:endParaRPr lang="en-US" smtClean="0">
              <a:latin typeface="Koala"/>
              <a:cs typeface="Arial" charset="0"/>
            </a:endParaRPr>
          </a:p>
        </p:txBody>
      </p:sp>
      <p:sp>
        <p:nvSpPr>
          <p:cNvPr id="10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WORK and KINETIC ENERGY</a:t>
            </a:r>
            <a:endParaRPr lang="en-US" smtClean="0"/>
          </a:p>
        </p:txBody>
      </p:sp>
      <p:sp>
        <p:nvSpPr>
          <p:cNvPr id="10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4262437" cy="1698625"/>
          </a:xfrm>
        </p:spPr>
        <p:txBody>
          <a:bodyPr/>
          <a:lstStyle/>
          <a:p>
            <a:pPr lvl="1" indent="0" eaLnBrk="1" hangingPunct="1">
              <a:buFont typeface="Arial" charset="0"/>
              <a:buNone/>
            </a:pPr>
            <a:r>
              <a:rPr lang="en-US" smtClean="0"/>
              <a:t>Consider a body sliding on a frictionless surface, under the action of some (possibly varying) force…</a:t>
            </a:r>
          </a:p>
        </p:txBody>
      </p:sp>
      <p:sp>
        <p:nvSpPr>
          <p:cNvPr id="288772" name="Rectangle 4"/>
          <p:cNvSpPr>
            <a:spLocks noChangeArrowheads="1"/>
          </p:cNvSpPr>
          <p:nvPr/>
        </p:nvSpPr>
        <p:spPr bwMode="auto">
          <a:xfrm>
            <a:off x="241300" y="3013075"/>
            <a:ext cx="5659438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…as it moves from an initial position,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i</a:t>
            </a:r>
            <a:r>
              <a:rPr lang="en-ZA">
                <a:solidFill>
                  <a:srgbClr val="000066"/>
                </a:solidFill>
              </a:rPr>
              <a:t>, to a final position,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f </a:t>
            </a:r>
            <a:r>
              <a:rPr lang="en-ZA">
                <a:solidFill>
                  <a:srgbClr val="000066"/>
                </a:solidFill>
              </a:rPr>
              <a:t>…  </a:t>
            </a:r>
            <a:endParaRPr lang="en-US">
              <a:solidFill>
                <a:srgbClr val="000066"/>
              </a:solidFill>
            </a:endParaRPr>
          </a:p>
        </p:txBody>
      </p:sp>
      <p:grpSp>
        <p:nvGrpSpPr>
          <p:cNvPr id="1074" name="Group 5"/>
          <p:cNvGrpSpPr>
            <a:grpSpLocks/>
          </p:cNvGrpSpPr>
          <p:nvPr/>
        </p:nvGrpSpPr>
        <p:grpSpPr bwMode="auto">
          <a:xfrm>
            <a:off x="4625975" y="2617788"/>
            <a:ext cx="3749675" cy="198437"/>
            <a:chOff x="2784" y="2298"/>
            <a:chExt cx="2130" cy="125"/>
          </a:xfrm>
        </p:grpSpPr>
        <p:sp>
          <p:nvSpPr>
            <p:cNvPr id="1098" name="Rectangle 6"/>
            <p:cNvSpPr>
              <a:spLocks noChangeArrowheads="1"/>
            </p:cNvSpPr>
            <p:nvPr/>
          </p:nvSpPr>
          <p:spPr bwMode="auto">
            <a:xfrm rot="10800000">
              <a:off x="2784" y="2298"/>
              <a:ext cx="2130" cy="125"/>
            </a:xfrm>
            <a:prstGeom prst="rect">
              <a:avLst/>
            </a:prstGeom>
            <a:gradFill rotWithShape="0">
              <a:gsLst>
                <a:gs pos="0">
                  <a:srgbClr val="808080"/>
                </a:gs>
                <a:gs pos="100000">
                  <a:srgbClr val="EBEBFF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1099" name="Line 7"/>
            <p:cNvSpPr>
              <a:spLocks noChangeShapeType="1"/>
            </p:cNvSpPr>
            <p:nvPr/>
          </p:nvSpPr>
          <p:spPr bwMode="auto">
            <a:xfrm>
              <a:off x="2784" y="2298"/>
              <a:ext cx="213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grpSp>
        <p:nvGrpSpPr>
          <p:cNvPr id="1075" name="Group 8"/>
          <p:cNvGrpSpPr>
            <a:grpSpLocks/>
          </p:cNvGrpSpPr>
          <p:nvPr/>
        </p:nvGrpSpPr>
        <p:grpSpPr bwMode="auto">
          <a:xfrm>
            <a:off x="5026025" y="2193925"/>
            <a:ext cx="407988" cy="415925"/>
            <a:chOff x="1533" y="2851"/>
            <a:chExt cx="257" cy="262"/>
          </a:xfrm>
        </p:grpSpPr>
        <p:sp>
          <p:nvSpPr>
            <p:cNvPr id="1096" name="Rectangle 9"/>
            <p:cNvSpPr>
              <a:spLocks noChangeArrowheads="1"/>
            </p:cNvSpPr>
            <p:nvPr/>
          </p:nvSpPr>
          <p:spPr bwMode="auto">
            <a:xfrm>
              <a:off x="1533" y="2856"/>
              <a:ext cx="257" cy="257"/>
            </a:xfrm>
            <a:prstGeom prst="rect">
              <a:avLst/>
            </a:prstGeom>
            <a:gradFill rotWithShape="1">
              <a:gsLst>
                <a:gs pos="0">
                  <a:srgbClr val="F0DFD2"/>
                </a:gs>
                <a:gs pos="100000">
                  <a:srgbClr val="DBB191"/>
                </a:gs>
              </a:gsLst>
              <a:lin ang="2700000" scaled="1"/>
            </a:gradFill>
            <a:ln w="15875" algn="ctr">
              <a:solidFill>
                <a:schemeClr val="tx1"/>
              </a:solidFill>
              <a:miter lim="800000"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1097" name="Rectangle 10"/>
            <p:cNvSpPr>
              <a:spLocks noChangeArrowheads="1"/>
            </p:cNvSpPr>
            <p:nvPr/>
          </p:nvSpPr>
          <p:spPr bwMode="auto">
            <a:xfrm>
              <a:off x="1556" y="2851"/>
              <a:ext cx="114" cy="248"/>
            </a:xfrm>
            <a:prstGeom prst="rect">
              <a:avLst/>
            </a:prstGeom>
            <a:noFill/>
            <a:ln w="15875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10000"/>
                </a:lnSpc>
              </a:pPr>
              <a:endParaRPr lang="en-GB" sz="18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endParaRPr>
            </a:p>
          </p:txBody>
        </p:sp>
      </p:grpSp>
      <p:sp>
        <p:nvSpPr>
          <p:cNvPr id="288781" name="Line 13"/>
          <p:cNvSpPr>
            <a:spLocks noChangeShapeType="1"/>
          </p:cNvSpPr>
          <p:nvPr/>
        </p:nvSpPr>
        <p:spPr bwMode="auto">
          <a:xfrm flipV="1">
            <a:off x="5434013" y="1768475"/>
            <a:ext cx="1236662" cy="62865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288782" name="Object 14"/>
          <p:cNvGraphicFramePr>
            <a:graphicFrameLocks noChangeAspect="1"/>
          </p:cNvGraphicFramePr>
          <p:nvPr/>
        </p:nvGraphicFramePr>
        <p:xfrm>
          <a:off x="5969000" y="1693863"/>
          <a:ext cx="241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4" name="Equation" r:id="rId4" imgW="241200" imgH="291960" progId="Equation.DSMT4">
                  <p:embed/>
                </p:oleObj>
              </mc:Choice>
              <mc:Fallback>
                <p:oleObj name="Equation" r:id="rId4" imgW="241200" imgH="29196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0" y="1693863"/>
                        <a:ext cx="241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8783" name="Line 15"/>
          <p:cNvSpPr>
            <a:spLocks noChangeShapeType="1"/>
          </p:cNvSpPr>
          <p:nvPr/>
        </p:nvSpPr>
        <p:spPr bwMode="auto">
          <a:xfrm>
            <a:off x="5443538" y="2387600"/>
            <a:ext cx="1209675" cy="0"/>
          </a:xfrm>
          <a:prstGeom prst="line">
            <a:avLst/>
          </a:prstGeom>
          <a:noFill/>
          <a:ln w="44450">
            <a:solidFill>
              <a:srgbClr val="FF6464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88784" name="Line 16"/>
          <p:cNvSpPr>
            <a:spLocks noChangeShapeType="1"/>
          </p:cNvSpPr>
          <p:nvPr/>
        </p:nvSpPr>
        <p:spPr bwMode="auto">
          <a:xfrm flipV="1">
            <a:off x="5434013" y="1695450"/>
            <a:ext cx="0" cy="692150"/>
          </a:xfrm>
          <a:prstGeom prst="line">
            <a:avLst/>
          </a:prstGeom>
          <a:noFill/>
          <a:ln w="44450">
            <a:solidFill>
              <a:srgbClr val="FF6464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4" name="Group 48"/>
          <p:cNvGrpSpPr>
            <a:grpSpLocks/>
          </p:cNvGrpSpPr>
          <p:nvPr/>
        </p:nvGrpSpPr>
        <p:grpSpPr bwMode="auto">
          <a:xfrm>
            <a:off x="4656138" y="2530475"/>
            <a:ext cx="4191000" cy="427038"/>
            <a:chOff x="2933" y="1594"/>
            <a:chExt cx="2640" cy="269"/>
          </a:xfrm>
        </p:grpSpPr>
        <p:sp>
          <p:nvSpPr>
            <p:cNvPr id="1094" name="Rectangle 18"/>
            <p:cNvSpPr>
              <a:spLocks noChangeArrowheads="1"/>
            </p:cNvSpPr>
            <p:nvPr/>
          </p:nvSpPr>
          <p:spPr bwMode="auto">
            <a:xfrm>
              <a:off x="5202" y="1594"/>
              <a:ext cx="336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US" sz="2000" b="1" i="1">
                  <a:solidFill>
                    <a:srgbClr val="000066"/>
                  </a:solidFill>
                  <a:latin typeface="Times New Roman" pitchFamily="18" charset="0"/>
                </a:rPr>
                <a:t>s</a:t>
              </a:r>
            </a:p>
          </p:txBody>
        </p:sp>
        <p:sp>
          <p:nvSpPr>
            <p:cNvPr id="1095" name="Line 17"/>
            <p:cNvSpPr>
              <a:spLocks noChangeShapeType="1"/>
            </p:cNvSpPr>
            <p:nvPr/>
          </p:nvSpPr>
          <p:spPr bwMode="auto">
            <a:xfrm>
              <a:off x="2933" y="1649"/>
              <a:ext cx="264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  <p:sp>
        <p:nvSpPr>
          <p:cNvPr id="1080" name="Line 19"/>
          <p:cNvSpPr>
            <a:spLocks noChangeShapeType="1"/>
          </p:cNvSpPr>
          <p:nvPr/>
        </p:nvSpPr>
        <p:spPr bwMode="auto">
          <a:xfrm>
            <a:off x="5430838" y="2492375"/>
            <a:ext cx="474662" cy="0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pSp>
        <p:nvGrpSpPr>
          <p:cNvPr id="5" name="Group 22"/>
          <p:cNvGrpSpPr>
            <a:grpSpLocks/>
          </p:cNvGrpSpPr>
          <p:nvPr/>
        </p:nvGrpSpPr>
        <p:grpSpPr bwMode="auto">
          <a:xfrm>
            <a:off x="7008813" y="2193925"/>
            <a:ext cx="407987" cy="415925"/>
            <a:chOff x="1533" y="2851"/>
            <a:chExt cx="257" cy="262"/>
          </a:xfrm>
        </p:grpSpPr>
        <p:sp>
          <p:nvSpPr>
            <p:cNvPr id="1092" name="Rectangle 23"/>
            <p:cNvSpPr>
              <a:spLocks noChangeArrowheads="1"/>
            </p:cNvSpPr>
            <p:nvPr/>
          </p:nvSpPr>
          <p:spPr bwMode="auto">
            <a:xfrm>
              <a:off x="1533" y="2856"/>
              <a:ext cx="257" cy="257"/>
            </a:xfrm>
            <a:prstGeom prst="rect">
              <a:avLst/>
            </a:prstGeom>
            <a:gradFill rotWithShape="1">
              <a:gsLst>
                <a:gs pos="0">
                  <a:srgbClr val="F0DFD2"/>
                </a:gs>
                <a:gs pos="100000">
                  <a:srgbClr val="DBB191"/>
                </a:gs>
              </a:gsLst>
              <a:lin ang="2700000" scaled="1"/>
            </a:gradFill>
            <a:ln w="15875" algn="ctr">
              <a:solidFill>
                <a:schemeClr val="tx1"/>
              </a:solidFill>
              <a:miter lim="800000"/>
              <a:headEnd/>
              <a:tailEnd type="none" w="lg" len="lg"/>
            </a:ln>
          </p:spPr>
          <p:txBody>
            <a:bodyPr wrap="none" lIns="90000" tIns="46800" rIns="90000" bIns="46800" anchor="ctr"/>
            <a:lstStyle/>
            <a:p>
              <a:pPr>
                <a:lnSpc>
                  <a:spcPct val="110000"/>
                </a:lnSpc>
              </a:pPr>
              <a:endParaRPr lang="en-ZA"/>
            </a:p>
          </p:txBody>
        </p:sp>
        <p:sp>
          <p:nvSpPr>
            <p:cNvPr id="1093" name="Rectangle 24"/>
            <p:cNvSpPr>
              <a:spLocks noChangeArrowheads="1"/>
            </p:cNvSpPr>
            <p:nvPr/>
          </p:nvSpPr>
          <p:spPr bwMode="auto">
            <a:xfrm>
              <a:off x="1556" y="2851"/>
              <a:ext cx="114" cy="248"/>
            </a:xfrm>
            <a:prstGeom prst="rect">
              <a:avLst/>
            </a:prstGeom>
            <a:noFill/>
            <a:ln w="15875" algn="ctr">
              <a:noFill/>
              <a:miter lim="800000"/>
              <a:headEnd/>
              <a:tailEnd type="non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10000"/>
                </a:lnSpc>
              </a:pPr>
              <a:endParaRPr lang="en-GB" sz="1800" b="1">
                <a:solidFill>
                  <a:srgbClr val="000066"/>
                </a:solidFill>
                <a:latin typeface="Times New Roman" pitchFamily="18" charset="0"/>
                <a:sym typeface="Symbol" pitchFamily="18" charset="2"/>
              </a:endParaRPr>
            </a:p>
          </p:txBody>
        </p:sp>
      </p:grpSp>
      <p:sp>
        <p:nvSpPr>
          <p:cNvPr id="288793" name="Line 25"/>
          <p:cNvSpPr>
            <a:spLocks noChangeShapeType="1"/>
          </p:cNvSpPr>
          <p:nvPr/>
        </p:nvSpPr>
        <p:spPr bwMode="auto">
          <a:xfrm>
            <a:off x="7413625" y="2492375"/>
            <a:ext cx="809625" cy="0"/>
          </a:xfrm>
          <a:prstGeom prst="line">
            <a:avLst/>
          </a:prstGeom>
          <a:noFill/>
          <a:ln w="44450">
            <a:solidFill>
              <a:srgbClr val="00CC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88798" name="Rectangle 30"/>
          <p:cNvSpPr>
            <a:spLocks noChangeArrowheads="1"/>
          </p:cNvSpPr>
          <p:nvPr/>
        </p:nvSpPr>
        <p:spPr bwMode="auto">
          <a:xfrm>
            <a:off x="5243513" y="2544763"/>
            <a:ext cx="715962" cy="427037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ZA" sz="2000" b="1" baseline="-25000">
                <a:solidFill>
                  <a:srgbClr val="000066"/>
                </a:solidFill>
                <a:latin typeface="Times New Roman" pitchFamily="18" charset="0"/>
              </a:rPr>
              <a:t>i 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, 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ZA" sz="2000" b="1" baseline="-25000">
                <a:solidFill>
                  <a:srgbClr val="000066"/>
                </a:solidFill>
                <a:latin typeface="Times New Roman" pitchFamily="18" charset="0"/>
              </a:rPr>
              <a:t>i</a:t>
            </a:r>
            <a:r>
              <a:rPr lang="en-ZA" sz="2000" b="1" i="1" baseline="-25000">
                <a:solidFill>
                  <a:srgbClr val="000066"/>
                </a:solidFill>
                <a:latin typeface="Times New Roman" pitchFamily="18" charset="0"/>
              </a:rPr>
              <a:t>s</a:t>
            </a:r>
            <a:endParaRPr lang="en-US" sz="2000" b="1" i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288799" name="Rectangle 31"/>
          <p:cNvSpPr>
            <a:spLocks noChangeArrowheads="1"/>
          </p:cNvSpPr>
          <p:nvPr/>
        </p:nvSpPr>
        <p:spPr bwMode="auto">
          <a:xfrm>
            <a:off x="7224713" y="2544763"/>
            <a:ext cx="735012" cy="427037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ZA" sz="2000" b="1" baseline="-25000">
                <a:solidFill>
                  <a:srgbClr val="000066"/>
                </a:solidFill>
                <a:latin typeface="Times New Roman" pitchFamily="18" charset="0"/>
              </a:rPr>
              <a:t>f </a:t>
            </a:r>
            <a:r>
              <a:rPr lang="en-ZA" sz="2000" b="1">
                <a:solidFill>
                  <a:srgbClr val="000066"/>
                </a:solidFill>
                <a:latin typeface="Times New Roman" pitchFamily="18" charset="0"/>
              </a:rPr>
              <a:t>, </a:t>
            </a: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v</a:t>
            </a:r>
            <a:r>
              <a:rPr lang="en-ZA" sz="2000" b="1" baseline="-25000">
                <a:solidFill>
                  <a:srgbClr val="000066"/>
                </a:solidFill>
                <a:latin typeface="Times New Roman" pitchFamily="18" charset="0"/>
              </a:rPr>
              <a:t>f</a:t>
            </a:r>
            <a:r>
              <a:rPr lang="en-ZA" sz="2000" b="1" i="1" baseline="-25000">
                <a:solidFill>
                  <a:srgbClr val="000066"/>
                </a:solidFill>
                <a:latin typeface="Times New Roman" pitchFamily="18" charset="0"/>
              </a:rPr>
              <a:t>s</a:t>
            </a:r>
            <a:endParaRPr lang="en-US" sz="2000" b="1" i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288800" name="Rectangle 32"/>
          <p:cNvSpPr>
            <a:spLocks noChangeArrowheads="1"/>
          </p:cNvSpPr>
          <p:nvPr/>
        </p:nvSpPr>
        <p:spPr bwMode="auto">
          <a:xfrm>
            <a:off x="6496050" y="1998663"/>
            <a:ext cx="414338" cy="427037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F</a:t>
            </a:r>
            <a:r>
              <a:rPr lang="en-ZA" sz="2000" b="1" i="1" baseline="-25000">
                <a:solidFill>
                  <a:srgbClr val="000066"/>
                </a:solidFill>
                <a:latin typeface="Times New Roman" pitchFamily="18" charset="0"/>
              </a:rPr>
              <a:t>s</a:t>
            </a:r>
            <a:endParaRPr lang="en-US" sz="2000" b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288801" name="Line 33"/>
          <p:cNvSpPr>
            <a:spLocks noChangeShapeType="1"/>
          </p:cNvSpPr>
          <p:nvPr/>
        </p:nvSpPr>
        <p:spPr bwMode="auto">
          <a:xfrm>
            <a:off x="7418388" y="2387600"/>
            <a:ext cx="936625" cy="0"/>
          </a:xfrm>
          <a:prstGeom prst="line">
            <a:avLst/>
          </a:prstGeom>
          <a:noFill/>
          <a:ln w="44450">
            <a:solidFill>
              <a:srgbClr val="FF6464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88802" name="Rectangle 34"/>
          <p:cNvSpPr>
            <a:spLocks noChangeArrowheads="1"/>
          </p:cNvSpPr>
          <p:nvPr/>
        </p:nvSpPr>
        <p:spPr bwMode="auto">
          <a:xfrm>
            <a:off x="8291513" y="1998663"/>
            <a:ext cx="414337" cy="427037"/>
          </a:xfrm>
          <a:prstGeom prst="rect">
            <a:avLst/>
          </a:prstGeom>
          <a:noFill/>
          <a:ln w="15875" algn="ctr">
            <a:noFill/>
            <a:miter lim="800000"/>
            <a:headEnd/>
            <a:tailEnd type="none" w="lg" len="lg"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10000"/>
              </a:lnSpc>
            </a:pPr>
            <a:r>
              <a:rPr lang="en-ZA" sz="2000" b="1" i="1">
                <a:solidFill>
                  <a:srgbClr val="000066"/>
                </a:solidFill>
                <a:latin typeface="Times New Roman" pitchFamily="18" charset="0"/>
              </a:rPr>
              <a:t>F</a:t>
            </a:r>
            <a:r>
              <a:rPr lang="en-ZA" sz="2000" b="1" i="1" baseline="-25000">
                <a:solidFill>
                  <a:srgbClr val="000066"/>
                </a:solidFill>
                <a:latin typeface="Times New Roman" pitchFamily="18" charset="0"/>
              </a:rPr>
              <a:t>s</a:t>
            </a:r>
            <a:endParaRPr lang="en-US" sz="2000" b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  <p:graphicFrame>
        <p:nvGraphicFramePr>
          <p:cNvPr id="288803" name="Object 35"/>
          <p:cNvGraphicFramePr>
            <a:graphicFrameLocks noChangeAspect="1"/>
          </p:cNvGraphicFramePr>
          <p:nvPr/>
        </p:nvGraphicFramePr>
        <p:xfrm>
          <a:off x="1608138" y="4757738"/>
          <a:ext cx="11938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" name="Equation" r:id="rId6" imgW="1193760" imgH="749160" progId="Equation.DSMT4">
                  <p:embed/>
                </p:oleObj>
              </mc:Choice>
              <mc:Fallback>
                <p:oleObj name="Equation" r:id="rId6" imgW="1193760" imgH="74916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8138" y="4757738"/>
                        <a:ext cx="1193800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8805" name="Rectangle 37"/>
          <p:cNvSpPr>
            <a:spLocks noChangeArrowheads="1"/>
          </p:cNvSpPr>
          <p:nvPr/>
        </p:nvSpPr>
        <p:spPr bwMode="auto">
          <a:xfrm>
            <a:off x="179388" y="4044950"/>
            <a:ext cx="196373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Newton II:</a:t>
            </a:r>
            <a:endParaRPr lang="en-US">
              <a:solidFill>
                <a:srgbClr val="000066"/>
              </a:solidFill>
            </a:endParaRPr>
          </a:p>
        </p:txBody>
      </p:sp>
      <p:graphicFrame>
        <p:nvGraphicFramePr>
          <p:cNvPr id="288806" name="Object 38"/>
          <p:cNvGraphicFramePr>
            <a:graphicFrameLocks noChangeAspect="1"/>
          </p:cNvGraphicFramePr>
          <p:nvPr/>
        </p:nvGraphicFramePr>
        <p:xfrm>
          <a:off x="3519488" y="3957638"/>
          <a:ext cx="10414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" name="Equation" r:id="rId8" imgW="1041120" imgH="685800" progId="Equation.DSMT4">
                  <p:embed/>
                </p:oleObj>
              </mc:Choice>
              <mc:Fallback>
                <p:oleObj name="Equation" r:id="rId8" imgW="1041120" imgH="68580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9488" y="3957638"/>
                        <a:ext cx="10414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8807" name="Object 39"/>
          <p:cNvGraphicFramePr>
            <a:graphicFrameLocks noChangeAspect="1"/>
          </p:cNvGraphicFramePr>
          <p:nvPr/>
        </p:nvGraphicFramePr>
        <p:xfrm>
          <a:off x="679450" y="4954588"/>
          <a:ext cx="850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7" name="Equation" r:id="rId10" imgW="850680" imgH="380880" progId="Equation.DSMT4">
                  <p:embed/>
                </p:oleObj>
              </mc:Choice>
              <mc:Fallback>
                <p:oleObj name="Equation" r:id="rId10" imgW="850680" imgH="38088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" y="4954588"/>
                        <a:ext cx="850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8808" name="Object 40"/>
          <p:cNvGraphicFramePr>
            <a:graphicFrameLocks noChangeAspect="1"/>
          </p:cNvGraphicFramePr>
          <p:nvPr/>
        </p:nvGraphicFramePr>
        <p:xfrm>
          <a:off x="2836863" y="4760913"/>
          <a:ext cx="12954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8" name="Equation" r:id="rId12" imgW="1295280" imgH="685800" progId="Equation.DSMT4">
                  <p:embed/>
                </p:oleObj>
              </mc:Choice>
              <mc:Fallback>
                <p:oleObj name="Equation" r:id="rId12" imgW="1295280" imgH="68580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6863" y="4760913"/>
                        <a:ext cx="12954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8809" name="Rectangle 41"/>
          <p:cNvSpPr>
            <a:spLocks noChangeArrowheads="1"/>
          </p:cNvSpPr>
          <p:nvPr/>
        </p:nvSpPr>
        <p:spPr bwMode="auto">
          <a:xfrm>
            <a:off x="2673350" y="4895850"/>
            <a:ext cx="21066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(chain rule)</a:t>
            </a:r>
            <a:endParaRPr lang="en-US">
              <a:solidFill>
                <a:srgbClr val="000066"/>
              </a:solidFill>
            </a:endParaRPr>
          </a:p>
        </p:txBody>
      </p:sp>
      <p:graphicFrame>
        <p:nvGraphicFramePr>
          <p:cNvPr id="288810" name="Object 42"/>
          <p:cNvGraphicFramePr>
            <a:graphicFrameLocks noChangeAspect="1"/>
          </p:cNvGraphicFramePr>
          <p:nvPr/>
        </p:nvGraphicFramePr>
        <p:xfrm>
          <a:off x="673100" y="5756275"/>
          <a:ext cx="2184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9" name="Equation" r:id="rId14" imgW="2184120" imgH="380880" progId="Equation.DSMT4">
                  <p:embed/>
                </p:oleObj>
              </mc:Choice>
              <mc:Fallback>
                <p:oleObj name="Equation" r:id="rId14" imgW="2184120" imgH="380880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" y="5756275"/>
                        <a:ext cx="21844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8814" name="Line 46"/>
          <p:cNvSpPr>
            <a:spLocks noChangeShapeType="1"/>
          </p:cNvSpPr>
          <p:nvPr/>
        </p:nvSpPr>
        <p:spPr bwMode="auto">
          <a:xfrm flipV="1">
            <a:off x="7416800" y="1631950"/>
            <a:ext cx="981075" cy="765175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288815" name="Object 47"/>
          <p:cNvGraphicFramePr>
            <a:graphicFrameLocks noChangeAspect="1"/>
          </p:cNvGraphicFramePr>
          <p:nvPr/>
        </p:nvGraphicFramePr>
        <p:xfrm>
          <a:off x="7780338" y="1652588"/>
          <a:ext cx="241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" name="Equation" r:id="rId16" imgW="241200" imgH="291960" progId="Equation.DSMT4">
                  <p:embed/>
                </p:oleObj>
              </mc:Choice>
              <mc:Fallback>
                <p:oleObj name="Equation" r:id="rId16" imgW="241200" imgH="291960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0338" y="1652588"/>
                        <a:ext cx="241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Line 16"/>
          <p:cNvSpPr>
            <a:spLocks noChangeShapeType="1"/>
          </p:cNvSpPr>
          <p:nvPr/>
        </p:nvSpPr>
        <p:spPr bwMode="auto">
          <a:xfrm flipV="1">
            <a:off x="7415213" y="1611313"/>
            <a:ext cx="0" cy="776287"/>
          </a:xfrm>
          <a:prstGeom prst="line">
            <a:avLst/>
          </a:prstGeom>
          <a:noFill/>
          <a:ln w="44450">
            <a:solidFill>
              <a:srgbClr val="FF6464"/>
            </a:solidFill>
            <a:round/>
            <a:headEnd/>
            <a:tailEnd type="stealth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graphicFrame>
        <p:nvGraphicFramePr>
          <p:cNvPr id="286777" name="Object 43"/>
          <p:cNvGraphicFramePr>
            <a:graphicFrameLocks noChangeAspect="1"/>
          </p:cNvGraphicFramePr>
          <p:nvPr/>
        </p:nvGraphicFramePr>
        <p:xfrm>
          <a:off x="2235200" y="4151313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1" name="Equation" r:id="rId17" imgW="1180800" imgH="380880" progId="Equation.DSMT4">
                  <p:embed/>
                </p:oleObj>
              </mc:Choice>
              <mc:Fallback>
                <p:oleObj name="Equation" r:id="rId17" imgW="1180800" imgH="38088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5200" y="4151313"/>
                        <a:ext cx="1181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88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88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88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88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88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288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88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1000"/>
                                        <p:tgtEl>
                                          <p:spTgt spid="288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288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88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1000"/>
                                        <p:tgtEl>
                                          <p:spTgt spid="2887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8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1000"/>
                                        <p:tgtEl>
                                          <p:spTgt spid="2887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8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1000"/>
                                        <p:tgtEl>
                                          <p:spTgt spid="2888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8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2888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8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1000"/>
                                        <p:tgtEl>
                                          <p:spTgt spid="2887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8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88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772" grpId="0"/>
      <p:bldP spid="288781" grpId="0" animBg="1"/>
      <p:bldP spid="288783" grpId="0" animBg="1"/>
      <p:bldP spid="288784" grpId="0" animBg="1"/>
      <p:bldP spid="288784" grpId="1" animBg="1"/>
      <p:bldP spid="288793" grpId="0" animBg="1"/>
      <p:bldP spid="288798" grpId="0"/>
      <p:bldP spid="288799" grpId="0"/>
      <p:bldP spid="288800" grpId="0"/>
      <p:bldP spid="288801" grpId="0" animBg="1"/>
      <p:bldP spid="288802" grpId="0"/>
      <p:bldP spid="288805" grpId="0"/>
      <p:bldP spid="288809" grpId="0"/>
      <p:bldP spid="288809" grpId="1"/>
      <p:bldP spid="288814" grpId="0" animBg="1"/>
      <p:bldP spid="288814" grpId="1" animBg="1"/>
      <p:bldP spid="2" grpId="0" animBg="1"/>
      <p:bldP spid="2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WORK</a:t>
            </a:r>
          </a:p>
        </p:txBody>
      </p:sp>
      <p:sp>
        <p:nvSpPr>
          <p:cNvPr id="2055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20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33391C2-7DBA-4E84-B154-7B3726634408}" type="slidenum">
              <a:rPr lang="en-US" smtClean="0">
                <a:latin typeface="Koala"/>
                <a:cs typeface="Arial" charset="0"/>
              </a:rPr>
              <a:pPr/>
              <a:t>8</a:t>
            </a:fld>
            <a:endParaRPr lang="en-US" smtClean="0">
              <a:latin typeface="Koala"/>
              <a:cs typeface="Arial" charset="0"/>
            </a:endParaRPr>
          </a:p>
        </p:txBody>
      </p:sp>
      <p:sp>
        <p:nvSpPr>
          <p:cNvPr id="20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WORK and KINETIC ENERGY</a:t>
            </a:r>
            <a:endParaRPr lang="en-US" smtClean="0"/>
          </a:p>
        </p:txBody>
      </p:sp>
      <p:sp>
        <p:nvSpPr>
          <p:cNvPr id="2058" name="Rectangle 4"/>
          <p:cNvSpPr>
            <a:spLocks noChangeArrowheads="1"/>
          </p:cNvSpPr>
          <p:nvPr/>
        </p:nvSpPr>
        <p:spPr bwMode="auto">
          <a:xfrm>
            <a:off x="76200" y="1554163"/>
            <a:ext cx="3300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</a:rPr>
              <a:t>…  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mv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s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dv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 =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ZA" b="1" i="1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ds</a:t>
            </a:r>
            <a:endParaRPr lang="en-ZA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89797" name="Object 5"/>
          <p:cNvGraphicFramePr>
            <a:graphicFrameLocks noChangeAspect="1"/>
          </p:cNvGraphicFramePr>
          <p:nvPr/>
        </p:nvGraphicFramePr>
        <p:xfrm>
          <a:off x="398463" y="2127250"/>
          <a:ext cx="2870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4" imgW="2869920" imgH="596880" progId="Equation.DSMT4">
                  <p:embed/>
                </p:oleObj>
              </mc:Choice>
              <mc:Fallback>
                <p:oleObj name="Equation" r:id="rId4" imgW="2869920" imgH="596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463" y="2127250"/>
                        <a:ext cx="28702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9798" name="Rectangle 6"/>
          <p:cNvSpPr>
            <a:spLocks noChangeArrowheads="1"/>
          </p:cNvSpPr>
          <p:nvPr/>
        </p:nvSpPr>
        <p:spPr bwMode="auto">
          <a:xfrm>
            <a:off x="71438" y="2825750"/>
            <a:ext cx="301466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  <a:sym typeface="Symbol" pitchFamily="18" charset="2"/>
              </a:rPr>
              <a:t></a:t>
            </a:r>
            <a:r>
              <a:rPr lang="en-ZA">
                <a:solidFill>
                  <a:srgbClr val="000066"/>
                </a:solidFill>
              </a:rPr>
              <a:t>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½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mv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f</a:t>
            </a:r>
            <a:r>
              <a:rPr lang="en-ZA" b="1" baseline="30000">
                <a:solidFill>
                  <a:srgbClr val="000066"/>
                </a:solidFill>
                <a:latin typeface="Times New Roman" pitchFamily="18" charset="0"/>
              </a:rPr>
              <a:t>2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</a:rPr>
              <a:t>½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mv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i</a:t>
            </a:r>
            <a:r>
              <a:rPr lang="en-ZA" b="1" baseline="30000">
                <a:solidFill>
                  <a:srgbClr val="000066"/>
                </a:solidFill>
                <a:latin typeface="Times New Roman" pitchFamily="18" charset="0"/>
              </a:rPr>
              <a:t>2</a:t>
            </a:r>
            <a:endParaRPr lang="en-ZA" b="1" baseline="-2500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89803" name="Object 11"/>
          <p:cNvGraphicFramePr>
            <a:graphicFrameLocks noChangeAspect="1"/>
          </p:cNvGraphicFramePr>
          <p:nvPr/>
        </p:nvGraphicFramePr>
        <p:xfrm>
          <a:off x="2697163" y="2801938"/>
          <a:ext cx="1244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6" imgW="1244520" imgH="596880" progId="Equation.DSMT4">
                  <p:embed/>
                </p:oleObj>
              </mc:Choice>
              <mc:Fallback>
                <p:oleObj name="Equation" r:id="rId6" imgW="1244520" imgH="5968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7163" y="2801938"/>
                        <a:ext cx="12446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9806" name="Rectangle 14"/>
          <p:cNvSpPr>
            <a:spLocks noChangeArrowheads="1"/>
          </p:cNvSpPr>
          <p:nvPr/>
        </p:nvSpPr>
        <p:spPr bwMode="auto">
          <a:xfrm>
            <a:off x="2224088" y="3690938"/>
            <a:ext cx="68040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538163" lvl="1" indent="-358775">
              <a:lnSpc>
                <a:spcPct val="110000"/>
              </a:lnSpc>
              <a:buFont typeface="Arial" charset="0"/>
              <a:buNone/>
            </a:pPr>
            <a:r>
              <a:rPr lang="en-ZA" sz="2200">
                <a:solidFill>
                  <a:srgbClr val="FF0000"/>
                </a:solidFill>
              </a:rPr>
              <a:t>Work</a:t>
            </a:r>
            <a:r>
              <a:rPr lang="en-ZA" sz="2200">
                <a:solidFill>
                  <a:srgbClr val="000066"/>
                </a:solidFill>
              </a:rPr>
              <a:t> done by     moving the object from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i</a:t>
            </a:r>
            <a:r>
              <a:rPr lang="en-ZA" sz="2200">
                <a:solidFill>
                  <a:srgbClr val="000066"/>
                </a:solidFill>
              </a:rPr>
              <a:t> to 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ZA" b="1" baseline="-25000">
                <a:solidFill>
                  <a:srgbClr val="000066"/>
                </a:solidFill>
                <a:latin typeface="Times New Roman" pitchFamily="18" charset="0"/>
              </a:rPr>
              <a:t>f</a:t>
            </a:r>
            <a:r>
              <a:rPr lang="en-ZA" sz="2200">
                <a:solidFill>
                  <a:srgbClr val="000066"/>
                </a:solidFill>
              </a:rPr>
              <a:t>. </a:t>
            </a:r>
            <a:endParaRPr lang="en-US" sz="2200">
              <a:solidFill>
                <a:srgbClr val="000066"/>
              </a:solidFill>
            </a:endParaRPr>
          </a:p>
        </p:txBody>
      </p:sp>
      <p:graphicFrame>
        <p:nvGraphicFramePr>
          <p:cNvPr id="289807" name="Object 15"/>
          <p:cNvGraphicFramePr>
            <a:graphicFrameLocks noChangeAspect="1"/>
          </p:cNvGraphicFramePr>
          <p:nvPr/>
        </p:nvGraphicFramePr>
        <p:xfrm>
          <a:off x="506413" y="3684588"/>
          <a:ext cx="1612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8" imgW="1612800" imgH="596880" progId="Equation.DSMT4">
                  <p:embed/>
                </p:oleObj>
              </mc:Choice>
              <mc:Fallback>
                <p:oleObj name="Equation" r:id="rId8" imgW="1612800" imgH="5968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413" y="3684588"/>
                        <a:ext cx="16129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9808" name="Rectangle 16"/>
          <p:cNvSpPr>
            <a:spLocks noChangeArrowheads="1"/>
          </p:cNvSpPr>
          <p:nvPr/>
        </p:nvSpPr>
        <p:spPr bwMode="auto">
          <a:xfrm>
            <a:off x="368300" y="3665538"/>
            <a:ext cx="1843088" cy="638175"/>
          </a:xfrm>
          <a:prstGeom prst="rect">
            <a:avLst/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graphicFrame>
        <p:nvGraphicFramePr>
          <p:cNvPr id="289809" name="Object 17"/>
          <p:cNvGraphicFramePr>
            <a:graphicFrameLocks noChangeAspect="1"/>
          </p:cNvGraphicFramePr>
          <p:nvPr/>
        </p:nvGraphicFramePr>
        <p:xfrm>
          <a:off x="4405313" y="3757613"/>
          <a:ext cx="266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10" imgW="266400" imgH="317160" progId="Equation.DSMT4">
                  <p:embed/>
                </p:oleObj>
              </mc:Choice>
              <mc:Fallback>
                <p:oleObj name="Equation" r:id="rId10" imgW="266400" imgH="31716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5313" y="3757613"/>
                        <a:ext cx="2667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9810" name="Rectangle 18"/>
          <p:cNvSpPr>
            <a:spLocks noChangeArrowheads="1"/>
          </p:cNvSpPr>
          <p:nvPr/>
        </p:nvSpPr>
        <p:spPr bwMode="auto">
          <a:xfrm>
            <a:off x="4729163" y="2827338"/>
            <a:ext cx="37195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ZA">
                <a:solidFill>
                  <a:srgbClr val="000066"/>
                </a:solidFill>
                <a:cs typeface="Times New Roman" pitchFamily="18" charset="0"/>
              </a:rPr>
              <a:t>Hence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ZA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en-ZA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K = W </a:t>
            </a:r>
          </a:p>
        </p:txBody>
      </p:sp>
      <p:sp>
        <p:nvSpPr>
          <p:cNvPr id="289811" name="Rectangle 19"/>
          <p:cNvSpPr>
            <a:spLocks noChangeArrowheads="1"/>
          </p:cNvSpPr>
          <p:nvPr/>
        </p:nvSpPr>
        <p:spPr bwMode="auto">
          <a:xfrm>
            <a:off x="6313488" y="2846388"/>
            <a:ext cx="1235075" cy="519112"/>
          </a:xfrm>
          <a:prstGeom prst="rect">
            <a:avLst/>
          </a:prstGeom>
          <a:noFill/>
          <a:ln w="2540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289812" name="Rectangle 20"/>
          <p:cNvSpPr>
            <a:spLocks noChangeArrowheads="1"/>
          </p:cNvSpPr>
          <p:nvPr/>
        </p:nvSpPr>
        <p:spPr bwMode="auto">
          <a:xfrm>
            <a:off x="1190625" y="4749800"/>
            <a:ext cx="7751763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717550" lvl="2" indent="-358775">
              <a:lnSpc>
                <a:spcPct val="110000"/>
              </a:lnSpc>
              <a:buFontTx/>
              <a:buBlip>
                <a:blip r:embed="rId12"/>
              </a:buBlip>
            </a:pPr>
            <a:r>
              <a:rPr lang="en-US" sz="2200">
                <a:solidFill>
                  <a:srgbClr val="000066"/>
                </a:solidFill>
              </a:rPr>
              <a:t>No work is done if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ZA" sz="2200" b="1" baseline="-25000">
                <a:solidFill>
                  <a:srgbClr val="000066"/>
                </a:solidFill>
                <a:latin typeface="Times New Roman" pitchFamily="18" charset="0"/>
              </a:rPr>
              <a:t>f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</a:rPr>
              <a:t> = 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</a:rPr>
              <a:t>s</a:t>
            </a:r>
            <a:r>
              <a:rPr lang="en-ZA" sz="2200" b="1" baseline="-25000">
                <a:solidFill>
                  <a:srgbClr val="000066"/>
                </a:solidFill>
                <a:latin typeface="Times New Roman" pitchFamily="18" charset="0"/>
              </a:rPr>
              <a:t>i</a:t>
            </a:r>
            <a:r>
              <a:rPr lang="en-US" sz="2200">
                <a:solidFill>
                  <a:srgbClr val="000066"/>
                </a:solidFill>
              </a:rPr>
              <a:t>.  I.e. To do work, the force must cause the body to undergo displacement.</a:t>
            </a:r>
          </a:p>
          <a:p>
            <a:pPr marL="179388" lvl="1">
              <a:lnSpc>
                <a:spcPct val="110000"/>
              </a:lnSpc>
              <a:buFont typeface="Arial" charset="0"/>
              <a:buNone/>
            </a:pPr>
            <a:endParaRPr lang="en-US" sz="1000">
              <a:solidFill>
                <a:srgbClr val="000066"/>
              </a:solidFill>
            </a:endParaRPr>
          </a:p>
          <a:p>
            <a:pPr marL="717550" lvl="2" indent="-358775">
              <a:lnSpc>
                <a:spcPct val="110000"/>
              </a:lnSpc>
              <a:buFontTx/>
              <a:buBlip>
                <a:blip r:embed="rId12"/>
              </a:buBlip>
            </a:pPr>
            <a:r>
              <a:rPr lang="en-US" sz="2200">
                <a:solidFill>
                  <a:srgbClr val="000066"/>
                </a:solidFill>
              </a:rPr>
              <a:t>Units:  [N</a:t>
            </a:r>
            <a:r>
              <a:rPr lang="en-US" sz="2200" baseline="-25000">
                <a:solidFill>
                  <a:srgbClr val="000066"/>
                </a:solidFill>
              </a:rPr>
              <a:t> </a:t>
            </a:r>
            <a:r>
              <a:rPr lang="en-US" sz="2200">
                <a:solidFill>
                  <a:srgbClr val="000066"/>
                </a:solidFill>
              </a:rPr>
              <a:t>m 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200">
                <a:solidFill>
                  <a:srgbClr val="000066"/>
                </a:solidFill>
              </a:rPr>
              <a:t> (kg</a:t>
            </a:r>
            <a:r>
              <a:rPr lang="en-US" sz="2200" baseline="-25000">
                <a:solidFill>
                  <a:srgbClr val="000066"/>
                </a:solidFill>
              </a:rPr>
              <a:t> </a:t>
            </a:r>
            <a:r>
              <a:rPr lang="en-US" sz="2200">
                <a:solidFill>
                  <a:srgbClr val="000066"/>
                </a:solidFill>
              </a:rPr>
              <a:t>m/s</a:t>
            </a:r>
            <a:r>
              <a:rPr lang="en-US" sz="2200" baseline="30000">
                <a:solidFill>
                  <a:srgbClr val="000066"/>
                </a:solidFill>
              </a:rPr>
              <a:t>2</a:t>
            </a:r>
            <a:r>
              <a:rPr lang="en-US" sz="2200">
                <a:solidFill>
                  <a:srgbClr val="000066"/>
                </a:solidFill>
              </a:rPr>
              <a:t>)</a:t>
            </a:r>
            <a:r>
              <a:rPr lang="en-US" sz="2200" baseline="-25000">
                <a:solidFill>
                  <a:srgbClr val="000066"/>
                </a:solidFill>
              </a:rPr>
              <a:t> </a:t>
            </a:r>
            <a:r>
              <a:rPr lang="en-US" sz="2200">
                <a:solidFill>
                  <a:srgbClr val="000066"/>
                </a:solidFill>
              </a:rPr>
              <a:t>m 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200">
                <a:solidFill>
                  <a:srgbClr val="000066"/>
                </a:solidFill>
              </a:rPr>
              <a:t> kg</a:t>
            </a:r>
            <a:r>
              <a:rPr lang="en-US" sz="2200" baseline="-25000">
                <a:solidFill>
                  <a:srgbClr val="000066"/>
                </a:solidFill>
              </a:rPr>
              <a:t> </a:t>
            </a:r>
            <a:r>
              <a:rPr lang="en-US" sz="2200">
                <a:solidFill>
                  <a:srgbClr val="000066"/>
                </a:solidFill>
              </a:rPr>
              <a:t>m</a:t>
            </a:r>
            <a:r>
              <a:rPr lang="en-US" sz="2200" baseline="30000">
                <a:solidFill>
                  <a:srgbClr val="000066"/>
                </a:solidFill>
              </a:rPr>
              <a:t>2</a:t>
            </a:r>
            <a:r>
              <a:rPr lang="en-US" sz="2200">
                <a:solidFill>
                  <a:srgbClr val="000066"/>
                </a:solidFill>
              </a:rPr>
              <a:t>/s</a:t>
            </a:r>
            <a:r>
              <a:rPr lang="en-US" sz="2200" baseline="30000">
                <a:solidFill>
                  <a:srgbClr val="000066"/>
                </a:solidFill>
              </a:rPr>
              <a:t>2</a:t>
            </a:r>
            <a:r>
              <a:rPr lang="en-US" sz="2200">
                <a:solidFill>
                  <a:srgbClr val="000066"/>
                </a:solidFill>
              </a:rPr>
              <a:t> </a:t>
            </a:r>
            <a:r>
              <a:rPr lang="en-US" sz="2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200">
                <a:solidFill>
                  <a:srgbClr val="000066"/>
                </a:solidFill>
              </a:rPr>
              <a:t> </a:t>
            </a:r>
            <a:r>
              <a:rPr lang="en-ZA" sz="2200">
                <a:solidFill>
                  <a:srgbClr val="000066"/>
                </a:solidFill>
              </a:rPr>
              <a:t>joule, J]</a:t>
            </a:r>
            <a:endParaRPr lang="en-US" sz="2200">
              <a:solidFill>
                <a:srgbClr val="000066"/>
              </a:solidFill>
            </a:endParaRPr>
          </a:p>
        </p:txBody>
      </p:sp>
      <p:sp>
        <p:nvSpPr>
          <p:cNvPr id="289813" name="Rectangle 21"/>
          <p:cNvSpPr>
            <a:spLocks noChangeArrowheads="1"/>
          </p:cNvSpPr>
          <p:nvPr/>
        </p:nvSpPr>
        <p:spPr bwMode="auto">
          <a:xfrm>
            <a:off x="179388" y="4719638"/>
            <a:ext cx="87741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>
              <a:lnSpc>
                <a:spcPct val="110000"/>
              </a:lnSpc>
              <a:buFont typeface="Arial" charset="0"/>
              <a:buNone/>
            </a:pPr>
            <a:r>
              <a:rPr lang="en-US">
                <a:solidFill>
                  <a:srgbClr val="000066"/>
                </a:solidFill>
              </a:rPr>
              <a:t>Notes:</a:t>
            </a:r>
            <a:endParaRPr lang="en-US" b="1" baseline="-25000">
              <a:solidFill>
                <a:srgbClr val="000066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89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798" grpId="0"/>
      <p:bldP spid="289806" grpId="0"/>
      <p:bldP spid="289808" grpId="0" animBg="1"/>
      <p:bldP spid="289810" grpId="0"/>
      <p:bldP spid="289811" grpId="0" animBg="1"/>
      <p:bldP spid="2898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WORK</a:t>
            </a:r>
          </a:p>
        </p:txBody>
      </p:sp>
      <p:sp>
        <p:nvSpPr>
          <p:cNvPr id="3077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PHY1012F</a:t>
            </a:r>
          </a:p>
        </p:txBody>
      </p:sp>
      <p:sp>
        <p:nvSpPr>
          <p:cNvPr id="30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1B3A2C3-2F72-452B-ABE6-8BBD570B1792}" type="slidenum">
              <a:rPr lang="en-US" smtClean="0">
                <a:latin typeface="Koala"/>
                <a:cs typeface="Arial" charset="0"/>
              </a:rPr>
              <a:pPr/>
              <a:t>9</a:t>
            </a:fld>
            <a:endParaRPr lang="en-US" smtClean="0">
              <a:latin typeface="Koala"/>
              <a:cs typeface="Arial" charset="0"/>
            </a:endParaRPr>
          </a:p>
        </p:txBody>
      </p:sp>
      <p:sp>
        <p:nvSpPr>
          <p:cNvPr id="30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ZA" smtClean="0"/>
              <a:t>WORK DONE ON A SYSTEM</a:t>
            </a:r>
            <a:endParaRPr lang="en-US" smtClean="0"/>
          </a:p>
        </p:txBody>
      </p:sp>
      <p:sp>
        <p:nvSpPr>
          <p:cNvPr id="30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3025"/>
            <a:ext cx="8774112" cy="1966913"/>
          </a:xfrm>
        </p:spPr>
        <p:txBody>
          <a:bodyPr/>
          <a:lstStyle/>
          <a:p>
            <a:pPr marL="444500" lvl="1" indent="-265113" eaLnBrk="1" hangingPunct="1">
              <a:buFont typeface="Arial" charset="0"/>
              <a:buNone/>
            </a:pPr>
            <a:r>
              <a:rPr lang="en-ZA" smtClean="0">
                <a:solidFill>
                  <a:srgbClr val="FF0000"/>
                </a:solidFill>
              </a:rPr>
              <a:t>Work-Kinetic energy theorem</a:t>
            </a:r>
            <a:r>
              <a:rPr lang="en-ZA" smtClean="0"/>
              <a:t>:</a:t>
            </a:r>
          </a:p>
          <a:p>
            <a:pPr marL="444500" lvl="1" indent="-265113" eaLnBrk="1" hangingPunct="1">
              <a:buFont typeface="Arial" charset="0"/>
              <a:buNone/>
            </a:pPr>
            <a:r>
              <a:rPr lang="en-ZA" sz="2200" smtClean="0"/>
              <a:t>	When one or more forces act on a particle as it is displaced from an initial position to a final position, the net work done on the particle by these forces causes the particle’s kinetic energy to </a:t>
            </a:r>
            <a:r>
              <a:rPr lang="en-ZA" sz="2200" i="1" smtClean="0"/>
              <a:t>change</a:t>
            </a:r>
            <a:r>
              <a:rPr lang="en-ZA" sz="2200" i="1" baseline="-25000" smtClean="0"/>
              <a:t> </a:t>
            </a:r>
            <a:r>
              <a:rPr lang="en-ZA" sz="2200" smtClean="0"/>
              <a:t> by </a:t>
            </a:r>
            <a:r>
              <a:rPr lang="en-ZA" sz="2200" b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en-ZA" sz="2200" b="1" i="1" smtClean="0">
                <a:latin typeface="Times New Roman" pitchFamily="18" charset="0"/>
                <a:cs typeface="Times New Roman" pitchFamily="18" charset="0"/>
              </a:rPr>
              <a:t>K = W</a:t>
            </a:r>
            <a:r>
              <a:rPr lang="en-ZA" sz="2200" b="1" baseline="-25000" smtClean="0">
                <a:latin typeface="Times New Roman" pitchFamily="18" charset="0"/>
                <a:cs typeface="Times New Roman" pitchFamily="18" charset="0"/>
              </a:rPr>
              <a:t>net</a:t>
            </a:r>
            <a:r>
              <a:rPr lang="en-ZA" sz="2200" smtClean="0"/>
              <a:t>.</a:t>
            </a:r>
            <a:endParaRPr lang="en-US" sz="2200" smtClean="0"/>
          </a:p>
        </p:txBody>
      </p:sp>
      <p:graphicFrame>
        <p:nvGraphicFramePr>
          <p:cNvPr id="291845" name="Object 5"/>
          <p:cNvGraphicFramePr>
            <a:graphicFrameLocks noChangeAspect="1"/>
          </p:cNvGraphicFramePr>
          <p:nvPr/>
        </p:nvGraphicFramePr>
        <p:xfrm>
          <a:off x="6332538" y="5626100"/>
          <a:ext cx="21844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4" imgW="2184120" imgH="634680" progId="Equation.DSMT4">
                  <p:embed/>
                </p:oleObj>
              </mc:Choice>
              <mc:Fallback>
                <p:oleObj name="Equation" r:id="rId4" imgW="2184120" imgH="6346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2538" y="5626100"/>
                        <a:ext cx="2184400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5743575" y="3182938"/>
            <a:ext cx="3163888" cy="2239962"/>
            <a:chOff x="3632" y="2040"/>
            <a:chExt cx="1993" cy="1411"/>
          </a:xfrm>
        </p:grpSpPr>
        <p:sp>
          <p:nvSpPr>
            <p:cNvPr id="3093" name="Line 8"/>
            <p:cNvSpPr>
              <a:spLocks noChangeShapeType="1"/>
            </p:cNvSpPr>
            <p:nvPr/>
          </p:nvSpPr>
          <p:spPr bwMode="auto">
            <a:xfrm flipV="1">
              <a:off x="4047" y="2122"/>
              <a:ext cx="0" cy="1189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094" name="Rectangle 9"/>
            <p:cNvSpPr>
              <a:spLocks noChangeArrowheads="1"/>
            </p:cNvSpPr>
            <p:nvPr/>
          </p:nvSpPr>
          <p:spPr bwMode="auto">
            <a:xfrm>
              <a:off x="3632" y="2040"/>
              <a:ext cx="418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ZA" sz="2000" b="1" i="1">
                  <a:solidFill>
                    <a:srgbClr val="000066"/>
                  </a:solidFill>
                  <a:latin typeface="Times New Roman" pitchFamily="18" charset="0"/>
                </a:rPr>
                <a:t>F</a:t>
              </a:r>
              <a:r>
                <a:rPr lang="en-ZA" sz="2000" b="1" i="1" baseline="-25000">
                  <a:solidFill>
                    <a:srgbClr val="000066"/>
                  </a:solidFill>
                  <a:latin typeface="Times New Roman" pitchFamily="18" charset="0"/>
                </a:rPr>
                <a:t>s</a:t>
              </a:r>
              <a:endParaRPr lang="en-ZA" sz="2000" b="1" i="1">
                <a:solidFill>
                  <a:srgbClr val="000066"/>
                </a:solidFill>
                <a:latin typeface="Times New Roman" pitchFamily="18" charset="0"/>
              </a:endParaRPr>
            </a:p>
          </p:txBody>
        </p:sp>
        <p:sp>
          <p:nvSpPr>
            <p:cNvPr id="3095" name="Line 10"/>
            <p:cNvSpPr>
              <a:spLocks noChangeShapeType="1"/>
            </p:cNvSpPr>
            <p:nvPr/>
          </p:nvSpPr>
          <p:spPr bwMode="auto">
            <a:xfrm>
              <a:off x="3901" y="3203"/>
              <a:ext cx="1724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096" name="Rectangle 11"/>
            <p:cNvSpPr>
              <a:spLocks noChangeArrowheads="1"/>
            </p:cNvSpPr>
            <p:nvPr/>
          </p:nvSpPr>
          <p:spPr bwMode="auto">
            <a:xfrm>
              <a:off x="5280" y="3182"/>
              <a:ext cx="336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179388" lvl="1" indent="1588">
                <a:lnSpc>
                  <a:spcPct val="110000"/>
                </a:lnSpc>
              </a:pPr>
              <a:r>
                <a:rPr lang="en-ZA" sz="2000" b="1" i="1">
                  <a:solidFill>
                    <a:srgbClr val="000066"/>
                  </a:solidFill>
                  <a:latin typeface="Times New Roman" pitchFamily="18" charset="0"/>
                </a:rPr>
                <a:t>s</a:t>
              </a:r>
            </a:p>
          </p:txBody>
        </p:sp>
      </p:grpSp>
      <p:sp>
        <p:nvSpPr>
          <p:cNvPr id="291852" name="Freeform 12"/>
          <p:cNvSpPr>
            <a:spLocks/>
          </p:cNvSpPr>
          <p:nvPr/>
        </p:nvSpPr>
        <p:spPr bwMode="auto">
          <a:xfrm>
            <a:off x="6538913" y="3908425"/>
            <a:ext cx="1930400" cy="1119188"/>
          </a:xfrm>
          <a:custGeom>
            <a:avLst/>
            <a:gdLst>
              <a:gd name="T0" fmla="*/ 0 w 1216"/>
              <a:gd name="T1" fmla="*/ 2147483647 h 705"/>
              <a:gd name="T2" fmla="*/ 2147483647 w 1216"/>
              <a:gd name="T3" fmla="*/ 0 h 705"/>
              <a:gd name="T4" fmla="*/ 2147483647 w 1216"/>
              <a:gd name="T5" fmla="*/ 2147483647 h 705"/>
              <a:gd name="T6" fmla="*/ 0 60000 65536"/>
              <a:gd name="T7" fmla="*/ 0 60000 65536"/>
              <a:gd name="T8" fmla="*/ 0 60000 65536"/>
              <a:gd name="T9" fmla="*/ 0 w 1216"/>
              <a:gd name="T10" fmla="*/ 0 h 705"/>
              <a:gd name="T11" fmla="*/ 1216 w 1216"/>
              <a:gd name="T12" fmla="*/ 705 h 70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16" h="705">
                <a:moveTo>
                  <a:pt x="0" y="705"/>
                </a:moveTo>
                <a:lnTo>
                  <a:pt x="414" y="0"/>
                </a:lnTo>
                <a:lnTo>
                  <a:pt x="1216" y="703"/>
                </a:lnTo>
              </a:path>
            </a:pathLst>
          </a:custGeom>
          <a:solidFill>
            <a:srgbClr val="FF6464"/>
          </a:solidFill>
          <a:ln w="25400">
            <a:solidFill>
              <a:srgbClr val="FF0000"/>
            </a:solidFill>
            <a:round/>
            <a:headEnd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1858" name="Oval 18"/>
          <p:cNvSpPr>
            <a:spLocks noChangeArrowheads="1"/>
          </p:cNvSpPr>
          <p:nvPr/>
        </p:nvSpPr>
        <p:spPr bwMode="auto">
          <a:xfrm rot="10800000" flipV="1">
            <a:off x="7419975" y="5627688"/>
            <a:ext cx="1195388" cy="676275"/>
          </a:xfrm>
          <a:prstGeom prst="ellipse">
            <a:avLst/>
          </a:prstGeom>
          <a:noFill/>
          <a:ln w="38100" algn="ctr">
            <a:solidFill>
              <a:srgbClr val="969696"/>
            </a:solidFill>
            <a:round/>
            <a:headEnd/>
            <a:tailEnd type="none" w="lg" len="lg"/>
          </a:ln>
        </p:spPr>
        <p:txBody>
          <a:bodyPr wrap="none" lIns="90000" tIns="46800" rIns="90000" bIns="46800" anchor="ctr"/>
          <a:lstStyle/>
          <a:p>
            <a:pPr>
              <a:lnSpc>
                <a:spcPct val="110000"/>
              </a:lnSpc>
            </a:pPr>
            <a:endParaRPr lang="en-ZA"/>
          </a:p>
        </p:txBody>
      </p:sp>
      <p:sp>
        <p:nvSpPr>
          <p:cNvPr id="291859" name="Freeform 19"/>
          <p:cNvSpPr>
            <a:spLocks/>
          </p:cNvSpPr>
          <p:nvPr/>
        </p:nvSpPr>
        <p:spPr bwMode="auto">
          <a:xfrm>
            <a:off x="7364413" y="4564063"/>
            <a:ext cx="1223962" cy="1101725"/>
          </a:xfrm>
          <a:custGeom>
            <a:avLst/>
            <a:gdLst>
              <a:gd name="T0" fmla="*/ 2147483647 w 771"/>
              <a:gd name="T1" fmla="*/ 2147483647 h 694"/>
              <a:gd name="T2" fmla="*/ 0 w 771"/>
              <a:gd name="T3" fmla="*/ 2147483647 h 694"/>
              <a:gd name="T4" fmla="*/ 0 60000 65536"/>
              <a:gd name="T5" fmla="*/ 0 60000 65536"/>
              <a:gd name="T6" fmla="*/ 0 w 771"/>
              <a:gd name="T7" fmla="*/ 0 h 694"/>
              <a:gd name="T8" fmla="*/ 771 w 771"/>
              <a:gd name="T9" fmla="*/ 694 h 69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71" h="694">
                <a:moveTo>
                  <a:pt x="556" y="694"/>
                </a:moveTo>
                <a:cubicBezTo>
                  <a:pt x="771" y="0"/>
                  <a:pt x="114" y="301"/>
                  <a:pt x="0" y="26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 type="none" w="lg" len="lg"/>
            <a:tailEnd type="none" w="lg" len="lg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91860" name="Rectangle 20"/>
          <p:cNvSpPr>
            <a:spLocks noChangeArrowheads="1"/>
          </p:cNvSpPr>
          <p:nvPr/>
        </p:nvSpPr>
        <p:spPr bwMode="auto">
          <a:xfrm>
            <a:off x="6526213" y="3309938"/>
            <a:ext cx="2101850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179388" lvl="1" indent="1588">
              <a:lnSpc>
                <a:spcPct val="110000"/>
              </a:lnSpc>
            </a:pPr>
            <a:r>
              <a:rPr lang="en-ZA" sz="2000">
                <a:solidFill>
                  <a:srgbClr val="000066"/>
                </a:solidFill>
              </a:rPr>
              <a:t>Force curve</a:t>
            </a:r>
          </a:p>
        </p:txBody>
      </p:sp>
      <p:sp>
        <p:nvSpPr>
          <p:cNvPr id="291861" name="Rectangle 21"/>
          <p:cNvSpPr>
            <a:spLocks noChangeArrowheads="1"/>
          </p:cNvSpPr>
          <p:nvPr/>
        </p:nvSpPr>
        <p:spPr bwMode="auto">
          <a:xfrm>
            <a:off x="-103188" y="3498850"/>
            <a:ext cx="6240463" cy="213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717550" lvl="2" indent="-358775">
              <a:lnSpc>
                <a:spcPct val="110000"/>
              </a:lnSpc>
              <a:buFontTx/>
              <a:buBlip>
                <a:blip r:embed="rId6"/>
              </a:buBlip>
            </a:pPr>
            <a:r>
              <a:rPr lang="en-US" sz="2200">
                <a:solidFill>
                  <a:srgbClr val="000066"/>
                </a:solidFill>
              </a:rPr>
              <a:t>The work,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W</a:t>
            </a:r>
            <a:r>
              <a:rPr lang="en-US" sz="2200">
                <a:solidFill>
                  <a:srgbClr val="000066"/>
                </a:solidFill>
              </a:rPr>
              <a:t>, done on a system is </a:t>
            </a:r>
            <a:br>
              <a:rPr lang="en-US" sz="2200">
                <a:solidFill>
                  <a:srgbClr val="000066"/>
                </a:solidFill>
              </a:rPr>
            </a:br>
            <a:r>
              <a:rPr lang="en-US" sz="2200">
                <a:solidFill>
                  <a:srgbClr val="000066"/>
                </a:solidFill>
              </a:rPr>
              <a:t>given by the area under a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F-</a:t>
            </a:r>
            <a:r>
              <a:rPr lang="en-US" sz="2200">
                <a:solidFill>
                  <a:srgbClr val="000066"/>
                </a:solidFill>
              </a:rPr>
              <a:t>vs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-s</a:t>
            </a:r>
            <a:r>
              <a:rPr lang="en-US" sz="2200">
                <a:solidFill>
                  <a:srgbClr val="000066"/>
                </a:solidFill>
              </a:rPr>
              <a:t> graph.</a:t>
            </a:r>
          </a:p>
          <a:p>
            <a:pPr marL="179388" lvl="1">
              <a:lnSpc>
                <a:spcPct val="110000"/>
              </a:lnSpc>
              <a:buFont typeface="Arial" charset="0"/>
              <a:buNone/>
            </a:pPr>
            <a:endParaRPr lang="en-US" sz="600">
              <a:solidFill>
                <a:srgbClr val="000066"/>
              </a:solidFill>
            </a:endParaRPr>
          </a:p>
          <a:p>
            <a:pPr marL="717550" lvl="2" indent="-358775">
              <a:lnSpc>
                <a:spcPct val="110000"/>
              </a:lnSpc>
              <a:buFontTx/>
              <a:buBlip>
                <a:blip r:embed="rId6"/>
              </a:buBlip>
            </a:pPr>
            <a:r>
              <a:rPr lang="en-US" sz="2200">
                <a:solidFill>
                  <a:srgbClr val="000066"/>
                </a:solidFill>
              </a:rPr>
              <a:t>(cf. Impulse,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J</a:t>
            </a:r>
            <a:r>
              <a:rPr lang="en-US" sz="2200">
                <a:solidFill>
                  <a:srgbClr val="000066"/>
                </a:solidFill>
              </a:rPr>
              <a:t>, and 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F-</a:t>
            </a:r>
            <a:r>
              <a:rPr lang="en-US" sz="2200">
                <a:solidFill>
                  <a:srgbClr val="000066"/>
                </a:solidFill>
              </a:rPr>
              <a:t>vs</a:t>
            </a:r>
            <a:r>
              <a:rPr lang="en-US" sz="2200" b="1" i="1">
                <a:solidFill>
                  <a:srgbClr val="000066"/>
                </a:solidFill>
                <a:latin typeface="Times New Roman" pitchFamily="18" charset="0"/>
              </a:rPr>
              <a:t>-t</a:t>
            </a:r>
            <a:r>
              <a:rPr lang="en-US" sz="2200">
                <a:solidFill>
                  <a:srgbClr val="000066"/>
                </a:solidFill>
              </a:rPr>
              <a:t> graphs.)</a:t>
            </a:r>
          </a:p>
          <a:p>
            <a:pPr marL="179388" lvl="1">
              <a:lnSpc>
                <a:spcPct val="110000"/>
              </a:lnSpc>
              <a:buFont typeface="Arial" charset="0"/>
              <a:buNone/>
            </a:pPr>
            <a:endParaRPr lang="en-US" sz="600">
              <a:solidFill>
                <a:srgbClr val="000066"/>
              </a:solidFill>
            </a:endParaRPr>
          </a:p>
          <a:p>
            <a:pPr marL="717550" lvl="2" indent="-358775">
              <a:lnSpc>
                <a:spcPct val="110000"/>
              </a:lnSpc>
              <a:buFontTx/>
              <a:buBlip>
                <a:blip r:embed="rId6"/>
              </a:buBlip>
            </a:pPr>
            <a:r>
              <a:rPr lang="en-ZA" sz="2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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ZA" sz="22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en-ZA" sz="22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200">
                <a:solidFill>
                  <a:srgbClr val="000066"/>
                </a:solidFill>
              </a:rPr>
              <a:t>.  I.e. you cannot change one without changing the other, since…</a:t>
            </a:r>
            <a:endParaRPr lang="en-ZA" sz="2200">
              <a:solidFill>
                <a:srgbClr val="000066"/>
              </a:solidFill>
            </a:endParaRPr>
          </a:p>
        </p:txBody>
      </p:sp>
      <p:graphicFrame>
        <p:nvGraphicFramePr>
          <p:cNvPr id="291862" name="Object 22"/>
          <p:cNvGraphicFramePr>
            <a:graphicFrameLocks noChangeAspect="1"/>
          </p:cNvGraphicFramePr>
          <p:nvPr/>
        </p:nvGraphicFramePr>
        <p:xfrm>
          <a:off x="1044575" y="5613400"/>
          <a:ext cx="32512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7" imgW="3251160" imgH="723600" progId="Equation.DSMT4">
                  <p:embed/>
                </p:oleObj>
              </mc:Choice>
              <mc:Fallback>
                <p:oleObj name="Equation" r:id="rId7" imgW="3251160" imgH="7236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4575" y="5613400"/>
                        <a:ext cx="32512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6534150" y="5002213"/>
            <a:ext cx="1946275" cy="301625"/>
            <a:chOff x="4116" y="3151"/>
            <a:chExt cx="1226" cy="190"/>
          </a:xfrm>
        </p:grpSpPr>
        <p:sp>
          <p:nvSpPr>
            <p:cNvPr id="3088" name="Line 14"/>
            <p:cNvSpPr>
              <a:spLocks noChangeShapeType="1"/>
            </p:cNvSpPr>
            <p:nvPr/>
          </p:nvSpPr>
          <p:spPr bwMode="auto">
            <a:xfrm>
              <a:off x="5170" y="3269"/>
              <a:ext cx="1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lg" len="lg"/>
              <a:tailEnd type="arrow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089" name="Line 15"/>
            <p:cNvSpPr>
              <a:spLocks noChangeShapeType="1"/>
            </p:cNvSpPr>
            <p:nvPr/>
          </p:nvSpPr>
          <p:spPr bwMode="auto">
            <a:xfrm>
              <a:off x="4116" y="3201"/>
              <a:ext cx="0" cy="1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090" name="Line 16"/>
            <p:cNvSpPr>
              <a:spLocks noChangeShapeType="1"/>
            </p:cNvSpPr>
            <p:nvPr/>
          </p:nvSpPr>
          <p:spPr bwMode="auto">
            <a:xfrm>
              <a:off x="5342" y="3201"/>
              <a:ext cx="0" cy="1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3091" name="Rectangle 17"/>
            <p:cNvSpPr>
              <a:spLocks noChangeArrowheads="1"/>
            </p:cNvSpPr>
            <p:nvPr/>
          </p:nvSpPr>
          <p:spPr bwMode="auto">
            <a:xfrm>
              <a:off x="4309" y="3151"/>
              <a:ext cx="858" cy="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ZA" sz="1800" b="1">
                  <a:solidFill>
                    <a:srgbClr val="000066"/>
                  </a:solidFill>
                  <a:latin typeface="Times New Roman" pitchFamily="18" charset="0"/>
                </a:rPr>
                <a:t>displacement</a:t>
              </a:r>
            </a:p>
          </p:txBody>
        </p:sp>
        <p:sp>
          <p:nvSpPr>
            <p:cNvPr id="3092" name="Line 23"/>
            <p:cNvSpPr>
              <a:spLocks noChangeShapeType="1"/>
            </p:cNvSpPr>
            <p:nvPr/>
          </p:nvSpPr>
          <p:spPr bwMode="auto">
            <a:xfrm>
              <a:off x="4116" y="3269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arrow" w="lg" len="lg"/>
              <a:tailEnd type="none" w="lg" len="lg"/>
            </a:ln>
          </p:spPr>
          <p:txBody>
            <a:bodyPr lIns="90000" tIns="46800" rIns="90000" bIns="46800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3000"/>
                                        <p:tgtEl>
                                          <p:spTgt spid="291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91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39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291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1852" grpId="0" animBg="1"/>
      <p:bldP spid="291858" grpId="0" animBg="1"/>
      <p:bldP spid="291859" grpId="0" animBg="1"/>
      <p:bldP spid="291860" grpId="0"/>
    </p:bldLst>
  </p:timing>
</p:sld>
</file>

<file path=ppt/theme/theme1.xml><?xml version="1.0" encoding="utf-8"?>
<a:theme xmlns:a="http://schemas.openxmlformats.org/drawingml/2006/main" name="PHY1010W">
  <a:themeElements>
    <a:clrScheme name="PHY1010W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Y1010W">
      <a:majorFont>
        <a:latin typeface="Arial Rounded MT Bold"/>
        <a:ea typeface=""/>
        <a:cs typeface=""/>
      </a:majorFont>
      <a:minorFont>
        <a:latin typeface="Arial Rounded MT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5875" cap="flat" cmpd="sng" algn="ctr">
          <a:solidFill>
            <a:schemeClr val="tx1"/>
          </a:solidFill>
          <a:prstDash val="solid"/>
          <a:round/>
          <a:headEnd type="none" w="med" len="med"/>
          <a:tailEnd type="none" w="lg" len="lg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1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Rounded MT Bol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5875" cap="flat" cmpd="sng" algn="ctr">
          <a:solidFill>
            <a:schemeClr val="tx1"/>
          </a:solidFill>
          <a:prstDash val="solid"/>
          <a:round/>
          <a:headEnd type="none" w="med" len="med"/>
          <a:tailEnd type="none" w="lg" len="lg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1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Rounded MT Bold" pitchFamily="34" charset="0"/>
          </a:defRPr>
        </a:defPPr>
      </a:lstStyle>
    </a:lnDef>
  </a:objectDefaults>
  <a:extraClrSchemeLst>
    <a:extraClrScheme>
      <a:clrScheme name="PHY1010W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Y1010W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Y1010W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Y1010W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Y1010W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Y1010W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Y1010W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Y1010W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Y1010W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Y1010W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Y1010W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Y1010W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PHY1010W</Template>
  <TotalTime>3455</TotalTime>
  <Words>1356</Words>
  <Application>Microsoft Office PowerPoint</Application>
  <PresentationFormat>On-screen Show (4:3)</PresentationFormat>
  <Paragraphs>321</Paragraphs>
  <Slides>22</Slides>
  <Notes>22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PHY1010W</vt:lpstr>
      <vt:lpstr>Equation</vt:lpstr>
      <vt:lpstr>PHY1012F WORK  </vt:lpstr>
      <vt:lpstr>WORK</vt:lpstr>
      <vt:lpstr>THERMAL ENERGY</vt:lpstr>
      <vt:lpstr>SYSTEM ENERGY</vt:lpstr>
      <vt:lpstr>ENERGY TRANSFORMATIONS</vt:lpstr>
      <vt:lpstr>ENERGY TRANSFERS</vt:lpstr>
      <vt:lpstr>WORK and KINETIC ENERGY</vt:lpstr>
      <vt:lpstr>WORK and KINETIC ENERGY</vt:lpstr>
      <vt:lpstr>WORK DONE ON A SYSTEM</vt:lpstr>
      <vt:lpstr>WORK DONE BY A CONSTANT FORCE</vt:lpstr>
      <vt:lpstr>THE DOT PRODUCT</vt:lpstr>
      <vt:lpstr>THE DOT PRODUCT</vt:lpstr>
      <vt:lpstr>WORK DONE BY A VARIABLE FORCE</vt:lpstr>
      <vt:lpstr>WORK DONE BY GRAVITY</vt:lpstr>
      <vt:lpstr>CONSERVATIVE FORCES</vt:lpstr>
      <vt:lpstr>WORK DONE BY CONSERVATIVE FORCES  and POTENTIAL ENERGY</vt:lpstr>
      <vt:lpstr>NONCONSERVATIVE FORCES</vt:lpstr>
      <vt:lpstr>NONCONSERVATIVE FORCES</vt:lpstr>
      <vt:lpstr>CONSERVATION OF ENERGY</vt:lpstr>
      <vt:lpstr>LAW OF CONSERVATION OF ENERGY</vt:lpstr>
      <vt:lpstr>POWER</vt:lpstr>
      <vt:lpstr>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</dc:title>
  <dc:creator>Gregor Leigh</dc:creator>
  <cp:lastModifiedBy>Angus James Morrison</cp:lastModifiedBy>
  <cp:revision>192</cp:revision>
  <dcterms:created xsi:type="dcterms:W3CDTF">2006-05-16T14:26:04Z</dcterms:created>
  <dcterms:modified xsi:type="dcterms:W3CDTF">2014-05-19T16:15:19Z</dcterms:modified>
</cp:coreProperties>
</file>