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2"/>
  </p:notesMasterIdLst>
  <p:handoutMasterIdLst>
    <p:handoutMasterId r:id="rId43"/>
  </p:handoutMasterIdLst>
  <p:sldIdLst>
    <p:sldId id="448" r:id="rId2"/>
    <p:sldId id="347" r:id="rId3"/>
    <p:sldId id="348" r:id="rId4"/>
    <p:sldId id="351" r:id="rId5"/>
    <p:sldId id="352" r:id="rId6"/>
    <p:sldId id="353" r:id="rId7"/>
    <p:sldId id="355" r:id="rId8"/>
    <p:sldId id="358" r:id="rId9"/>
    <p:sldId id="356" r:id="rId10"/>
    <p:sldId id="362" r:id="rId11"/>
    <p:sldId id="363" r:id="rId12"/>
    <p:sldId id="359" r:id="rId13"/>
    <p:sldId id="383" r:id="rId14"/>
    <p:sldId id="391" r:id="rId15"/>
    <p:sldId id="367" r:id="rId16"/>
    <p:sldId id="368" r:id="rId17"/>
    <p:sldId id="374" r:id="rId18"/>
    <p:sldId id="373" r:id="rId19"/>
    <p:sldId id="375" r:id="rId20"/>
    <p:sldId id="378" r:id="rId21"/>
    <p:sldId id="379" r:id="rId22"/>
    <p:sldId id="381" r:id="rId23"/>
    <p:sldId id="382" r:id="rId24"/>
    <p:sldId id="394" r:id="rId25"/>
    <p:sldId id="413" r:id="rId26"/>
    <p:sldId id="412" r:id="rId27"/>
    <p:sldId id="427" r:id="rId28"/>
    <p:sldId id="426" r:id="rId29"/>
    <p:sldId id="417" r:id="rId30"/>
    <p:sldId id="418" r:id="rId31"/>
    <p:sldId id="416" r:id="rId32"/>
    <p:sldId id="445" r:id="rId33"/>
    <p:sldId id="407" r:id="rId34"/>
    <p:sldId id="447" r:id="rId35"/>
    <p:sldId id="434" r:id="rId36"/>
    <p:sldId id="400" r:id="rId37"/>
    <p:sldId id="402" r:id="rId38"/>
    <p:sldId id="415" r:id="rId39"/>
    <p:sldId id="410" r:id="rId40"/>
    <p:sldId id="411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DBB191"/>
    <a:srgbClr val="00CC00"/>
    <a:srgbClr val="D2D2FF"/>
    <a:srgbClr val="FF0000"/>
    <a:srgbClr val="FF6464"/>
    <a:srgbClr val="000066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16" autoAdjust="0"/>
    <p:restoredTop sz="99654" autoAdjust="0"/>
  </p:normalViewPr>
  <p:slideViewPr>
    <p:cSldViewPr snapToGrid="0">
      <p:cViewPr varScale="1">
        <p:scale>
          <a:sx n="69" d="100"/>
          <a:sy n="69" d="100"/>
        </p:scale>
        <p:origin x="-240" y="-80"/>
      </p:cViewPr>
      <p:guideLst>
        <p:guide orient="horz" pos="4285"/>
        <p:guide pos="2872"/>
        <p:guide pos="219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-3492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12" Type="http://schemas.openxmlformats.org/officeDocument/2006/relationships/image" Target="../media/image45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11" Type="http://schemas.openxmlformats.org/officeDocument/2006/relationships/image" Target="../media/image44.wmf"/><Relationship Id="rId5" Type="http://schemas.openxmlformats.org/officeDocument/2006/relationships/image" Target="../media/image38.wmf"/><Relationship Id="rId10" Type="http://schemas.openxmlformats.org/officeDocument/2006/relationships/image" Target="../media/image43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image" Target="../media/image58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12" Type="http://schemas.openxmlformats.org/officeDocument/2006/relationships/image" Target="../media/image57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11" Type="http://schemas.openxmlformats.org/officeDocument/2006/relationships/image" Target="../media/image56.wmf"/><Relationship Id="rId5" Type="http://schemas.openxmlformats.org/officeDocument/2006/relationships/image" Target="../media/image50.wmf"/><Relationship Id="rId10" Type="http://schemas.openxmlformats.org/officeDocument/2006/relationships/image" Target="../media/image55.wmf"/><Relationship Id="rId4" Type="http://schemas.openxmlformats.org/officeDocument/2006/relationships/image" Target="../media/image49.wmf"/><Relationship Id="rId9" Type="http://schemas.openxmlformats.org/officeDocument/2006/relationships/image" Target="../media/image54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4" Type="http://schemas.openxmlformats.org/officeDocument/2006/relationships/image" Target="../media/image6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image" Target="../media/image72.wmf"/><Relationship Id="rId7" Type="http://schemas.openxmlformats.org/officeDocument/2006/relationships/image" Target="../media/image76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6" Type="http://schemas.openxmlformats.org/officeDocument/2006/relationships/image" Target="../media/image75.wmf"/><Relationship Id="rId5" Type="http://schemas.openxmlformats.org/officeDocument/2006/relationships/image" Target="../media/image74.wmf"/><Relationship Id="rId4" Type="http://schemas.openxmlformats.org/officeDocument/2006/relationships/image" Target="../media/image73.wmf"/><Relationship Id="rId9" Type="http://schemas.openxmlformats.org/officeDocument/2006/relationships/image" Target="../media/image78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5" Type="http://schemas.openxmlformats.org/officeDocument/2006/relationships/image" Target="../media/image91.wmf"/><Relationship Id="rId4" Type="http://schemas.openxmlformats.org/officeDocument/2006/relationships/image" Target="../media/image9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3" Type="http://schemas.openxmlformats.org/officeDocument/2006/relationships/image" Target="../media/image94.wmf"/><Relationship Id="rId7" Type="http://schemas.openxmlformats.org/officeDocument/2006/relationships/image" Target="../media/image98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Relationship Id="rId6" Type="http://schemas.openxmlformats.org/officeDocument/2006/relationships/image" Target="../media/image97.wmf"/><Relationship Id="rId5" Type="http://schemas.openxmlformats.org/officeDocument/2006/relationships/image" Target="../media/image96.wmf"/><Relationship Id="rId4" Type="http://schemas.openxmlformats.org/officeDocument/2006/relationships/image" Target="../media/image95.wmf"/><Relationship Id="rId9" Type="http://schemas.openxmlformats.org/officeDocument/2006/relationships/image" Target="../media/image100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1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wmf"/><Relationship Id="rId2" Type="http://schemas.openxmlformats.org/officeDocument/2006/relationships/image" Target="../media/image103.wmf"/><Relationship Id="rId1" Type="http://schemas.openxmlformats.org/officeDocument/2006/relationships/image" Target="../media/image102.wmf"/><Relationship Id="rId4" Type="http://schemas.openxmlformats.org/officeDocument/2006/relationships/image" Target="../media/image105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8.wmf"/><Relationship Id="rId2" Type="http://schemas.openxmlformats.org/officeDocument/2006/relationships/image" Target="../media/image107.wmf"/><Relationship Id="rId1" Type="http://schemas.openxmlformats.org/officeDocument/2006/relationships/image" Target="../media/image106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wmf"/><Relationship Id="rId2" Type="http://schemas.openxmlformats.org/officeDocument/2006/relationships/image" Target="../media/image110.wmf"/><Relationship Id="rId1" Type="http://schemas.openxmlformats.org/officeDocument/2006/relationships/image" Target="../media/image109.wmf"/><Relationship Id="rId6" Type="http://schemas.openxmlformats.org/officeDocument/2006/relationships/image" Target="../media/image114.wmf"/><Relationship Id="rId5" Type="http://schemas.openxmlformats.org/officeDocument/2006/relationships/image" Target="../media/image113.wmf"/><Relationship Id="rId4" Type="http://schemas.openxmlformats.org/officeDocument/2006/relationships/image" Target="../media/image112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6.wmf"/><Relationship Id="rId1" Type="http://schemas.openxmlformats.org/officeDocument/2006/relationships/image" Target="../media/image115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9.wmf"/><Relationship Id="rId7" Type="http://schemas.openxmlformats.org/officeDocument/2006/relationships/image" Target="../media/image123.wmf"/><Relationship Id="rId2" Type="http://schemas.openxmlformats.org/officeDocument/2006/relationships/image" Target="../media/image118.wmf"/><Relationship Id="rId1" Type="http://schemas.openxmlformats.org/officeDocument/2006/relationships/image" Target="../media/image117.wmf"/><Relationship Id="rId6" Type="http://schemas.openxmlformats.org/officeDocument/2006/relationships/image" Target="../media/image122.wmf"/><Relationship Id="rId5" Type="http://schemas.openxmlformats.org/officeDocument/2006/relationships/image" Target="../media/image121.wmf"/><Relationship Id="rId4" Type="http://schemas.openxmlformats.org/officeDocument/2006/relationships/image" Target="../media/image120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6.wmf"/><Relationship Id="rId2" Type="http://schemas.openxmlformats.org/officeDocument/2006/relationships/image" Target="../media/image125.wmf"/><Relationship Id="rId1" Type="http://schemas.openxmlformats.org/officeDocument/2006/relationships/image" Target="../media/image124.wmf"/><Relationship Id="rId4" Type="http://schemas.openxmlformats.org/officeDocument/2006/relationships/image" Target="../media/image127.wmf"/></Relationships>
</file>

<file path=ppt/drawings/_rels/vmlDrawing2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9.wmf"/><Relationship Id="rId1" Type="http://schemas.openxmlformats.org/officeDocument/2006/relationships/image" Target="../media/image128.wmf"/></Relationships>
</file>

<file path=ppt/drawings/_rels/vmlDrawing2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7.wmf"/><Relationship Id="rId3" Type="http://schemas.openxmlformats.org/officeDocument/2006/relationships/image" Target="../media/image132.wmf"/><Relationship Id="rId7" Type="http://schemas.openxmlformats.org/officeDocument/2006/relationships/image" Target="../media/image136.wmf"/><Relationship Id="rId12" Type="http://schemas.openxmlformats.org/officeDocument/2006/relationships/image" Target="../media/image141.wmf"/><Relationship Id="rId2" Type="http://schemas.openxmlformats.org/officeDocument/2006/relationships/image" Target="../media/image131.wmf"/><Relationship Id="rId1" Type="http://schemas.openxmlformats.org/officeDocument/2006/relationships/image" Target="../media/image130.wmf"/><Relationship Id="rId6" Type="http://schemas.openxmlformats.org/officeDocument/2006/relationships/image" Target="../media/image135.wmf"/><Relationship Id="rId11" Type="http://schemas.openxmlformats.org/officeDocument/2006/relationships/image" Target="../media/image140.wmf"/><Relationship Id="rId5" Type="http://schemas.openxmlformats.org/officeDocument/2006/relationships/image" Target="../media/image134.wmf"/><Relationship Id="rId10" Type="http://schemas.openxmlformats.org/officeDocument/2006/relationships/image" Target="../media/image139.wmf"/><Relationship Id="rId4" Type="http://schemas.openxmlformats.org/officeDocument/2006/relationships/image" Target="../media/image133.wmf"/><Relationship Id="rId9" Type="http://schemas.openxmlformats.org/officeDocument/2006/relationships/image" Target="../media/image13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4.wmf"/><Relationship Id="rId2" Type="http://schemas.openxmlformats.org/officeDocument/2006/relationships/image" Target="../media/image143.wmf"/><Relationship Id="rId1" Type="http://schemas.openxmlformats.org/officeDocument/2006/relationships/image" Target="../media/image142.wmf"/><Relationship Id="rId5" Type="http://schemas.openxmlformats.org/officeDocument/2006/relationships/image" Target="../media/image146.wmf"/><Relationship Id="rId4" Type="http://schemas.openxmlformats.org/officeDocument/2006/relationships/image" Target="../media/image145.wmf"/></Relationships>
</file>

<file path=ppt/drawings/_rels/vmlDrawing3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5.wmf"/><Relationship Id="rId3" Type="http://schemas.openxmlformats.org/officeDocument/2006/relationships/image" Target="../media/image150.wmf"/><Relationship Id="rId7" Type="http://schemas.openxmlformats.org/officeDocument/2006/relationships/image" Target="../media/image154.wmf"/><Relationship Id="rId2" Type="http://schemas.openxmlformats.org/officeDocument/2006/relationships/image" Target="../media/image149.wmf"/><Relationship Id="rId1" Type="http://schemas.openxmlformats.org/officeDocument/2006/relationships/image" Target="../media/image148.wmf"/><Relationship Id="rId6" Type="http://schemas.openxmlformats.org/officeDocument/2006/relationships/image" Target="../media/image153.wmf"/><Relationship Id="rId5" Type="http://schemas.openxmlformats.org/officeDocument/2006/relationships/image" Target="../media/image152.wmf"/><Relationship Id="rId4" Type="http://schemas.openxmlformats.org/officeDocument/2006/relationships/image" Target="../media/image151.wmf"/><Relationship Id="rId9" Type="http://schemas.openxmlformats.org/officeDocument/2006/relationships/image" Target="../media/image15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800">
                <a:cs typeface="+mn-cs"/>
              </a:defRPr>
            </a:lvl1pPr>
          </a:lstStyle>
          <a:p>
            <a:pPr>
              <a:defRPr/>
            </a:pPr>
            <a:r>
              <a:rPr lang="en-GB"/>
              <a:t>Circular Motion</a:t>
            </a:r>
          </a:p>
        </p:txBody>
      </p:sp>
      <p:sp>
        <p:nvSpPr>
          <p:cNvPr id="435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5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A97A284-B93B-4282-8A59-F9E7457213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5804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CAB5966-4F32-4DE1-A038-0F84930D08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8286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9pPr>
          </a:lstStyle>
          <a:p>
            <a:pPr eaLnBrk="1" hangingPunct="1"/>
            <a:fld id="{34996E43-A4C2-48CB-9F1C-EF3353100F5B}" type="slidenum">
              <a:rPr lang="en-US" altLang="en-US" sz="1200" smtClean="0">
                <a:latin typeface="Arial" pitchFamily="34" charset="0"/>
              </a:rPr>
              <a:pPr eaLnBrk="1" hangingPunct="1"/>
              <a:t>1</a:t>
            </a:fld>
            <a:endParaRPr lang="en-US" altLang="en-US" sz="1200" smtClean="0">
              <a:latin typeface="Arial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13EFC8-F183-4972-955E-D6F9BB58D34B}" type="slidenum">
              <a:rPr lang="en-US" smtClean="0">
                <a:cs typeface="Arial" charset="0"/>
              </a:rPr>
              <a:pPr/>
              <a:t>10</a:t>
            </a:fld>
            <a:endParaRPr lang="en-US" smtClean="0">
              <a:cs typeface="Arial" charset="0"/>
            </a:endParaRPr>
          </a:p>
        </p:txBody>
      </p:sp>
      <p:sp>
        <p:nvSpPr>
          <p:cNvPr id="297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DE4069-FB08-4FAB-B62E-16E87D102E3E}" type="slidenum">
              <a:rPr lang="en-US" smtClean="0">
                <a:cs typeface="Arial" charset="0"/>
              </a:rPr>
              <a:pPr/>
              <a:t>11</a:t>
            </a:fld>
            <a:endParaRPr lang="en-US" smtClean="0">
              <a:cs typeface="Arial" charset="0"/>
            </a:endParaRPr>
          </a:p>
        </p:txBody>
      </p:sp>
      <p:sp>
        <p:nvSpPr>
          <p:cNvPr id="300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238AD1-C13B-438D-A552-4BEDFBC3F5A9}" type="slidenum">
              <a:rPr lang="en-US" smtClean="0">
                <a:cs typeface="Arial" charset="0"/>
              </a:rPr>
              <a:pPr/>
              <a:t>12</a:t>
            </a:fld>
            <a:endParaRPr lang="en-US" smtClean="0">
              <a:cs typeface="Arial" charset="0"/>
            </a:endParaRPr>
          </a:p>
        </p:txBody>
      </p:sp>
      <p:sp>
        <p:nvSpPr>
          <p:cNvPr id="302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242D9B-DE15-4AB6-82FE-17D595CBD7D7}" type="slidenum">
              <a:rPr lang="en-US" smtClean="0">
                <a:cs typeface="Arial" charset="0"/>
              </a:rPr>
              <a:pPr/>
              <a:t>13</a:t>
            </a:fld>
            <a:endParaRPr lang="en-US" smtClean="0">
              <a:cs typeface="Arial" charset="0"/>
            </a:endParaRPr>
          </a:p>
        </p:txBody>
      </p:sp>
      <p:sp>
        <p:nvSpPr>
          <p:cNvPr id="31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F0C2D8-F555-44EE-B60B-63D701B623A9}" type="slidenum">
              <a:rPr lang="en-US" smtClean="0">
                <a:cs typeface="Arial" charset="0"/>
              </a:rPr>
              <a:pPr/>
              <a:t>14</a:t>
            </a:fld>
            <a:endParaRPr lang="en-US" smtClean="0">
              <a:cs typeface="Arial" charset="0"/>
            </a:endParaRPr>
          </a:p>
        </p:txBody>
      </p:sp>
      <p:sp>
        <p:nvSpPr>
          <p:cNvPr id="310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1BAFF2-2698-454C-BB0C-A8E8BB6F7371}" type="slidenum">
              <a:rPr lang="en-US" smtClean="0">
                <a:cs typeface="Arial" charset="0"/>
              </a:rPr>
              <a:pPr/>
              <a:t>15</a:t>
            </a:fld>
            <a:endParaRPr lang="en-US" smtClean="0">
              <a:cs typeface="Arial" charset="0"/>
            </a:endParaRPr>
          </a:p>
        </p:txBody>
      </p:sp>
      <p:sp>
        <p:nvSpPr>
          <p:cNvPr id="313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A6F694-2740-4C86-B02F-E20047DBF3FE}" type="slidenum">
              <a:rPr lang="en-US" smtClean="0">
                <a:cs typeface="Arial" charset="0"/>
              </a:rPr>
              <a:pPr/>
              <a:t>16</a:t>
            </a:fld>
            <a:endParaRPr lang="en-US" smtClean="0">
              <a:cs typeface="Arial" charset="0"/>
            </a:endParaRPr>
          </a:p>
        </p:txBody>
      </p:sp>
      <p:sp>
        <p:nvSpPr>
          <p:cNvPr id="320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3FDDC4-9D54-478C-91D9-36BCC64EB7EF}" type="slidenum">
              <a:rPr lang="en-US" smtClean="0">
                <a:cs typeface="Arial" charset="0"/>
              </a:rPr>
              <a:pPr/>
              <a:t>17</a:t>
            </a:fld>
            <a:endParaRPr lang="en-US" smtClean="0">
              <a:cs typeface="Arial" charset="0"/>
            </a:endParaRPr>
          </a:p>
        </p:txBody>
      </p:sp>
      <p:sp>
        <p:nvSpPr>
          <p:cNvPr id="318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D57C32-FC7B-4756-939B-08D1E68E830D}" type="slidenum">
              <a:rPr lang="en-US" smtClean="0">
                <a:cs typeface="Arial" charset="0"/>
              </a:rPr>
              <a:pPr/>
              <a:t>18</a:t>
            </a:fld>
            <a:endParaRPr lang="en-US" smtClean="0">
              <a:cs typeface="Arial" charset="0"/>
            </a:endParaRPr>
          </a:p>
        </p:txBody>
      </p:sp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A7BEC8-5114-4D87-A946-BFD6F2F049EF}" type="slidenum">
              <a:rPr lang="en-US" smtClean="0">
                <a:cs typeface="Arial" charset="0"/>
              </a:rPr>
              <a:pPr/>
              <a:t>19</a:t>
            </a:fld>
            <a:endParaRPr lang="en-US" smtClean="0">
              <a:cs typeface="Arial" charset="0"/>
            </a:endParaRPr>
          </a:p>
        </p:txBody>
      </p:sp>
      <p:sp>
        <p:nvSpPr>
          <p:cNvPr id="323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80B954-8C93-486F-B4C2-F4C28E48221D}" type="slidenum">
              <a:rPr lang="en-US" smtClean="0">
                <a:cs typeface="Arial" charset="0"/>
              </a:rPr>
              <a:pPr/>
              <a:t>2</a:t>
            </a:fld>
            <a:endParaRPr lang="en-US" smtClean="0">
              <a:cs typeface="Arial" charset="0"/>
            </a:endParaRPr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3E4C3E-3D2B-4EDC-9803-A7892AB74428}" type="slidenum">
              <a:rPr lang="en-US" smtClean="0">
                <a:cs typeface="Arial" charset="0"/>
              </a:rPr>
              <a:pPr/>
              <a:t>20</a:t>
            </a:fld>
            <a:endParaRPr lang="en-US" smtClean="0">
              <a:cs typeface="Arial" charset="0"/>
            </a:endParaRPr>
          </a:p>
        </p:txBody>
      </p:sp>
      <p:sp>
        <p:nvSpPr>
          <p:cNvPr id="344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450F5D-4308-4010-A823-DB381F9A7B32}" type="slidenum">
              <a:rPr lang="en-US" smtClean="0">
                <a:cs typeface="Arial" charset="0"/>
              </a:rPr>
              <a:pPr/>
              <a:t>21</a:t>
            </a:fld>
            <a:endParaRPr lang="en-US" smtClean="0">
              <a:cs typeface="Arial" charset="0"/>
            </a:endParaRPr>
          </a:p>
        </p:txBody>
      </p:sp>
      <p:sp>
        <p:nvSpPr>
          <p:cNvPr id="345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345028-06EC-426C-899C-D120F6BA759E}" type="slidenum">
              <a:rPr lang="en-US" smtClean="0">
                <a:cs typeface="Arial" charset="0"/>
              </a:rPr>
              <a:pPr/>
              <a:t>22</a:t>
            </a:fld>
            <a:endParaRPr lang="en-US" smtClean="0">
              <a:cs typeface="Arial" charset="0"/>
            </a:endParaRPr>
          </a:p>
        </p:txBody>
      </p:sp>
      <p:sp>
        <p:nvSpPr>
          <p:cNvPr id="353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18488A-C123-4CA5-974D-F3A0427A826D}" type="slidenum">
              <a:rPr lang="en-US" smtClean="0">
                <a:cs typeface="Arial" charset="0"/>
              </a:rPr>
              <a:pPr/>
              <a:t>23</a:t>
            </a:fld>
            <a:endParaRPr lang="en-US" smtClean="0">
              <a:cs typeface="Arial" charset="0"/>
            </a:endParaRPr>
          </a:p>
        </p:txBody>
      </p:sp>
      <p:sp>
        <p:nvSpPr>
          <p:cNvPr id="356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EBAE79-1DB0-4CAB-996D-A5B25DE8FE2F}" type="slidenum">
              <a:rPr lang="en-US" smtClean="0">
                <a:cs typeface="Arial" charset="0"/>
              </a:rPr>
              <a:pPr/>
              <a:t>24</a:t>
            </a:fld>
            <a:endParaRPr lang="en-US" smtClean="0">
              <a:cs typeface="Arial" charset="0"/>
            </a:endParaRPr>
          </a:p>
        </p:txBody>
      </p:sp>
      <p:sp>
        <p:nvSpPr>
          <p:cNvPr id="369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74581F-7296-4389-BC77-E142A56370D2}" type="slidenum">
              <a:rPr lang="en-US" smtClean="0">
                <a:cs typeface="Arial" charset="0"/>
              </a:rPr>
              <a:pPr/>
              <a:t>25</a:t>
            </a:fld>
            <a:endParaRPr lang="en-US" smtClean="0">
              <a:cs typeface="Arial" charset="0"/>
            </a:endParaRPr>
          </a:p>
        </p:txBody>
      </p:sp>
      <p:sp>
        <p:nvSpPr>
          <p:cNvPr id="406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972AD1-885C-480C-87F7-6E39D4E91FE8}" type="slidenum">
              <a:rPr lang="en-US" smtClean="0">
                <a:cs typeface="Arial" charset="0"/>
              </a:rPr>
              <a:pPr/>
              <a:t>26</a:t>
            </a:fld>
            <a:endParaRPr lang="en-US" smtClean="0">
              <a:cs typeface="Arial" charset="0"/>
            </a:endParaRPr>
          </a:p>
        </p:txBody>
      </p:sp>
      <p:sp>
        <p:nvSpPr>
          <p:cNvPr id="410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8B1C667-E597-4FC3-A511-95C0B353368F}" type="slidenum">
              <a:rPr lang="en-US" sz="1200">
                <a:latin typeface="Arial" charset="0"/>
              </a:rPr>
              <a:pPr algn="r"/>
              <a:t>27</a:t>
            </a:fld>
            <a:endParaRPr lang="en-US" sz="1200">
              <a:latin typeface="Arial" charset="0"/>
            </a:endParaRPr>
          </a:p>
        </p:txBody>
      </p:sp>
      <p:sp>
        <p:nvSpPr>
          <p:cNvPr id="489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E72C8C-85FC-4C2C-91C5-FBA810D4510E}" type="slidenum">
              <a:rPr lang="en-US" smtClean="0">
                <a:cs typeface="Arial" charset="0"/>
              </a:rPr>
              <a:pPr/>
              <a:t>28</a:t>
            </a:fld>
            <a:endParaRPr lang="en-US" smtClean="0">
              <a:cs typeface="Arial" charset="0"/>
            </a:endParaRPr>
          </a:p>
        </p:txBody>
      </p:sp>
      <p:sp>
        <p:nvSpPr>
          <p:cNvPr id="491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A0F488-FD8E-4AD6-A4CD-773D6C1623E7}" type="slidenum">
              <a:rPr lang="en-US" smtClean="0">
                <a:cs typeface="Arial" charset="0"/>
              </a:rPr>
              <a:pPr/>
              <a:t>29</a:t>
            </a:fld>
            <a:endParaRPr lang="en-US" smtClean="0">
              <a:cs typeface="Arial" charset="0"/>
            </a:endParaRPr>
          </a:p>
        </p:txBody>
      </p:sp>
      <p:sp>
        <p:nvSpPr>
          <p:cNvPr id="494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4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9A74B7-92D5-407A-9640-64D1C2AD2E00}" type="slidenum">
              <a:rPr lang="en-US" smtClean="0">
                <a:cs typeface="Arial" charset="0"/>
              </a:rPr>
              <a:pPr/>
              <a:t>3</a:t>
            </a:fld>
            <a:endParaRPr lang="en-US" smtClean="0">
              <a:cs typeface="Arial" charset="0"/>
            </a:endParaRPr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23B9AB-BEE2-4B7A-A5FB-97E0293BE4B2}" type="slidenum">
              <a:rPr lang="en-US" smtClean="0">
                <a:cs typeface="Arial" charset="0"/>
              </a:rPr>
              <a:pPr/>
              <a:t>30</a:t>
            </a:fld>
            <a:endParaRPr lang="en-US" smtClean="0">
              <a:cs typeface="Arial" charset="0"/>
            </a:endParaRPr>
          </a:p>
        </p:txBody>
      </p:sp>
      <p:sp>
        <p:nvSpPr>
          <p:cNvPr id="496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8FDA55-8EFE-4B3A-97EF-240698B3156C}" type="slidenum">
              <a:rPr lang="en-US" smtClean="0">
                <a:cs typeface="Arial" charset="0"/>
              </a:rPr>
              <a:pPr/>
              <a:t>31</a:t>
            </a:fld>
            <a:endParaRPr lang="en-US" smtClean="0">
              <a:cs typeface="Arial" charset="0"/>
            </a:endParaRPr>
          </a:p>
        </p:txBody>
      </p:sp>
      <p:sp>
        <p:nvSpPr>
          <p:cNvPr id="502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2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CBD1CAE-7505-4219-ABB6-0BF8E2BF93AF}" type="slidenum">
              <a:rPr lang="en-US" sz="1200">
                <a:latin typeface="Arial" charset="0"/>
              </a:rPr>
              <a:pPr algn="r"/>
              <a:t>32</a:t>
            </a:fld>
            <a:endParaRPr lang="en-US" sz="1200">
              <a:latin typeface="Arial" charset="0"/>
            </a:endParaRPr>
          </a:p>
        </p:txBody>
      </p:sp>
      <p:sp>
        <p:nvSpPr>
          <p:cNvPr id="557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7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701D83-87BA-4A98-BEF8-D14007FE12CE}" type="slidenum">
              <a:rPr lang="en-US" smtClean="0">
                <a:cs typeface="Arial" charset="0"/>
              </a:rPr>
              <a:pPr/>
              <a:t>33</a:t>
            </a:fld>
            <a:endParaRPr lang="en-US" smtClean="0">
              <a:cs typeface="Arial" charset="0"/>
            </a:endParaRPr>
          </a:p>
        </p:txBody>
      </p:sp>
      <p:sp>
        <p:nvSpPr>
          <p:cNvPr id="559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9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CCE1A60-3AA6-4E95-84C4-5CF7D8918A63}" type="slidenum">
              <a:rPr lang="en-US" sz="1200">
                <a:latin typeface="Arial" charset="0"/>
              </a:rPr>
              <a:pPr algn="r"/>
              <a:t>34</a:t>
            </a:fld>
            <a:endParaRPr lang="en-US" sz="1200">
              <a:latin typeface="Arial" charset="0"/>
            </a:endParaRPr>
          </a:p>
        </p:txBody>
      </p:sp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8CEA91B-0DF1-49B8-B497-1BA179560EAB}" type="slidenum">
              <a:rPr lang="en-US" sz="1200">
                <a:latin typeface="Arial" charset="0"/>
              </a:rPr>
              <a:pPr algn="r"/>
              <a:t>35</a:t>
            </a:fld>
            <a:endParaRPr lang="en-US" sz="1200">
              <a:latin typeface="Arial" charset="0"/>
            </a:endParaRPr>
          </a:p>
        </p:txBody>
      </p:sp>
      <p:sp>
        <p:nvSpPr>
          <p:cNvPr id="583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3B3150-36CA-48D5-B79A-704B7882CC40}" type="slidenum">
              <a:rPr lang="en-US" smtClean="0">
                <a:cs typeface="Arial" charset="0"/>
              </a:rPr>
              <a:pPr/>
              <a:t>36</a:t>
            </a:fld>
            <a:endParaRPr lang="en-US" smtClean="0">
              <a:cs typeface="Arial" charset="0"/>
            </a:endParaRPr>
          </a:p>
        </p:txBody>
      </p:sp>
      <p:sp>
        <p:nvSpPr>
          <p:cNvPr id="585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5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4D0B0B-5719-4B38-9095-7942E1BA12F3}" type="slidenum">
              <a:rPr lang="en-US" smtClean="0">
                <a:cs typeface="Arial" charset="0"/>
              </a:rPr>
              <a:pPr/>
              <a:t>37</a:t>
            </a:fld>
            <a:endParaRPr lang="en-US" smtClean="0">
              <a:cs typeface="Arial" charset="0"/>
            </a:endParaRPr>
          </a:p>
        </p:txBody>
      </p:sp>
      <p:sp>
        <p:nvSpPr>
          <p:cNvPr id="589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9E5CB3-EED9-426D-887A-1C1FF9A7241B}" type="slidenum">
              <a:rPr lang="en-US" smtClean="0">
                <a:cs typeface="Arial" charset="0"/>
              </a:rPr>
              <a:pPr/>
              <a:t>38</a:t>
            </a:fld>
            <a:endParaRPr lang="en-US" smtClean="0">
              <a:cs typeface="Arial" charset="0"/>
            </a:endParaRPr>
          </a:p>
        </p:txBody>
      </p:sp>
      <p:sp>
        <p:nvSpPr>
          <p:cNvPr id="593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1EAA76-5AED-4CA5-B5DC-659A175284F4}" type="slidenum">
              <a:rPr lang="en-US" smtClean="0">
                <a:cs typeface="Arial" charset="0"/>
              </a:rPr>
              <a:pPr/>
              <a:t>39</a:t>
            </a:fld>
            <a:endParaRPr lang="en-US" smtClean="0">
              <a:cs typeface="Arial" charset="0"/>
            </a:endParaRPr>
          </a:p>
        </p:txBody>
      </p:sp>
      <p:sp>
        <p:nvSpPr>
          <p:cNvPr id="598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8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2E2471-C5B8-4B01-BCED-7D47846529E2}" type="slidenum">
              <a:rPr lang="en-US" smtClean="0">
                <a:cs typeface="Arial" charset="0"/>
              </a:rPr>
              <a:pPr/>
              <a:t>4</a:t>
            </a:fld>
            <a:endParaRPr lang="en-US" smtClean="0">
              <a:cs typeface="Arial" charset="0"/>
            </a:endParaRPr>
          </a:p>
        </p:txBody>
      </p:sp>
      <p:sp>
        <p:nvSpPr>
          <p:cNvPr id="28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98ACE8-5AE4-4EE1-99DF-1ED90329375B}" type="slidenum">
              <a:rPr lang="en-US" smtClean="0">
                <a:cs typeface="Arial" charset="0"/>
              </a:rPr>
              <a:pPr/>
              <a:t>40</a:t>
            </a:fld>
            <a:endParaRPr lang="en-US" smtClean="0">
              <a:cs typeface="Arial" charset="0"/>
            </a:endParaRPr>
          </a:p>
        </p:txBody>
      </p:sp>
      <p:sp>
        <p:nvSpPr>
          <p:cNvPr id="600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0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9B3949-A479-473B-B298-5F0E78C6712F}" type="slidenum">
              <a:rPr lang="en-US" smtClean="0">
                <a:cs typeface="Arial" charset="0"/>
              </a:rPr>
              <a:pPr/>
              <a:t>5</a:t>
            </a:fld>
            <a:endParaRPr lang="en-US" smtClean="0">
              <a:cs typeface="Arial" charset="0"/>
            </a:endParaRPr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1FC74A-C8AB-4BDE-A513-DFAB9EB97067}" type="slidenum">
              <a:rPr lang="en-US" smtClean="0">
                <a:cs typeface="Arial" charset="0"/>
              </a:rPr>
              <a:pPr/>
              <a:t>6</a:t>
            </a:fld>
            <a:endParaRPr lang="en-US" smtClean="0">
              <a:cs typeface="Arial" charset="0"/>
            </a:endParaRPr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694D3B-8052-4ACF-BA95-254232BB9C0F}" type="slidenum">
              <a:rPr lang="en-US" smtClean="0">
                <a:cs typeface="Arial" charset="0"/>
              </a:rPr>
              <a:pPr/>
              <a:t>7</a:t>
            </a:fld>
            <a:endParaRPr lang="en-US" smtClean="0">
              <a:cs typeface="Arial" charset="0"/>
            </a:endParaRPr>
          </a:p>
        </p:txBody>
      </p:sp>
      <p:sp>
        <p:nvSpPr>
          <p:cNvPr id="28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23E191-A1C5-41FF-AC69-829F6A021C40}" type="slidenum">
              <a:rPr lang="en-US" smtClean="0">
                <a:cs typeface="Arial" charset="0"/>
              </a:rPr>
              <a:pPr/>
              <a:t>8</a:t>
            </a:fld>
            <a:endParaRPr lang="en-US" smtClean="0">
              <a:cs typeface="Arial" charset="0"/>
            </a:endParaRPr>
          </a:p>
        </p:txBody>
      </p:sp>
      <p:sp>
        <p:nvSpPr>
          <p:cNvPr id="29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3616B7-E889-4DC6-8446-FBB84E4102F8}" type="slidenum">
              <a:rPr lang="en-US" smtClean="0">
                <a:cs typeface="Arial" charset="0"/>
              </a:rPr>
              <a:pPr/>
              <a:t>9</a:t>
            </a:fld>
            <a:endParaRPr lang="en-US" smtClean="0">
              <a:cs typeface="Arial" charset="0"/>
            </a:endParaRPr>
          </a:p>
        </p:txBody>
      </p:sp>
      <p:sp>
        <p:nvSpPr>
          <p:cNvPr id="29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8C4E1-898B-4D97-993B-EEEFE25A91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3633C-9D86-44D2-B615-699EC5D28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574675"/>
            <a:ext cx="8231187" cy="6556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9388" y="1343025"/>
            <a:ext cx="4310062" cy="217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343025"/>
            <a:ext cx="4311650" cy="217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E9C2A-B8A8-4996-B9B4-E3E60CB7F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75656-3B08-4FAC-850B-1D1A2BFEB1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343025"/>
            <a:ext cx="8774112" cy="217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7950" y="182563"/>
            <a:ext cx="10795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solidFill>
                  <a:srgbClr val="5F5F5F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64500" y="6381750"/>
            <a:ext cx="946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1">
                <a:solidFill>
                  <a:srgbClr val="5F5F5F"/>
                </a:solidFill>
                <a:latin typeface="Koala" pitchFamily="34" charset="0"/>
                <a:cs typeface="+mn-cs"/>
              </a:defRPr>
            </a:lvl1pPr>
          </a:lstStyle>
          <a:p>
            <a:pPr>
              <a:defRPr/>
            </a:pPr>
            <a:fld id="{56542054-2A7B-4555-8AF5-9E4A1EA958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179388" y="438150"/>
            <a:ext cx="8785225" cy="0"/>
          </a:xfrm>
          <a:prstGeom prst="line">
            <a:avLst/>
          </a:prstGeom>
          <a:noFill/>
          <a:ln w="22225">
            <a:solidFill>
              <a:srgbClr val="F8DC0E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>
              <a:lnSpc>
                <a:spcPct val="110000"/>
              </a:lnSpc>
              <a:defRPr/>
            </a:pPr>
            <a:endParaRPr lang="en-ZA"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574675"/>
            <a:ext cx="8231187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179388" y="6429375"/>
            <a:ext cx="8785225" cy="0"/>
          </a:xfrm>
          <a:prstGeom prst="line">
            <a:avLst/>
          </a:prstGeom>
          <a:noFill/>
          <a:ln w="22225">
            <a:solidFill>
              <a:srgbClr val="F8DC0E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>
              <a:lnSpc>
                <a:spcPct val="110000"/>
              </a:lnSpc>
              <a:defRPr/>
            </a:pPr>
            <a:endParaRPr lang="en-ZA">
              <a:cs typeface="+mn-cs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3794125" y="182563"/>
            <a:ext cx="14716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>
                <a:solidFill>
                  <a:srgbClr val="5F5F5F"/>
                </a:solidFill>
                <a:latin typeface="Arial" charset="0"/>
                <a:cs typeface="+mn-cs"/>
              </a:rPr>
              <a:t>NEWTON’S LAWS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7329488" y="182563"/>
            <a:ext cx="173513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1200">
                <a:solidFill>
                  <a:srgbClr val="5F5F5F"/>
                </a:solidFill>
                <a:latin typeface="Arial" charset="0"/>
                <a:cs typeface="+mn-cs"/>
              </a:rPr>
              <a:t>MOTION IN A CIRCLE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1" r:id="rId3"/>
    <p:sldLayoutId id="2147483650" r:id="rId4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600">
          <a:solidFill>
            <a:srgbClr val="000066"/>
          </a:solidFill>
          <a:latin typeface="+mn-lt"/>
          <a:ea typeface="+mn-ea"/>
          <a:cs typeface="+mn-cs"/>
        </a:defRPr>
      </a:lvl1pPr>
      <a:lvl2pPr marL="179388" indent="277813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Font typeface="Arial" charset="0"/>
        <a:defRPr sz="2400">
          <a:solidFill>
            <a:srgbClr val="000066"/>
          </a:solidFill>
          <a:latin typeface="+mn-lt"/>
        </a:defRPr>
      </a:lvl2pPr>
      <a:lvl3pPr marL="358775" indent="555625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Blip>
          <a:blip r:embed="rId6"/>
        </a:buBlip>
        <a:defRPr sz="2200">
          <a:solidFill>
            <a:srgbClr val="000066"/>
          </a:solidFill>
          <a:latin typeface="+mn-lt"/>
        </a:defRPr>
      </a:lvl3pPr>
      <a:lvl4pPr marL="893763" indent="477838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50000"/>
        <a:buFont typeface="Arial" charset="0"/>
        <a:defRPr sz="2400">
          <a:solidFill>
            <a:srgbClr val="000066"/>
          </a:solidFill>
          <a:latin typeface="+mn-lt"/>
        </a:defRPr>
      </a:lvl4pPr>
      <a:lvl5pPr marL="1073150" indent="75565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5pPr>
      <a:lvl6pPr marL="1530350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6pPr>
      <a:lvl7pPr marL="1987550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7pPr>
      <a:lvl8pPr marL="2444750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8pPr>
      <a:lvl9pPr marL="2901950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40.wmf"/><Relationship Id="rId26" Type="http://schemas.openxmlformats.org/officeDocument/2006/relationships/image" Target="../media/image44.wmf"/><Relationship Id="rId3" Type="http://schemas.openxmlformats.org/officeDocument/2006/relationships/notesSlide" Target="../notesSlides/notesSlide17.xml"/><Relationship Id="rId21" Type="http://schemas.openxmlformats.org/officeDocument/2006/relationships/oleObject" Target="../embeddings/oleObject42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40.bin"/><Relationship Id="rId25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20" Type="http://schemas.openxmlformats.org/officeDocument/2006/relationships/image" Target="../media/image41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7.bin"/><Relationship Id="rId24" Type="http://schemas.openxmlformats.org/officeDocument/2006/relationships/image" Target="../media/image43.wmf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23" Type="http://schemas.openxmlformats.org/officeDocument/2006/relationships/oleObject" Target="../embeddings/oleObject43.bin"/><Relationship Id="rId28" Type="http://schemas.openxmlformats.org/officeDocument/2006/relationships/image" Target="../media/image45.wmf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41.bin"/><Relationship Id="rId4" Type="http://schemas.openxmlformats.org/officeDocument/2006/relationships/image" Target="../media/image1.png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8.wmf"/><Relationship Id="rId22" Type="http://schemas.openxmlformats.org/officeDocument/2006/relationships/image" Target="../media/image42.wmf"/><Relationship Id="rId27" Type="http://schemas.openxmlformats.org/officeDocument/2006/relationships/oleObject" Target="../embeddings/oleObject4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50.wmf"/><Relationship Id="rId18" Type="http://schemas.openxmlformats.org/officeDocument/2006/relationships/image" Target="../media/image52.wmf"/><Relationship Id="rId26" Type="http://schemas.openxmlformats.org/officeDocument/2006/relationships/image" Target="../media/image56.wmf"/><Relationship Id="rId3" Type="http://schemas.openxmlformats.org/officeDocument/2006/relationships/notesSlide" Target="../notesSlides/notesSlide18.xml"/><Relationship Id="rId21" Type="http://schemas.openxmlformats.org/officeDocument/2006/relationships/oleObject" Target="../embeddings/oleObject54.bin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50.bin"/><Relationship Id="rId17" Type="http://schemas.openxmlformats.org/officeDocument/2006/relationships/oleObject" Target="../embeddings/oleObject52.bin"/><Relationship Id="rId25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20" Type="http://schemas.openxmlformats.org/officeDocument/2006/relationships/image" Target="../media/image53.wmf"/><Relationship Id="rId29" Type="http://schemas.openxmlformats.org/officeDocument/2006/relationships/oleObject" Target="../embeddings/oleObject58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49.wmf"/><Relationship Id="rId24" Type="http://schemas.openxmlformats.org/officeDocument/2006/relationships/image" Target="../media/image55.wmf"/><Relationship Id="rId5" Type="http://schemas.openxmlformats.org/officeDocument/2006/relationships/image" Target="../media/image46.wmf"/><Relationship Id="rId15" Type="http://schemas.openxmlformats.org/officeDocument/2006/relationships/image" Target="../media/image51.wmf"/><Relationship Id="rId23" Type="http://schemas.openxmlformats.org/officeDocument/2006/relationships/oleObject" Target="../embeddings/oleObject55.bin"/><Relationship Id="rId28" Type="http://schemas.openxmlformats.org/officeDocument/2006/relationships/image" Target="../media/image57.wmf"/><Relationship Id="rId10" Type="http://schemas.openxmlformats.org/officeDocument/2006/relationships/oleObject" Target="../embeddings/oleObject49.bin"/><Relationship Id="rId19" Type="http://schemas.openxmlformats.org/officeDocument/2006/relationships/oleObject" Target="../embeddings/oleObject53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51.bin"/><Relationship Id="rId22" Type="http://schemas.openxmlformats.org/officeDocument/2006/relationships/image" Target="../media/image54.wmf"/><Relationship Id="rId27" Type="http://schemas.openxmlformats.org/officeDocument/2006/relationships/oleObject" Target="../embeddings/oleObject57.bin"/><Relationship Id="rId30" Type="http://schemas.openxmlformats.org/officeDocument/2006/relationships/image" Target="../media/image58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60.bin"/><Relationship Id="rId5" Type="http://schemas.openxmlformats.org/officeDocument/2006/relationships/image" Target="../media/image59.wmf"/><Relationship Id="rId4" Type="http://schemas.openxmlformats.org/officeDocument/2006/relationships/oleObject" Target="../embeddings/oleObject59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64.wmf"/><Relationship Id="rId5" Type="http://schemas.openxmlformats.org/officeDocument/2006/relationships/image" Target="../media/image61.wmf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3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13" Type="http://schemas.openxmlformats.org/officeDocument/2006/relationships/image" Target="../media/image69.wmf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66.bin"/><Relationship Id="rId11" Type="http://schemas.openxmlformats.org/officeDocument/2006/relationships/image" Target="../media/image68.wmf"/><Relationship Id="rId5" Type="http://schemas.openxmlformats.org/officeDocument/2006/relationships/image" Target="../media/image65.wmf"/><Relationship Id="rId10" Type="http://schemas.openxmlformats.org/officeDocument/2006/relationships/oleObject" Target="../embeddings/oleObject68.bin"/><Relationship Id="rId4" Type="http://schemas.openxmlformats.org/officeDocument/2006/relationships/oleObject" Target="../embeddings/oleObject65.bin"/><Relationship Id="rId9" Type="http://schemas.openxmlformats.org/officeDocument/2006/relationships/image" Target="../media/image67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image" Target="../media/image74.wmf"/><Relationship Id="rId18" Type="http://schemas.openxmlformats.org/officeDocument/2006/relationships/oleObject" Target="../embeddings/oleObject77.bin"/><Relationship Id="rId3" Type="http://schemas.openxmlformats.org/officeDocument/2006/relationships/notesSlide" Target="../notesSlides/notesSlide22.xml"/><Relationship Id="rId21" Type="http://schemas.openxmlformats.org/officeDocument/2006/relationships/image" Target="../media/image78.wmf"/><Relationship Id="rId7" Type="http://schemas.openxmlformats.org/officeDocument/2006/relationships/image" Target="../media/image71.wmf"/><Relationship Id="rId12" Type="http://schemas.openxmlformats.org/officeDocument/2006/relationships/oleObject" Target="../embeddings/oleObject74.bin"/><Relationship Id="rId17" Type="http://schemas.openxmlformats.org/officeDocument/2006/relationships/image" Target="../media/image7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6.bin"/><Relationship Id="rId20" Type="http://schemas.openxmlformats.org/officeDocument/2006/relationships/oleObject" Target="../embeddings/oleObject78.bin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5" Type="http://schemas.openxmlformats.org/officeDocument/2006/relationships/image" Target="../media/image75.wmf"/><Relationship Id="rId10" Type="http://schemas.openxmlformats.org/officeDocument/2006/relationships/oleObject" Target="../embeddings/oleObject73.bin"/><Relationship Id="rId19" Type="http://schemas.openxmlformats.org/officeDocument/2006/relationships/image" Target="../media/image77.wmf"/><Relationship Id="rId4" Type="http://schemas.openxmlformats.org/officeDocument/2006/relationships/oleObject" Target="../embeddings/oleObject70.bin"/><Relationship Id="rId9" Type="http://schemas.openxmlformats.org/officeDocument/2006/relationships/image" Target="../media/image72.wmf"/><Relationship Id="rId14" Type="http://schemas.openxmlformats.org/officeDocument/2006/relationships/oleObject" Target="../embeddings/oleObject75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13" Type="http://schemas.openxmlformats.org/officeDocument/2006/relationships/image" Target="../media/image83.wmf"/><Relationship Id="rId18" Type="http://schemas.openxmlformats.org/officeDocument/2006/relationships/oleObject" Target="../embeddings/oleObject86.bin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80.wmf"/><Relationship Id="rId12" Type="http://schemas.openxmlformats.org/officeDocument/2006/relationships/oleObject" Target="../embeddings/oleObject83.bin"/><Relationship Id="rId17" Type="http://schemas.openxmlformats.org/officeDocument/2006/relationships/image" Target="../media/image8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5.bin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80.bin"/><Relationship Id="rId11" Type="http://schemas.openxmlformats.org/officeDocument/2006/relationships/image" Target="../media/image82.wmf"/><Relationship Id="rId5" Type="http://schemas.openxmlformats.org/officeDocument/2006/relationships/image" Target="../media/image79.wmf"/><Relationship Id="rId15" Type="http://schemas.openxmlformats.org/officeDocument/2006/relationships/image" Target="../media/image84.wmf"/><Relationship Id="rId10" Type="http://schemas.openxmlformats.org/officeDocument/2006/relationships/oleObject" Target="../embeddings/oleObject82.bin"/><Relationship Id="rId19" Type="http://schemas.openxmlformats.org/officeDocument/2006/relationships/image" Target="../media/image86.wmf"/><Relationship Id="rId4" Type="http://schemas.openxmlformats.org/officeDocument/2006/relationships/oleObject" Target="../embeddings/oleObject79.bin"/><Relationship Id="rId9" Type="http://schemas.openxmlformats.org/officeDocument/2006/relationships/image" Target="../media/image81.wmf"/><Relationship Id="rId14" Type="http://schemas.openxmlformats.org/officeDocument/2006/relationships/oleObject" Target="../embeddings/oleObject84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9.bin"/><Relationship Id="rId13" Type="http://schemas.openxmlformats.org/officeDocument/2006/relationships/image" Target="../media/image91.wmf"/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88.wmf"/><Relationship Id="rId12" Type="http://schemas.openxmlformats.org/officeDocument/2006/relationships/oleObject" Target="../embeddings/oleObject9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88.bin"/><Relationship Id="rId11" Type="http://schemas.openxmlformats.org/officeDocument/2006/relationships/image" Target="../media/image90.wmf"/><Relationship Id="rId5" Type="http://schemas.openxmlformats.org/officeDocument/2006/relationships/image" Target="../media/image87.wmf"/><Relationship Id="rId10" Type="http://schemas.openxmlformats.org/officeDocument/2006/relationships/oleObject" Target="../embeddings/oleObject90.bin"/><Relationship Id="rId4" Type="http://schemas.openxmlformats.org/officeDocument/2006/relationships/oleObject" Target="../embeddings/oleObject87.bin"/><Relationship Id="rId9" Type="http://schemas.openxmlformats.org/officeDocument/2006/relationships/image" Target="../media/image89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13" Type="http://schemas.openxmlformats.org/officeDocument/2006/relationships/image" Target="../media/image96.wmf"/><Relationship Id="rId18" Type="http://schemas.openxmlformats.org/officeDocument/2006/relationships/oleObject" Target="../embeddings/oleObject99.bin"/><Relationship Id="rId3" Type="http://schemas.openxmlformats.org/officeDocument/2006/relationships/notesSlide" Target="../notesSlides/notesSlide25.xml"/><Relationship Id="rId21" Type="http://schemas.openxmlformats.org/officeDocument/2006/relationships/image" Target="../media/image100.wmf"/><Relationship Id="rId7" Type="http://schemas.openxmlformats.org/officeDocument/2006/relationships/image" Target="../media/image93.wmf"/><Relationship Id="rId12" Type="http://schemas.openxmlformats.org/officeDocument/2006/relationships/oleObject" Target="../embeddings/oleObject96.bin"/><Relationship Id="rId17" Type="http://schemas.openxmlformats.org/officeDocument/2006/relationships/image" Target="../media/image9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8.bin"/><Relationship Id="rId20" Type="http://schemas.openxmlformats.org/officeDocument/2006/relationships/oleObject" Target="../embeddings/oleObject100.bin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93.bin"/><Relationship Id="rId11" Type="http://schemas.openxmlformats.org/officeDocument/2006/relationships/image" Target="../media/image95.wmf"/><Relationship Id="rId5" Type="http://schemas.openxmlformats.org/officeDocument/2006/relationships/image" Target="../media/image92.wmf"/><Relationship Id="rId15" Type="http://schemas.openxmlformats.org/officeDocument/2006/relationships/image" Target="../media/image97.wmf"/><Relationship Id="rId10" Type="http://schemas.openxmlformats.org/officeDocument/2006/relationships/oleObject" Target="../embeddings/oleObject95.bin"/><Relationship Id="rId19" Type="http://schemas.openxmlformats.org/officeDocument/2006/relationships/image" Target="../media/image99.wmf"/><Relationship Id="rId4" Type="http://schemas.openxmlformats.org/officeDocument/2006/relationships/oleObject" Target="../embeddings/oleObject92.bin"/><Relationship Id="rId9" Type="http://schemas.openxmlformats.org/officeDocument/2006/relationships/image" Target="../media/image94.wmf"/><Relationship Id="rId14" Type="http://schemas.openxmlformats.org/officeDocument/2006/relationships/oleObject" Target="../embeddings/oleObject97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.png"/><Relationship Id="rId5" Type="http://schemas.openxmlformats.org/officeDocument/2006/relationships/image" Target="../media/image101.wmf"/><Relationship Id="rId4" Type="http://schemas.openxmlformats.org/officeDocument/2006/relationships/oleObject" Target="../embeddings/oleObject101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4.bin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103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103.bin"/><Relationship Id="rId11" Type="http://schemas.openxmlformats.org/officeDocument/2006/relationships/image" Target="../media/image105.wmf"/><Relationship Id="rId5" Type="http://schemas.openxmlformats.org/officeDocument/2006/relationships/image" Target="../media/image102.wmf"/><Relationship Id="rId10" Type="http://schemas.openxmlformats.org/officeDocument/2006/relationships/oleObject" Target="../embeddings/oleObject105.bin"/><Relationship Id="rId4" Type="http://schemas.openxmlformats.org/officeDocument/2006/relationships/oleObject" Target="../embeddings/oleObject102.bin"/><Relationship Id="rId9" Type="http://schemas.openxmlformats.org/officeDocument/2006/relationships/image" Target="../media/image104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8.bin"/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107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107.bin"/><Relationship Id="rId5" Type="http://schemas.openxmlformats.org/officeDocument/2006/relationships/image" Target="../media/image106.wmf"/><Relationship Id="rId4" Type="http://schemas.openxmlformats.org/officeDocument/2006/relationships/oleObject" Target="../embeddings/oleObject106.bin"/><Relationship Id="rId9" Type="http://schemas.openxmlformats.org/officeDocument/2006/relationships/image" Target="../media/image108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1.bin"/><Relationship Id="rId13" Type="http://schemas.openxmlformats.org/officeDocument/2006/relationships/image" Target="../media/image113.wmf"/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110.wmf"/><Relationship Id="rId12" Type="http://schemas.openxmlformats.org/officeDocument/2006/relationships/oleObject" Target="../embeddings/oleObject1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110.bin"/><Relationship Id="rId11" Type="http://schemas.openxmlformats.org/officeDocument/2006/relationships/image" Target="../media/image112.wmf"/><Relationship Id="rId5" Type="http://schemas.openxmlformats.org/officeDocument/2006/relationships/image" Target="../media/image109.wmf"/><Relationship Id="rId15" Type="http://schemas.openxmlformats.org/officeDocument/2006/relationships/image" Target="../media/image114.wmf"/><Relationship Id="rId10" Type="http://schemas.openxmlformats.org/officeDocument/2006/relationships/oleObject" Target="../embeddings/oleObject112.bin"/><Relationship Id="rId4" Type="http://schemas.openxmlformats.org/officeDocument/2006/relationships/oleObject" Target="../embeddings/oleObject109.bin"/><Relationship Id="rId9" Type="http://schemas.openxmlformats.org/officeDocument/2006/relationships/image" Target="../media/image111.wmf"/><Relationship Id="rId14" Type="http://schemas.openxmlformats.org/officeDocument/2006/relationships/oleObject" Target="../embeddings/oleObject11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1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116.bin"/><Relationship Id="rId5" Type="http://schemas.openxmlformats.org/officeDocument/2006/relationships/image" Target="../media/image115.wmf"/><Relationship Id="rId4" Type="http://schemas.openxmlformats.org/officeDocument/2006/relationships/oleObject" Target="../embeddings/oleObject115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9.bin"/><Relationship Id="rId13" Type="http://schemas.openxmlformats.org/officeDocument/2006/relationships/image" Target="../media/image121.wmf"/><Relationship Id="rId3" Type="http://schemas.openxmlformats.org/officeDocument/2006/relationships/notesSlide" Target="../notesSlides/notesSlide32.xml"/><Relationship Id="rId7" Type="http://schemas.openxmlformats.org/officeDocument/2006/relationships/image" Target="../media/image118.wmf"/><Relationship Id="rId12" Type="http://schemas.openxmlformats.org/officeDocument/2006/relationships/oleObject" Target="../embeddings/oleObject121.bin"/><Relationship Id="rId17" Type="http://schemas.openxmlformats.org/officeDocument/2006/relationships/image" Target="../media/image123.wmf"/><Relationship Id="rId2" Type="http://schemas.openxmlformats.org/officeDocument/2006/relationships/slideLayout" Target="../slideLayouts/slideLayout4.xml"/><Relationship Id="rId16" Type="http://schemas.openxmlformats.org/officeDocument/2006/relationships/oleObject" Target="../embeddings/oleObject123.bin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118.bin"/><Relationship Id="rId11" Type="http://schemas.openxmlformats.org/officeDocument/2006/relationships/image" Target="../media/image120.wmf"/><Relationship Id="rId5" Type="http://schemas.openxmlformats.org/officeDocument/2006/relationships/image" Target="../media/image117.wmf"/><Relationship Id="rId15" Type="http://schemas.openxmlformats.org/officeDocument/2006/relationships/image" Target="../media/image122.wmf"/><Relationship Id="rId10" Type="http://schemas.openxmlformats.org/officeDocument/2006/relationships/oleObject" Target="../embeddings/oleObject120.bin"/><Relationship Id="rId4" Type="http://schemas.openxmlformats.org/officeDocument/2006/relationships/oleObject" Target="../embeddings/oleObject117.bin"/><Relationship Id="rId9" Type="http://schemas.openxmlformats.org/officeDocument/2006/relationships/image" Target="../media/image119.wmf"/><Relationship Id="rId14" Type="http://schemas.openxmlformats.org/officeDocument/2006/relationships/oleObject" Target="../embeddings/oleObject122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6.bin"/><Relationship Id="rId3" Type="http://schemas.openxmlformats.org/officeDocument/2006/relationships/notesSlide" Target="../notesSlides/notesSlide33.xml"/><Relationship Id="rId7" Type="http://schemas.openxmlformats.org/officeDocument/2006/relationships/image" Target="../media/image1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125.bin"/><Relationship Id="rId11" Type="http://schemas.openxmlformats.org/officeDocument/2006/relationships/image" Target="../media/image127.wmf"/><Relationship Id="rId5" Type="http://schemas.openxmlformats.org/officeDocument/2006/relationships/image" Target="../media/image124.wmf"/><Relationship Id="rId10" Type="http://schemas.openxmlformats.org/officeDocument/2006/relationships/oleObject" Target="../embeddings/oleObject127.bin"/><Relationship Id="rId4" Type="http://schemas.openxmlformats.org/officeDocument/2006/relationships/oleObject" Target="../embeddings/oleObject124.bin"/><Relationship Id="rId9" Type="http://schemas.openxmlformats.org/officeDocument/2006/relationships/image" Target="../media/image126.w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9.wmf"/><Relationship Id="rId13" Type="http://schemas.openxmlformats.org/officeDocument/2006/relationships/oleObject" Target="../embeddings/oleObject134.bin"/><Relationship Id="rId3" Type="http://schemas.openxmlformats.org/officeDocument/2006/relationships/notesSlide" Target="../notesSlides/notesSlide34.xml"/><Relationship Id="rId7" Type="http://schemas.openxmlformats.org/officeDocument/2006/relationships/oleObject" Target="../embeddings/oleObject129.bin"/><Relationship Id="rId12" Type="http://schemas.openxmlformats.org/officeDocument/2006/relationships/oleObject" Target="../embeddings/oleObject13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128.wmf"/><Relationship Id="rId11" Type="http://schemas.openxmlformats.org/officeDocument/2006/relationships/oleObject" Target="../embeddings/oleObject132.bin"/><Relationship Id="rId5" Type="http://schemas.openxmlformats.org/officeDocument/2006/relationships/oleObject" Target="../embeddings/oleObject128.bin"/><Relationship Id="rId10" Type="http://schemas.openxmlformats.org/officeDocument/2006/relationships/oleObject" Target="../embeddings/oleObject131.bin"/><Relationship Id="rId4" Type="http://schemas.openxmlformats.org/officeDocument/2006/relationships/image" Target="../media/image1.png"/><Relationship Id="rId9" Type="http://schemas.openxmlformats.org/officeDocument/2006/relationships/oleObject" Target="../embeddings/oleObject130.bin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wmf"/><Relationship Id="rId13" Type="http://schemas.openxmlformats.org/officeDocument/2006/relationships/oleObject" Target="../embeddings/oleObject139.bin"/><Relationship Id="rId18" Type="http://schemas.openxmlformats.org/officeDocument/2006/relationships/image" Target="../media/image136.wmf"/><Relationship Id="rId26" Type="http://schemas.openxmlformats.org/officeDocument/2006/relationships/oleObject" Target="../embeddings/oleObject147.bin"/><Relationship Id="rId3" Type="http://schemas.openxmlformats.org/officeDocument/2006/relationships/notesSlide" Target="../notesSlides/notesSlide35.xml"/><Relationship Id="rId21" Type="http://schemas.openxmlformats.org/officeDocument/2006/relationships/oleObject" Target="../embeddings/oleObject143.bin"/><Relationship Id="rId34" Type="http://schemas.openxmlformats.org/officeDocument/2006/relationships/image" Target="../media/image140.wmf"/><Relationship Id="rId7" Type="http://schemas.openxmlformats.org/officeDocument/2006/relationships/oleObject" Target="../embeddings/oleObject136.bin"/><Relationship Id="rId12" Type="http://schemas.openxmlformats.org/officeDocument/2006/relationships/image" Target="../media/image133.wmf"/><Relationship Id="rId17" Type="http://schemas.openxmlformats.org/officeDocument/2006/relationships/oleObject" Target="../embeddings/oleObject141.bin"/><Relationship Id="rId25" Type="http://schemas.openxmlformats.org/officeDocument/2006/relationships/oleObject" Target="../embeddings/oleObject146.bin"/><Relationship Id="rId33" Type="http://schemas.openxmlformats.org/officeDocument/2006/relationships/oleObject" Target="../embeddings/oleObject153.bin"/><Relationship Id="rId38" Type="http://schemas.openxmlformats.org/officeDocument/2006/relationships/oleObject" Target="../embeddings/oleObject156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135.wmf"/><Relationship Id="rId20" Type="http://schemas.openxmlformats.org/officeDocument/2006/relationships/image" Target="../media/image137.wmf"/><Relationship Id="rId29" Type="http://schemas.openxmlformats.org/officeDocument/2006/relationships/image" Target="../media/image139.wmf"/><Relationship Id="rId1" Type="http://schemas.openxmlformats.org/officeDocument/2006/relationships/vmlDrawing" Target="../drawings/vmlDrawing29.vml"/><Relationship Id="rId6" Type="http://schemas.openxmlformats.org/officeDocument/2006/relationships/image" Target="../media/image1.png"/><Relationship Id="rId11" Type="http://schemas.openxmlformats.org/officeDocument/2006/relationships/oleObject" Target="../embeddings/oleObject138.bin"/><Relationship Id="rId24" Type="http://schemas.openxmlformats.org/officeDocument/2006/relationships/oleObject" Target="../embeddings/oleObject145.bin"/><Relationship Id="rId32" Type="http://schemas.openxmlformats.org/officeDocument/2006/relationships/oleObject" Target="../embeddings/oleObject152.bin"/><Relationship Id="rId37" Type="http://schemas.openxmlformats.org/officeDocument/2006/relationships/oleObject" Target="../embeddings/oleObject155.bin"/><Relationship Id="rId5" Type="http://schemas.openxmlformats.org/officeDocument/2006/relationships/image" Target="../media/image130.wmf"/><Relationship Id="rId15" Type="http://schemas.openxmlformats.org/officeDocument/2006/relationships/oleObject" Target="../embeddings/oleObject140.bin"/><Relationship Id="rId23" Type="http://schemas.openxmlformats.org/officeDocument/2006/relationships/oleObject" Target="../embeddings/oleObject144.bin"/><Relationship Id="rId28" Type="http://schemas.openxmlformats.org/officeDocument/2006/relationships/oleObject" Target="../embeddings/oleObject149.bin"/><Relationship Id="rId36" Type="http://schemas.openxmlformats.org/officeDocument/2006/relationships/image" Target="../media/image141.wmf"/><Relationship Id="rId10" Type="http://schemas.openxmlformats.org/officeDocument/2006/relationships/image" Target="../media/image132.wmf"/><Relationship Id="rId19" Type="http://schemas.openxmlformats.org/officeDocument/2006/relationships/oleObject" Target="../embeddings/oleObject142.bin"/><Relationship Id="rId31" Type="http://schemas.openxmlformats.org/officeDocument/2006/relationships/oleObject" Target="../embeddings/oleObject151.bin"/><Relationship Id="rId4" Type="http://schemas.openxmlformats.org/officeDocument/2006/relationships/oleObject" Target="../embeddings/oleObject135.bin"/><Relationship Id="rId9" Type="http://schemas.openxmlformats.org/officeDocument/2006/relationships/oleObject" Target="../embeddings/oleObject137.bin"/><Relationship Id="rId14" Type="http://schemas.openxmlformats.org/officeDocument/2006/relationships/image" Target="../media/image134.wmf"/><Relationship Id="rId22" Type="http://schemas.openxmlformats.org/officeDocument/2006/relationships/image" Target="../media/image138.wmf"/><Relationship Id="rId27" Type="http://schemas.openxmlformats.org/officeDocument/2006/relationships/oleObject" Target="../embeddings/oleObject148.bin"/><Relationship Id="rId30" Type="http://schemas.openxmlformats.org/officeDocument/2006/relationships/oleObject" Target="../embeddings/oleObject150.bin"/><Relationship Id="rId35" Type="http://schemas.openxmlformats.org/officeDocument/2006/relationships/oleObject" Target="../embeddings/oleObject154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9.bin"/><Relationship Id="rId13" Type="http://schemas.openxmlformats.org/officeDocument/2006/relationships/image" Target="../media/image146.wmf"/><Relationship Id="rId3" Type="http://schemas.openxmlformats.org/officeDocument/2006/relationships/notesSlide" Target="../notesSlides/notesSlide36.xml"/><Relationship Id="rId7" Type="http://schemas.openxmlformats.org/officeDocument/2006/relationships/image" Target="../media/image143.wmf"/><Relationship Id="rId12" Type="http://schemas.openxmlformats.org/officeDocument/2006/relationships/oleObject" Target="../embeddings/oleObject1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158.bin"/><Relationship Id="rId11" Type="http://schemas.openxmlformats.org/officeDocument/2006/relationships/image" Target="../media/image145.wmf"/><Relationship Id="rId5" Type="http://schemas.openxmlformats.org/officeDocument/2006/relationships/image" Target="../media/image142.wmf"/><Relationship Id="rId10" Type="http://schemas.openxmlformats.org/officeDocument/2006/relationships/oleObject" Target="../embeddings/oleObject160.bin"/><Relationship Id="rId4" Type="http://schemas.openxmlformats.org/officeDocument/2006/relationships/oleObject" Target="../embeddings/oleObject157.bin"/><Relationship Id="rId9" Type="http://schemas.openxmlformats.org/officeDocument/2006/relationships/image" Target="../media/image144.wmf"/><Relationship Id="rId14" Type="http://schemas.openxmlformats.org/officeDocument/2006/relationships/image" Target="../media/image147.jpe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4.bin"/><Relationship Id="rId13" Type="http://schemas.openxmlformats.org/officeDocument/2006/relationships/image" Target="../media/image152.wmf"/><Relationship Id="rId18" Type="http://schemas.openxmlformats.org/officeDocument/2006/relationships/oleObject" Target="../embeddings/oleObject169.bin"/><Relationship Id="rId3" Type="http://schemas.openxmlformats.org/officeDocument/2006/relationships/notesSlide" Target="../notesSlides/notesSlide37.xml"/><Relationship Id="rId21" Type="http://schemas.openxmlformats.org/officeDocument/2006/relationships/image" Target="../media/image156.wmf"/><Relationship Id="rId7" Type="http://schemas.openxmlformats.org/officeDocument/2006/relationships/image" Target="../media/image149.wmf"/><Relationship Id="rId12" Type="http://schemas.openxmlformats.org/officeDocument/2006/relationships/oleObject" Target="../embeddings/oleObject166.bin"/><Relationship Id="rId17" Type="http://schemas.openxmlformats.org/officeDocument/2006/relationships/image" Target="../media/image15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8.bin"/><Relationship Id="rId20" Type="http://schemas.openxmlformats.org/officeDocument/2006/relationships/oleObject" Target="../embeddings/oleObject170.bin"/><Relationship Id="rId1" Type="http://schemas.openxmlformats.org/officeDocument/2006/relationships/vmlDrawing" Target="../drawings/vmlDrawing31.vml"/><Relationship Id="rId6" Type="http://schemas.openxmlformats.org/officeDocument/2006/relationships/oleObject" Target="../embeddings/oleObject163.bin"/><Relationship Id="rId11" Type="http://schemas.openxmlformats.org/officeDocument/2006/relationships/image" Target="../media/image151.wmf"/><Relationship Id="rId5" Type="http://schemas.openxmlformats.org/officeDocument/2006/relationships/image" Target="../media/image148.wmf"/><Relationship Id="rId15" Type="http://schemas.openxmlformats.org/officeDocument/2006/relationships/image" Target="../media/image153.wmf"/><Relationship Id="rId23" Type="http://schemas.openxmlformats.org/officeDocument/2006/relationships/image" Target="../media/image157.jpeg"/><Relationship Id="rId10" Type="http://schemas.openxmlformats.org/officeDocument/2006/relationships/oleObject" Target="../embeddings/oleObject165.bin"/><Relationship Id="rId19" Type="http://schemas.openxmlformats.org/officeDocument/2006/relationships/image" Target="../media/image155.wmf"/><Relationship Id="rId4" Type="http://schemas.openxmlformats.org/officeDocument/2006/relationships/oleObject" Target="../embeddings/oleObject162.bin"/><Relationship Id="rId9" Type="http://schemas.openxmlformats.org/officeDocument/2006/relationships/image" Target="../media/image150.wmf"/><Relationship Id="rId14" Type="http://schemas.openxmlformats.org/officeDocument/2006/relationships/oleObject" Target="../embeddings/oleObject167.bin"/><Relationship Id="rId22" Type="http://schemas.openxmlformats.org/officeDocument/2006/relationships/image" Target="../media/image147.jpe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0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7.wmf"/><Relationship Id="rId12" Type="http://schemas.openxmlformats.org/officeDocument/2006/relationships/oleObject" Target="../embeddings/oleObject10.bin"/><Relationship Id="rId1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1.bin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7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5.wmf"/><Relationship Id="rId4" Type="http://schemas.openxmlformats.org/officeDocument/2006/relationships/image" Target="../media/image1.png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6742" y="1661013"/>
            <a:ext cx="5646395" cy="3418501"/>
          </a:xfrm>
          <a:noFill/>
        </p:spPr>
        <p:txBody>
          <a:bodyPr wrap="non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100000"/>
              </a:spcBef>
            </a:pPr>
            <a:r>
              <a:rPr lang="en-US" altLang="en-US" sz="4400" b="1" dirty="0" smtClean="0">
                <a:solidFill>
                  <a:srgbClr val="FF0000"/>
                </a:solidFill>
              </a:rPr>
              <a:t>PHY1012F</a:t>
            </a:r>
            <a:r>
              <a:rPr lang="en-US" altLang="en-US" sz="4400" b="1" dirty="0" smtClean="0">
                <a:solidFill>
                  <a:srgbClr val="0000CC"/>
                </a:solidFill>
              </a:rPr>
              <a:t/>
            </a:r>
            <a:br>
              <a:rPr lang="en-US" altLang="en-US" sz="4400" b="1" dirty="0" smtClean="0">
                <a:solidFill>
                  <a:srgbClr val="0000CC"/>
                </a:solidFill>
              </a:rPr>
            </a:br>
            <a:r>
              <a:rPr lang="en-US" altLang="en-US" sz="4400" b="1" dirty="0" smtClean="0">
                <a:solidFill>
                  <a:schemeClr val="tx1"/>
                </a:solidFill>
              </a:rPr>
              <a:t>CIRCULAR MOTION</a:t>
            </a:r>
            <a:r>
              <a:rPr lang="en-US" altLang="en-US" sz="4400" b="1" dirty="0" smtClean="0">
                <a:solidFill>
                  <a:schemeClr val="tx1"/>
                </a:solidFill>
              </a:rPr>
              <a:t/>
            </a:r>
            <a:br>
              <a:rPr lang="en-US" altLang="en-US" sz="4400" b="1" dirty="0" smtClean="0">
                <a:solidFill>
                  <a:schemeClr val="tx1"/>
                </a:solidFill>
              </a:rPr>
            </a:br>
            <a:r>
              <a:rPr lang="en-US" altLang="en-US" sz="2800" b="1" dirty="0" smtClean="0">
                <a:solidFill>
                  <a:schemeClr val="tx1"/>
                </a:solidFill>
              </a:rPr>
              <a:t/>
            </a:r>
            <a:br>
              <a:rPr lang="en-US" altLang="en-US" sz="2800" b="1" dirty="0" smtClean="0">
                <a:solidFill>
                  <a:schemeClr val="tx1"/>
                </a:solidFill>
              </a:rPr>
            </a:br>
            <a:endParaRPr lang="en-US" altLang="en-US" sz="2800" b="1" dirty="0" smtClean="0">
              <a:solidFill>
                <a:schemeClr val="tx1"/>
              </a:solidFill>
            </a:endParaRPr>
          </a:p>
        </p:txBody>
      </p:sp>
      <p:sp useBgFill="1">
        <p:nvSpPr>
          <p:cNvPr id="14339" name="TextBox 2"/>
          <p:cNvSpPr txBox="1">
            <a:spLocks noChangeArrowheads="1"/>
          </p:cNvSpPr>
          <p:nvPr/>
        </p:nvSpPr>
        <p:spPr bwMode="auto">
          <a:xfrm>
            <a:off x="0" y="153988"/>
            <a:ext cx="9144000" cy="498475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9pPr>
          </a:lstStyle>
          <a:p>
            <a:pPr eaLnBrk="1" hangingPunct="1"/>
            <a:r>
              <a:rPr lang="en-US" altLang="en-US"/>
              <a:t>                        </a:t>
            </a:r>
          </a:p>
        </p:txBody>
      </p:sp>
      <p:sp>
        <p:nvSpPr>
          <p:cNvPr id="14340" name="Rectangle 1"/>
          <p:cNvSpPr>
            <a:spLocks noChangeArrowheads="1"/>
          </p:cNvSpPr>
          <p:nvPr/>
        </p:nvSpPr>
        <p:spPr bwMode="auto">
          <a:xfrm>
            <a:off x="179388" y="5475288"/>
            <a:ext cx="619283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9pPr>
          </a:lstStyle>
          <a:p>
            <a:pPr eaLnBrk="1" hangingPunct="1"/>
            <a:r>
              <a:rPr lang="en-US" altLang="en-US" sz="2800" dirty="0" err="1" smtClean="0">
                <a:latin typeface="Comic Sans MS" pitchFamily="66" charset="0"/>
              </a:rPr>
              <a:t>Gregor</a:t>
            </a:r>
            <a:r>
              <a:rPr lang="en-US" altLang="en-US" sz="2800" dirty="0" smtClean="0">
                <a:latin typeface="Comic Sans MS" pitchFamily="66" charset="0"/>
              </a:rPr>
              <a:t> Leigh</a:t>
            </a:r>
            <a:r>
              <a:rPr lang="en-US" altLang="en-US" sz="2800" dirty="0">
                <a:latin typeface="Comic Sans MS" pitchFamily="66" charset="0"/>
              </a:rPr>
              <a:t/>
            </a:r>
            <a:br>
              <a:rPr lang="en-US" altLang="en-US" sz="2800" dirty="0">
                <a:latin typeface="Comic Sans MS" pitchFamily="66" charset="0"/>
              </a:rPr>
            </a:br>
            <a:r>
              <a:rPr lang="en-ZA" altLang="en-US" sz="2800" dirty="0" smtClean="0">
                <a:latin typeface="Comic Sans MS" pitchFamily="66" charset="0"/>
              </a:rPr>
              <a:t>gregor.leigh@uct.ac.za</a:t>
            </a:r>
            <a:endParaRPr lang="en-ZA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1600038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5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29702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C6E547C-6C89-4F75-BB19-5EFFAF793304}" type="slidenum">
              <a:rPr lang="en-US" smtClean="0">
                <a:cs typeface="Arial" charset="0"/>
              </a:rPr>
              <a:pPr/>
              <a:t>10</a:t>
            </a:fld>
            <a:endParaRPr lang="en-US" smtClean="0">
              <a:cs typeface="Arial" charset="0"/>
            </a:endParaRPr>
          </a:p>
        </p:txBody>
      </p:sp>
      <p:sp>
        <p:nvSpPr>
          <p:cNvPr id="297027" name="Line 4"/>
          <p:cNvSpPr>
            <a:spLocks noChangeShapeType="1"/>
          </p:cNvSpPr>
          <p:nvPr/>
        </p:nvSpPr>
        <p:spPr bwMode="auto">
          <a:xfrm>
            <a:off x="1300163" y="6042025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28" name="Rectangle 5"/>
          <p:cNvSpPr>
            <a:spLocks noChangeArrowheads="1"/>
          </p:cNvSpPr>
          <p:nvPr/>
        </p:nvSpPr>
        <p:spPr bwMode="auto">
          <a:xfrm>
            <a:off x="153988" y="4378325"/>
            <a:ext cx="1160462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 </a:t>
            </a: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(rad/s)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97029" name="Rectangle 6"/>
          <p:cNvSpPr>
            <a:spLocks noChangeArrowheads="1"/>
          </p:cNvSpPr>
          <p:nvPr/>
        </p:nvSpPr>
        <p:spPr bwMode="auto">
          <a:xfrm>
            <a:off x="504825" y="5791200"/>
            <a:ext cx="639763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en-GB" sz="2000" b="1" i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</a:t>
            </a:r>
            <a:endParaRPr lang="en-GB" sz="2000" b="1" i="1" baseline="-25000">
              <a:solidFill>
                <a:srgbClr val="000000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97030" name="Rectangle 7"/>
          <p:cNvSpPr>
            <a:spLocks noChangeArrowheads="1"/>
          </p:cNvSpPr>
          <p:nvPr/>
        </p:nvSpPr>
        <p:spPr bwMode="auto">
          <a:xfrm>
            <a:off x="1670050" y="5297488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7031" name="Rectangle 8"/>
          <p:cNvSpPr>
            <a:spLocks noChangeArrowheads="1"/>
          </p:cNvSpPr>
          <p:nvPr/>
        </p:nvSpPr>
        <p:spPr bwMode="auto">
          <a:xfrm>
            <a:off x="2281238" y="5297488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7032" name="Rectangle 9"/>
          <p:cNvSpPr>
            <a:spLocks noChangeArrowheads="1"/>
          </p:cNvSpPr>
          <p:nvPr/>
        </p:nvSpPr>
        <p:spPr bwMode="auto">
          <a:xfrm>
            <a:off x="2901950" y="5297488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6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7033" name="Rectangle 10"/>
          <p:cNvSpPr>
            <a:spLocks noChangeArrowheads="1"/>
          </p:cNvSpPr>
          <p:nvPr/>
        </p:nvSpPr>
        <p:spPr bwMode="auto">
          <a:xfrm>
            <a:off x="806450" y="5091113"/>
            <a:ext cx="33813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7034" name="Rectangle 11"/>
          <p:cNvSpPr>
            <a:spLocks noChangeArrowheads="1"/>
          </p:cNvSpPr>
          <p:nvPr/>
        </p:nvSpPr>
        <p:spPr bwMode="auto">
          <a:xfrm>
            <a:off x="669925" y="4692650"/>
            <a:ext cx="474663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 i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</a:t>
            </a:r>
            <a:endParaRPr lang="en-GB" sz="2000" b="1" i="1" baseline="-25000">
              <a:solidFill>
                <a:srgbClr val="000000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97035" name="Rectangle 12"/>
          <p:cNvSpPr>
            <a:spLocks noChangeArrowheads="1"/>
          </p:cNvSpPr>
          <p:nvPr/>
        </p:nvSpPr>
        <p:spPr bwMode="auto">
          <a:xfrm>
            <a:off x="3522663" y="5297488"/>
            <a:ext cx="481012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8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7036" name="Line 13"/>
          <p:cNvSpPr>
            <a:spLocks noChangeShapeType="1"/>
          </p:cNvSpPr>
          <p:nvPr/>
        </p:nvSpPr>
        <p:spPr bwMode="auto">
          <a:xfrm>
            <a:off x="1158875" y="5310188"/>
            <a:ext cx="3162300" cy="1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37" name="Line 14"/>
          <p:cNvSpPr>
            <a:spLocks noChangeShapeType="1"/>
          </p:cNvSpPr>
          <p:nvPr/>
        </p:nvSpPr>
        <p:spPr bwMode="auto">
          <a:xfrm>
            <a:off x="1911350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38" name="Line 15"/>
          <p:cNvSpPr>
            <a:spLocks noChangeShapeType="1"/>
          </p:cNvSpPr>
          <p:nvPr/>
        </p:nvSpPr>
        <p:spPr bwMode="auto">
          <a:xfrm>
            <a:off x="1601788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39" name="Line 16"/>
          <p:cNvSpPr>
            <a:spLocks noChangeShapeType="1"/>
          </p:cNvSpPr>
          <p:nvPr/>
        </p:nvSpPr>
        <p:spPr bwMode="auto">
          <a:xfrm>
            <a:off x="2532063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40" name="Line 17"/>
          <p:cNvSpPr>
            <a:spLocks noChangeShapeType="1"/>
          </p:cNvSpPr>
          <p:nvPr/>
        </p:nvSpPr>
        <p:spPr bwMode="auto">
          <a:xfrm>
            <a:off x="2220913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41" name="Line 18"/>
          <p:cNvSpPr>
            <a:spLocks noChangeShapeType="1"/>
          </p:cNvSpPr>
          <p:nvPr/>
        </p:nvSpPr>
        <p:spPr bwMode="auto">
          <a:xfrm>
            <a:off x="2841625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42" name="Line 19"/>
          <p:cNvSpPr>
            <a:spLocks noChangeShapeType="1"/>
          </p:cNvSpPr>
          <p:nvPr/>
        </p:nvSpPr>
        <p:spPr bwMode="auto">
          <a:xfrm>
            <a:off x="3771900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43" name="Line 20"/>
          <p:cNvSpPr>
            <a:spLocks noChangeShapeType="1"/>
          </p:cNvSpPr>
          <p:nvPr/>
        </p:nvSpPr>
        <p:spPr bwMode="auto">
          <a:xfrm>
            <a:off x="3462338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44" name="Line 21"/>
          <p:cNvSpPr>
            <a:spLocks noChangeShapeType="1"/>
          </p:cNvSpPr>
          <p:nvPr/>
        </p:nvSpPr>
        <p:spPr bwMode="auto">
          <a:xfrm>
            <a:off x="3151188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45" name="Line 22"/>
          <p:cNvSpPr>
            <a:spLocks noChangeShapeType="1"/>
          </p:cNvSpPr>
          <p:nvPr/>
        </p:nvSpPr>
        <p:spPr bwMode="auto">
          <a:xfrm flipV="1">
            <a:off x="1289050" y="4635500"/>
            <a:ext cx="3175" cy="15192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297046" name="Group 23"/>
          <p:cNvGrpSpPr>
            <a:grpSpLocks/>
          </p:cNvGrpSpPr>
          <p:nvPr/>
        </p:nvGrpSpPr>
        <p:grpSpPr bwMode="auto">
          <a:xfrm>
            <a:off x="1169988" y="4945063"/>
            <a:ext cx="123825" cy="1092200"/>
            <a:chOff x="527" y="3115"/>
            <a:chExt cx="78" cy="688"/>
          </a:xfrm>
        </p:grpSpPr>
        <p:sp>
          <p:nvSpPr>
            <p:cNvPr id="297088" name="Line 24"/>
            <p:cNvSpPr>
              <a:spLocks noChangeShapeType="1"/>
            </p:cNvSpPr>
            <p:nvPr/>
          </p:nvSpPr>
          <p:spPr bwMode="auto">
            <a:xfrm>
              <a:off x="527" y="3803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89" name="Line 25"/>
            <p:cNvSpPr>
              <a:spLocks noChangeShapeType="1"/>
            </p:cNvSpPr>
            <p:nvPr/>
          </p:nvSpPr>
          <p:spPr bwMode="auto">
            <a:xfrm>
              <a:off x="527" y="3573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90" name="Line 26"/>
            <p:cNvSpPr>
              <a:spLocks noChangeShapeType="1"/>
            </p:cNvSpPr>
            <p:nvPr/>
          </p:nvSpPr>
          <p:spPr bwMode="auto">
            <a:xfrm>
              <a:off x="527" y="3115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91" name="Line 27"/>
            <p:cNvSpPr>
              <a:spLocks noChangeShapeType="1"/>
            </p:cNvSpPr>
            <p:nvPr/>
          </p:nvSpPr>
          <p:spPr bwMode="auto">
            <a:xfrm>
              <a:off x="527" y="3345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297047" name="Rectangle 28"/>
          <p:cNvSpPr>
            <a:spLocks noChangeArrowheads="1"/>
          </p:cNvSpPr>
          <p:nvPr/>
        </p:nvSpPr>
        <p:spPr bwMode="auto">
          <a:xfrm>
            <a:off x="3824288" y="5313363"/>
            <a:ext cx="8509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t 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(s)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97048" name="Rectangle 29"/>
          <p:cNvSpPr>
            <a:spLocks noChangeArrowheads="1"/>
          </p:cNvSpPr>
          <p:nvPr/>
        </p:nvSpPr>
        <p:spPr bwMode="auto">
          <a:xfrm>
            <a:off x="4854575" y="2862263"/>
            <a:ext cx="39624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Between 3 s and 4 s the</a:t>
            </a:r>
            <a:br>
              <a:rPr lang="en-ZA" sz="23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/>
            </a:r>
            <a:br>
              <a:rPr lang="en-ZA" sz="2200">
                <a:solidFill>
                  <a:srgbClr val="000066"/>
                </a:solidFill>
              </a:rPr>
            </a:br>
            <a:endParaRPr lang="en-ZA" sz="1000">
              <a:solidFill>
                <a:srgbClr val="000066"/>
              </a:solidFill>
            </a:endParaRPr>
          </a:p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is</a:t>
            </a:r>
            <a:endParaRPr lang="en-US" sz="2300">
              <a:solidFill>
                <a:srgbClr val="000066"/>
              </a:solidFill>
            </a:endParaRPr>
          </a:p>
        </p:txBody>
      </p:sp>
      <p:sp>
        <p:nvSpPr>
          <p:cNvPr id="297049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z="2800" smtClean="0"/>
              <a:t>POSITION GRAPHS </a:t>
            </a:r>
            <a:r>
              <a:rPr lang="en-ZA" sz="2800" smtClean="0">
                <a:sym typeface="Symbol" pitchFamily="18" charset="2"/>
              </a:rPr>
              <a:t></a:t>
            </a:r>
            <a:r>
              <a:rPr lang="en-ZA" sz="2800" smtClean="0"/>
              <a:t> VELOCITY GRAPHS</a:t>
            </a:r>
            <a:endParaRPr lang="en-US" sz="2800" smtClean="0"/>
          </a:p>
        </p:txBody>
      </p:sp>
      <p:sp>
        <p:nvSpPr>
          <p:cNvPr id="297050" name="Rectangle 31"/>
          <p:cNvSpPr>
            <a:spLocks noChangeArrowheads="1"/>
          </p:cNvSpPr>
          <p:nvPr/>
        </p:nvSpPr>
        <p:spPr bwMode="auto">
          <a:xfrm>
            <a:off x="0" y="1252538"/>
            <a:ext cx="91440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Angular velocity </a:t>
            </a:r>
            <a:r>
              <a:rPr lang="en-US" sz="23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</a:t>
            </a:r>
            <a:r>
              <a:rPr lang="en-ZA" sz="2300">
                <a:solidFill>
                  <a:srgbClr val="000066"/>
                </a:solidFill>
              </a:rPr>
              <a:t> is equivalent to the slope of a </a:t>
            </a:r>
            <a:r>
              <a:rPr lang="en-ZA" sz="23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r>
              <a:rPr lang="en-ZA" sz="2300">
                <a:solidFill>
                  <a:srgbClr val="000066"/>
                </a:solidFill>
                <a:sym typeface="Symbol" pitchFamily="18" charset="2"/>
              </a:rPr>
              <a:t>-vs-</a:t>
            </a:r>
            <a:r>
              <a:rPr lang="en-ZA" sz="23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 sz="2300" b="1" i="1">
                <a:solidFill>
                  <a:srgbClr val="000066"/>
                </a:solidFill>
                <a:sym typeface="Symbol" pitchFamily="18" charset="2"/>
              </a:rPr>
              <a:t> </a:t>
            </a:r>
            <a:r>
              <a:rPr lang="en-ZA" sz="2300">
                <a:solidFill>
                  <a:srgbClr val="000066"/>
                </a:solidFill>
              </a:rPr>
              <a:t> graph. </a:t>
            </a:r>
          </a:p>
        </p:txBody>
      </p:sp>
      <p:sp>
        <p:nvSpPr>
          <p:cNvPr id="297051" name="Freeform 33"/>
          <p:cNvSpPr>
            <a:spLocks/>
          </p:cNvSpPr>
          <p:nvPr/>
        </p:nvSpPr>
        <p:spPr bwMode="auto">
          <a:xfrm>
            <a:off x="1292225" y="2405063"/>
            <a:ext cx="2481263" cy="1570037"/>
          </a:xfrm>
          <a:custGeom>
            <a:avLst/>
            <a:gdLst>
              <a:gd name="T0" fmla="*/ 0 w 1729"/>
              <a:gd name="T1" fmla="*/ 0 h 1146"/>
              <a:gd name="T2" fmla="*/ 2147483647 w 1729"/>
              <a:gd name="T3" fmla="*/ 2147483647 h 1146"/>
              <a:gd name="T4" fmla="*/ 2147483647 w 1729"/>
              <a:gd name="T5" fmla="*/ 2147483647 h 1146"/>
              <a:gd name="T6" fmla="*/ 2147483647 w 1729"/>
              <a:gd name="T7" fmla="*/ 2147483647 h 1146"/>
              <a:gd name="T8" fmla="*/ 0 60000 65536"/>
              <a:gd name="T9" fmla="*/ 0 60000 65536"/>
              <a:gd name="T10" fmla="*/ 0 60000 65536"/>
              <a:gd name="T11" fmla="*/ 0 60000 65536"/>
              <a:gd name="T12" fmla="*/ 0 w 1729"/>
              <a:gd name="T13" fmla="*/ 0 h 1146"/>
              <a:gd name="T14" fmla="*/ 1729 w 1729"/>
              <a:gd name="T15" fmla="*/ 1146 h 11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29" h="1146">
                <a:moveTo>
                  <a:pt x="0" y="0"/>
                </a:moveTo>
                <a:lnTo>
                  <a:pt x="649" y="1146"/>
                </a:lnTo>
                <a:lnTo>
                  <a:pt x="868" y="1146"/>
                </a:lnTo>
                <a:lnTo>
                  <a:pt x="1729" y="384"/>
                </a:ln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52" name="Rectangle 34"/>
          <p:cNvSpPr>
            <a:spLocks noChangeArrowheads="1"/>
          </p:cNvSpPr>
          <p:nvPr/>
        </p:nvSpPr>
        <p:spPr bwMode="auto">
          <a:xfrm>
            <a:off x="296863" y="1784350"/>
            <a:ext cx="101123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18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 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(rad)</a:t>
            </a:r>
          </a:p>
        </p:txBody>
      </p:sp>
      <p:sp>
        <p:nvSpPr>
          <p:cNvPr id="297053" name="Line 35"/>
          <p:cNvSpPr>
            <a:spLocks noChangeShapeType="1"/>
          </p:cNvSpPr>
          <p:nvPr/>
        </p:nvSpPr>
        <p:spPr bwMode="auto">
          <a:xfrm>
            <a:off x="1158875" y="2933700"/>
            <a:ext cx="3162300" cy="15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54" name="Rectangle 36"/>
          <p:cNvSpPr>
            <a:spLocks noChangeArrowheads="1"/>
          </p:cNvSpPr>
          <p:nvPr/>
        </p:nvSpPr>
        <p:spPr bwMode="auto">
          <a:xfrm>
            <a:off x="3824288" y="2946400"/>
            <a:ext cx="8509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t 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(s)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97055" name="Line 37"/>
          <p:cNvSpPr>
            <a:spLocks noChangeShapeType="1"/>
          </p:cNvSpPr>
          <p:nvPr/>
        </p:nvSpPr>
        <p:spPr bwMode="auto">
          <a:xfrm>
            <a:off x="1911350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56" name="Rectangle 38"/>
          <p:cNvSpPr>
            <a:spLocks noChangeArrowheads="1"/>
          </p:cNvSpPr>
          <p:nvPr/>
        </p:nvSpPr>
        <p:spPr bwMode="auto">
          <a:xfrm>
            <a:off x="552450" y="3208338"/>
            <a:ext cx="639763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en-GB" sz="2000" b="1" i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</a:t>
            </a:r>
            <a:endParaRPr lang="en-GB" sz="2000" b="1" i="1" baseline="-25000">
              <a:solidFill>
                <a:srgbClr val="000000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97057" name="Line 39"/>
          <p:cNvSpPr>
            <a:spLocks noChangeShapeType="1"/>
          </p:cNvSpPr>
          <p:nvPr/>
        </p:nvSpPr>
        <p:spPr bwMode="auto">
          <a:xfrm>
            <a:off x="1601788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58" name="Line 40"/>
          <p:cNvSpPr>
            <a:spLocks noChangeShapeType="1"/>
          </p:cNvSpPr>
          <p:nvPr/>
        </p:nvSpPr>
        <p:spPr bwMode="auto">
          <a:xfrm>
            <a:off x="2532063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59" name="Line 41"/>
          <p:cNvSpPr>
            <a:spLocks noChangeShapeType="1"/>
          </p:cNvSpPr>
          <p:nvPr/>
        </p:nvSpPr>
        <p:spPr bwMode="auto">
          <a:xfrm>
            <a:off x="2220913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60" name="Line 42"/>
          <p:cNvSpPr>
            <a:spLocks noChangeShapeType="1"/>
          </p:cNvSpPr>
          <p:nvPr/>
        </p:nvSpPr>
        <p:spPr bwMode="auto">
          <a:xfrm>
            <a:off x="2841625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61" name="Line 43"/>
          <p:cNvSpPr>
            <a:spLocks noChangeShapeType="1"/>
          </p:cNvSpPr>
          <p:nvPr/>
        </p:nvSpPr>
        <p:spPr bwMode="auto">
          <a:xfrm>
            <a:off x="3771900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62" name="Line 44"/>
          <p:cNvSpPr>
            <a:spLocks noChangeShapeType="1"/>
          </p:cNvSpPr>
          <p:nvPr/>
        </p:nvSpPr>
        <p:spPr bwMode="auto">
          <a:xfrm>
            <a:off x="3462338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63" name="Line 45"/>
          <p:cNvSpPr>
            <a:spLocks noChangeShapeType="1"/>
          </p:cNvSpPr>
          <p:nvPr/>
        </p:nvSpPr>
        <p:spPr bwMode="auto">
          <a:xfrm>
            <a:off x="3151188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64" name="Rectangle 46"/>
          <p:cNvSpPr>
            <a:spLocks noChangeArrowheads="1"/>
          </p:cNvSpPr>
          <p:nvPr/>
        </p:nvSpPr>
        <p:spPr bwMode="auto">
          <a:xfrm>
            <a:off x="1670050" y="2962275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7065" name="Rectangle 47"/>
          <p:cNvSpPr>
            <a:spLocks noChangeArrowheads="1"/>
          </p:cNvSpPr>
          <p:nvPr/>
        </p:nvSpPr>
        <p:spPr bwMode="auto">
          <a:xfrm>
            <a:off x="2281238" y="2962275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7066" name="Rectangle 48"/>
          <p:cNvSpPr>
            <a:spLocks noChangeArrowheads="1"/>
          </p:cNvSpPr>
          <p:nvPr/>
        </p:nvSpPr>
        <p:spPr bwMode="auto">
          <a:xfrm>
            <a:off x="2901950" y="2962275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6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7067" name="Rectangle 49"/>
          <p:cNvSpPr>
            <a:spLocks noChangeArrowheads="1"/>
          </p:cNvSpPr>
          <p:nvPr/>
        </p:nvSpPr>
        <p:spPr bwMode="auto">
          <a:xfrm>
            <a:off x="854075" y="2717800"/>
            <a:ext cx="33813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7068" name="Line 50"/>
          <p:cNvSpPr>
            <a:spLocks noChangeShapeType="1"/>
          </p:cNvSpPr>
          <p:nvPr/>
        </p:nvSpPr>
        <p:spPr bwMode="auto">
          <a:xfrm flipV="1">
            <a:off x="1289050" y="1962150"/>
            <a:ext cx="3175" cy="21859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69" name="Line 51"/>
          <p:cNvSpPr>
            <a:spLocks noChangeShapeType="1"/>
          </p:cNvSpPr>
          <p:nvPr/>
        </p:nvSpPr>
        <p:spPr bwMode="auto">
          <a:xfrm>
            <a:off x="1169988" y="3979863"/>
            <a:ext cx="1238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70" name="Line 52"/>
          <p:cNvSpPr>
            <a:spLocks noChangeShapeType="1"/>
          </p:cNvSpPr>
          <p:nvPr/>
        </p:nvSpPr>
        <p:spPr bwMode="auto">
          <a:xfrm>
            <a:off x="1169988" y="3454400"/>
            <a:ext cx="1238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71" name="Line 53"/>
          <p:cNvSpPr>
            <a:spLocks noChangeShapeType="1"/>
          </p:cNvSpPr>
          <p:nvPr/>
        </p:nvSpPr>
        <p:spPr bwMode="auto">
          <a:xfrm>
            <a:off x="1169988" y="2406650"/>
            <a:ext cx="1238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72" name="Line 54"/>
          <p:cNvSpPr>
            <a:spLocks noChangeShapeType="1"/>
          </p:cNvSpPr>
          <p:nvPr/>
        </p:nvSpPr>
        <p:spPr bwMode="auto">
          <a:xfrm>
            <a:off x="1169988" y="2932113"/>
            <a:ext cx="1238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73" name="Rectangle 55"/>
          <p:cNvSpPr>
            <a:spLocks noChangeArrowheads="1"/>
          </p:cNvSpPr>
          <p:nvPr/>
        </p:nvSpPr>
        <p:spPr bwMode="auto">
          <a:xfrm>
            <a:off x="552450" y="3725863"/>
            <a:ext cx="639763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4</a:t>
            </a:r>
            <a:r>
              <a:rPr lang="en-GB" sz="2000" b="1" i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</a:t>
            </a:r>
            <a:endParaRPr lang="en-GB" sz="2000" b="1" i="1" baseline="-25000">
              <a:solidFill>
                <a:srgbClr val="000000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97074" name="Rectangle 56"/>
          <p:cNvSpPr>
            <a:spLocks noChangeArrowheads="1"/>
          </p:cNvSpPr>
          <p:nvPr/>
        </p:nvSpPr>
        <p:spPr bwMode="auto">
          <a:xfrm>
            <a:off x="717550" y="2152650"/>
            <a:ext cx="474663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en-GB" sz="2000" b="1" i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</a:t>
            </a:r>
            <a:endParaRPr lang="en-GB" sz="2000" b="1" i="1" baseline="-25000">
              <a:solidFill>
                <a:srgbClr val="000000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97075" name="Rectangle 57"/>
          <p:cNvSpPr>
            <a:spLocks noChangeArrowheads="1"/>
          </p:cNvSpPr>
          <p:nvPr/>
        </p:nvSpPr>
        <p:spPr bwMode="auto">
          <a:xfrm>
            <a:off x="3522663" y="2962275"/>
            <a:ext cx="481012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8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7076" name="Line 58"/>
          <p:cNvSpPr>
            <a:spLocks noChangeShapeType="1"/>
          </p:cNvSpPr>
          <p:nvPr/>
        </p:nvSpPr>
        <p:spPr bwMode="auto">
          <a:xfrm>
            <a:off x="1300163" y="3986213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297077" name="Group 59"/>
          <p:cNvGrpSpPr>
            <a:grpSpLocks/>
          </p:cNvGrpSpPr>
          <p:nvPr/>
        </p:nvGrpSpPr>
        <p:grpSpPr bwMode="auto">
          <a:xfrm>
            <a:off x="2222500" y="2692400"/>
            <a:ext cx="1550988" cy="3438525"/>
            <a:chOff x="1617" y="2660"/>
            <a:chExt cx="1080" cy="1296"/>
          </a:xfrm>
        </p:grpSpPr>
        <p:sp>
          <p:nvSpPr>
            <p:cNvPr id="297085" name="Line 60"/>
            <p:cNvSpPr>
              <a:spLocks noChangeShapeType="1"/>
            </p:cNvSpPr>
            <p:nvPr/>
          </p:nvSpPr>
          <p:spPr bwMode="auto">
            <a:xfrm>
              <a:off x="1617" y="2660"/>
              <a:ext cx="0" cy="1296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86" name="Line 61"/>
            <p:cNvSpPr>
              <a:spLocks noChangeShapeType="1"/>
            </p:cNvSpPr>
            <p:nvPr/>
          </p:nvSpPr>
          <p:spPr bwMode="auto">
            <a:xfrm>
              <a:off x="1833" y="2660"/>
              <a:ext cx="0" cy="1296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7087" name="Line 62"/>
            <p:cNvSpPr>
              <a:spLocks noChangeShapeType="1"/>
            </p:cNvSpPr>
            <p:nvPr/>
          </p:nvSpPr>
          <p:spPr bwMode="auto">
            <a:xfrm>
              <a:off x="2697" y="2660"/>
              <a:ext cx="0" cy="1296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aphicFrame>
        <p:nvGraphicFramePr>
          <p:cNvPr id="297023" name="Object 64"/>
          <p:cNvGraphicFramePr>
            <a:graphicFrameLocks noChangeAspect="1"/>
          </p:cNvGraphicFramePr>
          <p:nvPr/>
        </p:nvGraphicFramePr>
        <p:xfrm>
          <a:off x="5492750" y="3762375"/>
          <a:ext cx="340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27" name="Equation" r:id="rId4" imgW="3403600" imgH="596900" progId="Equation.DSMT4">
                  <p:embed/>
                </p:oleObj>
              </mc:Choice>
              <mc:Fallback>
                <p:oleObj name="Equation" r:id="rId4" imgW="3403600" imgH="59690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0" y="3762375"/>
                        <a:ext cx="3403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78" name="Line 64"/>
          <p:cNvSpPr>
            <a:spLocks noChangeShapeType="1"/>
          </p:cNvSpPr>
          <p:nvPr/>
        </p:nvSpPr>
        <p:spPr bwMode="auto">
          <a:xfrm>
            <a:off x="1290638" y="6034088"/>
            <a:ext cx="928687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079" name="Rectangle 65"/>
          <p:cNvSpPr>
            <a:spLocks noChangeArrowheads="1"/>
          </p:cNvSpPr>
          <p:nvPr/>
        </p:nvSpPr>
        <p:spPr bwMode="auto">
          <a:xfrm>
            <a:off x="4170363" y="1881188"/>
            <a:ext cx="47593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895350" lvl="1" indent="-715963">
              <a:lnSpc>
                <a:spcPct val="110000"/>
              </a:lnSpc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Eg:	A particle moves around a circle…</a:t>
            </a:r>
          </a:p>
        </p:txBody>
      </p:sp>
      <p:sp>
        <p:nvSpPr>
          <p:cNvPr id="2" name="Rectangle 66"/>
          <p:cNvSpPr>
            <a:spLocks noChangeArrowheads="1"/>
          </p:cNvSpPr>
          <p:nvPr/>
        </p:nvSpPr>
        <p:spPr bwMode="auto">
          <a:xfrm>
            <a:off x="5694363" y="3235325"/>
            <a:ext cx="1473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Font typeface="Arial" charset="0"/>
              <a:buNone/>
            </a:pPr>
            <a:r>
              <a:rPr lang="en-ZA" sz="2200">
                <a:solidFill>
                  <a:srgbClr val="00CC00"/>
                </a:solidFill>
              </a:rPr>
              <a:t>velocity</a:t>
            </a:r>
            <a:endParaRPr lang="en-US" sz="2200">
              <a:solidFill>
                <a:srgbClr val="00CC00"/>
              </a:solidFill>
            </a:endParaRPr>
          </a:p>
        </p:txBody>
      </p:sp>
      <p:sp>
        <p:nvSpPr>
          <p:cNvPr id="3" name="Rectangle 67"/>
          <p:cNvSpPr>
            <a:spLocks noChangeArrowheads="1"/>
          </p:cNvSpPr>
          <p:nvPr/>
        </p:nvSpPr>
        <p:spPr bwMode="auto">
          <a:xfrm>
            <a:off x="5895975" y="3233738"/>
            <a:ext cx="11461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Font typeface="Arial" charset="0"/>
              <a:buNone/>
            </a:pPr>
            <a:r>
              <a:rPr lang="en-ZA" sz="2200">
                <a:solidFill>
                  <a:srgbClr val="3366FF"/>
                </a:solidFill>
              </a:rPr>
              <a:t>slope</a:t>
            </a:r>
            <a:endParaRPr lang="en-US" sz="2200">
              <a:solidFill>
                <a:srgbClr val="3366FF"/>
              </a:solidFill>
            </a:endParaRPr>
          </a:p>
        </p:txBody>
      </p:sp>
      <p:sp>
        <p:nvSpPr>
          <p:cNvPr id="4" name="Freeform 71"/>
          <p:cNvSpPr>
            <a:spLocks/>
          </p:cNvSpPr>
          <p:nvPr/>
        </p:nvSpPr>
        <p:spPr bwMode="auto">
          <a:xfrm>
            <a:off x="2374900" y="1022350"/>
            <a:ext cx="3673475" cy="2903538"/>
          </a:xfrm>
          <a:custGeom>
            <a:avLst/>
            <a:gdLst>
              <a:gd name="T0" fmla="*/ 2147483647 w 2314"/>
              <a:gd name="T1" fmla="*/ 2147483647 h 1829"/>
              <a:gd name="T2" fmla="*/ 0 w 2314"/>
              <a:gd name="T3" fmla="*/ 2147483647 h 1829"/>
              <a:gd name="T4" fmla="*/ 0 60000 65536"/>
              <a:gd name="T5" fmla="*/ 0 60000 65536"/>
              <a:gd name="T6" fmla="*/ 0 w 2314"/>
              <a:gd name="T7" fmla="*/ 0 h 1829"/>
              <a:gd name="T8" fmla="*/ 2314 w 2314"/>
              <a:gd name="T9" fmla="*/ 1829 h 182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14" h="1829">
                <a:moveTo>
                  <a:pt x="2314" y="1557"/>
                </a:moveTo>
                <a:cubicBezTo>
                  <a:pt x="1318" y="1586"/>
                  <a:pt x="571" y="0"/>
                  <a:pt x="0" y="1829"/>
                </a:cubicBezTo>
              </a:path>
            </a:pathLst>
          </a:custGeom>
          <a:noFill/>
          <a:ln w="22225">
            <a:solidFill>
              <a:srgbClr val="3366FF"/>
            </a:solidFill>
            <a:prstDash val="sysDot"/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" name="Freeform 72"/>
          <p:cNvSpPr>
            <a:spLocks/>
          </p:cNvSpPr>
          <p:nvPr/>
        </p:nvSpPr>
        <p:spPr bwMode="auto">
          <a:xfrm>
            <a:off x="2366963" y="3505200"/>
            <a:ext cx="3517900" cy="1765300"/>
          </a:xfrm>
          <a:custGeom>
            <a:avLst/>
            <a:gdLst>
              <a:gd name="T0" fmla="*/ 2147483647 w 2216"/>
              <a:gd name="T1" fmla="*/ 0 h 1112"/>
              <a:gd name="T2" fmla="*/ 0 w 2216"/>
              <a:gd name="T3" fmla="*/ 2147483647 h 1112"/>
              <a:gd name="T4" fmla="*/ 0 60000 65536"/>
              <a:gd name="T5" fmla="*/ 0 60000 65536"/>
              <a:gd name="T6" fmla="*/ 0 w 2216"/>
              <a:gd name="T7" fmla="*/ 0 h 1112"/>
              <a:gd name="T8" fmla="*/ 2216 w 2216"/>
              <a:gd name="T9" fmla="*/ 1112 h 111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216" h="1112">
                <a:moveTo>
                  <a:pt x="2216" y="0"/>
                </a:moveTo>
                <a:cubicBezTo>
                  <a:pt x="1268" y="48"/>
                  <a:pt x="147" y="452"/>
                  <a:pt x="0" y="1112"/>
                </a:cubicBezTo>
              </a:path>
            </a:pathLst>
          </a:custGeom>
          <a:noFill/>
          <a:ln w="22225">
            <a:solidFill>
              <a:srgbClr val="00CC00"/>
            </a:solidFill>
            <a:prstDash val="sysDot"/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6" name="Line 73"/>
          <p:cNvSpPr>
            <a:spLocks noChangeShapeType="1"/>
          </p:cNvSpPr>
          <p:nvPr/>
        </p:nvSpPr>
        <p:spPr bwMode="auto">
          <a:xfrm>
            <a:off x="2220913" y="5305425"/>
            <a:ext cx="300037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xit" presetSubtype="0" repeatCount="indefinite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xit" presetSubtype="0" repeatCount="indefinite" fill="hold" grpId="1" nodeType="with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7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repeatCount="indefinite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  <p:bldP spid="4" grpId="0" animBg="1"/>
      <p:bldP spid="4" grpId="1" animBg="1"/>
      <p:bldP spid="5" grpId="0" animBg="1"/>
      <p:bldP spid="5" grpId="1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29907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DBC7F37-BA4C-4D64-BC6A-B51200155CD0}" type="slidenum">
              <a:rPr lang="en-US" smtClean="0">
                <a:cs typeface="Arial" charset="0"/>
              </a:rPr>
              <a:pPr/>
              <a:t>11</a:t>
            </a:fld>
            <a:endParaRPr lang="en-US" smtClean="0">
              <a:cs typeface="Arial" charset="0"/>
            </a:endParaRPr>
          </a:p>
        </p:txBody>
      </p:sp>
      <p:sp>
        <p:nvSpPr>
          <p:cNvPr id="299072" name="Line 2"/>
          <p:cNvSpPr>
            <a:spLocks noChangeShapeType="1"/>
          </p:cNvSpPr>
          <p:nvPr/>
        </p:nvSpPr>
        <p:spPr bwMode="auto">
          <a:xfrm>
            <a:off x="1300163" y="6042025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073" name="Rectangle 3"/>
          <p:cNvSpPr>
            <a:spLocks noChangeArrowheads="1"/>
          </p:cNvSpPr>
          <p:nvPr/>
        </p:nvSpPr>
        <p:spPr bwMode="auto">
          <a:xfrm>
            <a:off x="153988" y="4378325"/>
            <a:ext cx="1160462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 </a:t>
            </a: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(rad/s)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99074" name="Rectangle 4"/>
          <p:cNvSpPr>
            <a:spLocks noChangeArrowheads="1"/>
          </p:cNvSpPr>
          <p:nvPr/>
        </p:nvSpPr>
        <p:spPr bwMode="auto">
          <a:xfrm>
            <a:off x="504825" y="5791200"/>
            <a:ext cx="639763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en-GB" sz="2000" b="1" i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</a:t>
            </a:r>
            <a:endParaRPr lang="en-GB" sz="2000" b="1" i="1" baseline="-25000">
              <a:solidFill>
                <a:srgbClr val="000000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99075" name="Rectangle 5"/>
          <p:cNvSpPr>
            <a:spLocks noChangeArrowheads="1"/>
          </p:cNvSpPr>
          <p:nvPr/>
        </p:nvSpPr>
        <p:spPr bwMode="auto">
          <a:xfrm>
            <a:off x="1670050" y="5297488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9076" name="Rectangle 6"/>
          <p:cNvSpPr>
            <a:spLocks noChangeArrowheads="1"/>
          </p:cNvSpPr>
          <p:nvPr/>
        </p:nvSpPr>
        <p:spPr bwMode="auto">
          <a:xfrm>
            <a:off x="2281238" y="5297488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9077" name="Rectangle 7"/>
          <p:cNvSpPr>
            <a:spLocks noChangeArrowheads="1"/>
          </p:cNvSpPr>
          <p:nvPr/>
        </p:nvSpPr>
        <p:spPr bwMode="auto">
          <a:xfrm>
            <a:off x="2901950" y="5297488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6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9078" name="Rectangle 8"/>
          <p:cNvSpPr>
            <a:spLocks noChangeArrowheads="1"/>
          </p:cNvSpPr>
          <p:nvPr/>
        </p:nvSpPr>
        <p:spPr bwMode="auto">
          <a:xfrm>
            <a:off x="806450" y="5091113"/>
            <a:ext cx="33813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9079" name="Rectangle 9"/>
          <p:cNvSpPr>
            <a:spLocks noChangeArrowheads="1"/>
          </p:cNvSpPr>
          <p:nvPr/>
        </p:nvSpPr>
        <p:spPr bwMode="auto">
          <a:xfrm>
            <a:off x="669925" y="4692650"/>
            <a:ext cx="474663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 i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</a:t>
            </a:r>
            <a:endParaRPr lang="en-GB" sz="2000" b="1" i="1" baseline="-25000">
              <a:solidFill>
                <a:srgbClr val="000000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99080" name="Rectangle 10"/>
          <p:cNvSpPr>
            <a:spLocks noChangeArrowheads="1"/>
          </p:cNvSpPr>
          <p:nvPr/>
        </p:nvSpPr>
        <p:spPr bwMode="auto">
          <a:xfrm>
            <a:off x="3522663" y="5297488"/>
            <a:ext cx="481012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8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9081" name="Line 11"/>
          <p:cNvSpPr>
            <a:spLocks noChangeShapeType="1"/>
          </p:cNvSpPr>
          <p:nvPr/>
        </p:nvSpPr>
        <p:spPr bwMode="auto">
          <a:xfrm>
            <a:off x="1158875" y="5310188"/>
            <a:ext cx="3162300" cy="1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082" name="Line 12"/>
          <p:cNvSpPr>
            <a:spLocks noChangeShapeType="1"/>
          </p:cNvSpPr>
          <p:nvPr/>
        </p:nvSpPr>
        <p:spPr bwMode="auto">
          <a:xfrm>
            <a:off x="1911350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083" name="Line 13"/>
          <p:cNvSpPr>
            <a:spLocks noChangeShapeType="1"/>
          </p:cNvSpPr>
          <p:nvPr/>
        </p:nvSpPr>
        <p:spPr bwMode="auto">
          <a:xfrm>
            <a:off x="1601788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084" name="Line 14"/>
          <p:cNvSpPr>
            <a:spLocks noChangeShapeType="1"/>
          </p:cNvSpPr>
          <p:nvPr/>
        </p:nvSpPr>
        <p:spPr bwMode="auto">
          <a:xfrm>
            <a:off x="2532063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085" name="Line 15"/>
          <p:cNvSpPr>
            <a:spLocks noChangeShapeType="1"/>
          </p:cNvSpPr>
          <p:nvPr/>
        </p:nvSpPr>
        <p:spPr bwMode="auto">
          <a:xfrm>
            <a:off x="2220913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086" name="Line 16"/>
          <p:cNvSpPr>
            <a:spLocks noChangeShapeType="1"/>
          </p:cNvSpPr>
          <p:nvPr/>
        </p:nvSpPr>
        <p:spPr bwMode="auto">
          <a:xfrm>
            <a:off x="2841625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087" name="Line 17"/>
          <p:cNvSpPr>
            <a:spLocks noChangeShapeType="1"/>
          </p:cNvSpPr>
          <p:nvPr/>
        </p:nvSpPr>
        <p:spPr bwMode="auto">
          <a:xfrm>
            <a:off x="3771900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088" name="Line 18"/>
          <p:cNvSpPr>
            <a:spLocks noChangeShapeType="1"/>
          </p:cNvSpPr>
          <p:nvPr/>
        </p:nvSpPr>
        <p:spPr bwMode="auto">
          <a:xfrm>
            <a:off x="3462338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089" name="Line 19"/>
          <p:cNvSpPr>
            <a:spLocks noChangeShapeType="1"/>
          </p:cNvSpPr>
          <p:nvPr/>
        </p:nvSpPr>
        <p:spPr bwMode="auto">
          <a:xfrm>
            <a:off x="3151188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090" name="Line 20"/>
          <p:cNvSpPr>
            <a:spLocks noChangeShapeType="1"/>
          </p:cNvSpPr>
          <p:nvPr/>
        </p:nvSpPr>
        <p:spPr bwMode="auto">
          <a:xfrm flipV="1">
            <a:off x="1289050" y="4635500"/>
            <a:ext cx="3175" cy="15192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299091" name="Group 21"/>
          <p:cNvGrpSpPr>
            <a:grpSpLocks/>
          </p:cNvGrpSpPr>
          <p:nvPr/>
        </p:nvGrpSpPr>
        <p:grpSpPr bwMode="auto">
          <a:xfrm>
            <a:off x="1169988" y="4945063"/>
            <a:ext cx="123825" cy="1092200"/>
            <a:chOff x="527" y="3115"/>
            <a:chExt cx="78" cy="688"/>
          </a:xfrm>
        </p:grpSpPr>
        <p:sp>
          <p:nvSpPr>
            <p:cNvPr id="299139" name="Line 22"/>
            <p:cNvSpPr>
              <a:spLocks noChangeShapeType="1"/>
            </p:cNvSpPr>
            <p:nvPr/>
          </p:nvSpPr>
          <p:spPr bwMode="auto">
            <a:xfrm>
              <a:off x="527" y="3803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40" name="Line 23"/>
            <p:cNvSpPr>
              <a:spLocks noChangeShapeType="1"/>
            </p:cNvSpPr>
            <p:nvPr/>
          </p:nvSpPr>
          <p:spPr bwMode="auto">
            <a:xfrm>
              <a:off x="527" y="3573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41" name="Line 24"/>
            <p:cNvSpPr>
              <a:spLocks noChangeShapeType="1"/>
            </p:cNvSpPr>
            <p:nvPr/>
          </p:nvSpPr>
          <p:spPr bwMode="auto">
            <a:xfrm>
              <a:off x="527" y="3115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42" name="Line 25"/>
            <p:cNvSpPr>
              <a:spLocks noChangeShapeType="1"/>
            </p:cNvSpPr>
            <p:nvPr/>
          </p:nvSpPr>
          <p:spPr bwMode="auto">
            <a:xfrm>
              <a:off x="527" y="3345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299092" name="Rectangle 26"/>
          <p:cNvSpPr>
            <a:spLocks noChangeArrowheads="1"/>
          </p:cNvSpPr>
          <p:nvPr/>
        </p:nvSpPr>
        <p:spPr bwMode="auto">
          <a:xfrm>
            <a:off x="3824288" y="5313363"/>
            <a:ext cx="8509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t 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(s)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99093" name="Rectangle 27"/>
          <p:cNvSpPr>
            <a:spLocks noChangeArrowheads="1"/>
          </p:cNvSpPr>
          <p:nvPr/>
        </p:nvSpPr>
        <p:spPr bwMode="auto">
          <a:xfrm>
            <a:off x="4854575" y="2862263"/>
            <a:ext cx="39624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Between 4 s and 8 s the</a:t>
            </a:r>
            <a:r>
              <a:rPr lang="en-ZA" sz="2200">
                <a:solidFill>
                  <a:srgbClr val="000066"/>
                </a:solidFill>
              </a:rPr>
              <a:t/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/>
            </a:r>
            <a:br>
              <a:rPr lang="en-ZA" sz="2200">
                <a:solidFill>
                  <a:srgbClr val="000066"/>
                </a:solidFill>
              </a:rPr>
            </a:br>
            <a:endParaRPr lang="en-ZA" sz="1000">
              <a:solidFill>
                <a:srgbClr val="000066"/>
              </a:solidFill>
            </a:endParaRPr>
          </a:p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is</a:t>
            </a:r>
            <a:endParaRPr lang="en-US" sz="2300">
              <a:solidFill>
                <a:srgbClr val="000066"/>
              </a:solidFill>
            </a:endParaRPr>
          </a:p>
        </p:txBody>
      </p:sp>
      <p:sp>
        <p:nvSpPr>
          <p:cNvPr id="299094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z="2800" smtClean="0"/>
              <a:t>POSITION GRAPHS </a:t>
            </a:r>
            <a:r>
              <a:rPr lang="en-ZA" sz="2800" smtClean="0">
                <a:sym typeface="Symbol" pitchFamily="18" charset="2"/>
              </a:rPr>
              <a:t></a:t>
            </a:r>
            <a:r>
              <a:rPr lang="en-ZA" sz="2800" smtClean="0"/>
              <a:t> VELOCITY GRAPHS</a:t>
            </a:r>
            <a:endParaRPr lang="en-US" sz="2800" smtClean="0"/>
          </a:p>
        </p:txBody>
      </p:sp>
      <p:sp>
        <p:nvSpPr>
          <p:cNvPr id="299095" name="Rectangle 29"/>
          <p:cNvSpPr>
            <a:spLocks noChangeArrowheads="1"/>
          </p:cNvSpPr>
          <p:nvPr/>
        </p:nvSpPr>
        <p:spPr bwMode="auto">
          <a:xfrm>
            <a:off x="0" y="1252538"/>
            <a:ext cx="91440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Angular velocity </a:t>
            </a:r>
            <a:r>
              <a:rPr lang="en-US" sz="23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</a:t>
            </a:r>
            <a:r>
              <a:rPr lang="en-ZA" sz="2300">
                <a:solidFill>
                  <a:srgbClr val="000066"/>
                </a:solidFill>
              </a:rPr>
              <a:t> is equivalent to the slope of a </a:t>
            </a:r>
            <a:r>
              <a:rPr lang="en-ZA" sz="23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r>
              <a:rPr lang="en-ZA" sz="2300">
                <a:solidFill>
                  <a:srgbClr val="000066"/>
                </a:solidFill>
                <a:sym typeface="Symbol" pitchFamily="18" charset="2"/>
              </a:rPr>
              <a:t>-vs-</a:t>
            </a:r>
            <a:r>
              <a:rPr lang="en-ZA" sz="23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 sz="2300" b="1" i="1">
                <a:solidFill>
                  <a:srgbClr val="000066"/>
                </a:solidFill>
                <a:sym typeface="Symbol" pitchFamily="18" charset="2"/>
              </a:rPr>
              <a:t> </a:t>
            </a:r>
            <a:r>
              <a:rPr lang="en-ZA" sz="2300">
                <a:solidFill>
                  <a:srgbClr val="000066"/>
                </a:solidFill>
              </a:rPr>
              <a:t> graph. </a:t>
            </a:r>
          </a:p>
        </p:txBody>
      </p:sp>
      <p:sp>
        <p:nvSpPr>
          <p:cNvPr id="299096" name="Freeform 30"/>
          <p:cNvSpPr>
            <a:spLocks/>
          </p:cNvSpPr>
          <p:nvPr/>
        </p:nvSpPr>
        <p:spPr bwMode="auto">
          <a:xfrm>
            <a:off x="1292225" y="2405063"/>
            <a:ext cx="2481263" cy="1570037"/>
          </a:xfrm>
          <a:custGeom>
            <a:avLst/>
            <a:gdLst>
              <a:gd name="T0" fmla="*/ 0 w 1729"/>
              <a:gd name="T1" fmla="*/ 0 h 1146"/>
              <a:gd name="T2" fmla="*/ 2147483647 w 1729"/>
              <a:gd name="T3" fmla="*/ 2147483647 h 1146"/>
              <a:gd name="T4" fmla="*/ 2147483647 w 1729"/>
              <a:gd name="T5" fmla="*/ 2147483647 h 1146"/>
              <a:gd name="T6" fmla="*/ 2147483647 w 1729"/>
              <a:gd name="T7" fmla="*/ 2147483647 h 1146"/>
              <a:gd name="T8" fmla="*/ 0 60000 65536"/>
              <a:gd name="T9" fmla="*/ 0 60000 65536"/>
              <a:gd name="T10" fmla="*/ 0 60000 65536"/>
              <a:gd name="T11" fmla="*/ 0 60000 65536"/>
              <a:gd name="T12" fmla="*/ 0 w 1729"/>
              <a:gd name="T13" fmla="*/ 0 h 1146"/>
              <a:gd name="T14" fmla="*/ 1729 w 1729"/>
              <a:gd name="T15" fmla="*/ 1146 h 11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29" h="1146">
                <a:moveTo>
                  <a:pt x="0" y="0"/>
                </a:moveTo>
                <a:lnTo>
                  <a:pt x="649" y="1146"/>
                </a:lnTo>
                <a:lnTo>
                  <a:pt x="868" y="1146"/>
                </a:lnTo>
                <a:lnTo>
                  <a:pt x="1729" y="384"/>
                </a:ln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097" name="Rectangle 31"/>
          <p:cNvSpPr>
            <a:spLocks noChangeArrowheads="1"/>
          </p:cNvSpPr>
          <p:nvPr/>
        </p:nvSpPr>
        <p:spPr bwMode="auto">
          <a:xfrm>
            <a:off x="296863" y="1784350"/>
            <a:ext cx="101123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18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 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(rad)</a:t>
            </a:r>
          </a:p>
        </p:txBody>
      </p:sp>
      <p:sp>
        <p:nvSpPr>
          <p:cNvPr id="299098" name="Line 32"/>
          <p:cNvSpPr>
            <a:spLocks noChangeShapeType="1"/>
          </p:cNvSpPr>
          <p:nvPr/>
        </p:nvSpPr>
        <p:spPr bwMode="auto">
          <a:xfrm>
            <a:off x="1158875" y="2933700"/>
            <a:ext cx="3162300" cy="15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099" name="Rectangle 33"/>
          <p:cNvSpPr>
            <a:spLocks noChangeArrowheads="1"/>
          </p:cNvSpPr>
          <p:nvPr/>
        </p:nvSpPr>
        <p:spPr bwMode="auto">
          <a:xfrm>
            <a:off x="3824288" y="2946400"/>
            <a:ext cx="8509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t 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(s)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99100" name="Line 34"/>
          <p:cNvSpPr>
            <a:spLocks noChangeShapeType="1"/>
          </p:cNvSpPr>
          <p:nvPr/>
        </p:nvSpPr>
        <p:spPr bwMode="auto">
          <a:xfrm>
            <a:off x="1911350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101" name="Rectangle 35"/>
          <p:cNvSpPr>
            <a:spLocks noChangeArrowheads="1"/>
          </p:cNvSpPr>
          <p:nvPr/>
        </p:nvSpPr>
        <p:spPr bwMode="auto">
          <a:xfrm>
            <a:off x="552450" y="3208338"/>
            <a:ext cx="639763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en-GB" sz="2000" b="1" i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</a:t>
            </a:r>
            <a:endParaRPr lang="en-GB" sz="2000" b="1" i="1" baseline="-25000">
              <a:solidFill>
                <a:srgbClr val="000000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99102" name="Line 36"/>
          <p:cNvSpPr>
            <a:spLocks noChangeShapeType="1"/>
          </p:cNvSpPr>
          <p:nvPr/>
        </p:nvSpPr>
        <p:spPr bwMode="auto">
          <a:xfrm>
            <a:off x="1601788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103" name="Line 37"/>
          <p:cNvSpPr>
            <a:spLocks noChangeShapeType="1"/>
          </p:cNvSpPr>
          <p:nvPr/>
        </p:nvSpPr>
        <p:spPr bwMode="auto">
          <a:xfrm>
            <a:off x="2532063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104" name="Line 38"/>
          <p:cNvSpPr>
            <a:spLocks noChangeShapeType="1"/>
          </p:cNvSpPr>
          <p:nvPr/>
        </p:nvSpPr>
        <p:spPr bwMode="auto">
          <a:xfrm>
            <a:off x="2220913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105" name="Line 39"/>
          <p:cNvSpPr>
            <a:spLocks noChangeShapeType="1"/>
          </p:cNvSpPr>
          <p:nvPr/>
        </p:nvSpPr>
        <p:spPr bwMode="auto">
          <a:xfrm>
            <a:off x="2841625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106" name="Line 40"/>
          <p:cNvSpPr>
            <a:spLocks noChangeShapeType="1"/>
          </p:cNvSpPr>
          <p:nvPr/>
        </p:nvSpPr>
        <p:spPr bwMode="auto">
          <a:xfrm>
            <a:off x="3771900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107" name="Line 41"/>
          <p:cNvSpPr>
            <a:spLocks noChangeShapeType="1"/>
          </p:cNvSpPr>
          <p:nvPr/>
        </p:nvSpPr>
        <p:spPr bwMode="auto">
          <a:xfrm>
            <a:off x="3462338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108" name="Line 42"/>
          <p:cNvSpPr>
            <a:spLocks noChangeShapeType="1"/>
          </p:cNvSpPr>
          <p:nvPr/>
        </p:nvSpPr>
        <p:spPr bwMode="auto">
          <a:xfrm>
            <a:off x="3151188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109" name="Rectangle 43"/>
          <p:cNvSpPr>
            <a:spLocks noChangeArrowheads="1"/>
          </p:cNvSpPr>
          <p:nvPr/>
        </p:nvSpPr>
        <p:spPr bwMode="auto">
          <a:xfrm>
            <a:off x="1670050" y="2962275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9110" name="Rectangle 44"/>
          <p:cNvSpPr>
            <a:spLocks noChangeArrowheads="1"/>
          </p:cNvSpPr>
          <p:nvPr/>
        </p:nvSpPr>
        <p:spPr bwMode="auto">
          <a:xfrm>
            <a:off x="2281238" y="2962275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9111" name="Rectangle 45"/>
          <p:cNvSpPr>
            <a:spLocks noChangeArrowheads="1"/>
          </p:cNvSpPr>
          <p:nvPr/>
        </p:nvSpPr>
        <p:spPr bwMode="auto">
          <a:xfrm>
            <a:off x="2901950" y="2962275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6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9112" name="Rectangle 46"/>
          <p:cNvSpPr>
            <a:spLocks noChangeArrowheads="1"/>
          </p:cNvSpPr>
          <p:nvPr/>
        </p:nvSpPr>
        <p:spPr bwMode="auto">
          <a:xfrm>
            <a:off x="854075" y="2717800"/>
            <a:ext cx="33813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9113" name="Line 47"/>
          <p:cNvSpPr>
            <a:spLocks noChangeShapeType="1"/>
          </p:cNvSpPr>
          <p:nvPr/>
        </p:nvSpPr>
        <p:spPr bwMode="auto">
          <a:xfrm flipV="1">
            <a:off x="1289050" y="1962150"/>
            <a:ext cx="3175" cy="21859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114" name="Line 48"/>
          <p:cNvSpPr>
            <a:spLocks noChangeShapeType="1"/>
          </p:cNvSpPr>
          <p:nvPr/>
        </p:nvSpPr>
        <p:spPr bwMode="auto">
          <a:xfrm>
            <a:off x="1169988" y="3979863"/>
            <a:ext cx="1238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115" name="Line 49"/>
          <p:cNvSpPr>
            <a:spLocks noChangeShapeType="1"/>
          </p:cNvSpPr>
          <p:nvPr/>
        </p:nvSpPr>
        <p:spPr bwMode="auto">
          <a:xfrm>
            <a:off x="1169988" y="3454400"/>
            <a:ext cx="1238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116" name="Line 50"/>
          <p:cNvSpPr>
            <a:spLocks noChangeShapeType="1"/>
          </p:cNvSpPr>
          <p:nvPr/>
        </p:nvSpPr>
        <p:spPr bwMode="auto">
          <a:xfrm>
            <a:off x="1169988" y="2406650"/>
            <a:ext cx="1238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117" name="Line 51"/>
          <p:cNvSpPr>
            <a:spLocks noChangeShapeType="1"/>
          </p:cNvSpPr>
          <p:nvPr/>
        </p:nvSpPr>
        <p:spPr bwMode="auto">
          <a:xfrm>
            <a:off x="1169988" y="2932113"/>
            <a:ext cx="1238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118" name="Rectangle 52"/>
          <p:cNvSpPr>
            <a:spLocks noChangeArrowheads="1"/>
          </p:cNvSpPr>
          <p:nvPr/>
        </p:nvSpPr>
        <p:spPr bwMode="auto">
          <a:xfrm>
            <a:off x="552450" y="3725863"/>
            <a:ext cx="639763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4</a:t>
            </a:r>
            <a:r>
              <a:rPr lang="en-GB" sz="2000" b="1" i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</a:t>
            </a:r>
            <a:endParaRPr lang="en-GB" sz="2000" b="1" i="1" baseline="-25000">
              <a:solidFill>
                <a:srgbClr val="000000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99119" name="Rectangle 53"/>
          <p:cNvSpPr>
            <a:spLocks noChangeArrowheads="1"/>
          </p:cNvSpPr>
          <p:nvPr/>
        </p:nvSpPr>
        <p:spPr bwMode="auto">
          <a:xfrm>
            <a:off x="717550" y="2152650"/>
            <a:ext cx="474663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en-GB" sz="2000" b="1" i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</a:t>
            </a:r>
            <a:endParaRPr lang="en-GB" sz="2000" b="1" i="1" baseline="-25000">
              <a:solidFill>
                <a:srgbClr val="000000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99120" name="Rectangle 54"/>
          <p:cNvSpPr>
            <a:spLocks noChangeArrowheads="1"/>
          </p:cNvSpPr>
          <p:nvPr/>
        </p:nvSpPr>
        <p:spPr bwMode="auto">
          <a:xfrm>
            <a:off x="3522663" y="2962275"/>
            <a:ext cx="481012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8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9121" name="Line 55"/>
          <p:cNvSpPr>
            <a:spLocks noChangeShapeType="1"/>
          </p:cNvSpPr>
          <p:nvPr/>
        </p:nvSpPr>
        <p:spPr bwMode="auto">
          <a:xfrm>
            <a:off x="1300163" y="3986213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299122" name="Group 56"/>
          <p:cNvGrpSpPr>
            <a:grpSpLocks/>
          </p:cNvGrpSpPr>
          <p:nvPr/>
        </p:nvGrpSpPr>
        <p:grpSpPr bwMode="auto">
          <a:xfrm>
            <a:off x="2222500" y="2692400"/>
            <a:ext cx="1550988" cy="3438525"/>
            <a:chOff x="1617" y="2660"/>
            <a:chExt cx="1080" cy="1296"/>
          </a:xfrm>
        </p:grpSpPr>
        <p:sp>
          <p:nvSpPr>
            <p:cNvPr id="299136" name="Line 57"/>
            <p:cNvSpPr>
              <a:spLocks noChangeShapeType="1"/>
            </p:cNvSpPr>
            <p:nvPr/>
          </p:nvSpPr>
          <p:spPr bwMode="auto">
            <a:xfrm>
              <a:off x="1617" y="2660"/>
              <a:ext cx="0" cy="1296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37" name="Line 58"/>
            <p:cNvSpPr>
              <a:spLocks noChangeShapeType="1"/>
            </p:cNvSpPr>
            <p:nvPr/>
          </p:nvSpPr>
          <p:spPr bwMode="auto">
            <a:xfrm>
              <a:off x="1833" y="2660"/>
              <a:ext cx="0" cy="1296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9138" name="Line 59"/>
            <p:cNvSpPr>
              <a:spLocks noChangeShapeType="1"/>
            </p:cNvSpPr>
            <p:nvPr/>
          </p:nvSpPr>
          <p:spPr bwMode="auto">
            <a:xfrm>
              <a:off x="2697" y="2660"/>
              <a:ext cx="0" cy="1296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aphicFrame>
        <p:nvGraphicFramePr>
          <p:cNvPr id="299068" name="Object 61"/>
          <p:cNvGraphicFramePr>
            <a:graphicFrameLocks noChangeAspect="1"/>
          </p:cNvGraphicFramePr>
          <p:nvPr/>
        </p:nvGraphicFramePr>
        <p:xfrm>
          <a:off x="5499100" y="3762375"/>
          <a:ext cx="3098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72" name="Equation" r:id="rId4" imgW="3098800" imgH="596900" progId="Equation.DSMT4">
                  <p:embed/>
                </p:oleObj>
              </mc:Choice>
              <mc:Fallback>
                <p:oleObj name="Equation" r:id="rId4" imgW="3098800" imgH="59690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100" y="3762375"/>
                        <a:ext cx="3098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9123" name="Line 61"/>
          <p:cNvSpPr>
            <a:spLocks noChangeShapeType="1"/>
          </p:cNvSpPr>
          <p:nvPr/>
        </p:nvSpPr>
        <p:spPr bwMode="auto">
          <a:xfrm>
            <a:off x="1290638" y="6034088"/>
            <a:ext cx="928687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9124" name="Rectangle 62"/>
          <p:cNvSpPr>
            <a:spLocks noChangeArrowheads="1"/>
          </p:cNvSpPr>
          <p:nvPr/>
        </p:nvSpPr>
        <p:spPr bwMode="auto">
          <a:xfrm>
            <a:off x="4170363" y="1881188"/>
            <a:ext cx="47593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895350" lvl="1" indent="-715963">
              <a:lnSpc>
                <a:spcPct val="110000"/>
              </a:lnSpc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Eg:	A particle moves around a circle…</a:t>
            </a:r>
          </a:p>
        </p:txBody>
      </p:sp>
      <p:sp>
        <p:nvSpPr>
          <p:cNvPr id="2" name="Rectangle 63"/>
          <p:cNvSpPr>
            <a:spLocks noChangeArrowheads="1"/>
          </p:cNvSpPr>
          <p:nvPr/>
        </p:nvSpPr>
        <p:spPr bwMode="auto">
          <a:xfrm>
            <a:off x="5694363" y="3235325"/>
            <a:ext cx="1473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Font typeface="Arial" charset="0"/>
              <a:buNone/>
            </a:pPr>
            <a:r>
              <a:rPr lang="en-ZA" sz="2200">
                <a:solidFill>
                  <a:srgbClr val="00CC00"/>
                </a:solidFill>
              </a:rPr>
              <a:t>velocity</a:t>
            </a:r>
            <a:endParaRPr lang="en-US" sz="2200">
              <a:solidFill>
                <a:srgbClr val="00CC00"/>
              </a:solidFill>
            </a:endParaRPr>
          </a:p>
        </p:txBody>
      </p:sp>
      <p:sp>
        <p:nvSpPr>
          <p:cNvPr id="3" name="Rectangle 64"/>
          <p:cNvSpPr>
            <a:spLocks noChangeArrowheads="1"/>
          </p:cNvSpPr>
          <p:nvPr/>
        </p:nvSpPr>
        <p:spPr bwMode="auto">
          <a:xfrm>
            <a:off x="5895975" y="3233738"/>
            <a:ext cx="11461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Font typeface="Arial" charset="0"/>
              <a:buNone/>
            </a:pPr>
            <a:r>
              <a:rPr lang="en-ZA" sz="2200">
                <a:solidFill>
                  <a:srgbClr val="3366FF"/>
                </a:solidFill>
              </a:rPr>
              <a:t>slope</a:t>
            </a:r>
            <a:endParaRPr lang="en-US" sz="2200">
              <a:solidFill>
                <a:srgbClr val="3366FF"/>
              </a:solidFill>
            </a:endParaRPr>
          </a:p>
        </p:txBody>
      </p:sp>
      <p:sp>
        <p:nvSpPr>
          <p:cNvPr id="299127" name="Line 67"/>
          <p:cNvSpPr>
            <a:spLocks noChangeShapeType="1"/>
          </p:cNvSpPr>
          <p:nvPr/>
        </p:nvSpPr>
        <p:spPr bwMode="auto">
          <a:xfrm>
            <a:off x="2220913" y="5305425"/>
            <a:ext cx="300037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" name="Rectangle 68"/>
          <p:cNvSpPr>
            <a:spLocks noChangeArrowheads="1"/>
          </p:cNvSpPr>
          <p:nvPr/>
        </p:nvSpPr>
        <p:spPr bwMode="auto">
          <a:xfrm>
            <a:off x="3608388" y="3286125"/>
            <a:ext cx="8048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</a:p>
        </p:txBody>
      </p:sp>
      <p:sp>
        <p:nvSpPr>
          <p:cNvPr id="5" name="Rectangle 69"/>
          <p:cNvSpPr>
            <a:spLocks noChangeArrowheads="1"/>
          </p:cNvSpPr>
          <p:nvPr/>
        </p:nvSpPr>
        <p:spPr bwMode="auto">
          <a:xfrm>
            <a:off x="2952750" y="3922713"/>
            <a:ext cx="8048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</a:p>
        </p:txBody>
      </p:sp>
      <p:sp>
        <p:nvSpPr>
          <p:cNvPr id="299130" name="Line 70"/>
          <p:cNvSpPr>
            <a:spLocks noChangeShapeType="1"/>
          </p:cNvSpPr>
          <p:nvPr/>
        </p:nvSpPr>
        <p:spPr bwMode="auto">
          <a:xfrm>
            <a:off x="1300163" y="4943475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6" name="Line 71"/>
          <p:cNvSpPr>
            <a:spLocks noChangeShapeType="1"/>
          </p:cNvSpPr>
          <p:nvPr/>
        </p:nvSpPr>
        <p:spPr bwMode="auto">
          <a:xfrm>
            <a:off x="2528888" y="4943475"/>
            <a:ext cx="1243012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7" name="Line 72"/>
          <p:cNvSpPr>
            <a:spLocks noChangeShapeType="1"/>
          </p:cNvSpPr>
          <p:nvPr/>
        </p:nvSpPr>
        <p:spPr bwMode="auto">
          <a:xfrm>
            <a:off x="3775075" y="2930525"/>
            <a:ext cx="0" cy="1038225"/>
          </a:xfrm>
          <a:prstGeom prst="line">
            <a:avLst/>
          </a:prstGeom>
          <a:noFill/>
          <a:ln w="31750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" name="Line 73"/>
          <p:cNvSpPr>
            <a:spLocks noChangeShapeType="1"/>
          </p:cNvSpPr>
          <p:nvPr/>
        </p:nvSpPr>
        <p:spPr bwMode="auto">
          <a:xfrm>
            <a:off x="2527300" y="3984625"/>
            <a:ext cx="1250950" cy="0"/>
          </a:xfrm>
          <a:prstGeom prst="line">
            <a:avLst/>
          </a:prstGeom>
          <a:noFill/>
          <a:ln w="31750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9" name="Freeform 74"/>
          <p:cNvSpPr>
            <a:spLocks/>
          </p:cNvSpPr>
          <p:nvPr/>
        </p:nvSpPr>
        <p:spPr bwMode="auto">
          <a:xfrm>
            <a:off x="3205163" y="3446463"/>
            <a:ext cx="2847975" cy="773112"/>
          </a:xfrm>
          <a:custGeom>
            <a:avLst/>
            <a:gdLst>
              <a:gd name="T0" fmla="*/ 2147483647 w 2001"/>
              <a:gd name="T1" fmla="*/ 2147483647 h 487"/>
              <a:gd name="T2" fmla="*/ 0 w 2001"/>
              <a:gd name="T3" fmla="*/ 2147483647 h 487"/>
              <a:gd name="T4" fmla="*/ 0 60000 65536"/>
              <a:gd name="T5" fmla="*/ 0 60000 65536"/>
              <a:gd name="T6" fmla="*/ 0 w 2001"/>
              <a:gd name="T7" fmla="*/ 0 h 487"/>
              <a:gd name="T8" fmla="*/ 2001 w 2001"/>
              <a:gd name="T9" fmla="*/ 487 h 48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01" h="487">
                <a:moveTo>
                  <a:pt x="2001" y="30"/>
                </a:moveTo>
                <a:cubicBezTo>
                  <a:pt x="1499" y="0"/>
                  <a:pt x="827" y="487"/>
                  <a:pt x="0" y="37"/>
                </a:cubicBezTo>
              </a:path>
            </a:pathLst>
          </a:custGeom>
          <a:noFill/>
          <a:ln w="22225">
            <a:solidFill>
              <a:srgbClr val="3366FF"/>
            </a:solidFill>
            <a:prstDash val="sysDot"/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10" name="Freeform 75"/>
          <p:cNvSpPr>
            <a:spLocks/>
          </p:cNvSpPr>
          <p:nvPr/>
        </p:nvSpPr>
        <p:spPr bwMode="auto">
          <a:xfrm>
            <a:off x="3287713" y="3494088"/>
            <a:ext cx="2627312" cy="1393825"/>
          </a:xfrm>
          <a:custGeom>
            <a:avLst/>
            <a:gdLst>
              <a:gd name="T0" fmla="*/ 2147483647 w 1846"/>
              <a:gd name="T1" fmla="*/ 2147483647 h 878"/>
              <a:gd name="T2" fmla="*/ 0 w 1846"/>
              <a:gd name="T3" fmla="*/ 2147483647 h 878"/>
              <a:gd name="T4" fmla="*/ 0 60000 65536"/>
              <a:gd name="T5" fmla="*/ 0 60000 65536"/>
              <a:gd name="T6" fmla="*/ 0 w 1846"/>
              <a:gd name="T7" fmla="*/ 0 h 878"/>
              <a:gd name="T8" fmla="*/ 1846 w 1846"/>
              <a:gd name="T9" fmla="*/ 878 h 87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846" h="878">
                <a:moveTo>
                  <a:pt x="1846" y="7"/>
                </a:moveTo>
                <a:cubicBezTo>
                  <a:pt x="1034" y="0"/>
                  <a:pt x="7" y="443"/>
                  <a:pt x="0" y="878"/>
                </a:cubicBezTo>
              </a:path>
            </a:pathLst>
          </a:custGeom>
          <a:noFill/>
          <a:ln w="22225">
            <a:solidFill>
              <a:srgbClr val="00CC00"/>
            </a:solidFill>
            <a:prstDash val="sysDot"/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99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repeatCount="indefinite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  <p:bldP spid="4" grpId="0"/>
      <p:bldP spid="5" grpId="0"/>
      <p:bldP spid="6" grpId="0" animBg="1"/>
      <p:bldP spid="7" grpId="0" animBg="1"/>
      <p:bldP spid="8" grpId="0" animBg="1"/>
      <p:bldP spid="9" grpId="0" animBg="1"/>
      <p:bldP spid="9" grpId="1" animBg="1"/>
      <p:bldP spid="10" grpId="0" animBg="1"/>
      <p:bldP spid="10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821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2888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C1978C1-969D-4BF4-8645-078B0D205AE6}" type="slidenum">
              <a:rPr lang="en-US" smtClean="0">
                <a:cs typeface="Arial" charset="0"/>
              </a:rPr>
              <a:pPr/>
              <a:t>12</a:t>
            </a:fld>
            <a:endParaRPr lang="en-US" smtClean="0">
              <a:cs typeface="Arial" charset="0"/>
            </a:endParaRPr>
          </a:p>
        </p:txBody>
      </p:sp>
      <p:sp>
        <p:nvSpPr>
          <p:cNvPr id="288770" name="Rectangle 2"/>
          <p:cNvSpPr>
            <a:spLocks noChangeArrowheads="1"/>
          </p:cNvSpPr>
          <p:nvPr/>
        </p:nvSpPr>
        <p:spPr bwMode="auto">
          <a:xfrm>
            <a:off x="1981200" y="4067175"/>
            <a:ext cx="2154238" cy="1304925"/>
          </a:xfrm>
          <a:prstGeom prst="rect">
            <a:avLst/>
          </a:prstGeom>
          <a:solidFill>
            <a:srgbClr val="3366FF">
              <a:alpha val="25098"/>
            </a:srgbClr>
          </a:solidFill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8882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FINDING POSITION FROM VELOCITY</a:t>
            </a:r>
          </a:p>
        </p:txBody>
      </p:sp>
      <p:sp>
        <p:nvSpPr>
          <p:cNvPr id="28882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US" smtClean="0"/>
              <a:t>A body’s angul</a:t>
            </a:r>
            <a:r>
              <a:rPr lang="en-US" altLang="moh-CA" smtClean="0"/>
              <a:t>a</a:t>
            </a:r>
            <a:r>
              <a:rPr lang="en-US" smtClean="0"/>
              <a:t>r position after a time interval </a:t>
            </a:r>
            <a:r>
              <a:rPr lang="en-US" b="1" smtClean="0"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b="1" i="1" smtClean="0">
                <a:latin typeface="Times New Roman" pitchFamily="18" charset="0"/>
                <a:sym typeface="Symbol" pitchFamily="18" charset="2"/>
              </a:rPr>
              <a:t>t</a:t>
            </a:r>
            <a:r>
              <a:rPr lang="en-US" smtClean="0"/>
              <a:t> can be determined from its angular velocity using                       . </a:t>
            </a:r>
          </a:p>
        </p:txBody>
      </p:sp>
      <p:graphicFrame>
        <p:nvGraphicFramePr>
          <p:cNvPr id="288817" name="Object 49"/>
          <p:cNvGraphicFramePr>
            <a:graphicFrameLocks noChangeAspect="1"/>
          </p:cNvGraphicFramePr>
          <p:nvPr/>
        </p:nvGraphicFramePr>
        <p:xfrm>
          <a:off x="6756400" y="18542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829" name="Equation" r:id="rId4" imgW="1701800" imgH="381000" progId="Equation.DSMT4">
                  <p:embed/>
                </p:oleObj>
              </mc:Choice>
              <mc:Fallback>
                <p:oleObj name="Equation" r:id="rId4" imgW="1701800" imgH="38100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1854200"/>
                        <a:ext cx="1701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8774" name="Rectangle 6"/>
          <p:cNvSpPr>
            <a:spLocks noChangeArrowheads="1"/>
          </p:cNvSpPr>
          <p:nvPr/>
        </p:nvSpPr>
        <p:spPr bwMode="auto">
          <a:xfrm>
            <a:off x="179388" y="2365375"/>
            <a:ext cx="877411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>
                <a:solidFill>
                  <a:srgbClr val="000066"/>
                </a:solidFill>
              </a:rPr>
              <a:t>Graphically, the </a:t>
            </a:r>
            <a:r>
              <a:rPr lang="en-US" i="1">
                <a:solidFill>
                  <a:srgbClr val="000066"/>
                </a:solidFill>
              </a:rPr>
              <a:t>change</a:t>
            </a:r>
            <a:r>
              <a:rPr lang="en-US" i="1" baseline="30000">
                <a:solidFill>
                  <a:srgbClr val="000066"/>
                </a:solidFill>
              </a:rPr>
              <a:t> </a:t>
            </a:r>
            <a:r>
              <a:rPr lang="en-US">
                <a:solidFill>
                  <a:srgbClr val="000066"/>
                </a:solidFill>
              </a:rPr>
              <a:t> in angular position (</a:t>
            </a:r>
            <a:r>
              <a:rPr lang="en-US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 =</a:t>
            </a:r>
            <a:r>
              <a:rPr lang="en-US">
                <a:solidFill>
                  <a:srgbClr val="000066"/>
                </a:solidFill>
              </a:rPr>
              <a:t> 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</a:t>
            </a:r>
            <a:r>
              <a:rPr lang="en-US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US">
                <a:solidFill>
                  <a:srgbClr val="000066"/>
                </a:solidFill>
                <a:sym typeface="Symbol" pitchFamily="18" charset="2"/>
              </a:rPr>
              <a:t>) is given by the area “under” a </a:t>
            </a:r>
            <a:r>
              <a:rPr lang="en-US" b="1" i="1">
                <a:solidFill>
                  <a:srgbClr val="000066"/>
                </a:solidFill>
                <a:sym typeface="Symbol" pitchFamily="18" charset="2"/>
              </a:rPr>
              <a:t></a:t>
            </a:r>
            <a:r>
              <a:rPr lang="en-US">
                <a:solidFill>
                  <a:srgbClr val="000066"/>
                </a:solidFill>
                <a:sym typeface="Symbol" pitchFamily="18" charset="2"/>
              </a:rPr>
              <a:t>-vs-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US">
                <a:solidFill>
                  <a:srgbClr val="000066"/>
                </a:solidFill>
                <a:sym typeface="Symbol" pitchFamily="18" charset="2"/>
              </a:rPr>
              <a:t> graph:</a:t>
            </a:r>
          </a:p>
        </p:txBody>
      </p:sp>
      <p:sp>
        <p:nvSpPr>
          <p:cNvPr id="288775" name="Line 7"/>
          <p:cNvSpPr>
            <a:spLocks noChangeShapeType="1"/>
          </p:cNvSpPr>
          <p:nvPr/>
        </p:nvSpPr>
        <p:spPr bwMode="auto">
          <a:xfrm flipV="1">
            <a:off x="1260475" y="4060825"/>
            <a:ext cx="2868613" cy="11113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8776" name="Line 8"/>
          <p:cNvSpPr>
            <a:spLocks noChangeShapeType="1"/>
          </p:cNvSpPr>
          <p:nvPr/>
        </p:nvSpPr>
        <p:spPr bwMode="auto">
          <a:xfrm>
            <a:off x="1984375" y="3954463"/>
            <a:ext cx="1588" cy="1404937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8777" name="Line 9"/>
          <p:cNvSpPr>
            <a:spLocks noChangeShapeType="1"/>
          </p:cNvSpPr>
          <p:nvPr/>
        </p:nvSpPr>
        <p:spPr bwMode="auto">
          <a:xfrm>
            <a:off x="4133850" y="3954463"/>
            <a:ext cx="1588" cy="1404937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8778" name="Line 10"/>
          <p:cNvSpPr>
            <a:spLocks noChangeShapeType="1"/>
          </p:cNvSpPr>
          <p:nvPr/>
        </p:nvSpPr>
        <p:spPr bwMode="auto">
          <a:xfrm>
            <a:off x="1981200" y="5086350"/>
            <a:ext cx="21463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lg" len="lg"/>
            <a:tailEnd type="arrow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8779" name="Line 11"/>
          <p:cNvSpPr>
            <a:spLocks noChangeShapeType="1"/>
          </p:cNvSpPr>
          <p:nvPr/>
        </p:nvSpPr>
        <p:spPr bwMode="auto">
          <a:xfrm rot="-5400000">
            <a:off x="3074194" y="4717256"/>
            <a:ext cx="13208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lg" len="lg"/>
            <a:tailEnd type="arrow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8780" name="Rectangle 12"/>
          <p:cNvSpPr>
            <a:spLocks noChangeArrowheads="1"/>
          </p:cNvSpPr>
          <p:nvPr/>
        </p:nvSpPr>
        <p:spPr bwMode="auto">
          <a:xfrm>
            <a:off x="2603500" y="4638675"/>
            <a:ext cx="6985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endParaRPr lang="en-US">
              <a:solidFill>
                <a:srgbClr val="000066"/>
              </a:solidFill>
              <a:sym typeface="Symbol" pitchFamily="18" charset="2"/>
            </a:endParaRPr>
          </a:p>
        </p:txBody>
      </p:sp>
      <p:sp>
        <p:nvSpPr>
          <p:cNvPr id="288781" name="Rectangle 13"/>
          <p:cNvSpPr>
            <a:spLocks noChangeArrowheads="1"/>
          </p:cNvSpPr>
          <p:nvPr/>
        </p:nvSpPr>
        <p:spPr bwMode="auto">
          <a:xfrm>
            <a:off x="3148013" y="4238625"/>
            <a:ext cx="66516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</a:t>
            </a:r>
            <a:endParaRPr lang="en-US">
              <a:solidFill>
                <a:srgbClr val="000066"/>
              </a:solidFill>
              <a:sym typeface="Symbol" pitchFamily="18" charset="2"/>
            </a:endParaRPr>
          </a:p>
        </p:txBody>
      </p:sp>
      <p:sp>
        <p:nvSpPr>
          <p:cNvPr id="288809" name="Rectangle 41"/>
          <p:cNvSpPr>
            <a:spLocks noChangeArrowheads="1"/>
          </p:cNvSpPr>
          <p:nvPr/>
        </p:nvSpPr>
        <p:spPr bwMode="auto">
          <a:xfrm>
            <a:off x="5495925" y="3338513"/>
            <a:ext cx="3135313" cy="169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>
                <a:solidFill>
                  <a:srgbClr val="000066"/>
                </a:solidFill>
              </a:rPr>
              <a:t>During the time interval 2 s to 8 s the body’s angular displacement is</a:t>
            </a:r>
            <a:endParaRPr lang="en-US">
              <a:solidFill>
                <a:srgbClr val="000066"/>
              </a:solidFill>
              <a:sym typeface="Symbol" pitchFamily="18" charset="2"/>
            </a:endParaRPr>
          </a:p>
        </p:txBody>
      </p:sp>
      <p:grpSp>
        <p:nvGrpSpPr>
          <p:cNvPr id="288813" name="Group 45"/>
          <p:cNvGrpSpPr>
            <a:grpSpLocks/>
          </p:cNvGrpSpPr>
          <p:nvPr/>
        </p:nvGrpSpPr>
        <p:grpSpPr bwMode="auto">
          <a:xfrm>
            <a:off x="422275" y="3381375"/>
            <a:ext cx="5145088" cy="2395538"/>
            <a:chOff x="266" y="2130"/>
            <a:chExt cx="3241" cy="1509"/>
          </a:xfrm>
        </p:grpSpPr>
        <p:grpSp>
          <p:nvGrpSpPr>
            <p:cNvPr id="288836" name="Group 16"/>
            <p:cNvGrpSpPr>
              <a:grpSpLocks/>
            </p:cNvGrpSpPr>
            <p:nvPr/>
          </p:nvGrpSpPr>
          <p:grpSpPr bwMode="auto">
            <a:xfrm>
              <a:off x="473" y="3229"/>
              <a:ext cx="3034" cy="410"/>
              <a:chOff x="316" y="3665"/>
              <a:chExt cx="2630" cy="355"/>
            </a:xfrm>
          </p:grpSpPr>
          <p:sp>
            <p:nvSpPr>
              <p:cNvPr id="288847" name="Line 17"/>
              <p:cNvSpPr>
                <a:spLocks noChangeShapeType="1"/>
              </p:cNvSpPr>
              <p:nvPr/>
            </p:nvSpPr>
            <p:spPr bwMode="auto">
              <a:xfrm>
                <a:off x="520" y="3803"/>
                <a:ext cx="1992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8848" name="Rectangle 18"/>
              <p:cNvSpPr>
                <a:spLocks noChangeArrowheads="1"/>
              </p:cNvSpPr>
              <p:nvPr/>
            </p:nvSpPr>
            <p:spPr bwMode="auto">
              <a:xfrm>
                <a:off x="842" y="3795"/>
                <a:ext cx="304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8849" name="Rectangle 19"/>
              <p:cNvSpPr>
                <a:spLocks noChangeArrowheads="1"/>
              </p:cNvSpPr>
              <p:nvPr/>
            </p:nvSpPr>
            <p:spPr bwMode="auto">
              <a:xfrm>
                <a:off x="1227" y="3795"/>
                <a:ext cx="304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4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8850" name="Rectangle 20"/>
              <p:cNvSpPr>
                <a:spLocks noChangeArrowheads="1"/>
              </p:cNvSpPr>
              <p:nvPr/>
            </p:nvSpPr>
            <p:spPr bwMode="auto">
              <a:xfrm>
                <a:off x="1618" y="3795"/>
                <a:ext cx="304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6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8851" name="Rectangle 21"/>
              <p:cNvSpPr>
                <a:spLocks noChangeArrowheads="1"/>
              </p:cNvSpPr>
              <p:nvPr/>
            </p:nvSpPr>
            <p:spPr bwMode="auto">
              <a:xfrm>
                <a:off x="316" y="3665"/>
                <a:ext cx="201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0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8852" name="Rectangle 22"/>
              <p:cNvSpPr>
                <a:spLocks noChangeArrowheads="1"/>
              </p:cNvSpPr>
              <p:nvPr/>
            </p:nvSpPr>
            <p:spPr bwMode="auto">
              <a:xfrm>
                <a:off x="2009" y="3795"/>
                <a:ext cx="303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8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8853" name="Line 23"/>
              <p:cNvSpPr>
                <a:spLocks noChangeShapeType="1"/>
              </p:cNvSpPr>
              <p:nvPr/>
            </p:nvSpPr>
            <p:spPr bwMode="auto">
              <a:xfrm>
                <a:off x="994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8854" name="Line 24"/>
              <p:cNvSpPr>
                <a:spLocks noChangeShapeType="1"/>
              </p:cNvSpPr>
              <p:nvPr/>
            </p:nvSpPr>
            <p:spPr bwMode="auto">
              <a:xfrm>
                <a:off x="799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8855" name="Line 25"/>
              <p:cNvSpPr>
                <a:spLocks noChangeShapeType="1"/>
              </p:cNvSpPr>
              <p:nvPr/>
            </p:nvSpPr>
            <p:spPr bwMode="auto">
              <a:xfrm>
                <a:off x="1385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8856" name="Line 26"/>
              <p:cNvSpPr>
                <a:spLocks noChangeShapeType="1"/>
              </p:cNvSpPr>
              <p:nvPr/>
            </p:nvSpPr>
            <p:spPr bwMode="auto">
              <a:xfrm>
                <a:off x="1189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8857" name="Line 27"/>
              <p:cNvSpPr>
                <a:spLocks noChangeShapeType="1"/>
              </p:cNvSpPr>
              <p:nvPr/>
            </p:nvSpPr>
            <p:spPr bwMode="auto">
              <a:xfrm>
                <a:off x="1580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8858" name="Line 28"/>
              <p:cNvSpPr>
                <a:spLocks noChangeShapeType="1"/>
              </p:cNvSpPr>
              <p:nvPr/>
            </p:nvSpPr>
            <p:spPr bwMode="auto">
              <a:xfrm>
                <a:off x="2166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8859" name="Line 29"/>
              <p:cNvSpPr>
                <a:spLocks noChangeShapeType="1"/>
              </p:cNvSpPr>
              <p:nvPr/>
            </p:nvSpPr>
            <p:spPr bwMode="auto">
              <a:xfrm>
                <a:off x="1971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8860" name="Line 30"/>
              <p:cNvSpPr>
                <a:spLocks noChangeShapeType="1"/>
              </p:cNvSpPr>
              <p:nvPr/>
            </p:nvSpPr>
            <p:spPr bwMode="auto">
              <a:xfrm>
                <a:off x="1775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8861" name="Rectangle 31"/>
              <p:cNvSpPr>
                <a:spLocks noChangeArrowheads="1"/>
              </p:cNvSpPr>
              <p:nvPr/>
            </p:nvSpPr>
            <p:spPr bwMode="auto">
              <a:xfrm>
                <a:off x="2410" y="3682"/>
                <a:ext cx="536" cy="2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marL="179388" lvl="1" indent="1588">
                  <a:lnSpc>
                    <a:spcPct val="110000"/>
                  </a:lnSpc>
                </a:pP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t  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(s)</a:t>
                </a:r>
                <a:endParaRPr lang="en-US" sz="1800" b="1" i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288837" name="Rectangle 32"/>
            <p:cNvSpPr>
              <a:spLocks noChangeArrowheads="1"/>
            </p:cNvSpPr>
            <p:nvPr/>
          </p:nvSpPr>
          <p:spPr bwMode="auto">
            <a:xfrm>
              <a:off x="266" y="2820"/>
              <a:ext cx="438" cy="3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lnSpc>
                  <a:spcPct val="105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 New Roman" pitchFamily="18" charset="0"/>
                  <a:sym typeface="Symbol" pitchFamily="18" charset="2"/>
                </a:rPr>
                <a:t></a:t>
              </a:r>
              <a:endParaRPr lang="en-GB" sz="2000" b="1" i="1" baseline="-2500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endParaRPr>
            </a:p>
            <a:p>
              <a:pPr algn="r">
                <a:lnSpc>
                  <a:spcPct val="105000"/>
                </a:lnSpc>
              </a:pP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88838" name="Rectangle 33"/>
            <p:cNvSpPr>
              <a:spLocks noChangeArrowheads="1"/>
            </p:cNvSpPr>
            <p:nvPr/>
          </p:nvSpPr>
          <p:spPr bwMode="auto">
            <a:xfrm>
              <a:off x="379" y="2409"/>
              <a:ext cx="325" cy="3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r>
                <a:rPr lang="en-GB" sz="2000" b="1" i="1">
                  <a:solidFill>
                    <a:srgbClr val="000000"/>
                  </a:solidFill>
                  <a:latin typeface="Times New Roman" pitchFamily="18" charset="0"/>
                  <a:sym typeface="Symbol" pitchFamily="18" charset="2"/>
                </a:rPr>
                <a:t></a:t>
              </a:r>
              <a:endParaRPr lang="en-GB" sz="2000" b="1" i="1" baseline="-2500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endParaRPr>
            </a:p>
            <a:p>
              <a:pPr algn="r">
                <a:lnSpc>
                  <a:spcPct val="105000"/>
                </a:lnSpc>
              </a:pP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88839" name="Line 34"/>
            <p:cNvSpPr>
              <a:spLocks noChangeShapeType="1"/>
            </p:cNvSpPr>
            <p:nvPr/>
          </p:nvSpPr>
          <p:spPr bwMode="auto">
            <a:xfrm flipV="1">
              <a:off x="803" y="2370"/>
              <a:ext cx="2" cy="110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pSp>
          <p:nvGrpSpPr>
            <p:cNvPr id="288840" name="Group 35"/>
            <p:cNvGrpSpPr>
              <a:grpSpLocks/>
            </p:cNvGrpSpPr>
            <p:nvPr/>
          </p:nvGrpSpPr>
          <p:grpSpPr bwMode="auto">
            <a:xfrm>
              <a:off x="716" y="2564"/>
              <a:ext cx="90" cy="825"/>
              <a:chOff x="527" y="3088"/>
              <a:chExt cx="78" cy="715"/>
            </a:xfrm>
          </p:grpSpPr>
          <p:sp>
            <p:nvSpPr>
              <p:cNvPr id="288842" name="Line 36"/>
              <p:cNvSpPr>
                <a:spLocks noChangeShapeType="1"/>
              </p:cNvSpPr>
              <p:nvPr/>
            </p:nvSpPr>
            <p:spPr bwMode="auto">
              <a:xfrm>
                <a:off x="527" y="3803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8843" name="Line 37"/>
              <p:cNvSpPr>
                <a:spLocks noChangeShapeType="1"/>
              </p:cNvSpPr>
              <p:nvPr/>
            </p:nvSpPr>
            <p:spPr bwMode="auto">
              <a:xfrm>
                <a:off x="527" y="3624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8844" name="Line 38"/>
              <p:cNvSpPr>
                <a:spLocks noChangeShapeType="1"/>
              </p:cNvSpPr>
              <p:nvPr/>
            </p:nvSpPr>
            <p:spPr bwMode="auto">
              <a:xfrm>
                <a:off x="527" y="3267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8845" name="Line 39"/>
              <p:cNvSpPr>
                <a:spLocks noChangeShapeType="1"/>
              </p:cNvSpPr>
              <p:nvPr/>
            </p:nvSpPr>
            <p:spPr bwMode="auto">
              <a:xfrm>
                <a:off x="527" y="3446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8846" name="Line 40"/>
              <p:cNvSpPr>
                <a:spLocks noChangeShapeType="1"/>
              </p:cNvSpPr>
              <p:nvPr/>
            </p:nvSpPr>
            <p:spPr bwMode="auto">
              <a:xfrm>
                <a:off x="527" y="3088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sp>
          <p:nvSpPr>
            <p:cNvPr id="288841" name="Rectangle 43"/>
            <p:cNvSpPr>
              <a:spLocks noChangeArrowheads="1"/>
            </p:cNvSpPr>
            <p:nvPr/>
          </p:nvSpPr>
          <p:spPr bwMode="auto">
            <a:xfrm>
              <a:off x="293" y="2130"/>
              <a:ext cx="731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  <a:sym typeface="Symbol" pitchFamily="18" charset="2"/>
                </a:rPr>
                <a:t> </a:t>
              </a: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(rad/s)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graphicFrame>
        <p:nvGraphicFramePr>
          <p:cNvPr id="288814" name="Object 50"/>
          <p:cNvGraphicFramePr>
            <a:graphicFrameLocks noChangeAspect="1"/>
          </p:cNvGraphicFramePr>
          <p:nvPr/>
        </p:nvGraphicFramePr>
        <p:xfrm>
          <a:off x="5721350" y="5567363"/>
          <a:ext cx="1892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830" name="Equation" r:id="rId6" imgW="1892300" imgH="266700" progId="Equation.DSMT4">
                  <p:embed/>
                </p:oleObj>
              </mc:Choice>
              <mc:Fallback>
                <p:oleObj name="Equation" r:id="rId6" imgW="1892300" imgH="26670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1350" y="5567363"/>
                        <a:ext cx="18923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8815" name="Object 51"/>
          <p:cNvGraphicFramePr>
            <a:graphicFrameLocks noChangeAspect="1"/>
          </p:cNvGraphicFramePr>
          <p:nvPr/>
        </p:nvGraphicFramePr>
        <p:xfrm>
          <a:off x="5722938" y="5970588"/>
          <a:ext cx="1905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831" name="Equation" r:id="rId8" imgW="1905000" imgH="330200" progId="Equation.DSMT4">
                  <p:embed/>
                </p:oleObj>
              </mc:Choice>
              <mc:Fallback>
                <p:oleObj name="Equation" r:id="rId8" imgW="1905000" imgH="33020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2938" y="5970588"/>
                        <a:ext cx="1905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8816" name="Object 52"/>
          <p:cNvGraphicFramePr>
            <a:graphicFrameLocks noChangeAspect="1"/>
          </p:cNvGraphicFramePr>
          <p:nvPr/>
        </p:nvGraphicFramePr>
        <p:xfrm>
          <a:off x="5721350" y="5062538"/>
          <a:ext cx="3060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832" name="Equation" r:id="rId10" imgW="3060700" imgH="406400" progId="Equation.DSMT4">
                  <p:embed/>
                </p:oleObj>
              </mc:Choice>
              <mc:Fallback>
                <p:oleObj name="Equation" r:id="rId10" imgW="3060700" imgH="40640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1350" y="5062538"/>
                        <a:ext cx="30607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8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88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88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88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88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88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88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770" grpId="0" animBg="1"/>
      <p:bldP spid="288774" grpId="0"/>
      <p:bldP spid="288775" grpId="0" animBg="1"/>
      <p:bldP spid="288776" grpId="0" animBg="1"/>
      <p:bldP spid="288777" grpId="0" animBg="1"/>
      <p:bldP spid="288778" grpId="0" animBg="1"/>
      <p:bldP spid="288779" grpId="0" animBg="1"/>
      <p:bldP spid="288780" grpId="0"/>
      <p:bldP spid="288781" grpId="0"/>
      <p:bldP spid="28880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1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3123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76B88D7-2931-4ED6-BA9C-1C907FDF88B6}" type="slidenum">
              <a:rPr lang="en-US" smtClean="0">
                <a:cs typeface="Arial" charset="0"/>
              </a:rPr>
              <a:pPr/>
              <a:t>13</a:t>
            </a:fld>
            <a:endParaRPr lang="en-US" smtClean="0">
              <a:cs typeface="Arial" charset="0"/>
            </a:endParaRPr>
          </a:p>
        </p:txBody>
      </p:sp>
      <p:sp>
        <p:nvSpPr>
          <p:cNvPr id="312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THE </a:t>
            </a:r>
            <a:r>
              <a:rPr lang="en-ZA" b="1" i="1" smtClean="0">
                <a:latin typeface="Times New Roman" pitchFamily="18" charset="0"/>
              </a:rPr>
              <a:t>rtz-</a:t>
            </a:r>
            <a:r>
              <a:rPr lang="en-ZA" smtClean="0"/>
              <a:t>COORDINATE SYSTEM</a:t>
            </a:r>
            <a:endParaRPr lang="en-US" smtClean="0"/>
          </a:p>
        </p:txBody>
      </p:sp>
      <p:sp>
        <p:nvSpPr>
          <p:cNvPr id="312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1249363"/>
          </a:xfrm>
        </p:spPr>
        <p:txBody>
          <a:bodyPr/>
          <a:lstStyle/>
          <a:p>
            <a:pPr lvl="1" indent="0" eaLnBrk="1" hangingPunct="1"/>
            <a:r>
              <a:rPr lang="en-ZA" sz="2300" smtClean="0"/>
              <a:t>To facilitate the resolution of angular quantities, we introduce the </a:t>
            </a:r>
            <a:r>
              <a:rPr lang="en-US" sz="2300" b="1" i="1" smtClean="0">
                <a:latin typeface="Times New Roman" pitchFamily="18" charset="0"/>
              </a:rPr>
              <a:t>rtz-</a:t>
            </a:r>
            <a:r>
              <a:rPr lang="en-US" sz="2300" smtClean="0"/>
              <a:t>coordinate system (centred on the orbiting particle and travelling around with it) in which…</a:t>
            </a:r>
          </a:p>
        </p:txBody>
      </p:sp>
      <p:sp>
        <p:nvSpPr>
          <p:cNvPr id="312325" name="AutoShape 4"/>
          <p:cNvSpPr>
            <a:spLocks noChangeArrowheads="1"/>
          </p:cNvSpPr>
          <p:nvPr/>
        </p:nvSpPr>
        <p:spPr bwMode="auto">
          <a:xfrm>
            <a:off x="730250" y="4714875"/>
            <a:ext cx="7658100" cy="1587500"/>
          </a:xfrm>
          <a:prstGeom prst="parallelogram">
            <a:avLst>
              <a:gd name="adj" fmla="val 128573"/>
            </a:avLst>
          </a:prstGeom>
          <a:solidFill>
            <a:srgbClr val="DDDDDD"/>
          </a:solidFill>
          <a:ln w="158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12326" name="Oval 5"/>
          <p:cNvSpPr>
            <a:spLocks noChangeArrowheads="1"/>
          </p:cNvSpPr>
          <p:nvPr/>
        </p:nvSpPr>
        <p:spPr bwMode="auto">
          <a:xfrm>
            <a:off x="2741613" y="5014913"/>
            <a:ext cx="3738562" cy="973137"/>
          </a:xfrm>
          <a:prstGeom prst="ellipse">
            <a:avLst/>
          </a:prstGeom>
          <a:noFill/>
          <a:ln w="31750" algn="ctr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49190" name="Line 6"/>
          <p:cNvSpPr>
            <a:spLocks noChangeShapeType="1"/>
          </p:cNvSpPr>
          <p:nvPr/>
        </p:nvSpPr>
        <p:spPr bwMode="auto">
          <a:xfrm flipH="1" flipV="1">
            <a:off x="4948238" y="5561013"/>
            <a:ext cx="1093787" cy="23653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9191" name="Rectangle 7"/>
          <p:cNvSpPr>
            <a:spLocks noChangeArrowheads="1"/>
          </p:cNvSpPr>
          <p:nvPr/>
        </p:nvSpPr>
        <p:spPr bwMode="auto">
          <a:xfrm>
            <a:off x="5910263" y="4740275"/>
            <a:ext cx="6635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z</a:t>
            </a:r>
          </a:p>
        </p:txBody>
      </p:sp>
      <p:sp>
        <p:nvSpPr>
          <p:cNvPr id="349192" name="Line 8"/>
          <p:cNvSpPr>
            <a:spLocks noChangeShapeType="1"/>
          </p:cNvSpPr>
          <p:nvPr/>
        </p:nvSpPr>
        <p:spPr bwMode="auto">
          <a:xfrm flipV="1">
            <a:off x="6061075" y="5386388"/>
            <a:ext cx="1057275" cy="42386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9193" name="Rectangle 9"/>
          <p:cNvSpPr>
            <a:spLocks noChangeArrowheads="1"/>
          </p:cNvSpPr>
          <p:nvPr/>
        </p:nvSpPr>
        <p:spPr bwMode="auto">
          <a:xfrm>
            <a:off x="6783388" y="4975225"/>
            <a:ext cx="5413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12331" name="Rectangle 10"/>
          <p:cNvSpPr>
            <a:spLocks noChangeArrowheads="1"/>
          </p:cNvSpPr>
          <p:nvPr/>
        </p:nvSpPr>
        <p:spPr bwMode="auto">
          <a:xfrm>
            <a:off x="4227513" y="5264150"/>
            <a:ext cx="6048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O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49195" name="Rectangle 11"/>
          <p:cNvSpPr>
            <a:spLocks noChangeArrowheads="1"/>
          </p:cNvSpPr>
          <p:nvPr/>
        </p:nvSpPr>
        <p:spPr bwMode="auto">
          <a:xfrm>
            <a:off x="4989513" y="5226050"/>
            <a:ext cx="6048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49196" name="Oval 12"/>
          <p:cNvSpPr>
            <a:spLocks noChangeAspect="1" noChangeArrowheads="1"/>
          </p:cNvSpPr>
          <p:nvPr/>
        </p:nvSpPr>
        <p:spPr bwMode="auto">
          <a:xfrm rot="13500000" flipH="1">
            <a:off x="5991225" y="5745163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49197" name="Line 13"/>
          <p:cNvSpPr>
            <a:spLocks noChangeShapeType="1"/>
          </p:cNvSpPr>
          <p:nvPr/>
        </p:nvSpPr>
        <p:spPr bwMode="auto">
          <a:xfrm flipV="1">
            <a:off x="6049963" y="4878388"/>
            <a:ext cx="0" cy="91916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9198" name="Line 14"/>
          <p:cNvSpPr>
            <a:spLocks noChangeShapeType="1"/>
          </p:cNvSpPr>
          <p:nvPr/>
        </p:nvSpPr>
        <p:spPr bwMode="auto">
          <a:xfrm flipV="1">
            <a:off x="2859088" y="5526088"/>
            <a:ext cx="1273175" cy="1365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9200" name="Line 16"/>
          <p:cNvSpPr>
            <a:spLocks noChangeShapeType="1"/>
          </p:cNvSpPr>
          <p:nvPr/>
        </p:nvSpPr>
        <p:spPr bwMode="auto">
          <a:xfrm>
            <a:off x="2851150" y="5675313"/>
            <a:ext cx="876300" cy="43815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9201" name="Rectangle 17"/>
          <p:cNvSpPr>
            <a:spLocks noChangeArrowheads="1"/>
          </p:cNvSpPr>
          <p:nvPr/>
        </p:nvSpPr>
        <p:spPr bwMode="auto">
          <a:xfrm>
            <a:off x="3143250" y="5926138"/>
            <a:ext cx="5413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49202" name="Rectangle 18"/>
          <p:cNvSpPr>
            <a:spLocks noChangeArrowheads="1"/>
          </p:cNvSpPr>
          <p:nvPr/>
        </p:nvSpPr>
        <p:spPr bwMode="auto">
          <a:xfrm>
            <a:off x="3554413" y="5181600"/>
            <a:ext cx="6048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49203" name="Oval 19"/>
          <p:cNvSpPr>
            <a:spLocks noChangeAspect="1" noChangeArrowheads="1"/>
          </p:cNvSpPr>
          <p:nvPr/>
        </p:nvSpPr>
        <p:spPr bwMode="auto">
          <a:xfrm rot="13500000" flipH="1">
            <a:off x="2808288" y="5610225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49205" name="Rectangle 21"/>
          <p:cNvSpPr>
            <a:spLocks noChangeArrowheads="1"/>
          </p:cNvSpPr>
          <p:nvPr/>
        </p:nvSpPr>
        <p:spPr bwMode="auto">
          <a:xfrm>
            <a:off x="179388" y="2563813"/>
            <a:ext cx="8666162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7550" lvl="2" indent="-358775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US" sz="2200">
                <a:solidFill>
                  <a:srgbClr val="000066"/>
                </a:solidFill>
              </a:rPr>
              <a:t>the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r-</a:t>
            </a:r>
            <a:r>
              <a:rPr lang="en-US" sz="2200">
                <a:solidFill>
                  <a:srgbClr val="000066"/>
                </a:solidFill>
              </a:rPr>
              <a:t>axis (</a:t>
            </a:r>
            <a:r>
              <a:rPr lang="en-US" sz="2200">
                <a:solidFill>
                  <a:srgbClr val="FF0000"/>
                </a:solidFill>
              </a:rPr>
              <a:t>radial axis</a:t>
            </a:r>
            <a:r>
              <a:rPr lang="en-US" sz="2200">
                <a:solidFill>
                  <a:srgbClr val="000066"/>
                </a:solidFill>
              </a:rPr>
              <a:t>) points from the particle towards the centre of the circle;</a:t>
            </a:r>
            <a:endParaRPr lang="en-US" sz="600">
              <a:solidFill>
                <a:srgbClr val="000066"/>
              </a:solidFill>
            </a:endParaRPr>
          </a:p>
          <a:p>
            <a:pPr marL="717550" lvl="2" indent="-358775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US" sz="2200">
                <a:solidFill>
                  <a:srgbClr val="000066"/>
                </a:solidFill>
              </a:rPr>
              <a:t>the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t-</a:t>
            </a:r>
            <a:r>
              <a:rPr lang="en-US" sz="2200">
                <a:solidFill>
                  <a:srgbClr val="000066"/>
                </a:solidFill>
              </a:rPr>
              <a:t>axis (</a:t>
            </a:r>
            <a:r>
              <a:rPr lang="en-US" sz="2200">
                <a:solidFill>
                  <a:srgbClr val="FF0000"/>
                </a:solidFill>
              </a:rPr>
              <a:t>tangential axis</a:t>
            </a:r>
            <a:r>
              <a:rPr lang="en-US" sz="2200">
                <a:solidFill>
                  <a:srgbClr val="000066"/>
                </a:solidFill>
              </a:rPr>
              <a:t>) is tangent to the circle, pointing in the anticlockwise direction;</a:t>
            </a:r>
            <a:endParaRPr lang="en-US" sz="600">
              <a:solidFill>
                <a:srgbClr val="000066"/>
              </a:solidFill>
            </a:endParaRPr>
          </a:p>
          <a:p>
            <a:pPr marL="717550" lvl="2" indent="-358775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US" sz="2200">
                <a:solidFill>
                  <a:srgbClr val="000066"/>
                </a:solidFill>
              </a:rPr>
              <a:t>the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z-</a:t>
            </a:r>
            <a:r>
              <a:rPr lang="en-US" sz="2200">
                <a:solidFill>
                  <a:srgbClr val="000066"/>
                </a:solidFill>
              </a:rPr>
              <a:t>axis is perpendicular to the plane of motion.</a:t>
            </a:r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2725738" y="4598988"/>
            <a:ext cx="66357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z</a:t>
            </a:r>
          </a:p>
        </p:txBody>
      </p:sp>
      <p:sp>
        <p:nvSpPr>
          <p:cNvPr id="3" name="Line 13"/>
          <p:cNvSpPr>
            <a:spLocks noChangeShapeType="1"/>
          </p:cNvSpPr>
          <p:nvPr/>
        </p:nvSpPr>
        <p:spPr bwMode="auto">
          <a:xfrm flipV="1">
            <a:off x="2865438" y="4737100"/>
            <a:ext cx="0" cy="91916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190" grpId="0" animBg="1"/>
      <p:bldP spid="349191" grpId="0"/>
      <p:bldP spid="349192" grpId="0" animBg="1"/>
      <p:bldP spid="349193" grpId="0"/>
      <p:bldP spid="349195" grpId="0"/>
      <p:bldP spid="349196" grpId="0" animBg="1"/>
      <p:bldP spid="349197" grpId="0" animBg="1"/>
      <p:bldP spid="349198" grpId="0" animBg="1"/>
      <p:bldP spid="349200" grpId="0" animBg="1"/>
      <p:bldP spid="349201" grpId="0"/>
      <p:bldP spid="349202" grpId="0"/>
      <p:bldP spid="349203" grpId="0" animBg="1"/>
      <p:bldP spid="2" grpId="0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49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3092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416A822-DA86-48AF-AED1-7DA91417564A}" type="slidenum">
              <a:rPr lang="en-US" smtClean="0">
                <a:cs typeface="Arial" charset="0"/>
              </a:rPr>
              <a:pPr/>
              <a:t>14</a:t>
            </a:fld>
            <a:endParaRPr lang="en-US" smtClean="0">
              <a:cs typeface="Arial" charset="0"/>
            </a:endParaRPr>
          </a:p>
        </p:txBody>
      </p:sp>
      <p:sp>
        <p:nvSpPr>
          <p:cNvPr id="309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THE </a:t>
            </a:r>
            <a:r>
              <a:rPr lang="en-ZA" b="1" i="1" smtClean="0">
                <a:latin typeface="Times New Roman" pitchFamily="18" charset="0"/>
              </a:rPr>
              <a:t>rtz-</a:t>
            </a:r>
            <a:r>
              <a:rPr lang="en-ZA" smtClean="0"/>
              <a:t>COORDINATE SYSTEM</a:t>
            </a:r>
            <a:endParaRPr lang="en-US" smtClean="0"/>
          </a:p>
        </p:txBody>
      </p:sp>
      <p:sp>
        <p:nvSpPr>
          <p:cNvPr id="309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3409950" cy="2903538"/>
          </a:xfrm>
        </p:spPr>
        <p:txBody>
          <a:bodyPr/>
          <a:lstStyle/>
          <a:p>
            <a:pPr lvl="1" indent="0" eaLnBrk="1" hangingPunct="1"/>
            <a:r>
              <a:rPr lang="en-US" smtClean="0"/>
              <a:t>Viewed from  above (with the </a:t>
            </a:r>
            <a:r>
              <a:rPr lang="en-US" b="1" i="1" smtClean="0">
                <a:latin typeface="Times New Roman" pitchFamily="18" charset="0"/>
              </a:rPr>
              <a:t>z-</a:t>
            </a:r>
            <a:r>
              <a:rPr lang="en-US" smtClean="0"/>
              <a:t>axis pointing out of the screen) t</a:t>
            </a:r>
            <a:r>
              <a:rPr lang="en-ZA" smtClean="0"/>
              <a:t>he axes</a:t>
            </a:r>
            <a:r>
              <a:rPr lang="en-US" smtClean="0"/>
              <a:t> are shown travelling around with the particle… </a:t>
            </a:r>
          </a:p>
        </p:txBody>
      </p:sp>
      <p:sp>
        <p:nvSpPr>
          <p:cNvPr id="309253" name="Rectangle 22"/>
          <p:cNvSpPr>
            <a:spLocks noChangeArrowheads="1"/>
          </p:cNvSpPr>
          <p:nvPr/>
        </p:nvSpPr>
        <p:spPr bwMode="auto">
          <a:xfrm>
            <a:off x="4206875" y="1668463"/>
            <a:ext cx="4572000" cy="4219575"/>
          </a:xfrm>
          <a:prstGeom prst="rect">
            <a:avLst/>
          </a:prstGeom>
          <a:solidFill>
            <a:srgbClr val="DDDDDD"/>
          </a:solidFill>
          <a:ln w="158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09254" name="Oval 41"/>
          <p:cNvSpPr>
            <a:spLocks noChangeArrowheads="1"/>
          </p:cNvSpPr>
          <p:nvPr/>
        </p:nvSpPr>
        <p:spPr bwMode="auto">
          <a:xfrm>
            <a:off x="5359400" y="2644775"/>
            <a:ext cx="2286000" cy="2286000"/>
          </a:xfrm>
          <a:prstGeom prst="ellipse">
            <a:avLst/>
          </a:prstGeom>
          <a:noFill/>
          <a:ln w="31750" algn="ctr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09255" name="Rectangle 46"/>
          <p:cNvSpPr>
            <a:spLocks noChangeArrowheads="1"/>
          </p:cNvSpPr>
          <p:nvPr/>
        </p:nvSpPr>
        <p:spPr bwMode="auto">
          <a:xfrm>
            <a:off x="6211888" y="3548063"/>
            <a:ext cx="60483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63567" name="Rectangle 47"/>
          <p:cNvSpPr>
            <a:spLocks noChangeArrowheads="1"/>
          </p:cNvSpPr>
          <p:nvPr/>
        </p:nvSpPr>
        <p:spPr bwMode="auto">
          <a:xfrm>
            <a:off x="6188075" y="2149475"/>
            <a:ext cx="5413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z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grpSp>
        <p:nvGrpSpPr>
          <p:cNvPr id="363578" name="Group 58"/>
          <p:cNvGrpSpPr>
            <a:grpSpLocks/>
          </p:cNvGrpSpPr>
          <p:nvPr/>
        </p:nvGrpSpPr>
        <p:grpSpPr bwMode="auto">
          <a:xfrm>
            <a:off x="4964113" y="2598738"/>
            <a:ext cx="3095625" cy="2386012"/>
            <a:chOff x="3127" y="1637"/>
            <a:chExt cx="1950" cy="1503"/>
          </a:xfrm>
        </p:grpSpPr>
        <p:grpSp>
          <p:nvGrpSpPr>
            <p:cNvPr id="309259" name="Group 57"/>
            <p:cNvGrpSpPr>
              <a:grpSpLocks/>
            </p:cNvGrpSpPr>
            <p:nvPr/>
          </p:nvGrpSpPr>
          <p:grpSpPr bwMode="auto">
            <a:xfrm>
              <a:off x="3127" y="1637"/>
              <a:ext cx="1009" cy="679"/>
              <a:chOff x="3127" y="1637"/>
              <a:chExt cx="1009" cy="679"/>
            </a:xfrm>
          </p:grpSpPr>
          <p:sp>
            <p:nvSpPr>
              <p:cNvPr id="309264" name="Oval 42"/>
              <p:cNvSpPr>
                <a:spLocks noChangeAspect="1" noChangeArrowheads="1"/>
              </p:cNvSpPr>
              <p:nvPr/>
            </p:nvSpPr>
            <p:spPr bwMode="auto">
              <a:xfrm>
                <a:off x="4068" y="1637"/>
                <a:ext cx="68" cy="68"/>
              </a:xfrm>
              <a:prstGeom prst="ellipse">
                <a:avLst/>
              </a:prstGeom>
              <a:solidFill>
                <a:srgbClr val="000066"/>
              </a:solidFill>
              <a:ln w="15875" algn="ctr">
                <a:solidFill>
                  <a:srgbClr val="000066"/>
                </a:solidFill>
                <a:round/>
                <a:headEnd/>
                <a:tailEnd type="none" w="lg" len="lg"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309265" name="Line 43"/>
              <p:cNvSpPr>
                <a:spLocks noChangeShapeType="1"/>
              </p:cNvSpPr>
              <p:nvPr/>
            </p:nvSpPr>
            <p:spPr bwMode="auto">
              <a:xfrm flipH="1">
                <a:off x="3127" y="1670"/>
                <a:ext cx="973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09266" name="Line 44"/>
              <p:cNvSpPr>
                <a:spLocks noChangeShapeType="1"/>
              </p:cNvSpPr>
              <p:nvPr/>
            </p:nvSpPr>
            <p:spPr bwMode="auto">
              <a:xfrm rot="16200000" flipH="1">
                <a:off x="3781" y="1995"/>
                <a:ext cx="643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grpSp>
          <p:nvGrpSpPr>
            <p:cNvPr id="309260" name="Group 56"/>
            <p:cNvGrpSpPr>
              <a:grpSpLocks/>
            </p:cNvGrpSpPr>
            <p:nvPr/>
          </p:nvGrpSpPr>
          <p:grpSpPr bwMode="auto">
            <a:xfrm>
              <a:off x="4068" y="2461"/>
              <a:ext cx="1009" cy="679"/>
              <a:chOff x="4068" y="2461"/>
              <a:chExt cx="1009" cy="679"/>
            </a:xfrm>
          </p:grpSpPr>
          <p:sp>
            <p:nvSpPr>
              <p:cNvPr id="309261" name="Oval 50"/>
              <p:cNvSpPr>
                <a:spLocks noChangeAspect="1" noChangeArrowheads="1"/>
              </p:cNvSpPr>
              <p:nvPr/>
            </p:nvSpPr>
            <p:spPr bwMode="auto">
              <a:xfrm flipH="1" flipV="1">
                <a:off x="4068" y="3072"/>
                <a:ext cx="68" cy="68"/>
              </a:xfrm>
              <a:prstGeom prst="ellipse">
                <a:avLst/>
              </a:prstGeom>
              <a:noFill/>
              <a:ln w="15875" algn="ctr">
                <a:noFill/>
                <a:round/>
                <a:headEnd/>
                <a:tailEnd type="none" w="lg" len="lg"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309262" name="Line 51"/>
              <p:cNvSpPr>
                <a:spLocks noChangeShapeType="1"/>
              </p:cNvSpPr>
              <p:nvPr/>
            </p:nvSpPr>
            <p:spPr bwMode="auto">
              <a:xfrm flipV="1">
                <a:off x="4104" y="3107"/>
                <a:ext cx="973" cy="0"/>
              </a:xfrm>
              <a:prstGeom prst="line">
                <a:avLst/>
              </a:prstGeom>
              <a:noFill/>
              <a:ln w="0" cap="rnd">
                <a:solidFill>
                  <a:srgbClr val="DDDDDD"/>
                </a:solidFill>
                <a:prstDash val="sysDot"/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09263" name="Line 52"/>
              <p:cNvSpPr>
                <a:spLocks noChangeShapeType="1"/>
              </p:cNvSpPr>
              <p:nvPr/>
            </p:nvSpPr>
            <p:spPr bwMode="auto">
              <a:xfrm rot="16200000" flipV="1">
                <a:off x="3779" y="2783"/>
                <a:ext cx="643" cy="0"/>
              </a:xfrm>
              <a:prstGeom prst="line">
                <a:avLst/>
              </a:prstGeom>
              <a:noFill/>
              <a:ln w="15875">
                <a:solidFill>
                  <a:srgbClr val="DDDDDD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sp>
        <p:nvSpPr>
          <p:cNvPr id="363565" name="Rectangle 45"/>
          <p:cNvSpPr>
            <a:spLocks noChangeArrowheads="1"/>
          </p:cNvSpPr>
          <p:nvPr/>
        </p:nvSpPr>
        <p:spPr bwMode="auto">
          <a:xfrm>
            <a:off x="4457700" y="2419350"/>
            <a:ext cx="5413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-0.00046 C 0.08593 -0.14894 0.22326 -0.14362 0.31371 -0.08488 C 0.41805 0.00671 0.44496 0.19496 0.37552 0.33349 C 0.28993 0.47988 0.1552 0.47988 0.05781 0.40171 C -0.02987 0.30111 -0.0698 0.1376 -0.00018 -0.00046 Z " pathEditMode="relative" rAng="0" ptsTypes="fffff">
                                      <p:cBhvr>
                                        <p:cTn id="6" dur="5000" spd="-100000" fill="hold"/>
                                        <p:tgtEl>
                                          <p:spTgt spid="3635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" y="16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7197E-6 C 0.0835 -2.7197E-6 0.15173 0.09043 0.15173 0.20213 C 0.15173 0.31337 0.0835 0.40426 3.33333E-6 0.40426 C -0.08386 0.40426 -0.15174 0.31337 -0.15174 0.20213 C -0.15174 0.09043 -0.08386 -2.7197E-6 3.33333E-6 -2.7197E-6 Z " pathEditMode="relative" rAng="0" ptsTypes="fffff">
                                      <p:cBhvr>
                                        <p:cTn id="8" dur="5000" spd="-100000" fill="hold"/>
                                        <p:tgtEl>
                                          <p:spTgt spid="3635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0" dur="5000" fill="hold"/>
                                        <p:tgtEl>
                                          <p:spTgt spid="3635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67" grpId="0"/>
      <p:bldP spid="36356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30726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6502A03-1133-4006-90F8-5D987A733D4A}" type="slidenum">
              <a:rPr lang="en-US" smtClean="0">
                <a:cs typeface="Arial" charset="0"/>
              </a:rPr>
              <a:pPr/>
              <a:t>15</a:t>
            </a:fld>
            <a:endParaRPr lang="en-US" smtClean="0">
              <a:cs typeface="Arial" charset="0"/>
            </a:endParaRPr>
          </a:p>
        </p:txBody>
      </p:sp>
      <p:sp>
        <p:nvSpPr>
          <p:cNvPr id="307227" name="Rectangle 27"/>
          <p:cNvSpPr>
            <a:spLocks noChangeArrowheads="1"/>
          </p:cNvSpPr>
          <p:nvPr/>
        </p:nvSpPr>
        <p:spPr bwMode="auto">
          <a:xfrm>
            <a:off x="1190625" y="1366838"/>
            <a:ext cx="7751763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7550" lvl="2" indent="-358775">
              <a:lnSpc>
                <a:spcPct val="110000"/>
              </a:lnSpc>
              <a:buFontTx/>
              <a:buBlip>
                <a:blip r:embed="rId4"/>
              </a:buBlip>
              <a:tabLst>
                <a:tab pos="1076325" algn="l"/>
              </a:tabLst>
            </a:pPr>
            <a:r>
              <a:rPr lang="en-US" sz="2200">
                <a:solidFill>
                  <a:srgbClr val="000066"/>
                </a:solidFill>
              </a:rPr>
              <a:t>As in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xyz-</a:t>
            </a:r>
            <a:r>
              <a:rPr lang="en-US" sz="2200">
                <a:solidFill>
                  <a:srgbClr val="000066"/>
                </a:solidFill>
              </a:rPr>
              <a:t>coordinate system, the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r-</a:t>
            </a:r>
            <a:r>
              <a:rPr lang="en-US" sz="2200">
                <a:solidFill>
                  <a:srgbClr val="000066"/>
                </a:solidFill>
              </a:rPr>
              <a:t>,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 t-</a:t>
            </a:r>
            <a:r>
              <a:rPr lang="en-US" sz="2200">
                <a:solidFill>
                  <a:srgbClr val="000066"/>
                </a:solidFill>
              </a:rPr>
              <a:t>, and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 z-</a:t>
            </a:r>
            <a:r>
              <a:rPr lang="en-US" sz="2200">
                <a:solidFill>
                  <a:srgbClr val="000066"/>
                </a:solidFill>
              </a:rPr>
              <a:t>axes are mutually perpendicular.</a:t>
            </a:r>
          </a:p>
          <a:p>
            <a:pPr marL="179388" lvl="1">
              <a:lnSpc>
                <a:spcPct val="110000"/>
              </a:lnSpc>
              <a:buFont typeface="Arial" charset="0"/>
              <a:buNone/>
              <a:tabLst>
                <a:tab pos="1076325" algn="l"/>
              </a:tabLst>
            </a:pPr>
            <a:endParaRPr lang="en-US" sz="800">
              <a:solidFill>
                <a:srgbClr val="000066"/>
              </a:solidFill>
            </a:endParaRPr>
          </a:p>
          <a:p>
            <a:pPr marL="717550" lvl="2" indent="-358775">
              <a:lnSpc>
                <a:spcPct val="110000"/>
              </a:lnSpc>
              <a:buFontTx/>
              <a:buBlip>
                <a:blip r:embed="rId4"/>
              </a:buBlip>
              <a:tabLst>
                <a:tab pos="1076325" algn="l"/>
              </a:tabLst>
            </a:pPr>
            <a:r>
              <a:rPr lang="en-ZA" sz="2200">
                <a:solidFill>
                  <a:srgbClr val="000066"/>
                </a:solidFill>
              </a:rPr>
              <a:t>The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rtz-</a:t>
            </a:r>
            <a:r>
              <a:rPr lang="en-US" sz="2200">
                <a:solidFill>
                  <a:srgbClr val="000066"/>
                </a:solidFill>
              </a:rPr>
              <a:t>coordinate system is used only to </a:t>
            </a:r>
            <a:r>
              <a:rPr lang="en-US" sz="2200" i="1">
                <a:solidFill>
                  <a:srgbClr val="000066"/>
                </a:solidFill>
              </a:rPr>
              <a:t>resolve</a:t>
            </a:r>
            <a:r>
              <a:rPr lang="en-US" sz="2200">
                <a:solidFill>
                  <a:srgbClr val="000066"/>
                </a:solidFill>
              </a:rPr>
              <a:t> vector quantities associated with circular motion into radial and tangential components.  </a:t>
            </a:r>
            <a:br>
              <a:rPr lang="en-US" sz="2200">
                <a:solidFill>
                  <a:srgbClr val="000066"/>
                </a:solidFill>
              </a:rPr>
            </a:br>
            <a:r>
              <a:rPr lang="en-US" sz="2200">
                <a:solidFill>
                  <a:srgbClr val="000066"/>
                </a:solidFill>
              </a:rPr>
              <a:t>The </a:t>
            </a:r>
            <a:r>
              <a:rPr lang="en-US" sz="2200" i="1">
                <a:solidFill>
                  <a:srgbClr val="000066"/>
                </a:solidFill>
              </a:rPr>
              <a:t>measurement</a:t>
            </a:r>
            <a:r>
              <a:rPr lang="en-US" sz="2200" i="1" baseline="30000">
                <a:solidFill>
                  <a:srgbClr val="000066"/>
                </a:solidFill>
              </a:rPr>
              <a:t> </a:t>
            </a:r>
            <a:r>
              <a:rPr lang="en-US" sz="2200">
                <a:solidFill>
                  <a:srgbClr val="000066"/>
                </a:solidFill>
              </a:rPr>
              <a:t> of these quantities must necessarily take place in </a:t>
            </a:r>
            <a:r>
              <a:rPr lang="en-US" sz="2200" i="1">
                <a:solidFill>
                  <a:srgbClr val="000066"/>
                </a:solidFill>
              </a:rPr>
              <a:t>other</a:t>
            </a:r>
            <a:r>
              <a:rPr lang="en-US" sz="2200" i="1" baseline="30000">
                <a:solidFill>
                  <a:srgbClr val="000066"/>
                </a:solidFill>
              </a:rPr>
              <a:t> </a:t>
            </a:r>
            <a:r>
              <a:rPr lang="en-US" sz="2200" i="1">
                <a:solidFill>
                  <a:srgbClr val="000066"/>
                </a:solidFill>
              </a:rPr>
              <a:t> </a:t>
            </a:r>
            <a:r>
              <a:rPr lang="en-US" sz="2200">
                <a:solidFill>
                  <a:srgbClr val="000066"/>
                </a:solidFill>
              </a:rPr>
              <a:t>reference frames.</a:t>
            </a:r>
          </a:p>
          <a:p>
            <a:pPr marL="179388" lvl="1">
              <a:lnSpc>
                <a:spcPct val="110000"/>
              </a:lnSpc>
              <a:buFont typeface="Arial" charset="0"/>
              <a:buNone/>
              <a:tabLst>
                <a:tab pos="1076325" algn="l"/>
              </a:tabLst>
            </a:pPr>
            <a:endParaRPr lang="en-US" sz="800">
              <a:solidFill>
                <a:srgbClr val="000066"/>
              </a:solidFill>
            </a:endParaRPr>
          </a:p>
          <a:p>
            <a:pPr marL="717550" lvl="2" indent="-358775">
              <a:lnSpc>
                <a:spcPct val="110000"/>
              </a:lnSpc>
              <a:buFontTx/>
              <a:buBlip>
                <a:blip r:embed="rId4"/>
              </a:buBlip>
              <a:tabLst>
                <a:tab pos="1076325" algn="l"/>
              </a:tabLst>
            </a:pPr>
            <a:r>
              <a:rPr lang="en-ZA" sz="2200">
                <a:solidFill>
                  <a:srgbClr val="000066"/>
                </a:solidFill>
              </a:rPr>
              <a:t>Given some vector     in the </a:t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>plane of motion, making </a:t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>an angle of </a:t>
            </a:r>
            <a:r>
              <a:rPr lang="en-ZA" sz="2200" b="1" i="1">
                <a:solidFill>
                  <a:srgbClr val="000066"/>
                </a:solidFill>
                <a:sym typeface="Symbol" pitchFamily="18" charset="2"/>
              </a:rPr>
              <a:t></a:t>
            </a:r>
            <a:r>
              <a:rPr lang="en-ZA" sz="2200">
                <a:solidFill>
                  <a:srgbClr val="000066"/>
                </a:solidFill>
              </a:rPr>
              <a:t> with the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r-</a:t>
            </a:r>
            <a:r>
              <a:rPr lang="en-US" sz="2200">
                <a:solidFill>
                  <a:srgbClr val="000066"/>
                </a:solidFill>
              </a:rPr>
              <a:t>axis</a:t>
            </a:r>
            <a:r>
              <a:rPr lang="en-ZA" sz="2200">
                <a:solidFill>
                  <a:srgbClr val="000066"/>
                </a:solidFill>
              </a:rPr>
              <a:t>, </a:t>
            </a:r>
          </a:p>
          <a:p>
            <a:pPr marL="717550" lvl="2" indent="-358775">
              <a:lnSpc>
                <a:spcPct val="110000"/>
              </a:lnSpc>
              <a:tabLst>
                <a:tab pos="1076325" algn="l"/>
              </a:tabLst>
            </a:pPr>
            <a:r>
              <a:rPr lang="en-ZA" sz="400">
                <a:solidFill>
                  <a:srgbClr val="000066"/>
                </a:solidFill>
              </a:rPr>
              <a:t/>
            </a:r>
            <a:br>
              <a:rPr lang="en-ZA" sz="400">
                <a:solidFill>
                  <a:srgbClr val="000066"/>
                </a:solidFill>
              </a:rPr>
            </a:b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</a:rPr>
              <a:t>r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cos</a:t>
            </a:r>
            <a:r>
              <a:rPr lang="en-ZA" sz="2200" b="1" i="1">
                <a:solidFill>
                  <a:srgbClr val="000066"/>
                </a:solidFill>
                <a:sym typeface="Symbol" pitchFamily="18" charset="2"/>
              </a:rPr>
              <a:t></a:t>
            </a:r>
          </a:p>
          <a:p>
            <a:pPr marL="717550" lvl="2" indent="-358775">
              <a:lnSpc>
                <a:spcPct val="110000"/>
              </a:lnSpc>
              <a:tabLst>
                <a:tab pos="1076325" algn="l"/>
              </a:tabLst>
            </a:pPr>
            <a:r>
              <a:rPr lang="en-ZA" sz="400">
                <a:solidFill>
                  <a:srgbClr val="000066"/>
                </a:solidFill>
              </a:rPr>
              <a:t/>
            </a:r>
            <a:br>
              <a:rPr lang="en-ZA" sz="400">
                <a:solidFill>
                  <a:srgbClr val="000066"/>
                </a:solidFill>
              </a:rPr>
            </a:b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A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=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A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sin</a:t>
            </a:r>
            <a:r>
              <a:rPr lang="en-ZA" sz="2200" b="1" i="1">
                <a:solidFill>
                  <a:srgbClr val="000066"/>
                </a:solidFill>
                <a:sym typeface="Symbol" pitchFamily="18" charset="2"/>
              </a:rPr>
              <a:t></a:t>
            </a:r>
            <a:endParaRPr lang="en-US" sz="2200" b="1" i="1">
              <a:solidFill>
                <a:srgbClr val="000066"/>
              </a:solidFill>
              <a:sym typeface="Symbol" pitchFamily="18" charset="2"/>
            </a:endParaRPr>
          </a:p>
        </p:txBody>
      </p:sp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5943600" y="4333875"/>
            <a:ext cx="3019425" cy="2057400"/>
            <a:chOff x="3744" y="2730"/>
            <a:chExt cx="1902" cy="1296"/>
          </a:xfrm>
        </p:grpSpPr>
        <p:sp>
          <p:nvSpPr>
            <p:cNvPr id="307274" name="Rectangle 61"/>
            <p:cNvSpPr>
              <a:spLocks noChangeArrowheads="1"/>
            </p:cNvSpPr>
            <p:nvPr/>
          </p:nvSpPr>
          <p:spPr bwMode="auto">
            <a:xfrm>
              <a:off x="3744" y="2730"/>
              <a:ext cx="1902" cy="1296"/>
            </a:xfrm>
            <a:prstGeom prst="rect">
              <a:avLst/>
            </a:prstGeom>
            <a:solidFill>
              <a:srgbClr val="EAEAEA"/>
            </a:solidFill>
            <a:ln w="15875" algn="ctr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07275" name="Line 34"/>
            <p:cNvSpPr>
              <a:spLocks noChangeShapeType="1"/>
            </p:cNvSpPr>
            <p:nvPr/>
          </p:nvSpPr>
          <p:spPr bwMode="auto">
            <a:xfrm flipH="1" flipV="1">
              <a:off x="4109" y="3081"/>
              <a:ext cx="833" cy="66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7276" name="Oval 32"/>
            <p:cNvSpPr>
              <a:spLocks noChangeArrowheads="1"/>
            </p:cNvSpPr>
            <p:nvPr/>
          </p:nvSpPr>
          <p:spPr bwMode="auto">
            <a:xfrm>
              <a:off x="3907" y="2798"/>
              <a:ext cx="1174" cy="1174"/>
            </a:xfrm>
            <a:prstGeom prst="ellipse">
              <a:avLst/>
            </a:prstGeom>
            <a:noFill/>
            <a:ln w="31750" algn="ctr">
              <a:solidFill>
                <a:srgbClr val="3366FF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07277" name="Rectangle 36"/>
            <p:cNvSpPr>
              <a:spLocks noChangeArrowheads="1"/>
            </p:cNvSpPr>
            <p:nvPr/>
          </p:nvSpPr>
          <p:spPr bwMode="auto">
            <a:xfrm>
              <a:off x="5133" y="2972"/>
              <a:ext cx="341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  <a:endParaRPr lang="en-US" sz="20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07278" name="Rectangle 38"/>
            <p:cNvSpPr>
              <a:spLocks noChangeArrowheads="1"/>
            </p:cNvSpPr>
            <p:nvPr/>
          </p:nvSpPr>
          <p:spPr bwMode="auto">
            <a:xfrm>
              <a:off x="4028" y="2859"/>
              <a:ext cx="381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Font typeface="Arial" charset="0"/>
                <a:buNone/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</a:rPr>
                <a:t>r</a:t>
              </a:r>
              <a:endParaRPr lang="en-US" sz="20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07279" name="Line 41"/>
            <p:cNvSpPr>
              <a:spLocks noChangeShapeType="1"/>
            </p:cNvSpPr>
            <p:nvPr/>
          </p:nvSpPr>
          <p:spPr bwMode="auto">
            <a:xfrm rot="5400000" flipH="1" flipV="1">
              <a:off x="4880" y="3130"/>
              <a:ext cx="687" cy="545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7280" name="Line 42"/>
            <p:cNvSpPr>
              <a:spLocks noChangeShapeType="1"/>
            </p:cNvSpPr>
            <p:nvPr/>
          </p:nvSpPr>
          <p:spPr bwMode="auto">
            <a:xfrm flipH="1" flipV="1">
              <a:off x="4720" y="2926"/>
              <a:ext cx="232" cy="828"/>
            </a:xfrm>
            <a:prstGeom prst="line">
              <a:avLst/>
            </a:prstGeom>
            <a:noFill/>
            <a:ln w="44450">
              <a:solidFill>
                <a:srgbClr val="FF99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7281" name="Oval 39"/>
            <p:cNvSpPr>
              <a:spLocks noChangeAspect="1" noChangeArrowheads="1"/>
            </p:cNvSpPr>
            <p:nvPr/>
          </p:nvSpPr>
          <p:spPr bwMode="auto">
            <a:xfrm rot="13500000" flipH="1">
              <a:off x="4916" y="3712"/>
              <a:ext cx="70" cy="68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07282" name="Rectangle 58"/>
            <p:cNvSpPr>
              <a:spLocks noChangeArrowheads="1"/>
            </p:cNvSpPr>
            <p:nvPr/>
          </p:nvSpPr>
          <p:spPr bwMode="auto">
            <a:xfrm>
              <a:off x="4558" y="3330"/>
              <a:ext cx="373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Font typeface="Arial" charset="0"/>
                <a:buNone/>
              </a:pPr>
              <a:r>
                <a:rPr lang="en-ZA" sz="1800" b="1" i="1">
                  <a:solidFill>
                    <a:srgbClr val="000066"/>
                  </a:solidFill>
                  <a:sym typeface="Symbol" pitchFamily="18" charset="2"/>
                </a:rPr>
                <a:t></a:t>
              </a:r>
              <a:endParaRPr lang="en-US" sz="1800" b="1" i="1">
                <a:solidFill>
                  <a:srgbClr val="000066"/>
                </a:solidFill>
                <a:sym typeface="Symbol" pitchFamily="18" charset="2"/>
              </a:endParaRPr>
            </a:p>
          </p:txBody>
        </p:sp>
        <p:graphicFrame>
          <p:nvGraphicFramePr>
            <p:cNvPr id="307260" name="Object 60"/>
            <p:cNvGraphicFramePr>
              <a:graphicFrameLocks noChangeAspect="1"/>
            </p:cNvGraphicFramePr>
            <p:nvPr/>
          </p:nvGraphicFramePr>
          <p:xfrm>
            <a:off x="4832" y="3106"/>
            <a:ext cx="152" cy="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266" name="Equation" r:id="rId5" imgW="241091" imgH="317225" progId="Equation.DSMT4">
                    <p:embed/>
                  </p:oleObj>
                </mc:Choice>
                <mc:Fallback>
                  <p:oleObj name="Equation" r:id="rId5" imgW="241091" imgH="317225" progId="Equation.DSMT4">
                    <p:embed/>
                    <p:pic>
                      <p:nvPicPr>
                        <p:cNvPr id="0" name="Picture 6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32" y="3106"/>
                          <a:ext cx="152" cy="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7283" name="Arc 60"/>
            <p:cNvSpPr>
              <a:spLocks/>
            </p:cNvSpPr>
            <p:nvPr/>
          </p:nvSpPr>
          <p:spPr bwMode="auto">
            <a:xfrm rot="13071668" flipV="1">
              <a:off x="4638" y="3381"/>
              <a:ext cx="438" cy="263"/>
            </a:xfrm>
            <a:custGeom>
              <a:avLst/>
              <a:gdLst>
                <a:gd name="T0" fmla="*/ 0 w 21600"/>
                <a:gd name="T1" fmla="*/ 0 h 12960"/>
                <a:gd name="T2" fmla="*/ 0 w 21600"/>
                <a:gd name="T3" fmla="*/ 0 h 12960"/>
                <a:gd name="T4" fmla="*/ 0 w 21600"/>
                <a:gd name="T5" fmla="*/ 0 h 12960"/>
                <a:gd name="T6" fmla="*/ 0 60000 65536"/>
                <a:gd name="T7" fmla="*/ 0 60000 65536"/>
                <a:gd name="T8" fmla="*/ 0 60000 65536"/>
                <a:gd name="T9" fmla="*/ 0 w 21600"/>
                <a:gd name="T10" fmla="*/ 0 h 12960"/>
                <a:gd name="T11" fmla="*/ 21600 w 21600"/>
                <a:gd name="T12" fmla="*/ 12960 h 129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2960" fill="none" extrusionOk="0">
                  <a:moveTo>
                    <a:pt x="17279" y="-1"/>
                  </a:moveTo>
                  <a:cubicBezTo>
                    <a:pt x="20084" y="3738"/>
                    <a:pt x="21600" y="8286"/>
                    <a:pt x="21600" y="12960"/>
                  </a:cubicBezTo>
                </a:path>
                <a:path w="21600" h="12960" stroke="0" extrusionOk="0">
                  <a:moveTo>
                    <a:pt x="17279" y="-1"/>
                  </a:moveTo>
                  <a:cubicBezTo>
                    <a:pt x="20084" y="3738"/>
                    <a:pt x="21600" y="8286"/>
                    <a:pt x="21600" y="12960"/>
                  </a:cubicBezTo>
                  <a:lnTo>
                    <a:pt x="0" y="12960"/>
                  </a:lnTo>
                  <a:close/>
                </a:path>
              </a:pathLst>
            </a:custGeom>
            <a:noFill/>
            <a:ln w="15875">
              <a:solidFill>
                <a:srgbClr val="808080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endParaRPr lang="en-US"/>
            </a:p>
          </p:txBody>
        </p:sp>
      </p:grpSp>
      <p:sp>
        <p:nvSpPr>
          <p:cNvPr id="30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THE </a:t>
            </a:r>
            <a:r>
              <a:rPr lang="en-ZA" b="1" i="1" smtClean="0">
                <a:latin typeface="Times New Roman" pitchFamily="18" charset="0"/>
              </a:rPr>
              <a:t>rtz-</a:t>
            </a:r>
            <a:r>
              <a:rPr lang="en-ZA" smtClean="0"/>
              <a:t>COORDINATE SYSTEM</a:t>
            </a:r>
            <a:endParaRPr lang="en-US" smtClean="0"/>
          </a:p>
        </p:txBody>
      </p:sp>
      <p:sp>
        <p:nvSpPr>
          <p:cNvPr id="307226" name="Rectangle 26"/>
          <p:cNvSpPr>
            <a:spLocks noChangeArrowheads="1"/>
          </p:cNvSpPr>
          <p:nvPr/>
        </p:nvSpPr>
        <p:spPr bwMode="auto">
          <a:xfrm>
            <a:off x="179388" y="1344613"/>
            <a:ext cx="87741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>
                <a:solidFill>
                  <a:srgbClr val="000066"/>
                </a:solidFill>
              </a:rPr>
              <a:t>Notes:</a:t>
            </a:r>
            <a:endParaRPr lang="en-US">
              <a:solidFill>
                <a:srgbClr val="FF0000"/>
              </a:solidFill>
            </a:endParaRPr>
          </a:p>
        </p:txBody>
      </p:sp>
      <p:graphicFrame>
        <p:nvGraphicFramePr>
          <p:cNvPr id="307233" name="Object 61"/>
          <p:cNvGraphicFramePr>
            <a:graphicFrameLocks noChangeAspect="1"/>
          </p:cNvGraphicFramePr>
          <p:nvPr/>
        </p:nvGraphicFramePr>
        <p:xfrm>
          <a:off x="4546600" y="4243388"/>
          <a:ext cx="241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67" name="Equation" r:id="rId7" imgW="241091" imgH="317225" progId="Equation.DSMT4">
                  <p:embed/>
                </p:oleObj>
              </mc:Choice>
              <mc:Fallback>
                <p:oleObj name="Equation" r:id="rId7" imgW="241091" imgH="317225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4243388"/>
                        <a:ext cx="2413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52" name="Line 52"/>
          <p:cNvSpPr>
            <a:spLocks noChangeShapeType="1"/>
          </p:cNvSpPr>
          <p:nvPr/>
        </p:nvSpPr>
        <p:spPr bwMode="auto">
          <a:xfrm rot="16200000" flipV="1">
            <a:off x="7502525" y="4478338"/>
            <a:ext cx="749300" cy="93980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7237" name="Rectangle 37"/>
          <p:cNvSpPr>
            <a:spLocks noChangeArrowheads="1"/>
          </p:cNvSpPr>
          <p:nvPr/>
        </p:nvSpPr>
        <p:spPr bwMode="auto">
          <a:xfrm>
            <a:off x="6465888" y="5534025"/>
            <a:ext cx="11461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cos</a:t>
            </a:r>
            <a:r>
              <a:rPr lang="en-ZA" sz="2000" b="1" i="1">
                <a:solidFill>
                  <a:srgbClr val="000066"/>
                </a:solidFill>
                <a:sym typeface="Symbol" pitchFamily="18" charset="2"/>
              </a:rPr>
              <a:t></a:t>
            </a:r>
            <a:endParaRPr lang="en-US" sz="2000" b="1" i="1">
              <a:solidFill>
                <a:srgbClr val="000066"/>
              </a:solidFill>
              <a:sym typeface="Symbol" pitchFamily="18" charset="2"/>
            </a:endParaRPr>
          </a:p>
        </p:txBody>
      </p:sp>
      <p:sp>
        <p:nvSpPr>
          <p:cNvPr id="307254" name="Line 54"/>
          <p:cNvSpPr>
            <a:spLocks noChangeShapeType="1"/>
          </p:cNvSpPr>
          <p:nvPr/>
        </p:nvSpPr>
        <p:spPr bwMode="auto">
          <a:xfrm rot="10800000" flipV="1">
            <a:off x="6994525" y="4579938"/>
            <a:ext cx="552450" cy="69215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7255" name="Line 55"/>
          <p:cNvSpPr>
            <a:spLocks noChangeShapeType="1"/>
          </p:cNvSpPr>
          <p:nvPr/>
        </p:nvSpPr>
        <p:spPr bwMode="auto">
          <a:xfrm flipV="1">
            <a:off x="7897813" y="5324475"/>
            <a:ext cx="446087" cy="581025"/>
          </a:xfrm>
          <a:prstGeom prst="line">
            <a:avLst/>
          </a:prstGeom>
          <a:noFill/>
          <a:ln w="45085">
            <a:solidFill>
              <a:srgbClr val="FFC864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7256" name="Line 56"/>
          <p:cNvSpPr>
            <a:spLocks noChangeShapeType="1"/>
          </p:cNvSpPr>
          <p:nvPr/>
        </p:nvSpPr>
        <p:spPr bwMode="auto">
          <a:xfrm flipH="1" flipV="1">
            <a:off x="6997700" y="5273675"/>
            <a:ext cx="801688" cy="630238"/>
          </a:xfrm>
          <a:prstGeom prst="line">
            <a:avLst/>
          </a:prstGeom>
          <a:noFill/>
          <a:ln w="45085">
            <a:solidFill>
              <a:srgbClr val="FFC864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7257" name="Rectangle 57"/>
          <p:cNvSpPr>
            <a:spLocks noChangeArrowheads="1"/>
          </p:cNvSpPr>
          <p:nvPr/>
        </p:nvSpPr>
        <p:spPr bwMode="auto">
          <a:xfrm>
            <a:off x="7916863" y="5467350"/>
            <a:ext cx="12271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sin</a:t>
            </a:r>
            <a:r>
              <a:rPr lang="en-ZA" sz="2000" b="1" i="1">
                <a:solidFill>
                  <a:srgbClr val="000066"/>
                </a:solidFill>
                <a:sym typeface="Symbol" pitchFamily="18" charset="2"/>
              </a:rPr>
              <a:t></a:t>
            </a:r>
            <a:endParaRPr lang="en-US" sz="2000" b="1" i="1">
              <a:solidFill>
                <a:srgbClr val="000066"/>
              </a:solidFill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1000"/>
                                        <p:tgtEl>
                                          <p:spTgt spid="307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7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7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307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7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7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6" grpId="0"/>
      <p:bldP spid="307252" grpId="0" animBg="1"/>
      <p:bldP spid="307254" grpId="0" animBg="1"/>
      <p:bldP spid="307255" grpId="0" animBg="1"/>
      <p:bldP spid="307256" grpId="0" animBg="1"/>
      <p:bldP spid="30725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81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30828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5FE4E1C-4F0E-4657-9326-6640FDC3B8F3}" type="slidenum">
              <a:rPr lang="en-US" smtClean="0">
                <a:cs typeface="Arial" charset="0"/>
              </a:rPr>
              <a:pPr/>
              <a:t>16</a:t>
            </a:fld>
            <a:endParaRPr lang="en-US" smtClean="0">
              <a:cs typeface="Arial" charset="0"/>
            </a:endParaRPr>
          </a:p>
        </p:txBody>
      </p:sp>
      <p:sp>
        <p:nvSpPr>
          <p:cNvPr id="308275" name="Rectangle 51"/>
          <p:cNvSpPr>
            <a:spLocks noChangeArrowheads="1"/>
          </p:cNvSpPr>
          <p:nvPr/>
        </p:nvSpPr>
        <p:spPr bwMode="auto">
          <a:xfrm>
            <a:off x="5011738" y="4354513"/>
            <a:ext cx="96837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/s]</a:t>
            </a:r>
            <a:endParaRPr lang="en-US">
              <a:solidFill>
                <a:srgbClr val="000066"/>
              </a:solidFill>
            </a:endParaRPr>
          </a:p>
        </p:txBody>
      </p:sp>
      <p:graphicFrame>
        <p:nvGraphicFramePr>
          <p:cNvPr id="308276" name="Object 53"/>
          <p:cNvGraphicFramePr>
            <a:graphicFrameLocks noChangeAspect="1"/>
          </p:cNvGraphicFramePr>
          <p:nvPr/>
        </p:nvGraphicFramePr>
        <p:xfrm>
          <a:off x="5021263" y="4300538"/>
          <a:ext cx="823912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89" name="Equation" r:id="rId4" imgW="952087" imgH="787058" progId="Equation.DSMT4">
                  <p:embed/>
                </p:oleObj>
              </mc:Choice>
              <mc:Fallback>
                <p:oleObj name="Equation" r:id="rId4" imgW="952087" imgH="787058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1263" y="4300538"/>
                        <a:ext cx="823912" cy="681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273" name="Rectangle 49"/>
          <p:cNvSpPr>
            <a:spLocks noChangeArrowheads="1"/>
          </p:cNvSpPr>
          <p:nvPr/>
        </p:nvSpPr>
        <p:spPr bwMode="auto">
          <a:xfrm>
            <a:off x="4959350" y="4354513"/>
            <a:ext cx="9763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rad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08259" name="Line 35"/>
          <p:cNvSpPr>
            <a:spLocks noChangeShapeType="1"/>
          </p:cNvSpPr>
          <p:nvPr/>
        </p:nvSpPr>
        <p:spPr bwMode="auto">
          <a:xfrm flipV="1">
            <a:off x="7454900" y="2384425"/>
            <a:ext cx="7938" cy="1217613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8286" name="Line 26"/>
          <p:cNvSpPr>
            <a:spLocks noChangeShapeType="1"/>
          </p:cNvSpPr>
          <p:nvPr/>
        </p:nvSpPr>
        <p:spPr bwMode="auto">
          <a:xfrm rot="10800000" flipV="1">
            <a:off x="6929438" y="3140075"/>
            <a:ext cx="1649412" cy="6810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8287" name="Line 25"/>
          <p:cNvSpPr>
            <a:spLocks noChangeShapeType="1"/>
          </p:cNvSpPr>
          <p:nvPr/>
        </p:nvSpPr>
        <p:spPr bwMode="auto">
          <a:xfrm rot="16200000" flipV="1">
            <a:off x="7418388" y="1971675"/>
            <a:ext cx="1649412" cy="6810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82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VELOCITY and ANGULAR VELOCITY</a:t>
            </a:r>
            <a:endParaRPr lang="en-US" smtClean="0"/>
          </a:p>
        </p:txBody>
      </p:sp>
      <p:sp>
        <p:nvSpPr>
          <p:cNvPr id="3082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ZA" smtClean="0"/>
              <a:t>The velocity vector     has </a:t>
            </a:r>
            <a:br>
              <a:rPr lang="en-ZA" smtClean="0"/>
            </a:br>
            <a:r>
              <a:rPr lang="en-ZA" i="1" smtClean="0"/>
              <a:t>only</a:t>
            </a:r>
            <a:r>
              <a:rPr lang="en-ZA" i="1" baseline="30000" smtClean="0"/>
              <a:t> </a:t>
            </a:r>
            <a:r>
              <a:rPr lang="en-ZA" smtClean="0"/>
              <a:t> a tangential component, </a:t>
            </a:r>
            <a:r>
              <a:rPr lang="en-ZA" b="1" i="1" smtClean="0">
                <a:latin typeface="Times New Roman" pitchFamily="18" charset="0"/>
              </a:rPr>
              <a:t>v</a:t>
            </a:r>
            <a:r>
              <a:rPr lang="en-ZA" b="1" i="1" baseline="-25000" smtClean="0">
                <a:latin typeface="Times New Roman" pitchFamily="18" charset="0"/>
              </a:rPr>
              <a:t>t </a:t>
            </a:r>
            <a:r>
              <a:rPr lang="en-ZA" smtClean="0"/>
              <a:t>.</a:t>
            </a:r>
            <a:endParaRPr lang="en-US" smtClean="0"/>
          </a:p>
        </p:txBody>
      </p:sp>
      <p:sp>
        <p:nvSpPr>
          <p:cNvPr id="308290" name="Line 4"/>
          <p:cNvSpPr>
            <a:spLocks noChangeShapeType="1"/>
          </p:cNvSpPr>
          <p:nvPr/>
        </p:nvSpPr>
        <p:spPr bwMode="auto">
          <a:xfrm flipV="1">
            <a:off x="7454900" y="3141663"/>
            <a:ext cx="1123950" cy="46355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8291" name="Oval 7"/>
          <p:cNvSpPr>
            <a:spLocks noChangeArrowheads="1"/>
          </p:cNvSpPr>
          <p:nvPr/>
        </p:nvSpPr>
        <p:spPr bwMode="auto">
          <a:xfrm>
            <a:off x="6243638" y="2384425"/>
            <a:ext cx="2433637" cy="2433638"/>
          </a:xfrm>
          <a:prstGeom prst="ellipse">
            <a:avLst/>
          </a:prstGeom>
          <a:noFill/>
          <a:ln w="31750" algn="ctr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08292" name="Oval 8"/>
          <p:cNvSpPr>
            <a:spLocks noChangeAspect="1" noChangeArrowheads="1"/>
          </p:cNvSpPr>
          <p:nvPr/>
        </p:nvSpPr>
        <p:spPr bwMode="auto">
          <a:xfrm rot="13500000" flipH="1">
            <a:off x="8528050" y="3086100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08293" name="Rectangle 9"/>
          <p:cNvSpPr>
            <a:spLocks noChangeArrowheads="1"/>
          </p:cNvSpPr>
          <p:nvPr/>
        </p:nvSpPr>
        <p:spPr bwMode="auto">
          <a:xfrm>
            <a:off x="7786688" y="3228975"/>
            <a:ext cx="6048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8294" name="Rectangle 10"/>
          <p:cNvSpPr>
            <a:spLocks noChangeArrowheads="1"/>
          </p:cNvSpPr>
          <p:nvPr/>
        </p:nvSpPr>
        <p:spPr bwMode="auto">
          <a:xfrm>
            <a:off x="7089775" y="3367088"/>
            <a:ext cx="6048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O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graphicFrame>
        <p:nvGraphicFramePr>
          <p:cNvPr id="308278" name="Object 54"/>
          <p:cNvGraphicFramePr>
            <a:graphicFrameLocks noChangeAspect="1"/>
          </p:cNvGraphicFramePr>
          <p:nvPr/>
        </p:nvGraphicFramePr>
        <p:xfrm>
          <a:off x="3271838" y="143668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90" name="Equation" r:id="rId6" imgW="203112" imgH="291973" progId="Equation.DSMT4">
                  <p:embed/>
                </p:oleObj>
              </mc:Choice>
              <mc:Fallback>
                <p:oleObj name="Equation" r:id="rId6" imgW="203112" imgH="291973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1838" y="1436688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295" name="Rectangle 23"/>
          <p:cNvSpPr>
            <a:spLocks noChangeArrowheads="1"/>
          </p:cNvSpPr>
          <p:nvPr/>
        </p:nvSpPr>
        <p:spPr bwMode="auto">
          <a:xfrm>
            <a:off x="7824788" y="1358900"/>
            <a:ext cx="5413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8296" name="Rectangle 24"/>
          <p:cNvSpPr>
            <a:spLocks noChangeArrowheads="1"/>
          </p:cNvSpPr>
          <p:nvPr/>
        </p:nvSpPr>
        <p:spPr bwMode="auto">
          <a:xfrm>
            <a:off x="6629400" y="3332163"/>
            <a:ext cx="6048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8251" name="Rectangle 27"/>
          <p:cNvSpPr>
            <a:spLocks noChangeArrowheads="1"/>
          </p:cNvSpPr>
          <p:nvPr/>
        </p:nvSpPr>
        <p:spPr bwMode="auto">
          <a:xfrm>
            <a:off x="1720850" y="2322513"/>
            <a:ext cx="19446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 b="1" i="1">
                <a:solidFill>
                  <a:srgbClr val="000066"/>
                </a:solidFill>
                <a:latin typeface="Times New Roman" pitchFamily="18" charset="0"/>
              </a:rPr>
              <a:t>s = 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r>
              <a:rPr lang="en-US" b="1" i="1" baseline="30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</a:p>
        </p:txBody>
      </p:sp>
      <p:sp>
        <p:nvSpPr>
          <p:cNvPr id="308252" name="Rectangle 28"/>
          <p:cNvSpPr>
            <a:spLocks noChangeArrowheads="1"/>
          </p:cNvSpPr>
          <p:nvPr/>
        </p:nvSpPr>
        <p:spPr bwMode="auto">
          <a:xfrm>
            <a:off x="1689100" y="5487988"/>
            <a:ext cx="47005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  <a:tabLst>
                <a:tab pos="1793875" algn="l"/>
                <a:tab pos="3587750" algn="l"/>
              </a:tabLst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r 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</a:rPr>
              <a:t>= </a:t>
            </a:r>
            <a:r>
              <a:rPr lang="en-US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0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 	v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t 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</a:rPr>
              <a:t>= 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</a:t>
            </a:r>
            <a:r>
              <a:rPr lang="en-US" b="1" i="1" baseline="30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</a:rPr>
              <a:t>r	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z 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</a:rPr>
              <a:t>= </a:t>
            </a:r>
            <a:r>
              <a:rPr lang="en-US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0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 </a:t>
            </a:r>
            <a:endParaRPr lang="en-US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8253" name="Rectangle 29"/>
          <p:cNvSpPr>
            <a:spLocks noChangeArrowheads="1"/>
          </p:cNvSpPr>
          <p:nvPr/>
        </p:nvSpPr>
        <p:spPr bwMode="auto">
          <a:xfrm>
            <a:off x="7285038" y="3092450"/>
            <a:ext cx="6048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</a:p>
        </p:txBody>
      </p:sp>
      <p:sp>
        <p:nvSpPr>
          <p:cNvPr id="308254" name="Arc 30"/>
          <p:cNvSpPr>
            <a:spLocks/>
          </p:cNvSpPr>
          <p:nvPr/>
        </p:nvSpPr>
        <p:spPr bwMode="auto">
          <a:xfrm rot="-1305960">
            <a:off x="7348538" y="3025775"/>
            <a:ext cx="527050" cy="490538"/>
          </a:xfrm>
          <a:custGeom>
            <a:avLst/>
            <a:gdLst>
              <a:gd name="T0" fmla="*/ 2147483647 w 21600"/>
              <a:gd name="T1" fmla="*/ 0 h 20066"/>
              <a:gd name="T2" fmla="*/ 2147483647 w 21600"/>
              <a:gd name="T3" fmla="*/ 2147483647 h 20066"/>
              <a:gd name="T4" fmla="*/ 0 w 21600"/>
              <a:gd name="T5" fmla="*/ 2147483647 h 20066"/>
              <a:gd name="T6" fmla="*/ 0 60000 65536"/>
              <a:gd name="T7" fmla="*/ 0 60000 65536"/>
              <a:gd name="T8" fmla="*/ 0 60000 65536"/>
              <a:gd name="T9" fmla="*/ 0 w 21600"/>
              <a:gd name="T10" fmla="*/ 0 h 20066"/>
              <a:gd name="T11" fmla="*/ 21600 w 21600"/>
              <a:gd name="T12" fmla="*/ 20066 h 200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0066" fill="none" extrusionOk="0">
                <a:moveTo>
                  <a:pt x="7994" y="-1"/>
                </a:moveTo>
                <a:cubicBezTo>
                  <a:pt x="16209" y="3272"/>
                  <a:pt x="21600" y="11222"/>
                  <a:pt x="21600" y="20066"/>
                </a:cubicBezTo>
              </a:path>
              <a:path w="21600" h="20066" stroke="0" extrusionOk="0">
                <a:moveTo>
                  <a:pt x="7994" y="-1"/>
                </a:moveTo>
                <a:cubicBezTo>
                  <a:pt x="16209" y="3272"/>
                  <a:pt x="21600" y="11222"/>
                  <a:pt x="21600" y="20066"/>
                </a:cubicBezTo>
                <a:lnTo>
                  <a:pt x="0" y="20066"/>
                </a:lnTo>
                <a:close/>
              </a:path>
            </a:pathLst>
          </a:custGeom>
          <a:noFill/>
          <a:ln w="15875">
            <a:solidFill>
              <a:srgbClr val="808080"/>
            </a:solidFill>
            <a:round/>
            <a:headEnd type="arrow" w="med" len="med"/>
            <a:tailEnd type="none" w="lg" len="lg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308255" name="Arc 31"/>
          <p:cNvSpPr>
            <a:spLocks/>
          </p:cNvSpPr>
          <p:nvPr/>
        </p:nvSpPr>
        <p:spPr bwMode="auto">
          <a:xfrm rot="14861138" flipV="1">
            <a:off x="7207250" y="2097088"/>
            <a:ext cx="1257300" cy="1339850"/>
          </a:xfrm>
          <a:custGeom>
            <a:avLst/>
            <a:gdLst>
              <a:gd name="T0" fmla="*/ 0 w 19914"/>
              <a:gd name="T1" fmla="*/ 0 h 21600"/>
              <a:gd name="T2" fmla="*/ 2147483647 w 19914"/>
              <a:gd name="T3" fmla="*/ 2147483647 h 21600"/>
              <a:gd name="T4" fmla="*/ 0 w 19914"/>
              <a:gd name="T5" fmla="*/ 2147483647 h 21600"/>
              <a:gd name="T6" fmla="*/ 0 60000 65536"/>
              <a:gd name="T7" fmla="*/ 0 60000 65536"/>
              <a:gd name="T8" fmla="*/ 0 60000 65536"/>
              <a:gd name="T9" fmla="*/ 0 w 19914"/>
              <a:gd name="T10" fmla="*/ 0 h 21600"/>
              <a:gd name="T11" fmla="*/ 19914 w 1991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14" h="21600" fill="none" extrusionOk="0">
                <a:moveTo>
                  <a:pt x="-1" y="0"/>
                </a:moveTo>
                <a:cubicBezTo>
                  <a:pt x="8696" y="0"/>
                  <a:pt x="16545" y="5215"/>
                  <a:pt x="19913" y="13233"/>
                </a:cubicBezTo>
              </a:path>
              <a:path w="19914" h="21600" stroke="0" extrusionOk="0">
                <a:moveTo>
                  <a:pt x="-1" y="0"/>
                </a:moveTo>
                <a:cubicBezTo>
                  <a:pt x="8696" y="0"/>
                  <a:pt x="16545" y="5215"/>
                  <a:pt x="19913" y="13233"/>
                </a:cubicBezTo>
                <a:lnTo>
                  <a:pt x="0" y="21600"/>
                </a:lnTo>
                <a:close/>
              </a:path>
            </a:pathLst>
          </a:custGeom>
          <a:noFill/>
          <a:ln w="15875">
            <a:solidFill>
              <a:srgbClr val="808080"/>
            </a:solidFill>
            <a:round/>
            <a:headEnd/>
            <a:tailEnd type="arrow" w="med" len="med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308256" name="Rectangle 32"/>
          <p:cNvSpPr>
            <a:spLocks noChangeArrowheads="1"/>
          </p:cNvSpPr>
          <p:nvPr/>
        </p:nvSpPr>
        <p:spPr bwMode="auto">
          <a:xfrm>
            <a:off x="7551738" y="2062163"/>
            <a:ext cx="60483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s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8261" name="Line 37"/>
          <p:cNvSpPr>
            <a:spLocks noChangeShapeType="1"/>
          </p:cNvSpPr>
          <p:nvPr/>
        </p:nvSpPr>
        <p:spPr bwMode="auto">
          <a:xfrm rot="6744543">
            <a:off x="6588919" y="1797844"/>
            <a:ext cx="479425" cy="1166813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8304" name="Line 6"/>
          <p:cNvSpPr>
            <a:spLocks noChangeShapeType="1"/>
          </p:cNvSpPr>
          <p:nvPr/>
        </p:nvSpPr>
        <p:spPr bwMode="auto">
          <a:xfrm rot="10800000">
            <a:off x="8097838" y="1952625"/>
            <a:ext cx="479425" cy="1166813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8235" name="Oval 11"/>
          <p:cNvSpPr>
            <a:spLocks noChangeAspect="1" noChangeArrowheads="1"/>
          </p:cNvSpPr>
          <p:nvPr/>
        </p:nvSpPr>
        <p:spPr bwMode="auto">
          <a:xfrm rot="13500000" flipH="1">
            <a:off x="8528050" y="308768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08263" name="Rectangle 39"/>
          <p:cNvSpPr>
            <a:spLocks noChangeArrowheads="1"/>
          </p:cNvSpPr>
          <p:nvPr/>
        </p:nvSpPr>
        <p:spPr bwMode="auto">
          <a:xfrm>
            <a:off x="179388" y="2859088"/>
            <a:ext cx="87741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Differentiating with respect to time…</a:t>
            </a:r>
            <a:endParaRPr lang="en-US">
              <a:solidFill>
                <a:srgbClr val="000066"/>
              </a:solidFill>
            </a:endParaRPr>
          </a:p>
        </p:txBody>
      </p:sp>
      <p:graphicFrame>
        <p:nvGraphicFramePr>
          <p:cNvPr id="308265" name="Object 55"/>
          <p:cNvGraphicFramePr>
            <a:graphicFrameLocks noChangeAspect="1"/>
          </p:cNvGraphicFramePr>
          <p:nvPr/>
        </p:nvGraphicFramePr>
        <p:xfrm>
          <a:off x="1944688" y="3473450"/>
          <a:ext cx="1816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91" name="Equation" r:id="rId8" imgW="1816100" imgH="609600" progId="Equation.DSMT4">
                  <p:embed/>
                </p:oleObj>
              </mc:Choice>
              <mc:Fallback>
                <p:oleObj name="Equation" r:id="rId8" imgW="1816100" imgH="609600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4688" y="3473450"/>
                        <a:ext cx="18161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66" name="Object 56"/>
          <p:cNvGraphicFramePr>
            <a:graphicFrameLocks noChangeAspect="1"/>
          </p:cNvGraphicFramePr>
          <p:nvPr/>
        </p:nvGraphicFramePr>
        <p:xfrm>
          <a:off x="3890963" y="4233863"/>
          <a:ext cx="863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92" name="Equation" r:id="rId10" imgW="863600" imgH="685800" progId="Equation.DSMT4">
                  <p:embed/>
                </p:oleObj>
              </mc:Choice>
              <mc:Fallback>
                <p:oleObj name="Equation" r:id="rId10" imgW="863600" imgH="68580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0963" y="4233863"/>
                        <a:ext cx="8636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267" name="Rectangle 43"/>
          <p:cNvSpPr>
            <a:spLocks noChangeArrowheads="1"/>
          </p:cNvSpPr>
          <p:nvPr/>
        </p:nvSpPr>
        <p:spPr bwMode="auto">
          <a:xfrm>
            <a:off x="179388" y="4356100"/>
            <a:ext cx="87741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  <a:tabLst>
                <a:tab pos="1703388" algn="l"/>
              </a:tabLst>
            </a:pPr>
            <a:r>
              <a:rPr lang="en-ZA">
                <a:solidFill>
                  <a:srgbClr val="000066"/>
                </a:solidFill>
              </a:rPr>
              <a:t>Hence	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t 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</a:rPr>
              <a:t>= 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</a:t>
            </a:r>
            <a:r>
              <a:rPr lang="en-US" baseline="30000"/>
              <a:t> 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</a:rPr>
              <a:t>r     </a:t>
            </a:r>
            <a:r>
              <a:rPr lang="en-ZA">
                <a:solidFill>
                  <a:srgbClr val="000066"/>
                </a:solidFill>
              </a:rPr>
              <a:t>and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08268" name="Rectangle 44"/>
          <p:cNvSpPr>
            <a:spLocks noChangeArrowheads="1"/>
          </p:cNvSpPr>
          <p:nvPr/>
        </p:nvSpPr>
        <p:spPr bwMode="auto">
          <a:xfrm>
            <a:off x="1833563" y="4378325"/>
            <a:ext cx="1155700" cy="542925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08270" name="Rectangle 46"/>
          <p:cNvSpPr>
            <a:spLocks noChangeArrowheads="1"/>
          </p:cNvSpPr>
          <p:nvPr/>
        </p:nvSpPr>
        <p:spPr bwMode="auto">
          <a:xfrm>
            <a:off x="6213475" y="1865313"/>
            <a:ext cx="75247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t</a:t>
            </a:r>
            <a:endParaRPr lang="en-US" b="1" i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8310" name="Rectangle 47"/>
          <p:cNvSpPr>
            <a:spLocks noChangeArrowheads="1"/>
          </p:cNvSpPr>
          <p:nvPr/>
        </p:nvSpPr>
        <p:spPr bwMode="auto">
          <a:xfrm>
            <a:off x="8078788" y="1919288"/>
            <a:ext cx="75247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t</a:t>
            </a:r>
            <a:endParaRPr lang="en-US" b="1" i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8274" name="Rectangle 50"/>
          <p:cNvSpPr>
            <a:spLocks noChangeArrowheads="1"/>
          </p:cNvSpPr>
          <p:nvPr/>
        </p:nvSpPr>
        <p:spPr bwMode="auto">
          <a:xfrm>
            <a:off x="4848225" y="4354513"/>
            <a:ext cx="96837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[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" name="Oval 53"/>
          <p:cNvSpPr>
            <a:spLocks noChangeAspect="1" noChangeArrowheads="1"/>
          </p:cNvSpPr>
          <p:nvPr/>
        </p:nvSpPr>
        <p:spPr bwMode="auto">
          <a:xfrm rot="13500000" flipH="1">
            <a:off x="7407275" y="2335213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" name="Rectangle 54"/>
          <p:cNvSpPr>
            <a:spLocks noChangeArrowheads="1"/>
          </p:cNvSpPr>
          <p:nvPr/>
        </p:nvSpPr>
        <p:spPr bwMode="auto">
          <a:xfrm>
            <a:off x="1639888" y="5492750"/>
            <a:ext cx="4791075" cy="573088"/>
          </a:xfrm>
          <a:prstGeom prst="rect">
            <a:avLst/>
          </a:prstGeom>
          <a:noFill/>
          <a:ln w="25400" algn="ctr">
            <a:solidFill>
              <a:srgbClr val="00008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0023 C -0.02032 -0.06597 -0.06702 -0.11065 -0.12379 -0.11041 " pathEditMode="relative" rAng="0" ptsTypes="ff">
                                      <p:cBhvr>
                                        <p:cTn id="6" dur="2000" fill="hold"/>
                                        <p:tgtEl>
                                          <p:spTgt spid="3082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" y="-5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1800"/>
                                        <p:tgtEl>
                                          <p:spTgt spid="30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308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8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8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08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08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308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08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08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69288E-6 L 0.05139 1.69288E-6 " pathEditMode="relative" rAng="0" ptsTypes="AA">
                                      <p:cBhvr>
                                        <p:cTn id="65" dur="1000" fill="hold"/>
                                        <p:tgtEl>
                                          <p:spTgt spid="3082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8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08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75" grpId="0"/>
      <p:bldP spid="308275" grpId="1"/>
      <p:bldP spid="308273" grpId="0"/>
      <p:bldP spid="308259" grpId="0" animBg="1"/>
      <p:bldP spid="308251" grpId="0"/>
      <p:bldP spid="308252" grpId="0"/>
      <p:bldP spid="308254" grpId="0" animBg="1"/>
      <p:bldP spid="308255" grpId="0" animBg="1"/>
      <p:bldP spid="308261" grpId="0" animBg="1"/>
      <p:bldP spid="308235" grpId="0" animBg="1"/>
      <p:bldP spid="308263" grpId="0"/>
      <p:bldP spid="308267" grpId="0"/>
      <p:bldP spid="308268" grpId="0" animBg="1"/>
      <p:bldP spid="308274" grpId="0"/>
      <p:bldP spid="2" grpId="0" animBg="1"/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31755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38E96E2-8619-470E-8E0A-6660157F1E6D}" type="slidenum">
              <a:rPr lang="en-US" smtClean="0">
                <a:cs typeface="Arial" charset="0"/>
              </a:rPr>
              <a:pPr/>
              <a:t>17</a:t>
            </a:fld>
            <a:endParaRPr lang="en-US" smtClean="0">
              <a:cs typeface="Arial" charset="0"/>
            </a:endParaRPr>
          </a:p>
        </p:txBody>
      </p:sp>
      <p:sp>
        <p:nvSpPr>
          <p:cNvPr id="317511" name="Rectangle 71"/>
          <p:cNvSpPr>
            <a:spLocks noChangeArrowheads="1"/>
          </p:cNvSpPr>
          <p:nvPr/>
        </p:nvSpPr>
        <p:spPr bwMode="auto">
          <a:xfrm>
            <a:off x="95250" y="4587875"/>
            <a:ext cx="6721475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7550" lvl="2" indent="-358775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US" sz="2200">
                <a:solidFill>
                  <a:srgbClr val="000066"/>
                </a:solidFill>
              </a:rPr>
              <a:t>For uniform circular motion, since </a:t>
            </a:r>
            <a:br>
              <a:rPr lang="en-US" sz="2200">
                <a:solidFill>
                  <a:srgbClr val="000066"/>
                </a:solidFill>
              </a:rPr>
            </a:br>
            <a:r>
              <a:rPr lang="en-US" sz="2200">
                <a:solidFill>
                  <a:srgbClr val="000066"/>
                </a:solidFill>
              </a:rPr>
              <a:t>the lengths of successive      ’s are all </a:t>
            </a:r>
            <a:br>
              <a:rPr lang="en-US" sz="2200">
                <a:solidFill>
                  <a:srgbClr val="000066"/>
                </a:solidFill>
              </a:rPr>
            </a:br>
            <a:r>
              <a:rPr lang="en-US" sz="2200">
                <a:solidFill>
                  <a:srgbClr val="000066"/>
                </a:solidFill>
              </a:rPr>
              <a:t>the same, the magnitude of    is constant.</a:t>
            </a:r>
            <a:r>
              <a:rPr lang="en-ZA" sz="2200">
                <a:solidFill>
                  <a:srgbClr val="000066"/>
                </a:solidFill>
              </a:rPr>
              <a:t> </a:t>
            </a:r>
            <a:endParaRPr lang="en-US" sz="2200">
              <a:solidFill>
                <a:srgbClr val="000066"/>
              </a:solidFill>
            </a:endParaRPr>
          </a:p>
          <a:p>
            <a:pPr marL="179388" lvl="1">
              <a:lnSpc>
                <a:spcPct val="110000"/>
              </a:lnSpc>
              <a:buFont typeface="Arial" charset="0"/>
              <a:buNone/>
            </a:pPr>
            <a:endParaRPr lang="en-US" sz="600">
              <a:solidFill>
                <a:srgbClr val="000066"/>
              </a:solidFill>
            </a:endParaRPr>
          </a:p>
          <a:p>
            <a:pPr marL="717550" lvl="2" indent="-358775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ZA" sz="2200">
                <a:solidFill>
                  <a:srgbClr val="000066"/>
                </a:solidFill>
              </a:rPr>
              <a:t>These are all </a:t>
            </a:r>
            <a:r>
              <a:rPr lang="en-ZA" sz="2200" i="1">
                <a:solidFill>
                  <a:srgbClr val="000066"/>
                </a:solidFill>
              </a:rPr>
              <a:t>average</a:t>
            </a:r>
            <a:r>
              <a:rPr lang="en-ZA" sz="2200" i="1" baseline="30000">
                <a:solidFill>
                  <a:srgbClr val="000066"/>
                </a:solidFill>
              </a:rPr>
              <a:t> </a:t>
            </a:r>
            <a:r>
              <a:rPr lang="en-ZA" sz="2200">
                <a:solidFill>
                  <a:srgbClr val="000066"/>
                </a:solidFill>
              </a:rPr>
              <a:t> velocity vectors…</a:t>
            </a:r>
            <a:endParaRPr lang="en-US" sz="2200">
              <a:solidFill>
                <a:srgbClr val="000066"/>
              </a:solidFill>
            </a:endParaRPr>
          </a:p>
        </p:txBody>
      </p:sp>
      <p:sp>
        <p:nvSpPr>
          <p:cNvPr id="317553" name="Rectangle 3"/>
          <p:cNvSpPr>
            <a:spLocks noGrp="1" noChangeArrowheads="1"/>
          </p:cNvSpPr>
          <p:nvPr>
            <p:ph type="title"/>
          </p:nvPr>
        </p:nvSpPr>
        <p:spPr>
          <a:xfrm>
            <a:off x="-3175" y="574675"/>
            <a:ext cx="9147175" cy="655638"/>
          </a:xfrm>
        </p:spPr>
        <p:txBody>
          <a:bodyPr/>
          <a:lstStyle/>
          <a:p>
            <a:pPr eaLnBrk="1" hangingPunct="1"/>
            <a:r>
              <a:rPr lang="en-ZA" smtClean="0"/>
              <a:t>ACCELERATION and ANGULAR VELOCITY</a:t>
            </a:r>
            <a:endParaRPr lang="en-US" smtClean="0"/>
          </a:p>
        </p:txBody>
      </p:sp>
      <p:sp>
        <p:nvSpPr>
          <p:cNvPr id="31755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1296988"/>
          </a:xfrm>
        </p:spPr>
        <p:txBody>
          <a:bodyPr/>
          <a:lstStyle/>
          <a:p>
            <a:pPr lvl="1" indent="0" eaLnBrk="1" hangingPunct="1"/>
            <a:r>
              <a:rPr lang="en-ZA" smtClean="0"/>
              <a:t>Although the </a:t>
            </a:r>
            <a:r>
              <a:rPr lang="en-ZA" i="1" smtClean="0"/>
              <a:t>magnitude</a:t>
            </a:r>
            <a:r>
              <a:rPr lang="en-ZA" i="1" baseline="30000" smtClean="0"/>
              <a:t> </a:t>
            </a:r>
            <a:r>
              <a:rPr lang="en-ZA" smtClean="0"/>
              <a:t> of    remains constant in uniform circular motion, its </a:t>
            </a:r>
            <a:r>
              <a:rPr lang="en-ZA" i="1" smtClean="0"/>
              <a:t>direction</a:t>
            </a:r>
            <a:r>
              <a:rPr lang="en-ZA" i="1" baseline="30000" smtClean="0"/>
              <a:t> </a:t>
            </a:r>
            <a:r>
              <a:rPr lang="en-ZA" smtClean="0"/>
              <a:t> changes continuously, so the particle must be accelerating.</a:t>
            </a:r>
            <a:endParaRPr lang="en-US" smtClean="0"/>
          </a:p>
        </p:txBody>
      </p:sp>
      <p:graphicFrame>
        <p:nvGraphicFramePr>
          <p:cNvPr id="317538" name="Object 98"/>
          <p:cNvGraphicFramePr>
            <a:graphicFrameLocks noChangeAspect="1"/>
          </p:cNvGraphicFramePr>
          <p:nvPr/>
        </p:nvGraphicFramePr>
        <p:xfrm>
          <a:off x="4460875" y="143668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74" name="Equation" r:id="rId5" imgW="203112" imgH="291973" progId="Equation.DSMT4">
                  <p:embed/>
                </p:oleObj>
              </mc:Choice>
              <mc:Fallback>
                <p:oleObj name="Equation" r:id="rId5" imgW="203112" imgH="291973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0875" y="1436688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46" name="Rectangle 6"/>
          <p:cNvSpPr>
            <a:spLocks noChangeArrowheads="1"/>
          </p:cNvSpPr>
          <p:nvPr/>
        </p:nvSpPr>
        <p:spPr bwMode="auto">
          <a:xfrm>
            <a:off x="179388" y="2720975"/>
            <a:ext cx="4538662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Motion diagram analysis reveals that the acceleration is </a:t>
            </a:r>
            <a:r>
              <a:rPr lang="en-ZA">
                <a:solidFill>
                  <a:srgbClr val="FF0000"/>
                </a:solidFill>
              </a:rPr>
              <a:t>centripetal</a:t>
            </a:r>
            <a:r>
              <a:rPr lang="en-ZA">
                <a:solidFill>
                  <a:srgbClr val="000066"/>
                </a:solidFill>
              </a:rPr>
              <a:t>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17447" name="Freeform 7"/>
          <p:cNvSpPr>
            <a:spLocks/>
          </p:cNvSpPr>
          <p:nvPr/>
        </p:nvSpPr>
        <p:spPr bwMode="auto">
          <a:xfrm>
            <a:off x="6457950" y="4554538"/>
            <a:ext cx="981075" cy="1236662"/>
          </a:xfrm>
          <a:custGeom>
            <a:avLst/>
            <a:gdLst>
              <a:gd name="T0" fmla="*/ 2147483647 w 618"/>
              <a:gd name="T1" fmla="*/ 0 h 779"/>
              <a:gd name="T2" fmla="*/ 2147483647 w 618"/>
              <a:gd name="T3" fmla="*/ 2147483647 h 779"/>
              <a:gd name="T4" fmla="*/ 0 60000 65536"/>
              <a:gd name="T5" fmla="*/ 0 60000 65536"/>
              <a:gd name="T6" fmla="*/ 0 w 618"/>
              <a:gd name="T7" fmla="*/ 0 h 779"/>
              <a:gd name="T8" fmla="*/ 618 w 618"/>
              <a:gd name="T9" fmla="*/ 779 h 77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18" h="779">
                <a:moveTo>
                  <a:pt x="534" y="0"/>
                </a:moveTo>
                <a:cubicBezTo>
                  <a:pt x="0" y="281"/>
                  <a:pt x="198" y="630"/>
                  <a:pt x="618" y="779"/>
                </a:cubicBezTo>
              </a:path>
            </a:pathLst>
          </a:custGeom>
          <a:noFill/>
          <a:ln w="12700">
            <a:solidFill>
              <a:srgbClr val="000066"/>
            </a:solidFill>
            <a:round/>
            <a:headEnd type="arrow" w="lg" len="lg"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7459" name="Oval 19"/>
          <p:cNvSpPr>
            <a:spLocks noChangeArrowheads="1"/>
          </p:cNvSpPr>
          <p:nvPr/>
        </p:nvSpPr>
        <p:spPr bwMode="auto">
          <a:xfrm rot="-5400000">
            <a:off x="7488238" y="4826000"/>
            <a:ext cx="1325562" cy="1608138"/>
          </a:xfrm>
          <a:prstGeom prst="ellipse">
            <a:avLst/>
          </a:prstGeom>
          <a:noFill/>
          <a:ln w="38100" algn="ctr">
            <a:solidFill>
              <a:srgbClr val="969696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17442" name="Oval 2"/>
          <p:cNvSpPr>
            <a:spLocks noChangeArrowheads="1"/>
          </p:cNvSpPr>
          <p:nvPr/>
        </p:nvSpPr>
        <p:spPr bwMode="auto">
          <a:xfrm>
            <a:off x="5753100" y="2400300"/>
            <a:ext cx="2557463" cy="2557463"/>
          </a:xfrm>
          <a:prstGeom prst="ellipse">
            <a:avLst/>
          </a:prstGeom>
          <a:noFill/>
          <a:ln w="31750" algn="ctr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aphicFrame>
        <p:nvGraphicFramePr>
          <p:cNvPr id="317448" name="Object 99"/>
          <p:cNvGraphicFramePr>
            <a:graphicFrameLocks noChangeAspect="1"/>
          </p:cNvGraphicFramePr>
          <p:nvPr/>
        </p:nvGraphicFramePr>
        <p:xfrm>
          <a:off x="7881938" y="4518025"/>
          <a:ext cx="27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75" name="Equation" r:id="rId7" imgW="279279" imgH="380835" progId="Equation.DSMT4">
                  <p:embed/>
                </p:oleObj>
              </mc:Choice>
              <mc:Fallback>
                <p:oleObj name="Equation" r:id="rId7" imgW="279279" imgH="380835" progId="Equation.DSMT4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1938" y="4518025"/>
                        <a:ext cx="279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49" name="Object 100"/>
          <p:cNvGraphicFramePr>
            <a:graphicFrameLocks noChangeAspect="1"/>
          </p:cNvGraphicFramePr>
          <p:nvPr/>
        </p:nvGraphicFramePr>
        <p:xfrm>
          <a:off x="6934200" y="4895850"/>
          <a:ext cx="25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76" name="Equation" r:id="rId9" imgW="253890" imgH="380835" progId="Equation.DSMT4">
                  <p:embed/>
                </p:oleObj>
              </mc:Choice>
              <mc:Fallback>
                <p:oleObj name="Equation" r:id="rId9" imgW="253890" imgH="380835" progId="Equation.DSMT4">
                  <p:embed/>
                  <p:pic>
                    <p:nvPicPr>
                      <p:cNvPr id="0" name="Picture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895850"/>
                        <a:ext cx="254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51" name="Object 101"/>
          <p:cNvGraphicFramePr>
            <a:graphicFrameLocks noChangeAspect="1"/>
          </p:cNvGraphicFramePr>
          <p:nvPr/>
        </p:nvGraphicFramePr>
        <p:xfrm>
          <a:off x="6605588" y="360045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77" name="Equation" r:id="rId11" imgW="215713" imgH="291847" progId="Equation.DSMT4">
                  <p:embed/>
                </p:oleObj>
              </mc:Choice>
              <mc:Fallback>
                <p:oleObj name="Equation" r:id="rId11" imgW="215713" imgH="291847" progId="Equation.DSMT4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5588" y="3600450"/>
                        <a:ext cx="215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52" name="Line 12"/>
          <p:cNvSpPr>
            <a:spLocks noChangeShapeType="1"/>
          </p:cNvSpPr>
          <p:nvPr/>
        </p:nvSpPr>
        <p:spPr bwMode="auto">
          <a:xfrm rot="5400000" flipH="1">
            <a:off x="7665244" y="3650457"/>
            <a:ext cx="300037" cy="69850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7457" name="Line 17"/>
          <p:cNvSpPr>
            <a:spLocks noChangeShapeType="1"/>
          </p:cNvSpPr>
          <p:nvPr/>
        </p:nvSpPr>
        <p:spPr bwMode="auto">
          <a:xfrm rot="-5400000">
            <a:off x="6092031" y="3636169"/>
            <a:ext cx="293688" cy="69215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7461" name="Line 21"/>
          <p:cNvSpPr>
            <a:spLocks noChangeShapeType="1"/>
          </p:cNvSpPr>
          <p:nvPr/>
        </p:nvSpPr>
        <p:spPr bwMode="auto">
          <a:xfrm flipH="1">
            <a:off x="7205663" y="2536825"/>
            <a:ext cx="300037" cy="696913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17462" name="Object 102"/>
          <p:cNvGraphicFramePr>
            <a:graphicFrameLocks noChangeAspect="1"/>
          </p:cNvGraphicFramePr>
          <p:nvPr/>
        </p:nvGraphicFramePr>
        <p:xfrm>
          <a:off x="6804025" y="319405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78" name="Equation" r:id="rId13" imgW="215713" imgH="291847" progId="Equation.DSMT4">
                  <p:embed/>
                </p:oleObj>
              </mc:Choice>
              <mc:Fallback>
                <p:oleObj name="Equation" r:id="rId13" imgW="215713" imgH="291847" progId="Equation.DSMT4">
                  <p:embed/>
                  <p:pic>
                    <p:nvPicPr>
                      <p:cNvPr id="0" name="Picture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025" y="3194050"/>
                        <a:ext cx="215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7464" name="Group 24"/>
          <p:cNvGrpSpPr>
            <a:grpSpLocks/>
          </p:cNvGrpSpPr>
          <p:nvPr/>
        </p:nvGrpSpPr>
        <p:grpSpPr bwMode="auto">
          <a:xfrm>
            <a:off x="6896100" y="3484563"/>
            <a:ext cx="265113" cy="317500"/>
            <a:chOff x="2747" y="2245"/>
            <a:chExt cx="185" cy="221"/>
          </a:xfrm>
        </p:grpSpPr>
        <p:sp>
          <p:nvSpPr>
            <p:cNvPr id="317604" name="Line 25"/>
            <p:cNvSpPr>
              <a:spLocks noChangeShapeType="1"/>
            </p:cNvSpPr>
            <p:nvPr/>
          </p:nvSpPr>
          <p:spPr bwMode="auto">
            <a:xfrm>
              <a:off x="2747" y="2356"/>
              <a:ext cx="18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17605" name="Line 26"/>
            <p:cNvSpPr>
              <a:spLocks noChangeShapeType="1"/>
            </p:cNvSpPr>
            <p:nvPr/>
          </p:nvSpPr>
          <p:spPr bwMode="auto">
            <a:xfrm>
              <a:off x="2836" y="2245"/>
              <a:ext cx="0" cy="2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317467" name="Line 27"/>
          <p:cNvSpPr>
            <a:spLocks noChangeShapeType="1"/>
          </p:cNvSpPr>
          <p:nvPr/>
        </p:nvSpPr>
        <p:spPr bwMode="auto">
          <a:xfrm rot="-5400000" flipH="1" flipV="1">
            <a:off x="7673975" y="3014663"/>
            <a:ext cx="300038" cy="696912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7468" name="Line 28"/>
          <p:cNvSpPr>
            <a:spLocks noChangeShapeType="1"/>
          </p:cNvSpPr>
          <p:nvPr/>
        </p:nvSpPr>
        <p:spPr bwMode="auto">
          <a:xfrm rot="5400000" flipV="1">
            <a:off x="6072188" y="2987675"/>
            <a:ext cx="300037" cy="696913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7469" name="Line 29"/>
          <p:cNvSpPr>
            <a:spLocks noChangeShapeType="1"/>
          </p:cNvSpPr>
          <p:nvPr/>
        </p:nvSpPr>
        <p:spPr bwMode="auto">
          <a:xfrm rot="10800000" flipH="1" flipV="1">
            <a:off x="6562725" y="2532063"/>
            <a:ext cx="300038" cy="696912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7470" name="Line 30"/>
          <p:cNvSpPr>
            <a:spLocks noChangeShapeType="1"/>
          </p:cNvSpPr>
          <p:nvPr/>
        </p:nvSpPr>
        <p:spPr bwMode="auto">
          <a:xfrm rot="10800000" flipH="1">
            <a:off x="6545263" y="4116388"/>
            <a:ext cx="300037" cy="69850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2" name="Group 102"/>
          <p:cNvGrpSpPr>
            <a:grpSpLocks/>
          </p:cNvGrpSpPr>
          <p:nvPr/>
        </p:nvGrpSpPr>
        <p:grpSpPr bwMode="auto">
          <a:xfrm>
            <a:off x="7048500" y="3843338"/>
            <a:ext cx="442913" cy="979487"/>
            <a:chOff x="4440" y="2421"/>
            <a:chExt cx="279" cy="617"/>
          </a:xfrm>
        </p:grpSpPr>
        <p:graphicFrame>
          <p:nvGraphicFramePr>
            <p:cNvPr id="317543" name="Object 103"/>
            <p:cNvGraphicFramePr>
              <a:graphicFrameLocks noChangeAspect="1"/>
            </p:cNvGraphicFramePr>
            <p:nvPr/>
          </p:nvGraphicFramePr>
          <p:xfrm>
            <a:off x="4440" y="2421"/>
            <a:ext cx="136" cy="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579" name="Equation" r:id="rId15" imgW="215713" imgH="291847" progId="Equation.DSMT4">
                    <p:embed/>
                  </p:oleObj>
                </mc:Choice>
                <mc:Fallback>
                  <p:oleObj name="Equation" r:id="rId15" imgW="215713" imgH="291847" progId="Equation.DSMT4">
                    <p:embed/>
                    <p:pic>
                      <p:nvPicPr>
                        <p:cNvPr id="0" name="Picture 10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40" y="2421"/>
                          <a:ext cx="136" cy="1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7603" name="Line 31"/>
            <p:cNvSpPr>
              <a:spLocks noChangeShapeType="1"/>
            </p:cNvSpPr>
            <p:nvPr/>
          </p:nvSpPr>
          <p:spPr bwMode="auto">
            <a:xfrm rot="10800000">
              <a:off x="4530" y="2599"/>
              <a:ext cx="189" cy="439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317510" name="Rectangle 70"/>
          <p:cNvSpPr>
            <a:spLocks noChangeArrowheads="1"/>
          </p:cNvSpPr>
          <p:nvPr/>
        </p:nvSpPr>
        <p:spPr bwMode="auto">
          <a:xfrm>
            <a:off x="179388" y="4098925"/>
            <a:ext cx="40528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>
                <a:solidFill>
                  <a:srgbClr val="000066"/>
                </a:solidFill>
              </a:rPr>
              <a:t>Notes:</a:t>
            </a:r>
            <a:endParaRPr lang="en-US">
              <a:solidFill>
                <a:srgbClr val="FF0000"/>
              </a:solidFill>
            </a:endParaRPr>
          </a:p>
        </p:txBody>
      </p:sp>
      <p:graphicFrame>
        <p:nvGraphicFramePr>
          <p:cNvPr id="317512" name="Object 104"/>
          <p:cNvGraphicFramePr>
            <a:graphicFrameLocks noChangeAspect="1"/>
          </p:cNvGraphicFramePr>
          <p:nvPr/>
        </p:nvGraphicFramePr>
        <p:xfrm>
          <a:off x="4386263" y="5037138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80" name="Equation" r:id="rId17" imgW="368300" imgH="279400" progId="Equation.DSMT4">
                  <p:embed/>
                </p:oleObj>
              </mc:Choice>
              <mc:Fallback>
                <p:oleObj name="Equation" r:id="rId17" imgW="368300" imgH="279400" progId="Equation.DSMT4">
                  <p:embed/>
                  <p:pic>
                    <p:nvPicPr>
                      <p:cNvPr id="0" name="Picture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6263" y="5037138"/>
                        <a:ext cx="368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3" name="Object 105"/>
          <p:cNvGraphicFramePr>
            <a:graphicFrameLocks noChangeAspect="1"/>
          </p:cNvGraphicFramePr>
          <p:nvPr/>
        </p:nvGraphicFramePr>
        <p:xfrm>
          <a:off x="4625975" y="540385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81" name="Equation" r:id="rId19" imgW="203112" imgH="279279" progId="Equation.DSMT4">
                  <p:embed/>
                </p:oleObj>
              </mc:Choice>
              <mc:Fallback>
                <p:oleObj name="Equation" r:id="rId19" imgW="203112" imgH="279279" progId="Equation.DSMT4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5975" y="5403850"/>
                        <a:ext cx="203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98"/>
          <p:cNvGrpSpPr>
            <a:grpSpLocks/>
          </p:cNvGrpSpPr>
          <p:nvPr/>
        </p:nvGrpSpPr>
        <p:grpSpPr bwMode="auto">
          <a:xfrm>
            <a:off x="5770563" y="2432050"/>
            <a:ext cx="2547937" cy="2535238"/>
            <a:chOff x="3635" y="1532"/>
            <a:chExt cx="1605" cy="1597"/>
          </a:xfrm>
        </p:grpSpPr>
        <p:grpSp>
          <p:nvGrpSpPr>
            <p:cNvPr id="317579" name="Group 81"/>
            <p:cNvGrpSpPr>
              <a:grpSpLocks/>
            </p:cNvGrpSpPr>
            <p:nvPr/>
          </p:nvGrpSpPr>
          <p:grpSpPr bwMode="auto">
            <a:xfrm>
              <a:off x="4167" y="1541"/>
              <a:ext cx="612" cy="66"/>
              <a:chOff x="4167" y="1541"/>
              <a:chExt cx="612" cy="66"/>
            </a:xfrm>
          </p:grpSpPr>
          <p:sp>
            <p:nvSpPr>
              <p:cNvPr id="317601" name="Line 46"/>
              <p:cNvSpPr>
                <a:spLocks noChangeShapeType="1"/>
              </p:cNvSpPr>
              <p:nvPr/>
            </p:nvSpPr>
            <p:spPr bwMode="auto">
              <a:xfrm flipH="1" flipV="1">
                <a:off x="4167" y="1571"/>
                <a:ext cx="548" cy="0"/>
              </a:xfrm>
              <a:prstGeom prst="line">
                <a:avLst/>
              </a:prstGeom>
              <a:noFill/>
              <a:ln w="38100">
                <a:solidFill>
                  <a:srgbClr val="00CC00"/>
                </a:solidFill>
                <a:round/>
                <a:headEnd/>
                <a:tailEnd type="stealth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17602" name="Oval 45"/>
              <p:cNvSpPr>
                <a:spLocks noChangeAspect="1" noChangeArrowheads="1"/>
              </p:cNvSpPr>
              <p:nvPr/>
            </p:nvSpPr>
            <p:spPr bwMode="auto">
              <a:xfrm flipH="1" flipV="1">
                <a:off x="4711" y="1541"/>
                <a:ext cx="68" cy="66"/>
              </a:xfrm>
              <a:prstGeom prst="ellipse">
                <a:avLst/>
              </a:prstGeom>
              <a:solidFill>
                <a:srgbClr val="000066"/>
              </a:solidFill>
              <a:ln w="9525" algn="ctr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grpSp>
          <p:nvGrpSpPr>
            <p:cNvPr id="317580" name="Group 87"/>
            <p:cNvGrpSpPr>
              <a:grpSpLocks/>
            </p:cNvGrpSpPr>
            <p:nvPr/>
          </p:nvGrpSpPr>
          <p:grpSpPr bwMode="auto">
            <a:xfrm>
              <a:off x="4701" y="2581"/>
              <a:ext cx="245" cy="548"/>
              <a:chOff x="4701" y="2581"/>
              <a:chExt cx="245" cy="548"/>
            </a:xfrm>
          </p:grpSpPr>
          <p:sp>
            <p:nvSpPr>
              <p:cNvPr id="317599" name="Line 49"/>
              <p:cNvSpPr>
                <a:spLocks noChangeShapeType="1"/>
              </p:cNvSpPr>
              <p:nvPr/>
            </p:nvSpPr>
            <p:spPr bwMode="auto">
              <a:xfrm rot="18900000" flipV="1">
                <a:off x="4672" y="2855"/>
                <a:ext cx="548" cy="0"/>
              </a:xfrm>
              <a:prstGeom prst="line">
                <a:avLst/>
              </a:prstGeom>
              <a:noFill/>
              <a:ln w="38100">
                <a:solidFill>
                  <a:srgbClr val="00CC00"/>
                </a:solidFill>
                <a:round/>
                <a:headEnd/>
                <a:tailEnd type="stealth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17600" name="Oval 48"/>
              <p:cNvSpPr>
                <a:spLocks noChangeAspect="1" noChangeArrowheads="1"/>
              </p:cNvSpPr>
              <p:nvPr/>
            </p:nvSpPr>
            <p:spPr bwMode="auto">
              <a:xfrm rot="18900000" flipV="1">
                <a:off x="4700" y="3038"/>
                <a:ext cx="68" cy="66"/>
              </a:xfrm>
              <a:prstGeom prst="ellipse">
                <a:avLst/>
              </a:prstGeom>
              <a:solidFill>
                <a:srgbClr val="000066"/>
              </a:solidFill>
              <a:ln w="9525" algn="ctr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grpSp>
          <p:nvGrpSpPr>
            <p:cNvPr id="317581" name="Group 82"/>
            <p:cNvGrpSpPr>
              <a:grpSpLocks/>
            </p:cNvGrpSpPr>
            <p:nvPr/>
          </p:nvGrpSpPr>
          <p:grpSpPr bwMode="auto">
            <a:xfrm>
              <a:off x="3635" y="1532"/>
              <a:ext cx="548" cy="247"/>
              <a:chOff x="3635" y="1532"/>
              <a:chExt cx="548" cy="247"/>
            </a:xfrm>
          </p:grpSpPr>
          <p:sp>
            <p:nvSpPr>
              <p:cNvPr id="317597" name="Line 52"/>
              <p:cNvSpPr>
                <a:spLocks noChangeShapeType="1"/>
              </p:cNvSpPr>
              <p:nvPr/>
            </p:nvSpPr>
            <p:spPr bwMode="auto">
              <a:xfrm rot="-2700000" flipH="1" flipV="1">
                <a:off x="3635" y="1779"/>
                <a:ext cx="548" cy="0"/>
              </a:xfrm>
              <a:prstGeom prst="line">
                <a:avLst/>
              </a:prstGeom>
              <a:noFill/>
              <a:ln w="38100">
                <a:solidFill>
                  <a:srgbClr val="00CC00"/>
                </a:solidFill>
                <a:round/>
                <a:headEnd/>
                <a:tailEnd type="stealth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17598" name="Oval 51"/>
              <p:cNvSpPr>
                <a:spLocks noChangeAspect="1" noChangeArrowheads="1"/>
              </p:cNvSpPr>
              <p:nvPr/>
            </p:nvSpPr>
            <p:spPr bwMode="auto">
              <a:xfrm rot="-2700000" flipH="1" flipV="1">
                <a:off x="4092" y="1532"/>
                <a:ext cx="68" cy="67"/>
              </a:xfrm>
              <a:prstGeom prst="ellipse">
                <a:avLst/>
              </a:prstGeom>
              <a:solidFill>
                <a:srgbClr val="000066"/>
              </a:solidFill>
              <a:ln w="9525" algn="ctr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grpSp>
          <p:nvGrpSpPr>
            <p:cNvPr id="317582" name="Group 88"/>
            <p:cNvGrpSpPr>
              <a:grpSpLocks/>
            </p:cNvGrpSpPr>
            <p:nvPr/>
          </p:nvGrpSpPr>
          <p:grpSpPr bwMode="auto">
            <a:xfrm>
              <a:off x="5141" y="2057"/>
              <a:ext cx="66" cy="611"/>
              <a:chOff x="5141" y="2057"/>
              <a:chExt cx="66" cy="611"/>
            </a:xfrm>
          </p:grpSpPr>
          <p:sp>
            <p:nvSpPr>
              <p:cNvPr id="317595" name="Line 55"/>
              <p:cNvSpPr>
                <a:spLocks noChangeShapeType="1"/>
              </p:cNvSpPr>
              <p:nvPr/>
            </p:nvSpPr>
            <p:spPr bwMode="auto">
              <a:xfrm rot="16200000" flipV="1">
                <a:off x="4901" y="2331"/>
                <a:ext cx="548" cy="0"/>
              </a:xfrm>
              <a:prstGeom prst="line">
                <a:avLst/>
              </a:prstGeom>
              <a:noFill/>
              <a:ln w="38100">
                <a:solidFill>
                  <a:srgbClr val="00CC00"/>
                </a:solidFill>
                <a:round/>
                <a:headEnd/>
                <a:tailEnd type="stealth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17596" name="Oval 54"/>
              <p:cNvSpPr>
                <a:spLocks noChangeAspect="1" noChangeArrowheads="1"/>
              </p:cNvSpPr>
              <p:nvPr/>
            </p:nvSpPr>
            <p:spPr bwMode="auto">
              <a:xfrm rot="16200000" flipV="1">
                <a:off x="5140" y="2601"/>
                <a:ext cx="68" cy="66"/>
              </a:xfrm>
              <a:prstGeom prst="ellipse">
                <a:avLst/>
              </a:prstGeom>
              <a:solidFill>
                <a:srgbClr val="000066"/>
              </a:solidFill>
              <a:ln w="9525" algn="ctr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grpSp>
          <p:nvGrpSpPr>
            <p:cNvPr id="317583" name="Group 83"/>
            <p:cNvGrpSpPr>
              <a:grpSpLocks/>
            </p:cNvGrpSpPr>
            <p:nvPr/>
          </p:nvGrpSpPr>
          <p:grpSpPr bwMode="auto">
            <a:xfrm>
              <a:off x="3652" y="1964"/>
              <a:ext cx="66" cy="612"/>
              <a:chOff x="3652" y="1964"/>
              <a:chExt cx="66" cy="612"/>
            </a:xfrm>
          </p:grpSpPr>
          <p:sp>
            <p:nvSpPr>
              <p:cNvPr id="317593" name="Line 58"/>
              <p:cNvSpPr>
                <a:spLocks noChangeShapeType="1"/>
              </p:cNvSpPr>
              <p:nvPr/>
            </p:nvSpPr>
            <p:spPr bwMode="auto">
              <a:xfrm rot="-5400000" flipH="1" flipV="1">
                <a:off x="3407" y="2302"/>
                <a:ext cx="549" cy="0"/>
              </a:xfrm>
              <a:prstGeom prst="line">
                <a:avLst/>
              </a:prstGeom>
              <a:noFill/>
              <a:ln w="38100">
                <a:solidFill>
                  <a:srgbClr val="00CC00"/>
                </a:solidFill>
                <a:round/>
                <a:headEnd/>
                <a:tailEnd type="stealth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17594" name="Oval 57"/>
              <p:cNvSpPr>
                <a:spLocks noChangeAspect="1" noChangeArrowheads="1"/>
              </p:cNvSpPr>
              <p:nvPr/>
            </p:nvSpPr>
            <p:spPr bwMode="auto">
              <a:xfrm rot="-5400000" flipH="1" flipV="1">
                <a:off x="3651" y="1965"/>
                <a:ext cx="68" cy="66"/>
              </a:xfrm>
              <a:prstGeom prst="ellipse">
                <a:avLst/>
              </a:prstGeom>
              <a:solidFill>
                <a:srgbClr val="000066"/>
              </a:solidFill>
              <a:ln w="9525" algn="ctr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grpSp>
          <p:nvGrpSpPr>
            <p:cNvPr id="317584" name="Group 85"/>
            <p:cNvGrpSpPr>
              <a:grpSpLocks/>
            </p:cNvGrpSpPr>
            <p:nvPr/>
          </p:nvGrpSpPr>
          <p:grpSpPr bwMode="auto">
            <a:xfrm>
              <a:off x="3642" y="2562"/>
              <a:ext cx="248" cy="548"/>
              <a:chOff x="3642" y="2562"/>
              <a:chExt cx="248" cy="548"/>
            </a:xfrm>
          </p:grpSpPr>
          <p:sp>
            <p:nvSpPr>
              <p:cNvPr id="317591" name="Line 64"/>
              <p:cNvSpPr>
                <a:spLocks noChangeShapeType="1"/>
              </p:cNvSpPr>
              <p:nvPr/>
            </p:nvSpPr>
            <p:spPr bwMode="auto">
              <a:xfrm rot="-8100000" flipH="1" flipV="1">
                <a:off x="3616" y="2836"/>
                <a:ext cx="548" cy="0"/>
              </a:xfrm>
              <a:prstGeom prst="line">
                <a:avLst/>
              </a:prstGeom>
              <a:noFill/>
              <a:ln w="38100">
                <a:solidFill>
                  <a:srgbClr val="00CC00"/>
                </a:solidFill>
                <a:round/>
                <a:headEnd/>
                <a:tailEnd type="stealth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17592" name="Oval 63"/>
              <p:cNvSpPr>
                <a:spLocks noChangeAspect="1" noChangeArrowheads="1"/>
              </p:cNvSpPr>
              <p:nvPr/>
            </p:nvSpPr>
            <p:spPr bwMode="auto">
              <a:xfrm rot="-8100000" flipH="1" flipV="1">
                <a:off x="3642" y="2583"/>
                <a:ext cx="68" cy="67"/>
              </a:xfrm>
              <a:prstGeom prst="ellipse">
                <a:avLst/>
              </a:prstGeom>
              <a:solidFill>
                <a:srgbClr val="000066"/>
              </a:solidFill>
              <a:ln w="9525" algn="ctr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grpSp>
          <p:nvGrpSpPr>
            <p:cNvPr id="317585" name="Group 86"/>
            <p:cNvGrpSpPr>
              <a:grpSpLocks/>
            </p:cNvGrpSpPr>
            <p:nvPr/>
          </p:nvGrpSpPr>
          <p:grpSpPr bwMode="auto">
            <a:xfrm>
              <a:off x="4088" y="3038"/>
              <a:ext cx="607" cy="66"/>
              <a:chOff x="4088" y="3038"/>
              <a:chExt cx="607" cy="66"/>
            </a:xfrm>
          </p:grpSpPr>
          <p:sp>
            <p:nvSpPr>
              <p:cNvPr id="317589" name="Line 67"/>
              <p:cNvSpPr>
                <a:spLocks noChangeShapeType="1"/>
              </p:cNvSpPr>
              <p:nvPr/>
            </p:nvSpPr>
            <p:spPr bwMode="auto">
              <a:xfrm flipV="1">
                <a:off x="4147" y="3068"/>
                <a:ext cx="548" cy="0"/>
              </a:xfrm>
              <a:prstGeom prst="line">
                <a:avLst/>
              </a:prstGeom>
              <a:noFill/>
              <a:ln w="38100">
                <a:solidFill>
                  <a:srgbClr val="00CC00"/>
                </a:solidFill>
                <a:round/>
                <a:headEnd/>
                <a:tailEnd type="stealth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17590" name="Oval 66"/>
              <p:cNvSpPr>
                <a:spLocks noChangeAspect="1" noChangeArrowheads="1"/>
              </p:cNvSpPr>
              <p:nvPr/>
            </p:nvSpPr>
            <p:spPr bwMode="auto">
              <a:xfrm flipV="1">
                <a:off x="4088" y="3038"/>
                <a:ext cx="68" cy="66"/>
              </a:xfrm>
              <a:prstGeom prst="ellipse">
                <a:avLst/>
              </a:prstGeom>
              <a:solidFill>
                <a:srgbClr val="000066"/>
              </a:solidFill>
              <a:ln w="9525" algn="ctr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grpSp>
          <p:nvGrpSpPr>
            <p:cNvPr id="317586" name="Group 79"/>
            <p:cNvGrpSpPr>
              <a:grpSpLocks/>
            </p:cNvGrpSpPr>
            <p:nvPr/>
          </p:nvGrpSpPr>
          <p:grpSpPr bwMode="auto">
            <a:xfrm>
              <a:off x="4691" y="1799"/>
              <a:ext cx="549" cy="246"/>
              <a:chOff x="4691" y="1799"/>
              <a:chExt cx="549" cy="246"/>
            </a:xfrm>
          </p:grpSpPr>
          <p:sp>
            <p:nvSpPr>
              <p:cNvPr id="317587" name="Line 61"/>
              <p:cNvSpPr>
                <a:spLocks noChangeShapeType="1"/>
              </p:cNvSpPr>
              <p:nvPr/>
            </p:nvSpPr>
            <p:spPr bwMode="auto">
              <a:xfrm rot="13500000" flipV="1">
                <a:off x="4691" y="1799"/>
                <a:ext cx="549" cy="0"/>
              </a:xfrm>
              <a:prstGeom prst="line">
                <a:avLst/>
              </a:prstGeom>
              <a:noFill/>
              <a:ln w="38100">
                <a:solidFill>
                  <a:srgbClr val="00CC00"/>
                </a:solidFill>
                <a:round/>
                <a:headEnd/>
                <a:tailEnd type="stealth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17588" name="Oval 33"/>
              <p:cNvSpPr>
                <a:spLocks noChangeAspect="1" noChangeArrowheads="1"/>
              </p:cNvSpPr>
              <p:nvPr/>
            </p:nvSpPr>
            <p:spPr bwMode="auto">
              <a:xfrm rot="13500000" flipH="1">
                <a:off x="5133" y="1976"/>
                <a:ext cx="70" cy="69"/>
              </a:xfrm>
              <a:prstGeom prst="ellipse">
                <a:avLst/>
              </a:prstGeom>
              <a:solidFill>
                <a:srgbClr val="000066"/>
              </a:solidFill>
              <a:ln w="9525" algn="ctr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</p:grpSp>
      <p:sp>
        <p:nvSpPr>
          <p:cNvPr id="317520" name="Oval 80"/>
          <p:cNvSpPr>
            <a:spLocks noChangeAspect="1" noChangeArrowheads="1"/>
          </p:cNvSpPr>
          <p:nvPr/>
        </p:nvSpPr>
        <p:spPr bwMode="auto">
          <a:xfrm rot="13500000" flipV="1">
            <a:off x="8161338" y="3138488"/>
            <a:ext cx="107950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317540" name="Group 100"/>
          <p:cNvGrpSpPr>
            <a:grpSpLocks/>
          </p:cNvGrpSpPr>
          <p:nvPr/>
        </p:nvGrpSpPr>
        <p:grpSpPr bwMode="auto">
          <a:xfrm>
            <a:off x="7815263" y="5019675"/>
            <a:ext cx="869950" cy="396875"/>
            <a:chOff x="4923" y="3162"/>
            <a:chExt cx="548" cy="250"/>
          </a:xfrm>
        </p:grpSpPr>
        <p:graphicFrame>
          <p:nvGraphicFramePr>
            <p:cNvPr id="317546" name="Object 106"/>
            <p:cNvGraphicFramePr>
              <a:graphicFrameLocks noChangeAspect="1"/>
            </p:cNvGraphicFramePr>
            <p:nvPr/>
          </p:nvGraphicFramePr>
          <p:xfrm>
            <a:off x="5036" y="3162"/>
            <a:ext cx="272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582" name="Equation" r:id="rId21" imgW="431613" imgH="380835" progId="Equation.DSMT4">
                    <p:embed/>
                  </p:oleObj>
                </mc:Choice>
                <mc:Fallback>
                  <p:oleObj name="Equation" r:id="rId21" imgW="431613" imgH="380835" progId="Equation.DSMT4">
                    <p:embed/>
                    <p:pic>
                      <p:nvPicPr>
                        <p:cNvPr id="0" name="Picture 10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36" y="3162"/>
                          <a:ext cx="272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7578" name="Line 93"/>
            <p:cNvSpPr>
              <a:spLocks noChangeShapeType="1"/>
            </p:cNvSpPr>
            <p:nvPr/>
          </p:nvSpPr>
          <p:spPr bwMode="auto">
            <a:xfrm flipH="1" flipV="1">
              <a:off x="4923" y="3412"/>
              <a:ext cx="548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4" name="Group 101"/>
          <p:cNvGrpSpPr>
            <a:grpSpLocks/>
          </p:cNvGrpSpPr>
          <p:nvPr/>
        </p:nvGrpSpPr>
        <p:grpSpPr bwMode="auto">
          <a:xfrm>
            <a:off x="7475538" y="5407025"/>
            <a:ext cx="598487" cy="654050"/>
            <a:chOff x="4709" y="3406"/>
            <a:chExt cx="377" cy="412"/>
          </a:xfrm>
        </p:grpSpPr>
        <p:graphicFrame>
          <p:nvGraphicFramePr>
            <p:cNvPr id="317547" name="Object 107"/>
            <p:cNvGraphicFramePr>
              <a:graphicFrameLocks noChangeAspect="1"/>
            </p:cNvGraphicFramePr>
            <p:nvPr/>
          </p:nvGraphicFramePr>
          <p:xfrm>
            <a:off x="4709" y="3555"/>
            <a:ext cx="248" cy="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583" name="Equation" r:id="rId23" imgW="393529" imgH="291973" progId="Equation.DSMT4">
                    <p:embed/>
                  </p:oleObj>
                </mc:Choice>
                <mc:Fallback>
                  <p:oleObj name="Equation" r:id="rId23" imgW="393529" imgH="291973" progId="Equation.DSMT4">
                    <p:embed/>
                    <p:pic>
                      <p:nvPicPr>
                        <p:cNvPr id="0" name="Picture 10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09" y="3555"/>
                          <a:ext cx="248" cy="1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7577" name="Line 95"/>
            <p:cNvSpPr>
              <a:spLocks noChangeShapeType="1"/>
            </p:cNvSpPr>
            <p:nvPr/>
          </p:nvSpPr>
          <p:spPr bwMode="auto">
            <a:xfrm rot="10800000">
              <a:off x="4909" y="3406"/>
              <a:ext cx="177" cy="412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5" name="Group 99"/>
          <p:cNvGrpSpPr>
            <a:grpSpLocks/>
          </p:cNvGrpSpPr>
          <p:nvPr/>
        </p:nvGrpSpPr>
        <p:grpSpPr bwMode="auto">
          <a:xfrm>
            <a:off x="8026400" y="5292725"/>
            <a:ext cx="671513" cy="869950"/>
            <a:chOff x="5056" y="3334"/>
            <a:chExt cx="423" cy="548"/>
          </a:xfrm>
        </p:grpSpPr>
        <p:grpSp>
          <p:nvGrpSpPr>
            <p:cNvPr id="317574" name="Group 89"/>
            <p:cNvGrpSpPr>
              <a:grpSpLocks/>
            </p:cNvGrpSpPr>
            <p:nvPr/>
          </p:nvGrpSpPr>
          <p:grpSpPr bwMode="auto">
            <a:xfrm>
              <a:off x="5056" y="3334"/>
              <a:ext cx="245" cy="548"/>
              <a:chOff x="4701" y="2581"/>
              <a:chExt cx="245" cy="548"/>
            </a:xfrm>
          </p:grpSpPr>
          <p:sp>
            <p:nvSpPr>
              <p:cNvPr id="317575" name="Line 90"/>
              <p:cNvSpPr>
                <a:spLocks noChangeShapeType="1"/>
              </p:cNvSpPr>
              <p:nvPr/>
            </p:nvSpPr>
            <p:spPr bwMode="auto">
              <a:xfrm rot="18900000" flipV="1">
                <a:off x="4672" y="2855"/>
                <a:ext cx="548" cy="0"/>
              </a:xfrm>
              <a:prstGeom prst="line">
                <a:avLst/>
              </a:prstGeom>
              <a:noFill/>
              <a:ln w="38100">
                <a:solidFill>
                  <a:srgbClr val="00CC00"/>
                </a:solidFill>
                <a:round/>
                <a:headEnd/>
                <a:tailEnd type="stealth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17576" name="Oval 91"/>
              <p:cNvSpPr>
                <a:spLocks noChangeAspect="1" noChangeArrowheads="1"/>
              </p:cNvSpPr>
              <p:nvPr/>
            </p:nvSpPr>
            <p:spPr bwMode="auto">
              <a:xfrm rot="18900000" flipV="1">
                <a:off x="4700" y="3038"/>
                <a:ext cx="68" cy="66"/>
              </a:xfrm>
              <a:prstGeom prst="ellipse">
                <a:avLst/>
              </a:prstGeom>
              <a:solidFill>
                <a:srgbClr val="000066"/>
              </a:solidFill>
              <a:ln w="9525" algn="ctr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graphicFrame>
          <p:nvGraphicFramePr>
            <p:cNvPr id="317548" name="Object 108"/>
            <p:cNvGraphicFramePr>
              <a:graphicFrameLocks noChangeAspect="1"/>
            </p:cNvGraphicFramePr>
            <p:nvPr/>
          </p:nvGraphicFramePr>
          <p:xfrm>
            <a:off x="5303" y="3587"/>
            <a:ext cx="17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584" name="Equation" r:id="rId25" imgW="279279" imgH="380835" progId="Equation.DSMT4">
                    <p:embed/>
                  </p:oleObj>
                </mc:Choice>
                <mc:Fallback>
                  <p:oleObj name="Equation" r:id="rId25" imgW="279279" imgH="380835" progId="Equation.DSMT4">
                    <p:embed/>
                    <p:pic>
                      <p:nvPicPr>
                        <p:cNvPr id="0" name="Picture 10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03" y="3587"/>
                          <a:ext cx="176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17537" name="Object 109"/>
          <p:cNvGraphicFramePr>
            <a:graphicFrameLocks noChangeAspect="1"/>
          </p:cNvGraphicFramePr>
          <p:nvPr/>
        </p:nvGraphicFramePr>
        <p:xfrm>
          <a:off x="7270750" y="3376613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85" name="Equation" r:id="rId27" imgW="215713" imgH="291847" progId="Equation.DSMT4">
                  <p:embed/>
                </p:oleObj>
              </mc:Choice>
              <mc:Fallback>
                <p:oleObj name="Equation" r:id="rId27" imgW="215713" imgH="291847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0750" y="3376613"/>
                        <a:ext cx="215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C 0.02847 0.09722 -0.00608 0.20602 -0.07795 0.24421 C -0.14983 0.2824 -0.23108 0.23611 -0.2599 0.14027 C -0.28889 0.04444 -0.25451 -0.0625 -0.18281 -0.10139 C -0.11094 -0.14005 -0.02934 -0.09514 0 3.33333E-6 Z " pathEditMode="relative" rAng="4080278" ptsTypes="fffff">
                                      <p:cBhvr>
                                        <p:cTn id="6" dur="5000" spd="-100000" fill="hold"/>
                                        <p:tgtEl>
                                          <p:spTgt spid="3175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00" y="7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317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1000"/>
                                        <p:tgtEl>
                                          <p:spTgt spid="317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17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17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56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17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6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7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57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17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58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17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63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1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59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17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17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17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61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17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62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17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46" grpId="0"/>
      <p:bldP spid="317447" grpId="0" animBg="1"/>
      <p:bldP spid="317459" grpId="0" animBg="1"/>
      <p:bldP spid="317442" grpId="0" animBg="1"/>
      <p:bldP spid="317452" grpId="0" animBg="1"/>
      <p:bldP spid="317457" grpId="0" animBg="1"/>
      <p:bldP spid="317461" grpId="0" animBg="1"/>
      <p:bldP spid="317467" grpId="0" animBg="1"/>
      <p:bldP spid="317468" grpId="0" animBg="1"/>
      <p:bldP spid="317469" grpId="0" animBg="1"/>
      <p:bldP spid="317470" grpId="0" animBg="1"/>
      <p:bldP spid="317510" grpId="0"/>
      <p:bldP spid="31752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8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31648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CB8F603-AC1C-465E-8AE9-7E3E5DED4607}" type="slidenum">
              <a:rPr lang="en-US" smtClean="0">
                <a:cs typeface="Arial" charset="0"/>
              </a:rPr>
              <a:pPr/>
              <a:t>18</a:t>
            </a:fld>
            <a:endParaRPr lang="en-US" smtClean="0">
              <a:cs typeface="Arial" charset="0"/>
            </a:endParaRPr>
          </a:p>
        </p:txBody>
      </p:sp>
      <p:sp>
        <p:nvSpPr>
          <p:cNvPr id="316418" name="Line 2"/>
          <p:cNvSpPr>
            <a:spLocks noChangeShapeType="1"/>
          </p:cNvSpPr>
          <p:nvPr/>
        </p:nvSpPr>
        <p:spPr bwMode="auto">
          <a:xfrm flipV="1">
            <a:off x="7489825" y="3536950"/>
            <a:ext cx="1123950" cy="46355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434" name="Line 18"/>
          <p:cNvSpPr>
            <a:spLocks noChangeShapeType="1"/>
          </p:cNvSpPr>
          <p:nvPr/>
        </p:nvSpPr>
        <p:spPr bwMode="auto">
          <a:xfrm flipV="1">
            <a:off x="7489825" y="2822575"/>
            <a:ext cx="360363" cy="117475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484" name="Rectangle 19"/>
          <p:cNvSpPr>
            <a:spLocks noChangeArrowheads="1"/>
          </p:cNvSpPr>
          <p:nvPr/>
        </p:nvSpPr>
        <p:spPr bwMode="auto">
          <a:xfrm>
            <a:off x="7143750" y="3743325"/>
            <a:ext cx="6048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O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16446" name="Rectangle 30"/>
          <p:cNvSpPr>
            <a:spLocks noChangeArrowheads="1"/>
          </p:cNvSpPr>
          <p:nvPr/>
        </p:nvSpPr>
        <p:spPr bwMode="auto">
          <a:xfrm>
            <a:off x="7361238" y="3436938"/>
            <a:ext cx="762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</a:p>
        </p:txBody>
      </p:sp>
      <p:sp>
        <p:nvSpPr>
          <p:cNvPr id="316486" name="Line 52"/>
          <p:cNvSpPr>
            <a:spLocks noChangeShapeType="1"/>
          </p:cNvSpPr>
          <p:nvPr/>
        </p:nvSpPr>
        <p:spPr bwMode="auto">
          <a:xfrm rot="10800000">
            <a:off x="8134350" y="2341563"/>
            <a:ext cx="479425" cy="1166812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431" name="Line 15"/>
          <p:cNvSpPr>
            <a:spLocks noChangeShapeType="1"/>
          </p:cNvSpPr>
          <p:nvPr/>
        </p:nvSpPr>
        <p:spPr bwMode="auto">
          <a:xfrm rot="10800000">
            <a:off x="8134350" y="2341563"/>
            <a:ext cx="479425" cy="1166812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438" name="Line 22"/>
          <p:cNvSpPr>
            <a:spLocks noChangeShapeType="1"/>
          </p:cNvSpPr>
          <p:nvPr/>
        </p:nvSpPr>
        <p:spPr bwMode="auto">
          <a:xfrm rot="-8515740" flipH="1" flipV="1">
            <a:off x="7543800" y="2881313"/>
            <a:ext cx="322263" cy="809625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460" name="Line 44"/>
          <p:cNvSpPr>
            <a:spLocks noChangeShapeType="1"/>
          </p:cNvSpPr>
          <p:nvPr/>
        </p:nvSpPr>
        <p:spPr bwMode="auto">
          <a:xfrm>
            <a:off x="7832725" y="2830513"/>
            <a:ext cx="781050" cy="706437"/>
          </a:xfrm>
          <a:prstGeom prst="line">
            <a:avLst/>
          </a:prstGeom>
          <a:noFill/>
          <a:ln w="19050">
            <a:solidFill>
              <a:srgbClr val="808080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5978525" cy="1296988"/>
          </a:xfrm>
        </p:spPr>
        <p:txBody>
          <a:bodyPr/>
          <a:lstStyle/>
          <a:p>
            <a:pPr lvl="1" indent="0" eaLnBrk="1" hangingPunct="1"/>
            <a:r>
              <a:rPr lang="en-ZA" smtClean="0"/>
              <a:t>The </a:t>
            </a:r>
            <a:r>
              <a:rPr lang="en-ZA" i="1" smtClean="0"/>
              <a:t>instantaneous</a:t>
            </a:r>
            <a:r>
              <a:rPr lang="en-ZA" i="1" baseline="30000" smtClean="0"/>
              <a:t> </a:t>
            </a:r>
            <a:r>
              <a:rPr lang="en-ZA" smtClean="0"/>
              <a:t> velocity and acceleration vectors are everywhere at right angles to each other.</a:t>
            </a:r>
            <a:endParaRPr lang="en-US" smtClean="0"/>
          </a:p>
        </p:txBody>
      </p:sp>
      <p:sp>
        <p:nvSpPr>
          <p:cNvPr id="316491" name="Rectangle 4"/>
          <p:cNvSpPr>
            <a:spLocks noGrp="1" noChangeArrowheads="1"/>
          </p:cNvSpPr>
          <p:nvPr>
            <p:ph type="title"/>
          </p:nvPr>
        </p:nvSpPr>
        <p:spPr>
          <a:xfrm>
            <a:off x="-3175" y="574675"/>
            <a:ext cx="9147175" cy="655638"/>
          </a:xfrm>
        </p:spPr>
        <p:txBody>
          <a:bodyPr/>
          <a:lstStyle/>
          <a:p>
            <a:pPr eaLnBrk="1" hangingPunct="1"/>
            <a:r>
              <a:rPr lang="en-ZA" smtClean="0"/>
              <a:t>ACCELERATION and ANGULAR VELOCITY</a:t>
            </a:r>
            <a:endParaRPr lang="en-US" smtClean="0"/>
          </a:p>
        </p:txBody>
      </p:sp>
      <p:graphicFrame>
        <p:nvGraphicFramePr>
          <p:cNvPr id="316467" name="Object 51"/>
          <p:cNvGraphicFramePr>
            <a:graphicFrameLocks noChangeAspect="1"/>
          </p:cNvGraphicFramePr>
          <p:nvPr/>
        </p:nvGraphicFramePr>
        <p:xfrm>
          <a:off x="8359775" y="2462213"/>
          <a:ext cx="203200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506" name="Equation" r:id="rId4" imgW="203112" imgH="291973" progId="Equation.DSMT4">
                  <p:embed/>
                </p:oleObj>
              </mc:Choice>
              <mc:Fallback>
                <p:oleObj name="Equation" r:id="rId4" imgW="203112" imgH="291973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59775" y="2462213"/>
                        <a:ext cx="203200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6492" name="Oval 6"/>
          <p:cNvSpPr>
            <a:spLocks noChangeArrowheads="1"/>
          </p:cNvSpPr>
          <p:nvPr/>
        </p:nvSpPr>
        <p:spPr bwMode="auto">
          <a:xfrm>
            <a:off x="6280150" y="2773363"/>
            <a:ext cx="2433638" cy="2433637"/>
          </a:xfrm>
          <a:prstGeom prst="ellipse">
            <a:avLst/>
          </a:prstGeom>
          <a:noFill/>
          <a:ln w="31750" algn="ctr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aphicFrame>
        <p:nvGraphicFramePr>
          <p:cNvPr id="316468" name="Object 52"/>
          <p:cNvGraphicFramePr>
            <a:graphicFrameLocks noChangeAspect="1"/>
          </p:cNvGraphicFramePr>
          <p:nvPr/>
        </p:nvGraphicFramePr>
        <p:xfrm>
          <a:off x="6786563" y="2632075"/>
          <a:ext cx="254000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507" name="Equation" r:id="rId6" imgW="253890" imgH="291973" progId="Equation.DSMT4">
                  <p:embed/>
                </p:oleObj>
              </mc:Choice>
              <mc:Fallback>
                <p:oleObj name="Equation" r:id="rId6" imgW="253890" imgH="291973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6563" y="2632075"/>
                        <a:ext cx="254000" cy="261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6493" name="Line 8"/>
          <p:cNvSpPr>
            <a:spLocks noChangeShapeType="1"/>
          </p:cNvSpPr>
          <p:nvPr/>
        </p:nvSpPr>
        <p:spPr bwMode="auto">
          <a:xfrm rot="4044148" flipV="1">
            <a:off x="7904956" y="4620420"/>
            <a:ext cx="479425" cy="1166812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16469" name="Object 53"/>
          <p:cNvGraphicFramePr>
            <a:graphicFrameLocks noChangeAspect="1"/>
          </p:cNvGraphicFramePr>
          <p:nvPr/>
        </p:nvGraphicFramePr>
        <p:xfrm>
          <a:off x="8569325" y="4827588"/>
          <a:ext cx="203200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508" name="Equation" r:id="rId8" imgW="203112" imgH="291973" progId="Equation.DSMT4">
                  <p:embed/>
                </p:oleObj>
              </mc:Choice>
              <mc:Fallback>
                <p:oleObj name="Equation" r:id="rId8" imgW="203112" imgH="291973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69325" y="4827588"/>
                        <a:ext cx="203200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6426" name="Oval 10"/>
          <p:cNvSpPr>
            <a:spLocks noChangeAspect="1" noChangeArrowheads="1"/>
          </p:cNvSpPr>
          <p:nvPr/>
        </p:nvSpPr>
        <p:spPr bwMode="auto">
          <a:xfrm rot="13500000" flipH="1">
            <a:off x="8564563" y="347503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aphicFrame>
        <p:nvGraphicFramePr>
          <p:cNvPr id="316427" name="Object 54"/>
          <p:cNvGraphicFramePr>
            <a:graphicFrameLocks noChangeAspect="1"/>
          </p:cNvGraphicFramePr>
          <p:nvPr/>
        </p:nvGraphicFramePr>
        <p:xfrm>
          <a:off x="8035925" y="3768725"/>
          <a:ext cx="215900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509" name="Equation" r:id="rId10" imgW="215713" imgH="291847" progId="Equation.DSMT4">
                  <p:embed/>
                </p:oleObj>
              </mc:Choice>
              <mc:Fallback>
                <p:oleObj name="Equation" r:id="rId10" imgW="215713" imgH="291847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5925" y="3768725"/>
                        <a:ext cx="215900" cy="261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6428" name="Line 12"/>
          <p:cNvSpPr>
            <a:spLocks noChangeShapeType="1"/>
          </p:cNvSpPr>
          <p:nvPr/>
        </p:nvSpPr>
        <p:spPr bwMode="auto">
          <a:xfrm rot="-5400000" flipH="1" flipV="1">
            <a:off x="8016081" y="3305969"/>
            <a:ext cx="322263" cy="809625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496" name="Line 13"/>
          <p:cNvSpPr>
            <a:spLocks noChangeShapeType="1"/>
          </p:cNvSpPr>
          <p:nvPr/>
        </p:nvSpPr>
        <p:spPr bwMode="auto">
          <a:xfrm rot="1288432" flipH="1" flipV="1">
            <a:off x="7329488" y="4321175"/>
            <a:ext cx="322262" cy="809625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497" name="Oval 14"/>
          <p:cNvSpPr>
            <a:spLocks noChangeAspect="1" noChangeArrowheads="1"/>
          </p:cNvSpPr>
          <p:nvPr/>
        </p:nvSpPr>
        <p:spPr bwMode="auto">
          <a:xfrm rot="13500000" flipH="1">
            <a:off x="7437438" y="515143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16498" name="Oval 16"/>
          <p:cNvSpPr>
            <a:spLocks noChangeAspect="1" noChangeArrowheads="1"/>
          </p:cNvSpPr>
          <p:nvPr/>
        </p:nvSpPr>
        <p:spPr bwMode="auto">
          <a:xfrm rot="13500000" flipH="1">
            <a:off x="8564563" y="3476625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16499" name="Line 21"/>
          <p:cNvSpPr>
            <a:spLocks noChangeShapeType="1"/>
          </p:cNvSpPr>
          <p:nvPr/>
        </p:nvSpPr>
        <p:spPr bwMode="auto">
          <a:xfrm rot="15839978" flipV="1">
            <a:off x="6974681" y="2058195"/>
            <a:ext cx="479425" cy="1166812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500" name="Oval 23"/>
          <p:cNvSpPr>
            <a:spLocks noChangeAspect="1" noChangeArrowheads="1"/>
          </p:cNvSpPr>
          <p:nvPr/>
        </p:nvSpPr>
        <p:spPr bwMode="auto">
          <a:xfrm rot="3695828" flipH="1">
            <a:off x="7785100" y="2773363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aphicFrame>
        <p:nvGraphicFramePr>
          <p:cNvPr id="316471" name="Object 55"/>
          <p:cNvGraphicFramePr>
            <a:graphicFrameLocks noChangeAspect="1"/>
          </p:cNvGraphicFramePr>
          <p:nvPr/>
        </p:nvGraphicFramePr>
        <p:xfrm>
          <a:off x="7542213" y="4491038"/>
          <a:ext cx="215900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510" name="Equation" r:id="rId12" imgW="215713" imgH="291847" progId="Equation.DSMT4">
                  <p:embed/>
                </p:oleObj>
              </mc:Choice>
              <mc:Fallback>
                <p:oleObj name="Equation" r:id="rId12" imgW="215713" imgH="291847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2213" y="4491038"/>
                        <a:ext cx="215900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6441" name="Object 56"/>
          <p:cNvGraphicFramePr>
            <a:graphicFrameLocks noChangeAspect="1"/>
          </p:cNvGraphicFramePr>
          <p:nvPr/>
        </p:nvGraphicFramePr>
        <p:xfrm>
          <a:off x="7435850" y="3154363"/>
          <a:ext cx="215900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511" name="Equation" r:id="rId14" imgW="215713" imgH="291847" progId="Equation.DSMT4">
                  <p:embed/>
                </p:oleObj>
              </mc:Choice>
              <mc:Fallback>
                <p:oleObj name="Equation" r:id="rId14" imgW="215713" imgH="291847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5850" y="3154363"/>
                        <a:ext cx="215900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6442" name="Rectangle 26"/>
          <p:cNvSpPr>
            <a:spLocks noChangeArrowheads="1"/>
          </p:cNvSpPr>
          <p:nvPr/>
        </p:nvSpPr>
        <p:spPr bwMode="auto">
          <a:xfrm>
            <a:off x="8482013" y="3281363"/>
            <a:ext cx="60483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P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16443" name="Rectangle 27"/>
          <p:cNvSpPr>
            <a:spLocks noChangeArrowheads="1"/>
          </p:cNvSpPr>
          <p:nvPr/>
        </p:nvSpPr>
        <p:spPr bwMode="auto">
          <a:xfrm>
            <a:off x="7581900" y="2406650"/>
            <a:ext cx="6048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P'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16444" name="Rectangle 28"/>
          <p:cNvSpPr>
            <a:spLocks noChangeArrowheads="1"/>
          </p:cNvSpPr>
          <p:nvPr/>
        </p:nvSpPr>
        <p:spPr bwMode="auto">
          <a:xfrm>
            <a:off x="179388" y="2687638"/>
            <a:ext cx="59785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During time interval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>
                <a:solidFill>
                  <a:srgbClr val="000066"/>
                </a:solidFill>
                <a:sym typeface="Symbol" pitchFamily="18" charset="2"/>
              </a:rPr>
              <a:t> …</a:t>
            </a:r>
          </a:p>
        </p:txBody>
      </p:sp>
      <p:sp>
        <p:nvSpPr>
          <p:cNvPr id="316445" name="Rectangle 29"/>
          <p:cNvSpPr>
            <a:spLocks noChangeArrowheads="1"/>
          </p:cNvSpPr>
          <p:nvPr/>
        </p:nvSpPr>
        <p:spPr bwMode="auto">
          <a:xfrm>
            <a:off x="7883525" y="3616325"/>
            <a:ext cx="6048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16447" name="Arc 31"/>
          <p:cNvSpPr>
            <a:spLocks/>
          </p:cNvSpPr>
          <p:nvPr/>
        </p:nvSpPr>
        <p:spPr bwMode="auto">
          <a:xfrm rot="-1305960">
            <a:off x="7380288" y="3349625"/>
            <a:ext cx="657225" cy="517525"/>
          </a:xfrm>
          <a:custGeom>
            <a:avLst/>
            <a:gdLst>
              <a:gd name="T0" fmla="*/ 2147483647 w 21600"/>
              <a:gd name="T1" fmla="*/ 0 h 16973"/>
              <a:gd name="T2" fmla="*/ 2147483647 w 21600"/>
              <a:gd name="T3" fmla="*/ 2147483647 h 16973"/>
              <a:gd name="T4" fmla="*/ 0 w 21600"/>
              <a:gd name="T5" fmla="*/ 2147483647 h 16973"/>
              <a:gd name="T6" fmla="*/ 0 60000 65536"/>
              <a:gd name="T7" fmla="*/ 0 60000 65536"/>
              <a:gd name="T8" fmla="*/ 0 60000 65536"/>
              <a:gd name="T9" fmla="*/ 0 w 21600"/>
              <a:gd name="T10" fmla="*/ 0 h 16973"/>
              <a:gd name="T11" fmla="*/ 21600 w 21600"/>
              <a:gd name="T12" fmla="*/ 16973 h 169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6973" fill="none" extrusionOk="0">
                <a:moveTo>
                  <a:pt x="13359" y="-1"/>
                </a:moveTo>
                <a:cubicBezTo>
                  <a:pt x="18562" y="4095"/>
                  <a:pt x="21600" y="10351"/>
                  <a:pt x="21600" y="16973"/>
                </a:cubicBezTo>
              </a:path>
              <a:path w="21600" h="16973" stroke="0" extrusionOk="0">
                <a:moveTo>
                  <a:pt x="13359" y="-1"/>
                </a:moveTo>
                <a:cubicBezTo>
                  <a:pt x="18562" y="4095"/>
                  <a:pt x="21600" y="10351"/>
                  <a:pt x="21600" y="16973"/>
                </a:cubicBezTo>
                <a:lnTo>
                  <a:pt x="0" y="16973"/>
                </a:lnTo>
                <a:close/>
              </a:path>
            </a:pathLst>
          </a:custGeom>
          <a:noFill/>
          <a:ln w="15875">
            <a:solidFill>
              <a:srgbClr val="808080"/>
            </a:solidFill>
            <a:round/>
            <a:headEnd type="arrow" w="med" len="med"/>
            <a:tailEnd type="none" w="lg" len="lg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316448" name="Rectangle 32"/>
          <p:cNvSpPr>
            <a:spLocks noChangeArrowheads="1"/>
          </p:cNvSpPr>
          <p:nvPr/>
        </p:nvSpPr>
        <p:spPr bwMode="auto">
          <a:xfrm>
            <a:off x="179388" y="3219450"/>
            <a:ext cx="5978525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22313" lvl="2" indent="-363538">
              <a:lnSpc>
                <a:spcPct val="110000"/>
              </a:lnSpc>
              <a:buFontTx/>
              <a:buBlip>
                <a:blip r:embed="rId16"/>
              </a:buBlip>
            </a:pP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the particle travels an arc length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 between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P</a:t>
            </a: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 and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P'  </a:t>
            </a: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(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PP'    v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); </a:t>
            </a:r>
          </a:p>
          <a:p>
            <a:pPr marL="722313" lvl="2" indent="-363538">
              <a:lnSpc>
                <a:spcPct val="110000"/>
              </a:lnSpc>
              <a:buFontTx/>
              <a:buBlip>
                <a:blip r:embed="rId16"/>
              </a:buBlip>
            </a:pPr>
            <a:endParaRPr lang="en-ZA" sz="600">
              <a:solidFill>
                <a:srgbClr val="000066"/>
              </a:solidFill>
              <a:sym typeface="Symbol" pitchFamily="18" charset="2"/>
            </a:endParaRPr>
          </a:p>
          <a:p>
            <a:pPr marL="722313" lvl="2" indent="-363538">
              <a:lnSpc>
                <a:spcPct val="110000"/>
              </a:lnSpc>
              <a:buFontTx/>
              <a:buBlip>
                <a:blip r:embed="rId16"/>
              </a:buBlip>
            </a:pP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both the angular position and     turn through angles of </a:t>
            </a:r>
            <a:r>
              <a:rPr lang="en-ZA" sz="2200" b="1">
                <a:solidFill>
                  <a:srgbClr val="000066"/>
                </a:solidFill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sym typeface="Symbol" pitchFamily="18" charset="2"/>
              </a:rPr>
              <a:t> </a:t>
            </a: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;</a:t>
            </a:r>
          </a:p>
        </p:txBody>
      </p:sp>
      <p:graphicFrame>
        <p:nvGraphicFramePr>
          <p:cNvPr id="316449" name="Object 57"/>
          <p:cNvGraphicFramePr>
            <a:graphicFrameLocks noChangeAspect="1"/>
          </p:cNvGraphicFramePr>
          <p:nvPr/>
        </p:nvGraphicFramePr>
        <p:xfrm>
          <a:off x="5008563" y="415607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512" name="Equation" r:id="rId17" imgW="190500" imgH="279400" progId="Equation.DSMT4">
                  <p:embed/>
                </p:oleObj>
              </mc:Choice>
              <mc:Fallback>
                <p:oleObj name="Equation" r:id="rId17" imgW="190500" imgH="279400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8563" y="4156075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6451" name="Object 58"/>
          <p:cNvGraphicFramePr>
            <a:graphicFrameLocks noChangeAspect="1"/>
          </p:cNvGraphicFramePr>
          <p:nvPr/>
        </p:nvGraphicFramePr>
        <p:xfrm>
          <a:off x="7577138" y="1766888"/>
          <a:ext cx="203200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513" name="Equation" r:id="rId19" imgW="203112" imgH="291973" progId="Equation.DSMT4">
                  <p:embed/>
                </p:oleObj>
              </mc:Choice>
              <mc:Fallback>
                <p:oleObj name="Equation" r:id="rId19" imgW="203112" imgH="291973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7138" y="1766888"/>
                        <a:ext cx="203200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6452" name="Rectangle 36"/>
          <p:cNvSpPr>
            <a:spLocks noChangeArrowheads="1"/>
          </p:cNvSpPr>
          <p:nvPr/>
        </p:nvSpPr>
        <p:spPr bwMode="auto">
          <a:xfrm>
            <a:off x="7045325" y="2311400"/>
            <a:ext cx="762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</a:p>
        </p:txBody>
      </p:sp>
      <p:sp>
        <p:nvSpPr>
          <p:cNvPr id="316453" name="Arc 37"/>
          <p:cNvSpPr>
            <a:spLocks/>
          </p:cNvSpPr>
          <p:nvPr/>
        </p:nvSpPr>
        <p:spPr bwMode="auto">
          <a:xfrm rot="-6705960">
            <a:off x="7143750" y="2351088"/>
            <a:ext cx="657225" cy="517525"/>
          </a:xfrm>
          <a:custGeom>
            <a:avLst/>
            <a:gdLst>
              <a:gd name="T0" fmla="*/ 2147483647 w 21600"/>
              <a:gd name="T1" fmla="*/ 0 h 16973"/>
              <a:gd name="T2" fmla="*/ 2147483647 w 21600"/>
              <a:gd name="T3" fmla="*/ 2147483647 h 16973"/>
              <a:gd name="T4" fmla="*/ 0 w 21600"/>
              <a:gd name="T5" fmla="*/ 2147483647 h 16973"/>
              <a:gd name="T6" fmla="*/ 0 60000 65536"/>
              <a:gd name="T7" fmla="*/ 0 60000 65536"/>
              <a:gd name="T8" fmla="*/ 0 60000 65536"/>
              <a:gd name="T9" fmla="*/ 0 w 21600"/>
              <a:gd name="T10" fmla="*/ 0 h 16973"/>
              <a:gd name="T11" fmla="*/ 21600 w 21600"/>
              <a:gd name="T12" fmla="*/ 16973 h 169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6973" fill="none" extrusionOk="0">
                <a:moveTo>
                  <a:pt x="13359" y="-1"/>
                </a:moveTo>
                <a:cubicBezTo>
                  <a:pt x="18562" y="4095"/>
                  <a:pt x="21600" y="10351"/>
                  <a:pt x="21600" y="16973"/>
                </a:cubicBezTo>
              </a:path>
              <a:path w="21600" h="16973" stroke="0" extrusionOk="0">
                <a:moveTo>
                  <a:pt x="13359" y="-1"/>
                </a:moveTo>
                <a:cubicBezTo>
                  <a:pt x="18562" y="4095"/>
                  <a:pt x="21600" y="10351"/>
                  <a:pt x="21600" y="16973"/>
                </a:cubicBezTo>
                <a:lnTo>
                  <a:pt x="0" y="16973"/>
                </a:lnTo>
                <a:close/>
              </a:path>
            </a:pathLst>
          </a:custGeom>
          <a:noFill/>
          <a:ln w="15875">
            <a:solidFill>
              <a:srgbClr val="808080"/>
            </a:solidFill>
            <a:round/>
            <a:headEnd type="arrow" w="med" len="med"/>
            <a:tailEnd type="none" w="lg" len="lg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316454" name="Line 38"/>
          <p:cNvSpPr>
            <a:spLocks noChangeShapeType="1"/>
          </p:cNvSpPr>
          <p:nvPr/>
        </p:nvSpPr>
        <p:spPr bwMode="auto">
          <a:xfrm rot="10800000" flipV="1">
            <a:off x="6630988" y="1677988"/>
            <a:ext cx="711200" cy="785812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16455" name="Object 59"/>
          <p:cNvGraphicFramePr>
            <a:graphicFrameLocks noChangeAspect="1"/>
          </p:cNvGraphicFramePr>
          <p:nvPr/>
        </p:nvGraphicFramePr>
        <p:xfrm>
          <a:off x="6635750" y="1778000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514" name="Equation" r:id="rId21" imgW="368300" imgH="279400" progId="Equation.DSMT4">
                  <p:embed/>
                </p:oleObj>
              </mc:Choice>
              <mc:Fallback>
                <p:oleObj name="Equation" r:id="rId21" imgW="368300" imgH="279400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750" y="1778000"/>
                        <a:ext cx="368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6456" name="Rectangle 40"/>
          <p:cNvSpPr>
            <a:spLocks noChangeArrowheads="1"/>
          </p:cNvSpPr>
          <p:nvPr/>
        </p:nvSpPr>
        <p:spPr bwMode="auto">
          <a:xfrm>
            <a:off x="7242175" y="3060700"/>
            <a:ext cx="6048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16457" name="Rectangle 41"/>
          <p:cNvSpPr>
            <a:spLocks noChangeArrowheads="1"/>
          </p:cNvSpPr>
          <p:nvPr/>
        </p:nvSpPr>
        <p:spPr bwMode="auto">
          <a:xfrm>
            <a:off x="7089775" y="1219200"/>
            <a:ext cx="6048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Q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16458" name="Rectangle 42"/>
          <p:cNvSpPr>
            <a:spLocks noChangeArrowheads="1"/>
          </p:cNvSpPr>
          <p:nvPr/>
        </p:nvSpPr>
        <p:spPr bwMode="auto">
          <a:xfrm>
            <a:off x="5991225" y="2247900"/>
            <a:ext cx="68421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Q'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graphicFrame>
        <p:nvGraphicFramePr>
          <p:cNvPr id="316459" name="Object 60"/>
          <p:cNvGraphicFramePr>
            <a:graphicFrameLocks noChangeAspect="1"/>
          </p:cNvGraphicFramePr>
          <p:nvPr/>
        </p:nvGraphicFramePr>
        <p:xfrm>
          <a:off x="4014788" y="3767138"/>
          <a:ext cx="2032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515" name="Equation" r:id="rId23" imgW="202936" imgH="177569" progId="Equation.DSMT4">
                  <p:embed/>
                </p:oleObj>
              </mc:Choice>
              <mc:Fallback>
                <p:oleObj name="Equation" r:id="rId23" imgW="202936" imgH="177569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4788" y="3767138"/>
                        <a:ext cx="2032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6461" name="Rectangle 45"/>
          <p:cNvSpPr>
            <a:spLocks noChangeArrowheads="1"/>
          </p:cNvSpPr>
          <p:nvPr/>
        </p:nvSpPr>
        <p:spPr bwMode="auto">
          <a:xfrm>
            <a:off x="179388" y="4897438"/>
            <a:ext cx="59785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…so  </a:t>
            </a: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OPP'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||| </a:t>
            </a: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P'QQ'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</a:p>
        </p:txBody>
      </p:sp>
      <p:graphicFrame>
        <p:nvGraphicFramePr>
          <p:cNvPr id="316464" name="Object 61"/>
          <p:cNvGraphicFramePr>
            <a:graphicFrameLocks noChangeAspect="1"/>
          </p:cNvGraphicFramePr>
          <p:nvPr/>
        </p:nvGraphicFramePr>
        <p:xfrm>
          <a:off x="409575" y="5538788"/>
          <a:ext cx="1485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516" name="Equation" r:id="rId25" imgW="1485900" imgH="609600" progId="Equation.DSMT4">
                  <p:embed/>
                </p:oleObj>
              </mc:Choice>
              <mc:Fallback>
                <p:oleObj name="Equation" r:id="rId25" imgW="1485900" imgH="60960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" y="5538788"/>
                        <a:ext cx="14859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6465" name="Object 62"/>
          <p:cNvGraphicFramePr>
            <a:graphicFrameLocks noChangeAspect="1"/>
          </p:cNvGraphicFramePr>
          <p:nvPr/>
        </p:nvGraphicFramePr>
        <p:xfrm>
          <a:off x="2422525" y="5472113"/>
          <a:ext cx="1333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517" name="Equation" r:id="rId27" imgW="1333500" imgH="673100" progId="Equation.DSMT4">
                  <p:embed/>
                </p:oleObj>
              </mc:Choice>
              <mc:Fallback>
                <p:oleObj name="Equation" r:id="rId27" imgW="1333500" imgH="673100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2525" y="5472113"/>
                        <a:ext cx="13335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6466" name="Object 63"/>
          <p:cNvGraphicFramePr>
            <a:graphicFrameLocks noChangeAspect="1"/>
          </p:cNvGraphicFramePr>
          <p:nvPr/>
        </p:nvGraphicFramePr>
        <p:xfrm>
          <a:off x="4522788" y="5459413"/>
          <a:ext cx="21336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518" name="Equation" r:id="rId29" imgW="2133600" imgH="711200" progId="Equation.DSMT4">
                  <p:embed/>
                </p:oleObj>
              </mc:Choice>
              <mc:Fallback>
                <p:oleObj name="Equation" r:id="rId29" imgW="2133600" imgH="71120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2788" y="5459413"/>
                        <a:ext cx="213360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51"/>
          <p:cNvSpPr>
            <a:spLocks noChangeArrowheads="1"/>
          </p:cNvSpPr>
          <p:nvPr/>
        </p:nvSpPr>
        <p:spPr bwMode="auto">
          <a:xfrm>
            <a:off x="4402138" y="5407025"/>
            <a:ext cx="2374900" cy="858838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3164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164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3164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6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3164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6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16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16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524 -0.10162 C -0.04028 -0.08611 -0.01268 -0.04398 0.00052 0.00069 " pathEditMode="relative" rAng="0" ptsTypes="ff">
                                      <p:cBhvr>
                                        <p:cTn id="35" dur="2000" spd="-100000" fill="hold"/>
                                        <p:tgtEl>
                                          <p:spTgt spid="3164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00" y="510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16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16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6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316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2000"/>
                                        <p:tgtEl>
                                          <p:spTgt spid="316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16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11111E-6 L -0.08611 -0.10232 " pathEditMode="relative" rAng="0" ptsTypes="AA">
                                      <p:cBhvr>
                                        <p:cTn id="63" dur="1000" fill="hold"/>
                                        <p:tgtEl>
                                          <p:spTgt spid="3164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00" y="-510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2000"/>
                                        <p:tgtEl>
                                          <p:spTgt spid="316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16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16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316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16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16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316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18" grpId="0" animBg="1"/>
      <p:bldP spid="316434" grpId="0" animBg="1"/>
      <p:bldP spid="316431" grpId="0" animBg="1"/>
      <p:bldP spid="316438" grpId="0" animBg="1"/>
      <p:bldP spid="316460" grpId="0" animBg="1"/>
      <p:bldP spid="316426" grpId="0" animBg="1"/>
      <p:bldP spid="316428" grpId="0" animBg="1"/>
      <p:bldP spid="316442" grpId="0"/>
      <p:bldP spid="316443" grpId="0"/>
      <p:bldP spid="316444" grpId="0"/>
      <p:bldP spid="316445" grpId="0"/>
      <p:bldP spid="316447" grpId="0" animBg="1"/>
      <p:bldP spid="316453" grpId="0" animBg="1"/>
      <p:bldP spid="316454" grpId="0" animBg="1"/>
      <p:bldP spid="316456" grpId="0"/>
      <p:bldP spid="316457" grpId="0"/>
      <p:bldP spid="316458" grpId="0"/>
      <p:bldP spid="316461" grpId="0"/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533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31953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53167B7-5500-45CB-B700-4D9F2309C889}" type="slidenum">
              <a:rPr lang="en-US" smtClean="0">
                <a:cs typeface="Arial" charset="0"/>
              </a:rPr>
              <a:pPr/>
              <a:t>19</a:t>
            </a:fld>
            <a:endParaRPr lang="en-US" smtClean="0">
              <a:cs typeface="Arial" charset="0"/>
            </a:endParaRPr>
          </a:p>
        </p:txBody>
      </p:sp>
      <p:sp>
        <p:nvSpPr>
          <p:cNvPr id="319535" name="Line 6"/>
          <p:cNvSpPr>
            <a:spLocks noChangeShapeType="1"/>
          </p:cNvSpPr>
          <p:nvPr/>
        </p:nvSpPr>
        <p:spPr bwMode="auto">
          <a:xfrm rot="10800000" flipV="1">
            <a:off x="6929438" y="3140075"/>
            <a:ext cx="1649412" cy="6810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9536" name="Line 7"/>
          <p:cNvSpPr>
            <a:spLocks noChangeShapeType="1"/>
          </p:cNvSpPr>
          <p:nvPr/>
        </p:nvSpPr>
        <p:spPr bwMode="auto">
          <a:xfrm rot="16200000" flipV="1">
            <a:off x="7418388" y="1971675"/>
            <a:ext cx="1649412" cy="6810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9537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493713"/>
          </a:xfrm>
        </p:spPr>
        <p:txBody>
          <a:bodyPr/>
          <a:lstStyle/>
          <a:p>
            <a:pPr lvl="1" indent="0" eaLnBrk="1" hangingPunct="1"/>
            <a:r>
              <a:rPr lang="en-ZA" smtClean="0"/>
              <a:t>In vector notation:</a:t>
            </a:r>
            <a:endParaRPr lang="en-US" smtClean="0"/>
          </a:p>
        </p:txBody>
      </p:sp>
      <p:sp>
        <p:nvSpPr>
          <p:cNvPr id="319538" name="Oval 11"/>
          <p:cNvSpPr>
            <a:spLocks noChangeArrowheads="1"/>
          </p:cNvSpPr>
          <p:nvPr/>
        </p:nvSpPr>
        <p:spPr bwMode="auto">
          <a:xfrm>
            <a:off x="6243638" y="2384425"/>
            <a:ext cx="2433637" cy="2433638"/>
          </a:xfrm>
          <a:prstGeom prst="ellipse">
            <a:avLst/>
          </a:prstGeom>
          <a:noFill/>
          <a:ln w="31750" algn="ctr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19539" name="Oval 12"/>
          <p:cNvSpPr>
            <a:spLocks noChangeAspect="1" noChangeArrowheads="1"/>
          </p:cNvSpPr>
          <p:nvPr/>
        </p:nvSpPr>
        <p:spPr bwMode="auto">
          <a:xfrm rot="13500000" flipH="1">
            <a:off x="8528050" y="3086100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19540" name="Rectangle 13"/>
          <p:cNvSpPr>
            <a:spLocks noChangeArrowheads="1"/>
          </p:cNvSpPr>
          <p:nvPr/>
        </p:nvSpPr>
        <p:spPr bwMode="auto">
          <a:xfrm>
            <a:off x="7867650" y="3200400"/>
            <a:ext cx="6048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 b="1" i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19541" name="Rectangle 14"/>
          <p:cNvSpPr>
            <a:spLocks noChangeArrowheads="1"/>
          </p:cNvSpPr>
          <p:nvPr/>
        </p:nvSpPr>
        <p:spPr bwMode="auto">
          <a:xfrm>
            <a:off x="7089775" y="3367088"/>
            <a:ext cx="6048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O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19542" name="Rectangle 16"/>
          <p:cNvSpPr>
            <a:spLocks noChangeArrowheads="1"/>
          </p:cNvSpPr>
          <p:nvPr/>
        </p:nvSpPr>
        <p:spPr bwMode="auto">
          <a:xfrm>
            <a:off x="7824788" y="1358900"/>
            <a:ext cx="5413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19543" name="Rectangle 17"/>
          <p:cNvSpPr>
            <a:spLocks noChangeArrowheads="1"/>
          </p:cNvSpPr>
          <p:nvPr/>
        </p:nvSpPr>
        <p:spPr bwMode="auto">
          <a:xfrm>
            <a:off x="6629400" y="3332163"/>
            <a:ext cx="6048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19507" name="Rectangle 19"/>
          <p:cNvSpPr>
            <a:spLocks noChangeArrowheads="1"/>
          </p:cNvSpPr>
          <p:nvPr/>
        </p:nvSpPr>
        <p:spPr bwMode="auto">
          <a:xfrm>
            <a:off x="3203575" y="5122863"/>
            <a:ext cx="354806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  <a:tabLst>
                <a:tab pos="1793875" algn="l"/>
              </a:tabLst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t 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</a:rPr>
              <a:t>= </a:t>
            </a:r>
            <a:r>
              <a:rPr lang="en-US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0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</a:rPr>
              <a:t>	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z 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</a:rPr>
              <a:t>= </a:t>
            </a:r>
            <a:r>
              <a:rPr lang="en-US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0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 </a:t>
            </a:r>
            <a:endParaRPr lang="en-US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19545" name="Line 25"/>
          <p:cNvSpPr>
            <a:spLocks noChangeShapeType="1"/>
          </p:cNvSpPr>
          <p:nvPr/>
        </p:nvSpPr>
        <p:spPr bwMode="auto">
          <a:xfrm rot="10800000">
            <a:off x="8097838" y="1952625"/>
            <a:ext cx="479425" cy="1166813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9546" name="Oval 26"/>
          <p:cNvSpPr>
            <a:spLocks noChangeAspect="1" noChangeArrowheads="1"/>
          </p:cNvSpPr>
          <p:nvPr/>
        </p:nvSpPr>
        <p:spPr bwMode="auto">
          <a:xfrm rot="13500000" flipH="1">
            <a:off x="8528050" y="308768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aphicFrame>
        <p:nvGraphicFramePr>
          <p:cNvPr id="319516" name="Object 43"/>
          <p:cNvGraphicFramePr>
            <a:graphicFrameLocks noChangeAspect="1"/>
          </p:cNvGraphicFramePr>
          <p:nvPr/>
        </p:nvGraphicFramePr>
        <p:xfrm>
          <a:off x="785813" y="1870075"/>
          <a:ext cx="47879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37" name="Equation" r:id="rId4" imgW="4787900" imgH="723900" progId="Equation.DSMT4">
                  <p:embed/>
                </p:oleObj>
              </mc:Choice>
              <mc:Fallback>
                <p:oleObj name="Equation" r:id="rId4" imgW="4787900" imgH="72390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1870075"/>
                        <a:ext cx="47879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9518" name="Rectangle 30"/>
          <p:cNvSpPr>
            <a:spLocks noChangeArrowheads="1"/>
          </p:cNvSpPr>
          <p:nvPr/>
        </p:nvSpPr>
        <p:spPr bwMode="auto">
          <a:xfrm>
            <a:off x="179388" y="2870200"/>
            <a:ext cx="87741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  <a:tabLst>
                <a:tab pos="1703388" algn="l"/>
              </a:tabLst>
            </a:pPr>
            <a:r>
              <a:rPr lang="en-ZA">
                <a:solidFill>
                  <a:srgbClr val="000066"/>
                </a:solidFill>
              </a:rPr>
              <a:t>And since 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</a:rPr>
              <a:t>= 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</a:t>
            </a:r>
            <a:r>
              <a:rPr lang="en-US" b="1" i="1" baseline="30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r>
              <a:rPr lang="en-ZA">
                <a:solidFill>
                  <a:srgbClr val="000066"/>
                </a:solidFill>
              </a:rPr>
              <a:t>…       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r 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</a:rPr>
              <a:t>= 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</a:t>
            </a:r>
            <a:r>
              <a:rPr lang="en-US" b="1" baseline="30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2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19519" name="Rectangle 31"/>
          <p:cNvSpPr>
            <a:spLocks noChangeArrowheads="1"/>
          </p:cNvSpPr>
          <p:nvPr/>
        </p:nvSpPr>
        <p:spPr bwMode="auto">
          <a:xfrm>
            <a:off x="3614738" y="2882900"/>
            <a:ext cx="1211262" cy="542925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19549" name="Rectangle 33"/>
          <p:cNvSpPr>
            <a:spLocks noChangeArrowheads="1"/>
          </p:cNvSpPr>
          <p:nvPr/>
        </p:nvSpPr>
        <p:spPr bwMode="auto">
          <a:xfrm>
            <a:off x="8078788" y="1919288"/>
            <a:ext cx="75247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t</a:t>
            </a:r>
            <a:endParaRPr lang="en-US" b="1" i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19524" name="Rectangle 36"/>
          <p:cNvSpPr>
            <a:spLocks noChangeArrowheads="1"/>
          </p:cNvSpPr>
          <p:nvPr/>
        </p:nvSpPr>
        <p:spPr bwMode="auto">
          <a:xfrm>
            <a:off x="515938" y="5006975"/>
            <a:ext cx="5638800" cy="801688"/>
          </a:xfrm>
          <a:prstGeom prst="rect">
            <a:avLst/>
          </a:prstGeom>
          <a:noFill/>
          <a:ln w="25400" algn="ctr">
            <a:solidFill>
              <a:srgbClr val="00008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19551" name="Rectangle 38"/>
          <p:cNvSpPr>
            <a:spLocks noGrp="1" noChangeArrowheads="1"/>
          </p:cNvSpPr>
          <p:nvPr>
            <p:ph type="title"/>
          </p:nvPr>
        </p:nvSpPr>
        <p:spPr>
          <a:xfrm>
            <a:off x="-3175" y="574675"/>
            <a:ext cx="9147175" cy="655638"/>
          </a:xfrm>
        </p:spPr>
        <p:txBody>
          <a:bodyPr/>
          <a:lstStyle/>
          <a:p>
            <a:pPr eaLnBrk="1" hangingPunct="1"/>
            <a:r>
              <a:rPr lang="en-ZA" smtClean="0"/>
              <a:t>ACCELERATION and ANGULAR VELOCITY</a:t>
            </a:r>
            <a:endParaRPr lang="en-US" smtClean="0"/>
          </a:p>
        </p:txBody>
      </p:sp>
      <p:sp>
        <p:nvSpPr>
          <p:cNvPr id="319552" name="Line 39"/>
          <p:cNvSpPr>
            <a:spLocks noChangeShapeType="1"/>
          </p:cNvSpPr>
          <p:nvPr/>
        </p:nvSpPr>
        <p:spPr bwMode="auto">
          <a:xfrm rot="-5400000" flipH="1" flipV="1">
            <a:off x="7963694" y="2928144"/>
            <a:ext cx="331787" cy="809625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9528" name="Rectangle 40"/>
          <p:cNvSpPr>
            <a:spLocks noChangeArrowheads="1"/>
          </p:cNvSpPr>
          <p:nvPr/>
        </p:nvSpPr>
        <p:spPr bwMode="auto">
          <a:xfrm>
            <a:off x="179388" y="3897313"/>
            <a:ext cx="559117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Centripetal acceleration has </a:t>
            </a:r>
            <a:br>
              <a:rPr lang="en-ZA">
                <a:solidFill>
                  <a:srgbClr val="000066"/>
                </a:solidFill>
              </a:rPr>
            </a:br>
            <a:r>
              <a:rPr lang="en-ZA" i="1">
                <a:solidFill>
                  <a:srgbClr val="000066"/>
                </a:solidFill>
              </a:rPr>
              <a:t>only</a:t>
            </a:r>
            <a:r>
              <a:rPr lang="en-ZA" i="1" baseline="30000">
                <a:solidFill>
                  <a:srgbClr val="000066"/>
                </a:solidFill>
              </a:rPr>
              <a:t> </a:t>
            </a:r>
            <a:r>
              <a:rPr lang="en-ZA">
                <a:solidFill>
                  <a:srgbClr val="000066"/>
                </a:solidFill>
              </a:rPr>
              <a:t> a radial component,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r </a:t>
            </a:r>
            <a:r>
              <a:rPr lang="en-ZA">
                <a:solidFill>
                  <a:srgbClr val="000066"/>
                </a:solidFill>
              </a:rPr>
              <a:t>…</a:t>
            </a:r>
            <a:endParaRPr lang="en-US">
              <a:solidFill>
                <a:srgbClr val="000066"/>
              </a:solidFill>
            </a:endParaRPr>
          </a:p>
        </p:txBody>
      </p:sp>
      <p:graphicFrame>
        <p:nvGraphicFramePr>
          <p:cNvPr id="319530" name="Object 44"/>
          <p:cNvGraphicFramePr>
            <a:graphicFrameLocks noChangeAspect="1"/>
          </p:cNvGraphicFramePr>
          <p:nvPr/>
        </p:nvGraphicFramePr>
        <p:xfrm>
          <a:off x="719138" y="5040313"/>
          <a:ext cx="17780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38" name="Equation" r:id="rId6" imgW="1777229" imgH="672808" progId="Equation.DSMT4">
                  <p:embed/>
                </p:oleObj>
              </mc:Choice>
              <mc:Fallback>
                <p:oleObj name="Equation" r:id="rId6" imgW="1777229" imgH="672808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138" y="5040313"/>
                        <a:ext cx="17780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9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19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19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507" grpId="0"/>
      <p:bldP spid="319518" grpId="0"/>
      <p:bldP spid="319519" grpId="0" animBg="1"/>
      <p:bldP spid="319524" grpId="0" animBg="1"/>
      <p:bldP spid="3195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819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C487C74-3E9B-447B-86EF-6B11A0C475C7}" type="slidenum">
              <a:rPr lang="en-US" smtClean="0">
                <a:cs typeface="Arial" charset="0"/>
              </a:rPr>
              <a:pPr/>
              <a:t>2</a:t>
            </a:fld>
            <a:endParaRPr lang="en-US" smtClean="0">
              <a:cs typeface="Arial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41375"/>
            <a:ext cx="7772400" cy="625475"/>
          </a:xfrm>
        </p:spPr>
        <p:txBody>
          <a:bodyPr/>
          <a:lstStyle/>
          <a:p>
            <a:pPr eaLnBrk="1" hangingPunct="1"/>
            <a:r>
              <a:rPr lang="en-US" smtClean="0"/>
              <a:t>MOTION IN A CIRCLE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" y="1735138"/>
            <a:ext cx="8820150" cy="930275"/>
          </a:xfrm>
        </p:spPr>
        <p:txBody>
          <a:bodyPr/>
          <a:lstStyle/>
          <a:p>
            <a:pPr marL="268288" indent="-268288" algn="l" eaLnBrk="1" hangingPunct="1"/>
            <a:r>
              <a:rPr lang="en-US" smtClean="0"/>
              <a:t>Learning outcomes:</a:t>
            </a:r>
            <a:br>
              <a:rPr lang="en-US" smtClean="0"/>
            </a:br>
            <a:r>
              <a:rPr lang="en-US" sz="2400" smtClean="0"/>
              <a:t>At the end of this chapter you should be able to…</a:t>
            </a:r>
          </a:p>
        </p:txBody>
      </p:sp>
      <p:sp>
        <p:nvSpPr>
          <p:cNvPr id="273412" name="Rectangle 4"/>
          <p:cNvSpPr>
            <a:spLocks noChangeArrowheads="1"/>
          </p:cNvSpPr>
          <p:nvPr/>
        </p:nvSpPr>
        <p:spPr bwMode="auto">
          <a:xfrm>
            <a:off x="161925" y="2746375"/>
            <a:ext cx="8820150" cy="233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US" sz="2200">
                <a:solidFill>
                  <a:srgbClr val="000066"/>
                </a:solidFill>
              </a:rPr>
              <a:t>Apply kinematics and dynamics knowledge, skills and techniques to circular motion.</a:t>
            </a: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US" sz="120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US" sz="2200">
                <a:solidFill>
                  <a:srgbClr val="000066"/>
                </a:solidFill>
              </a:rPr>
              <a:t>Manipulate </a:t>
            </a:r>
            <a:r>
              <a:rPr lang="en-US" sz="2200" i="1">
                <a:solidFill>
                  <a:srgbClr val="000066"/>
                </a:solidFill>
              </a:rPr>
              <a:t>angular</a:t>
            </a:r>
            <a:r>
              <a:rPr lang="en-US" sz="2200" i="1" baseline="30000">
                <a:solidFill>
                  <a:srgbClr val="000066"/>
                </a:solidFill>
              </a:rPr>
              <a:t> </a:t>
            </a:r>
            <a:r>
              <a:rPr lang="en-US" sz="2200">
                <a:solidFill>
                  <a:srgbClr val="000066"/>
                </a:solidFill>
              </a:rPr>
              <a:t> quantities and formulae against the background of an angular (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rtz-</a:t>
            </a:r>
            <a:r>
              <a:rPr lang="en-US" sz="2200">
                <a:solidFill>
                  <a:srgbClr val="000066"/>
                </a:solidFill>
              </a:rPr>
              <a:t>) coordinate system. </a:t>
            </a: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US" sz="120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US" sz="220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02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34102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D7A9C6F-C7C1-409B-9AE1-9AB4B9805993}" type="slidenum">
              <a:rPr lang="en-US" smtClean="0">
                <a:cs typeface="Arial" charset="0"/>
              </a:rPr>
              <a:pPr/>
              <a:t>20</a:t>
            </a:fld>
            <a:endParaRPr lang="en-US" smtClean="0">
              <a:cs typeface="Arial" charset="0"/>
            </a:endParaRPr>
          </a:p>
        </p:txBody>
      </p:sp>
      <p:sp>
        <p:nvSpPr>
          <p:cNvPr id="34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z="2800" smtClean="0"/>
              <a:t>DYNAMICS OF UNIFORM CIRCULAR MOTION</a:t>
            </a:r>
            <a:endParaRPr lang="en-US" sz="2800" smtClean="0"/>
          </a:p>
        </p:txBody>
      </p:sp>
      <p:sp>
        <p:nvSpPr>
          <p:cNvPr id="341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493713"/>
          </a:xfrm>
        </p:spPr>
        <p:txBody>
          <a:bodyPr/>
          <a:lstStyle/>
          <a:p>
            <a:pPr lvl="1" indent="0" eaLnBrk="1" hangingPunct="1"/>
            <a:r>
              <a:rPr lang="en-ZA" smtClean="0"/>
              <a:t>From Newton II…</a:t>
            </a:r>
            <a:endParaRPr lang="en-US" smtClean="0"/>
          </a:p>
        </p:txBody>
      </p:sp>
      <p:graphicFrame>
        <p:nvGraphicFramePr>
          <p:cNvPr id="341020" name="Object 28"/>
          <p:cNvGraphicFramePr>
            <a:graphicFrameLocks noChangeAspect="1"/>
          </p:cNvGraphicFramePr>
          <p:nvPr/>
        </p:nvGraphicFramePr>
        <p:xfrm>
          <a:off x="1412875" y="1870075"/>
          <a:ext cx="6121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32" name="Equation" r:id="rId4" imgW="6121400" imgH="723900" progId="Equation.DSMT4">
                  <p:embed/>
                </p:oleObj>
              </mc:Choice>
              <mc:Fallback>
                <p:oleObj name="Equation" r:id="rId4" imgW="6121400" imgH="7239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75" y="1870075"/>
                        <a:ext cx="61214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1028" name="AutoShape 5"/>
          <p:cNvSpPr>
            <a:spLocks noChangeArrowheads="1"/>
          </p:cNvSpPr>
          <p:nvPr/>
        </p:nvSpPr>
        <p:spPr bwMode="auto">
          <a:xfrm>
            <a:off x="1004888" y="3109913"/>
            <a:ext cx="6946900" cy="1397000"/>
          </a:xfrm>
          <a:prstGeom prst="parallelogram">
            <a:avLst>
              <a:gd name="adj" fmla="val 132537"/>
            </a:avLst>
          </a:prstGeom>
          <a:solidFill>
            <a:srgbClr val="DDDDDD"/>
          </a:solidFill>
          <a:ln w="158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41029" name="Oval 6"/>
          <p:cNvSpPr>
            <a:spLocks noChangeArrowheads="1"/>
          </p:cNvSpPr>
          <p:nvPr/>
        </p:nvSpPr>
        <p:spPr bwMode="auto">
          <a:xfrm>
            <a:off x="2244725" y="3332163"/>
            <a:ext cx="3738563" cy="973137"/>
          </a:xfrm>
          <a:prstGeom prst="ellipse">
            <a:avLst/>
          </a:prstGeom>
          <a:noFill/>
          <a:ln w="31750" algn="ctr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41030" name="Line 7"/>
          <p:cNvSpPr>
            <a:spLocks noChangeShapeType="1"/>
          </p:cNvSpPr>
          <p:nvPr/>
        </p:nvSpPr>
        <p:spPr bwMode="auto">
          <a:xfrm flipH="1" flipV="1">
            <a:off x="3221038" y="3611563"/>
            <a:ext cx="2324100" cy="50323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1031" name="Rectangle 8"/>
          <p:cNvSpPr>
            <a:spLocks noChangeArrowheads="1"/>
          </p:cNvSpPr>
          <p:nvPr/>
        </p:nvSpPr>
        <p:spPr bwMode="auto">
          <a:xfrm>
            <a:off x="5413375" y="3057525"/>
            <a:ext cx="6635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z</a:t>
            </a:r>
          </a:p>
        </p:txBody>
      </p:sp>
      <p:sp>
        <p:nvSpPr>
          <p:cNvPr id="341032" name="Line 9"/>
          <p:cNvSpPr>
            <a:spLocks noChangeShapeType="1"/>
          </p:cNvSpPr>
          <p:nvPr/>
        </p:nvSpPr>
        <p:spPr bwMode="auto">
          <a:xfrm flipV="1">
            <a:off x="5564188" y="3454400"/>
            <a:ext cx="1677987" cy="6731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1033" name="Rectangle 10"/>
          <p:cNvSpPr>
            <a:spLocks noChangeArrowheads="1"/>
          </p:cNvSpPr>
          <p:nvPr/>
        </p:nvSpPr>
        <p:spPr bwMode="auto">
          <a:xfrm>
            <a:off x="6637338" y="3144838"/>
            <a:ext cx="54133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41034" name="Rectangle 11"/>
          <p:cNvSpPr>
            <a:spLocks noChangeArrowheads="1"/>
          </p:cNvSpPr>
          <p:nvPr/>
        </p:nvSpPr>
        <p:spPr bwMode="auto">
          <a:xfrm>
            <a:off x="3730625" y="3581400"/>
            <a:ext cx="6048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O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41035" name="Rectangle 12"/>
          <p:cNvSpPr>
            <a:spLocks noChangeArrowheads="1"/>
          </p:cNvSpPr>
          <p:nvPr/>
        </p:nvSpPr>
        <p:spPr bwMode="auto">
          <a:xfrm>
            <a:off x="3328988" y="3271838"/>
            <a:ext cx="60483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41036" name="Oval 13"/>
          <p:cNvSpPr>
            <a:spLocks noChangeAspect="1" noChangeArrowheads="1"/>
          </p:cNvSpPr>
          <p:nvPr/>
        </p:nvSpPr>
        <p:spPr bwMode="auto">
          <a:xfrm rot="13500000" flipH="1">
            <a:off x="5494338" y="4062413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41037" name="Line 14"/>
          <p:cNvSpPr>
            <a:spLocks noChangeShapeType="1"/>
          </p:cNvSpPr>
          <p:nvPr/>
        </p:nvSpPr>
        <p:spPr bwMode="auto">
          <a:xfrm flipV="1">
            <a:off x="5553075" y="3195638"/>
            <a:ext cx="0" cy="91916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1038" name="Line 22"/>
          <p:cNvSpPr>
            <a:spLocks noChangeShapeType="1"/>
          </p:cNvSpPr>
          <p:nvPr/>
        </p:nvSpPr>
        <p:spPr bwMode="auto">
          <a:xfrm rot="4044148" flipV="1">
            <a:off x="6215063" y="3181350"/>
            <a:ext cx="20637" cy="1357313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41021" name="Object 29"/>
          <p:cNvGraphicFramePr>
            <a:graphicFrameLocks noChangeAspect="1"/>
          </p:cNvGraphicFramePr>
          <p:nvPr/>
        </p:nvGraphicFramePr>
        <p:xfrm>
          <a:off x="6329363" y="3398838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33" name="Equation" r:id="rId6" imgW="190500" imgH="279400" progId="Equation.DSMT4">
                  <p:embed/>
                </p:oleObj>
              </mc:Choice>
              <mc:Fallback>
                <p:oleObj name="Equation" r:id="rId6" imgW="190500" imgH="2794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9363" y="3398838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1039" name="Line 24"/>
          <p:cNvSpPr>
            <a:spLocks noChangeShapeType="1"/>
          </p:cNvSpPr>
          <p:nvPr/>
        </p:nvSpPr>
        <p:spPr bwMode="auto">
          <a:xfrm rot="-4044148" flipH="1" flipV="1">
            <a:off x="4818857" y="3407569"/>
            <a:ext cx="201612" cy="114935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41022" name="Object 30"/>
          <p:cNvGraphicFramePr>
            <a:graphicFrameLocks noChangeAspect="1"/>
          </p:cNvGraphicFramePr>
          <p:nvPr/>
        </p:nvGraphicFramePr>
        <p:xfrm>
          <a:off x="4660900" y="3541713"/>
          <a:ext cx="482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34" name="Equation" r:id="rId8" imgW="482391" imgH="406224" progId="Equation.DSMT4">
                  <p:embed/>
                </p:oleObj>
              </mc:Choice>
              <mc:Fallback>
                <p:oleObj name="Equation" r:id="rId8" imgW="482391" imgH="406224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3541713"/>
                        <a:ext cx="4826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1018" name="Rectangle 26"/>
          <p:cNvSpPr>
            <a:spLocks noChangeArrowheads="1"/>
          </p:cNvSpPr>
          <p:nvPr/>
        </p:nvSpPr>
        <p:spPr bwMode="auto">
          <a:xfrm>
            <a:off x="179388" y="4810125"/>
            <a:ext cx="8774112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343025" lvl="1" indent="-1163638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Note!	As always,        is simply the result of any number of forces being applied by </a:t>
            </a:r>
            <a:r>
              <a:rPr lang="en-ZA" i="1">
                <a:solidFill>
                  <a:srgbClr val="000066"/>
                </a:solidFill>
              </a:rPr>
              <a:t>identifiable agents</a:t>
            </a:r>
            <a:r>
              <a:rPr lang="en-ZA">
                <a:solidFill>
                  <a:srgbClr val="000066"/>
                </a:solidFill>
              </a:rPr>
              <a:t>.</a:t>
            </a:r>
            <a:br>
              <a:rPr lang="en-ZA">
                <a:solidFill>
                  <a:srgbClr val="000066"/>
                </a:solidFill>
              </a:rPr>
            </a:br>
            <a:r>
              <a:rPr lang="en-ZA">
                <a:solidFill>
                  <a:srgbClr val="000066"/>
                </a:solidFill>
              </a:rPr>
              <a:t>(It is NOT some new, disembodied force!)</a:t>
            </a:r>
            <a:endParaRPr lang="en-US">
              <a:solidFill>
                <a:srgbClr val="000066"/>
              </a:solidFill>
            </a:endParaRPr>
          </a:p>
        </p:txBody>
      </p:sp>
      <p:graphicFrame>
        <p:nvGraphicFramePr>
          <p:cNvPr id="341019" name="Object 31"/>
          <p:cNvGraphicFramePr>
            <a:graphicFrameLocks noChangeAspect="1"/>
          </p:cNvGraphicFramePr>
          <p:nvPr/>
        </p:nvGraphicFramePr>
        <p:xfrm>
          <a:off x="3205163" y="4841875"/>
          <a:ext cx="520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35" name="Equation" r:id="rId10" imgW="520474" imgH="431613" progId="Equation.DSMT4">
                  <p:embed/>
                </p:oleObj>
              </mc:Choice>
              <mc:Fallback>
                <p:oleObj name="Equation" r:id="rId10" imgW="520474" imgH="431613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5163" y="4841875"/>
                        <a:ext cx="520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101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4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34204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A7F6D1C-6954-4F7F-BB41-7BC820AF7FE8}" type="slidenum">
              <a:rPr lang="en-US" smtClean="0">
                <a:cs typeface="Arial" charset="0"/>
              </a:rPr>
              <a:pPr/>
              <a:t>21</a:t>
            </a:fld>
            <a:endParaRPr lang="en-US" smtClean="0">
              <a:cs typeface="Arial" charset="0"/>
            </a:endParaRPr>
          </a:p>
        </p:txBody>
      </p:sp>
      <p:sp>
        <p:nvSpPr>
          <p:cNvPr id="3420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z="2800" smtClean="0"/>
              <a:t>DYNAMICS OF UNIFORM CIRCULAR MOTION</a:t>
            </a:r>
            <a:endParaRPr lang="en-US" sz="2800" smtClean="0"/>
          </a:p>
        </p:txBody>
      </p:sp>
      <p:sp>
        <p:nvSpPr>
          <p:cNvPr id="3420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3205163"/>
            <a:ext cx="8774112" cy="493712"/>
          </a:xfrm>
        </p:spPr>
        <p:txBody>
          <a:bodyPr/>
          <a:lstStyle/>
          <a:p>
            <a:pPr lvl="1" indent="0" eaLnBrk="1" hangingPunct="1"/>
            <a:r>
              <a:rPr lang="en-ZA" smtClean="0"/>
              <a:t>In terms of </a:t>
            </a:r>
            <a:r>
              <a:rPr lang="en-US" b="1" i="1" smtClean="0">
                <a:latin typeface="Times New Roman" pitchFamily="18" charset="0"/>
              </a:rPr>
              <a:t>r-</a:t>
            </a:r>
            <a:r>
              <a:rPr lang="en-US" smtClean="0"/>
              <a:t>,</a:t>
            </a:r>
            <a:r>
              <a:rPr lang="en-US" b="1" i="1" smtClean="0">
                <a:latin typeface="Times New Roman" pitchFamily="18" charset="0"/>
              </a:rPr>
              <a:t> t-</a:t>
            </a:r>
            <a:r>
              <a:rPr lang="en-US" smtClean="0"/>
              <a:t>, and</a:t>
            </a:r>
            <a:r>
              <a:rPr lang="en-US" b="1" i="1" smtClean="0">
                <a:latin typeface="Times New Roman" pitchFamily="18" charset="0"/>
              </a:rPr>
              <a:t> z-</a:t>
            </a:r>
            <a:r>
              <a:rPr lang="en-US" smtClean="0"/>
              <a:t>components: </a:t>
            </a:r>
          </a:p>
        </p:txBody>
      </p:sp>
      <p:graphicFrame>
        <p:nvGraphicFramePr>
          <p:cNvPr id="342020" name="Object 23"/>
          <p:cNvGraphicFramePr>
            <a:graphicFrameLocks noChangeAspect="1"/>
          </p:cNvGraphicFramePr>
          <p:nvPr/>
        </p:nvGraphicFramePr>
        <p:xfrm>
          <a:off x="1011238" y="3902075"/>
          <a:ext cx="47371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54" name="Equation" r:id="rId4" imgW="4737100" imgH="673100" progId="Equation.DSMT4">
                  <p:embed/>
                </p:oleObj>
              </mc:Choice>
              <mc:Fallback>
                <p:oleObj name="Equation" r:id="rId4" imgW="4737100" imgH="6731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1238" y="3902075"/>
                        <a:ext cx="47371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2048" name="AutoShape 5"/>
          <p:cNvSpPr>
            <a:spLocks noChangeArrowheads="1"/>
          </p:cNvSpPr>
          <p:nvPr/>
        </p:nvSpPr>
        <p:spPr bwMode="auto">
          <a:xfrm>
            <a:off x="1004888" y="1552575"/>
            <a:ext cx="6946900" cy="1397000"/>
          </a:xfrm>
          <a:prstGeom prst="parallelogram">
            <a:avLst>
              <a:gd name="adj" fmla="val 132537"/>
            </a:avLst>
          </a:prstGeom>
          <a:solidFill>
            <a:srgbClr val="DDDDDD"/>
          </a:solidFill>
          <a:ln w="158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42049" name="Oval 6"/>
          <p:cNvSpPr>
            <a:spLocks noChangeArrowheads="1"/>
          </p:cNvSpPr>
          <p:nvPr/>
        </p:nvSpPr>
        <p:spPr bwMode="auto">
          <a:xfrm>
            <a:off x="2244725" y="1774825"/>
            <a:ext cx="3738563" cy="973138"/>
          </a:xfrm>
          <a:prstGeom prst="ellipse">
            <a:avLst/>
          </a:prstGeom>
          <a:noFill/>
          <a:ln w="31750" algn="ctr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42050" name="Line 7"/>
          <p:cNvSpPr>
            <a:spLocks noChangeShapeType="1"/>
          </p:cNvSpPr>
          <p:nvPr/>
        </p:nvSpPr>
        <p:spPr bwMode="auto">
          <a:xfrm flipH="1" flipV="1">
            <a:off x="3221038" y="2054225"/>
            <a:ext cx="2324100" cy="5032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2051" name="Rectangle 8"/>
          <p:cNvSpPr>
            <a:spLocks noChangeArrowheads="1"/>
          </p:cNvSpPr>
          <p:nvPr/>
        </p:nvSpPr>
        <p:spPr bwMode="auto">
          <a:xfrm>
            <a:off x="5413375" y="1500188"/>
            <a:ext cx="66357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z</a:t>
            </a:r>
          </a:p>
        </p:txBody>
      </p:sp>
      <p:sp>
        <p:nvSpPr>
          <p:cNvPr id="342052" name="Line 9"/>
          <p:cNvSpPr>
            <a:spLocks noChangeShapeType="1"/>
          </p:cNvSpPr>
          <p:nvPr/>
        </p:nvSpPr>
        <p:spPr bwMode="auto">
          <a:xfrm flipV="1">
            <a:off x="5564188" y="1897063"/>
            <a:ext cx="1677987" cy="6731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2053" name="Rectangle 10"/>
          <p:cNvSpPr>
            <a:spLocks noChangeArrowheads="1"/>
          </p:cNvSpPr>
          <p:nvPr/>
        </p:nvSpPr>
        <p:spPr bwMode="auto">
          <a:xfrm>
            <a:off x="6637338" y="1587500"/>
            <a:ext cx="5413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42054" name="Rectangle 11"/>
          <p:cNvSpPr>
            <a:spLocks noChangeArrowheads="1"/>
          </p:cNvSpPr>
          <p:nvPr/>
        </p:nvSpPr>
        <p:spPr bwMode="auto">
          <a:xfrm>
            <a:off x="3730625" y="2024063"/>
            <a:ext cx="6048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O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42055" name="Rectangle 12"/>
          <p:cNvSpPr>
            <a:spLocks noChangeArrowheads="1"/>
          </p:cNvSpPr>
          <p:nvPr/>
        </p:nvSpPr>
        <p:spPr bwMode="auto">
          <a:xfrm>
            <a:off x="3328988" y="1714500"/>
            <a:ext cx="6048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42056" name="Oval 13"/>
          <p:cNvSpPr>
            <a:spLocks noChangeAspect="1" noChangeArrowheads="1"/>
          </p:cNvSpPr>
          <p:nvPr/>
        </p:nvSpPr>
        <p:spPr bwMode="auto">
          <a:xfrm rot="13500000" flipH="1">
            <a:off x="5494338" y="2505075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42057" name="Line 14"/>
          <p:cNvSpPr>
            <a:spLocks noChangeShapeType="1"/>
          </p:cNvSpPr>
          <p:nvPr/>
        </p:nvSpPr>
        <p:spPr bwMode="auto">
          <a:xfrm flipV="1">
            <a:off x="5553075" y="1638300"/>
            <a:ext cx="0" cy="91916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2058" name="Line 15"/>
          <p:cNvSpPr>
            <a:spLocks noChangeShapeType="1"/>
          </p:cNvSpPr>
          <p:nvPr/>
        </p:nvSpPr>
        <p:spPr bwMode="auto">
          <a:xfrm rot="4044148" flipV="1">
            <a:off x="6215063" y="1624012"/>
            <a:ext cx="20638" cy="1357313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42040" name="Object 24"/>
          <p:cNvGraphicFramePr>
            <a:graphicFrameLocks noChangeAspect="1"/>
          </p:cNvGraphicFramePr>
          <p:nvPr/>
        </p:nvGraphicFramePr>
        <p:xfrm>
          <a:off x="6329363" y="18415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55" name="Equation" r:id="rId6" imgW="190500" imgH="279400" progId="Equation.DSMT4">
                  <p:embed/>
                </p:oleObj>
              </mc:Choice>
              <mc:Fallback>
                <p:oleObj name="Equation" r:id="rId6" imgW="190500" imgH="2794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9363" y="184150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2059" name="Line 17"/>
          <p:cNvSpPr>
            <a:spLocks noChangeShapeType="1"/>
          </p:cNvSpPr>
          <p:nvPr/>
        </p:nvSpPr>
        <p:spPr bwMode="auto">
          <a:xfrm rot="-4044148" flipH="1" flipV="1">
            <a:off x="4818856" y="1850232"/>
            <a:ext cx="201613" cy="114935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42041" name="Object 25"/>
          <p:cNvGraphicFramePr>
            <a:graphicFrameLocks noChangeAspect="1"/>
          </p:cNvGraphicFramePr>
          <p:nvPr/>
        </p:nvGraphicFramePr>
        <p:xfrm>
          <a:off x="4660900" y="1984375"/>
          <a:ext cx="482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56" name="Equation" r:id="rId8" imgW="482391" imgH="406224" progId="Equation.DSMT4">
                  <p:embed/>
                </p:oleObj>
              </mc:Choice>
              <mc:Fallback>
                <p:oleObj name="Equation" r:id="rId8" imgW="482391" imgH="406224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1984375"/>
                        <a:ext cx="4826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2037" name="Object 26"/>
          <p:cNvGraphicFramePr>
            <a:graphicFrameLocks noChangeAspect="1"/>
          </p:cNvGraphicFramePr>
          <p:nvPr/>
        </p:nvGraphicFramePr>
        <p:xfrm>
          <a:off x="1011238" y="4883150"/>
          <a:ext cx="3175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57" name="Equation" r:id="rId10" imgW="3175000" imgH="482600" progId="Equation.DSMT4">
                  <p:embed/>
                </p:oleObj>
              </mc:Choice>
              <mc:Fallback>
                <p:oleObj name="Equation" r:id="rId10" imgW="3175000" imgH="4826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1238" y="4883150"/>
                        <a:ext cx="3175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2038" name="Object 27"/>
          <p:cNvGraphicFramePr>
            <a:graphicFrameLocks noChangeAspect="1"/>
          </p:cNvGraphicFramePr>
          <p:nvPr/>
        </p:nvGraphicFramePr>
        <p:xfrm>
          <a:off x="1011238" y="5673725"/>
          <a:ext cx="3251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58" name="Equation" r:id="rId12" imgW="3251200" imgH="495300" progId="Equation.DSMT4">
                  <p:embed/>
                </p:oleObj>
              </mc:Choice>
              <mc:Fallback>
                <p:oleObj name="Equation" r:id="rId12" imgW="3251200" imgH="4953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1238" y="5673725"/>
                        <a:ext cx="32512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Oval 23"/>
          <p:cNvSpPr>
            <a:spLocks noChangeArrowheads="1"/>
          </p:cNvSpPr>
          <p:nvPr/>
        </p:nvSpPr>
        <p:spPr bwMode="auto">
          <a:xfrm rot="-5400000">
            <a:off x="3402013" y="5081588"/>
            <a:ext cx="1325562" cy="773112"/>
          </a:xfrm>
          <a:prstGeom prst="ellipse">
            <a:avLst/>
          </a:prstGeom>
          <a:noFill/>
          <a:ln w="38100" algn="ctr">
            <a:solidFill>
              <a:srgbClr val="969696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" name="Freeform 24"/>
          <p:cNvSpPr>
            <a:spLocks/>
          </p:cNvSpPr>
          <p:nvPr/>
        </p:nvSpPr>
        <p:spPr bwMode="auto">
          <a:xfrm>
            <a:off x="4398963" y="4594225"/>
            <a:ext cx="2408237" cy="763588"/>
          </a:xfrm>
          <a:custGeom>
            <a:avLst/>
            <a:gdLst>
              <a:gd name="T0" fmla="*/ 2147483647 w 1517"/>
              <a:gd name="T1" fmla="*/ 2147483647 h 481"/>
              <a:gd name="T2" fmla="*/ 0 w 1517"/>
              <a:gd name="T3" fmla="*/ 2147483647 h 481"/>
              <a:gd name="T4" fmla="*/ 0 60000 65536"/>
              <a:gd name="T5" fmla="*/ 0 60000 65536"/>
              <a:gd name="T6" fmla="*/ 0 w 1517"/>
              <a:gd name="T7" fmla="*/ 0 h 481"/>
              <a:gd name="T8" fmla="*/ 1517 w 1517"/>
              <a:gd name="T9" fmla="*/ 481 h 48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17" h="481">
                <a:moveTo>
                  <a:pt x="1517" y="434"/>
                </a:moveTo>
                <a:cubicBezTo>
                  <a:pt x="1009" y="0"/>
                  <a:pt x="401" y="206"/>
                  <a:pt x="0" y="481"/>
                </a:cubicBezTo>
              </a:path>
            </a:pathLst>
          </a:custGeom>
          <a:noFill/>
          <a:ln w="12700">
            <a:solidFill>
              <a:srgbClr val="000066"/>
            </a:solidFill>
            <a:round/>
            <a:headEnd type="arrow" w="lg" len="lg"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" name="Rectangle 25"/>
          <p:cNvSpPr>
            <a:spLocks noChangeArrowheads="1"/>
          </p:cNvSpPr>
          <p:nvPr/>
        </p:nvSpPr>
        <p:spPr bwMode="auto">
          <a:xfrm>
            <a:off x="6151563" y="5202238"/>
            <a:ext cx="280193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i="1">
                <a:solidFill>
                  <a:srgbClr val="000066"/>
                </a:solidFill>
              </a:rPr>
              <a:t>Necessarily</a:t>
            </a:r>
            <a:r>
              <a:rPr lang="en-ZA" i="1" baseline="30000">
                <a:solidFill>
                  <a:srgbClr val="000066"/>
                </a:solidFill>
              </a:rPr>
              <a:t> </a:t>
            </a:r>
            <a:r>
              <a:rPr lang="en-ZA">
                <a:solidFill>
                  <a:srgbClr val="000066"/>
                </a:solidFill>
              </a:rPr>
              <a:t> so!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5" name="Rectangle 26"/>
          <p:cNvSpPr>
            <a:spLocks noChangeArrowheads="1"/>
          </p:cNvSpPr>
          <p:nvPr/>
        </p:nvSpPr>
        <p:spPr bwMode="auto">
          <a:xfrm>
            <a:off x="730250" y="3854450"/>
            <a:ext cx="5232400" cy="2438400"/>
          </a:xfrm>
          <a:prstGeom prst="rect">
            <a:avLst/>
          </a:prstGeom>
          <a:noFill/>
          <a:ln w="25400" algn="ctr">
            <a:solidFill>
              <a:srgbClr val="00008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2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34720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13B92D3-FE3B-4CCB-AFCF-8B27EB017002}" type="slidenum">
              <a:rPr lang="en-US" smtClean="0">
                <a:cs typeface="Arial" charset="0"/>
              </a:rPr>
              <a:pPr/>
              <a:t>22</a:t>
            </a:fld>
            <a:endParaRPr lang="en-US" smtClean="0">
              <a:cs typeface="Arial" charset="0"/>
            </a:endParaRPr>
          </a:p>
        </p:txBody>
      </p:sp>
      <p:graphicFrame>
        <p:nvGraphicFramePr>
          <p:cNvPr id="347191" name="Object 57"/>
          <p:cNvGraphicFramePr>
            <a:graphicFrameLocks noChangeAspect="1"/>
          </p:cNvGraphicFramePr>
          <p:nvPr/>
        </p:nvGraphicFramePr>
        <p:xfrm>
          <a:off x="433388" y="4879975"/>
          <a:ext cx="20320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220" name="Equation" r:id="rId4" imgW="2032000" imgH="711200" progId="Equation.DSMT4">
                  <p:embed/>
                </p:oleObj>
              </mc:Choice>
              <mc:Fallback>
                <p:oleObj name="Equation" r:id="rId4" imgW="2032000" imgH="711200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8" y="4879975"/>
                        <a:ext cx="203200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47181" name="Group 45"/>
          <p:cNvGrpSpPr>
            <a:grpSpLocks/>
          </p:cNvGrpSpPr>
          <p:nvPr/>
        </p:nvGrpSpPr>
        <p:grpSpPr bwMode="auto">
          <a:xfrm>
            <a:off x="3467100" y="2062163"/>
            <a:ext cx="4241800" cy="1285875"/>
            <a:chOff x="2184" y="1299"/>
            <a:chExt cx="2672" cy="810"/>
          </a:xfrm>
        </p:grpSpPr>
        <p:sp>
          <p:nvSpPr>
            <p:cNvPr id="347233" name="Oval 42"/>
            <p:cNvSpPr>
              <a:spLocks noChangeArrowheads="1"/>
            </p:cNvSpPr>
            <p:nvPr/>
          </p:nvSpPr>
          <p:spPr bwMode="auto">
            <a:xfrm>
              <a:off x="2184" y="1299"/>
              <a:ext cx="2672" cy="810"/>
            </a:xfrm>
            <a:prstGeom prst="ellipse">
              <a:avLst/>
            </a:prstGeom>
            <a:solidFill>
              <a:srgbClr val="DDDDDD"/>
            </a:solidFill>
            <a:ln w="15875" algn="ctr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47234" name="Oval 43"/>
            <p:cNvSpPr>
              <a:spLocks noChangeArrowheads="1"/>
            </p:cNvSpPr>
            <p:nvPr/>
          </p:nvSpPr>
          <p:spPr bwMode="auto">
            <a:xfrm>
              <a:off x="2395" y="1375"/>
              <a:ext cx="2250" cy="612"/>
            </a:xfrm>
            <a:prstGeom prst="ellipse">
              <a:avLst/>
            </a:prstGeom>
            <a:solidFill>
              <a:srgbClr val="EBEBFF"/>
            </a:solidFill>
            <a:ln w="15875" algn="ctr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3472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9388" y="581025"/>
            <a:ext cx="8774112" cy="828675"/>
          </a:xfrm>
        </p:spPr>
        <p:txBody>
          <a:bodyPr/>
          <a:lstStyle/>
          <a:p>
            <a:pPr lvl="1" indent="0" eaLnBrk="1" hangingPunct="1"/>
            <a:r>
              <a:rPr lang="en-ZA" sz="2200" smtClean="0"/>
              <a:t>Determine the maximum speed at which a car can corner on an unbanked, dry tar road without skidding. </a:t>
            </a:r>
            <a:endParaRPr lang="en-US" sz="2200" smtClean="0"/>
          </a:p>
        </p:txBody>
      </p:sp>
      <p:sp>
        <p:nvSpPr>
          <p:cNvPr id="347148" name="Rectangle 12"/>
          <p:cNvSpPr>
            <a:spLocks noChangeArrowheads="1"/>
          </p:cNvSpPr>
          <p:nvPr/>
        </p:nvSpPr>
        <p:spPr bwMode="auto">
          <a:xfrm>
            <a:off x="5216525" y="2481263"/>
            <a:ext cx="6048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O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grpSp>
        <p:nvGrpSpPr>
          <p:cNvPr id="347189" name="Group 53"/>
          <p:cNvGrpSpPr>
            <a:grpSpLocks/>
          </p:cNvGrpSpPr>
          <p:nvPr/>
        </p:nvGrpSpPr>
        <p:grpSpPr bwMode="auto">
          <a:xfrm>
            <a:off x="4706938" y="1474788"/>
            <a:ext cx="4021137" cy="2644775"/>
            <a:chOff x="2965" y="929"/>
            <a:chExt cx="2533" cy="1666"/>
          </a:xfrm>
        </p:grpSpPr>
        <p:sp>
          <p:nvSpPr>
            <p:cNvPr id="347227" name="Rectangle 11"/>
            <p:cNvSpPr>
              <a:spLocks noChangeArrowheads="1"/>
            </p:cNvSpPr>
            <p:nvPr/>
          </p:nvSpPr>
          <p:spPr bwMode="auto">
            <a:xfrm>
              <a:off x="5117" y="1288"/>
              <a:ext cx="341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  <a:endParaRPr lang="en-US" sz="20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47228" name="Rectangle 13"/>
            <p:cNvSpPr>
              <a:spLocks noChangeArrowheads="1"/>
            </p:cNvSpPr>
            <p:nvPr/>
          </p:nvSpPr>
          <p:spPr bwMode="auto">
            <a:xfrm>
              <a:off x="3033" y="1368"/>
              <a:ext cx="381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Font typeface="Arial" charset="0"/>
                <a:buNone/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</a:rPr>
                <a:t>r</a:t>
              </a:r>
              <a:endParaRPr lang="en-US" sz="20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47229" name="Line 8"/>
            <p:cNvSpPr>
              <a:spLocks noChangeShapeType="1"/>
            </p:cNvSpPr>
            <p:nvPr/>
          </p:nvSpPr>
          <p:spPr bwMode="auto">
            <a:xfrm flipH="1" flipV="1">
              <a:off x="2965" y="1582"/>
              <a:ext cx="1464" cy="317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47230" name="Rectangle 9"/>
            <p:cNvSpPr>
              <a:spLocks noChangeArrowheads="1"/>
            </p:cNvSpPr>
            <p:nvPr/>
          </p:nvSpPr>
          <p:spPr bwMode="auto">
            <a:xfrm>
              <a:off x="4122" y="929"/>
              <a:ext cx="418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2000" b="1" i="1">
                  <a:solidFill>
                    <a:srgbClr val="000066"/>
                  </a:solidFill>
                  <a:latin typeface="Times New Roman" pitchFamily="18" charset="0"/>
                </a:rPr>
                <a:t>z</a:t>
              </a:r>
            </a:p>
          </p:txBody>
        </p:sp>
        <p:sp>
          <p:nvSpPr>
            <p:cNvPr id="347231" name="Line 10"/>
            <p:cNvSpPr>
              <a:spLocks noChangeShapeType="1"/>
            </p:cNvSpPr>
            <p:nvPr/>
          </p:nvSpPr>
          <p:spPr bwMode="auto">
            <a:xfrm flipV="1">
              <a:off x="4441" y="1483"/>
              <a:ext cx="1057" cy="42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47232" name="Line 15"/>
            <p:cNvSpPr>
              <a:spLocks noChangeShapeType="1"/>
            </p:cNvSpPr>
            <p:nvPr/>
          </p:nvSpPr>
          <p:spPr bwMode="auto">
            <a:xfrm flipV="1">
              <a:off x="4434" y="1016"/>
              <a:ext cx="0" cy="157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347152" name="Line 16"/>
          <p:cNvSpPr>
            <a:spLocks noChangeShapeType="1"/>
          </p:cNvSpPr>
          <p:nvPr/>
        </p:nvSpPr>
        <p:spPr bwMode="auto">
          <a:xfrm rot="4044148" flipV="1">
            <a:off x="7700963" y="2081212"/>
            <a:ext cx="20638" cy="1357313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47153" name="Object 58"/>
          <p:cNvGraphicFramePr>
            <a:graphicFrameLocks noChangeAspect="1"/>
          </p:cNvGraphicFramePr>
          <p:nvPr/>
        </p:nvGraphicFramePr>
        <p:xfrm>
          <a:off x="7815263" y="22987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221" name="Equation" r:id="rId6" imgW="190500" imgH="279400" progId="Equation.DSMT4">
                  <p:embed/>
                </p:oleObj>
              </mc:Choice>
              <mc:Fallback>
                <p:oleObj name="Equation" r:id="rId6" imgW="190500" imgH="279400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5263" y="229870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7154" name="Line 18"/>
          <p:cNvSpPr>
            <a:spLocks noChangeShapeType="1"/>
          </p:cNvSpPr>
          <p:nvPr/>
        </p:nvSpPr>
        <p:spPr bwMode="auto">
          <a:xfrm rot="-4044148" flipH="1" flipV="1">
            <a:off x="6304756" y="2307432"/>
            <a:ext cx="201613" cy="114935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7170" name="Line 34"/>
          <p:cNvSpPr>
            <a:spLocks noChangeShapeType="1"/>
          </p:cNvSpPr>
          <p:nvPr/>
        </p:nvSpPr>
        <p:spPr bwMode="auto">
          <a:xfrm>
            <a:off x="7035800" y="2997200"/>
            <a:ext cx="0" cy="9779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7171" name="Line 35"/>
          <p:cNvSpPr>
            <a:spLocks noChangeShapeType="1"/>
          </p:cNvSpPr>
          <p:nvPr/>
        </p:nvSpPr>
        <p:spPr bwMode="auto">
          <a:xfrm flipV="1">
            <a:off x="7035800" y="1892300"/>
            <a:ext cx="0" cy="9779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7172" name="Line 36"/>
          <p:cNvSpPr>
            <a:spLocks noChangeShapeType="1"/>
          </p:cNvSpPr>
          <p:nvPr/>
        </p:nvSpPr>
        <p:spPr bwMode="auto">
          <a:xfrm flipV="1">
            <a:off x="5584825" y="2276475"/>
            <a:ext cx="1312863" cy="43815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7173" name="Rectangle 37"/>
          <p:cNvSpPr>
            <a:spLocks noChangeArrowheads="1"/>
          </p:cNvSpPr>
          <p:nvPr/>
        </p:nvSpPr>
        <p:spPr bwMode="auto">
          <a:xfrm>
            <a:off x="5818188" y="2120900"/>
            <a:ext cx="6048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grpSp>
        <p:nvGrpSpPr>
          <p:cNvPr id="347168" name="Group 32"/>
          <p:cNvGrpSpPr>
            <a:grpSpLocks/>
          </p:cNvGrpSpPr>
          <p:nvPr/>
        </p:nvGrpSpPr>
        <p:grpSpPr bwMode="auto">
          <a:xfrm>
            <a:off x="6765925" y="2763838"/>
            <a:ext cx="603250" cy="390525"/>
            <a:chOff x="4024" y="2344"/>
            <a:chExt cx="808" cy="480"/>
          </a:xfrm>
        </p:grpSpPr>
        <p:sp>
          <p:nvSpPr>
            <p:cNvPr id="347219" name="Oval 24"/>
            <p:cNvSpPr>
              <a:spLocks noChangeArrowheads="1"/>
            </p:cNvSpPr>
            <p:nvPr/>
          </p:nvSpPr>
          <p:spPr bwMode="auto">
            <a:xfrm>
              <a:off x="4352" y="2680"/>
              <a:ext cx="112" cy="144"/>
            </a:xfrm>
            <a:prstGeom prst="ellipse">
              <a:avLst/>
            </a:prstGeom>
            <a:solidFill>
              <a:schemeClr val="tx1"/>
            </a:solidFill>
            <a:ln w="15875" algn="ctr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47220" name="Oval 25"/>
            <p:cNvSpPr>
              <a:spLocks noChangeArrowheads="1"/>
            </p:cNvSpPr>
            <p:nvPr/>
          </p:nvSpPr>
          <p:spPr bwMode="auto">
            <a:xfrm>
              <a:off x="4632" y="2568"/>
              <a:ext cx="112" cy="144"/>
            </a:xfrm>
            <a:prstGeom prst="ellipse">
              <a:avLst/>
            </a:prstGeom>
            <a:solidFill>
              <a:schemeClr val="tx1"/>
            </a:solidFill>
            <a:ln w="15875" algn="ctr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47221" name="Freeform 21"/>
            <p:cNvSpPr>
              <a:spLocks/>
            </p:cNvSpPr>
            <p:nvPr/>
          </p:nvSpPr>
          <p:spPr bwMode="auto">
            <a:xfrm>
              <a:off x="4024" y="2344"/>
              <a:ext cx="808" cy="456"/>
            </a:xfrm>
            <a:custGeom>
              <a:avLst/>
              <a:gdLst>
                <a:gd name="T0" fmla="*/ 0 w 808"/>
                <a:gd name="T1" fmla="*/ 352 h 456"/>
                <a:gd name="T2" fmla="*/ 280 w 808"/>
                <a:gd name="T3" fmla="*/ 456 h 456"/>
                <a:gd name="T4" fmla="*/ 808 w 808"/>
                <a:gd name="T5" fmla="*/ 240 h 456"/>
                <a:gd name="T6" fmla="*/ 808 w 808"/>
                <a:gd name="T7" fmla="*/ 128 h 456"/>
                <a:gd name="T8" fmla="*/ 664 w 808"/>
                <a:gd name="T9" fmla="*/ 112 h 456"/>
                <a:gd name="T10" fmla="*/ 568 w 808"/>
                <a:gd name="T11" fmla="*/ 80 h 456"/>
                <a:gd name="T12" fmla="*/ 336 w 808"/>
                <a:gd name="T13" fmla="*/ 0 h 456"/>
                <a:gd name="T14" fmla="*/ 128 w 808"/>
                <a:gd name="T15" fmla="*/ 88 h 456"/>
                <a:gd name="T16" fmla="*/ 16 w 808"/>
                <a:gd name="T17" fmla="*/ 216 h 456"/>
                <a:gd name="T18" fmla="*/ 0 w 808"/>
                <a:gd name="T19" fmla="*/ 352 h 4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08"/>
                <a:gd name="T31" fmla="*/ 0 h 456"/>
                <a:gd name="T32" fmla="*/ 808 w 808"/>
                <a:gd name="T33" fmla="*/ 456 h 4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08" h="456">
                  <a:moveTo>
                    <a:pt x="0" y="352"/>
                  </a:moveTo>
                  <a:lnTo>
                    <a:pt x="280" y="456"/>
                  </a:lnTo>
                  <a:lnTo>
                    <a:pt x="808" y="240"/>
                  </a:lnTo>
                  <a:lnTo>
                    <a:pt x="808" y="128"/>
                  </a:lnTo>
                  <a:lnTo>
                    <a:pt x="664" y="112"/>
                  </a:lnTo>
                  <a:lnTo>
                    <a:pt x="568" y="80"/>
                  </a:lnTo>
                  <a:lnTo>
                    <a:pt x="336" y="0"/>
                  </a:lnTo>
                  <a:lnTo>
                    <a:pt x="128" y="88"/>
                  </a:lnTo>
                  <a:lnTo>
                    <a:pt x="16" y="216"/>
                  </a:lnTo>
                  <a:lnTo>
                    <a:pt x="0" y="352"/>
                  </a:lnTo>
                  <a:close/>
                </a:path>
              </a:pathLst>
            </a:custGeom>
            <a:solidFill>
              <a:srgbClr val="99CCFF"/>
            </a:solidFill>
            <a:ln w="1270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47222" name="Freeform 22"/>
            <p:cNvSpPr>
              <a:spLocks/>
            </p:cNvSpPr>
            <p:nvPr/>
          </p:nvSpPr>
          <p:spPr bwMode="auto">
            <a:xfrm>
              <a:off x="4064" y="2440"/>
              <a:ext cx="344" cy="200"/>
            </a:xfrm>
            <a:custGeom>
              <a:avLst/>
              <a:gdLst>
                <a:gd name="T0" fmla="*/ 104 w 344"/>
                <a:gd name="T1" fmla="*/ 0 h 200"/>
                <a:gd name="T2" fmla="*/ 344 w 344"/>
                <a:gd name="T3" fmla="*/ 72 h 200"/>
                <a:gd name="T4" fmla="*/ 248 w 344"/>
                <a:gd name="T5" fmla="*/ 200 h 200"/>
                <a:gd name="T6" fmla="*/ 0 w 344"/>
                <a:gd name="T7" fmla="*/ 128 h 200"/>
                <a:gd name="T8" fmla="*/ 104 w 344"/>
                <a:gd name="T9" fmla="*/ 0 h 2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4"/>
                <a:gd name="T16" fmla="*/ 0 h 200"/>
                <a:gd name="T17" fmla="*/ 344 w 344"/>
                <a:gd name="T18" fmla="*/ 200 h 2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4" h="200">
                  <a:moveTo>
                    <a:pt x="104" y="0"/>
                  </a:moveTo>
                  <a:lnTo>
                    <a:pt x="344" y="72"/>
                  </a:lnTo>
                  <a:lnTo>
                    <a:pt x="248" y="200"/>
                  </a:lnTo>
                  <a:lnTo>
                    <a:pt x="0" y="128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47223" name="Freeform 23"/>
            <p:cNvSpPr>
              <a:spLocks/>
            </p:cNvSpPr>
            <p:nvPr/>
          </p:nvSpPr>
          <p:spPr bwMode="auto">
            <a:xfrm>
              <a:off x="4384" y="2456"/>
              <a:ext cx="272" cy="176"/>
            </a:xfrm>
            <a:custGeom>
              <a:avLst/>
              <a:gdLst>
                <a:gd name="T0" fmla="*/ 40 w 272"/>
                <a:gd name="T1" fmla="*/ 96 h 176"/>
                <a:gd name="T2" fmla="*/ 0 w 272"/>
                <a:gd name="T3" fmla="*/ 176 h 176"/>
                <a:gd name="T4" fmla="*/ 272 w 272"/>
                <a:gd name="T5" fmla="*/ 80 h 176"/>
                <a:gd name="T6" fmla="*/ 200 w 272"/>
                <a:gd name="T7" fmla="*/ 0 h 176"/>
                <a:gd name="T8" fmla="*/ 64 w 272"/>
                <a:gd name="T9" fmla="*/ 56 h 1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"/>
                <a:gd name="T16" fmla="*/ 0 h 176"/>
                <a:gd name="T17" fmla="*/ 272 w 272"/>
                <a:gd name="T18" fmla="*/ 176 h 1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" h="176">
                  <a:moveTo>
                    <a:pt x="40" y="96"/>
                  </a:moveTo>
                  <a:lnTo>
                    <a:pt x="0" y="176"/>
                  </a:lnTo>
                  <a:lnTo>
                    <a:pt x="272" y="80"/>
                  </a:lnTo>
                  <a:lnTo>
                    <a:pt x="200" y="0"/>
                  </a:lnTo>
                  <a:lnTo>
                    <a:pt x="64" y="56"/>
                  </a:lnTo>
                </a:path>
              </a:pathLst>
            </a:custGeom>
            <a:solidFill>
              <a:srgbClr val="FFFFFF"/>
            </a:solidFill>
            <a:ln w="158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47224" name="Freeform 31"/>
            <p:cNvSpPr>
              <a:spLocks/>
            </p:cNvSpPr>
            <p:nvPr/>
          </p:nvSpPr>
          <p:spPr bwMode="auto">
            <a:xfrm>
              <a:off x="4576" y="2424"/>
              <a:ext cx="232" cy="88"/>
            </a:xfrm>
            <a:custGeom>
              <a:avLst/>
              <a:gdLst>
                <a:gd name="T0" fmla="*/ 232 w 232"/>
                <a:gd name="T1" fmla="*/ 48 h 88"/>
                <a:gd name="T2" fmla="*/ 80 w 232"/>
                <a:gd name="T3" fmla="*/ 88 h 88"/>
                <a:gd name="T4" fmla="*/ 0 w 232"/>
                <a:gd name="T5" fmla="*/ 0 h 88"/>
                <a:gd name="T6" fmla="*/ 0 60000 65536"/>
                <a:gd name="T7" fmla="*/ 0 60000 65536"/>
                <a:gd name="T8" fmla="*/ 0 60000 65536"/>
                <a:gd name="T9" fmla="*/ 0 w 232"/>
                <a:gd name="T10" fmla="*/ 0 h 88"/>
                <a:gd name="T11" fmla="*/ 232 w 232"/>
                <a:gd name="T12" fmla="*/ 88 h 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2" h="88">
                  <a:moveTo>
                    <a:pt x="232" y="48"/>
                  </a:moveTo>
                  <a:lnTo>
                    <a:pt x="80" y="88"/>
                  </a:lnTo>
                  <a:lnTo>
                    <a:pt x="0" y="0"/>
                  </a:ln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47225" name="Oval 27"/>
            <p:cNvSpPr>
              <a:spLocks noChangeArrowheads="1"/>
            </p:cNvSpPr>
            <p:nvPr/>
          </p:nvSpPr>
          <p:spPr bwMode="auto">
            <a:xfrm>
              <a:off x="4632" y="2568"/>
              <a:ext cx="112" cy="144"/>
            </a:xfrm>
            <a:prstGeom prst="ellipse">
              <a:avLst/>
            </a:prstGeom>
            <a:solidFill>
              <a:schemeClr val="tx1"/>
            </a:solidFill>
            <a:ln w="15875" algn="ctr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47226" name="Oval 26"/>
            <p:cNvSpPr>
              <a:spLocks noChangeArrowheads="1"/>
            </p:cNvSpPr>
            <p:nvPr/>
          </p:nvSpPr>
          <p:spPr bwMode="auto">
            <a:xfrm>
              <a:off x="4352" y="2680"/>
              <a:ext cx="112" cy="144"/>
            </a:xfrm>
            <a:prstGeom prst="ellipse">
              <a:avLst/>
            </a:prstGeom>
            <a:solidFill>
              <a:schemeClr val="tx1"/>
            </a:solidFill>
            <a:ln w="15875" algn="ctr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aphicFrame>
        <p:nvGraphicFramePr>
          <p:cNvPr id="347174" name="Object 59"/>
          <p:cNvGraphicFramePr>
            <a:graphicFrameLocks noChangeAspect="1"/>
          </p:cNvGraphicFramePr>
          <p:nvPr/>
        </p:nvGraphicFramePr>
        <p:xfrm>
          <a:off x="7186613" y="19685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222" name="Equation" r:id="rId8" imgW="203112" imgH="279279" progId="Equation.DSMT4">
                  <p:embed/>
                </p:oleObj>
              </mc:Choice>
              <mc:Fallback>
                <p:oleObj name="Equation" r:id="rId8" imgW="203112" imgH="279279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6613" y="1968500"/>
                        <a:ext cx="203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7175" name="Object 60"/>
          <p:cNvGraphicFramePr>
            <a:graphicFrameLocks noChangeAspect="1"/>
          </p:cNvGraphicFramePr>
          <p:nvPr/>
        </p:nvGraphicFramePr>
        <p:xfrm>
          <a:off x="7129463" y="3390900"/>
          <a:ext cx="241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223" name="Equation" r:id="rId10" imgW="241195" imgH="279279" progId="Equation.DSMT4">
                  <p:embed/>
                </p:oleObj>
              </mc:Choice>
              <mc:Fallback>
                <p:oleObj name="Equation" r:id="rId10" imgW="241195" imgH="279279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9463" y="3390900"/>
                        <a:ext cx="241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347215" name="Freeform 40"/>
          <p:cNvSpPr>
            <a:spLocks/>
          </p:cNvSpPr>
          <p:nvPr/>
        </p:nvSpPr>
        <p:spPr bwMode="auto">
          <a:xfrm>
            <a:off x="3149600" y="1879600"/>
            <a:ext cx="4686300" cy="1676400"/>
          </a:xfrm>
          <a:custGeom>
            <a:avLst/>
            <a:gdLst>
              <a:gd name="T0" fmla="*/ 2147483647 w 2952"/>
              <a:gd name="T1" fmla="*/ 2147483647 h 1056"/>
              <a:gd name="T2" fmla="*/ 2147483647 w 2952"/>
              <a:gd name="T3" fmla="*/ 2147483647 h 1056"/>
              <a:gd name="T4" fmla="*/ 2147483647 w 2952"/>
              <a:gd name="T5" fmla="*/ 0 h 1056"/>
              <a:gd name="T6" fmla="*/ 2147483647 w 2952"/>
              <a:gd name="T7" fmla="*/ 2147483647 h 1056"/>
              <a:gd name="T8" fmla="*/ 2147483647 w 2952"/>
              <a:gd name="T9" fmla="*/ 2147483647 h 10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52"/>
              <a:gd name="T16" fmla="*/ 0 h 1056"/>
              <a:gd name="T17" fmla="*/ 2952 w 2952"/>
              <a:gd name="T18" fmla="*/ 1056 h 105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52" h="1056">
                <a:moveTo>
                  <a:pt x="2248" y="984"/>
                </a:moveTo>
                <a:cubicBezTo>
                  <a:pt x="2096" y="1048"/>
                  <a:pt x="288" y="1056"/>
                  <a:pt x="144" y="824"/>
                </a:cubicBezTo>
                <a:cubicBezTo>
                  <a:pt x="0" y="592"/>
                  <a:pt x="299" y="52"/>
                  <a:pt x="424" y="0"/>
                </a:cubicBezTo>
                <a:cubicBezTo>
                  <a:pt x="2952" y="184"/>
                  <a:pt x="864" y="152"/>
                  <a:pt x="872" y="376"/>
                </a:cubicBezTo>
                <a:cubicBezTo>
                  <a:pt x="880" y="600"/>
                  <a:pt x="2104" y="616"/>
                  <a:pt x="2248" y="984"/>
                </a:cubicBezTo>
                <a:close/>
              </a:path>
            </a:pathLst>
          </a:custGeom>
          <a:ln w="15875">
            <a:noFill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47177" name="Object 61"/>
          <p:cNvGraphicFramePr>
            <a:graphicFrameLocks noChangeAspect="1"/>
          </p:cNvGraphicFramePr>
          <p:nvPr/>
        </p:nvGraphicFramePr>
        <p:xfrm>
          <a:off x="433388" y="1616075"/>
          <a:ext cx="2032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224" name="Equation" r:id="rId12" imgW="2032000" imgH="622300" progId="Equation.DSMT4">
                  <p:embed/>
                </p:oleObj>
              </mc:Choice>
              <mc:Fallback>
                <p:oleObj name="Equation" r:id="rId12" imgW="2032000" imgH="62230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8" y="1616075"/>
                        <a:ext cx="20320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7155" name="Object 62"/>
          <p:cNvGraphicFramePr>
            <a:graphicFrameLocks noChangeAspect="1"/>
          </p:cNvGraphicFramePr>
          <p:nvPr/>
        </p:nvGraphicFramePr>
        <p:xfrm>
          <a:off x="5969000" y="2911475"/>
          <a:ext cx="279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225" name="Equation" r:id="rId14" imgW="279279" imgH="406224" progId="Equation.DSMT4">
                  <p:embed/>
                </p:oleObj>
              </mc:Choice>
              <mc:Fallback>
                <p:oleObj name="Equation" r:id="rId14" imgW="279279" imgH="406224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2911475"/>
                        <a:ext cx="279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7182" name="Object 63"/>
          <p:cNvGraphicFramePr>
            <a:graphicFrameLocks noChangeAspect="1"/>
          </p:cNvGraphicFramePr>
          <p:nvPr/>
        </p:nvGraphicFramePr>
        <p:xfrm>
          <a:off x="433388" y="2390775"/>
          <a:ext cx="12573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226" name="Equation" r:id="rId16" imgW="1257300" imgH="711200" progId="Equation.DSMT4">
                  <p:embed/>
                </p:oleObj>
              </mc:Choice>
              <mc:Fallback>
                <p:oleObj name="Equation" r:id="rId16" imgW="1257300" imgH="71120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8" y="2390775"/>
                        <a:ext cx="125730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7183" name="Rectangle 47"/>
          <p:cNvSpPr>
            <a:spLocks noChangeArrowheads="1"/>
          </p:cNvSpPr>
          <p:nvPr/>
        </p:nvSpPr>
        <p:spPr bwMode="auto">
          <a:xfrm>
            <a:off x="179388" y="3273425"/>
            <a:ext cx="5319712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sz="2200">
                <a:solidFill>
                  <a:srgbClr val="000066"/>
                </a:solidFill>
              </a:rPr>
              <a:t> will be a maximum when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f</a:t>
            </a:r>
            <a:r>
              <a:rPr lang="en-ZA" sz="2200" b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ZA" sz="2200">
                <a:solidFill>
                  <a:srgbClr val="000066"/>
                </a:solidFill>
              </a:rPr>
              <a:t> reaches its maximum value:   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f</a:t>
            </a:r>
            <a:r>
              <a:rPr lang="en-ZA" sz="2200" b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ZA" sz="2200">
                <a:solidFill>
                  <a:srgbClr val="000066"/>
                </a:solidFill>
              </a:rPr>
              <a:t>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=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 f</a:t>
            </a:r>
            <a:r>
              <a:rPr lang="en-ZA" sz="2200" b="1" baseline="-25000">
                <a:solidFill>
                  <a:srgbClr val="000066"/>
                </a:solidFill>
                <a:latin typeface="Times New Roman" pitchFamily="18" charset="0"/>
              </a:rPr>
              <a:t>s max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</a:t>
            </a:r>
            <a:r>
              <a:rPr lang="en-ZA" sz="2200" b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n</a:t>
            </a:r>
            <a:endParaRPr lang="en-US" sz="2200">
              <a:solidFill>
                <a:srgbClr val="000066"/>
              </a:solidFill>
            </a:endParaRPr>
          </a:p>
        </p:txBody>
      </p:sp>
      <p:sp>
        <p:nvSpPr>
          <p:cNvPr id="347186" name="Rectangle 50"/>
          <p:cNvSpPr>
            <a:spLocks noChangeArrowheads="1"/>
          </p:cNvSpPr>
          <p:nvPr/>
        </p:nvSpPr>
        <p:spPr bwMode="auto">
          <a:xfrm>
            <a:off x="179388" y="4264025"/>
            <a:ext cx="87741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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F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</a:rPr>
              <a:t>z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n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 w =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0     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    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n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 w = mg</a:t>
            </a:r>
          </a:p>
        </p:txBody>
      </p:sp>
      <p:graphicFrame>
        <p:nvGraphicFramePr>
          <p:cNvPr id="347188" name="Object 64"/>
          <p:cNvGraphicFramePr>
            <a:graphicFrameLocks noChangeAspect="1"/>
          </p:cNvGraphicFramePr>
          <p:nvPr/>
        </p:nvGraphicFramePr>
        <p:xfrm>
          <a:off x="433388" y="5768975"/>
          <a:ext cx="1790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227" name="Equation" r:id="rId18" imgW="1790700" imgH="431800" progId="Equation.DSMT4">
                  <p:embed/>
                </p:oleObj>
              </mc:Choice>
              <mc:Fallback>
                <p:oleObj name="Equation" r:id="rId18" imgW="1790700" imgH="43180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8" y="5768975"/>
                        <a:ext cx="1790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7190" name="Line 54"/>
          <p:cNvSpPr>
            <a:spLocks noChangeShapeType="1"/>
          </p:cNvSpPr>
          <p:nvPr/>
        </p:nvSpPr>
        <p:spPr bwMode="auto">
          <a:xfrm>
            <a:off x="666750" y="6242050"/>
            <a:ext cx="1552575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47192" name="Object 65"/>
          <p:cNvGraphicFramePr>
            <a:graphicFrameLocks noChangeAspect="1"/>
          </p:cNvGraphicFramePr>
          <p:nvPr/>
        </p:nvGraphicFramePr>
        <p:xfrm>
          <a:off x="2478088" y="4879975"/>
          <a:ext cx="12827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228" name="Equation" r:id="rId20" imgW="1282700" imgH="711200" progId="Equation.DSMT4">
                  <p:embed/>
                </p:oleObj>
              </mc:Choice>
              <mc:Fallback>
                <p:oleObj name="Equation" r:id="rId20" imgW="1282700" imgH="71120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8088" y="4879975"/>
                        <a:ext cx="128270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4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4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7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4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34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4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34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1000"/>
                                        <p:tgtEl>
                                          <p:spTgt spid="347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47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4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48" grpId="0"/>
      <p:bldP spid="347152" grpId="0" animBg="1"/>
      <p:bldP spid="347154" grpId="0" animBg="1"/>
      <p:bldP spid="347170" grpId="0" animBg="1"/>
      <p:bldP spid="347171" grpId="0" animBg="1"/>
      <p:bldP spid="347172" grpId="0" animBg="1"/>
      <p:bldP spid="347173" grpId="0"/>
      <p:bldP spid="347183" grpId="0"/>
      <p:bldP spid="347186" grpId="0"/>
      <p:bldP spid="34719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45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34824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364A5A0-7928-4BFA-8F34-D2D010078495}" type="slidenum">
              <a:rPr lang="en-US" smtClean="0">
                <a:cs typeface="Arial" charset="0"/>
              </a:rPr>
              <a:pPr/>
              <a:t>23</a:t>
            </a:fld>
            <a:endParaRPr lang="en-US" smtClean="0">
              <a:cs typeface="Arial" charset="0"/>
            </a:endParaRPr>
          </a:p>
        </p:txBody>
      </p:sp>
      <p:grpSp>
        <p:nvGrpSpPr>
          <p:cNvPr id="348240" name="Group 80"/>
          <p:cNvGrpSpPr>
            <a:grpSpLocks/>
          </p:cNvGrpSpPr>
          <p:nvPr/>
        </p:nvGrpSpPr>
        <p:grpSpPr bwMode="auto">
          <a:xfrm>
            <a:off x="6634163" y="3354388"/>
            <a:ext cx="1763712" cy="2806700"/>
            <a:chOff x="4179" y="2113"/>
            <a:chExt cx="1111" cy="1768"/>
          </a:xfrm>
        </p:grpSpPr>
        <p:sp>
          <p:nvSpPr>
            <p:cNvPr id="348293" name="Rectangle 63"/>
            <p:cNvSpPr>
              <a:spLocks noChangeArrowheads="1"/>
            </p:cNvSpPr>
            <p:nvPr/>
          </p:nvSpPr>
          <p:spPr bwMode="auto">
            <a:xfrm>
              <a:off x="4179" y="2916"/>
              <a:ext cx="381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Font typeface="Arial" charset="0"/>
                <a:buNone/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</a:rPr>
                <a:t>r</a:t>
              </a:r>
              <a:endParaRPr lang="en-US" sz="20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48294" name="Rectangle 40"/>
            <p:cNvSpPr>
              <a:spLocks noChangeArrowheads="1"/>
            </p:cNvSpPr>
            <p:nvPr/>
          </p:nvSpPr>
          <p:spPr bwMode="auto">
            <a:xfrm>
              <a:off x="4872" y="2113"/>
              <a:ext cx="418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2000" b="1" i="1">
                  <a:solidFill>
                    <a:srgbClr val="000066"/>
                  </a:solidFill>
                  <a:latin typeface="Times New Roman" pitchFamily="18" charset="0"/>
                </a:rPr>
                <a:t>z</a:t>
              </a:r>
            </a:p>
          </p:txBody>
        </p:sp>
        <p:sp>
          <p:nvSpPr>
            <p:cNvPr id="348295" name="Line 42"/>
            <p:cNvSpPr>
              <a:spLocks noChangeShapeType="1"/>
            </p:cNvSpPr>
            <p:nvPr/>
          </p:nvSpPr>
          <p:spPr bwMode="auto">
            <a:xfrm flipV="1">
              <a:off x="5214" y="2182"/>
              <a:ext cx="0" cy="169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48296" name="Line 62"/>
            <p:cNvSpPr>
              <a:spLocks noChangeShapeType="1"/>
            </p:cNvSpPr>
            <p:nvPr/>
          </p:nvSpPr>
          <p:spPr bwMode="auto">
            <a:xfrm flipH="1">
              <a:off x="4224" y="3186"/>
              <a:ext cx="99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348241" name="Group 81"/>
          <p:cNvGrpSpPr>
            <a:grpSpLocks/>
          </p:cNvGrpSpPr>
          <p:nvPr/>
        </p:nvGrpSpPr>
        <p:grpSpPr bwMode="auto">
          <a:xfrm>
            <a:off x="3467100" y="2062163"/>
            <a:ext cx="4241800" cy="1449387"/>
            <a:chOff x="2184" y="1299"/>
            <a:chExt cx="2672" cy="913"/>
          </a:xfrm>
        </p:grpSpPr>
        <p:sp>
          <p:nvSpPr>
            <p:cNvPr id="348290" name="Freeform 57"/>
            <p:cNvSpPr>
              <a:spLocks/>
            </p:cNvSpPr>
            <p:nvPr/>
          </p:nvSpPr>
          <p:spPr bwMode="auto">
            <a:xfrm>
              <a:off x="4140" y="1700"/>
              <a:ext cx="716" cy="512"/>
            </a:xfrm>
            <a:custGeom>
              <a:avLst/>
              <a:gdLst>
                <a:gd name="T0" fmla="*/ 716 w 716"/>
                <a:gd name="T1" fmla="*/ 0 h 512"/>
                <a:gd name="T2" fmla="*/ 716 w 716"/>
                <a:gd name="T3" fmla="*/ 204 h 512"/>
                <a:gd name="T4" fmla="*/ 0 w 716"/>
                <a:gd name="T5" fmla="*/ 512 h 512"/>
                <a:gd name="T6" fmla="*/ 4 w 716"/>
                <a:gd name="T7" fmla="*/ 360 h 512"/>
                <a:gd name="T8" fmla="*/ 716 w 716"/>
                <a:gd name="T9" fmla="*/ 0 h 5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16"/>
                <a:gd name="T16" fmla="*/ 0 h 512"/>
                <a:gd name="T17" fmla="*/ 716 w 716"/>
                <a:gd name="T18" fmla="*/ 512 h 5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16" h="512">
                  <a:moveTo>
                    <a:pt x="716" y="0"/>
                  </a:moveTo>
                  <a:cubicBezTo>
                    <a:pt x="716" y="0"/>
                    <a:pt x="716" y="204"/>
                    <a:pt x="716" y="204"/>
                  </a:cubicBezTo>
                  <a:cubicBezTo>
                    <a:pt x="640" y="304"/>
                    <a:pt x="400" y="460"/>
                    <a:pt x="0" y="512"/>
                  </a:cubicBezTo>
                  <a:cubicBezTo>
                    <a:pt x="0" y="512"/>
                    <a:pt x="4" y="434"/>
                    <a:pt x="4" y="360"/>
                  </a:cubicBezTo>
                  <a:cubicBezTo>
                    <a:pt x="364" y="308"/>
                    <a:pt x="700" y="180"/>
                    <a:pt x="716" y="0"/>
                  </a:cubicBezTo>
                  <a:close/>
                </a:path>
              </a:pathLst>
            </a:custGeom>
            <a:solidFill>
              <a:srgbClr val="808080"/>
            </a:solidFill>
            <a:ln w="158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48291" name="Oval 3"/>
            <p:cNvSpPr>
              <a:spLocks noChangeArrowheads="1"/>
            </p:cNvSpPr>
            <p:nvPr/>
          </p:nvSpPr>
          <p:spPr bwMode="auto">
            <a:xfrm>
              <a:off x="2184" y="1299"/>
              <a:ext cx="2672" cy="810"/>
            </a:xfrm>
            <a:prstGeom prst="ellipse">
              <a:avLst/>
            </a:prstGeom>
            <a:solidFill>
              <a:srgbClr val="DDDDDD"/>
            </a:solidFill>
            <a:ln w="15875" algn="ctr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48292" name="Oval 4"/>
            <p:cNvSpPr>
              <a:spLocks noChangeArrowheads="1"/>
            </p:cNvSpPr>
            <p:nvPr/>
          </p:nvSpPr>
          <p:spPr bwMode="auto">
            <a:xfrm>
              <a:off x="2395" y="1375"/>
              <a:ext cx="2250" cy="714"/>
            </a:xfrm>
            <a:prstGeom prst="ellipse">
              <a:avLst/>
            </a:prstGeom>
            <a:solidFill>
              <a:srgbClr val="EBEBFF"/>
            </a:solidFill>
            <a:ln w="15875" algn="ctr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3482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9388" y="581025"/>
            <a:ext cx="8774112" cy="1196975"/>
          </a:xfrm>
        </p:spPr>
        <p:txBody>
          <a:bodyPr/>
          <a:lstStyle/>
          <a:p>
            <a:pPr lvl="1" indent="0" eaLnBrk="1" hangingPunct="1"/>
            <a:r>
              <a:rPr lang="en-ZA" sz="2200" smtClean="0"/>
              <a:t>A highway curve is banked at an angle </a:t>
            </a:r>
            <a:r>
              <a:rPr lang="en-ZA" sz="2200" b="1" i="1" smtClean="0">
                <a:latin typeface="Times New Roman" pitchFamily="18" charset="0"/>
                <a:sym typeface="Symbol" pitchFamily="18" charset="2"/>
              </a:rPr>
              <a:t>  </a:t>
            </a:r>
            <a:r>
              <a:rPr lang="en-ZA" sz="2200" smtClean="0"/>
              <a:t>to the horizontal.  </a:t>
            </a:r>
            <a:br>
              <a:rPr lang="en-ZA" sz="2200" smtClean="0"/>
            </a:br>
            <a:r>
              <a:rPr lang="en-ZA" sz="2200" smtClean="0"/>
              <a:t>Determine the maximum speed at which a car can take this corner without the assistance of friction. </a:t>
            </a:r>
            <a:endParaRPr lang="en-US" sz="2200" smtClean="0"/>
          </a:p>
        </p:txBody>
      </p:sp>
      <p:sp>
        <p:nvSpPr>
          <p:cNvPr id="348170" name="Rectangle 10"/>
          <p:cNvSpPr>
            <a:spLocks noChangeArrowheads="1"/>
          </p:cNvSpPr>
          <p:nvPr/>
        </p:nvSpPr>
        <p:spPr bwMode="auto">
          <a:xfrm>
            <a:off x="5216525" y="2481263"/>
            <a:ext cx="6048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O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grpSp>
        <p:nvGrpSpPr>
          <p:cNvPr id="348239" name="Group 79"/>
          <p:cNvGrpSpPr>
            <a:grpSpLocks/>
          </p:cNvGrpSpPr>
          <p:nvPr/>
        </p:nvGrpSpPr>
        <p:grpSpPr bwMode="auto">
          <a:xfrm>
            <a:off x="4814888" y="1493838"/>
            <a:ext cx="3678237" cy="1343025"/>
            <a:chOff x="3033" y="941"/>
            <a:chExt cx="2317" cy="846"/>
          </a:xfrm>
        </p:grpSpPr>
        <p:sp>
          <p:nvSpPr>
            <p:cNvPr id="348284" name="Rectangle 9"/>
            <p:cNvSpPr>
              <a:spLocks noChangeArrowheads="1"/>
            </p:cNvSpPr>
            <p:nvPr/>
          </p:nvSpPr>
          <p:spPr bwMode="auto">
            <a:xfrm>
              <a:off x="5009" y="1090"/>
              <a:ext cx="341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  <a:endParaRPr lang="en-US" sz="20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48285" name="Line 6"/>
            <p:cNvSpPr>
              <a:spLocks noChangeShapeType="1"/>
            </p:cNvSpPr>
            <p:nvPr/>
          </p:nvSpPr>
          <p:spPr bwMode="auto">
            <a:xfrm flipH="1" flipV="1">
              <a:off x="3145" y="1678"/>
              <a:ext cx="1548" cy="10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48286" name="Rectangle 7"/>
            <p:cNvSpPr>
              <a:spLocks noChangeArrowheads="1"/>
            </p:cNvSpPr>
            <p:nvPr/>
          </p:nvSpPr>
          <p:spPr bwMode="auto">
            <a:xfrm>
              <a:off x="4320" y="941"/>
              <a:ext cx="418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2000" b="1" i="1">
                  <a:solidFill>
                    <a:srgbClr val="000066"/>
                  </a:solidFill>
                  <a:latin typeface="Times New Roman" pitchFamily="18" charset="0"/>
                </a:rPr>
                <a:t>z</a:t>
              </a:r>
            </a:p>
          </p:txBody>
        </p:sp>
        <p:sp>
          <p:nvSpPr>
            <p:cNvPr id="348287" name="Line 8"/>
            <p:cNvSpPr>
              <a:spLocks noChangeShapeType="1"/>
            </p:cNvSpPr>
            <p:nvPr/>
          </p:nvSpPr>
          <p:spPr bwMode="auto">
            <a:xfrm flipV="1">
              <a:off x="4679" y="1207"/>
              <a:ext cx="452" cy="56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48288" name="Rectangle 11"/>
            <p:cNvSpPr>
              <a:spLocks noChangeArrowheads="1"/>
            </p:cNvSpPr>
            <p:nvPr/>
          </p:nvSpPr>
          <p:spPr bwMode="auto">
            <a:xfrm>
              <a:off x="3033" y="1368"/>
              <a:ext cx="381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Font typeface="Arial" charset="0"/>
                <a:buNone/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</a:rPr>
                <a:t>r</a:t>
              </a:r>
              <a:endParaRPr lang="en-US" sz="20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48289" name="Line 13"/>
            <p:cNvSpPr>
              <a:spLocks noChangeShapeType="1"/>
            </p:cNvSpPr>
            <p:nvPr/>
          </p:nvSpPr>
          <p:spPr bwMode="auto">
            <a:xfrm flipV="1">
              <a:off x="4650" y="962"/>
              <a:ext cx="0" cy="813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348174" name="Line 14"/>
          <p:cNvSpPr>
            <a:spLocks noChangeShapeType="1"/>
          </p:cNvSpPr>
          <p:nvPr/>
        </p:nvSpPr>
        <p:spPr bwMode="auto">
          <a:xfrm rot="4044148" flipH="1" flipV="1">
            <a:off x="7450138" y="2125663"/>
            <a:ext cx="419100" cy="774700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48175" name="Object 77"/>
          <p:cNvGraphicFramePr>
            <a:graphicFrameLocks noChangeAspect="1"/>
          </p:cNvGraphicFramePr>
          <p:nvPr/>
        </p:nvGraphicFramePr>
        <p:xfrm>
          <a:off x="7815263" y="239712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61" name="Equation" r:id="rId4" imgW="190500" imgH="279400" progId="Equation.DSMT4">
                  <p:embed/>
                </p:oleObj>
              </mc:Choice>
              <mc:Fallback>
                <p:oleObj name="Equation" r:id="rId4" imgW="190500" imgH="279400" progId="Equation.DSMT4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5263" y="2397125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180" name="Rectangle 20"/>
          <p:cNvSpPr>
            <a:spLocks noChangeArrowheads="1"/>
          </p:cNvSpPr>
          <p:nvPr/>
        </p:nvSpPr>
        <p:spPr bwMode="auto">
          <a:xfrm>
            <a:off x="5818188" y="2120900"/>
            <a:ext cx="6048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grpSp>
        <p:nvGrpSpPr>
          <p:cNvPr id="348181" name="Group 21"/>
          <p:cNvGrpSpPr>
            <a:grpSpLocks/>
          </p:cNvGrpSpPr>
          <p:nvPr/>
        </p:nvGrpSpPr>
        <p:grpSpPr bwMode="auto">
          <a:xfrm rot="-1511813">
            <a:off x="7102475" y="2600325"/>
            <a:ext cx="603250" cy="390525"/>
            <a:chOff x="4024" y="2344"/>
            <a:chExt cx="808" cy="480"/>
          </a:xfrm>
        </p:grpSpPr>
        <p:sp>
          <p:nvSpPr>
            <p:cNvPr id="348276" name="Oval 22"/>
            <p:cNvSpPr>
              <a:spLocks noChangeArrowheads="1"/>
            </p:cNvSpPr>
            <p:nvPr/>
          </p:nvSpPr>
          <p:spPr bwMode="auto">
            <a:xfrm>
              <a:off x="4352" y="2680"/>
              <a:ext cx="112" cy="144"/>
            </a:xfrm>
            <a:prstGeom prst="ellipse">
              <a:avLst/>
            </a:prstGeom>
            <a:solidFill>
              <a:schemeClr val="tx1"/>
            </a:solidFill>
            <a:ln w="15875" algn="ctr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48277" name="Oval 23"/>
            <p:cNvSpPr>
              <a:spLocks noChangeArrowheads="1"/>
            </p:cNvSpPr>
            <p:nvPr/>
          </p:nvSpPr>
          <p:spPr bwMode="auto">
            <a:xfrm>
              <a:off x="4632" y="2568"/>
              <a:ext cx="112" cy="144"/>
            </a:xfrm>
            <a:prstGeom prst="ellipse">
              <a:avLst/>
            </a:prstGeom>
            <a:solidFill>
              <a:schemeClr val="tx1"/>
            </a:solidFill>
            <a:ln w="15875" algn="ctr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48278" name="Freeform 24"/>
            <p:cNvSpPr>
              <a:spLocks/>
            </p:cNvSpPr>
            <p:nvPr/>
          </p:nvSpPr>
          <p:spPr bwMode="auto">
            <a:xfrm>
              <a:off x="4024" y="2344"/>
              <a:ext cx="808" cy="456"/>
            </a:xfrm>
            <a:custGeom>
              <a:avLst/>
              <a:gdLst>
                <a:gd name="T0" fmla="*/ 0 w 808"/>
                <a:gd name="T1" fmla="*/ 352 h 456"/>
                <a:gd name="T2" fmla="*/ 280 w 808"/>
                <a:gd name="T3" fmla="*/ 456 h 456"/>
                <a:gd name="T4" fmla="*/ 808 w 808"/>
                <a:gd name="T5" fmla="*/ 240 h 456"/>
                <a:gd name="T6" fmla="*/ 808 w 808"/>
                <a:gd name="T7" fmla="*/ 128 h 456"/>
                <a:gd name="T8" fmla="*/ 664 w 808"/>
                <a:gd name="T9" fmla="*/ 112 h 456"/>
                <a:gd name="T10" fmla="*/ 568 w 808"/>
                <a:gd name="T11" fmla="*/ 80 h 456"/>
                <a:gd name="T12" fmla="*/ 336 w 808"/>
                <a:gd name="T13" fmla="*/ 0 h 456"/>
                <a:gd name="T14" fmla="*/ 128 w 808"/>
                <a:gd name="T15" fmla="*/ 88 h 456"/>
                <a:gd name="T16" fmla="*/ 16 w 808"/>
                <a:gd name="T17" fmla="*/ 216 h 456"/>
                <a:gd name="T18" fmla="*/ 0 w 808"/>
                <a:gd name="T19" fmla="*/ 352 h 4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08"/>
                <a:gd name="T31" fmla="*/ 0 h 456"/>
                <a:gd name="T32" fmla="*/ 808 w 808"/>
                <a:gd name="T33" fmla="*/ 456 h 4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08" h="456">
                  <a:moveTo>
                    <a:pt x="0" y="352"/>
                  </a:moveTo>
                  <a:lnTo>
                    <a:pt x="280" y="456"/>
                  </a:lnTo>
                  <a:lnTo>
                    <a:pt x="808" y="240"/>
                  </a:lnTo>
                  <a:lnTo>
                    <a:pt x="808" y="128"/>
                  </a:lnTo>
                  <a:lnTo>
                    <a:pt x="664" y="112"/>
                  </a:lnTo>
                  <a:lnTo>
                    <a:pt x="568" y="80"/>
                  </a:lnTo>
                  <a:lnTo>
                    <a:pt x="336" y="0"/>
                  </a:lnTo>
                  <a:lnTo>
                    <a:pt x="128" y="88"/>
                  </a:lnTo>
                  <a:lnTo>
                    <a:pt x="16" y="216"/>
                  </a:lnTo>
                  <a:lnTo>
                    <a:pt x="0" y="352"/>
                  </a:lnTo>
                  <a:close/>
                </a:path>
              </a:pathLst>
            </a:custGeom>
            <a:solidFill>
              <a:srgbClr val="99CCFF"/>
            </a:solidFill>
            <a:ln w="1270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48279" name="Freeform 25"/>
            <p:cNvSpPr>
              <a:spLocks/>
            </p:cNvSpPr>
            <p:nvPr/>
          </p:nvSpPr>
          <p:spPr bwMode="auto">
            <a:xfrm>
              <a:off x="4064" y="2440"/>
              <a:ext cx="344" cy="200"/>
            </a:xfrm>
            <a:custGeom>
              <a:avLst/>
              <a:gdLst>
                <a:gd name="T0" fmla="*/ 104 w 344"/>
                <a:gd name="T1" fmla="*/ 0 h 200"/>
                <a:gd name="T2" fmla="*/ 344 w 344"/>
                <a:gd name="T3" fmla="*/ 72 h 200"/>
                <a:gd name="T4" fmla="*/ 248 w 344"/>
                <a:gd name="T5" fmla="*/ 200 h 200"/>
                <a:gd name="T6" fmla="*/ 0 w 344"/>
                <a:gd name="T7" fmla="*/ 128 h 200"/>
                <a:gd name="T8" fmla="*/ 104 w 344"/>
                <a:gd name="T9" fmla="*/ 0 h 2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4"/>
                <a:gd name="T16" fmla="*/ 0 h 200"/>
                <a:gd name="T17" fmla="*/ 344 w 344"/>
                <a:gd name="T18" fmla="*/ 200 h 2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4" h="200">
                  <a:moveTo>
                    <a:pt x="104" y="0"/>
                  </a:moveTo>
                  <a:lnTo>
                    <a:pt x="344" y="72"/>
                  </a:lnTo>
                  <a:lnTo>
                    <a:pt x="248" y="200"/>
                  </a:lnTo>
                  <a:lnTo>
                    <a:pt x="0" y="128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48280" name="Freeform 26"/>
            <p:cNvSpPr>
              <a:spLocks/>
            </p:cNvSpPr>
            <p:nvPr/>
          </p:nvSpPr>
          <p:spPr bwMode="auto">
            <a:xfrm>
              <a:off x="4384" y="2456"/>
              <a:ext cx="272" cy="176"/>
            </a:xfrm>
            <a:custGeom>
              <a:avLst/>
              <a:gdLst>
                <a:gd name="T0" fmla="*/ 40 w 272"/>
                <a:gd name="T1" fmla="*/ 96 h 176"/>
                <a:gd name="T2" fmla="*/ 0 w 272"/>
                <a:gd name="T3" fmla="*/ 176 h 176"/>
                <a:gd name="T4" fmla="*/ 272 w 272"/>
                <a:gd name="T5" fmla="*/ 80 h 176"/>
                <a:gd name="T6" fmla="*/ 200 w 272"/>
                <a:gd name="T7" fmla="*/ 0 h 176"/>
                <a:gd name="T8" fmla="*/ 64 w 272"/>
                <a:gd name="T9" fmla="*/ 56 h 1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"/>
                <a:gd name="T16" fmla="*/ 0 h 176"/>
                <a:gd name="T17" fmla="*/ 272 w 272"/>
                <a:gd name="T18" fmla="*/ 176 h 1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" h="176">
                  <a:moveTo>
                    <a:pt x="40" y="96"/>
                  </a:moveTo>
                  <a:lnTo>
                    <a:pt x="0" y="176"/>
                  </a:lnTo>
                  <a:lnTo>
                    <a:pt x="272" y="80"/>
                  </a:lnTo>
                  <a:lnTo>
                    <a:pt x="200" y="0"/>
                  </a:lnTo>
                  <a:lnTo>
                    <a:pt x="64" y="56"/>
                  </a:lnTo>
                </a:path>
              </a:pathLst>
            </a:custGeom>
            <a:solidFill>
              <a:srgbClr val="FFFFFF"/>
            </a:solidFill>
            <a:ln w="158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48281" name="Freeform 27"/>
            <p:cNvSpPr>
              <a:spLocks/>
            </p:cNvSpPr>
            <p:nvPr/>
          </p:nvSpPr>
          <p:spPr bwMode="auto">
            <a:xfrm>
              <a:off x="4576" y="2424"/>
              <a:ext cx="232" cy="88"/>
            </a:xfrm>
            <a:custGeom>
              <a:avLst/>
              <a:gdLst>
                <a:gd name="T0" fmla="*/ 232 w 232"/>
                <a:gd name="T1" fmla="*/ 48 h 88"/>
                <a:gd name="T2" fmla="*/ 80 w 232"/>
                <a:gd name="T3" fmla="*/ 88 h 88"/>
                <a:gd name="T4" fmla="*/ 0 w 232"/>
                <a:gd name="T5" fmla="*/ 0 h 88"/>
                <a:gd name="T6" fmla="*/ 0 60000 65536"/>
                <a:gd name="T7" fmla="*/ 0 60000 65536"/>
                <a:gd name="T8" fmla="*/ 0 60000 65536"/>
                <a:gd name="T9" fmla="*/ 0 w 232"/>
                <a:gd name="T10" fmla="*/ 0 h 88"/>
                <a:gd name="T11" fmla="*/ 232 w 232"/>
                <a:gd name="T12" fmla="*/ 88 h 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2" h="88">
                  <a:moveTo>
                    <a:pt x="232" y="48"/>
                  </a:moveTo>
                  <a:lnTo>
                    <a:pt x="80" y="88"/>
                  </a:lnTo>
                  <a:lnTo>
                    <a:pt x="0" y="0"/>
                  </a:ln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48282" name="Oval 28"/>
            <p:cNvSpPr>
              <a:spLocks noChangeArrowheads="1"/>
            </p:cNvSpPr>
            <p:nvPr/>
          </p:nvSpPr>
          <p:spPr bwMode="auto">
            <a:xfrm>
              <a:off x="4632" y="2568"/>
              <a:ext cx="112" cy="144"/>
            </a:xfrm>
            <a:prstGeom prst="ellipse">
              <a:avLst/>
            </a:prstGeom>
            <a:solidFill>
              <a:schemeClr val="tx1"/>
            </a:solidFill>
            <a:ln w="15875" algn="ctr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48283" name="Oval 29"/>
            <p:cNvSpPr>
              <a:spLocks noChangeArrowheads="1"/>
            </p:cNvSpPr>
            <p:nvPr/>
          </p:nvSpPr>
          <p:spPr bwMode="auto">
            <a:xfrm>
              <a:off x="4352" y="2680"/>
              <a:ext cx="112" cy="144"/>
            </a:xfrm>
            <a:prstGeom prst="ellipse">
              <a:avLst/>
            </a:prstGeom>
            <a:solidFill>
              <a:schemeClr val="tx1"/>
            </a:solidFill>
            <a:ln w="15875" algn="ctr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 useBgFill="1">
        <p:nvSpPr>
          <p:cNvPr id="348255" name="Freeform 32"/>
          <p:cNvSpPr>
            <a:spLocks/>
          </p:cNvSpPr>
          <p:nvPr/>
        </p:nvSpPr>
        <p:spPr bwMode="auto">
          <a:xfrm>
            <a:off x="3149600" y="1879600"/>
            <a:ext cx="4686300" cy="1755775"/>
          </a:xfrm>
          <a:custGeom>
            <a:avLst/>
            <a:gdLst>
              <a:gd name="T0" fmla="*/ 2147483647 w 2952"/>
              <a:gd name="T1" fmla="*/ 2147483647 h 1106"/>
              <a:gd name="T2" fmla="*/ 2147483647 w 2952"/>
              <a:gd name="T3" fmla="*/ 2147483647 h 1106"/>
              <a:gd name="T4" fmla="*/ 2147483647 w 2952"/>
              <a:gd name="T5" fmla="*/ 0 h 1106"/>
              <a:gd name="T6" fmla="*/ 2147483647 w 2952"/>
              <a:gd name="T7" fmla="*/ 2147483647 h 1106"/>
              <a:gd name="T8" fmla="*/ 2147483647 w 2952"/>
              <a:gd name="T9" fmla="*/ 2147483647 h 1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52"/>
              <a:gd name="T16" fmla="*/ 0 h 1106"/>
              <a:gd name="T17" fmla="*/ 2952 w 2952"/>
              <a:gd name="T18" fmla="*/ 1106 h 1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52" h="1106">
                <a:moveTo>
                  <a:pt x="2168" y="1042"/>
                </a:moveTo>
                <a:cubicBezTo>
                  <a:pt x="2016" y="1106"/>
                  <a:pt x="288" y="1056"/>
                  <a:pt x="144" y="824"/>
                </a:cubicBezTo>
                <a:cubicBezTo>
                  <a:pt x="0" y="592"/>
                  <a:pt x="299" y="52"/>
                  <a:pt x="424" y="0"/>
                </a:cubicBezTo>
                <a:cubicBezTo>
                  <a:pt x="2952" y="184"/>
                  <a:pt x="864" y="152"/>
                  <a:pt x="872" y="376"/>
                </a:cubicBezTo>
                <a:cubicBezTo>
                  <a:pt x="880" y="600"/>
                  <a:pt x="2438" y="688"/>
                  <a:pt x="2168" y="1042"/>
                </a:cubicBezTo>
                <a:close/>
              </a:path>
            </a:pathLst>
          </a:custGeom>
          <a:ln w="15875">
            <a:noFill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48193" name="Object 78"/>
          <p:cNvGraphicFramePr>
            <a:graphicFrameLocks noChangeAspect="1"/>
          </p:cNvGraphicFramePr>
          <p:nvPr/>
        </p:nvGraphicFramePr>
        <p:xfrm>
          <a:off x="433388" y="1792288"/>
          <a:ext cx="2032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62" name="Equation" r:id="rId6" imgW="2032000" imgH="622300" progId="Equation.DSMT4">
                  <p:embed/>
                </p:oleObj>
              </mc:Choice>
              <mc:Fallback>
                <p:oleObj name="Equation" r:id="rId6" imgW="2032000" imgH="622300" progId="Equation.DSMT4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8" y="1792288"/>
                        <a:ext cx="20320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95" name="Object 79"/>
          <p:cNvGraphicFramePr>
            <a:graphicFrameLocks noChangeAspect="1"/>
          </p:cNvGraphicFramePr>
          <p:nvPr/>
        </p:nvGraphicFramePr>
        <p:xfrm>
          <a:off x="401638" y="2381250"/>
          <a:ext cx="13208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63" name="Equation" r:id="rId8" imgW="1320227" imgH="710891" progId="Equation.DSMT4">
                  <p:embed/>
                </p:oleObj>
              </mc:Choice>
              <mc:Fallback>
                <p:oleObj name="Equation" r:id="rId8" imgW="1320227" imgH="710891" progId="Equation.DSMT4">
                  <p:embed/>
                  <p:pic>
                    <p:nvPicPr>
                      <p:cNvPr id="0" name="Picture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638" y="2381250"/>
                        <a:ext cx="132080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196" name="Rectangle 36"/>
          <p:cNvSpPr>
            <a:spLocks noChangeArrowheads="1"/>
          </p:cNvSpPr>
          <p:nvPr/>
        </p:nvSpPr>
        <p:spPr bwMode="auto">
          <a:xfrm>
            <a:off x="179388" y="3095625"/>
            <a:ext cx="53197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n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r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= n</a:t>
            </a:r>
            <a:r>
              <a:rPr lang="en-ZA" sz="2200" b="1" i="1" baseline="30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sin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endParaRPr lang="en-US" sz="22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48197" name="Rectangle 37"/>
          <p:cNvSpPr>
            <a:spLocks noChangeArrowheads="1"/>
          </p:cNvSpPr>
          <p:nvPr/>
        </p:nvSpPr>
        <p:spPr bwMode="auto">
          <a:xfrm>
            <a:off x="179388" y="3721100"/>
            <a:ext cx="58642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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F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</a:rPr>
              <a:t>z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n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</a:rPr>
              <a:t>z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 w =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0     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    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n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</a:rPr>
              <a:t>z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n</a:t>
            </a:r>
            <a:r>
              <a:rPr lang="en-ZA" sz="2200" b="1" i="1" baseline="30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cos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 w = mg</a:t>
            </a:r>
          </a:p>
        </p:txBody>
      </p:sp>
      <p:graphicFrame>
        <p:nvGraphicFramePr>
          <p:cNvPr id="348198" name="Object 80"/>
          <p:cNvGraphicFramePr>
            <a:graphicFrameLocks noChangeAspect="1"/>
          </p:cNvGraphicFramePr>
          <p:nvPr/>
        </p:nvGraphicFramePr>
        <p:xfrm>
          <a:off x="401638" y="4919663"/>
          <a:ext cx="1993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64" name="Equation" r:id="rId10" imgW="1993900" imgH="698500" progId="Equation.DSMT4">
                  <p:embed/>
                </p:oleObj>
              </mc:Choice>
              <mc:Fallback>
                <p:oleObj name="Equation" r:id="rId10" imgW="1993900" imgH="698500" progId="Equation.DSMT4">
                  <p:embed/>
                  <p:pic>
                    <p:nvPicPr>
                      <p:cNvPr id="0" name="Picture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638" y="4919663"/>
                        <a:ext cx="19939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99" name="Object 81"/>
          <p:cNvGraphicFramePr>
            <a:graphicFrameLocks noChangeAspect="1"/>
          </p:cNvGraphicFramePr>
          <p:nvPr/>
        </p:nvGraphicFramePr>
        <p:xfrm>
          <a:off x="446088" y="5780088"/>
          <a:ext cx="17653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65" name="Equation" r:id="rId12" imgW="1765300" imgH="419100" progId="Equation.DSMT4">
                  <p:embed/>
                </p:oleObj>
              </mc:Choice>
              <mc:Fallback>
                <p:oleObj name="Equation" r:id="rId12" imgW="1765300" imgH="419100" progId="Equation.DSMT4">
                  <p:embed/>
                  <p:pic>
                    <p:nvPicPr>
                      <p:cNvPr id="0" name="Picture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088" y="5780088"/>
                        <a:ext cx="17653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03" name="Line 43"/>
          <p:cNvSpPr>
            <a:spLocks noChangeShapeType="1"/>
          </p:cNvSpPr>
          <p:nvPr/>
        </p:nvSpPr>
        <p:spPr bwMode="auto">
          <a:xfrm>
            <a:off x="8274050" y="5095875"/>
            <a:ext cx="0" cy="9779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48214" name="Object 82"/>
          <p:cNvGraphicFramePr>
            <a:graphicFrameLocks noChangeAspect="1"/>
          </p:cNvGraphicFramePr>
          <p:nvPr/>
        </p:nvGraphicFramePr>
        <p:xfrm>
          <a:off x="7672388" y="379095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66" name="Equation" r:id="rId14" imgW="203112" imgH="279279" progId="Equation.DSMT4">
                  <p:embed/>
                </p:oleObj>
              </mc:Choice>
              <mc:Fallback>
                <p:oleObj name="Equation" r:id="rId14" imgW="203112" imgH="279279" progId="Equation.DSMT4">
                  <p:embed/>
                  <p:pic>
                    <p:nvPicPr>
                      <p:cNvPr id="0" name="Picture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2388" y="3790950"/>
                        <a:ext cx="203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5" name="Object 83"/>
          <p:cNvGraphicFramePr>
            <a:graphicFrameLocks noChangeAspect="1"/>
          </p:cNvGraphicFramePr>
          <p:nvPr/>
        </p:nvGraphicFramePr>
        <p:xfrm>
          <a:off x="8367713" y="5432425"/>
          <a:ext cx="241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67" name="Equation" r:id="rId16" imgW="241195" imgH="279279" progId="Equation.DSMT4">
                  <p:embed/>
                </p:oleObj>
              </mc:Choice>
              <mc:Fallback>
                <p:oleObj name="Equation" r:id="rId16" imgW="241195" imgH="279279" progId="Equation.DSMT4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67713" y="5432425"/>
                        <a:ext cx="241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24" name="Line 64"/>
          <p:cNvSpPr>
            <a:spLocks noChangeShapeType="1"/>
          </p:cNvSpPr>
          <p:nvPr/>
        </p:nvSpPr>
        <p:spPr bwMode="auto">
          <a:xfrm flipV="1">
            <a:off x="8274050" y="3981450"/>
            <a:ext cx="0" cy="1006475"/>
          </a:xfrm>
          <a:prstGeom prst="line">
            <a:avLst/>
          </a:prstGeom>
          <a:noFill/>
          <a:ln w="44450">
            <a:solidFill>
              <a:srgbClr val="FF6464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8226" name="Line 66"/>
          <p:cNvSpPr>
            <a:spLocks noChangeShapeType="1"/>
          </p:cNvSpPr>
          <p:nvPr/>
        </p:nvSpPr>
        <p:spPr bwMode="auto">
          <a:xfrm>
            <a:off x="7924800" y="3990975"/>
            <a:ext cx="438150" cy="0"/>
          </a:xfrm>
          <a:prstGeom prst="line">
            <a:avLst/>
          </a:prstGeom>
          <a:noFill/>
          <a:ln w="19050">
            <a:solidFill>
              <a:srgbClr val="808080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8227" name="Line 67"/>
          <p:cNvSpPr>
            <a:spLocks noChangeShapeType="1"/>
          </p:cNvSpPr>
          <p:nvPr/>
        </p:nvSpPr>
        <p:spPr bwMode="auto">
          <a:xfrm rot="-5400000">
            <a:off x="7377112" y="4538663"/>
            <a:ext cx="1114425" cy="0"/>
          </a:xfrm>
          <a:prstGeom prst="line">
            <a:avLst/>
          </a:prstGeom>
          <a:noFill/>
          <a:ln w="19050">
            <a:solidFill>
              <a:srgbClr val="808080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8228" name="Rectangle 68"/>
          <p:cNvSpPr>
            <a:spLocks noChangeArrowheads="1"/>
          </p:cNvSpPr>
          <p:nvPr/>
        </p:nvSpPr>
        <p:spPr bwMode="auto">
          <a:xfrm>
            <a:off x="7823200" y="4211638"/>
            <a:ext cx="690563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16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</a:p>
        </p:txBody>
      </p:sp>
      <p:sp>
        <p:nvSpPr>
          <p:cNvPr id="348230" name="Freeform 70"/>
          <p:cNvSpPr>
            <a:spLocks/>
          </p:cNvSpPr>
          <p:nvPr/>
        </p:nvSpPr>
        <p:spPr bwMode="auto">
          <a:xfrm rot="-5400000">
            <a:off x="8128001" y="4160837"/>
            <a:ext cx="42862" cy="233363"/>
          </a:xfrm>
          <a:custGeom>
            <a:avLst/>
            <a:gdLst>
              <a:gd name="T0" fmla="*/ 0 w 169"/>
              <a:gd name="T1" fmla="*/ 0 h 347"/>
              <a:gd name="T2" fmla="*/ 2147483647 w 169"/>
              <a:gd name="T3" fmla="*/ 2147483647 h 347"/>
              <a:gd name="T4" fmla="*/ 0 60000 65536"/>
              <a:gd name="T5" fmla="*/ 0 60000 65536"/>
              <a:gd name="T6" fmla="*/ 0 w 169"/>
              <a:gd name="T7" fmla="*/ 0 h 347"/>
              <a:gd name="T8" fmla="*/ 169 w 169"/>
              <a:gd name="T9" fmla="*/ 347 h 34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9" h="347">
                <a:moveTo>
                  <a:pt x="0" y="0"/>
                </a:moveTo>
                <a:cubicBezTo>
                  <a:pt x="102" y="61"/>
                  <a:pt x="168" y="180"/>
                  <a:pt x="169" y="347"/>
                </a:cubicBez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348243" name="Group 83"/>
          <p:cNvGrpSpPr>
            <a:grpSpLocks/>
          </p:cNvGrpSpPr>
          <p:nvPr/>
        </p:nvGrpSpPr>
        <p:grpSpPr bwMode="auto">
          <a:xfrm>
            <a:off x="6586538" y="4829175"/>
            <a:ext cx="2339975" cy="823913"/>
            <a:chOff x="4149" y="3042"/>
            <a:chExt cx="1474" cy="519"/>
          </a:xfrm>
        </p:grpSpPr>
        <p:sp>
          <p:nvSpPr>
            <p:cNvPr id="348272" name="Line 19"/>
            <p:cNvSpPr>
              <a:spLocks noChangeShapeType="1"/>
            </p:cNvSpPr>
            <p:nvPr/>
          </p:nvSpPr>
          <p:spPr bwMode="auto">
            <a:xfrm flipV="1">
              <a:off x="4149" y="3042"/>
              <a:ext cx="1474" cy="49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48273" name="Line 59"/>
            <p:cNvSpPr>
              <a:spLocks noChangeShapeType="1"/>
            </p:cNvSpPr>
            <p:nvPr/>
          </p:nvSpPr>
          <p:spPr bwMode="auto">
            <a:xfrm>
              <a:off x="4149" y="3534"/>
              <a:ext cx="72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48274" name="Rectangle 60"/>
            <p:cNvSpPr>
              <a:spLocks noChangeArrowheads="1"/>
            </p:cNvSpPr>
            <p:nvPr/>
          </p:nvSpPr>
          <p:spPr bwMode="auto">
            <a:xfrm>
              <a:off x="4430" y="3313"/>
              <a:ext cx="435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Font typeface="Arial" charset="0"/>
                <a:buNone/>
              </a:pPr>
              <a:r>
                <a:rPr lang="en-ZA" sz="1800" b="1" i="1">
                  <a:solidFill>
                    <a:srgbClr val="000066"/>
                  </a:solidFill>
                  <a:latin typeface="Times New Roman" pitchFamily="18" charset="0"/>
                  <a:sym typeface="Symbol" pitchFamily="18" charset="2"/>
                </a:rPr>
                <a:t></a:t>
              </a:r>
            </a:p>
          </p:txBody>
        </p:sp>
        <p:sp>
          <p:nvSpPr>
            <p:cNvPr id="348275" name="Freeform 71"/>
            <p:cNvSpPr>
              <a:spLocks/>
            </p:cNvSpPr>
            <p:nvPr/>
          </p:nvSpPr>
          <p:spPr bwMode="auto">
            <a:xfrm>
              <a:off x="4730" y="3341"/>
              <a:ext cx="33" cy="189"/>
            </a:xfrm>
            <a:custGeom>
              <a:avLst/>
              <a:gdLst>
                <a:gd name="T0" fmla="*/ 0 w 169"/>
                <a:gd name="T1" fmla="*/ 0 h 347"/>
                <a:gd name="T2" fmla="*/ 0 w 169"/>
                <a:gd name="T3" fmla="*/ 1 h 347"/>
                <a:gd name="T4" fmla="*/ 0 60000 65536"/>
                <a:gd name="T5" fmla="*/ 0 60000 65536"/>
                <a:gd name="T6" fmla="*/ 0 w 169"/>
                <a:gd name="T7" fmla="*/ 0 h 347"/>
                <a:gd name="T8" fmla="*/ 169 w 169"/>
                <a:gd name="T9" fmla="*/ 347 h 34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9" h="347">
                  <a:moveTo>
                    <a:pt x="0" y="0"/>
                  </a:moveTo>
                  <a:cubicBezTo>
                    <a:pt x="102" y="61"/>
                    <a:pt x="168" y="180"/>
                    <a:pt x="169" y="347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348201" name="Oval 41"/>
          <p:cNvSpPr>
            <a:spLocks noChangeAspect="1" noChangeArrowheads="1"/>
          </p:cNvSpPr>
          <p:nvPr/>
        </p:nvSpPr>
        <p:spPr bwMode="auto">
          <a:xfrm rot="13500000" flipH="1">
            <a:off x="8218488" y="499903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48204" name="Line 44"/>
          <p:cNvSpPr>
            <a:spLocks noChangeShapeType="1"/>
          </p:cNvSpPr>
          <p:nvPr/>
        </p:nvSpPr>
        <p:spPr bwMode="auto">
          <a:xfrm flipH="1" flipV="1">
            <a:off x="7921625" y="3981450"/>
            <a:ext cx="333375" cy="101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8225" name="Line 65"/>
          <p:cNvSpPr>
            <a:spLocks noChangeShapeType="1"/>
          </p:cNvSpPr>
          <p:nvPr/>
        </p:nvSpPr>
        <p:spPr bwMode="auto">
          <a:xfrm rot="16200000" flipV="1">
            <a:off x="8064500" y="4914900"/>
            <a:ext cx="0" cy="292100"/>
          </a:xfrm>
          <a:prstGeom prst="line">
            <a:avLst/>
          </a:prstGeom>
          <a:noFill/>
          <a:ln w="44450">
            <a:solidFill>
              <a:srgbClr val="FF6464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48232" name="Rectangle 72"/>
          <p:cNvSpPr>
            <a:spLocks noChangeArrowheads="1"/>
          </p:cNvSpPr>
          <p:nvPr/>
        </p:nvSpPr>
        <p:spPr bwMode="auto">
          <a:xfrm>
            <a:off x="7399338" y="4638675"/>
            <a:ext cx="6048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n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48233" name="Rectangle 73"/>
          <p:cNvSpPr>
            <a:spLocks noChangeArrowheads="1"/>
          </p:cNvSpPr>
          <p:nvPr/>
        </p:nvSpPr>
        <p:spPr bwMode="auto">
          <a:xfrm>
            <a:off x="8170863" y="3881438"/>
            <a:ext cx="60483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n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z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graphicFrame>
        <p:nvGraphicFramePr>
          <p:cNvPr id="348236" name="Object 84"/>
          <p:cNvGraphicFramePr>
            <a:graphicFrameLocks noChangeAspect="1"/>
          </p:cNvGraphicFramePr>
          <p:nvPr/>
        </p:nvGraphicFramePr>
        <p:xfrm>
          <a:off x="401638" y="4211638"/>
          <a:ext cx="1308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68" name="Equation" r:id="rId18" imgW="1308100" imgH="609600" progId="Equation.DSMT4">
                  <p:embed/>
                </p:oleObj>
              </mc:Choice>
              <mc:Fallback>
                <p:oleObj name="Equation" r:id="rId18" imgW="1308100" imgH="609600" progId="Equation.DSMT4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638" y="4211638"/>
                        <a:ext cx="13081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Line 77"/>
          <p:cNvSpPr>
            <a:spLocks noChangeShapeType="1"/>
          </p:cNvSpPr>
          <p:nvPr/>
        </p:nvSpPr>
        <p:spPr bwMode="auto">
          <a:xfrm flipV="1">
            <a:off x="5584825" y="2276475"/>
            <a:ext cx="1312863" cy="43815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" name="Line 78"/>
          <p:cNvSpPr>
            <a:spLocks noChangeShapeType="1"/>
          </p:cNvSpPr>
          <p:nvPr/>
        </p:nvSpPr>
        <p:spPr bwMode="auto">
          <a:xfrm>
            <a:off x="654050" y="6242050"/>
            <a:ext cx="1565275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48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8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48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48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4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34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4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48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34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4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4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4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4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1000"/>
                                        <p:tgtEl>
                                          <p:spTgt spid="34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4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4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1000"/>
                                        <p:tgtEl>
                                          <p:spTgt spid="34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4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70" grpId="0"/>
      <p:bldP spid="348174" grpId="0" animBg="1"/>
      <p:bldP spid="348180" grpId="0"/>
      <p:bldP spid="348196" grpId="0"/>
      <p:bldP spid="348197" grpId="0"/>
      <p:bldP spid="348203" grpId="0" animBg="1"/>
      <p:bldP spid="348224" grpId="0" animBg="1"/>
      <p:bldP spid="348226" grpId="0" animBg="1"/>
      <p:bldP spid="348227" grpId="0" animBg="1"/>
      <p:bldP spid="348228" grpId="0"/>
      <p:bldP spid="348230" grpId="0" animBg="1"/>
      <p:bldP spid="348201" grpId="0" animBg="1"/>
      <p:bldP spid="348204" grpId="0" animBg="1"/>
      <p:bldP spid="348225" grpId="0" animBg="1"/>
      <p:bldP spid="348232" grpId="0"/>
      <p:bldP spid="348233" grpId="0"/>
      <p:bldP spid="3" grpId="0" animBg="1"/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36868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178C8A0-3E64-4C6D-81CC-D13AEFBB5717}" type="slidenum">
              <a:rPr lang="en-US" smtClean="0">
                <a:cs typeface="Arial" charset="0"/>
              </a:rPr>
              <a:pPr/>
              <a:t>24</a:t>
            </a:fld>
            <a:endParaRPr lang="en-US" smtClean="0">
              <a:cs typeface="Arial" charset="0"/>
            </a:endParaRPr>
          </a:p>
        </p:txBody>
      </p:sp>
      <p:sp>
        <p:nvSpPr>
          <p:cNvPr id="368691" name="Rectangle 51"/>
          <p:cNvSpPr>
            <a:spLocks noChangeArrowheads="1"/>
          </p:cNvSpPr>
          <p:nvPr/>
        </p:nvSpPr>
        <p:spPr bwMode="auto">
          <a:xfrm>
            <a:off x="4364038" y="4694238"/>
            <a:ext cx="9763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orbit</a:t>
            </a:r>
            <a:endParaRPr lang="en-US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CIRCULAR ORBITS</a:t>
            </a:r>
            <a:endParaRPr lang="en-US" smtClean="0"/>
          </a:p>
        </p:txBody>
      </p:sp>
      <p:sp>
        <p:nvSpPr>
          <p:cNvPr id="3686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1296988"/>
          </a:xfrm>
        </p:spPr>
        <p:txBody>
          <a:bodyPr/>
          <a:lstStyle/>
          <a:p>
            <a:pPr lvl="1" indent="0" eaLnBrk="1" hangingPunct="1"/>
            <a:r>
              <a:rPr lang="en-ZA" smtClean="0"/>
              <a:t>The force which keeps satellites (including the Moon) moving in circular orbits around the Earth is nothing other than the gravitational force of the Earth on them.</a:t>
            </a:r>
            <a:endParaRPr lang="en-US" smtClean="0"/>
          </a:p>
        </p:txBody>
      </p:sp>
      <p:sp>
        <p:nvSpPr>
          <p:cNvPr id="368644" name="Rectangle 4"/>
          <p:cNvSpPr>
            <a:spLocks noChangeArrowheads="1"/>
          </p:cNvSpPr>
          <p:nvPr/>
        </p:nvSpPr>
        <p:spPr bwMode="auto">
          <a:xfrm>
            <a:off x="179388" y="2746375"/>
            <a:ext cx="4508500" cy="169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A near-Earth satellite will maintain its circular orbit only if its centripetal acceleration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r</a:t>
            </a:r>
            <a:r>
              <a:rPr lang="en-ZA">
                <a:solidFill>
                  <a:srgbClr val="000066"/>
                </a:solidFill>
              </a:rPr>
              <a:t> is equal to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g</a:t>
            </a:r>
            <a:r>
              <a:rPr lang="en-ZA">
                <a:solidFill>
                  <a:srgbClr val="000066"/>
                </a:solidFill>
              </a:rPr>
              <a:t>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68645" name="Rectangle 5"/>
          <p:cNvSpPr>
            <a:spLocks noChangeArrowheads="1"/>
          </p:cNvSpPr>
          <p:nvPr/>
        </p:nvSpPr>
        <p:spPr bwMode="auto">
          <a:xfrm>
            <a:off x="179388" y="4745038"/>
            <a:ext cx="87741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I.e. if </a:t>
            </a:r>
            <a:endParaRPr lang="en-US">
              <a:solidFill>
                <a:srgbClr val="000066"/>
              </a:solidFill>
            </a:endParaRPr>
          </a:p>
        </p:txBody>
      </p:sp>
      <p:graphicFrame>
        <p:nvGraphicFramePr>
          <p:cNvPr id="368646" name="Object 43"/>
          <p:cNvGraphicFramePr>
            <a:graphicFrameLocks noChangeAspect="1"/>
          </p:cNvGraphicFramePr>
          <p:nvPr/>
        </p:nvGraphicFramePr>
        <p:xfrm>
          <a:off x="1370013" y="4511675"/>
          <a:ext cx="21971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698" name="Equation" r:id="rId4" imgW="2197100" imgH="812800" progId="Equation.DSMT4">
                  <p:embed/>
                </p:oleObj>
              </mc:Choice>
              <mc:Fallback>
                <p:oleObj name="Equation" r:id="rId4" imgW="2197100" imgH="81280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0013" y="4511675"/>
                        <a:ext cx="21971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47" name="Object 44"/>
          <p:cNvGraphicFramePr>
            <a:graphicFrameLocks noChangeAspect="1"/>
          </p:cNvGraphicFramePr>
          <p:nvPr/>
        </p:nvGraphicFramePr>
        <p:xfrm>
          <a:off x="952500" y="5614988"/>
          <a:ext cx="2159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699" name="Equation" r:id="rId6" imgW="2159000" imgH="457200" progId="Equation.DSMT4">
                  <p:embed/>
                </p:oleObj>
              </mc:Choice>
              <mc:Fallback>
                <p:oleObj name="Equation" r:id="rId6" imgW="2159000" imgH="45720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5614988"/>
                        <a:ext cx="21590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96" name="Oval 9"/>
          <p:cNvSpPr>
            <a:spLocks noChangeArrowheads="1"/>
          </p:cNvSpPr>
          <p:nvPr/>
        </p:nvSpPr>
        <p:spPr bwMode="auto">
          <a:xfrm>
            <a:off x="5235575" y="2943225"/>
            <a:ext cx="3155950" cy="3155950"/>
          </a:xfrm>
          <a:prstGeom prst="ellipse">
            <a:avLst/>
          </a:prstGeom>
          <a:noFill/>
          <a:ln w="15875" algn="ctr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68659" name="Line 19"/>
          <p:cNvSpPr>
            <a:spLocks noChangeShapeType="1"/>
          </p:cNvSpPr>
          <p:nvPr/>
        </p:nvSpPr>
        <p:spPr bwMode="auto">
          <a:xfrm flipH="1">
            <a:off x="7310438" y="3467100"/>
            <a:ext cx="646112" cy="582613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68669" name="Line 29"/>
          <p:cNvSpPr>
            <a:spLocks noChangeShapeType="1"/>
          </p:cNvSpPr>
          <p:nvPr/>
        </p:nvSpPr>
        <p:spPr bwMode="auto">
          <a:xfrm rot="5015131" flipH="1">
            <a:off x="7265194" y="5007769"/>
            <a:ext cx="685800" cy="566738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68679" name="Line 39"/>
          <p:cNvSpPr>
            <a:spLocks noChangeShapeType="1"/>
          </p:cNvSpPr>
          <p:nvPr/>
        </p:nvSpPr>
        <p:spPr bwMode="auto">
          <a:xfrm rot="11263053" flipH="1">
            <a:off x="5543550" y="4822825"/>
            <a:ext cx="663575" cy="587375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68680" name="Object 45"/>
          <p:cNvGraphicFramePr>
            <a:graphicFrameLocks noChangeAspect="1"/>
          </p:cNvGraphicFramePr>
          <p:nvPr/>
        </p:nvGraphicFramePr>
        <p:xfrm>
          <a:off x="5854700" y="5087938"/>
          <a:ext cx="266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00" name="Equation" r:id="rId8" imgW="266469" imgH="291847" progId="Equation.DSMT4">
                  <p:embed/>
                </p:oleObj>
              </mc:Choice>
              <mc:Fallback>
                <p:oleObj name="Equation" r:id="rId8" imgW="266469" imgH="291847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0" y="5087938"/>
                        <a:ext cx="266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1" name="Object 46"/>
          <p:cNvGraphicFramePr>
            <a:graphicFrameLocks noChangeAspect="1"/>
          </p:cNvGraphicFramePr>
          <p:nvPr/>
        </p:nvGraphicFramePr>
        <p:xfrm>
          <a:off x="7270750" y="5253038"/>
          <a:ext cx="266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01" name="Equation" r:id="rId10" imgW="266469" imgH="291847" progId="Equation.DSMT4">
                  <p:embed/>
                </p:oleObj>
              </mc:Choice>
              <mc:Fallback>
                <p:oleObj name="Equation" r:id="rId10" imgW="266469" imgH="291847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0750" y="5253038"/>
                        <a:ext cx="266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2" name="Object 47"/>
          <p:cNvGraphicFramePr>
            <a:graphicFrameLocks noChangeAspect="1"/>
          </p:cNvGraphicFramePr>
          <p:nvPr/>
        </p:nvGraphicFramePr>
        <p:xfrm>
          <a:off x="7340600" y="3489325"/>
          <a:ext cx="266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02" name="Equation" r:id="rId12" imgW="266469" imgH="291847" progId="Equation.DSMT4">
                  <p:embed/>
                </p:oleObj>
              </mc:Choice>
              <mc:Fallback>
                <p:oleObj name="Equation" r:id="rId12" imgW="266469" imgH="291847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0600" y="3489325"/>
                        <a:ext cx="266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43"/>
          <p:cNvSpPr>
            <a:spLocks noChangeArrowheads="1"/>
          </p:cNvSpPr>
          <p:nvPr/>
        </p:nvSpPr>
        <p:spPr bwMode="auto">
          <a:xfrm>
            <a:off x="1512888" y="5494338"/>
            <a:ext cx="1752600" cy="708025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4" name="Rectangle 44"/>
          <p:cNvSpPr>
            <a:spLocks noChangeArrowheads="1"/>
          </p:cNvSpPr>
          <p:nvPr/>
        </p:nvSpPr>
        <p:spPr bwMode="auto">
          <a:xfrm>
            <a:off x="5919788" y="3159125"/>
            <a:ext cx="60483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68685" name="Line 45"/>
          <p:cNvSpPr>
            <a:spLocks noChangeShapeType="1"/>
          </p:cNvSpPr>
          <p:nvPr/>
        </p:nvSpPr>
        <p:spPr bwMode="auto">
          <a:xfrm>
            <a:off x="5884863" y="3230563"/>
            <a:ext cx="927100" cy="12652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" name="Line 49"/>
          <p:cNvSpPr>
            <a:spLocks noChangeShapeType="1"/>
          </p:cNvSpPr>
          <p:nvPr/>
        </p:nvSpPr>
        <p:spPr bwMode="auto">
          <a:xfrm rot="5863052" flipH="1">
            <a:off x="4920456" y="4717257"/>
            <a:ext cx="669925" cy="550862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368670" name="Group 30"/>
          <p:cNvGrpSpPr>
            <a:grpSpLocks/>
          </p:cNvGrpSpPr>
          <p:nvPr/>
        </p:nvGrpSpPr>
        <p:grpSpPr bwMode="auto">
          <a:xfrm rot="-770346">
            <a:off x="5283200" y="5226050"/>
            <a:ext cx="420688" cy="298450"/>
            <a:chOff x="4884" y="2012"/>
            <a:chExt cx="265" cy="188"/>
          </a:xfrm>
        </p:grpSpPr>
        <p:grpSp>
          <p:nvGrpSpPr>
            <p:cNvPr id="368723" name="Group 31"/>
            <p:cNvGrpSpPr>
              <a:grpSpLocks/>
            </p:cNvGrpSpPr>
            <p:nvPr/>
          </p:nvGrpSpPr>
          <p:grpSpPr bwMode="auto">
            <a:xfrm flipV="1">
              <a:off x="4992" y="2136"/>
              <a:ext cx="44" cy="64"/>
              <a:chOff x="4992" y="2136"/>
              <a:chExt cx="44" cy="64"/>
            </a:xfrm>
          </p:grpSpPr>
          <p:sp>
            <p:nvSpPr>
              <p:cNvPr id="368729" name="Line 32"/>
              <p:cNvSpPr>
                <a:spLocks noChangeShapeType="1"/>
              </p:cNvSpPr>
              <p:nvPr/>
            </p:nvSpPr>
            <p:spPr bwMode="auto">
              <a:xfrm flipH="1" flipV="1">
                <a:off x="4992" y="2136"/>
                <a:ext cx="16" cy="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68730" name="Line 33"/>
              <p:cNvSpPr>
                <a:spLocks noChangeShapeType="1"/>
              </p:cNvSpPr>
              <p:nvPr/>
            </p:nvSpPr>
            <p:spPr bwMode="auto">
              <a:xfrm flipV="1">
                <a:off x="5020" y="2136"/>
                <a:ext cx="16" cy="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sp>
          <p:nvSpPr>
            <p:cNvPr id="368724" name="AutoShape 34"/>
            <p:cNvSpPr>
              <a:spLocks noChangeArrowheads="1"/>
            </p:cNvSpPr>
            <p:nvPr/>
          </p:nvSpPr>
          <p:spPr bwMode="auto">
            <a:xfrm>
              <a:off x="4884" y="2080"/>
              <a:ext cx="125" cy="56"/>
            </a:xfrm>
            <a:prstGeom prst="parallelogram">
              <a:avLst>
                <a:gd name="adj" fmla="val 55804"/>
              </a:avLst>
            </a:prstGeom>
            <a:pattFill prst="lgCheck">
              <a:fgClr>
                <a:schemeClr val="tx1"/>
              </a:fgClr>
              <a:bgClr>
                <a:schemeClr val="bg1"/>
              </a:bgClr>
            </a:pattFill>
            <a:ln w="9525" algn="ctr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68725" name="AutoShape 35"/>
            <p:cNvSpPr>
              <a:spLocks noChangeArrowheads="1"/>
            </p:cNvSpPr>
            <p:nvPr/>
          </p:nvSpPr>
          <p:spPr bwMode="auto">
            <a:xfrm>
              <a:off x="4988" y="2068"/>
              <a:ext cx="56" cy="80"/>
            </a:xfrm>
            <a:prstGeom prst="can">
              <a:avLst>
                <a:gd name="adj" fmla="val 35714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68726" name="AutoShape 36"/>
            <p:cNvSpPr>
              <a:spLocks noChangeArrowheads="1"/>
            </p:cNvSpPr>
            <p:nvPr/>
          </p:nvSpPr>
          <p:spPr bwMode="auto">
            <a:xfrm>
              <a:off x="5024" y="2080"/>
              <a:ext cx="125" cy="56"/>
            </a:xfrm>
            <a:prstGeom prst="parallelogram">
              <a:avLst>
                <a:gd name="adj" fmla="val 55804"/>
              </a:avLst>
            </a:prstGeom>
            <a:pattFill prst="lgCheck">
              <a:fgClr>
                <a:schemeClr val="tx1"/>
              </a:fgClr>
              <a:bgClr>
                <a:schemeClr val="bg1"/>
              </a:bgClr>
            </a:pattFill>
            <a:ln w="9525" algn="ctr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68727" name="Line 37"/>
            <p:cNvSpPr>
              <a:spLocks noChangeShapeType="1"/>
            </p:cNvSpPr>
            <p:nvPr/>
          </p:nvSpPr>
          <p:spPr bwMode="auto">
            <a:xfrm flipH="1" flipV="1">
              <a:off x="4992" y="2012"/>
              <a:ext cx="16" cy="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68728" name="Line 38"/>
            <p:cNvSpPr>
              <a:spLocks noChangeShapeType="1"/>
            </p:cNvSpPr>
            <p:nvPr/>
          </p:nvSpPr>
          <p:spPr bwMode="auto">
            <a:xfrm flipV="1">
              <a:off x="5020" y="2012"/>
              <a:ext cx="16" cy="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368650" name="Group 10"/>
          <p:cNvGrpSpPr>
            <a:grpSpLocks/>
          </p:cNvGrpSpPr>
          <p:nvPr/>
        </p:nvGrpSpPr>
        <p:grpSpPr bwMode="auto">
          <a:xfrm rot="-770346">
            <a:off x="7759700" y="3289300"/>
            <a:ext cx="420688" cy="298450"/>
            <a:chOff x="4884" y="2012"/>
            <a:chExt cx="265" cy="188"/>
          </a:xfrm>
        </p:grpSpPr>
        <p:grpSp>
          <p:nvGrpSpPr>
            <p:cNvPr id="368715" name="Group 11"/>
            <p:cNvGrpSpPr>
              <a:grpSpLocks/>
            </p:cNvGrpSpPr>
            <p:nvPr/>
          </p:nvGrpSpPr>
          <p:grpSpPr bwMode="auto">
            <a:xfrm flipV="1">
              <a:off x="4992" y="2136"/>
              <a:ext cx="44" cy="64"/>
              <a:chOff x="4992" y="2136"/>
              <a:chExt cx="44" cy="64"/>
            </a:xfrm>
          </p:grpSpPr>
          <p:sp>
            <p:nvSpPr>
              <p:cNvPr id="368721" name="Line 12"/>
              <p:cNvSpPr>
                <a:spLocks noChangeShapeType="1"/>
              </p:cNvSpPr>
              <p:nvPr/>
            </p:nvSpPr>
            <p:spPr bwMode="auto">
              <a:xfrm flipH="1" flipV="1">
                <a:off x="4992" y="2136"/>
                <a:ext cx="16" cy="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68722" name="Line 13"/>
              <p:cNvSpPr>
                <a:spLocks noChangeShapeType="1"/>
              </p:cNvSpPr>
              <p:nvPr/>
            </p:nvSpPr>
            <p:spPr bwMode="auto">
              <a:xfrm flipV="1">
                <a:off x="5020" y="2136"/>
                <a:ext cx="16" cy="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sp>
          <p:nvSpPr>
            <p:cNvPr id="368716" name="AutoShape 14"/>
            <p:cNvSpPr>
              <a:spLocks noChangeArrowheads="1"/>
            </p:cNvSpPr>
            <p:nvPr/>
          </p:nvSpPr>
          <p:spPr bwMode="auto">
            <a:xfrm>
              <a:off x="4884" y="2080"/>
              <a:ext cx="125" cy="56"/>
            </a:xfrm>
            <a:prstGeom prst="parallelogram">
              <a:avLst>
                <a:gd name="adj" fmla="val 55804"/>
              </a:avLst>
            </a:prstGeom>
            <a:pattFill prst="lgCheck">
              <a:fgClr>
                <a:schemeClr val="tx1"/>
              </a:fgClr>
              <a:bgClr>
                <a:schemeClr val="bg1"/>
              </a:bgClr>
            </a:pattFill>
            <a:ln w="9525" algn="ctr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68717" name="AutoShape 15"/>
            <p:cNvSpPr>
              <a:spLocks noChangeArrowheads="1"/>
            </p:cNvSpPr>
            <p:nvPr/>
          </p:nvSpPr>
          <p:spPr bwMode="auto">
            <a:xfrm>
              <a:off x="4988" y="2068"/>
              <a:ext cx="56" cy="80"/>
            </a:xfrm>
            <a:prstGeom prst="can">
              <a:avLst>
                <a:gd name="adj" fmla="val 35714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68718" name="AutoShape 16"/>
            <p:cNvSpPr>
              <a:spLocks noChangeArrowheads="1"/>
            </p:cNvSpPr>
            <p:nvPr/>
          </p:nvSpPr>
          <p:spPr bwMode="auto">
            <a:xfrm>
              <a:off x="5024" y="2080"/>
              <a:ext cx="125" cy="56"/>
            </a:xfrm>
            <a:prstGeom prst="parallelogram">
              <a:avLst>
                <a:gd name="adj" fmla="val 55804"/>
              </a:avLst>
            </a:prstGeom>
            <a:pattFill prst="lgCheck">
              <a:fgClr>
                <a:schemeClr val="tx1"/>
              </a:fgClr>
              <a:bgClr>
                <a:schemeClr val="bg1"/>
              </a:bgClr>
            </a:pattFill>
            <a:ln w="9525" algn="ctr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68719" name="Line 17"/>
            <p:cNvSpPr>
              <a:spLocks noChangeShapeType="1"/>
            </p:cNvSpPr>
            <p:nvPr/>
          </p:nvSpPr>
          <p:spPr bwMode="auto">
            <a:xfrm flipH="1" flipV="1">
              <a:off x="4992" y="2012"/>
              <a:ext cx="16" cy="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68720" name="Line 18"/>
            <p:cNvSpPr>
              <a:spLocks noChangeShapeType="1"/>
            </p:cNvSpPr>
            <p:nvPr/>
          </p:nvSpPr>
          <p:spPr bwMode="auto">
            <a:xfrm flipV="1">
              <a:off x="5020" y="2012"/>
              <a:ext cx="16" cy="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368660" name="Group 20"/>
          <p:cNvGrpSpPr>
            <a:grpSpLocks/>
          </p:cNvGrpSpPr>
          <p:nvPr/>
        </p:nvGrpSpPr>
        <p:grpSpPr bwMode="auto">
          <a:xfrm rot="-770346">
            <a:off x="7734300" y="5461000"/>
            <a:ext cx="420688" cy="298450"/>
            <a:chOff x="4884" y="2012"/>
            <a:chExt cx="265" cy="188"/>
          </a:xfrm>
        </p:grpSpPr>
        <p:grpSp>
          <p:nvGrpSpPr>
            <p:cNvPr id="368707" name="Group 21"/>
            <p:cNvGrpSpPr>
              <a:grpSpLocks/>
            </p:cNvGrpSpPr>
            <p:nvPr/>
          </p:nvGrpSpPr>
          <p:grpSpPr bwMode="auto">
            <a:xfrm flipV="1">
              <a:off x="4992" y="2136"/>
              <a:ext cx="44" cy="64"/>
              <a:chOff x="4992" y="2136"/>
              <a:chExt cx="44" cy="64"/>
            </a:xfrm>
          </p:grpSpPr>
          <p:sp>
            <p:nvSpPr>
              <p:cNvPr id="368713" name="Line 22"/>
              <p:cNvSpPr>
                <a:spLocks noChangeShapeType="1"/>
              </p:cNvSpPr>
              <p:nvPr/>
            </p:nvSpPr>
            <p:spPr bwMode="auto">
              <a:xfrm flipH="1" flipV="1">
                <a:off x="4992" y="2136"/>
                <a:ext cx="16" cy="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68714" name="Line 23"/>
              <p:cNvSpPr>
                <a:spLocks noChangeShapeType="1"/>
              </p:cNvSpPr>
              <p:nvPr/>
            </p:nvSpPr>
            <p:spPr bwMode="auto">
              <a:xfrm flipV="1">
                <a:off x="5020" y="2136"/>
                <a:ext cx="16" cy="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sp>
          <p:nvSpPr>
            <p:cNvPr id="368708" name="AutoShape 24"/>
            <p:cNvSpPr>
              <a:spLocks noChangeArrowheads="1"/>
            </p:cNvSpPr>
            <p:nvPr/>
          </p:nvSpPr>
          <p:spPr bwMode="auto">
            <a:xfrm>
              <a:off x="4884" y="2080"/>
              <a:ext cx="125" cy="56"/>
            </a:xfrm>
            <a:prstGeom prst="parallelogram">
              <a:avLst>
                <a:gd name="adj" fmla="val 55804"/>
              </a:avLst>
            </a:prstGeom>
            <a:pattFill prst="lgCheck">
              <a:fgClr>
                <a:schemeClr val="tx1"/>
              </a:fgClr>
              <a:bgClr>
                <a:schemeClr val="bg1"/>
              </a:bgClr>
            </a:pattFill>
            <a:ln w="9525" algn="ctr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68709" name="AutoShape 25"/>
            <p:cNvSpPr>
              <a:spLocks noChangeArrowheads="1"/>
            </p:cNvSpPr>
            <p:nvPr/>
          </p:nvSpPr>
          <p:spPr bwMode="auto">
            <a:xfrm>
              <a:off x="4988" y="2068"/>
              <a:ext cx="56" cy="80"/>
            </a:xfrm>
            <a:prstGeom prst="can">
              <a:avLst>
                <a:gd name="adj" fmla="val 35714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68710" name="AutoShape 26"/>
            <p:cNvSpPr>
              <a:spLocks noChangeArrowheads="1"/>
            </p:cNvSpPr>
            <p:nvPr/>
          </p:nvSpPr>
          <p:spPr bwMode="auto">
            <a:xfrm>
              <a:off x="5024" y="2080"/>
              <a:ext cx="125" cy="56"/>
            </a:xfrm>
            <a:prstGeom prst="parallelogram">
              <a:avLst>
                <a:gd name="adj" fmla="val 55804"/>
              </a:avLst>
            </a:prstGeom>
            <a:pattFill prst="lgCheck">
              <a:fgClr>
                <a:schemeClr val="tx1"/>
              </a:fgClr>
              <a:bgClr>
                <a:schemeClr val="bg1"/>
              </a:bgClr>
            </a:pattFill>
            <a:ln w="9525" algn="ctr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368711" name="Line 27"/>
            <p:cNvSpPr>
              <a:spLocks noChangeShapeType="1"/>
            </p:cNvSpPr>
            <p:nvPr/>
          </p:nvSpPr>
          <p:spPr bwMode="auto">
            <a:xfrm flipH="1" flipV="1">
              <a:off x="4992" y="2012"/>
              <a:ext cx="16" cy="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68712" name="Line 28"/>
            <p:cNvSpPr>
              <a:spLocks noChangeShapeType="1"/>
            </p:cNvSpPr>
            <p:nvPr/>
          </p:nvSpPr>
          <p:spPr bwMode="auto">
            <a:xfrm flipV="1">
              <a:off x="5020" y="2012"/>
              <a:ext cx="16" cy="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" dur="1000"/>
                                        <p:tgtEl>
                                          <p:spTgt spid="368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1000"/>
                                        <p:tgtEl>
                                          <p:spTgt spid="368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6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36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6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6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1" grpId="0"/>
      <p:bldP spid="368644" grpId="0"/>
      <p:bldP spid="368645" grpId="0"/>
      <p:bldP spid="368659" grpId="0" animBg="1"/>
      <p:bldP spid="368669" grpId="0" animBg="1"/>
      <p:bldP spid="368679" grpId="0" animBg="1"/>
      <p:bldP spid="3" grpId="0" animBg="1"/>
      <p:bldP spid="4" grpId="0"/>
      <p:bldP spid="368685" grpId="0" animBg="1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5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40555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7DF3E4E-2F28-426B-9BF5-94791038BBF8}" type="slidenum">
              <a:rPr lang="en-US" smtClean="0">
                <a:cs typeface="Arial" charset="0"/>
              </a:rPr>
              <a:pPr/>
              <a:t>25</a:t>
            </a:fld>
            <a:endParaRPr lang="en-US" smtClean="0">
              <a:cs typeface="Arial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581025"/>
            <a:ext cx="8774112" cy="1196975"/>
          </a:xfrm>
        </p:spPr>
        <p:txBody>
          <a:bodyPr/>
          <a:lstStyle/>
          <a:p>
            <a:pPr lvl="1" indent="0" eaLnBrk="1" hangingPunct="1"/>
            <a:r>
              <a:rPr lang="en-ZA" sz="2200" smtClean="0"/>
              <a:t>In 1957 Earth’s first artificial satellite, Sputnik I, was put into orbit 300 km above the Earth’s surface by the USSR.  </a:t>
            </a:r>
            <a:br>
              <a:rPr lang="en-ZA" sz="2200" smtClean="0"/>
            </a:br>
            <a:r>
              <a:rPr lang="en-ZA" sz="2200" smtClean="0"/>
              <a:t>How long did observers have to wait between sightings?</a:t>
            </a:r>
            <a:endParaRPr lang="en-US" sz="2200" smtClean="0"/>
          </a:p>
        </p:txBody>
      </p:sp>
      <p:graphicFrame>
        <p:nvGraphicFramePr>
          <p:cNvPr id="405507" name="Object 38"/>
          <p:cNvGraphicFramePr>
            <a:graphicFrameLocks noChangeAspect="1"/>
          </p:cNvGraphicFramePr>
          <p:nvPr/>
        </p:nvGraphicFramePr>
        <p:xfrm>
          <a:off x="455613" y="1978025"/>
          <a:ext cx="6121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5569" name="Equation" r:id="rId4" imgW="6121400" imgH="508000" progId="Equation.DSMT4">
                  <p:embed/>
                </p:oleObj>
              </mc:Choice>
              <mc:Fallback>
                <p:oleObj name="Equation" r:id="rId4" imgW="6121400" imgH="50800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1978025"/>
                        <a:ext cx="61214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5508" name="Object 39"/>
          <p:cNvGraphicFramePr>
            <a:graphicFrameLocks noChangeAspect="1"/>
          </p:cNvGraphicFramePr>
          <p:nvPr/>
        </p:nvGraphicFramePr>
        <p:xfrm>
          <a:off x="455613" y="2701925"/>
          <a:ext cx="952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5570" name="Equation" r:id="rId6" imgW="952087" imgH="558558" progId="Equation.DSMT4">
                  <p:embed/>
                </p:oleObj>
              </mc:Choice>
              <mc:Fallback>
                <p:oleObj name="Equation" r:id="rId6" imgW="952087" imgH="558558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2701925"/>
                        <a:ext cx="9525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5509" name="Object 40"/>
          <p:cNvGraphicFramePr>
            <a:graphicFrameLocks noChangeAspect="1"/>
          </p:cNvGraphicFramePr>
          <p:nvPr/>
        </p:nvGraphicFramePr>
        <p:xfrm>
          <a:off x="2149475" y="2644775"/>
          <a:ext cx="45720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5571" name="Equation" r:id="rId8" imgW="4572000" imgH="673100" progId="Equation.DSMT4">
                  <p:embed/>
                </p:oleObj>
              </mc:Choice>
              <mc:Fallback>
                <p:oleObj name="Equation" r:id="rId8" imgW="4572000" imgH="67310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9475" y="2644775"/>
                        <a:ext cx="45720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5510" name="Line 6"/>
          <p:cNvSpPr>
            <a:spLocks noChangeShapeType="1"/>
          </p:cNvSpPr>
          <p:nvPr/>
        </p:nvSpPr>
        <p:spPr bwMode="auto">
          <a:xfrm>
            <a:off x="5875338" y="3130550"/>
            <a:ext cx="817562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05511" name="Rectangle 7"/>
          <p:cNvSpPr>
            <a:spLocks noChangeArrowheads="1"/>
          </p:cNvSpPr>
          <p:nvPr/>
        </p:nvSpPr>
        <p:spPr bwMode="auto">
          <a:xfrm>
            <a:off x="179388" y="3687763"/>
            <a:ext cx="8774112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</a:rPr>
              <a:t>Whereas the period of Earth’s </a:t>
            </a:r>
            <a:r>
              <a:rPr lang="en-ZA" sz="2200" i="1">
                <a:solidFill>
                  <a:srgbClr val="000066"/>
                </a:solidFill>
              </a:rPr>
              <a:t>natural</a:t>
            </a:r>
            <a:r>
              <a:rPr lang="en-ZA" sz="2200" i="1" baseline="30000">
                <a:solidFill>
                  <a:srgbClr val="000066"/>
                </a:solidFill>
              </a:rPr>
              <a:t> </a:t>
            </a:r>
            <a:r>
              <a:rPr lang="en-ZA" sz="2200">
                <a:solidFill>
                  <a:srgbClr val="000066"/>
                </a:solidFill>
              </a:rPr>
              <a:t> satellite, the Moon </a:t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>(384 000 km away) is…</a:t>
            </a:r>
            <a:endParaRPr lang="en-US" sz="2200">
              <a:solidFill>
                <a:srgbClr val="000066"/>
              </a:solidFill>
            </a:endParaRPr>
          </a:p>
        </p:txBody>
      </p:sp>
      <p:graphicFrame>
        <p:nvGraphicFramePr>
          <p:cNvPr id="405513" name="Object 41"/>
          <p:cNvGraphicFramePr>
            <a:graphicFrameLocks noChangeAspect="1"/>
          </p:cNvGraphicFramePr>
          <p:nvPr/>
        </p:nvGraphicFramePr>
        <p:xfrm>
          <a:off x="3551238" y="4560888"/>
          <a:ext cx="24130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5572" name="Equation" r:id="rId10" imgW="2413000" imgH="711200" progId="Equation.DSMT4">
                  <p:embed/>
                </p:oleObj>
              </mc:Choice>
              <mc:Fallback>
                <p:oleObj name="Equation" r:id="rId10" imgW="2413000" imgH="71120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1238" y="4560888"/>
                        <a:ext cx="241300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5524" name="Rectangle 20"/>
          <p:cNvSpPr>
            <a:spLocks noChangeArrowheads="1"/>
          </p:cNvSpPr>
          <p:nvPr/>
        </p:nvSpPr>
        <p:spPr bwMode="auto">
          <a:xfrm>
            <a:off x="179388" y="5472113"/>
            <a:ext cx="8774112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</a:rPr>
              <a:t>The problem lies in the fact that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g</a:t>
            </a:r>
            <a:r>
              <a:rPr lang="en-ZA" sz="2200">
                <a:solidFill>
                  <a:srgbClr val="000066"/>
                </a:solidFill>
              </a:rPr>
              <a:t> is only a </a:t>
            </a:r>
            <a:r>
              <a:rPr lang="en-ZA" sz="2200" i="1">
                <a:solidFill>
                  <a:srgbClr val="000066"/>
                </a:solidFill>
              </a:rPr>
              <a:t>local</a:t>
            </a:r>
            <a:r>
              <a:rPr lang="en-ZA" sz="2200" i="1" baseline="30000">
                <a:solidFill>
                  <a:srgbClr val="000066"/>
                </a:solidFill>
              </a:rPr>
              <a:t> </a:t>
            </a:r>
            <a:r>
              <a:rPr lang="en-ZA" sz="2200">
                <a:solidFill>
                  <a:srgbClr val="000066"/>
                </a:solidFill>
              </a:rPr>
              <a:t> constant which can be used only near the surface of the Earth…</a:t>
            </a:r>
            <a:endParaRPr lang="en-US" sz="2200">
              <a:solidFill>
                <a:srgbClr val="000066"/>
              </a:solidFill>
            </a:endParaRPr>
          </a:p>
        </p:txBody>
      </p:sp>
      <p:sp>
        <p:nvSpPr>
          <p:cNvPr id="4" name="Line 21"/>
          <p:cNvSpPr>
            <a:spLocks noChangeShapeType="1"/>
          </p:cNvSpPr>
          <p:nvPr/>
        </p:nvSpPr>
        <p:spPr bwMode="auto">
          <a:xfrm>
            <a:off x="7432675" y="5103813"/>
            <a:ext cx="1012825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" name="Rectangle 22"/>
          <p:cNvSpPr>
            <a:spLocks noChangeArrowheads="1"/>
          </p:cNvSpPr>
          <p:nvPr/>
        </p:nvSpPr>
        <p:spPr bwMode="auto">
          <a:xfrm>
            <a:off x="8243888" y="4697413"/>
            <a:ext cx="9001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</a:rPr>
              <a:t>??!</a:t>
            </a:r>
            <a:endParaRPr lang="en-US" sz="2200">
              <a:solidFill>
                <a:srgbClr val="000066"/>
              </a:solidFill>
            </a:endParaRPr>
          </a:p>
        </p:txBody>
      </p:sp>
      <p:graphicFrame>
        <p:nvGraphicFramePr>
          <p:cNvPr id="2" name="Object 42"/>
          <p:cNvGraphicFramePr>
            <a:graphicFrameLocks noChangeAspect="1"/>
          </p:cNvGraphicFramePr>
          <p:nvPr/>
        </p:nvGraphicFramePr>
        <p:xfrm>
          <a:off x="5976938" y="4824413"/>
          <a:ext cx="1181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5573" name="Equation" r:id="rId12" imgW="1180588" imgH="317362" progId="Equation.DSMT4">
                  <p:embed/>
                </p:oleObj>
              </mc:Choice>
              <mc:Fallback>
                <p:oleObj name="Equation" r:id="rId12" imgW="1180588" imgH="317362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6938" y="4824413"/>
                        <a:ext cx="11811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3"/>
          <p:cNvGraphicFramePr>
            <a:graphicFrameLocks noChangeAspect="1"/>
          </p:cNvGraphicFramePr>
          <p:nvPr/>
        </p:nvGraphicFramePr>
        <p:xfrm>
          <a:off x="7173913" y="4811713"/>
          <a:ext cx="1282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5574" name="Equation" r:id="rId14" imgW="1282700" imgH="266700" progId="Equation.DSMT4">
                  <p:embed/>
                </p:oleObj>
              </mc:Choice>
              <mc:Fallback>
                <p:oleObj name="Equation" r:id="rId14" imgW="1282700" imgH="26670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3913" y="4811713"/>
                        <a:ext cx="12827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5512" name="Object 44"/>
          <p:cNvGraphicFramePr>
            <a:graphicFrameLocks noChangeAspect="1"/>
          </p:cNvGraphicFramePr>
          <p:nvPr/>
        </p:nvGraphicFramePr>
        <p:xfrm>
          <a:off x="419100" y="4683125"/>
          <a:ext cx="1003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5575" name="Equation" r:id="rId16" imgW="1002865" imgH="558558" progId="Equation.DSMT4">
                  <p:embed/>
                </p:oleObj>
              </mc:Choice>
              <mc:Fallback>
                <p:oleObj name="Equation" r:id="rId16" imgW="1002865" imgH="558558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4683125"/>
                        <a:ext cx="10033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5"/>
          <p:cNvGraphicFramePr>
            <a:graphicFrameLocks noChangeAspect="1"/>
          </p:cNvGraphicFramePr>
          <p:nvPr/>
        </p:nvGraphicFramePr>
        <p:xfrm>
          <a:off x="1439863" y="4684713"/>
          <a:ext cx="787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5576" name="Equation" r:id="rId18" imgW="787400" imgH="698500" progId="Equation.DSMT4">
                  <p:embed/>
                </p:oleObj>
              </mc:Choice>
              <mc:Fallback>
                <p:oleObj name="Equation" r:id="rId18" imgW="787400" imgH="69850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9863" y="4684713"/>
                        <a:ext cx="7874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6"/>
          <p:cNvGraphicFramePr>
            <a:graphicFrameLocks noChangeAspect="1"/>
          </p:cNvGraphicFramePr>
          <p:nvPr/>
        </p:nvGraphicFramePr>
        <p:xfrm>
          <a:off x="2238375" y="4621213"/>
          <a:ext cx="1003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5577" name="Equation" r:id="rId20" imgW="1002865" imgH="698197" progId="Equation.DSMT4">
                  <p:embed/>
                </p:oleObj>
              </mc:Choice>
              <mc:Fallback>
                <p:oleObj name="Equation" r:id="rId20" imgW="1002865" imgH="698197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75" y="4621213"/>
                        <a:ext cx="10033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5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" presetClass="exit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405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405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5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" presetClass="exit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405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405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" presetClass="exit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405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405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5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" presetClass="exit" presetSubtype="3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405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405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5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405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405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5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405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405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5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405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405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5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" presetClass="exit" presetSubtype="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" presetClass="exit" presetSubtype="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" presetClass="exit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" presetClass="exit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405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405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5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405510" grpId="0" animBg="1"/>
      <p:bldP spid="405510" grpId="1" animBg="1"/>
      <p:bldP spid="405511" grpId="0"/>
      <p:bldP spid="405511" grpId="1"/>
      <p:bldP spid="405524" grpId="0"/>
      <p:bldP spid="405524" grpId="1"/>
      <p:bldP spid="4" grpId="0" animBg="1"/>
      <p:bldP spid="4" grpId="1" animBg="1"/>
      <p:bldP spid="5" grpId="0"/>
      <p:bldP spid="5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40448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6915378-8FE5-4C5D-BBBC-7FF46A015B73}" type="slidenum">
              <a:rPr lang="en-US" smtClean="0">
                <a:cs typeface="Arial" charset="0"/>
              </a:rPr>
              <a:pPr/>
              <a:t>26</a:t>
            </a:fld>
            <a:endParaRPr lang="en-US" smtClean="0">
              <a:cs typeface="Arial" charset="0"/>
            </a:endParaRPr>
          </a:p>
        </p:txBody>
      </p:sp>
      <p:sp>
        <p:nvSpPr>
          <p:cNvPr id="404488" name="Rectangle 2"/>
          <p:cNvSpPr>
            <a:spLocks noGrp="1" noChangeArrowheads="1"/>
          </p:cNvSpPr>
          <p:nvPr>
            <p:ph type="title"/>
          </p:nvPr>
        </p:nvSpPr>
        <p:spPr>
          <a:xfrm>
            <a:off x="261938" y="574675"/>
            <a:ext cx="8616950" cy="655638"/>
          </a:xfrm>
        </p:spPr>
        <p:txBody>
          <a:bodyPr/>
          <a:lstStyle/>
          <a:p>
            <a:pPr eaLnBrk="1" hangingPunct="1"/>
            <a:r>
              <a:rPr lang="en-ZA" sz="2800" smtClean="0"/>
              <a:t>NEWTON’S LAW OF UNIVERSAL GRAVITATION</a:t>
            </a:r>
            <a:endParaRPr lang="en-US" sz="2800" smtClean="0"/>
          </a:p>
        </p:txBody>
      </p:sp>
      <p:sp>
        <p:nvSpPr>
          <p:cNvPr id="4044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1698625"/>
          </a:xfrm>
        </p:spPr>
        <p:txBody>
          <a:bodyPr/>
          <a:lstStyle/>
          <a:p>
            <a:pPr lvl="1" indent="0" eaLnBrk="1" hangingPunct="1"/>
            <a:r>
              <a:rPr lang="en-ZA" smtClean="0"/>
              <a:t>Any two particles in the universe exert a mutually attractive force on each other which is proportional to the product of their masses and inversely proportional to the square of the distance of their separation.</a:t>
            </a:r>
            <a:endParaRPr lang="en-US" smtClean="0"/>
          </a:p>
        </p:txBody>
      </p:sp>
      <p:graphicFrame>
        <p:nvGraphicFramePr>
          <p:cNvPr id="404484" name="Object 5"/>
          <p:cNvGraphicFramePr>
            <a:graphicFrameLocks noChangeAspect="1"/>
          </p:cNvGraphicFramePr>
          <p:nvPr/>
        </p:nvGraphicFramePr>
        <p:xfrm>
          <a:off x="2827338" y="3209925"/>
          <a:ext cx="3200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488" name="Equation" r:id="rId4" imgW="3200400" imgH="736600" progId="Equation.DSMT4">
                  <p:embed/>
                </p:oleObj>
              </mc:Choice>
              <mc:Fallback>
                <p:oleObj name="Equation" r:id="rId4" imgW="3200400" imgH="736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338" y="3209925"/>
                        <a:ext cx="32004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1190625" y="4221163"/>
            <a:ext cx="7751763" cy="213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7550" lvl="2" indent="-358775">
              <a:lnSpc>
                <a:spcPct val="110000"/>
              </a:lnSpc>
              <a:buFontTx/>
              <a:buBlip>
                <a:blip r:embed="rId6"/>
              </a:buBlip>
            </a:pP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G</a:t>
            </a:r>
            <a:r>
              <a:rPr lang="en-ZA" sz="2200">
                <a:solidFill>
                  <a:srgbClr val="000066"/>
                </a:solidFill>
              </a:rPr>
              <a:t> is the </a:t>
            </a:r>
            <a:r>
              <a:rPr lang="en-ZA" sz="2200" i="1">
                <a:solidFill>
                  <a:srgbClr val="000066"/>
                </a:solidFill>
              </a:rPr>
              <a:t>universal</a:t>
            </a:r>
            <a:r>
              <a:rPr lang="en-ZA" sz="2200" i="1" baseline="-25000">
                <a:solidFill>
                  <a:srgbClr val="000066"/>
                </a:solidFill>
              </a:rPr>
              <a:t> </a:t>
            </a:r>
            <a:r>
              <a:rPr lang="en-ZA" sz="2200">
                <a:solidFill>
                  <a:srgbClr val="000066"/>
                </a:solidFill>
              </a:rPr>
              <a:t> </a:t>
            </a:r>
            <a:r>
              <a:rPr lang="en-ZA" sz="2200">
                <a:solidFill>
                  <a:srgbClr val="FF0000"/>
                </a:solidFill>
              </a:rPr>
              <a:t>gravitation constant</a:t>
            </a:r>
            <a:r>
              <a:rPr lang="en-ZA" sz="2200">
                <a:solidFill>
                  <a:srgbClr val="000066"/>
                </a:solidFill>
              </a:rPr>
              <a:t>.</a:t>
            </a:r>
            <a:endParaRPr lang="en-US" sz="2200">
              <a:solidFill>
                <a:srgbClr val="000066"/>
              </a:solidFill>
            </a:endParaRPr>
          </a:p>
          <a:p>
            <a:pPr marL="179388" lvl="1">
              <a:lnSpc>
                <a:spcPct val="110000"/>
              </a:lnSpc>
              <a:buFont typeface="Arial" charset="0"/>
              <a:buNone/>
            </a:pPr>
            <a:endParaRPr lang="en-US" sz="600">
              <a:solidFill>
                <a:srgbClr val="000066"/>
              </a:solidFill>
            </a:endParaRPr>
          </a:p>
          <a:p>
            <a:pPr marL="717550" lvl="2" indent="-358775">
              <a:lnSpc>
                <a:spcPct val="110000"/>
              </a:lnSpc>
              <a:buFontTx/>
              <a:buBlip>
                <a:blip r:embed="rId6"/>
              </a:buBlip>
            </a:pP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G =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sz="2200">
                <a:solidFill>
                  <a:srgbClr val="000066"/>
                </a:solidFill>
              </a:rPr>
              <a:t>6.67 </a:t>
            </a: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 10</a:t>
            </a:r>
            <a:r>
              <a:rPr lang="en-ZA" sz="2200" baseline="30000">
                <a:solidFill>
                  <a:srgbClr val="000066"/>
                </a:solidFill>
                <a:sym typeface="Symbol" pitchFamily="18" charset="2"/>
              </a:rPr>
              <a:t>–11</a:t>
            </a: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 N</a:t>
            </a:r>
            <a:r>
              <a:rPr lang="en-ZA" sz="2200" baseline="30000">
                <a:solidFill>
                  <a:srgbClr val="000066"/>
                </a:solidFill>
                <a:sym typeface="Symbol" pitchFamily="18" charset="2"/>
              </a:rPr>
              <a:t> </a:t>
            </a: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m</a:t>
            </a:r>
            <a:r>
              <a:rPr lang="en-ZA" sz="2200" baseline="30000">
                <a:solidFill>
                  <a:srgbClr val="000066"/>
                </a:solidFill>
                <a:sym typeface="Symbol" pitchFamily="18" charset="2"/>
              </a:rPr>
              <a:t>2</a:t>
            </a: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/kg</a:t>
            </a:r>
            <a:r>
              <a:rPr lang="en-ZA" sz="2200" baseline="30000">
                <a:solidFill>
                  <a:srgbClr val="000066"/>
                </a:solidFill>
                <a:sym typeface="Symbol" pitchFamily="18" charset="2"/>
              </a:rPr>
              <a:t>2</a:t>
            </a: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.</a:t>
            </a:r>
          </a:p>
          <a:p>
            <a:pPr marL="179388" lvl="1">
              <a:lnSpc>
                <a:spcPct val="110000"/>
              </a:lnSpc>
              <a:buFont typeface="Arial" charset="0"/>
              <a:buNone/>
            </a:pPr>
            <a:endParaRPr lang="en-US" sz="600">
              <a:solidFill>
                <a:srgbClr val="000066"/>
              </a:solidFill>
            </a:endParaRPr>
          </a:p>
          <a:p>
            <a:pPr marL="717550" lvl="2" indent="-358775">
              <a:lnSpc>
                <a:spcPct val="110000"/>
              </a:lnSpc>
              <a:buFontTx/>
              <a:buBlip>
                <a:blip r:embed="rId6"/>
              </a:buBlip>
            </a:pPr>
            <a:r>
              <a:rPr lang="en-US" sz="2200">
                <a:solidFill>
                  <a:srgbClr val="000066"/>
                </a:solidFill>
              </a:rPr>
              <a:t>The equation holds for extended spherical masses (e.g. planets) provided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r>
              <a:rPr lang="en-US" sz="2200">
                <a:solidFill>
                  <a:srgbClr val="000066"/>
                </a:solidFill>
              </a:rPr>
              <a:t>, the distance between their centres, is large compared to their sizes.</a:t>
            </a: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179388" y="4198938"/>
            <a:ext cx="87741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>
                <a:solidFill>
                  <a:srgbClr val="000066"/>
                </a:solidFill>
              </a:rPr>
              <a:t>Notes: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705100" y="3192463"/>
            <a:ext cx="3422650" cy="830262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613" name="Object 16"/>
          <p:cNvGraphicFramePr>
            <a:graphicFrameLocks noChangeAspect="1"/>
          </p:cNvGraphicFramePr>
          <p:nvPr/>
        </p:nvGraphicFramePr>
        <p:xfrm>
          <a:off x="706438" y="3470275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476" name="Equation" r:id="rId4" imgW="1295400" imgH="838200" progId="Equation.DSMT4">
                  <p:embed/>
                </p:oleObj>
              </mc:Choice>
              <mc:Fallback>
                <p:oleObj name="Equation" r:id="rId4" imgW="1295400" imgH="838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438" y="3470275"/>
                        <a:ext cx="129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8468" name="Date Placeholder 3"/>
          <p:cNvSpPr txBox="1">
            <a:spLocks noGrp="1"/>
          </p:cNvSpPr>
          <p:nvPr/>
        </p:nvSpPr>
        <p:spPr bwMode="auto">
          <a:xfrm>
            <a:off x="107950" y="182563"/>
            <a:ext cx="10795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>
                <a:solidFill>
                  <a:srgbClr val="5F5F5F"/>
                </a:solidFill>
                <a:latin typeface="Arial" charset="0"/>
              </a:rPr>
              <a:t>PHY1012F</a:t>
            </a:r>
          </a:p>
        </p:txBody>
      </p:sp>
      <p:sp>
        <p:nvSpPr>
          <p:cNvPr id="488469" name="Slide Number Placeholder 4"/>
          <p:cNvSpPr txBox="1">
            <a:spLocks noGrp="1"/>
          </p:cNvSpPr>
          <p:nvPr/>
        </p:nvSpPr>
        <p:spPr bwMode="auto">
          <a:xfrm>
            <a:off x="8064500" y="6381750"/>
            <a:ext cx="946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58AEB96-BD97-4022-92ED-4713661D4D47}" type="slidenum">
              <a:rPr lang="en-US" sz="1400" b="1">
                <a:solidFill>
                  <a:srgbClr val="5F5F5F"/>
                </a:solidFill>
                <a:latin typeface="Koala" pitchFamily="34" charset="0"/>
              </a:rPr>
              <a:pPr algn="r"/>
              <a:t>27</a:t>
            </a:fld>
            <a:endParaRPr lang="en-US" sz="1400" b="1">
              <a:solidFill>
                <a:srgbClr val="5F5F5F"/>
              </a:solidFill>
              <a:latin typeface="Koala" pitchFamily="34" charset="0"/>
            </a:endParaRPr>
          </a:p>
        </p:txBody>
      </p:sp>
      <p:sp>
        <p:nvSpPr>
          <p:cNvPr id="4884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61938" y="574675"/>
            <a:ext cx="8616950" cy="655638"/>
          </a:xfrm>
        </p:spPr>
        <p:txBody>
          <a:bodyPr/>
          <a:lstStyle/>
          <a:p>
            <a:pPr eaLnBrk="1" hangingPunct="1"/>
            <a:r>
              <a:rPr lang="en-ZA" sz="2800" smtClean="0"/>
              <a:t>NEWTON’S LAW OF UNIVERSAL GRAVITATION</a:t>
            </a:r>
            <a:endParaRPr lang="en-US" sz="2800" smtClean="0"/>
          </a:p>
        </p:txBody>
      </p:sp>
      <p:graphicFrame>
        <p:nvGraphicFramePr>
          <p:cNvPr id="409604" name="Object 17"/>
          <p:cNvGraphicFramePr>
            <a:graphicFrameLocks noChangeAspect="1"/>
          </p:cNvGraphicFramePr>
          <p:nvPr/>
        </p:nvGraphicFramePr>
        <p:xfrm>
          <a:off x="428625" y="1917700"/>
          <a:ext cx="257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477" name="Equation" r:id="rId6" imgW="2578100" imgH="838200" progId="Equation.DSMT4">
                  <p:embed/>
                </p:oleObj>
              </mc:Choice>
              <mc:Fallback>
                <p:oleObj name="Equation" r:id="rId6" imgW="2578100" imgH="838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1917700"/>
                        <a:ext cx="2578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8471" name="Rectangle 9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493713"/>
          </a:xfrm>
        </p:spPr>
        <p:txBody>
          <a:bodyPr/>
          <a:lstStyle/>
          <a:p>
            <a:pPr lvl="1" indent="0" eaLnBrk="1" hangingPunct="1"/>
            <a:r>
              <a:rPr lang="en-ZA" smtClean="0"/>
              <a:t>For a body of mass </a:t>
            </a:r>
            <a:r>
              <a:rPr lang="en-ZA" sz="2200" b="1" i="1" smtClean="0">
                <a:latin typeface="Times New Roman" pitchFamily="18" charset="0"/>
              </a:rPr>
              <a:t>m</a:t>
            </a:r>
            <a:r>
              <a:rPr lang="en-ZA" smtClean="0"/>
              <a:t> at the surface of the Earth:</a:t>
            </a:r>
            <a:endParaRPr lang="en-US" smtClean="0"/>
          </a:p>
        </p:txBody>
      </p:sp>
      <p:sp>
        <p:nvSpPr>
          <p:cNvPr id="409610" name="Rectangle 10"/>
          <p:cNvSpPr>
            <a:spLocks noChangeArrowheads="1"/>
          </p:cNvSpPr>
          <p:nvPr/>
        </p:nvSpPr>
        <p:spPr bwMode="auto">
          <a:xfrm>
            <a:off x="3044825" y="2019300"/>
            <a:ext cx="59070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But this is the body’s weight,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w = mg</a:t>
            </a:r>
            <a:r>
              <a:rPr lang="en-ZA">
                <a:solidFill>
                  <a:srgbClr val="000066"/>
                </a:solidFill>
              </a:rPr>
              <a:t>…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409612" name="Rectangle 12"/>
          <p:cNvSpPr>
            <a:spLocks noChangeArrowheads="1"/>
          </p:cNvSpPr>
          <p:nvPr/>
        </p:nvSpPr>
        <p:spPr bwMode="auto">
          <a:xfrm>
            <a:off x="179388" y="2876550"/>
            <a:ext cx="87741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Hence, for Earth,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" name="Rectangle 14"/>
          <p:cNvSpPr>
            <a:spLocks noChangeArrowheads="1"/>
          </p:cNvSpPr>
          <p:nvPr/>
        </p:nvSpPr>
        <p:spPr bwMode="auto">
          <a:xfrm>
            <a:off x="179388" y="4932363"/>
            <a:ext cx="8774112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The value of the gravitational constant on the surface of any planet,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g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planet</a:t>
            </a:r>
            <a:r>
              <a:rPr lang="en-ZA">
                <a:solidFill>
                  <a:srgbClr val="000066"/>
                </a:solidFill>
              </a:rPr>
              <a:t>, is thus a direct consequence of the size and mass of that planet.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" name="Rectangle 15"/>
          <p:cNvSpPr>
            <a:spLocks noChangeArrowheads="1"/>
          </p:cNvSpPr>
          <p:nvPr/>
        </p:nvSpPr>
        <p:spPr bwMode="auto">
          <a:xfrm>
            <a:off x="6229350" y="4243388"/>
            <a:ext cx="29146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>
                <a:solidFill>
                  <a:srgbClr val="000066"/>
                </a:solidFill>
              </a:rPr>
              <a:t>(Why not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9.80 m/s</a:t>
            </a:r>
            <a:r>
              <a:rPr lang="en-ZA" sz="2000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sz="2000">
                <a:solidFill>
                  <a:srgbClr val="000066"/>
                </a:solidFill>
              </a:rPr>
              <a:t>?)</a:t>
            </a:r>
            <a:endParaRPr lang="en-US" sz="2000">
              <a:solidFill>
                <a:srgbClr val="000066"/>
              </a:solidFill>
            </a:endParaRPr>
          </a:p>
        </p:txBody>
      </p:sp>
      <p:sp>
        <p:nvSpPr>
          <p:cNvPr id="4" name="Freeform 17"/>
          <p:cNvSpPr>
            <a:spLocks/>
          </p:cNvSpPr>
          <p:nvPr/>
        </p:nvSpPr>
        <p:spPr bwMode="auto">
          <a:xfrm>
            <a:off x="5729288" y="4065588"/>
            <a:ext cx="1817687" cy="395287"/>
          </a:xfrm>
          <a:custGeom>
            <a:avLst/>
            <a:gdLst>
              <a:gd name="T0" fmla="*/ 2147483647 w 1145"/>
              <a:gd name="T1" fmla="*/ 0 h 249"/>
              <a:gd name="T2" fmla="*/ 2147483647 w 1145"/>
              <a:gd name="T3" fmla="*/ 2147483647 h 249"/>
              <a:gd name="T4" fmla="*/ 0 60000 65536"/>
              <a:gd name="T5" fmla="*/ 0 60000 65536"/>
              <a:gd name="T6" fmla="*/ 0 w 1145"/>
              <a:gd name="T7" fmla="*/ 0 h 249"/>
              <a:gd name="T8" fmla="*/ 1145 w 1145"/>
              <a:gd name="T9" fmla="*/ 249 h 24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45" h="249">
                <a:moveTo>
                  <a:pt x="1145" y="0"/>
                </a:moveTo>
                <a:cubicBezTo>
                  <a:pt x="1102" y="85"/>
                  <a:pt x="0" y="43"/>
                  <a:pt x="455" y="249"/>
                </a:cubicBezTo>
              </a:path>
            </a:pathLst>
          </a:custGeom>
          <a:noFill/>
          <a:ln w="25400">
            <a:solidFill>
              <a:schemeClr val="bg2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5" name="Object 18"/>
          <p:cNvGraphicFramePr>
            <a:graphicFrameLocks noChangeAspect="1"/>
          </p:cNvGraphicFramePr>
          <p:nvPr/>
        </p:nvGraphicFramePr>
        <p:xfrm>
          <a:off x="2036763" y="3441700"/>
          <a:ext cx="4991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478" name="Equation" r:id="rId8" imgW="4991100" imgH="927100" progId="Equation.DSMT4">
                  <p:embed/>
                </p:oleObj>
              </mc:Choice>
              <mc:Fallback>
                <p:oleObj name="Equation" r:id="rId8" imgW="4991100" imgH="9271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763" y="3441700"/>
                        <a:ext cx="49911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9"/>
          <p:cNvGraphicFramePr>
            <a:graphicFrameLocks noChangeAspect="1"/>
          </p:cNvGraphicFramePr>
          <p:nvPr/>
        </p:nvGraphicFramePr>
        <p:xfrm>
          <a:off x="7064375" y="3611563"/>
          <a:ext cx="1485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8479" name="Equation" r:id="rId10" imgW="1485900" imgH="368300" progId="Equation.DSMT4">
                  <p:embed/>
                </p:oleObj>
              </mc:Choice>
              <mc:Fallback>
                <p:oleObj name="Equation" r:id="rId10" imgW="1485900" imgH="3683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4375" y="3611563"/>
                        <a:ext cx="14859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10" grpId="0"/>
      <p:bldP spid="409612" grpId="0"/>
      <p:bldP spid="2" grpId="0"/>
      <p:bldP spid="3" grpId="0"/>
      <p:bldP spid="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5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45057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2EBCE66-51BF-40BB-9790-03AA06CB4CB0}" type="slidenum">
              <a:rPr lang="en-US" smtClean="0">
                <a:cs typeface="Arial" charset="0"/>
              </a:rPr>
              <a:pPr/>
              <a:t>28</a:t>
            </a:fld>
            <a:endParaRPr lang="en-US" smtClean="0">
              <a:cs typeface="Arial" charset="0"/>
            </a:endParaRPr>
          </a:p>
        </p:txBody>
      </p:sp>
      <p:graphicFrame>
        <p:nvGraphicFramePr>
          <p:cNvPr id="450569" name="Object 12"/>
          <p:cNvGraphicFramePr>
            <a:graphicFrameLocks noChangeAspect="1"/>
          </p:cNvGraphicFramePr>
          <p:nvPr/>
        </p:nvGraphicFramePr>
        <p:xfrm>
          <a:off x="1497013" y="5441950"/>
          <a:ext cx="1698625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581" name="Equation" r:id="rId4" imgW="1689100" imgH="838200" progId="Equation.DSMT4">
                  <p:embed/>
                </p:oleObj>
              </mc:Choice>
              <mc:Fallback>
                <p:oleObj name="Equation" r:id="rId4" imgW="1689100" imgH="838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7013" y="5441950"/>
                        <a:ext cx="1698625" cy="842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577" name="Rectangle 2"/>
          <p:cNvSpPr>
            <a:spLocks noGrp="1" noChangeArrowheads="1"/>
          </p:cNvSpPr>
          <p:nvPr>
            <p:ph type="title"/>
          </p:nvPr>
        </p:nvSpPr>
        <p:spPr>
          <a:xfrm>
            <a:off x="180975" y="574675"/>
            <a:ext cx="8778875" cy="655638"/>
          </a:xfrm>
        </p:spPr>
        <p:txBody>
          <a:bodyPr/>
          <a:lstStyle/>
          <a:p>
            <a:pPr eaLnBrk="1" hangingPunct="1"/>
            <a:r>
              <a:rPr lang="en-ZA" sz="2800" smtClean="0"/>
              <a:t>VARIATION OF </a:t>
            </a:r>
            <a:r>
              <a:rPr lang="en-ZA" sz="2800" b="1" i="1" smtClean="0">
                <a:latin typeface="Times New Roman" pitchFamily="18" charset="0"/>
              </a:rPr>
              <a:t>g</a:t>
            </a:r>
            <a:r>
              <a:rPr lang="en-ZA" sz="2800" smtClean="0"/>
              <a:t> WITH HEIGHT ABOVE GROUND</a:t>
            </a:r>
            <a:endParaRPr lang="en-GB" sz="2800" b="1" i="1" smtClean="0">
              <a:latin typeface="Times New Roman" pitchFamily="18" charset="0"/>
            </a:endParaRPr>
          </a:p>
        </p:txBody>
      </p:sp>
      <p:sp>
        <p:nvSpPr>
          <p:cNvPr id="450567" name="Rectangle 7"/>
          <p:cNvSpPr>
            <a:spLocks noChangeArrowheads="1"/>
          </p:cNvSpPr>
          <p:nvPr/>
        </p:nvSpPr>
        <p:spPr bwMode="auto">
          <a:xfrm>
            <a:off x="179388" y="4911725"/>
            <a:ext cx="87741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For a satellite a distance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h</a:t>
            </a:r>
            <a:r>
              <a:rPr lang="en-ZA">
                <a:solidFill>
                  <a:srgbClr val="000066"/>
                </a:solidFill>
              </a:rPr>
              <a:t> above the earth’s surface:</a:t>
            </a:r>
            <a:endParaRPr lang="en-GB">
              <a:solidFill>
                <a:srgbClr val="000066"/>
              </a:solidFill>
            </a:endParaRPr>
          </a:p>
        </p:txBody>
      </p:sp>
      <p:graphicFrame>
        <p:nvGraphicFramePr>
          <p:cNvPr id="450570" name="Object 13"/>
          <p:cNvGraphicFramePr>
            <a:graphicFrameLocks noChangeAspect="1"/>
          </p:cNvGraphicFramePr>
          <p:nvPr/>
        </p:nvGraphicFramePr>
        <p:xfrm>
          <a:off x="3214688" y="5441950"/>
          <a:ext cx="2119312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582" name="Equation" r:id="rId6" imgW="2108200" imgH="838200" progId="Equation.DSMT4">
                  <p:embed/>
                </p:oleObj>
              </mc:Choice>
              <mc:Fallback>
                <p:oleObj name="Equation" r:id="rId6" imgW="2108200" imgH="838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88" y="5441950"/>
                        <a:ext cx="2119312" cy="842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571" name="Object 14"/>
          <p:cNvGraphicFramePr>
            <a:graphicFrameLocks noChangeAspect="1"/>
          </p:cNvGraphicFramePr>
          <p:nvPr/>
        </p:nvGraphicFramePr>
        <p:xfrm>
          <a:off x="5380038" y="5451475"/>
          <a:ext cx="1749425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583" name="Equation" r:id="rId8" imgW="1739900" imgH="838200" progId="Equation.DSMT4">
                  <p:embed/>
                </p:oleObj>
              </mc:Choice>
              <mc:Fallback>
                <p:oleObj name="Equation" r:id="rId8" imgW="1739900" imgH="838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0038" y="5451475"/>
                        <a:ext cx="1749425" cy="842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36" name="Group 176"/>
          <p:cNvGraphicFramePr>
            <a:graphicFrameLocks noGrp="1"/>
          </p:cNvGraphicFramePr>
          <p:nvPr/>
        </p:nvGraphicFramePr>
        <p:xfrm>
          <a:off x="530225" y="1397000"/>
          <a:ext cx="7891463" cy="3297240"/>
        </p:xfrm>
        <a:graphic>
          <a:graphicData uri="http://schemas.openxmlformats.org/drawingml/2006/table">
            <a:tbl>
              <a:tblPr/>
              <a:tblGrid>
                <a:gridCol w="2230438"/>
                <a:gridCol w="4379912"/>
                <a:gridCol w="1281113"/>
              </a:tblGrid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Height, </a:t>
                      </a:r>
                      <a:r>
                        <a:rPr kumimoji="0" lang="en-ZA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h</a:t>
                      </a:r>
                      <a:endParaRPr kumimoji="0" lang="en-GB" sz="24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Example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g</a:t>
                      </a:r>
                      <a:r>
                        <a:rPr kumimoji="0" lang="en-Z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 (m/s</a:t>
                      </a:r>
                      <a:r>
                        <a:rPr kumimoji="0" lang="en-ZA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2</a:t>
                      </a:r>
                      <a:r>
                        <a:rPr kumimoji="0" lang="en-Z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 Rounded MT Bold" pitchFamily="34" charset="0"/>
                          <a:cs typeface="Arial" charset="0"/>
                        </a:rPr>
                        <a:t>)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0609" name="Rectangle 147"/>
          <p:cNvSpPr>
            <a:spLocks noChangeArrowheads="1"/>
          </p:cNvSpPr>
          <p:nvPr/>
        </p:nvSpPr>
        <p:spPr bwMode="auto">
          <a:xfrm>
            <a:off x="7383463" y="2011363"/>
            <a:ext cx="7715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ZA" sz="2200">
                <a:solidFill>
                  <a:srgbClr val="000066"/>
                </a:solidFill>
              </a:rPr>
              <a:t>9.83</a:t>
            </a:r>
            <a:endParaRPr lang="en-GB" sz="2200">
              <a:solidFill>
                <a:srgbClr val="000066"/>
              </a:solidFill>
            </a:endParaRPr>
          </a:p>
        </p:txBody>
      </p:sp>
      <p:sp>
        <p:nvSpPr>
          <p:cNvPr id="450610" name="Rectangle 148"/>
          <p:cNvSpPr>
            <a:spLocks noChangeArrowheads="1"/>
          </p:cNvSpPr>
          <p:nvPr/>
        </p:nvSpPr>
        <p:spPr bwMode="auto">
          <a:xfrm>
            <a:off x="2882900" y="2011363"/>
            <a:ext cx="40703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ZA" sz="2200">
                <a:solidFill>
                  <a:srgbClr val="000066"/>
                </a:solidFill>
              </a:rPr>
              <a:t>Sea level</a:t>
            </a:r>
            <a:endParaRPr lang="en-GB" sz="2200">
              <a:solidFill>
                <a:srgbClr val="000066"/>
              </a:solidFill>
            </a:endParaRPr>
          </a:p>
        </p:txBody>
      </p:sp>
      <p:sp>
        <p:nvSpPr>
          <p:cNvPr id="450611" name="Rectangle 149"/>
          <p:cNvSpPr>
            <a:spLocks noChangeArrowheads="1"/>
          </p:cNvSpPr>
          <p:nvPr/>
        </p:nvSpPr>
        <p:spPr bwMode="auto">
          <a:xfrm>
            <a:off x="2033588" y="2011363"/>
            <a:ext cx="66833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ZA" sz="2200">
                <a:solidFill>
                  <a:srgbClr val="000066"/>
                </a:solidFill>
              </a:rPr>
              <a:t>0 m</a:t>
            </a:r>
            <a:endParaRPr lang="en-GB" sz="2200">
              <a:solidFill>
                <a:srgbClr val="000066"/>
              </a:solidFill>
            </a:endParaRPr>
          </a:p>
        </p:txBody>
      </p:sp>
      <p:sp>
        <p:nvSpPr>
          <p:cNvPr id="450712" name="Rectangle 152"/>
          <p:cNvSpPr>
            <a:spLocks noChangeArrowheads="1"/>
          </p:cNvSpPr>
          <p:nvPr/>
        </p:nvSpPr>
        <p:spPr bwMode="auto">
          <a:xfrm>
            <a:off x="7383463" y="2562225"/>
            <a:ext cx="7715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ZA" sz="2200">
                <a:solidFill>
                  <a:srgbClr val="000066"/>
                </a:solidFill>
              </a:rPr>
              <a:t>9.81</a:t>
            </a:r>
            <a:endParaRPr lang="en-GB" sz="2200">
              <a:solidFill>
                <a:srgbClr val="000066"/>
              </a:solidFill>
            </a:endParaRPr>
          </a:p>
        </p:txBody>
      </p:sp>
      <p:sp>
        <p:nvSpPr>
          <p:cNvPr id="450713" name="Rectangle 153"/>
          <p:cNvSpPr>
            <a:spLocks noChangeArrowheads="1"/>
          </p:cNvSpPr>
          <p:nvPr/>
        </p:nvSpPr>
        <p:spPr bwMode="auto">
          <a:xfrm>
            <a:off x="2882900" y="2562225"/>
            <a:ext cx="40703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ZA" sz="2200">
                <a:solidFill>
                  <a:srgbClr val="000066"/>
                </a:solidFill>
              </a:rPr>
              <a:t>Kilimanjaro</a:t>
            </a:r>
            <a:endParaRPr lang="en-GB" sz="2200">
              <a:solidFill>
                <a:srgbClr val="000066"/>
              </a:solidFill>
            </a:endParaRPr>
          </a:p>
        </p:txBody>
      </p:sp>
      <p:sp>
        <p:nvSpPr>
          <p:cNvPr id="450714" name="Rectangle 154"/>
          <p:cNvSpPr>
            <a:spLocks noChangeArrowheads="1"/>
          </p:cNvSpPr>
          <p:nvPr/>
        </p:nvSpPr>
        <p:spPr bwMode="auto">
          <a:xfrm>
            <a:off x="1463675" y="2562225"/>
            <a:ext cx="12382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ZA" sz="2200">
                <a:solidFill>
                  <a:srgbClr val="000066"/>
                </a:solidFill>
              </a:rPr>
              <a:t>5 900 m</a:t>
            </a:r>
            <a:endParaRPr lang="en-GB" sz="2200">
              <a:solidFill>
                <a:srgbClr val="000066"/>
              </a:solidFill>
            </a:endParaRPr>
          </a:p>
        </p:txBody>
      </p:sp>
      <p:sp>
        <p:nvSpPr>
          <p:cNvPr id="450715" name="Rectangle 155"/>
          <p:cNvSpPr>
            <a:spLocks noChangeArrowheads="1"/>
          </p:cNvSpPr>
          <p:nvPr/>
        </p:nvSpPr>
        <p:spPr bwMode="auto">
          <a:xfrm>
            <a:off x="7383463" y="3111500"/>
            <a:ext cx="7715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ZA" sz="2200">
                <a:solidFill>
                  <a:srgbClr val="000066"/>
                </a:solidFill>
              </a:rPr>
              <a:t>9.80</a:t>
            </a:r>
            <a:endParaRPr lang="en-GB" sz="2200">
              <a:solidFill>
                <a:srgbClr val="000066"/>
              </a:solidFill>
            </a:endParaRPr>
          </a:p>
        </p:txBody>
      </p:sp>
      <p:sp>
        <p:nvSpPr>
          <p:cNvPr id="450716" name="Rectangle 156"/>
          <p:cNvSpPr>
            <a:spLocks noChangeArrowheads="1"/>
          </p:cNvSpPr>
          <p:nvPr/>
        </p:nvSpPr>
        <p:spPr bwMode="auto">
          <a:xfrm>
            <a:off x="2882900" y="3111500"/>
            <a:ext cx="40703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ZA" sz="2200">
                <a:solidFill>
                  <a:srgbClr val="000066"/>
                </a:solidFill>
              </a:rPr>
              <a:t>Jet airliner</a:t>
            </a:r>
            <a:endParaRPr lang="en-GB" sz="2200">
              <a:solidFill>
                <a:srgbClr val="000066"/>
              </a:solidFill>
            </a:endParaRPr>
          </a:p>
        </p:txBody>
      </p:sp>
      <p:sp>
        <p:nvSpPr>
          <p:cNvPr id="450717" name="Rectangle 157"/>
          <p:cNvSpPr>
            <a:spLocks noChangeArrowheads="1"/>
          </p:cNvSpPr>
          <p:nvPr/>
        </p:nvSpPr>
        <p:spPr bwMode="auto">
          <a:xfrm>
            <a:off x="1296988" y="3111500"/>
            <a:ext cx="14049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ZA" sz="2200">
                <a:solidFill>
                  <a:srgbClr val="000066"/>
                </a:solidFill>
              </a:rPr>
              <a:t>10 000 m</a:t>
            </a:r>
            <a:endParaRPr lang="en-GB" sz="2200">
              <a:solidFill>
                <a:srgbClr val="000066"/>
              </a:solidFill>
            </a:endParaRPr>
          </a:p>
        </p:txBody>
      </p:sp>
      <p:sp>
        <p:nvSpPr>
          <p:cNvPr id="450718" name="Rectangle 158"/>
          <p:cNvSpPr>
            <a:spLocks noChangeArrowheads="1"/>
          </p:cNvSpPr>
          <p:nvPr/>
        </p:nvSpPr>
        <p:spPr bwMode="auto">
          <a:xfrm>
            <a:off x="7383463" y="3654425"/>
            <a:ext cx="7715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ZA" sz="2200">
                <a:solidFill>
                  <a:srgbClr val="000066"/>
                </a:solidFill>
              </a:rPr>
              <a:t>8.85</a:t>
            </a:r>
            <a:endParaRPr lang="en-GB" sz="2200">
              <a:solidFill>
                <a:srgbClr val="000066"/>
              </a:solidFill>
            </a:endParaRPr>
          </a:p>
        </p:txBody>
      </p:sp>
      <p:sp>
        <p:nvSpPr>
          <p:cNvPr id="450719" name="Rectangle 159"/>
          <p:cNvSpPr>
            <a:spLocks noChangeArrowheads="1"/>
          </p:cNvSpPr>
          <p:nvPr/>
        </p:nvSpPr>
        <p:spPr bwMode="auto">
          <a:xfrm>
            <a:off x="2882900" y="3654425"/>
            <a:ext cx="42799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ZA" sz="2200">
                <a:solidFill>
                  <a:srgbClr val="000066"/>
                </a:solidFill>
              </a:rPr>
              <a:t>International Space Station</a:t>
            </a:r>
            <a:endParaRPr lang="en-GB" sz="2200">
              <a:solidFill>
                <a:srgbClr val="000066"/>
              </a:solidFill>
            </a:endParaRPr>
          </a:p>
        </p:txBody>
      </p:sp>
      <p:sp>
        <p:nvSpPr>
          <p:cNvPr id="450720" name="Rectangle 160"/>
          <p:cNvSpPr>
            <a:spLocks noChangeArrowheads="1"/>
          </p:cNvSpPr>
          <p:nvPr/>
        </p:nvSpPr>
        <p:spPr bwMode="auto">
          <a:xfrm>
            <a:off x="1130300" y="3654425"/>
            <a:ext cx="15716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ZA" sz="2200">
                <a:solidFill>
                  <a:srgbClr val="000066"/>
                </a:solidFill>
              </a:rPr>
              <a:t>350 000 m</a:t>
            </a:r>
            <a:endParaRPr lang="en-GB" sz="2200">
              <a:solidFill>
                <a:srgbClr val="000066"/>
              </a:solidFill>
            </a:endParaRPr>
          </a:p>
        </p:txBody>
      </p:sp>
      <p:sp>
        <p:nvSpPr>
          <p:cNvPr id="450721" name="Rectangle 161"/>
          <p:cNvSpPr>
            <a:spLocks noChangeArrowheads="1"/>
          </p:cNvSpPr>
          <p:nvPr/>
        </p:nvSpPr>
        <p:spPr bwMode="auto">
          <a:xfrm>
            <a:off x="7383463" y="4203700"/>
            <a:ext cx="7715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ZA" sz="2200">
                <a:solidFill>
                  <a:srgbClr val="000066"/>
                </a:solidFill>
              </a:rPr>
              <a:t>0.22</a:t>
            </a:r>
            <a:endParaRPr lang="en-GB" sz="2200">
              <a:solidFill>
                <a:srgbClr val="000066"/>
              </a:solidFill>
            </a:endParaRPr>
          </a:p>
        </p:txBody>
      </p:sp>
      <p:sp>
        <p:nvSpPr>
          <p:cNvPr id="450722" name="Rectangle 162"/>
          <p:cNvSpPr>
            <a:spLocks noChangeArrowheads="1"/>
          </p:cNvSpPr>
          <p:nvPr/>
        </p:nvSpPr>
        <p:spPr bwMode="auto">
          <a:xfrm>
            <a:off x="2882900" y="4203700"/>
            <a:ext cx="40703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ZA" sz="2200">
                <a:solidFill>
                  <a:srgbClr val="000066"/>
                </a:solidFill>
              </a:rPr>
              <a:t>Geosynchronous satellite</a:t>
            </a:r>
            <a:endParaRPr lang="en-GB" sz="2200">
              <a:solidFill>
                <a:srgbClr val="000066"/>
              </a:solidFill>
            </a:endParaRPr>
          </a:p>
        </p:txBody>
      </p:sp>
      <p:sp>
        <p:nvSpPr>
          <p:cNvPr id="450723" name="Rectangle 163"/>
          <p:cNvSpPr>
            <a:spLocks noChangeArrowheads="1"/>
          </p:cNvSpPr>
          <p:nvPr/>
        </p:nvSpPr>
        <p:spPr bwMode="auto">
          <a:xfrm>
            <a:off x="727075" y="4203700"/>
            <a:ext cx="19748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ZA" sz="2200">
                <a:solidFill>
                  <a:srgbClr val="000066"/>
                </a:solidFill>
              </a:rPr>
              <a:t>35 900 000 m</a:t>
            </a:r>
            <a:endParaRPr lang="en-GB" sz="220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67" grpId="0"/>
      <p:bldP spid="450712" grpId="0"/>
      <p:bldP spid="450713" grpId="0"/>
      <p:bldP spid="450714" grpId="0"/>
      <p:bldP spid="450715" grpId="0"/>
      <p:bldP spid="450716" grpId="0"/>
      <p:bldP spid="450717" grpId="0"/>
      <p:bldP spid="450718" grpId="0"/>
      <p:bldP spid="450719" grpId="0"/>
      <p:bldP spid="450720" grpId="0"/>
      <p:bldP spid="450721" grpId="0"/>
      <p:bldP spid="450722" grpId="0"/>
      <p:bldP spid="45072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3744" name="Object 78"/>
          <p:cNvGraphicFramePr>
            <a:graphicFrameLocks noChangeAspect="1"/>
          </p:cNvGraphicFramePr>
          <p:nvPr/>
        </p:nvGraphicFramePr>
        <p:xfrm>
          <a:off x="430213" y="2787650"/>
          <a:ext cx="21590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92" name="Equation" r:id="rId4" imgW="2159000" imgH="673100" progId="Equation.DSMT4">
                  <p:embed/>
                </p:oleObj>
              </mc:Choice>
              <mc:Fallback>
                <p:oleObj name="Equation" r:id="rId4" imgW="2159000" imgH="673100" progId="Equation.DSMT4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213" y="2787650"/>
                        <a:ext cx="21590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378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41378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307F19C-E876-4F2E-8CBC-275597020066}" type="slidenum">
              <a:rPr lang="en-US" smtClean="0">
                <a:cs typeface="Arial" charset="0"/>
              </a:rPr>
              <a:pPr/>
              <a:t>29</a:t>
            </a:fld>
            <a:endParaRPr lang="en-US" smtClean="0">
              <a:cs typeface="Arial" charset="0"/>
            </a:endParaRPr>
          </a:p>
        </p:txBody>
      </p:sp>
      <p:sp>
        <p:nvSpPr>
          <p:cNvPr id="413783" name="Rectangle 2"/>
          <p:cNvSpPr>
            <a:spLocks noChangeArrowheads="1"/>
          </p:cNvSpPr>
          <p:nvPr/>
        </p:nvSpPr>
        <p:spPr bwMode="auto">
          <a:xfrm>
            <a:off x="7705725" y="1309688"/>
            <a:ext cx="9763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orbit</a:t>
            </a:r>
            <a:endParaRPr lang="en-US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41378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CIRCULAR ORBITS</a:t>
            </a:r>
            <a:endParaRPr lang="en-US" smtClean="0"/>
          </a:p>
        </p:txBody>
      </p:sp>
      <p:sp>
        <p:nvSpPr>
          <p:cNvPr id="41378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4416425" cy="1296988"/>
          </a:xfrm>
        </p:spPr>
        <p:txBody>
          <a:bodyPr/>
          <a:lstStyle/>
          <a:p>
            <a:pPr lvl="1" indent="0" eaLnBrk="1" hangingPunct="1"/>
            <a:r>
              <a:rPr lang="en-ZA" smtClean="0"/>
              <a:t>We can now derive more universal formulae for any satellite:</a:t>
            </a:r>
            <a:endParaRPr lang="en-US" smtClean="0"/>
          </a:p>
        </p:txBody>
      </p:sp>
      <p:sp>
        <p:nvSpPr>
          <p:cNvPr id="413702" name="Rectangle 6"/>
          <p:cNvSpPr>
            <a:spLocks noChangeArrowheads="1"/>
          </p:cNvSpPr>
          <p:nvPr/>
        </p:nvSpPr>
        <p:spPr bwMode="auto">
          <a:xfrm>
            <a:off x="179388" y="4745038"/>
            <a:ext cx="87741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And, since                                    ,</a:t>
            </a:r>
            <a:endParaRPr lang="en-US">
              <a:solidFill>
                <a:srgbClr val="000066"/>
              </a:solidFill>
            </a:endParaRPr>
          </a:p>
        </p:txBody>
      </p:sp>
      <p:graphicFrame>
        <p:nvGraphicFramePr>
          <p:cNvPr id="413704" name="Object 79"/>
          <p:cNvGraphicFramePr>
            <a:graphicFrameLocks noChangeAspect="1"/>
          </p:cNvGraphicFramePr>
          <p:nvPr/>
        </p:nvGraphicFramePr>
        <p:xfrm>
          <a:off x="463550" y="3694113"/>
          <a:ext cx="2438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93" name="Equation" r:id="rId6" imgW="2438400" imgH="698500" progId="Equation.DSMT4">
                  <p:embed/>
                </p:oleObj>
              </mc:Choice>
              <mc:Fallback>
                <p:oleObj name="Equation" r:id="rId6" imgW="2438400" imgH="698500" progId="Equation.DSMT4">
                  <p:embed/>
                  <p:pic>
                    <p:nvPicPr>
                      <p:cNvPr id="0" name="Picture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3694113"/>
                        <a:ext cx="24384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3787" name="Oval 10"/>
          <p:cNvSpPr>
            <a:spLocks noChangeArrowheads="1"/>
          </p:cNvSpPr>
          <p:nvPr/>
        </p:nvSpPr>
        <p:spPr bwMode="auto">
          <a:xfrm>
            <a:off x="5076825" y="1546225"/>
            <a:ext cx="3721100" cy="3721100"/>
          </a:xfrm>
          <a:prstGeom prst="ellipse">
            <a:avLst/>
          </a:prstGeom>
          <a:noFill/>
          <a:ln w="15875" algn="ctr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413788" name="Line 11"/>
          <p:cNvSpPr>
            <a:spLocks noChangeShapeType="1"/>
          </p:cNvSpPr>
          <p:nvPr/>
        </p:nvSpPr>
        <p:spPr bwMode="auto">
          <a:xfrm flipH="1">
            <a:off x="7650163" y="2162175"/>
            <a:ext cx="646112" cy="582613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13713" name="Rectangle 17"/>
          <p:cNvSpPr>
            <a:spLocks noChangeArrowheads="1"/>
          </p:cNvSpPr>
          <p:nvPr/>
        </p:nvSpPr>
        <p:spPr bwMode="auto">
          <a:xfrm>
            <a:off x="1055688" y="3621088"/>
            <a:ext cx="1984375" cy="877887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413790" name="Rectangle 18"/>
          <p:cNvSpPr>
            <a:spLocks noChangeArrowheads="1"/>
          </p:cNvSpPr>
          <p:nvPr/>
        </p:nvSpPr>
        <p:spPr bwMode="auto">
          <a:xfrm>
            <a:off x="7696200" y="3498850"/>
            <a:ext cx="6048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413792" name="Line 20"/>
          <p:cNvSpPr>
            <a:spLocks noChangeShapeType="1"/>
          </p:cNvSpPr>
          <p:nvPr/>
        </p:nvSpPr>
        <p:spPr bwMode="auto">
          <a:xfrm rot="5863052" flipH="1">
            <a:off x="7708107" y="1467643"/>
            <a:ext cx="590550" cy="677863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13747" name="Oval 51"/>
          <p:cNvSpPr>
            <a:spLocks noChangeArrowheads="1"/>
          </p:cNvSpPr>
          <p:nvPr/>
        </p:nvSpPr>
        <p:spPr bwMode="auto">
          <a:xfrm>
            <a:off x="8191500" y="2041525"/>
            <a:ext cx="215900" cy="21590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tint val="38039"/>
                  <a:invGamma/>
                </a:schemeClr>
              </a:gs>
            </a:gsLst>
            <a:path path="rect">
              <a:fillToRect l="100000" t="100000"/>
            </a:path>
          </a:gradFill>
          <a:ln w="6350" algn="ctr">
            <a:solidFill>
              <a:schemeClr val="tx1"/>
            </a:solidFill>
            <a:round/>
            <a:headEnd/>
            <a:tailEnd type="none" w="lg" len="lg"/>
          </a:ln>
          <a:effectLst/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  <a:defRPr/>
            </a:pPr>
            <a:endParaRPr lang="en-ZA">
              <a:cs typeface="+mn-cs"/>
            </a:endParaRPr>
          </a:p>
        </p:txBody>
      </p:sp>
      <p:sp>
        <p:nvSpPr>
          <p:cNvPr id="413795" name="Rectangle 52"/>
          <p:cNvSpPr>
            <a:spLocks noChangeArrowheads="1"/>
          </p:cNvSpPr>
          <p:nvPr/>
        </p:nvSpPr>
        <p:spPr bwMode="auto">
          <a:xfrm>
            <a:off x="6821488" y="1903413"/>
            <a:ext cx="14478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F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M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on 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m</a:t>
            </a:r>
            <a:endParaRPr lang="en-US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413796" name="Rectangle 53"/>
          <p:cNvSpPr>
            <a:spLocks noChangeArrowheads="1"/>
          </p:cNvSpPr>
          <p:nvPr/>
        </p:nvSpPr>
        <p:spPr bwMode="auto">
          <a:xfrm>
            <a:off x="8207375" y="1778000"/>
            <a:ext cx="6048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m</a:t>
            </a:r>
            <a:endParaRPr lang="en-US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graphicFrame>
        <p:nvGraphicFramePr>
          <p:cNvPr id="413750" name="Object 80"/>
          <p:cNvGraphicFramePr>
            <a:graphicFrameLocks noChangeAspect="1"/>
          </p:cNvGraphicFramePr>
          <p:nvPr/>
        </p:nvGraphicFramePr>
        <p:xfrm>
          <a:off x="2147888" y="4664075"/>
          <a:ext cx="2616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94" name="Equation" r:id="rId8" imgW="2616200" imgH="698500" progId="Equation.DSMT4">
                  <p:embed/>
                </p:oleObj>
              </mc:Choice>
              <mc:Fallback>
                <p:oleObj name="Equation" r:id="rId8" imgW="2616200" imgH="698500" progId="Equation.DSMT4">
                  <p:embed/>
                  <p:pic>
                    <p:nvPicPr>
                      <p:cNvPr id="0" name="Picture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4664075"/>
                        <a:ext cx="26162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751" name="Object 81"/>
          <p:cNvGraphicFramePr>
            <a:graphicFrameLocks noChangeAspect="1"/>
          </p:cNvGraphicFramePr>
          <p:nvPr/>
        </p:nvGraphicFramePr>
        <p:xfrm>
          <a:off x="1131888" y="5464175"/>
          <a:ext cx="18288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95" name="Equation" r:id="rId10" imgW="1828800" imgH="723900" progId="Equation.DSMT4">
                  <p:embed/>
                </p:oleObj>
              </mc:Choice>
              <mc:Fallback>
                <p:oleObj name="Equation" r:id="rId10" imgW="1828800" imgH="723900" progId="Equation.DSMT4">
                  <p:embed/>
                  <p:pic>
                    <p:nvPicPr>
                      <p:cNvPr id="0" name="Picture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888" y="5464175"/>
                        <a:ext cx="18288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56"/>
          <p:cNvSpPr>
            <a:spLocks noChangeArrowheads="1"/>
          </p:cNvSpPr>
          <p:nvPr/>
        </p:nvSpPr>
        <p:spPr bwMode="auto">
          <a:xfrm>
            <a:off x="1055688" y="5395913"/>
            <a:ext cx="1984375" cy="877887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aphicFrame>
        <p:nvGraphicFramePr>
          <p:cNvPr id="3" name="Object 82"/>
          <p:cNvGraphicFramePr>
            <a:graphicFrameLocks noChangeAspect="1"/>
          </p:cNvGraphicFramePr>
          <p:nvPr/>
        </p:nvGraphicFramePr>
        <p:xfrm>
          <a:off x="2609850" y="2909888"/>
          <a:ext cx="80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96" name="Equation" r:id="rId12" imgW="799753" imgH="380835" progId="Equation.DSMT4">
                  <p:embed/>
                </p:oleObj>
              </mc:Choice>
              <mc:Fallback>
                <p:oleObj name="Equation" r:id="rId12" imgW="799753" imgH="380835" progId="Equation.DSMT4">
                  <p:embed/>
                  <p:pic>
                    <p:nvPicPr>
                      <p:cNvPr id="0" name="Picture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2909888"/>
                        <a:ext cx="800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3"/>
          <p:cNvGraphicFramePr>
            <a:graphicFrameLocks noChangeAspect="1"/>
          </p:cNvGraphicFramePr>
          <p:nvPr/>
        </p:nvGraphicFramePr>
        <p:xfrm>
          <a:off x="3462338" y="2654300"/>
          <a:ext cx="13335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97" name="Equation" r:id="rId14" imgW="1333500" imgH="749300" progId="Equation.DSMT4">
                  <p:embed/>
                </p:oleObj>
              </mc:Choice>
              <mc:Fallback>
                <p:oleObj name="Equation" r:id="rId14" imgW="1333500" imgH="749300" progId="Equation.DSMT4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2338" y="2654300"/>
                        <a:ext cx="13335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/>
          <p:cNvSpPr/>
          <p:nvPr/>
        </p:nvSpPr>
        <p:spPr bwMode="auto">
          <a:xfrm>
            <a:off x="6298250" y="2761070"/>
            <a:ext cx="1247138" cy="1298961"/>
          </a:xfrm>
          <a:prstGeom prst="ellipse">
            <a:avLst/>
          </a:prstGeom>
          <a:ln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</a:endParaRPr>
          </a:p>
        </p:txBody>
      </p:sp>
      <p:sp>
        <p:nvSpPr>
          <p:cNvPr id="413793" name="Rectangle 49"/>
          <p:cNvSpPr>
            <a:spLocks noChangeArrowheads="1"/>
          </p:cNvSpPr>
          <p:nvPr/>
        </p:nvSpPr>
        <p:spPr bwMode="auto">
          <a:xfrm>
            <a:off x="6469063" y="3509963"/>
            <a:ext cx="60483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 i="1" dirty="0">
                <a:solidFill>
                  <a:srgbClr val="000066"/>
                </a:solidFill>
                <a:latin typeface="Times New Roman" pitchFamily="18" charset="0"/>
              </a:rPr>
              <a:t>M</a:t>
            </a:r>
            <a:endParaRPr lang="en-US" b="1" i="1" dirty="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413791" name="Line 19"/>
          <p:cNvSpPr>
            <a:spLocks noChangeShapeType="1"/>
          </p:cNvSpPr>
          <p:nvPr/>
        </p:nvSpPr>
        <p:spPr bwMode="auto">
          <a:xfrm flipH="1" flipV="1">
            <a:off x="6935788" y="3381375"/>
            <a:ext cx="1825625" cy="3429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13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702" grpId="0"/>
      <p:bldP spid="413713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527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27552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944F4FE-84A2-4F41-AF78-3BD8B7C9A8C7}" type="slidenum">
              <a:rPr lang="en-US" smtClean="0">
                <a:cs typeface="Arial" charset="0"/>
              </a:rPr>
              <a:pPr/>
              <a:t>3</a:t>
            </a:fld>
            <a:endParaRPr lang="en-US" smtClean="0">
              <a:cs typeface="Arial" charset="0"/>
            </a:endParaRPr>
          </a:p>
        </p:txBody>
      </p:sp>
      <p:sp>
        <p:nvSpPr>
          <p:cNvPr id="2" name="Rectangle 66"/>
          <p:cNvSpPr>
            <a:spLocks noChangeArrowheads="1"/>
          </p:cNvSpPr>
          <p:nvPr/>
        </p:nvSpPr>
        <p:spPr bwMode="auto">
          <a:xfrm>
            <a:off x="179388" y="4214813"/>
            <a:ext cx="8853487" cy="210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In the particle model the centre </a:t>
            </a:r>
            <a:br>
              <a:rPr lang="en-ZA">
                <a:solidFill>
                  <a:srgbClr val="000066"/>
                </a:solidFill>
              </a:rPr>
            </a:br>
            <a:r>
              <a:rPr lang="en-ZA">
                <a:solidFill>
                  <a:srgbClr val="000066"/>
                </a:solidFill>
              </a:rPr>
              <a:t>of the circle lies outside the particle, </a:t>
            </a:r>
            <a:br>
              <a:rPr lang="en-ZA">
                <a:solidFill>
                  <a:srgbClr val="000066"/>
                </a:solidFill>
              </a:rPr>
            </a:br>
            <a:r>
              <a:rPr lang="en-ZA">
                <a:solidFill>
                  <a:srgbClr val="000066"/>
                </a:solidFill>
              </a:rPr>
              <a:t>and we speak of </a:t>
            </a:r>
            <a:r>
              <a:rPr lang="en-ZA">
                <a:solidFill>
                  <a:srgbClr val="FF0000"/>
                </a:solidFill>
              </a:rPr>
              <a:t>orbital motion</a:t>
            </a:r>
            <a:r>
              <a:rPr lang="en-ZA">
                <a:solidFill>
                  <a:srgbClr val="000066"/>
                </a:solidFill>
              </a:rPr>
              <a:t>.</a:t>
            </a:r>
            <a:br>
              <a:rPr lang="en-ZA">
                <a:solidFill>
                  <a:srgbClr val="000066"/>
                </a:solidFill>
              </a:rPr>
            </a:br>
            <a:r>
              <a:rPr lang="en-ZA">
                <a:solidFill>
                  <a:srgbClr val="000066"/>
                </a:solidFill>
              </a:rPr>
              <a:t>Later we shall apply the same principles to the </a:t>
            </a:r>
            <a:r>
              <a:rPr lang="en-ZA">
                <a:solidFill>
                  <a:srgbClr val="FF0000"/>
                </a:solidFill>
              </a:rPr>
              <a:t>rotation</a:t>
            </a:r>
            <a:r>
              <a:rPr lang="en-ZA">
                <a:solidFill>
                  <a:srgbClr val="000066"/>
                </a:solidFill>
              </a:rPr>
              <a:t> or </a:t>
            </a:r>
            <a:r>
              <a:rPr lang="en-ZA">
                <a:solidFill>
                  <a:srgbClr val="FF0000"/>
                </a:solidFill>
              </a:rPr>
              <a:t>spin</a:t>
            </a:r>
            <a:r>
              <a:rPr lang="en-ZA">
                <a:solidFill>
                  <a:srgbClr val="000066"/>
                </a:solidFill>
              </a:rPr>
              <a:t> of extended objects about axes within themselves.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75506" name="Line 50"/>
          <p:cNvSpPr>
            <a:spLocks noChangeShapeType="1"/>
          </p:cNvSpPr>
          <p:nvPr/>
        </p:nvSpPr>
        <p:spPr bwMode="auto">
          <a:xfrm flipV="1">
            <a:off x="7165975" y="3148013"/>
            <a:ext cx="1130300" cy="450850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75513" name="Line 57"/>
          <p:cNvSpPr>
            <a:spLocks noChangeShapeType="1"/>
          </p:cNvSpPr>
          <p:nvPr/>
        </p:nvSpPr>
        <p:spPr bwMode="auto">
          <a:xfrm>
            <a:off x="6038850" y="3148013"/>
            <a:ext cx="1130300" cy="450850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75514" name="Line 58"/>
          <p:cNvSpPr>
            <a:spLocks noChangeShapeType="1"/>
          </p:cNvSpPr>
          <p:nvPr/>
        </p:nvSpPr>
        <p:spPr bwMode="auto">
          <a:xfrm>
            <a:off x="7169150" y="3605213"/>
            <a:ext cx="0" cy="1211262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75533" name="Rectangle 4"/>
          <p:cNvSpPr>
            <a:spLocks noChangeArrowheads="1"/>
          </p:cNvSpPr>
          <p:nvPr/>
        </p:nvSpPr>
        <p:spPr bwMode="auto">
          <a:xfrm>
            <a:off x="179388" y="1343025"/>
            <a:ext cx="877411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Any particle travelling </a:t>
            </a:r>
            <a:r>
              <a:rPr lang="en-ZA" i="1">
                <a:solidFill>
                  <a:srgbClr val="000066"/>
                </a:solidFill>
              </a:rPr>
              <a:t>at constant speed</a:t>
            </a:r>
            <a:r>
              <a:rPr lang="en-US" i="1" baseline="30000">
                <a:solidFill>
                  <a:srgbClr val="000066"/>
                </a:solidFill>
              </a:rPr>
              <a:t> </a:t>
            </a:r>
            <a:r>
              <a:rPr lang="en-ZA">
                <a:solidFill>
                  <a:srgbClr val="000066"/>
                </a:solidFill>
              </a:rPr>
              <a:t> around a circle is engaged in </a:t>
            </a:r>
            <a:r>
              <a:rPr lang="en-ZA">
                <a:solidFill>
                  <a:srgbClr val="FF0000"/>
                </a:solidFill>
              </a:rPr>
              <a:t>uniform circular motion</a:t>
            </a:r>
            <a:r>
              <a:rPr lang="en-ZA">
                <a:solidFill>
                  <a:srgbClr val="000066"/>
                </a:solidFill>
              </a:rPr>
              <a:t>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755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UNIFORM CIRCULAR MOTION</a:t>
            </a:r>
            <a:endParaRPr lang="en-US" smtClean="0"/>
          </a:p>
        </p:txBody>
      </p:sp>
      <p:graphicFrame>
        <p:nvGraphicFramePr>
          <p:cNvPr id="275522" name="Object 66"/>
          <p:cNvGraphicFramePr>
            <a:graphicFrameLocks noChangeAspect="1"/>
          </p:cNvGraphicFramePr>
          <p:nvPr/>
        </p:nvGraphicFramePr>
        <p:xfrm>
          <a:off x="8102600" y="2230438"/>
          <a:ext cx="203200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5537" name="Equation" r:id="rId4" imgW="203112" imgH="291973" progId="Equation.DSMT4">
                  <p:embed/>
                </p:oleObj>
              </mc:Choice>
              <mc:Fallback>
                <p:oleObj name="Equation" r:id="rId4" imgW="203112" imgH="291973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2600" y="2230438"/>
                        <a:ext cx="203200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535" name="Oval 8"/>
          <p:cNvSpPr>
            <a:spLocks noChangeArrowheads="1"/>
          </p:cNvSpPr>
          <p:nvPr/>
        </p:nvSpPr>
        <p:spPr bwMode="auto">
          <a:xfrm>
            <a:off x="5954713" y="2384425"/>
            <a:ext cx="2433637" cy="2433638"/>
          </a:xfrm>
          <a:prstGeom prst="ellipse">
            <a:avLst/>
          </a:prstGeom>
          <a:noFill/>
          <a:ln w="31750" algn="ctr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75508" name="Line 52"/>
          <p:cNvSpPr>
            <a:spLocks noChangeShapeType="1"/>
          </p:cNvSpPr>
          <p:nvPr/>
        </p:nvSpPr>
        <p:spPr bwMode="auto">
          <a:xfrm rot="10800000" flipV="1">
            <a:off x="5554663" y="3167063"/>
            <a:ext cx="479425" cy="1166812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275509" name="Object 67"/>
          <p:cNvGraphicFramePr>
            <a:graphicFrameLocks noChangeAspect="1"/>
          </p:cNvGraphicFramePr>
          <p:nvPr/>
        </p:nvGraphicFramePr>
        <p:xfrm>
          <a:off x="5518150" y="3600450"/>
          <a:ext cx="203200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5538" name="Equation" r:id="rId6" imgW="203112" imgH="291973" progId="Equation.DSMT4">
                  <p:embed/>
                </p:oleObj>
              </mc:Choice>
              <mc:Fallback>
                <p:oleObj name="Equation" r:id="rId6" imgW="203112" imgH="291973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8150" y="3600450"/>
                        <a:ext cx="203200" cy="261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511" name="Line 55"/>
          <p:cNvSpPr>
            <a:spLocks noChangeShapeType="1"/>
          </p:cNvSpPr>
          <p:nvPr/>
        </p:nvSpPr>
        <p:spPr bwMode="auto">
          <a:xfrm rot="4044148" flipV="1">
            <a:off x="7579519" y="4231481"/>
            <a:ext cx="479425" cy="1166813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275512" name="Object 68"/>
          <p:cNvGraphicFramePr>
            <a:graphicFrameLocks noChangeAspect="1"/>
          </p:cNvGraphicFramePr>
          <p:nvPr/>
        </p:nvGraphicFramePr>
        <p:xfrm>
          <a:off x="7980363" y="4887913"/>
          <a:ext cx="203200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5539" name="Equation" r:id="rId8" imgW="203112" imgH="291973" progId="Equation.DSMT4">
                  <p:embed/>
                </p:oleObj>
              </mc:Choice>
              <mc:Fallback>
                <p:oleObj name="Equation" r:id="rId8" imgW="203112" imgH="291973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0363" y="4887913"/>
                        <a:ext cx="203200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507" name="Oval 51"/>
          <p:cNvSpPr>
            <a:spLocks noChangeAspect="1" noChangeArrowheads="1"/>
          </p:cNvSpPr>
          <p:nvPr/>
        </p:nvSpPr>
        <p:spPr bwMode="auto">
          <a:xfrm rot="13500000" flipH="1">
            <a:off x="5983288" y="3095625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75510" name="Oval 54"/>
          <p:cNvSpPr>
            <a:spLocks noChangeAspect="1" noChangeArrowheads="1"/>
          </p:cNvSpPr>
          <p:nvPr/>
        </p:nvSpPr>
        <p:spPr bwMode="auto">
          <a:xfrm rot="13500000" flipH="1">
            <a:off x="7112000" y="4762500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75462" name="Oval 6"/>
          <p:cNvSpPr>
            <a:spLocks noChangeAspect="1" noChangeArrowheads="1"/>
          </p:cNvSpPr>
          <p:nvPr/>
        </p:nvSpPr>
        <p:spPr bwMode="auto">
          <a:xfrm rot="13500000" flipH="1">
            <a:off x="8239125" y="3086100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75515" name="Rectangle 59"/>
          <p:cNvSpPr>
            <a:spLocks noChangeArrowheads="1"/>
          </p:cNvSpPr>
          <p:nvPr/>
        </p:nvSpPr>
        <p:spPr bwMode="auto">
          <a:xfrm>
            <a:off x="6319838" y="2978150"/>
            <a:ext cx="6048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75516" name="Rectangle 60"/>
          <p:cNvSpPr>
            <a:spLocks noChangeArrowheads="1"/>
          </p:cNvSpPr>
          <p:nvPr/>
        </p:nvSpPr>
        <p:spPr bwMode="auto">
          <a:xfrm>
            <a:off x="7408863" y="2978150"/>
            <a:ext cx="6048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75517" name="Rectangle 61"/>
          <p:cNvSpPr>
            <a:spLocks noChangeArrowheads="1"/>
          </p:cNvSpPr>
          <p:nvPr/>
        </p:nvSpPr>
        <p:spPr bwMode="auto">
          <a:xfrm>
            <a:off x="6967538" y="3908425"/>
            <a:ext cx="6048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75544" name="Rectangle 62"/>
          <p:cNvSpPr>
            <a:spLocks noChangeArrowheads="1"/>
          </p:cNvSpPr>
          <p:nvPr/>
        </p:nvSpPr>
        <p:spPr bwMode="auto">
          <a:xfrm>
            <a:off x="6800850" y="3367088"/>
            <a:ext cx="6048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O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75519" name="Rectangle 63"/>
          <p:cNvSpPr>
            <a:spLocks noChangeArrowheads="1"/>
          </p:cNvSpPr>
          <p:nvPr/>
        </p:nvSpPr>
        <p:spPr bwMode="auto">
          <a:xfrm>
            <a:off x="179388" y="2374900"/>
            <a:ext cx="5143500" cy="169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The </a:t>
            </a:r>
            <a:r>
              <a:rPr lang="en-ZA" i="1">
                <a:solidFill>
                  <a:srgbClr val="000066"/>
                </a:solidFill>
              </a:rPr>
              <a:t>magnitude</a:t>
            </a:r>
            <a:r>
              <a:rPr lang="en-US" i="1" baseline="30000">
                <a:solidFill>
                  <a:srgbClr val="000066"/>
                </a:solidFill>
              </a:rPr>
              <a:t> </a:t>
            </a:r>
            <a:r>
              <a:rPr lang="en-ZA">
                <a:solidFill>
                  <a:srgbClr val="000066"/>
                </a:solidFill>
              </a:rPr>
              <a:t> of     is constant,   but since     is everywhere  tangent to the circle, its </a:t>
            </a:r>
            <a:r>
              <a:rPr lang="en-ZA" i="1">
                <a:solidFill>
                  <a:srgbClr val="000066"/>
                </a:solidFill>
              </a:rPr>
              <a:t>direction</a:t>
            </a:r>
            <a:r>
              <a:rPr lang="en-US" i="1" baseline="30000">
                <a:solidFill>
                  <a:srgbClr val="000066"/>
                </a:solidFill>
              </a:rPr>
              <a:t> </a:t>
            </a:r>
            <a:r>
              <a:rPr lang="en-ZA">
                <a:solidFill>
                  <a:srgbClr val="000066"/>
                </a:solidFill>
              </a:rPr>
              <a:t> changes continuously.</a:t>
            </a:r>
            <a:endParaRPr lang="en-US">
              <a:solidFill>
                <a:srgbClr val="000066"/>
              </a:solidFill>
            </a:endParaRPr>
          </a:p>
        </p:txBody>
      </p:sp>
      <p:graphicFrame>
        <p:nvGraphicFramePr>
          <p:cNvPr id="275520" name="Object 69"/>
          <p:cNvGraphicFramePr>
            <a:graphicFrameLocks noChangeAspect="1"/>
          </p:cNvGraphicFramePr>
          <p:nvPr/>
        </p:nvGraphicFramePr>
        <p:xfrm>
          <a:off x="3146425" y="24638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5540" name="Equation" r:id="rId10" imgW="203112" imgH="291973" progId="Equation.DSMT4">
                  <p:embed/>
                </p:oleObj>
              </mc:Choice>
              <mc:Fallback>
                <p:oleObj name="Equation" r:id="rId10" imgW="203112" imgH="291973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6425" y="24638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5521" name="Object 70"/>
          <p:cNvGraphicFramePr>
            <a:graphicFrameLocks noChangeAspect="1"/>
          </p:cNvGraphicFramePr>
          <p:nvPr/>
        </p:nvGraphicFramePr>
        <p:xfrm>
          <a:off x="1885950" y="286385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5541" name="Equation" r:id="rId12" imgW="203112" imgH="291973" progId="Equation.DSMT4">
                  <p:embed/>
                </p:oleObj>
              </mc:Choice>
              <mc:Fallback>
                <p:oleObj name="Equation" r:id="rId12" imgW="203112" imgH="291973" progId="Equation.DSMT4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286385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546" name="Line 29"/>
          <p:cNvSpPr>
            <a:spLocks noChangeShapeType="1"/>
          </p:cNvSpPr>
          <p:nvPr/>
        </p:nvSpPr>
        <p:spPr bwMode="auto">
          <a:xfrm rot="10800000">
            <a:off x="7813675" y="1952625"/>
            <a:ext cx="479425" cy="1166813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75547" name="Oval 68"/>
          <p:cNvSpPr>
            <a:spLocks noChangeAspect="1" noChangeArrowheads="1"/>
          </p:cNvSpPr>
          <p:nvPr/>
        </p:nvSpPr>
        <p:spPr bwMode="auto">
          <a:xfrm rot="13500000" flipH="1">
            <a:off x="8239125" y="308768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7037E-7 C 0.02812 0.09074 -0.00452 0.19514 -0.07257 0.23264 C -0.14045 0.26968 -0.2184 0.22639 -0.24636 0.13519 C -0.27431 0.04421 -0.24184 -0.05972 -0.17361 -0.09676 C -0.1059 -0.13449 -0.02778 -0.09028 1.94444E-6 -3.7037E-7 Z " pathEditMode="relative" rAng="4062067" ptsTypes="fffff">
                                      <p:cBhvr>
                                        <p:cTn id="6" dur="5000" spd="-100000" fill="hold"/>
                                        <p:tgtEl>
                                          <p:spTgt spid="2754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00" y="68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5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5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5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75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3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3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34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34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75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34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75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75506" grpId="0" animBg="1"/>
      <p:bldP spid="275513" grpId="0" animBg="1"/>
      <p:bldP spid="275514" grpId="0" animBg="1"/>
      <p:bldP spid="275508" grpId="0" animBg="1"/>
      <p:bldP spid="275511" grpId="0" animBg="1"/>
      <p:bldP spid="275507" grpId="0" animBg="1"/>
      <p:bldP spid="275510" grpId="0" animBg="1"/>
      <p:bldP spid="275462" grpId="0" animBg="1"/>
      <p:bldP spid="275515" grpId="0"/>
      <p:bldP spid="275516" grpId="0"/>
      <p:bldP spid="275517" grpId="0"/>
      <p:bldP spid="27551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5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41575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AC93961-E581-4A80-943E-57B6D285A976}" type="slidenum">
              <a:rPr lang="en-US" smtClean="0">
                <a:cs typeface="Arial" charset="0"/>
              </a:rPr>
              <a:pPr/>
              <a:t>30</a:t>
            </a:fld>
            <a:endParaRPr lang="en-US" smtClean="0">
              <a:cs typeface="Arial" charset="0"/>
            </a:endParaRPr>
          </a:p>
        </p:txBody>
      </p:sp>
      <p:sp>
        <p:nvSpPr>
          <p:cNvPr id="4157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CIRCULAR ORBITS</a:t>
            </a:r>
            <a:endParaRPr lang="en-US" smtClean="0"/>
          </a:p>
        </p:txBody>
      </p:sp>
      <p:sp>
        <p:nvSpPr>
          <p:cNvPr id="415757" name="Rectangle 4"/>
          <p:cNvSpPr>
            <a:spLocks noChangeArrowheads="1"/>
          </p:cNvSpPr>
          <p:nvPr/>
        </p:nvSpPr>
        <p:spPr bwMode="auto">
          <a:xfrm>
            <a:off x="179388" y="1393825"/>
            <a:ext cx="8658225" cy="460375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200">
                <a:solidFill>
                  <a:srgbClr val="000066"/>
                </a:solidFill>
              </a:rPr>
              <a:t>So the correct period of the Moon is…</a:t>
            </a:r>
            <a:endParaRPr lang="en-US" sz="2200">
              <a:solidFill>
                <a:srgbClr val="000066"/>
              </a:solidFill>
            </a:endParaRPr>
          </a:p>
        </p:txBody>
      </p:sp>
      <p:graphicFrame>
        <p:nvGraphicFramePr>
          <p:cNvPr id="415749" name="Object 7"/>
          <p:cNvGraphicFramePr>
            <a:graphicFrameLocks noChangeAspect="1"/>
          </p:cNvGraphicFramePr>
          <p:nvPr/>
        </p:nvGraphicFramePr>
        <p:xfrm>
          <a:off x="493713" y="1966913"/>
          <a:ext cx="18288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757" name="Equation" r:id="rId4" imgW="1828800" imgH="723900" progId="Equation.DSMT4">
                  <p:embed/>
                </p:oleObj>
              </mc:Choice>
              <mc:Fallback>
                <p:oleObj name="Equation" r:id="rId4" imgW="1828800" imgH="723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3" y="1966913"/>
                        <a:ext cx="18288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750" name="Object 8"/>
          <p:cNvGraphicFramePr>
            <a:graphicFrameLocks noChangeAspect="1"/>
          </p:cNvGraphicFramePr>
          <p:nvPr/>
        </p:nvGraphicFramePr>
        <p:xfrm>
          <a:off x="493713" y="2811463"/>
          <a:ext cx="5892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758" name="Equation" r:id="rId6" imgW="5892800" imgH="800100" progId="Equation.DSMT4">
                  <p:embed/>
                </p:oleObj>
              </mc:Choice>
              <mc:Fallback>
                <p:oleObj name="Equation" r:id="rId6" imgW="5892800" imgH="800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3" y="2811463"/>
                        <a:ext cx="58928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387350" y="3778250"/>
            <a:ext cx="7370763" cy="460375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200" b="1">
                <a:solidFill>
                  <a:srgbClr val="000066"/>
                </a:solidFill>
                <a:sym typeface="Symbol" pitchFamily="18" charset="2"/>
              </a:rPr>
              <a:t></a:t>
            </a: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 =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2.37  10</a:t>
            </a:r>
            <a:r>
              <a:rPr lang="en-ZA" sz="2200" b="1" baseline="30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6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s = 27.4 days</a:t>
            </a:r>
          </a:p>
        </p:txBody>
      </p:sp>
      <p:sp>
        <p:nvSpPr>
          <p:cNvPr id="3" name="Line 8"/>
          <p:cNvSpPr>
            <a:spLocks noChangeShapeType="1"/>
          </p:cNvSpPr>
          <p:nvPr/>
        </p:nvSpPr>
        <p:spPr bwMode="auto">
          <a:xfrm>
            <a:off x="2901950" y="4179888"/>
            <a:ext cx="1066800" cy="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1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5017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F0431F1-53A3-45D6-AD0B-5935BF3ABCA0}" type="slidenum">
              <a:rPr lang="en-US" smtClean="0">
                <a:cs typeface="Arial" charset="0"/>
              </a:rPr>
              <a:pPr/>
              <a:t>31</a:t>
            </a:fld>
            <a:endParaRPr lang="en-US" smtClean="0">
              <a:cs typeface="Arial" charset="0"/>
            </a:endParaRPr>
          </a:p>
        </p:txBody>
      </p:sp>
      <p:sp>
        <p:nvSpPr>
          <p:cNvPr id="411653" name="Rectangle 5"/>
          <p:cNvSpPr>
            <a:spLocks noChangeArrowheads="1"/>
          </p:cNvSpPr>
          <p:nvPr/>
        </p:nvSpPr>
        <p:spPr bwMode="auto">
          <a:xfrm>
            <a:off x="179388" y="3133725"/>
            <a:ext cx="8774112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To date, however, the most precise experiments have been unable to determine any measurable difference between the two. 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5017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INERTIAL and GRAVITATIONAL MASS</a:t>
            </a:r>
            <a:endParaRPr lang="en-US" smtClean="0"/>
          </a:p>
        </p:txBody>
      </p:sp>
      <p:sp>
        <p:nvSpPr>
          <p:cNvPr id="5017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1698625"/>
          </a:xfrm>
        </p:spPr>
        <p:txBody>
          <a:bodyPr/>
          <a:lstStyle/>
          <a:p>
            <a:pPr lvl="1" indent="0" eaLnBrk="1" hangingPunct="1"/>
            <a:r>
              <a:rPr lang="en-ZA" smtClean="0"/>
              <a:t>The connection between </a:t>
            </a:r>
            <a:r>
              <a:rPr lang="en-ZA" smtClean="0">
                <a:solidFill>
                  <a:srgbClr val="FF0000"/>
                </a:solidFill>
              </a:rPr>
              <a:t>inertial mass</a:t>
            </a:r>
            <a:r>
              <a:rPr lang="en-ZA" smtClean="0"/>
              <a:t> (found by meas-uring a body’s acceleration </a:t>
            </a:r>
            <a:r>
              <a:rPr lang="en-ZA" b="1" i="1" smtClean="0">
                <a:latin typeface="Times New Roman" pitchFamily="18" charset="0"/>
              </a:rPr>
              <a:t>a</a:t>
            </a:r>
            <a:r>
              <a:rPr lang="en-ZA" smtClean="0"/>
              <a:t> in response to a force </a:t>
            </a:r>
            <a:r>
              <a:rPr lang="en-ZA" b="1" i="1" smtClean="0">
                <a:latin typeface="Times New Roman" pitchFamily="18" charset="0"/>
              </a:rPr>
              <a:t>F</a:t>
            </a:r>
            <a:r>
              <a:rPr lang="en-ZA" smtClean="0"/>
              <a:t>) and the </a:t>
            </a:r>
            <a:r>
              <a:rPr lang="en-ZA" smtClean="0">
                <a:solidFill>
                  <a:srgbClr val="FF0000"/>
                </a:solidFill>
              </a:rPr>
              <a:t>gravitational mass</a:t>
            </a:r>
            <a:r>
              <a:rPr lang="en-ZA" smtClean="0"/>
              <a:t> which causes two bodies to attract each other is not immediately apparent…</a:t>
            </a:r>
            <a:endParaRPr lang="en-US" smtClean="0"/>
          </a:p>
        </p:txBody>
      </p:sp>
      <p:sp>
        <p:nvSpPr>
          <p:cNvPr id="411652" name="Rectangle 4"/>
          <p:cNvSpPr>
            <a:spLocks noChangeArrowheads="1"/>
          </p:cNvSpPr>
          <p:nvPr/>
        </p:nvSpPr>
        <p:spPr bwMode="auto">
          <a:xfrm>
            <a:off x="179388" y="4511675"/>
            <a:ext cx="8774112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Einstein’s general theory of relativity explains this </a:t>
            </a:r>
            <a:r>
              <a:rPr lang="en-ZA">
                <a:solidFill>
                  <a:srgbClr val="FF0000"/>
                </a:solidFill>
              </a:rPr>
              <a:t>principle of equivalence</a:t>
            </a:r>
            <a:r>
              <a:rPr lang="en-ZA">
                <a:solidFill>
                  <a:srgbClr val="000066"/>
                </a:solidFill>
              </a:rPr>
              <a:t> (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m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inert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m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grav</a:t>
            </a:r>
            <a:r>
              <a:rPr lang="en-ZA">
                <a:solidFill>
                  <a:srgbClr val="000066"/>
                </a:solidFill>
              </a:rPr>
              <a:t>) as a fundamental property of space-time.</a:t>
            </a:r>
            <a:endParaRPr lang="en-US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653" grpId="0"/>
      <p:bldP spid="41165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96" name="Date Placeholder 3"/>
          <p:cNvSpPr txBox="1">
            <a:spLocks noGrp="1"/>
          </p:cNvSpPr>
          <p:nvPr/>
        </p:nvSpPr>
        <p:spPr bwMode="auto">
          <a:xfrm>
            <a:off x="107950" y="182563"/>
            <a:ext cx="10795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>
                <a:solidFill>
                  <a:srgbClr val="5F5F5F"/>
                </a:solidFill>
                <a:latin typeface="Arial" charset="0"/>
              </a:rPr>
              <a:t>PHY1012F</a:t>
            </a:r>
          </a:p>
        </p:txBody>
      </p:sp>
      <p:sp>
        <p:nvSpPr>
          <p:cNvPr id="556097" name="Slide Number Placeholder 4"/>
          <p:cNvSpPr txBox="1">
            <a:spLocks noGrp="1"/>
          </p:cNvSpPr>
          <p:nvPr/>
        </p:nvSpPr>
        <p:spPr bwMode="auto">
          <a:xfrm>
            <a:off x="8064500" y="6381750"/>
            <a:ext cx="946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D2DEA1C-8D14-4BC1-BB0D-7232F6CE4FC0}" type="slidenum">
              <a:rPr lang="en-US" sz="1400" b="1">
                <a:solidFill>
                  <a:srgbClr val="5F5F5F"/>
                </a:solidFill>
                <a:latin typeface="Koala" pitchFamily="34" charset="0"/>
              </a:rPr>
              <a:pPr algn="r"/>
              <a:t>32</a:t>
            </a:fld>
            <a:endParaRPr lang="en-US" sz="1400" b="1">
              <a:solidFill>
                <a:srgbClr val="5F5F5F"/>
              </a:solidFill>
              <a:latin typeface="Koala" pitchFamily="34" charset="0"/>
            </a:endParaRPr>
          </a:p>
        </p:txBody>
      </p:sp>
      <p:grpSp>
        <p:nvGrpSpPr>
          <p:cNvPr id="391245" name="Group 77"/>
          <p:cNvGrpSpPr>
            <a:grpSpLocks/>
          </p:cNvGrpSpPr>
          <p:nvPr/>
        </p:nvGrpSpPr>
        <p:grpSpPr bwMode="auto">
          <a:xfrm>
            <a:off x="5486400" y="2519363"/>
            <a:ext cx="2114550" cy="1038225"/>
            <a:chOff x="3456" y="1587"/>
            <a:chExt cx="1332" cy="654"/>
          </a:xfrm>
        </p:grpSpPr>
        <p:sp>
          <p:nvSpPr>
            <p:cNvPr id="556144" name="Rectangle 48"/>
            <p:cNvSpPr>
              <a:spLocks noChangeArrowheads="1"/>
            </p:cNvSpPr>
            <p:nvPr/>
          </p:nvSpPr>
          <p:spPr bwMode="auto">
            <a:xfrm>
              <a:off x="4407" y="1963"/>
              <a:ext cx="381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Font typeface="Arial" charset="0"/>
                <a:buNone/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</a:rPr>
                <a:t>r</a:t>
              </a:r>
              <a:endParaRPr lang="en-US" sz="20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grpSp>
          <p:nvGrpSpPr>
            <p:cNvPr id="556145" name="Group 74"/>
            <p:cNvGrpSpPr>
              <a:grpSpLocks/>
            </p:cNvGrpSpPr>
            <p:nvPr/>
          </p:nvGrpSpPr>
          <p:grpSpPr bwMode="auto">
            <a:xfrm>
              <a:off x="3610" y="1587"/>
              <a:ext cx="942" cy="490"/>
              <a:chOff x="3610" y="1587"/>
              <a:chExt cx="942" cy="490"/>
            </a:xfrm>
          </p:grpSpPr>
          <p:sp>
            <p:nvSpPr>
              <p:cNvPr id="556147" name="Line 4"/>
              <p:cNvSpPr>
                <a:spLocks noChangeShapeType="1"/>
              </p:cNvSpPr>
              <p:nvPr/>
            </p:nvSpPr>
            <p:spPr bwMode="auto">
              <a:xfrm rot="5400000">
                <a:off x="3609" y="1588"/>
                <a:ext cx="451" cy="449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56148" name="Line 5"/>
              <p:cNvSpPr>
                <a:spLocks noChangeShapeType="1"/>
              </p:cNvSpPr>
              <p:nvPr/>
            </p:nvSpPr>
            <p:spPr bwMode="auto">
              <a:xfrm>
                <a:off x="4069" y="1596"/>
                <a:ext cx="483" cy="48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sp>
          <p:nvSpPr>
            <p:cNvPr id="556146" name="Rectangle 47"/>
            <p:cNvSpPr>
              <a:spLocks noChangeArrowheads="1"/>
            </p:cNvSpPr>
            <p:nvPr/>
          </p:nvSpPr>
          <p:spPr bwMode="auto">
            <a:xfrm>
              <a:off x="3456" y="1972"/>
              <a:ext cx="341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  <a:endParaRPr lang="en-US" sz="20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91244" name="Group 76"/>
          <p:cNvGrpSpPr>
            <a:grpSpLocks/>
          </p:cNvGrpSpPr>
          <p:nvPr/>
        </p:nvGrpSpPr>
        <p:grpSpPr bwMode="auto">
          <a:xfrm>
            <a:off x="7442200" y="2228850"/>
            <a:ext cx="1309688" cy="1930400"/>
            <a:chOff x="4688" y="1404"/>
            <a:chExt cx="825" cy="1216"/>
          </a:xfrm>
        </p:grpSpPr>
        <p:grpSp>
          <p:nvGrpSpPr>
            <p:cNvPr id="556140" name="Group 75"/>
            <p:cNvGrpSpPr>
              <a:grpSpLocks/>
            </p:cNvGrpSpPr>
            <p:nvPr/>
          </p:nvGrpSpPr>
          <p:grpSpPr bwMode="auto">
            <a:xfrm>
              <a:off x="4688" y="1648"/>
              <a:ext cx="672" cy="972"/>
              <a:chOff x="4688" y="1648"/>
              <a:chExt cx="672" cy="972"/>
            </a:xfrm>
          </p:grpSpPr>
          <p:sp>
            <p:nvSpPr>
              <p:cNvPr id="556142" name="Line 3"/>
              <p:cNvSpPr>
                <a:spLocks noChangeShapeType="1"/>
              </p:cNvSpPr>
              <p:nvPr/>
            </p:nvSpPr>
            <p:spPr bwMode="auto">
              <a:xfrm flipV="1">
                <a:off x="5360" y="1648"/>
                <a:ext cx="0" cy="972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56143" name="Line 6"/>
              <p:cNvSpPr>
                <a:spLocks noChangeShapeType="1"/>
              </p:cNvSpPr>
              <p:nvPr/>
            </p:nvSpPr>
            <p:spPr bwMode="auto">
              <a:xfrm rot="16200000" flipV="1">
                <a:off x="5022" y="1782"/>
                <a:ext cx="0" cy="66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sp>
          <p:nvSpPr>
            <p:cNvPr id="556141" name="Rectangle 53"/>
            <p:cNvSpPr>
              <a:spLocks noChangeArrowheads="1"/>
            </p:cNvSpPr>
            <p:nvPr/>
          </p:nvSpPr>
          <p:spPr bwMode="auto">
            <a:xfrm>
              <a:off x="5172" y="1404"/>
              <a:ext cx="341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  <a:endParaRPr lang="en-US" sz="20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sp>
        <p:nvSpPr>
          <p:cNvPr id="391170" name="Line 2"/>
          <p:cNvSpPr>
            <a:spLocks noChangeShapeType="1"/>
          </p:cNvSpPr>
          <p:nvPr/>
        </p:nvSpPr>
        <p:spPr bwMode="auto">
          <a:xfrm rot="-5400000">
            <a:off x="7332662" y="3678238"/>
            <a:ext cx="727075" cy="0"/>
          </a:xfrm>
          <a:prstGeom prst="line">
            <a:avLst/>
          </a:prstGeom>
          <a:noFill/>
          <a:ln w="19050">
            <a:solidFill>
              <a:srgbClr val="808080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1175" name="Rectangle 7"/>
          <p:cNvSpPr>
            <a:spLocks noChangeArrowheads="1"/>
          </p:cNvSpPr>
          <p:nvPr/>
        </p:nvSpPr>
        <p:spPr bwMode="auto">
          <a:xfrm>
            <a:off x="8483600" y="3381375"/>
            <a:ext cx="5588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t</a:t>
            </a:r>
            <a:endParaRPr lang="en-US" sz="2000">
              <a:solidFill>
                <a:srgbClr val="000066"/>
              </a:solidFill>
            </a:endParaRPr>
          </a:p>
        </p:txBody>
      </p:sp>
      <p:sp>
        <p:nvSpPr>
          <p:cNvPr id="556102" name="Rectangle 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ZA" i="1" smtClean="0"/>
              <a:t>NON</a:t>
            </a:r>
            <a:r>
              <a:rPr lang="en-ZA" i="1" baseline="30000" smtClean="0"/>
              <a:t> </a:t>
            </a:r>
            <a:r>
              <a:rPr lang="en-ZA" smtClean="0"/>
              <a:t>-UNIFORM CIRCULAR MOTION</a:t>
            </a:r>
            <a:endParaRPr lang="en-US" i="1" smtClean="0"/>
          </a:p>
        </p:txBody>
      </p:sp>
      <p:sp>
        <p:nvSpPr>
          <p:cNvPr id="556103" name="Rectangle 9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5727700" cy="1249363"/>
          </a:xfrm>
        </p:spPr>
        <p:txBody>
          <a:bodyPr/>
          <a:lstStyle/>
          <a:p>
            <a:pPr lvl="1" indent="0" eaLnBrk="1" hangingPunct="1"/>
            <a:r>
              <a:rPr lang="en-ZA" sz="2300" smtClean="0"/>
              <a:t>If the speed of an orbiting body </a:t>
            </a:r>
            <a:r>
              <a:rPr lang="en-ZA" sz="2300" i="1" smtClean="0"/>
              <a:t>varies</a:t>
            </a:r>
            <a:r>
              <a:rPr lang="en-ZA" sz="2300" smtClean="0"/>
              <a:t>, the body is exhibiting </a:t>
            </a:r>
            <a:br>
              <a:rPr lang="en-ZA" sz="2300" smtClean="0"/>
            </a:br>
            <a:r>
              <a:rPr lang="en-ZA" sz="2300" smtClean="0">
                <a:solidFill>
                  <a:srgbClr val="FF0000"/>
                </a:solidFill>
              </a:rPr>
              <a:t>non-uniform circular motion</a:t>
            </a:r>
            <a:r>
              <a:rPr lang="en-ZA" sz="2300" smtClean="0"/>
              <a:t>.</a:t>
            </a:r>
            <a:endParaRPr lang="en-US" sz="2300" smtClean="0"/>
          </a:p>
        </p:txBody>
      </p:sp>
      <p:sp>
        <p:nvSpPr>
          <p:cNvPr id="556104" name="Oval 10"/>
          <p:cNvSpPr>
            <a:spLocks noChangeArrowheads="1"/>
          </p:cNvSpPr>
          <p:nvPr/>
        </p:nvSpPr>
        <p:spPr bwMode="auto">
          <a:xfrm>
            <a:off x="6084888" y="2165350"/>
            <a:ext cx="2433637" cy="2433638"/>
          </a:xfrm>
          <a:prstGeom prst="ellipse">
            <a:avLst/>
          </a:prstGeom>
          <a:noFill/>
          <a:ln w="31750" algn="ctr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1180" name="Line 12"/>
          <p:cNvSpPr>
            <a:spLocks noChangeShapeType="1"/>
          </p:cNvSpPr>
          <p:nvPr/>
        </p:nvSpPr>
        <p:spPr bwMode="auto">
          <a:xfrm rot="9444148" flipV="1">
            <a:off x="8393113" y="3435350"/>
            <a:ext cx="234950" cy="563563"/>
          </a:xfrm>
          <a:prstGeom prst="line">
            <a:avLst/>
          </a:prstGeom>
          <a:noFill/>
          <a:ln w="44450">
            <a:solidFill>
              <a:srgbClr val="FFC864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1181" name="Rectangle 13"/>
          <p:cNvSpPr>
            <a:spLocks noChangeArrowheads="1"/>
          </p:cNvSpPr>
          <p:nvPr/>
        </p:nvSpPr>
        <p:spPr bwMode="auto">
          <a:xfrm>
            <a:off x="5903913" y="2365375"/>
            <a:ext cx="423862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t</a:t>
            </a:r>
            <a:endParaRPr lang="en-US" sz="2000">
              <a:solidFill>
                <a:srgbClr val="000066"/>
              </a:solidFill>
            </a:endParaRPr>
          </a:p>
        </p:txBody>
      </p:sp>
      <p:sp>
        <p:nvSpPr>
          <p:cNvPr id="391182" name="Rectangle 14"/>
          <p:cNvSpPr>
            <a:spLocks noChangeArrowheads="1"/>
          </p:cNvSpPr>
          <p:nvPr/>
        </p:nvSpPr>
        <p:spPr bwMode="auto">
          <a:xfrm>
            <a:off x="179388" y="2676525"/>
            <a:ext cx="4364037" cy="163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In such cases, </a:t>
            </a:r>
            <a:r>
              <a:rPr lang="en-ZA" sz="2300" i="1">
                <a:solidFill>
                  <a:srgbClr val="000066"/>
                </a:solidFill>
              </a:rPr>
              <a:t>in addition to centripetal acceleration</a:t>
            </a:r>
            <a:r>
              <a:rPr lang="en-ZA" sz="2300">
                <a:solidFill>
                  <a:srgbClr val="000066"/>
                </a:solidFill>
              </a:rPr>
              <a:t>, the body also has non-zero </a:t>
            </a:r>
            <a:r>
              <a:rPr lang="en-ZA" sz="2300">
                <a:solidFill>
                  <a:srgbClr val="FF0000"/>
                </a:solidFill>
              </a:rPr>
              <a:t>tangential acceleration</a:t>
            </a:r>
            <a:r>
              <a:rPr lang="en-ZA" sz="2300">
                <a:solidFill>
                  <a:srgbClr val="000066"/>
                </a:solidFill>
              </a:rPr>
              <a:t>:</a:t>
            </a:r>
            <a:endParaRPr lang="en-US" sz="2300">
              <a:solidFill>
                <a:srgbClr val="000066"/>
              </a:solidFill>
            </a:endParaRPr>
          </a:p>
        </p:txBody>
      </p:sp>
      <p:graphicFrame>
        <p:nvGraphicFramePr>
          <p:cNvPr id="391183" name="Object 57"/>
          <p:cNvGraphicFramePr>
            <a:graphicFrameLocks noChangeAspect="1"/>
          </p:cNvGraphicFramePr>
          <p:nvPr/>
        </p:nvGraphicFramePr>
        <p:xfrm>
          <a:off x="3948113" y="3700463"/>
          <a:ext cx="1054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6110" name="Equation" r:id="rId4" imgW="1054100" imgH="685800" progId="Equation.DSMT4">
                  <p:embed/>
                </p:oleObj>
              </mc:Choice>
              <mc:Fallback>
                <p:oleObj name="Equation" r:id="rId4" imgW="1054100" imgH="685800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8113" y="3700463"/>
                        <a:ext cx="10541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6108" name="Line 16"/>
          <p:cNvSpPr>
            <a:spLocks noChangeShapeType="1"/>
          </p:cNvSpPr>
          <p:nvPr/>
        </p:nvSpPr>
        <p:spPr bwMode="auto">
          <a:xfrm rot="10800000" flipV="1">
            <a:off x="6934200" y="2159000"/>
            <a:ext cx="354013" cy="1588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56109" name="Line 19"/>
          <p:cNvSpPr>
            <a:spLocks noChangeShapeType="1"/>
          </p:cNvSpPr>
          <p:nvPr/>
        </p:nvSpPr>
        <p:spPr bwMode="auto">
          <a:xfrm rot="10800000">
            <a:off x="7785100" y="2154238"/>
            <a:ext cx="366713" cy="354012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56110" name="Line 20"/>
          <p:cNvSpPr>
            <a:spLocks noChangeShapeType="1"/>
          </p:cNvSpPr>
          <p:nvPr/>
        </p:nvSpPr>
        <p:spPr bwMode="auto">
          <a:xfrm rot="9444148" flipV="1">
            <a:off x="5946775" y="3394075"/>
            <a:ext cx="282575" cy="688975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56111" name="Line 21"/>
          <p:cNvSpPr>
            <a:spLocks noChangeShapeType="1"/>
          </p:cNvSpPr>
          <p:nvPr/>
        </p:nvSpPr>
        <p:spPr bwMode="auto">
          <a:xfrm rot="9444148" flipH="1" flipV="1">
            <a:off x="6567488" y="4140200"/>
            <a:ext cx="338137" cy="790575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56112" name="Line 22"/>
          <p:cNvSpPr>
            <a:spLocks noChangeShapeType="1"/>
          </p:cNvSpPr>
          <p:nvPr/>
        </p:nvSpPr>
        <p:spPr bwMode="auto">
          <a:xfrm rot="4044148" flipV="1">
            <a:off x="7709694" y="4015581"/>
            <a:ext cx="479425" cy="1166813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56113" name="Oval 23"/>
          <p:cNvSpPr>
            <a:spLocks noChangeAspect="1" noChangeArrowheads="1"/>
          </p:cNvSpPr>
          <p:nvPr/>
        </p:nvSpPr>
        <p:spPr bwMode="auto">
          <a:xfrm rot="13500000" flipH="1">
            <a:off x="7242175" y="4543425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56114" name="Oval 24"/>
          <p:cNvSpPr>
            <a:spLocks noChangeAspect="1" noChangeArrowheads="1"/>
          </p:cNvSpPr>
          <p:nvPr/>
        </p:nvSpPr>
        <p:spPr bwMode="auto">
          <a:xfrm rot="13500000" flipH="1">
            <a:off x="6034088" y="3306763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56115" name="Oval 26"/>
          <p:cNvSpPr>
            <a:spLocks noChangeAspect="1" noChangeArrowheads="1"/>
          </p:cNvSpPr>
          <p:nvPr/>
        </p:nvSpPr>
        <p:spPr bwMode="auto">
          <a:xfrm rot="13500000" flipH="1">
            <a:off x="6375400" y="417988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56116" name="Oval 28"/>
          <p:cNvSpPr>
            <a:spLocks noChangeAspect="1" noChangeArrowheads="1"/>
          </p:cNvSpPr>
          <p:nvPr/>
        </p:nvSpPr>
        <p:spPr bwMode="auto">
          <a:xfrm rot="8100000">
            <a:off x="8097838" y="246538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56117" name="Oval 30"/>
          <p:cNvSpPr>
            <a:spLocks noChangeAspect="1" noChangeArrowheads="1"/>
          </p:cNvSpPr>
          <p:nvPr/>
        </p:nvSpPr>
        <p:spPr bwMode="auto">
          <a:xfrm rot="13500000" flipH="1">
            <a:off x="7242175" y="2111375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1199" name="Rectangle 31"/>
          <p:cNvSpPr>
            <a:spLocks noChangeArrowheads="1"/>
          </p:cNvSpPr>
          <p:nvPr/>
        </p:nvSpPr>
        <p:spPr bwMode="auto">
          <a:xfrm>
            <a:off x="179388" y="4451350"/>
            <a:ext cx="54800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The </a:t>
            </a:r>
            <a:r>
              <a:rPr lang="en-ZA" sz="2300" i="1">
                <a:solidFill>
                  <a:srgbClr val="000066"/>
                </a:solidFill>
              </a:rPr>
              <a:t>net</a:t>
            </a:r>
            <a:r>
              <a:rPr lang="en-ZA" sz="2200" i="1" baseline="30000">
                <a:solidFill>
                  <a:srgbClr val="000066"/>
                </a:solidFill>
              </a:rPr>
              <a:t> </a:t>
            </a:r>
            <a:r>
              <a:rPr lang="en-ZA" sz="2300">
                <a:solidFill>
                  <a:srgbClr val="000066"/>
                </a:solidFill>
              </a:rPr>
              <a:t> acceleration vector,        , </a:t>
            </a:r>
            <a:br>
              <a:rPr lang="en-ZA" sz="2300">
                <a:solidFill>
                  <a:srgbClr val="000066"/>
                </a:solidFill>
              </a:rPr>
            </a:br>
            <a:r>
              <a:rPr lang="en-ZA" sz="2300">
                <a:solidFill>
                  <a:srgbClr val="000066"/>
                </a:solidFill>
              </a:rPr>
              <a:t>is given by                        ,</a:t>
            </a:r>
            <a:endParaRPr lang="en-US" sz="2300">
              <a:solidFill>
                <a:srgbClr val="000066"/>
              </a:solidFill>
            </a:endParaRPr>
          </a:p>
        </p:txBody>
      </p:sp>
      <p:sp>
        <p:nvSpPr>
          <p:cNvPr id="391200" name="Rectangle 32"/>
          <p:cNvSpPr>
            <a:spLocks noChangeArrowheads="1"/>
          </p:cNvSpPr>
          <p:nvPr/>
        </p:nvSpPr>
        <p:spPr bwMode="auto">
          <a:xfrm>
            <a:off x="179388" y="5461000"/>
            <a:ext cx="599757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where                            and                            . </a:t>
            </a:r>
            <a:endParaRPr lang="en-US" sz="2300">
              <a:solidFill>
                <a:srgbClr val="000066"/>
              </a:solidFill>
            </a:endParaRPr>
          </a:p>
        </p:txBody>
      </p:sp>
      <p:graphicFrame>
        <p:nvGraphicFramePr>
          <p:cNvPr id="391201" name="Object 58"/>
          <p:cNvGraphicFramePr>
            <a:graphicFrameLocks noChangeAspect="1"/>
          </p:cNvGraphicFramePr>
          <p:nvPr/>
        </p:nvGraphicFramePr>
        <p:xfrm>
          <a:off x="1444625" y="5395913"/>
          <a:ext cx="1816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6111" name="Equation" r:id="rId6" imgW="1815312" imgH="545863" progId="Equation.DSMT4">
                  <p:embed/>
                </p:oleObj>
              </mc:Choice>
              <mc:Fallback>
                <p:oleObj name="Equation" r:id="rId6" imgW="1815312" imgH="545863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625" y="5395913"/>
                        <a:ext cx="18161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1202" name="Object 59"/>
          <p:cNvGraphicFramePr>
            <a:graphicFrameLocks noChangeAspect="1"/>
          </p:cNvGraphicFramePr>
          <p:nvPr/>
        </p:nvGraphicFramePr>
        <p:xfrm>
          <a:off x="4048125" y="5302250"/>
          <a:ext cx="1879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6112" name="Equation" r:id="rId8" imgW="1879600" imgH="825500" progId="Equation.DSMT4">
                  <p:embed/>
                </p:oleObj>
              </mc:Choice>
              <mc:Fallback>
                <p:oleObj name="Equation" r:id="rId8" imgW="1879600" imgH="825500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25" y="5302250"/>
                        <a:ext cx="18796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1203" name="Object 60"/>
          <p:cNvGraphicFramePr>
            <a:graphicFrameLocks noChangeAspect="1"/>
          </p:cNvGraphicFramePr>
          <p:nvPr/>
        </p:nvGraphicFramePr>
        <p:xfrm>
          <a:off x="4533900" y="4525963"/>
          <a:ext cx="48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6113" name="Equation" r:id="rId10" imgW="482391" imgH="380835" progId="Equation.DSMT4">
                  <p:embed/>
                </p:oleObj>
              </mc:Choice>
              <mc:Fallback>
                <p:oleObj name="Equation" r:id="rId10" imgW="482391" imgH="380835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3900" y="4525963"/>
                        <a:ext cx="482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1204" name="Line 36"/>
          <p:cNvSpPr>
            <a:spLocks noChangeShapeType="1"/>
          </p:cNvSpPr>
          <p:nvPr/>
        </p:nvSpPr>
        <p:spPr bwMode="auto">
          <a:xfrm rot="10800000" flipV="1">
            <a:off x="5995988" y="2559050"/>
            <a:ext cx="412750" cy="406400"/>
          </a:xfrm>
          <a:prstGeom prst="line">
            <a:avLst/>
          </a:prstGeom>
          <a:noFill/>
          <a:ln w="44450">
            <a:solidFill>
              <a:srgbClr val="FFC864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1205" name="Line 37"/>
          <p:cNvSpPr>
            <a:spLocks noChangeShapeType="1"/>
          </p:cNvSpPr>
          <p:nvPr/>
        </p:nvSpPr>
        <p:spPr bwMode="auto">
          <a:xfrm rot="5400000" flipV="1">
            <a:off x="6481763" y="2557463"/>
            <a:ext cx="549275" cy="542925"/>
          </a:xfrm>
          <a:prstGeom prst="line">
            <a:avLst/>
          </a:prstGeom>
          <a:noFill/>
          <a:ln w="44450">
            <a:solidFill>
              <a:srgbClr val="FFC864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1206" name="Line 38"/>
          <p:cNvSpPr>
            <a:spLocks noChangeShapeType="1"/>
          </p:cNvSpPr>
          <p:nvPr/>
        </p:nvSpPr>
        <p:spPr bwMode="auto">
          <a:xfrm>
            <a:off x="5983288" y="2954338"/>
            <a:ext cx="587375" cy="596900"/>
          </a:xfrm>
          <a:prstGeom prst="line">
            <a:avLst/>
          </a:prstGeom>
          <a:noFill/>
          <a:ln w="19050">
            <a:solidFill>
              <a:srgbClr val="808080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1207" name="Line 39"/>
          <p:cNvSpPr>
            <a:spLocks noChangeShapeType="1"/>
          </p:cNvSpPr>
          <p:nvPr/>
        </p:nvSpPr>
        <p:spPr bwMode="auto">
          <a:xfrm rot="-5400000">
            <a:off x="6569076" y="3062287"/>
            <a:ext cx="482600" cy="492125"/>
          </a:xfrm>
          <a:prstGeom prst="line">
            <a:avLst/>
          </a:prstGeom>
          <a:noFill/>
          <a:ln w="19050">
            <a:solidFill>
              <a:srgbClr val="808080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1208" name="Rectangle 40"/>
          <p:cNvSpPr>
            <a:spLocks noChangeArrowheads="1"/>
          </p:cNvSpPr>
          <p:nvPr/>
        </p:nvSpPr>
        <p:spPr bwMode="auto">
          <a:xfrm>
            <a:off x="6672263" y="2409825"/>
            <a:ext cx="423862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>
              <a:solidFill>
                <a:srgbClr val="000066"/>
              </a:solidFill>
            </a:endParaRPr>
          </a:p>
        </p:txBody>
      </p:sp>
      <p:graphicFrame>
        <p:nvGraphicFramePr>
          <p:cNvPr id="391209" name="Object 61"/>
          <p:cNvGraphicFramePr>
            <a:graphicFrameLocks noChangeAspect="1"/>
          </p:cNvGraphicFramePr>
          <p:nvPr/>
        </p:nvGraphicFramePr>
        <p:xfrm>
          <a:off x="6359525" y="3543300"/>
          <a:ext cx="419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6114" name="Equation" r:id="rId12" imgW="419100" imgH="330200" progId="Equation.DSMT4">
                  <p:embed/>
                </p:oleObj>
              </mc:Choice>
              <mc:Fallback>
                <p:oleObj name="Equation" r:id="rId12" imgW="419100" imgH="33020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9525" y="3543300"/>
                        <a:ext cx="4191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1210" name="Line 42"/>
          <p:cNvSpPr>
            <a:spLocks noChangeShapeType="1"/>
          </p:cNvSpPr>
          <p:nvPr/>
        </p:nvSpPr>
        <p:spPr bwMode="auto">
          <a:xfrm rot="9444148" flipV="1">
            <a:off x="6375400" y="2593975"/>
            <a:ext cx="263525" cy="938213"/>
          </a:xfrm>
          <a:prstGeom prst="line">
            <a:avLst/>
          </a:prstGeom>
          <a:noFill/>
          <a:ln w="4445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1211" name="Line 43"/>
          <p:cNvSpPr>
            <a:spLocks noChangeShapeType="1"/>
          </p:cNvSpPr>
          <p:nvPr/>
        </p:nvSpPr>
        <p:spPr bwMode="auto">
          <a:xfrm rot="14844148" flipV="1">
            <a:off x="7926387" y="3006726"/>
            <a:ext cx="290513" cy="703262"/>
          </a:xfrm>
          <a:prstGeom prst="line">
            <a:avLst/>
          </a:prstGeom>
          <a:noFill/>
          <a:ln w="44450">
            <a:solidFill>
              <a:srgbClr val="FFC864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1212" name="Line 44"/>
          <p:cNvSpPr>
            <a:spLocks noChangeShapeType="1"/>
          </p:cNvSpPr>
          <p:nvPr/>
        </p:nvSpPr>
        <p:spPr bwMode="auto">
          <a:xfrm>
            <a:off x="7688263" y="4029075"/>
            <a:ext cx="849312" cy="0"/>
          </a:xfrm>
          <a:prstGeom prst="line">
            <a:avLst/>
          </a:prstGeom>
          <a:noFill/>
          <a:ln w="19050">
            <a:solidFill>
              <a:srgbClr val="808080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1213" name="Line 45"/>
          <p:cNvSpPr>
            <a:spLocks noChangeShapeType="1"/>
          </p:cNvSpPr>
          <p:nvPr/>
        </p:nvSpPr>
        <p:spPr bwMode="auto">
          <a:xfrm rot="9444148" flipV="1">
            <a:off x="7600950" y="3575050"/>
            <a:ext cx="960438" cy="279400"/>
          </a:xfrm>
          <a:prstGeom prst="line">
            <a:avLst/>
          </a:prstGeom>
          <a:noFill/>
          <a:ln w="4445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1214" name="Rectangle 46"/>
          <p:cNvSpPr>
            <a:spLocks noChangeArrowheads="1"/>
          </p:cNvSpPr>
          <p:nvPr/>
        </p:nvSpPr>
        <p:spPr bwMode="auto">
          <a:xfrm>
            <a:off x="7948613" y="2928938"/>
            <a:ext cx="423862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>
              <a:solidFill>
                <a:srgbClr val="000066"/>
              </a:solidFill>
            </a:endParaRPr>
          </a:p>
        </p:txBody>
      </p:sp>
      <p:sp>
        <p:nvSpPr>
          <p:cNvPr id="391217" name="Rectangle 49"/>
          <p:cNvSpPr>
            <a:spLocks noChangeArrowheads="1"/>
          </p:cNvSpPr>
          <p:nvPr/>
        </p:nvSpPr>
        <p:spPr bwMode="auto">
          <a:xfrm>
            <a:off x="6251575" y="2646363"/>
            <a:ext cx="59213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1800" b="1" i="1">
                <a:solidFill>
                  <a:srgbClr val="000066"/>
                </a:solidFill>
                <a:sym typeface="Symbol" pitchFamily="18" charset="2"/>
              </a:rPr>
              <a:t></a:t>
            </a:r>
            <a:endParaRPr lang="en-US" sz="1800" b="1" i="1">
              <a:solidFill>
                <a:srgbClr val="000066"/>
              </a:solidFill>
              <a:sym typeface="Symbol" pitchFamily="18" charset="2"/>
            </a:endParaRPr>
          </a:p>
        </p:txBody>
      </p:sp>
      <p:sp>
        <p:nvSpPr>
          <p:cNvPr id="391218" name="Arc 50"/>
          <p:cNvSpPr>
            <a:spLocks/>
          </p:cNvSpPr>
          <p:nvPr/>
        </p:nvSpPr>
        <p:spPr bwMode="auto">
          <a:xfrm rot="2805674" flipV="1">
            <a:off x="6255544" y="2661444"/>
            <a:ext cx="528637" cy="314325"/>
          </a:xfrm>
          <a:custGeom>
            <a:avLst/>
            <a:gdLst>
              <a:gd name="T0" fmla="*/ 2147483647 w 21600"/>
              <a:gd name="T1" fmla="*/ 0 h 12960"/>
              <a:gd name="T2" fmla="*/ 2147483647 w 21600"/>
              <a:gd name="T3" fmla="*/ 2147483647 h 12960"/>
              <a:gd name="T4" fmla="*/ 0 w 21600"/>
              <a:gd name="T5" fmla="*/ 2147483647 h 12960"/>
              <a:gd name="T6" fmla="*/ 0 60000 65536"/>
              <a:gd name="T7" fmla="*/ 0 60000 65536"/>
              <a:gd name="T8" fmla="*/ 0 60000 65536"/>
              <a:gd name="T9" fmla="*/ 0 w 21600"/>
              <a:gd name="T10" fmla="*/ 0 h 12960"/>
              <a:gd name="T11" fmla="*/ 21600 w 21600"/>
              <a:gd name="T12" fmla="*/ 12960 h 129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2960" fill="none" extrusionOk="0">
                <a:moveTo>
                  <a:pt x="17279" y="-1"/>
                </a:moveTo>
                <a:cubicBezTo>
                  <a:pt x="20084" y="3738"/>
                  <a:pt x="21600" y="8286"/>
                  <a:pt x="21600" y="12960"/>
                </a:cubicBezTo>
              </a:path>
              <a:path w="21600" h="12960" stroke="0" extrusionOk="0">
                <a:moveTo>
                  <a:pt x="17279" y="-1"/>
                </a:moveTo>
                <a:cubicBezTo>
                  <a:pt x="20084" y="3738"/>
                  <a:pt x="21600" y="8286"/>
                  <a:pt x="21600" y="12960"/>
                </a:cubicBezTo>
                <a:lnTo>
                  <a:pt x="0" y="12960"/>
                </a:lnTo>
                <a:close/>
              </a:path>
            </a:pathLst>
          </a:custGeom>
          <a:noFill/>
          <a:ln w="15875">
            <a:solidFill>
              <a:srgbClr val="808080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391219" name="Rectangle 51"/>
          <p:cNvSpPr>
            <a:spLocks noChangeArrowheads="1"/>
          </p:cNvSpPr>
          <p:nvPr/>
        </p:nvSpPr>
        <p:spPr bwMode="auto">
          <a:xfrm>
            <a:off x="7785100" y="3278188"/>
            <a:ext cx="59213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1800" b="1" i="1">
                <a:solidFill>
                  <a:srgbClr val="000066"/>
                </a:solidFill>
                <a:sym typeface="Symbol" pitchFamily="18" charset="2"/>
              </a:rPr>
              <a:t></a:t>
            </a:r>
            <a:endParaRPr lang="en-US" sz="1800" b="1" i="1">
              <a:solidFill>
                <a:srgbClr val="000066"/>
              </a:solidFill>
              <a:sym typeface="Symbol" pitchFamily="18" charset="2"/>
            </a:endParaRPr>
          </a:p>
        </p:txBody>
      </p:sp>
      <p:sp>
        <p:nvSpPr>
          <p:cNvPr id="391220" name="Arc 52"/>
          <p:cNvSpPr>
            <a:spLocks/>
          </p:cNvSpPr>
          <p:nvPr/>
        </p:nvSpPr>
        <p:spPr bwMode="auto">
          <a:xfrm flipH="1" flipV="1">
            <a:off x="7991475" y="3367088"/>
            <a:ext cx="522288" cy="311150"/>
          </a:xfrm>
          <a:custGeom>
            <a:avLst/>
            <a:gdLst>
              <a:gd name="T0" fmla="*/ 2147483647 w 21600"/>
              <a:gd name="T1" fmla="*/ 0 h 12960"/>
              <a:gd name="T2" fmla="*/ 2147483647 w 21600"/>
              <a:gd name="T3" fmla="*/ 2147483647 h 12960"/>
              <a:gd name="T4" fmla="*/ 0 w 21600"/>
              <a:gd name="T5" fmla="*/ 2147483647 h 12960"/>
              <a:gd name="T6" fmla="*/ 0 60000 65536"/>
              <a:gd name="T7" fmla="*/ 0 60000 65536"/>
              <a:gd name="T8" fmla="*/ 0 60000 65536"/>
              <a:gd name="T9" fmla="*/ 0 w 21600"/>
              <a:gd name="T10" fmla="*/ 0 h 12960"/>
              <a:gd name="T11" fmla="*/ 21600 w 21600"/>
              <a:gd name="T12" fmla="*/ 12960 h 129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2960" fill="none" extrusionOk="0">
                <a:moveTo>
                  <a:pt x="17279" y="-1"/>
                </a:moveTo>
                <a:cubicBezTo>
                  <a:pt x="20084" y="3738"/>
                  <a:pt x="21600" y="8286"/>
                  <a:pt x="21600" y="12960"/>
                </a:cubicBezTo>
              </a:path>
              <a:path w="21600" h="12960" stroke="0" extrusionOk="0">
                <a:moveTo>
                  <a:pt x="17279" y="-1"/>
                </a:moveTo>
                <a:cubicBezTo>
                  <a:pt x="20084" y="3738"/>
                  <a:pt x="21600" y="8286"/>
                  <a:pt x="21600" y="12960"/>
                </a:cubicBezTo>
                <a:lnTo>
                  <a:pt x="0" y="12960"/>
                </a:lnTo>
                <a:close/>
              </a:path>
            </a:pathLst>
          </a:custGeom>
          <a:noFill/>
          <a:ln w="15875">
            <a:solidFill>
              <a:srgbClr val="808080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graphicFrame>
        <p:nvGraphicFramePr>
          <p:cNvPr id="391232" name="Object 62"/>
          <p:cNvGraphicFramePr>
            <a:graphicFrameLocks noChangeAspect="1"/>
          </p:cNvGraphicFramePr>
          <p:nvPr/>
        </p:nvGraphicFramePr>
        <p:xfrm>
          <a:off x="2020888" y="4913313"/>
          <a:ext cx="1625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6115" name="Equation" r:id="rId14" imgW="1625600" imgH="381000" progId="Equation.DSMT4">
                  <p:embed/>
                </p:oleObj>
              </mc:Choice>
              <mc:Fallback>
                <p:oleObj name="Equation" r:id="rId14" imgW="1625600" imgH="381000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0888" y="4913313"/>
                        <a:ext cx="1625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1234" name="Object 63"/>
          <p:cNvGraphicFramePr>
            <a:graphicFrameLocks noChangeAspect="1"/>
          </p:cNvGraphicFramePr>
          <p:nvPr/>
        </p:nvGraphicFramePr>
        <p:xfrm>
          <a:off x="7485063" y="3998913"/>
          <a:ext cx="419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6116" name="Equation" r:id="rId16" imgW="419100" imgH="330200" progId="Equation.DSMT4">
                  <p:embed/>
                </p:oleObj>
              </mc:Choice>
              <mc:Fallback>
                <p:oleObj name="Equation" r:id="rId16" imgW="419100" imgH="33020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5063" y="3998913"/>
                        <a:ext cx="4191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1238" name="Line 70"/>
          <p:cNvSpPr>
            <a:spLocks noChangeShapeType="1"/>
          </p:cNvSpPr>
          <p:nvPr/>
        </p:nvSpPr>
        <p:spPr bwMode="auto">
          <a:xfrm rot="-9444148">
            <a:off x="8370888" y="2638425"/>
            <a:ext cx="282575" cy="688975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56135" name="Oval 27"/>
          <p:cNvSpPr>
            <a:spLocks noChangeAspect="1" noChangeArrowheads="1"/>
          </p:cNvSpPr>
          <p:nvPr/>
        </p:nvSpPr>
        <p:spPr bwMode="auto">
          <a:xfrm rot="8100000">
            <a:off x="8455025" y="330358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1239" name="Line 71"/>
          <p:cNvSpPr>
            <a:spLocks noChangeShapeType="1"/>
          </p:cNvSpPr>
          <p:nvPr/>
        </p:nvSpPr>
        <p:spPr bwMode="auto">
          <a:xfrm rot="10800000" flipV="1">
            <a:off x="6069013" y="2528888"/>
            <a:ext cx="366712" cy="354012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56137" name="Oval 25"/>
          <p:cNvSpPr>
            <a:spLocks noChangeAspect="1" noChangeArrowheads="1"/>
          </p:cNvSpPr>
          <p:nvPr/>
        </p:nvSpPr>
        <p:spPr bwMode="auto">
          <a:xfrm rot="13500000" flipH="1">
            <a:off x="6394450" y="246538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1240" name="Line 72"/>
          <p:cNvSpPr>
            <a:spLocks noChangeShapeType="1"/>
          </p:cNvSpPr>
          <p:nvPr/>
        </p:nvSpPr>
        <p:spPr bwMode="auto">
          <a:xfrm rot="12155852" flipH="1">
            <a:off x="8318500" y="3541713"/>
            <a:ext cx="338138" cy="790575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56139" name="Oval 29"/>
          <p:cNvSpPr>
            <a:spLocks noChangeAspect="1" noChangeArrowheads="1"/>
          </p:cNvSpPr>
          <p:nvPr/>
        </p:nvSpPr>
        <p:spPr bwMode="auto">
          <a:xfrm rot="8100000">
            <a:off x="8116888" y="417988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85185E-6 L -0.02865 -0.0430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912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" y="-2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7037E-6 L 0.03021 -3.7037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912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48148E-6 L 0.01615 0.024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912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" y="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9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1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391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91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91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91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39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9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1000"/>
                                        <p:tgtEl>
                                          <p:spTgt spid="391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9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9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91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91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391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9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39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91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9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9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91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9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1170" grpId="0" animBg="1"/>
      <p:bldP spid="391175" grpId="0"/>
      <p:bldP spid="391180" grpId="0" animBg="1"/>
      <p:bldP spid="391181" grpId="0"/>
      <p:bldP spid="391182" grpId="0"/>
      <p:bldP spid="391199" grpId="0"/>
      <p:bldP spid="391200" grpId="0"/>
      <p:bldP spid="391204" grpId="0" animBg="1"/>
      <p:bldP spid="391205" grpId="0" animBg="1"/>
      <p:bldP spid="391206" grpId="0" animBg="1"/>
      <p:bldP spid="391207" grpId="0" animBg="1"/>
      <p:bldP spid="391208" grpId="0"/>
      <p:bldP spid="391210" grpId="0" animBg="1"/>
      <p:bldP spid="391211" grpId="0" animBg="1"/>
      <p:bldP spid="391212" grpId="0" animBg="1"/>
      <p:bldP spid="391213" grpId="0" animBg="1"/>
      <p:bldP spid="391214" grpId="0"/>
      <p:bldP spid="391217" grpId="0"/>
      <p:bldP spid="391218" grpId="0" animBg="1"/>
      <p:bldP spid="391219" grpId="0"/>
      <p:bldP spid="391220" grpId="0" animBg="1"/>
      <p:bldP spid="391238" grpId="0" animBg="1"/>
      <p:bldP spid="391239" grpId="0" animBg="1"/>
      <p:bldP spid="39124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30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39430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5B83318-520E-457D-9057-E7DD22CE6A12}" type="slidenum">
              <a:rPr lang="en-US" smtClean="0">
                <a:cs typeface="Arial" charset="0"/>
              </a:rPr>
              <a:pPr/>
              <a:t>33</a:t>
            </a:fld>
            <a:endParaRPr lang="en-US" smtClean="0">
              <a:cs typeface="Arial" charset="0"/>
            </a:endParaRPr>
          </a:p>
        </p:txBody>
      </p:sp>
      <p:grpSp>
        <p:nvGrpSpPr>
          <p:cNvPr id="394298" name="Group 58"/>
          <p:cNvGrpSpPr>
            <a:grpSpLocks/>
          </p:cNvGrpSpPr>
          <p:nvPr/>
        </p:nvGrpSpPr>
        <p:grpSpPr bwMode="auto">
          <a:xfrm>
            <a:off x="6351588" y="1925638"/>
            <a:ext cx="2112962" cy="2216150"/>
            <a:chOff x="4001" y="1213"/>
            <a:chExt cx="1331" cy="1396"/>
          </a:xfrm>
        </p:grpSpPr>
        <p:sp>
          <p:nvSpPr>
            <p:cNvPr id="394317" name="Line 5"/>
            <p:cNvSpPr>
              <a:spLocks noChangeShapeType="1"/>
            </p:cNvSpPr>
            <p:nvPr/>
          </p:nvSpPr>
          <p:spPr bwMode="auto">
            <a:xfrm flipV="1">
              <a:off x="5178" y="1469"/>
              <a:ext cx="0" cy="114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94318" name="Line 8"/>
            <p:cNvSpPr>
              <a:spLocks noChangeShapeType="1"/>
            </p:cNvSpPr>
            <p:nvPr/>
          </p:nvSpPr>
          <p:spPr bwMode="auto">
            <a:xfrm rot="16200000" flipV="1">
              <a:off x="4743" y="1505"/>
              <a:ext cx="0" cy="863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94319" name="Rectangle 40"/>
            <p:cNvSpPr>
              <a:spLocks noChangeArrowheads="1"/>
            </p:cNvSpPr>
            <p:nvPr/>
          </p:nvSpPr>
          <p:spPr bwMode="auto">
            <a:xfrm>
              <a:off x="4001" y="1784"/>
              <a:ext cx="381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Font typeface="Arial" charset="0"/>
                <a:buNone/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</a:rPr>
                <a:t>r</a:t>
              </a:r>
              <a:endParaRPr lang="en-US" sz="20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94320" name="Rectangle 51"/>
            <p:cNvSpPr>
              <a:spLocks noChangeArrowheads="1"/>
            </p:cNvSpPr>
            <p:nvPr/>
          </p:nvSpPr>
          <p:spPr bwMode="auto">
            <a:xfrm>
              <a:off x="4951" y="1213"/>
              <a:ext cx="381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Font typeface="Arial" charset="0"/>
                <a:buNone/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  <a:endParaRPr lang="en-US" sz="20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sp>
        <p:nvSpPr>
          <p:cNvPr id="394283" name="Rectangle 43"/>
          <p:cNvSpPr>
            <a:spLocks noChangeArrowheads="1"/>
          </p:cNvSpPr>
          <p:nvPr/>
        </p:nvSpPr>
        <p:spPr bwMode="auto">
          <a:xfrm>
            <a:off x="7415213" y="2994025"/>
            <a:ext cx="5921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sym typeface="Symbol" pitchFamily="18" charset="2"/>
              </a:rPr>
              <a:t></a:t>
            </a:r>
            <a:endParaRPr lang="en-US" sz="2000" b="1" i="1">
              <a:solidFill>
                <a:srgbClr val="000066"/>
              </a:solidFill>
              <a:sym typeface="Symbol" pitchFamily="18" charset="2"/>
            </a:endParaRPr>
          </a:p>
        </p:txBody>
      </p:sp>
      <p:sp>
        <p:nvSpPr>
          <p:cNvPr id="394304" name="Rectangle 2"/>
          <p:cNvSpPr>
            <a:spLocks noGrp="1" noChangeArrowheads="1"/>
          </p:cNvSpPr>
          <p:nvPr>
            <p:ph type="title"/>
          </p:nvPr>
        </p:nvSpPr>
        <p:spPr>
          <a:xfrm>
            <a:off x="169863" y="547688"/>
            <a:ext cx="8801100" cy="1082675"/>
          </a:xfrm>
        </p:spPr>
        <p:txBody>
          <a:bodyPr/>
          <a:lstStyle/>
          <a:p>
            <a:pPr eaLnBrk="1" hangingPunct="1"/>
            <a:r>
              <a:rPr lang="en-ZA" smtClean="0"/>
              <a:t>DYNAMICS OF NON-UNIFORM </a:t>
            </a:r>
            <a:br>
              <a:rPr lang="en-ZA" smtClean="0"/>
            </a:br>
            <a:r>
              <a:rPr lang="en-ZA" smtClean="0"/>
              <a:t>CIRCULAR MOTION</a:t>
            </a:r>
            <a:endParaRPr lang="en-US" smtClean="0"/>
          </a:p>
        </p:txBody>
      </p:sp>
      <p:sp>
        <p:nvSpPr>
          <p:cNvPr id="3943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70050"/>
            <a:ext cx="5489575" cy="2020888"/>
          </a:xfrm>
        </p:spPr>
        <p:txBody>
          <a:bodyPr/>
          <a:lstStyle/>
          <a:p>
            <a:pPr lvl="1" indent="0" eaLnBrk="1" hangingPunct="1"/>
            <a:r>
              <a:rPr lang="en-ZA" sz="2300" smtClean="0"/>
              <a:t>The resultant force (the sum of any number of individual forces) acting on an orbiting particle can always be resolved into tangential and radial components if required…</a:t>
            </a:r>
            <a:endParaRPr lang="en-US" sz="2300" smtClean="0"/>
          </a:p>
        </p:txBody>
      </p:sp>
      <p:sp>
        <p:nvSpPr>
          <p:cNvPr id="394244" name="Line 4"/>
          <p:cNvSpPr>
            <a:spLocks noChangeShapeType="1"/>
          </p:cNvSpPr>
          <p:nvPr/>
        </p:nvSpPr>
        <p:spPr bwMode="auto">
          <a:xfrm rot="-5400000">
            <a:off x="6834982" y="3452019"/>
            <a:ext cx="842962" cy="0"/>
          </a:xfrm>
          <a:prstGeom prst="line">
            <a:avLst/>
          </a:prstGeom>
          <a:noFill/>
          <a:ln w="19050">
            <a:solidFill>
              <a:srgbClr val="808080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4307" name="Oval 9"/>
          <p:cNvSpPr>
            <a:spLocks noChangeArrowheads="1"/>
          </p:cNvSpPr>
          <p:nvPr/>
        </p:nvSpPr>
        <p:spPr bwMode="auto">
          <a:xfrm>
            <a:off x="5795963" y="1881188"/>
            <a:ext cx="2433637" cy="2433637"/>
          </a:xfrm>
          <a:prstGeom prst="ellipse">
            <a:avLst/>
          </a:prstGeom>
          <a:noFill/>
          <a:ln w="31750" algn="ctr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4251" name="Line 11"/>
          <p:cNvSpPr>
            <a:spLocks noChangeShapeType="1"/>
          </p:cNvSpPr>
          <p:nvPr/>
        </p:nvSpPr>
        <p:spPr bwMode="auto">
          <a:xfrm rot="9444148" flipV="1">
            <a:off x="8075613" y="3155950"/>
            <a:ext cx="290512" cy="695325"/>
          </a:xfrm>
          <a:prstGeom prst="line">
            <a:avLst/>
          </a:prstGeom>
          <a:noFill/>
          <a:ln w="44450">
            <a:solidFill>
              <a:srgbClr val="FF6464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4309" name="Oval 24"/>
          <p:cNvSpPr>
            <a:spLocks noChangeAspect="1" noChangeArrowheads="1"/>
          </p:cNvSpPr>
          <p:nvPr/>
        </p:nvSpPr>
        <p:spPr bwMode="auto">
          <a:xfrm rot="8100000">
            <a:off x="8166100" y="3019425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4275" name="Line 35"/>
          <p:cNvSpPr>
            <a:spLocks noChangeShapeType="1"/>
          </p:cNvSpPr>
          <p:nvPr/>
        </p:nvSpPr>
        <p:spPr bwMode="auto">
          <a:xfrm rot="14844148" flipV="1">
            <a:off x="7518401" y="2643187"/>
            <a:ext cx="355600" cy="860425"/>
          </a:xfrm>
          <a:prstGeom prst="line">
            <a:avLst/>
          </a:prstGeom>
          <a:noFill/>
          <a:ln w="44450">
            <a:solidFill>
              <a:srgbClr val="FF6464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4276" name="Line 36"/>
          <p:cNvSpPr>
            <a:spLocks noChangeShapeType="1"/>
          </p:cNvSpPr>
          <p:nvPr/>
        </p:nvSpPr>
        <p:spPr bwMode="auto">
          <a:xfrm>
            <a:off x="7258050" y="3870325"/>
            <a:ext cx="990600" cy="0"/>
          </a:xfrm>
          <a:prstGeom prst="line">
            <a:avLst/>
          </a:prstGeom>
          <a:noFill/>
          <a:ln w="19050">
            <a:solidFill>
              <a:srgbClr val="808080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4312" name="Line 37"/>
          <p:cNvSpPr>
            <a:spLocks noChangeShapeType="1"/>
          </p:cNvSpPr>
          <p:nvPr/>
        </p:nvSpPr>
        <p:spPr bwMode="auto">
          <a:xfrm rot="9444148" flipV="1">
            <a:off x="7132638" y="3322638"/>
            <a:ext cx="1157287" cy="33655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4278" name="Rectangle 38"/>
          <p:cNvSpPr>
            <a:spLocks noChangeArrowheads="1"/>
          </p:cNvSpPr>
          <p:nvPr/>
        </p:nvSpPr>
        <p:spPr bwMode="auto">
          <a:xfrm>
            <a:off x="7294563" y="2581275"/>
            <a:ext cx="8509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F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</a:rPr>
              <a:t>net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 b="1" i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94284" name="Arc 44"/>
          <p:cNvSpPr>
            <a:spLocks/>
          </p:cNvSpPr>
          <p:nvPr/>
        </p:nvSpPr>
        <p:spPr bwMode="auto">
          <a:xfrm flipH="1" flipV="1">
            <a:off x="7567613" y="3082925"/>
            <a:ext cx="657225" cy="392113"/>
          </a:xfrm>
          <a:custGeom>
            <a:avLst/>
            <a:gdLst>
              <a:gd name="T0" fmla="*/ 2147483647 w 21600"/>
              <a:gd name="T1" fmla="*/ 0 h 12960"/>
              <a:gd name="T2" fmla="*/ 2147483647 w 21600"/>
              <a:gd name="T3" fmla="*/ 2147483647 h 12960"/>
              <a:gd name="T4" fmla="*/ 0 w 21600"/>
              <a:gd name="T5" fmla="*/ 2147483647 h 12960"/>
              <a:gd name="T6" fmla="*/ 0 60000 65536"/>
              <a:gd name="T7" fmla="*/ 0 60000 65536"/>
              <a:gd name="T8" fmla="*/ 0 60000 65536"/>
              <a:gd name="T9" fmla="*/ 0 w 21600"/>
              <a:gd name="T10" fmla="*/ 0 h 12960"/>
              <a:gd name="T11" fmla="*/ 21600 w 21600"/>
              <a:gd name="T12" fmla="*/ 12960 h 129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2960" fill="none" extrusionOk="0">
                <a:moveTo>
                  <a:pt x="17279" y="-1"/>
                </a:moveTo>
                <a:cubicBezTo>
                  <a:pt x="20084" y="3738"/>
                  <a:pt x="21600" y="8286"/>
                  <a:pt x="21600" y="12960"/>
                </a:cubicBezTo>
              </a:path>
              <a:path w="21600" h="12960" stroke="0" extrusionOk="0">
                <a:moveTo>
                  <a:pt x="17279" y="-1"/>
                </a:moveTo>
                <a:cubicBezTo>
                  <a:pt x="20084" y="3738"/>
                  <a:pt x="21600" y="8286"/>
                  <a:pt x="21600" y="12960"/>
                </a:cubicBezTo>
                <a:lnTo>
                  <a:pt x="0" y="12960"/>
                </a:lnTo>
                <a:close/>
              </a:path>
            </a:pathLst>
          </a:custGeom>
          <a:noFill/>
          <a:ln w="15875">
            <a:solidFill>
              <a:srgbClr val="808080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graphicFrame>
        <p:nvGraphicFramePr>
          <p:cNvPr id="394296" name="Object 56"/>
          <p:cNvGraphicFramePr>
            <a:graphicFrameLocks noChangeAspect="1"/>
          </p:cNvGraphicFramePr>
          <p:nvPr/>
        </p:nvGraphicFramePr>
        <p:xfrm>
          <a:off x="6988175" y="3794125"/>
          <a:ext cx="444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4308" name="Equation" r:id="rId4" imgW="444307" imgH="368140" progId="Equation.DSMT4">
                  <p:embed/>
                </p:oleObj>
              </mc:Choice>
              <mc:Fallback>
                <p:oleObj name="Equation" r:id="rId4" imgW="444307" imgH="36814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8175" y="3794125"/>
                        <a:ext cx="444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4292" name="Rectangle 52"/>
          <p:cNvSpPr>
            <a:spLocks noChangeArrowheads="1"/>
          </p:cNvSpPr>
          <p:nvPr/>
        </p:nvSpPr>
        <p:spPr bwMode="auto">
          <a:xfrm>
            <a:off x="8208963" y="3230563"/>
            <a:ext cx="81597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F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</a:rPr>
              <a:t>net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t</a:t>
            </a:r>
            <a:endParaRPr lang="en-US" sz="2000" b="1" i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graphicFrame>
        <p:nvGraphicFramePr>
          <p:cNvPr id="394293" name="Object 57"/>
          <p:cNvGraphicFramePr>
            <a:graphicFrameLocks noChangeAspect="1"/>
          </p:cNvGraphicFramePr>
          <p:nvPr/>
        </p:nvGraphicFramePr>
        <p:xfrm>
          <a:off x="657225" y="3979863"/>
          <a:ext cx="47371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4309" name="Equation" r:id="rId6" imgW="4737100" imgH="673100" progId="Equation.DSMT4">
                  <p:embed/>
                </p:oleObj>
              </mc:Choice>
              <mc:Fallback>
                <p:oleObj name="Equation" r:id="rId6" imgW="4737100" imgH="673100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" y="3979863"/>
                        <a:ext cx="47371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4294" name="Object 58"/>
          <p:cNvGraphicFramePr>
            <a:graphicFrameLocks noChangeAspect="1"/>
          </p:cNvGraphicFramePr>
          <p:nvPr/>
        </p:nvGraphicFramePr>
        <p:xfrm>
          <a:off x="657225" y="4903788"/>
          <a:ext cx="2692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4310" name="Equation" r:id="rId8" imgW="2692400" imgH="482600" progId="Equation.DSMT4">
                  <p:embed/>
                </p:oleObj>
              </mc:Choice>
              <mc:Fallback>
                <p:oleObj name="Equation" r:id="rId8" imgW="2692400" imgH="482600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" y="4903788"/>
                        <a:ext cx="2692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4295" name="Object 59"/>
          <p:cNvGraphicFramePr>
            <a:graphicFrameLocks noChangeAspect="1"/>
          </p:cNvGraphicFramePr>
          <p:nvPr/>
        </p:nvGraphicFramePr>
        <p:xfrm>
          <a:off x="657225" y="5637213"/>
          <a:ext cx="3251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4311" name="Equation" r:id="rId10" imgW="3251200" imgH="495300" progId="Equation.DSMT4">
                  <p:embed/>
                </p:oleObj>
              </mc:Choice>
              <mc:Fallback>
                <p:oleObj name="Equation" r:id="rId10" imgW="3251200" imgH="495300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" y="5637213"/>
                        <a:ext cx="32512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57"/>
          <p:cNvSpPr>
            <a:spLocks noChangeArrowheads="1"/>
          </p:cNvSpPr>
          <p:nvPr/>
        </p:nvSpPr>
        <p:spPr bwMode="auto">
          <a:xfrm>
            <a:off x="461963" y="3924300"/>
            <a:ext cx="5089525" cy="2332038"/>
          </a:xfrm>
          <a:prstGeom prst="rect">
            <a:avLst/>
          </a:prstGeom>
          <a:noFill/>
          <a:ln w="25400" algn="ctr">
            <a:solidFill>
              <a:srgbClr val="00008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4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94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1000"/>
                                        <p:tgtEl>
                                          <p:spTgt spid="39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9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94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394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4283" grpId="0"/>
      <p:bldP spid="394244" grpId="0" animBg="1"/>
      <p:bldP spid="394251" grpId="0" animBg="1"/>
      <p:bldP spid="394275" grpId="0" animBg="1"/>
      <p:bldP spid="394276" grpId="0" animBg="1"/>
      <p:bldP spid="394278" grpId="0"/>
      <p:bldP spid="394284" grpId="0" animBg="1"/>
      <p:bldP spid="394292" grpId="0"/>
      <p:bldP spid="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63" name="Line 31"/>
          <p:cNvSpPr>
            <a:spLocks noChangeShapeType="1"/>
          </p:cNvSpPr>
          <p:nvPr/>
        </p:nvSpPr>
        <p:spPr bwMode="auto">
          <a:xfrm rot="12155852" flipH="1">
            <a:off x="7920038" y="3384550"/>
            <a:ext cx="338137" cy="790575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76894" name="Rectangle 62"/>
          <p:cNvSpPr>
            <a:spLocks noChangeArrowheads="1"/>
          </p:cNvSpPr>
          <p:nvPr/>
        </p:nvSpPr>
        <p:spPr bwMode="auto">
          <a:xfrm>
            <a:off x="8101013" y="3327400"/>
            <a:ext cx="4524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t</a:t>
            </a:r>
            <a:endParaRPr lang="en-US" sz="2000">
              <a:solidFill>
                <a:srgbClr val="000066"/>
              </a:solidFill>
            </a:endParaRPr>
          </a:p>
        </p:txBody>
      </p:sp>
      <p:sp>
        <p:nvSpPr>
          <p:cNvPr id="580689" name="Date Placeholder 3"/>
          <p:cNvSpPr txBox="1">
            <a:spLocks noGrp="1"/>
          </p:cNvSpPr>
          <p:nvPr/>
        </p:nvSpPr>
        <p:spPr bwMode="auto">
          <a:xfrm>
            <a:off x="107950" y="182563"/>
            <a:ext cx="10795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>
                <a:solidFill>
                  <a:srgbClr val="5F5F5F"/>
                </a:solidFill>
                <a:latin typeface="Arial" charset="0"/>
              </a:rPr>
              <a:t>PHY1012F</a:t>
            </a:r>
          </a:p>
        </p:txBody>
      </p:sp>
      <p:sp>
        <p:nvSpPr>
          <p:cNvPr id="580690" name="Slide Number Placeholder 4"/>
          <p:cNvSpPr txBox="1">
            <a:spLocks noGrp="1"/>
          </p:cNvSpPr>
          <p:nvPr/>
        </p:nvSpPr>
        <p:spPr bwMode="auto">
          <a:xfrm>
            <a:off x="8064500" y="6381750"/>
            <a:ext cx="946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FDE209FF-DFDC-4DD8-A978-64F4298C937D}" type="slidenum">
              <a:rPr lang="en-US" sz="1400" b="1">
                <a:solidFill>
                  <a:srgbClr val="5F5F5F"/>
                </a:solidFill>
                <a:latin typeface="Koala" pitchFamily="34" charset="0"/>
              </a:rPr>
              <a:pPr algn="r"/>
              <a:t>34</a:t>
            </a:fld>
            <a:endParaRPr lang="en-US" sz="1400" b="1">
              <a:solidFill>
                <a:srgbClr val="5F5F5F"/>
              </a:solidFill>
              <a:latin typeface="Koala" pitchFamily="34" charset="0"/>
            </a:endParaRPr>
          </a:p>
        </p:txBody>
      </p:sp>
      <p:grpSp>
        <p:nvGrpSpPr>
          <p:cNvPr id="376909" name="Group 77"/>
          <p:cNvGrpSpPr>
            <a:grpSpLocks/>
          </p:cNvGrpSpPr>
          <p:nvPr/>
        </p:nvGrpSpPr>
        <p:grpSpPr bwMode="auto">
          <a:xfrm flipH="1">
            <a:off x="6859588" y="1566863"/>
            <a:ext cx="1096962" cy="3598862"/>
            <a:chOff x="4014" y="3342"/>
            <a:chExt cx="299" cy="981"/>
          </a:xfrm>
        </p:grpSpPr>
        <p:sp>
          <p:nvSpPr>
            <p:cNvPr id="580747" name="Oval 78"/>
            <p:cNvSpPr>
              <a:spLocks noChangeArrowheads="1"/>
            </p:cNvSpPr>
            <p:nvPr/>
          </p:nvSpPr>
          <p:spPr bwMode="auto">
            <a:xfrm>
              <a:off x="4026" y="3506"/>
              <a:ext cx="125" cy="36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580748" name="Oval 79"/>
            <p:cNvSpPr>
              <a:spLocks noChangeArrowheads="1"/>
            </p:cNvSpPr>
            <p:nvPr/>
          </p:nvSpPr>
          <p:spPr bwMode="auto">
            <a:xfrm>
              <a:off x="4040" y="3789"/>
              <a:ext cx="92" cy="32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580749" name="Oval 80"/>
            <p:cNvSpPr>
              <a:spLocks noChangeArrowheads="1"/>
            </p:cNvSpPr>
            <p:nvPr/>
          </p:nvSpPr>
          <p:spPr bwMode="auto">
            <a:xfrm>
              <a:off x="4031" y="3342"/>
              <a:ext cx="120" cy="18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580750" name="Oval 81"/>
            <p:cNvSpPr>
              <a:spLocks noChangeArrowheads="1"/>
            </p:cNvSpPr>
            <p:nvPr/>
          </p:nvSpPr>
          <p:spPr bwMode="auto">
            <a:xfrm>
              <a:off x="4055" y="4072"/>
              <a:ext cx="72" cy="23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580751" name="Oval 82"/>
            <p:cNvSpPr>
              <a:spLocks noChangeArrowheads="1"/>
            </p:cNvSpPr>
            <p:nvPr/>
          </p:nvSpPr>
          <p:spPr bwMode="auto">
            <a:xfrm>
              <a:off x="4064" y="4279"/>
              <a:ext cx="116" cy="44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580752" name="Freeform 83"/>
            <p:cNvSpPr>
              <a:spLocks/>
            </p:cNvSpPr>
            <p:nvPr/>
          </p:nvSpPr>
          <p:spPr bwMode="auto">
            <a:xfrm>
              <a:off x="4014" y="3762"/>
              <a:ext cx="142" cy="524"/>
            </a:xfrm>
            <a:custGeom>
              <a:avLst/>
              <a:gdLst>
                <a:gd name="T0" fmla="*/ 8 w 142"/>
                <a:gd name="T1" fmla="*/ 0 h 524"/>
                <a:gd name="T2" fmla="*/ 136 w 142"/>
                <a:gd name="T3" fmla="*/ 10 h 524"/>
                <a:gd name="T4" fmla="*/ 142 w 142"/>
                <a:gd name="T5" fmla="*/ 262 h 524"/>
                <a:gd name="T6" fmla="*/ 134 w 142"/>
                <a:gd name="T7" fmla="*/ 514 h 524"/>
                <a:gd name="T8" fmla="*/ 40 w 142"/>
                <a:gd name="T9" fmla="*/ 524 h 524"/>
                <a:gd name="T10" fmla="*/ 0 w 142"/>
                <a:gd name="T11" fmla="*/ 100 h 524"/>
                <a:gd name="T12" fmla="*/ 8 w 142"/>
                <a:gd name="T13" fmla="*/ 0 h 5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42"/>
                <a:gd name="T22" fmla="*/ 0 h 524"/>
                <a:gd name="T23" fmla="*/ 142 w 142"/>
                <a:gd name="T24" fmla="*/ 524 h 5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42" h="524">
                  <a:moveTo>
                    <a:pt x="8" y="0"/>
                  </a:moveTo>
                  <a:lnTo>
                    <a:pt x="136" y="10"/>
                  </a:lnTo>
                  <a:lnTo>
                    <a:pt x="142" y="262"/>
                  </a:lnTo>
                  <a:lnTo>
                    <a:pt x="134" y="514"/>
                  </a:lnTo>
                  <a:lnTo>
                    <a:pt x="40" y="524"/>
                  </a:lnTo>
                  <a:lnTo>
                    <a:pt x="0" y="10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99"/>
            </a:solidFill>
            <a:ln w="95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80753" name="Freeform 84"/>
            <p:cNvSpPr>
              <a:spLocks/>
            </p:cNvSpPr>
            <p:nvPr/>
          </p:nvSpPr>
          <p:spPr bwMode="auto">
            <a:xfrm>
              <a:off x="4018" y="3508"/>
              <a:ext cx="144" cy="264"/>
            </a:xfrm>
            <a:custGeom>
              <a:avLst/>
              <a:gdLst>
                <a:gd name="T0" fmla="*/ 20 w 144"/>
                <a:gd name="T1" fmla="*/ 0 h 264"/>
                <a:gd name="T2" fmla="*/ 0 w 144"/>
                <a:gd name="T3" fmla="*/ 80 h 264"/>
                <a:gd name="T4" fmla="*/ 6 w 144"/>
                <a:gd name="T5" fmla="*/ 254 h 264"/>
                <a:gd name="T6" fmla="*/ 132 w 144"/>
                <a:gd name="T7" fmla="*/ 264 h 264"/>
                <a:gd name="T8" fmla="*/ 144 w 144"/>
                <a:gd name="T9" fmla="*/ 146 h 264"/>
                <a:gd name="T10" fmla="*/ 112 w 144"/>
                <a:gd name="T11" fmla="*/ 28 h 264"/>
                <a:gd name="T12" fmla="*/ 20 w 144"/>
                <a:gd name="T13" fmla="*/ 0 h 2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44"/>
                <a:gd name="T22" fmla="*/ 0 h 264"/>
                <a:gd name="T23" fmla="*/ 144 w 144"/>
                <a:gd name="T24" fmla="*/ 264 h 26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44" h="264">
                  <a:moveTo>
                    <a:pt x="20" y="0"/>
                  </a:moveTo>
                  <a:lnTo>
                    <a:pt x="0" y="80"/>
                  </a:lnTo>
                  <a:lnTo>
                    <a:pt x="6" y="254"/>
                  </a:lnTo>
                  <a:lnTo>
                    <a:pt x="132" y="264"/>
                  </a:lnTo>
                  <a:lnTo>
                    <a:pt x="144" y="146"/>
                  </a:lnTo>
                  <a:lnTo>
                    <a:pt x="112" y="28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80754" name="Oval 85"/>
            <p:cNvSpPr>
              <a:spLocks noChangeArrowheads="1"/>
            </p:cNvSpPr>
            <p:nvPr/>
          </p:nvSpPr>
          <p:spPr bwMode="auto">
            <a:xfrm rot="-256685">
              <a:off x="4061" y="3539"/>
              <a:ext cx="68" cy="24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580755" name="Oval 86"/>
            <p:cNvSpPr>
              <a:spLocks noChangeArrowheads="1"/>
            </p:cNvSpPr>
            <p:nvPr/>
          </p:nvSpPr>
          <p:spPr bwMode="auto">
            <a:xfrm rot="-5026683">
              <a:off x="4178" y="3669"/>
              <a:ext cx="47" cy="22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580756" name="Freeform 87"/>
            <p:cNvSpPr>
              <a:spLocks/>
            </p:cNvSpPr>
            <p:nvPr/>
          </p:nvSpPr>
          <p:spPr bwMode="auto">
            <a:xfrm rot="347756">
              <a:off x="4050" y="3534"/>
              <a:ext cx="94" cy="158"/>
            </a:xfrm>
            <a:custGeom>
              <a:avLst/>
              <a:gdLst>
                <a:gd name="T0" fmla="*/ 0 w 94"/>
                <a:gd name="T1" fmla="*/ 0 h 158"/>
                <a:gd name="T2" fmla="*/ 0 w 94"/>
                <a:gd name="T3" fmla="*/ 158 h 158"/>
                <a:gd name="T4" fmla="*/ 94 w 94"/>
                <a:gd name="T5" fmla="*/ 150 h 158"/>
                <a:gd name="T6" fmla="*/ 62 w 94"/>
                <a:gd name="T7" fmla="*/ 8 h 158"/>
                <a:gd name="T8" fmla="*/ 0 w 94"/>
                <a:gd name="T9" fmla="*/ 0 h 1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158"/>
                <a:gd name="T17" fmla="*/ 94 w 94"/>
                <a:gd name="T18" fmla="*/ 158 h 1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158">
                  <a:moveTo>
                    <a:pt x="0" y="0"/>
                  </a:moveTo>
                  <a:lnTo>
                    <a:pt x="0" y="158"/>
                  </a:lnTo>
                  <a:lnTo>
                    <a:pt x="94" y="150"/>
                  </a:lnTo>
                  <a:lnTo>
                    <a:pt x="62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58069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ZA" smtClean="0"/>
              <a:t>VERTICAL CIRCLES</a:t>
            </a:r>
            <a:endParaRPr lang="en-US" smtClean="0"/>
          </a:p>
        </p:txBody>
      </p:sp>
      <p:sp>
        <p:nvSpPr>
          <p:cNvPr id="58069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493713"/>
          </a:xfrm>
        </p:spPr>
        <p:txBody>
          <a:bodyPr/>
          <a:lstStyle/>
          <a:p>
            <a:pPr lvl="1" indent="0" eaLnBrk="1" hangingPunct="1"/>
            <a:r>
              <a:rPr lang="en-ZA" smtClean="0"/>
              <a:t>Motion in a vertical circle is NOT uniform.</a:t>
            </a:r>
            <a:endParaRPr lang="en-US" smtClean="0"/>
          </a:p>
        </p:txBody>
      </p:sp>
      <p:sp>
        <p:nvSpPr>
          <p:cNvPr id="376836" name="Rectangle 4"/>
          <p:cNvSpPr>
            <a:spLocks noChangeArrowheads="1"/>
          </p:cNvSpPr>
          <p:nvPr/>
        </p:nvSpPr>
        <p:spPr bwMode="auto">
          <a:xfrm>
            <a:off x="179388" y="4192588"/>
            <a:ext cx="547528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Only at the top and bottom is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0</a:t>
            </a:r>
            <a:r>
              <a:rPr lang="en-ZA">
                <a:solidFill>
                  <a:srgbClr val="000066"/>
                </a:solidFill>
              </a:rPr>
              <a:t>.</a:t>
            </a:r>
          </a:p>
        </p:txBody>
      </p:sp>
      <p:sp>
        <p:nvSpPr>
          <p:cNvPr id="376837" name="Rectangle 5"/>
          <p:cNvSpPr>
            <a:spLocks noChangeArrowheads="1"/>
          </p:cNvSpPr>
          <p:nvPr/>
        </p:nvSpPr>
        <p:spPr bwMode="auto">
          <a:xfrm>
            <a:off x="179388" y="1903413"/>
            <a:ext cx="5170487" cy="223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As a result of gravity, on its way down, the body speeds up; on the way up it slows down...  </a:t>
            </a:r>
          </a:p>
          <a:p>
            <a:pPr marL="719138" lvl="2" indent="-360363">
              <a:lnSpc>
                <a:spcPct val="110000"/>
              </a:lnSpc>
              <a:buFontTx/>
              <a:buBlip>
                <a:blip r:embed="rId4"/>
              </a:buBlip>
            </a:pPr>
            <a:endParaRPr lang="en-ZA" sz="600">
              <a:solidFill>
                <a:srgbClr val="000066"/>
              </a:solidFill>
            </a:endParaRPr>
          </a:p>
          <a:p>
            <a:pPr marL="719138" lvl="2" indent="-360363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ZA" sz="2200">
                <a:solidFill>
                  <a:srgbClr val="000066"/>
                </a:solidFill>
              </a:rPr>
              <a:t>going down,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ZA" sz="2200">
                <a:solidFill>
                  <a:srgbClr val="000066"/>
                </a:solidFill>
              </a:rPr>
              <a:t> </a:t>
            </a: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&amp;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 are parallel;</a:t>
            </a:r>
            <a:endParaRPr lang="en-ZA" sz="2200">
              <a:solidFill>
                <a:srgbClr val="000066"/>
              </a:solidFill>
            </a:endParaRPr>
          </a:p>
          <a:p>
            <a:pPr marL="719138" lvl="2" indent="-360363">
              <a:lnSpc>
                <a:spcPct val="110000"/>
              </a:lnSpc>
              <a:buFontTx/>
              <a:buBlip>
                <a:blip r:embed="rId4"/>
              </a:buBlip>
            </a:pPr>
            <a:endParaRPr lang="en-ZA" sz="300">
              <a:solidFill>
                <a:srgbClr val="000066"/>
              </a:solidFill>
            </a:endParaRPr>
          </a:p>
          <a:p>
            <a:pPr marL="719138" lvl="2" indent="-360363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ZA" sz="2200">
                <a:solidFill>
                  <a:srgbClr val="000066"/>
                </a:solidFill>
              </a:rPr>
              <a:t>going up,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ZA" sz="2200">
                <a:solidFill>
                  <a:srgbClr val="000066"/>
                </a:solidFill>
              </a:rPr>
              <a:t> </a:t>
            </a: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&amp;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 are antiparallel.</a:t>
            </a:r>
          </a:p>
          <a:p>
            <a:pPr marL="719138" lvl="2" indent="-360363">
              <a:lnSpc>
                <a:spcPct val="110000"/>
              </a:lnSpc>
              <a:buFontTx/>
              <a:buBlip>
                <a:blip r:embed="rId4"/>
              </a:buBlip>
            </a:pPr>
            <a:endParaRPr lang="en-ZA" sz="300">
              <a:solidFill>
                <a:srgbClr val="000066"/>
              </a:solidFill>
            </a:endParaRPr>
          </a:p>
        </p:txBody>
      </p:sp>
      <p:sp>
        <p:nvSpPr>
          <p:cNvPr id="580696" name="Oval 42"/>
          <p:cNvSpPr>
            <a:spLocks noChangeArrowheads="1"/>
          </p:cNvSpPr>
          <p:nvPr/>
        </p:nvSpPr>
        <p:spPr bwMode="auto">
          <a:xfrm>
            <a:off x="5691188" y="2012950"/>
            <a:ext cx="2433637" cy="2433638"/>
          </a:xfrm>
          <a:prstGeom prst="ellipse">
            <a:avLst/>
          </a:prstGeom>
          <a:noFill/>
          <a:ln w="31750" algn="ctr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76875" name="Line 43"/>
          <p:cNvSpPr>
            <a:spLocks noChangeShapeType="1"/>
          </p:cNvSpPr>
          <p:nvPr/>
        </p:nvSpPr>
        <p:spPr bwMode="auto">
          <a:xfrm rot="10800000" flipV="1">
            <a:off x="5676900" y="2370138"/>
            <a:ext cx="366713" cy="354012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76891" name="Line 59"/>
          <p:cNvSpPr>
            <a:spLocks noChangeShapeType="1"/>
          </p:cNvSpPr>
          <p:nvPr/>
        </p:nvSpPr>
        <p:spPr bwMode="auto">
          <a:xfrm rot="9444148" flipV="1">
            <a:off x="5678488" y="3259138"/>
            <a:ext cx="174625" cy="428625"/>
          </a:xfrm>
          <a:prstGeom prst="line">
            <a:avLst/>
          </a:prstGeom>
          <a:noFill/>
          <a:ln w="4445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76892" name="Line 60"/>
          <p:cNvSpPr>
            <a:spLocks noChangeShapeType="1"/>
          </p:cNvSpPr>
          <p:nvPr/>
        </p:nvSpPr>
        <p:spPr bwMode="auto">
          <a:xfrm rot="9444148" flipV="1">
            <a:off x="7972425" y="3259138"/>
            <a:ext cx="174625" cy="428625"/>
          </a:xfrm>
          <a:prstGeom prst="line">
            <a:avLst/>
          </a:prstGeom>
          <a:noFill/>
          <a:ln w="4445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76920" name="Line 88"/>
          <p:cNvSpPr>
            <a:spLocks noChangeShapeType="1"/>
          </p:cNvSpPr>
          <p:nvPr/>
        </p:nvSpPr>
        <p:spPr bwMode="auto">
          <a:xfrm flipV="1">
            <a:off x="6880225" y="3213100"/>
            <a:ext cx="1233488" cy="95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76865" name="Line 33"/>
          <p:cNvSpPr>
            <a:spLocks noChangeShapeType="1"/>
          </p:cNvSpPr>
          <p:nvPr/>
        </p:nvSpPr>
        <p:spPr bwMode="auto">
          <a:xfrm rot="9444148" flipV="1">
            <a:off x="5553075" y="3241675"/>
            <a:ext cx="282575" cy="688975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76861" name="Line 29"/>
          <p:cNvSpPr>
            <a:spLocks noChangeShapeType="1"/>
          </p:cNvSpPr>
          <p:nvPr/>
        </p:nvSpPr>
        <p:spPr bwMode="auto">
          <a:xfrm rot="10800000" flipV="1">
            <a:off x="6540500" y="2006600"/>
            <a:ext cx="354013" cy="1588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76862" name="Line 30"/>
          <p:cNvSpPr>
            <a:spLocks noChangeShapeType="1"/>
          </p:cNvSpPr>
          <p:nvPr/>
        </p:nvSpPr>
        <p:spPr bwMode="auto">
          <a:xfrm rot="-9444148">
            <a:off x="7985125" y="2486025"/>
            <a:ext cx="282575" cy="688975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76864" name="Line 32"/>
          <p:cNvSpPr>
            <a:spLocks noChangeShapeType="1"/>
          </p:cNvSpPr>
          <p:nvPr/>
        </p:nvSpPr>
        <p:spPr bwMode="auto">
          <a:xfrm rot="10800000">
            <a:off x="7391400" y="2001838"/>
            <a:ext cx="366713" cy="354012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76866" name="Line 34"/>
          <p:cNvSpPr>
            <a:spLocks noChangeShapeType="1"/>
          </p:cNvSpPr>
          <p:nvPr/>
        </p:nvSpPr>
        <p:spPr bwMode="auto">
          <a:xfrm rot="9444148" flipH="1" flipV="1">
            <a:off x="6173788" y="3987800"/>
            <a:ext cx="338137" cy="790575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76876" name="Line 44"/>
          <p:cNvSpPr>
            <a:spLocks noChangeShapeType="1"/>
          </p:cNvSpPr>
          <p:nvPr/>
        </p:nvSpPr>
        <p:spPr bwMode="auto">
          <a:xfrm rot="4044148" flipV="1">
            <a:off x="7315994" y="3860006"/>
            <a:ext cx="479425" cy="1166813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76877" name="Oval 45"/>
          <p:cNvSpPr>
            <a:spLocks noChangeAspect="1" noChangeArrowheads="1"/>
          </p:cNvSpPr>
          <p:nvPr/>
        </p:nvSpPr>
        <p:spPr bwMode="auto">
          <a:xfrm rot="13500000" flipH="1">
            <a:off x="6848475" y="4391025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76884" name="Oval 52"/>
          <p:cNvSpPr>
            <a:spLocks noChangeAspect="1" noChangeArrowheads="1"/>
          </p:cNvSpPr>
          <p:nvPr/>
        </p:nvSpPr>
        <p:spPr bwMode="auto">
          <a:xfrm rot="13500000" flipH="1">
            <a:off x="5640388" y="3154363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rot="10800000"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76885" name="Oval 53"/>
          <p:cNvSpPr>
            <a:spLocks noChangeAspect="1" noChangeArrowheads="1"/>
          </p:cNvSpPr>
          <p:nvPr/>
        </p:nvSpPr>
        <p:spPr bwMode="auto">
          <a:xfrm rot="13500000" flipH="1">
            <a:off x="6000750" y="231298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76886" name="Oval 54"/>
          <p:cNvSpPr>
            <a:spLocks noChangeAspect="1" noChangeArrowheads="1"/>
          </p:cNvSpPr>
          <p:nvPr/>
        </p:nvSpPr>
        <p:spPr bwMode="auto">
          <a:xfrm rot="13500000" flipH="1">
            <a:off x="5973763" y="4035425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rot="10800000"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76888" name="Oval 56"/>
          <p:cNvSpPr>
            <a:spLocks noChangeAspect="1" noChangeArrowheads="1"/>
          </p:cNvSpPr>
          <p:nvPr/>
        </p:nvSpPr>
        <p:spPr bwMode="auto">
          <a:xfrm rot="8100000">
            <a:off x="7704138" y="231298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76890" name="Oval 58"/>
          <p:cNvSpPr>
            <a:spLocks noChangeAspect="1" noChangeArrowheads="1"/>
          </p:cNvSpPr>
          <p:nvPr/>
        </p:nvSpPr>
        <p:spPr bwMode="auto">
          <a:xfrm rot="13500000" flipH="1">
            <a:off x="6848475" y="1958975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76889" name="Oval 57"/>
          <p:cNvSpPr>
            <a:spLocks noChangeAspect="1" noChangeArrowheads="1"/>
          </p:cNvSpPr>
          <p:nvPr/>
        </p:nvSpPr>
        <p:spPr bwMode="auto">
          <a:xfrm rot="8100000">
            <a:off x="7723188" y="402748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76887" name="Oval 55"/>
          <p:cNvSpPr>
            <a:spLocks noChangeAspect="1" noChangeArrowheads="1"/>
          </p:cNvSpPr>
          <p:nvPr/>
        </p:nvSpPr>
        <p:spPr bwMode="auto">
          <a:xfrm rot="8100000">
            <a:off x="8066088" y="3144838"/>
            <a:ext cx="122237" cy="119062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76893" name="Rectangle 61"/>
          <p:cNvSpPr>
            <a:spLocks noChangeArrowheads="1"/>
          </p:cNvSpPr>
          <p:nvPr/>
        </p:nvSpPr>
        <p:spPr bwMode="auto">
          <a:xfrm>
            <a:off x="6469063" y="1992313"/>
            <a:ext cx="882650" cy="427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0</a:t>
            </a:r>
            <a:endParaRPr lang="en-US" sz="2000">
              <a:solidFill>
                <a:srgbClr val="000066"/>
              </a:solidFill>
            </a:endParaRPr>
          </a:p>
        </p:txBody>
      </p:sp>
      <p:sp>
        <p:nvSpPr>
          <p:cNvPr id="2" name="Rectangle 61"/>
          <p:cNvSpPr>
            <a:spLocks noChangeArrowheads="1"/>
          </p:cNvSpPr>
          <p:nvPr/>
        </p:nvSpPr>
        <p:spPr bwMode="auto">
          <a:xfrm>
            <a:off x="6469063" y="3971925"/>
            <a:ext cx="882650" cy="427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0</a:t>
            </a:r>
            <a:endParaRPr lang="en-US" sz="2000">
              <a:solidFill>
                <a:srgbClr val="000066"/>
              </a:solidFill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95263" y="4764088"/>
            <a:ext cx="87122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Elsewhere, the net acceleration is given by                      .</a:t>
            </a:r>
          </a:p>
        </p:txBody>
      </p:sp>
      <p:sp>
        <p:nvSpPr>
          <p:cNvPr id="4" name="Line 43"/>
          <p:cNvSpPr>
            <a:spLocks noChangeShapeType="1"/>
          </p:cNvSpPr>
          <p:nvPr/>
        </p:nvSpPr>
        <p:spPr bwMode="auto">
          <a:xfrm rot="5400000">
            <a:off x="5925344" y="2448719"/>
            <a:ext cx="190500" cy="185738"/>
          </a:xfrm>
          <a:prstGeom prst="line">
            <a:avLst/>
          </a:prstGeom>
          <a:noFill/>
          <a:ln w="4445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" name="Rectangle 61"/>
          <p:cNvSpPr>
            <a:spLocks noChangeArrowheads="1"/>
          </p:cNvSpPr>
          <p:nvPr/>
        </p:nvSpPr>
        <p:spPr bwMode="auto">
          <a:xfrm>
            <a:off x="5722938" y="2549525"/>
            <a:ext cx="420687" cy="427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t</a:t>
            </a:r>
            <a:endParaRPr lang="en-US" sz="2000">
              <a:solidFill>
                <a:srgbClr val="000066"/>
              </a:solidFill>
            </a:endParaRPr>
          </a:p>
        </p:txBody>
      </p:sp>
      <p:sp>
        <p:nvSpPr>
          <p:cNvPr id="6" name="Line 43"/>
          <p:cNvSpPr>
            <a:spLocks noChangeShapeType="1"/>
          </p:cNvSpPr>
          <p:nvPr/>
        </p:nvSpPr>
        <p:spPr bwMode="auto">
          <a:xfrm rot="16200000" flipH="1">
            <a:off x="6047582" y="4002881"/>
            <a:ext cx="246062" cy="238125"/>
          </a:xfrm>
          <a:prstGeom prst="line">
            <a:avLst/>
          </a:prstGeom>
          <a:noFill/>
          <a:ln w="4445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7" name="Rectangle 61"/>
          <p:cNvSpPr>
            <a:spLocks noChangeArrowheads="1"/>
          </p:cNvSpPr>
          <p:nvPr/>
        </p:nvSpPr>
        <p:spPr bwMode="auto">
          <a:xfrm>
            <a:off x="5929313" y="4046538"/>
            <a:ext cx="420687" cy="427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t</a:t>
            </a:r>
            <a:endParaRPr lang="en-US" sz="2000">
              <a:solidFill>
                <a:srgbClr val="000066"/>
              </a:solidFill>
            </a:endParaRPr>
          </a:p>
        </p:txBody>
      </p:sp>
      <p:sp>
        <p:nvSpPr>
          <p:cNvPr id="8" name="Line 43"/>
          <p:cNvSpPr>
            <a:spLocks noChangeShapeType="1"/>
          </p:cNvSpPr>
          <p:nvPr/>
        </p:nvSpPr>
        <p:spPr bwMode="auto">
          <a:xfrm rot="16200000" flipH="1">
            <a:off x="6126163" y="2468562"/>
            <a:ext cx="317500" cy="307975"/>
          </a:xfrm>
          <a:prstGeom prst="line">
            <a:avLst/>
          </a:prstGeom>
          <a:noFill/>
          <a:ln w="4445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9" name="Rectangle 61"/>
          <p:cNvSpPr>
            <a:spLocks noChangeArrowheads="1"/>
          </p:cNvSpPr>
          <p:nvPr/>
        </p:nvSpPr>
        <p:spPr bwMode="auto">
          <a:xfrm>
            <a:off x="6381750" y="2501900"/>
            <a:ext cx="420688" cy="427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>
              <a:solidFill>
                <a:srgbClr val="000066"/>
              </a:solidFill>
            </a:endParaRPr>
          </a:p>
        </p:txBody>
      </p:sp>
      <p:sp>
        <p:nvSpPr>
          <p:cNvPr id="10" name="Line 59"/>
          <p:cNvSpPr>
            <a:spLocks noChangeShapeType="1"/>
          </p:cNvSpPr>
          <p:nvPr/>
        </p:nvSpPr>
        <p:spPr bwMode="auto">
          <a:xfrm rot="9444148" flipV="1">
            <a:off x="6135688" y="2433638"/>
            <a:ext cx="69850" cy="463550"/>
          </a:xfrm>
          <a:prstGeom prst="line">
            <a:avLst/>
          </a:prstGeom>
          <a:noFill/>
          <a:ln w="4445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11" name="Line 43"/>
          <p:cNvSpPr>
            <a:spLocks noChangeShapeType="1"/>
          </p:cNvSpPr>
          <p:nvPr/>
        </p:nvSpPr>
        <p:spPr bwMode="auto">
          <a:xfrm rot="5400000" flipH="1" flipV="1">
            <a:off x="6063457" y="3755231"/>
            <a:ext cx="246062" cy="238125"/>
          </a:xfrm>
          <a:prstGeom prst="line">
            <a:avLst/>
          </a:prstGeom>
          <a:noFill/>
          <a:ln w="4445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6269038" y="3519488"/>
            <a:ext cx="420687" cy="427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>
              <a:solidFill>
                <a:srgbClr val="000066"/>
              </a:solidFill>
            </a:endParaRPr>
          </a:p>
        </p:txBody>
      </p:sp>
      <p:sp>
        <p:nvSpPr>
          <p:cNvPr id="13" name="Line 59"/>
          <p:cNvSpPr>
            <a:spLocks noChangeShapeType="1"/>
          </p:cNvSpPr>
          <p:nvPr/>
        </p:nvSpPr>
        <p:spPr bwMode="auto">
          <a:xfrm rot="4044148" flipV="1">
            <a:off x="6213475" y="3792538"/>
            <a:ext cx="174625" cy="428625"/>
          </a:xfrm>
          <a:prstGeom prst="line">
            <a:avLst/>
          </a:prstGeom>
          <a:noFill/>
          <a:ln w="4445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14" name="Line 59"/>
          <p:cNvSpPr>
            <a:spLocks noChangeShapeType="1"/>
          </p:cNvSpPr>
          <p:nvPr/>
        </p:nvSpPr>
        <p:spPr bwMode="auto">
          <a:xfrm rot="4044148" flipV="1">
            <a:off x="5918200" y="3022600"/>
            <a:ext cx="174625" cy="428625"/>
          </a:xfrm>
          <a:prstGeom prst="line">
            <a:avLst/>
          </a:prstGeom>
          <a:noFill/>
          <a:ln w="4445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15" name="Line 43"/>
          <p:cNvSpPr>
            <a:spLocks noChangeShapeType="1"/>
          </p:cNvSpPr>
          <p:nvPr/>
        </p:nvSpPr>
        <p:spPr bwMode="auto">
          <a:xfrm rot="16200000" flipH="1">
            <a:off x="5783263" y="3257550"/>
            <a:ext cx="425450" cy="412750"/>
          </a:xfrm>
          <a:prstGeom prst="line">
            <a:avLst/>
          </a:prstGeom>
          <a:noFill/>
          <a:ln w="4445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16" name="Rectangle 61"/>
          <p:cNvSpPr>
            <a:spLocks noChangeArrowheads="1"/>
          </p:cNvSpPr>
          <p:nvPr/>
        </p:nvSpPr>
        <p:spPr bwMode="auto">
          <a:xfrm>
            <a:off x="5372100" y="3335338"/>
            <a:ext cx="420688" cy="427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t</a:t>
            </a:r>
            <a:endParaRPr lang="en-US" sz="2000">
              <a:solidFill>
                <a:srgbClr val="000066"/>
              </a:solidFill>
            </a:endParaRPr>
          </a:p>
        </p:txBody>
      </p:sp>
      <p:sp>
        <p:nvSpPr>
          <p:cNvPr id="17" name="Line 43"/>
          <p:cNvSpPr>
            <a:spLocks noChangeShapeType="1"/>
          </p:cNvSpPr>
          <p:nvPr/>
        </p:nvSpPr>
        <p:spPr bwMode="auto">
          <a:xfrm rot="5400000">
            <a:off x="7465220" y="4021931"/>
            <a:ext cx="246062" cy="238125"/>
          </a:xfrm>
          <a:prstGeom prst="line">
            <a:avLst/>
          </a:prstGeom>
          <a:noFill/>
          <a:ln w="4445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18" name="Rectangle 61"/>
          <p:cNvSpPr>
            <a:spLocks noChangeArrowheads="1"/>
          </p:cNvSpPr>
          <p:nvPr/>
        </p:nvSpPr>
        <p:spPr bwMode="auto">
          <a:xfrm>
            <a:off x="7504113" y="4044950"/>
            <a:ext cx="420687" cy="427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t</a:t>
            </a:r>
            <a:endParaRPr lang="en-US" sz="2000">
              <a:solidFill>
                <a:srgbClr val="000066"/>
              </a:solidFill>
            </a:endParaRPr>
          </a:p>
        </p:txBody>
      </p:sp>
      <p:sp>
        <p:nvSpPr>
          <p:cNvPr id="19" name="Line 43"/>
          <p:cNvSpPr>
            <a:spLocks noChangeShapeType="1"/>
          </p:cNvSpPr>
          <p:nvPr/>
        </p:nvSpPr>
        <p:spPr bwMode="auto">
          <a:xfrm rot="16200000" flipH="1">
            <a:off x="7696200" y="2438400"/>
            <a:ext cx="188913" cy="182563"/>
          </a:xfrm>
          <a:prstGeom prst="line">
            <a:avLst/>
          </a:prstGeom>
          <a:noFill/>
          <a:ln w="4445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0" name="Rectangle 61"/>
          <p:cNvSpPr>
            <a:spLocks noChangeArrowheads="1"/>
          </p:cNvSpPr>
          <p:nvPr/>
        </p:nvSpPr>
        <p:spPr bwMode="auto">
          <a:xfrm>
            <a:off x="7869238" y="2533650"/>
            <a:ext cx="420687" cy="427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t</a:t>
            </a:r>
            <a:endParaRPr lang="en-US" sz="2000">
              <a:solidFill>
                <a:srgbClr val="000066"/>
              </a:solidFill>
            </a:endParaRPr>
          </a:p>
        </p:txBody>
      </p:sp>
      <p:sp>
        <p:nvSpPr>
          <p:cNvPr id="21" name="Line 43"/>
          <p:cNvSpPr>
            <a:spLocks noChangeShapeType="1"/>
          </p:cNvSpPr>
          <p:nvPr/>
        </p:nvSpPr>
        <p:spPr bwMode="auto">
          <a:xfrm rot="5400000">
            <a:off x="7391400" y="2436813"/>
            <a:ext cx="309563" cy="300037"/>
          </a:xfrm>
          <a:prstGeom prst="line">
            <a:avLst/>
          </a:prstGeom>
          <a:noFill/>
          <a:ln w="4445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2" name="Rectangle 61"/>
          <p:cNvSpPr>
            <a:spLocks noChangeArrowheads="1"/>
          </p:cNvSpPr>
          <p:nvPr/>
        </p:nvSpPr>
        <p:spPr bwMode="auto">
          <a:xfrm>
            <a:off x="7145338" y="3535363"/>
            <a:ext cx="420687" cy="427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>
              <a:solidFill>
                <a:srgbClr val="000066"/>
              </a:solidFill>
            </a:endParaRPr>
          </a:p>
        </p:txBody>
      </p:sp>
      <p:sp>
        <p:nvSpPr>
          <p:cNvPr id="23" name="Line 43"/>
          <p:cNvSpPr>
            <a:spLocks noChangeShapeType="1"/>
          </p:cNvSpPr>
          <p:nvPr/>
        </p:nvSpPr>
        <p:spPr bwMode="auto">
          <a:xfrm rot="16200000" flipV="1">
            <a:off x="7469981" y="3763169"/>
            <a:ext cx="246063" cy="238125"/>
          </a:xfrm>
          <a:prstGeom prst="line">
            <a:avLst/>
          </a:prstGeom>
          <a:noFill/>
          <a:ln w="4445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4" name="Rectangle 61"/>
          <p:cNvSpPr>
            <a:spLocks noChangeArrowheads="1"/>
          </p:cNvSpPr>
          <p:nvPr/>
        </p:nvSpPr>
        <p:spPr bwMode="auto">
          <a:xfrm>
            <a:off x="7089775" y="2501900"/>
            <a:ext cx="420688" cy="427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>
              <a:solidFill>
                <a:srgbClr val="000066"/>
              </a:solidFill>
            </a:endParaRPr>
          </a:p>
        </p:txBody>
      </p:sp>
      <p:sp>
        <p:nvSpPr>
          <p:cNvPr id="25" name="Line 59"/>
          <p:cNvSpPr>
            <a:spLocks noChangeShapeType="1"/>
          </p:cNvSpPr>
          <p:nvPr/>
        </p:nvSpPr>
        <p:spPr bwMode="auto">
          <a:xfrm rot="-4044148" flipH="1" flipV="1">
            <a:off x="7366000" y="3792538"/>
            <a:ext cx="174625" cy="428625"/>
          </a:xfrm>
          <a:prstGeom prst="line">
            <a:avLst/>
          </a:prstGeom>
          <a:noFill/>
          <a:ln w="4445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6" name="Line 59"/>
          <p:cNvSpPr>
            <a:spLocks noChangeShapeType="1"/>
          </p:cNvSpPr>
          <p:nvPr/>
        </p:nvSpPr>
        <p:spPr bwMode="auto">
          <a:xfrm rot="9444148" flipV="1">
            <a:off x="7470775" y="2482850"/>
            <a:ext cx="303213" cy="341313"/>
          </a:xfrm>
          <a:prstGeom prst="line">
            <a:avLst/>
          </a:prstGeom>
          <a:noFill/>
          <a:ln w="4445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7" name="Rectangle 61"/>
          <p:cNvSpPr>
            <a:spLocks noChangeArrowheads="1"/>
          </p:cNvSpPr>
          <p:nvPr/>
        </p:nvSpPr>
        <p:spPr bwMode="auto">
          <a:xfrm>
            <a:off x="6157913" y="3035300"/>
            <a:ext cx="420687" cy="427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>
              <a:solidFill>
                <a:srgbClr val="000066"/>
              </a:solidFill>
            </a:endParaRPr>
          </a:p>
        </p:txBody>
      </p:sp>
      <p:sp>
        <p:nvSpPr>
          <p:cNvPr id="28" name="Line 59"/>
          <p:cNvSpPr>
            <a:spLocks noChangeShapeType="1"/>
          </p:cNvSpPr>
          <p:nvPr/>
        </p:nvSpPr>
        <p:spPr bwMode="auto">
          <a:xfrm rot="-4044148" flipH="1" flipV="1">
            <a:off x="7715250" y="3022600"/>
            <a:ext cx="174625" cy="428625"/>
          </a:xfrm>
          <a:prstGeom prst="line">
            <a:avLst/>
          </a:prstGeom>
          <a:noFill/>
          <a:ln w="4445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" name="Rectangle 61"/>
          <p:cNvSpPr>
            <a:spLocks noChangeArrowheads="1"/>
          </p:cNvSpPr>
          <p:nvPr/>
        </p:nvSpPr>
        <p:spPr bwMode="auto">
          <a:xfrm>
            <a:off x="7294563" y="3035300"/>
            <a:ext cx="420687" cy="427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>
              <a:solidFill>
                <a:srgbClr val="000066"/>
              </a:solidFill>
            </a:endParaRPr>
          </a:p>
        </p:txBody>
      </p:sp>
      <p:sp>
        <p:nvSpPr>
          <p:cNvPr id="30" name="Line 43"/>
          <p:cNvSpPr>
            <a:spLocks noChangeShapeType="1"/>
          </p:cNvSpPr>
          <p:nvPr/>
        </p:nvSpPr>
        <p:spPr bwMode="auto">
          <a:xfrm rot="5400000">
            <a:off x="7613650" y="3257550"/>
            <a:ext cx="425450" cy="412750"/>
          </a:xfrm>
          <a:prstGeom prst="line">
            <a:avLst/>
          </a:prstGeom>
          <a:noFill/>
          <a:ln w="4445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" name="Rectangle 4"/>
          <p:cNvSpPr>
            <a:spLocks noChangeArrowheads="1"/>
          </p:cNvSpPr>
          <p:nvPr/>
        </p:nvSpPr>
        <p:spPr bwMode="auto">
          <a:xfrm>
            <a:off x="195263" y="5319713"/>
            <a:ext cx="872807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The magnitude and direction of this net acceleration change continuously in a complex way…</a:t>
            </a:r>
          </a:p>
        </p:txBody>
      </p:sp>
      <p:sp>
        <p:nvSpPr>
          <p:cNvPr id="376878" name="Oval 46"/>
          <p:cNvSpPr>
            <a:spLocks noChangeAspect="1" noChangeArrowheads="1"/>
          </p:cNvSpPr>
          <p:nvPr/>
        </p:nvSpPr>
        <p:spPr bwMode="auto">
          <a:xfrm rot="13500000" flipH="1">
            <a:off x="8045450" y="3124200"/>
            <a:ext cx="165100" cy="160338"/>
          </a:xfrm>
          <a:prstGeom prst="ellipse">
            <a:avLst/>
          </a:prstGeom>
          <a:solidFill>
            <a:schemeClr val="folHlink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aphicFrame>
        <p:nvGraphicFramePr>
          <p:cNvPr id="376858" name="Object 72"/>
          <p:cNvGraphicFramePr>
            <a:graphicFrameLocks noChangeAspect="1"/>
          </p:cNvGraphicFramePr>
          <p:nvPr/>
        </p:nvGraphicFramePr>
        <p:xfrm>
          <a:off x="6813550" y="4841875"/>
          <a:ext cx="1625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0701" name="Equation" r:id="rId5" imgW="1625600" imgH="381000" progId="Equation.DSMT4">
                  <p:embed/>
                </p:oleObj>
              </mc:Choice>
              <mc:Fallback>
                <p:oleObj name="Equation" r:id="rId5" imgW="1625600" imgH="381000" progId="Equation.DSMT4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3550" y="4841875"/>
                        <a:ext cx="1625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1209" name="Object 73"/>
          <p:cNvGraphicFramePr>
            <a:graphicFrameLocks noChangeAspect="1"/>
          </p:cNvGraphicFramePr>
          <p:nvPr/>
        </p:nvGraphicFramePr>
        <p:xfrm>
          <a:off x="6192838" y="2816225"/>
          <a:ext cx="368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0702" name="Equation" r:id="rId7" imgW="368300" imgH="330200" progId="Equation.DSMT4">
                  <p:embed/>
                </p:oleObj>
              </mc:Choice>
              <mc:Fallback>
                <p:oleObj name="Equation" r:id="rId7" imgW="368300" imgH="33020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2838" y="2816225"/>
                        <a:ext cx="368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6832" name="Object 74"/>
          <p:cNvGraphicFramePr>
            <a:graphicFrameLocks noChangeAspect="1"/>
          </p:cNvGraphicFramePr>
          <p:nvPr/>
        </p:nvGraphicFramePr>
        <p:xfrm>
          <a:off x="6210300" y="3392488"/>
          <a:ext cx="368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0703" name="Equation" r:id="rId9" imgW="368300" imgH="330200" progId="Equation.DSMT4">
                  <p:embed/>
                </p:oleObj>
              </mc:Choice>
              <mc:Fallback>
                <p:oleObj name="Equation" r:id="rId9" imgW="368300" imgH="330200" progId="Equation.DSMT4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3392488"/>
                        <a:ext cx="368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6833" name="Object 75"/>
          <p:cNvGraphicFramePr>
            <a:graphicFrameLocks noChangeAspect="1"/>
          </p:cNvGraphicFramePr>
          <p:nvPr/>
        </p:nvGraphicFramePr>
        <p:xfrm>
          <a:off x="6546850" y="3860800"/>
          <a:ext cx="368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0704" name="Equation" r:id="rId10" imgW="368300" imgH="330200" progId="Equation.DSMT4">
                  <p:embed/>
                </p:oleObj>
              </mc:Choice>
              <mc:Fallback>
                <p:oleObj name="Equation" r:id="rId10" imgW="368300" imgH="330200" progId="Equation.DSMT4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6850" y="3860800"/>
                        <a:ext cx="368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6834" name="Object 76"/>
          <p:cNvGraphicFramePr>
            <a:graphicFrameLocks noChangeAspect="1"/>
          </p:cNvGraphicFramePr>
          <p:nvPr/>
        </p:nvGraphicFramePr>
        <p:xfrm>
          <a:off x="6972300" y="3868738"/>
          <a:ext cx="368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0705" name="Equation" r:id="rId11" imgW="368300" imgH="330200" progId="Equation.DSMT4">
                  <p:embed/>
                </p:oleObj>
              </mc:Choice>
              <mc:Fallback>
                <p:oleObj name="Equation" r:id="rId11" imgW="368300" imgH="330200" progId="Equation.DSMT4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2300" y="3868738"/>
                        <a:ext cx="368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6835" name="Object 77"/>
          <p:cNvGraphicFramePr>
            <a:graphicFrameLocks noChangeAspect="1"/>
          </p:cNvGraphicFramePr>
          <p:nvPr/>
        </p:nvGraphicFramePr>
        <p:xfrm>
          <a:off x="7264400" y="3411538"/>
          <a:ext cx="368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0706" name="Equation" r:id="rId12" imgW="368300" imgH="330200" progId="Equation.DSMT4">
                  <p:embed/>
                </p:oleObj>
              </mc:Choice>
              <mc:Fallback>
                <p:oleObj name="Equation" r:id="rId12" imgW="368300" imgH="330200" progId="Equation.DSMT4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4400" y="3411538"/>
                        <a:ext cx="368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6838" name="Object 78"/>
          <p:cNvGraphicFramePr>
            <a:graphicFrameLocks noChangeAspect="1"/>
          </p:cNvGraphicFramePr>
          <p:nvPr/>
        </p:nvGraphicFramePr>
        <p:xfrm>
          <a:off x="7378700" y="2792413"/>
          <a:ext cx="368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0707" name="Equation" r:id="rId13" imgW="368300" imgH="330200" progId="Equation.DSMT4">
                  <p:embed/>
                </p:oleObj>
              </mc:Choice>
              <mc:Fallback>
                <p:oleObj name="Equation" r:id="rId13" imgW="368300" imgH="330200" progId="Equation.DSMT4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8700" y="2792413"/>
                        <a:ext cx="368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.00278 C 0.00017 0.10093 -0.05972 0.18102 -0.13333 0.18125 C -0.2066 0.18125 -0.26649 0.10162 -0.26632 0.00324 C -0.26632 -0.09514 -0.2066 -0.175 -0.13299 -0.17407 C -0.05955 -0.17523 -2.77778E-7 -0.09491 -2.77778E-7 0.00278 Z " pathEditMode="relative" rAng="5400000" ptsTypes="fffff">
                                      <p:cBhvr>
                                        <p:cTn id="6" dur="1000" spd="-100000" fill="hold"/>
                                        <p:tgtEl>
                                          <p:spTgt spid="3768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8" dur="1000" fill="hold"/>
                                        <p:tgtEl>
                                          <p:spTgt spid="3769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1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09158E-6 C -3.88889E-6 0.04764 -0.02934 0.08672 -0.0651 0.08672 C -0.10121 0.08672 -0.1302 0.04764 -0.1302 1.09158E-6 C -0.1302 -0.0481 -0.10121 -0.08673 -0.0651 -0.08673 C -0.02934 -0.08673 -3.88889E-6 -0.0481 -3.88889E-6 1.09158E-6 Z " pathEditMode="relative" rAng="5400000" ptsTypes="fffff">
                                      <p:cBhvr>
                                        <p:cTn id="10" dur="1000" spd="-100000" fill="hold"/>
                                        <p:tgtEl>
                                          <p:spTgt spid="3769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3769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3769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6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3768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376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37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376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37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37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376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376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2" presetClass="entr" presetSubtype="2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1000"/>
                                        <p:tgtEl>
                                          <p:spTgt spid="376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376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1000"/>
                                        <p:tgtEl>
                                          <p:spTgt spid="376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76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76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3768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500"/>
                            </p:stCondLst>
                            <p:childTnLst>
                              <p:par>
                                <p:cTn id="1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9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3500"/>
                            </p:stCondLst>
                            <p:childTnLst>
                              <p:par>
                                <p:cTn id="1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76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4500"/>
                            </p:stCondLst>
                            <p:childTnLst>
                              <p:par>
                                <p:cTn id="1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500"/>
                            </p:stCondLst>
                            <p:childTnLst>
                              <p:par>
                                <p:cTn id="1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376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376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376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376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4" dur="500"/>
                                        <p:tgtEl>
                                          <p:spTgt spid="3768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7" dur="500"/>
                                        <p:tgtEl>
                                          <p:spTgt spid="3768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8" dur="500"/>
                                        <p:tgtEl>
                                          <p:spTgt spid="3768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63" grpId="0" animBg="1"/>
      <p:bldP spid="376894" grpId="0"/>
      <p:bldP spid="376894" grpId="1"/>
      <p:bldP spid="376875" grpId="0" animBg="1"/>
      <p:bldP spid="376891" grpId="0" animBg="1"/>
      <p:bldP spid="376891" grpId="1" animBg="1"/>
      <p:bldP spid="376892" grpId="0" animBg="1"/>
      <p:bldP spid="376892" grpId="1" animBg="1"/>
      <p:bldP spid="376920" grpId="0" animBg="1"/>
      <p:bldP spid="376920" grpId="1" animBg="1"/>
      <p:bldP spid="376920" grpId="2" animBg="1"/>
      <p:bldP spid="376865" grpId="0" animBg="1"/>
      <p:bldP spid="376861" grpId="0" animBg="1"/>
      <p:bldP spid="376862" grpId="0" animBg="1"/>
      <p:bldP spid="376864" grpId="0" animBg="1"/>
      <p:bldP spid="376866" grpId="0" animBg="1"/>
      <p:bldP spid="376876" grpId="0" animBg="1"/>
      <p:bldP spid="376877" grpId="0" animBg="1"/>
      <p:bldP spid="376884" grpId="0" animBg="1"/>
      <p:bldP spid="376885" grpId="0" animBg="1"/>
      <p:bldP spid="376886" grpId="0" animBg="1"/>
      <p:bldP spid="376888" grpId="0" animBg="1"/>
      <p:bldP spid="376890" grpId="0" animBg="1"/>
      <p:bldP spid="376889" grpId="0" animBg="1"/>
      <p:bldP spid="376887" grpId="0" animBg="1"/>
      <p:bldP spid="376893" grpId="0"/>
      <p:bldP spid="376893" grpId="1"/>
      <p:bldP spid="2" grpId="0"/>
      <p:bldP spid="2" grpId="1"/>
      <p:bldP spid="4" grpId="0" animBg="1"/>
      <p:bldP spid="4" grpId="1" animBg="1"/>
      <p:bldP spid="5" grpId="0"/>
      <p:bldP spid="5" grpId="1"/>
      <p:bldP spid="6" grpId="0" animBg="1"/>
      <p:bldP spid="6" grpId="1" animBg="1"/>
      <p:bldP spid="7" grpId="0"/>
      <p:bldP spid="7" grpId="1"/>
      <p:bldP spid="8" grpId="0" animBg="1"/>
      <p:bldP spid="8" grpId="1" animBg="1"/>
      <p:bldP spid="9" grpId="0"/>
      <p:bldP spid="9" grpId="1"/>
      <p:bldP spid="10" grpId="0" animBg="1"/>
      <p:bldP spid="11" grpId="0" animBg="1"/>
      <p:bldP spid="11" grpId="1" animBg="1"/>
      <p:bldP spid="12" grpId="0"/>
      <p:bldP spid="12" grpId="1"/>
      <p:bldP spid="13" grpId="0" animBg="1"/>
      <p:bldP spid="14" grpId="0" animBg="1"/>
      <p:bldP spid="14" grpId="1" animBg="1"/>
      <p:bldP spid="15" grpId="0" animBg="1"/>
      <p:bldP spid="16" grpId="0"/>
      <p:bldP spid="16" grpId="1"/>
      <p:bldP spid="17" grpId="0" animBg="1"/>
      <p:bldP spid="17" grpId="1" animBg="1"/>
      <p:bldP spid="18" grpId="0"/>
      <p:bldP spid="18" grpId="1"/>
      <p:bldP spid="19" grpId="0" animBg="1"/>
      <p:bldP spid="19" grpId="1" animBg="1"/>
      <p:bldP spid="20" grpId="0"/>
      <p:bldP spid="21" grpId="0" animBg="1"/>
      <p:bldP spid="21" grpId="1" animBg="1"/>
      <p:bldP spid="22" grpId="0"/>
      <p:bldP spid="22" grpId="1"/>
      <p:bldP spid="23" grpId="0" animBg="1"/>
      <p:bldP spid="23" grpId="1" animBg="1"/>
      <p:bldP spid="24" grpId="0"/>
      <p:bldP spid="24" grpId="1"/>
      <p:bldP spid="24" grpId="2"/>
      <p:bldP spid="25" grpId="0" animBg="1"/>
      <p:bldP spid="26" grpId="0" animBg="1"/>
      <p:bldP spid="27" grpId="0"/>
      <p:bldP spid="27" grpId="1"/>
      <p:bldP spid="28" grpId="0" animBg="1"/>
      <p:bldP spid="28" grpId="1" animBg="1"/>
      <p:bldP spid="29" grpId="0"/>
      <p:bldP spid="29" grpId="1"/>
      <p:bldP spid="30" grpId="0" animBg="1"/>
      <p:bldP spid="376878" grpId="0" animBg="1"/>
      <p:bldP spid="376878" grpId="1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6" name="Rectangle 4"/>
          <p:cNvSpPr>
            <a:spLocks noChangeArrowheads="1"/>
          </p:cNvSpPr>
          <p:nvPr/>
        </p:nvSpPr>
        <p:spPr bwMode="auto">
          <a:xfrm>
            <a:off x="179388" y="3937000"/>
            <a:ext cx="508635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…but at the top and bottom, where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0</a:t>
            </a:r>
            <a:r>
              <a:rPr lang="en-ZA">
                <a:solidFill>
                  <a:srgbClr val="000066"/>
                </a:solidFill>
              </a:rPr>
              <a:t>,        is </a:t>
            </a:r>
            <a:r>
              <a:rPr lang="en-ZA" i="1">
                <a:solidFill>
                  <a:srgbClr val="000066"/>
                </a:solidFill>
              </a:rPr>
              <a:t>centripetal</a:t>
            </a:r>
            <a:r>
              <a:rPr lang="en-ZA">
                <a:solidFill>
                  <a:srgbClr val="000066"/>
                </a:solidFill>
              </a:rPr>
              <a:t>.</a:t>
            </a:r>
          </a:p>
        </p:txBody>
      </p:sp>
      <p:graphicFrame>
        <p:nvGraphicFramePr>
          <p:cNvPr id="376860" name="Object 188"/>
          <p:cNvGraphicFramePr>
            <a:graphicFrameLocks noChangeAspect="1"/>
          </p:cNvGraphicFramePr>
          <p:nvPr/>
        </p:nvGraphicFramePr>
        <p:xfrm>
          <a:off x="3662363" y="3148013"/>
          <a:ext cx="520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34" name="Equation" r:id="rId4" imgW="520474" imgH="431613" progId="Equation.DSMT4">
                  <p:embed/>
                </p:oleObj>
              </mc:Choice>
              <mc:Fallback>
                <p:oleObj name="Equation" r:id="rId4" imgW="520474" imgH="431613" progId="Equation.DSMT4">
                  <p:embed/>
                  <p:pic>
                    <p:nvPicPr>
                      <p:cNvPr id="0" name="Picture 1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2363" y="3148013"/>
                        <a:ext cx="520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79388" y="1338263"/>
            <a:ext cx="6367462" cy="169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The net force,   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     </a:t>
            </a:r>
            <a:r>
              <a:rPr lang="en-ZA">
                <a:solidFill>
                  <a:srgbClr val="000066"/>
                </a:solidFill>
              </a:rPr>
              <a:t>, which produces this acceleration, is made up of the </a:t>
            </a:r>
            <a:br>
              <a:rPr lang="en-ZA">
                <a:solidFill>
                  <a:srgbClr val="000066"/>
                </a:solidFill>
              </a:rPr>
            </a:br>
            <a:r>
              <a:rPr lang="en-ZA">
                <a:solidFill>
                  <a:srgbClr val="000066"/>
                </a:solidFill>
              </a:rPr>
              <a:t>body’s weight and the tension </a:t>
            </a:r>
            <a:br>
              <a:rPr lang="en-ZA">
                <a:solidFill>
                  <a:srgbClr val="000066"/>
                </a:solidFill>
              </a:rPr>
            </a:br>
            <a:r>
              <a:rPr lang="en-ZA">
                <a:solidFill>
                  <a:srgbClr val="000066"/>
                </a:solidFill>
              </a:rPr>
              <a:t>force provided by the string.</a:t>
            </a: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79388" y="3117850"/>
            <a:ext cx="508635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Like the acceleration,  </a:t>
            </a:r>
            <a:r>
              <a:rPr lang="en-ZA" sz="2200">
                <a:solidFill>
                  <a:srgbClr val="000066"/>
                </a:solidFill>
              </a:rPr>
              <a:t> 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     </a:t>
            </a:r>
            <a:r>
              <a:rPr lang="en-ZA">
                <a:solidFill>
                  <a:srgbClr val="000066"/>
                </a:solidFill>
              </a:rPr>
              <a:t> </a:t>
            </a:r>
            <a:br>
              <a:rPr lang="en-ZA">
                <a:solidFill>
                  <a:srgbClr val="000066"/>
                </a:solidFill>
              </a:rPr>
            </a:br>
            <a:r>
              <a:rPr lang="en-ZA">
                <a:solidFill>
                  <a:srgbClr val="000066"/>
                </a:solidFill>
              </a:rPr>
              <a:t>varies around the circle…</a:t>
            </a:r>
          </a:p>
        </p:txBody>
      </p:sp>
      <p:sp>
        <p:nvSpPr>
          <p:cNvPr id="532693" name="Date Placeholder 3"/>
          <p:cNvSpPr txBox="1">
            <a:spLocks noGrp="1"/>
          </p:cNvSpPr>
          <p:nvPr/>
        </p:nvSpPr>
        <p:spPr bwMode="auto">
          <a:xfrm>
            <a:off x="107950" y="182563"/>
            <a:ext cx="10795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>
                <a:solidFill>
                  <a:srgbClr val="5F5F5F"/>
                </a:solidFill>
                <a:latin typeface="Arial" charset="0"/>
              </a:rPr>
              <a:t>PHY1012F</a:t>
            </a:r>
          </a:p>
        </p:txBody>
      </p:sp>
      <p:sp>
        <p:nvSpPr>
          <p:cNvPr id="532694" name="Slide Number Placeholder 4"/>
          <p:cNvSpPr txBox="1">
            <a:spLocks noGrp="1"/>
          </p:cNvSpPr>
          <p:nvPr/>
        </p:nvSpPr>
        <p:spPr bwMode="auto">
          <a:xfrm>
            <a:off x="8064500" y="6381750"/>
            <a:ext cx="946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5AB2397F-205F-4C75-853E-01A511F9E0B2}" type="slidenum">
              <a:rPr lang="en-US" sz="1400" b="1">
                <a:solidFill>
                  <a:srgbClr val="5F5F5F"/>
                </a:solidFill>
                <a:latin typeface="Koala" pitchFamily="34" charset="0"/>
              </a:rPr>
              <a:pPr algn="r"/>
              <a:t>35</a:t>
            </a:fld>
            <a:endParaRPr lang="en-US" sz="1400" b="1">
              <a:solidFill>
                <a:srgbClr val="5F5F5F"/>
              </a:solidFill>
              <a:latin typeface="Koala" pitchFamily="34" charset="0"/>
            </a:endParaRPr>
          </a:p>
        </p:txBody>
      </p:sp>
      <p:sp>
        <p:nvSpPr>
          <p:cNvPr id="5326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42913" y="574675"/>
            <a:ext cx="8231187" cy="655638"/>
          </a:xfrm>
        </p:spPr>
        <p:txBody>
          <a:bodyPr/>
          <a:lstStyle/>
          <a:p>
            <a:pPr eaLnBrk="1" hangingPunct="1"/>
            <a:r>
              <a:rPr lang="en-ZA" smtClean="0"/>
              <a:t>VERTICAL CIRCLES</a:t>
            </a:r>
            <a:endParaRPr lang="en-US" smtClean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5263" y="4921250"/>
            <a:ext cx="8728075" cy="129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</a:rPr>
              <a:t>Note:</a:t>
            </a:r>
          </a:p>
          <a:p>
            <a:pPr marL="719138" lvl="2" indent="-360363">
              <a:lnSpc>
                <a:spcPct val="110000"/>
              </a:lnSpc>
              <a:buFontTx/>
              <a:buBlip>
                <a:blip r:embed="rId6"/>
              </a:buBlip>
            </a:pPr>
            <a:endParaRPr lang="en-ZA" sz="300">
              <a:solidFill>
                <a:srgbClr val="000066"/>
              </a:solidFill>
            </a:endParaRPr>
          </a:p>
          <a:p>
            <a:pPr marL="719138" lvl="2" indent="-360363">
              <a:lnSpc>
                <a:spcPct val="110000"/>
              </a:lnSpc>
              <a:buFontTx/>
              <a:buBlip>
                <a:blip r:embed="rId6"/>
              </a:buBlip>
            </a:pPr>
            <a:r>
              <a:rPr lang="en-ZA" sz="2200">
                <a:solidFill>
                  <a:srgbClr val="000066"/>
                </a:solidFill>
              </a:rPr>
              <a:t>At the top of the circle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  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    </a:t>
            </a:r>
            <a:r>
              <a:rPr lang="en-ZA" sz="2200">
                <a:solidFill>
                  <a:srgbClr val="000066"/>
                </a:solidFill>
              </a:rPr>
              <a:t>is the </a:t>
            </a:r>
            <a:r>
              <a:rPr lang="en-ZA" sz="2200" i="1">
                <a:solidFill>
                  <a:srgbClr val="000066"/>
                </a:solidFill>
              </a:rPr>
              <a:t>sum</a:t>
            </a:r>
            <a:r>
              <a:rPr lang="en-ZA" sz="2200" baseline="30000">
                <a:solidFill>
                  <a:srgbClr val="000066"/>
                </a:solidFill>
              </a:rPr>
              <a:t>  </a:t>
            </a:r>
            <a:r>
              <a:rPr lang="en-ZA" sz="2200">
                <a:solidFill>
                  <a:srgbClr val="000066"/>
                </a:solidFill>
              </a:rPr>
              <a:t>of     and    . </a:t>
            </a:r>
          </a:p>
          <a:p>
            <a:pPr marL="719138" lvl="2" indent="-360363">
              <a:lnSpc>
                <a:spcPct val="110000"/>
              </a:lnSpc>
              <a:buFontTx/>
              <a:buBlip>
                <a:blip r:embed="rId6"/>
              </a:buBlip>
            </a:pPr>
            <a:endParaRPr lang="en-ZA" sz="300">
              <a:solidFill>
                <a:srgbClr val="000066"/>
              </a:solidFill>
            </a:endParaRPr>
          </a:p>
          <a:p>
            <a:pPr marL="719138" lvl="2" indent="-360363">
              <a:lnSpc>
                <a:spcPct val="110000"/>
              </a:lnSpc>
              <a:buFontTx/>
              <a:buBlip>
                <a:blip r:embed="rId6"/>
              </a:buBlip>
            </a:pPr>
            <a:r>
              <a:rPr lang="en-ZA" sz="2200">
                <a:solidFill>
                  <a:srgbClr val="000066"/>
                </a:solidFill>
              </a:rPr>
              <a:t>At the bottom,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       </a:t>
            </a:r>
            <a:r>
              <a:rPr lang="en-ZA" sz="2200">
                <a:solidFill>
                  <a:srgbClr val="000066"/>
                </a:solidFill>
              </a:rPr>
              <a:t>is given by the </a:t>
            </a:r>
            <a:r>
              <a:rPr lang="en-ZA" sz="2200" i="1">
                <a:solidFill>
                  <a:srgbClr val="000066"/>
                </a:solidFill>
              </a:rPr>
              <a:t>difference</a:t>
            </a:r>
            <a:r>
              <a:rPr lang="en-ZA" sz="2200" baseline="30000">
                <a:solidFill>
                  <a:srgbClr val="000066"/>
                </a:solidFill>
              </a:rPr>
              <a:t>  </a:t>
            </a:r>
            <a:r>
              <a:rPr lang="en-ZA" sz="2200">
                <a:solidFill>
                  <a:srgbClr val="000066"/>
                </a:solidFill>
              </a:rPr>
              <a:t>of the two.</a:t>
            </a:r>
            <a:endParaRPr lang="en-US" sz="2200">
              <a:solidFill>
                <a:srgbClr val="000066"/>
              </a:solidFill>
            </a:endParaRPr>
          </a:p>
        </p:txBody>
      </p:sp>
      <p:graphicFrame>
        <p:nvGraphicFramePr>
          <p:cNvPr id="376859" name="Object 189"/>
          <p:cNvGraphicFramePr>
            <a:graphicFrameLocks noChangeAspect="1"/>
          </p:cNvGraphicFramePr>
          <p:nvPr/>
        </p:nvGraphicFramePr>
        <p:xfrm>
          <a:off x="7219950" y="5416550"/>
          <a:ext cx="266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35" name="Equation" r:id="rId7" imgW="266469" imgH="291847" progId="Equation.DSMT4">
                  <p:embed/>
                </p:oleObj>
              </mc:Choice>
              <mc:Fallback>
                <p:oleObj name="Equation" r:id="rId7" imgW="266469" imgH="291847" progId="Equation.DSMT4">
                  <p:embed/>
                  <p:pic>
                    <p:nvPicPr>
                      <p:cNvPr id="0" name="Picture 1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9950" y="5416550"/>
                        <a:ext cx="266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90"/>
          <p:cNvGraphicFramePr>
            <a:graphicFrameLocks noChangeAspect="1"/>
          </p:cNvGraphicFramePr>
          <p:nvPr/>
        </p:nvGraphicFramePr>
        <p:xfrm>
          <a:off x="6399213" y="5349875"/>
          <a:ext cx="241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36" name="Equation" r:id="rId9" imgW="241195" imgH="342751" progId="Equation.DSMT4">
                  <p:embed/>
                </p:oleObj>
              </mc:Choice>
              <mc:Fallback>
                <p:oleObj name="Equation" r:id="rId9" imgW="241195" imgH="342751" progId="Equation.DSMT4">
                  <p:embed/>
                  <p:pic>
                    <p:nvPicPr>
                      <p:cNvPr id="0" name="Picture 1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9213" y="5349875"/>
                        <a:ext cx="2413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697" name="Oval 42"/>
          <p:cNvSpPr>
            <a:spLocks noChangeArrowheads="1"/>
          </p:cNvSpPr>
          <p:nvPr/>
        </p:nvSpPr>
        <p:spPr bwMode="auto">
          <a:xfrm>
            <a:off x="5691188" y="2012950"/>
            <a:ext cx="2433637" cy="2433638"/>
          </a:xfrm>
          <a:prstGeom prst="ellipse">
            <a:avLst/>
          </a:prstGeom>
          <a:noFill/>
          <a:ln w="31750" algn="ctr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32698" name="Line 43"/>
          <p:cNvSpPr>
            <a:spLocks noChangeShapeType="1"/>
          </p:cNvSpPr>
          <p:nvPr/>
        </p:nvSpPr>
        <p:spPr bwMode="auto">
          <a:xfrm rot="10800000" flipV="1">
            <a:off x="5676900" y="2370138"/>
            <a:ext cx="366713" cy="354012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76921" name="Line 89"/>
          <p:cNvSpPr>
            <a:spLocks noChangeShapeType="1"/>
          </p:cNvSpPr>
          <p:nvPr/>
        </p:nvSpPr>
        <p:spPr bwMode="auto">
          <a:xfrm rot="9444148" flipV="1">
            <a:off x="6732588" y="2089150"/>
            <a:ext cx="238125" cy="585788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76922" name="Line 90"/>
          <p:cNvSpPr>
            <a:spLocks noChangeShapeType="1"/>
          </p:cNvSpPr>
          <p:nvPr/>
        </p:nvSpPr>
        <p:spPr bwMode="auto">
          <a:xfrm rot="9444148" flipV="1">
            <a:off x="6905625" y="2076450"/>
            <a:ext cx="115888" cy="284163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76923" name="Line 91"/>
          <p:cNvSpPr>
            <a:spLocks noChangeShapeType="1"/>
          </p:cNvSpPr>
          <p:nvPr/>
        </p:nvSpPr>
        <p:spPr bwMode="auto">
          <a:xfrm rot="9444148" flipV="1">
            <a:off x="6788150" y="4529138"/>
            <a:ext cx="238125" cy="585787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76924" name="Line 92"/>
          <p:cNvSpPr>
            <a:spLocks noChangeShapeType="1"/>
          </p:cNvSpPr>
          <p:nvPr/>
        </p:nvSpPr>
        <p:spPr bwMode="auto">
          <a:xfrm rot="-9444148">
            <a:off x="6734175" y="3479800"/>
            <a:ext cx="350838" cy="862013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76925" name="Object 191"/>
          <p:cNvGraphicFramePr>
            <a:graphicFrameLocks noChangeAspect="1"/>
          </p:cNvGraphicFramePr>
          <p:nvPr/>
        </p:nvGraphicFramePr>
        <p:xfrm>
          <a:off x="6529388" y="2228850"/>
          <a:ext cx="2286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37" name="Equation" r:id="rId11" imgW="228501" imgH="253890" progId="Equation.DSMT4">
                  <p:embed/>
                </p:oleObj>
              </mc:Choice>
              <mc:Fallback>
                <p:oleObj name="Equation" r:id="rId11" imgW="228501" imgH="253890" progId="Equation.DSMT4">
                  <p:embed/>
                  <p:pic>
                    <p:nvPicPr>
                      <p:cNvPr id="0" name="Picture 1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9388" y="2228850"/>
                        <a:ext cx="2286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6926" name="Object 192"/>
          <p:cNvGraphicFramePr>
            <a:graphicFrameLocks noChangeAspect="1"/>
          </p:cNvGraphicFramePr>
          <p:nvPr/>
        </p:nvGraphicFramePr>
        <p:xfrm>
          <a:off x="7048500" y="2097088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38" name="Equation" r:id="rId13" imgW="215713" imgH="291847" progId="Equation.DSMT4">
                  <p:embed/>
                </p:oleObj>
              </mc:Choice>
              <mc:Fallback>
                <p:oleObj name="Equation" r:id="rId13" imgW="215713" imgH="291847" progId="Equation.DSMT4">
                  <p:embed/>
                  <p:pic>
                    <p:nvPicPr>
                      <p:cNvPr id="0" name="Picture 1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0" y="2097088"/>
                        <a:ext cx="215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6927" name="Object 193"/>
          <p:cNvGraphicFramePr>
            <a:graphicFrameLocks noChangeAspect="1"/>
          </p:cNvGraphicFramePr>
          <p:nvPr/>
        </p:nvGraphicFramePr>
        <p:xfrm>
          <a:off x="6958013" y="4640263"/>
          <a:ext cx="2286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39" name="Equation" r:id="rId15" imgW="228501" imgH="253890" progId="Equation.DSMT4">
                  <p:embed/>
                </p:oleObj>
              </mc:Choice>
              <mc:Fallback>
                <p:oleObj name="Equation" r:id="rId15" imgW="228501" imgH="253890" progId="Equation.DSMT4">
                  <p:embed/>
                  <p:pic>
                    <p:nvPicPr>
                      <p:cNvPr id="0" name="Picture 1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8013" y="4640263"/>
                        <a:ext cx="2286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6928" name="Object 194"/>
          <p:cNvGraphicFramePr>
            <a:graphicFrameLocks noChangeAspect="1"/>
          </p:cNvGraphicFramePr>
          <p:nvPr/>
        </p:nvGraphicFramePr>
        <p:xfrm>
          <a:off x="6657975" y="368935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40" name="Equation" r:id="rId17" imgW="215713" imgH="291847" progId="Equation.DSMT4">
                  <p:embed/>
                </p:oleObj>
              </mc:Choice>
              <mc:Fallback>
                <p:oleObj name="Equation" r:id="rId17" imgW="215713" imgH="291847" progId="Equation.DSMT4">
                  <p:embed/>
                  <p:pic>
                    <p:nvPicPr>
                      <p:cNvPr id="0" name="Picture 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7975" y="3689350"/>
                        <a:ext cx="215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703" name="Line 33"/>
          <p:cNvSpPr>
            <a:spLocks noChangeShapeType="1"/>
          </p:cNvSpPr>
          <p:nvPr/>
        </p:nvSpPr>
        <p:spPr bwMode="auto">
          <a:xfrm rot="9444148" flipV="1">
            <a:off x="5553075" y="3241675"/>
            <a:ext cx="282575" cy="688975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32704" name="Line 29"/>
          <p:cNvSpPr>
            <a:spLocks noChangeShapeType="1"/>
          </p:cNvSpPr>
          <p:nvPr/>
        </p:nvSpPr>
        <p:spPr bwMode="auto">
          <a:xfrm rot="10800000" flipV="1">
            <a:off x="6540500" y="2006600"/>
            <a:ext cx="354013" cy="1588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32705" name="Line 30"/>
          <p:cNvSpPr>
            <a:spLocks noChangeShapeType="1"/>
          </p:cNvSpPr>
          <p:nvPr/>
        </p:nvSpPr>
        <p:spPr bwMode="auto">
          <a:xfrm rot="-9444148">
            <a:off x="7985125" y="2486025"/>
            <a:ext cx="282575" cy="688975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32706" name="Line 31"/>
          <p:cNvSpPr>
            <a:spLocks noChangeShapeType="1"/>
          </p:cNvSpPr>
          <p:nvPr/>
        </p:nvSpPr>
        <p:spPr bwMode="auto">
          <a:xfrm rot="12155852" flipH="1">
            <a:off x="7920038" y="3384550"/>
            <a:ext cx="338137" cy="790575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32707" name="Line 32"/>
          <p:cNvSpPr>
            <a:spLocks noChangeShapeType="1"/>
          </p:cNvSpPr>
          <p:nvPr/>
        </p:nvSpPr>
        <p:spPr bwMode="auto">
          <a:xfrm rot="10800000">
            <a:off x="7391400" y="2001838"/>
            <a:ext cx="366713" cy="354012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32708" name="Line 34"/>
          <p:cNvSpPr>
            <a:spLocks noChangeShapeType="1"/>
          </p:cNvSpPr>
          <p:nvPr/>
        </p:nvSpPr>
        <p:spPr bwMode="auto">
          <a:xfrm rot="9444148" flipH="1" flipV="1">
            <a:off x="6173788" y="3987800"/>
            <a:ext cx="338137" cy="790575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32709" name="Line 44"/>
          <p:cNvSpPr>
            <a:spLocks noChangeShapeType="1"/>
          </p:cNvSpPr>
          <p:nvPr/>
        </p:nvSpPr>
        <p:spPr bwMode="auto">
          <a:xfrm rot="4044148" flipV="1">
            <a:off x="7315994" y="3852069"/>
            <a:ext cx="479425" cy="1166813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32710" name="Oval 45"/>
          <p:cNvSpPr>
            <a:spLocks noChangeAspect="1" noChangeArrowheads="1"/>
          </p:cNvSpPr>
          <p:nvPr/>
        </p:nvSpPr>
        <p:spPr bwMode="auto">
          <a:xfrm rot="13500000" flipH="1">
            <a:off x="6848475" y="438308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rot="10800000"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32711" name="Oval 52"/>
          <p:cNvSpPr>
            <a:spLocks noChangeAspect="1" noChangeArrowheads="1"/>
          </p:cNvSpPr>
          <p:nvPr/>
        </p:nvSpPr>
        <p:spPr bwMode="auto">
          <a:xfrm rot="13500000" flipH="1">
            <a:off x="5640388" y="3154363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32712" name="Oval 53"/>
          <p:cNvSpPr>
            <a:spLocks noChangeAspect="1" noChangeArrowheads="1"/>
          </p:cNvSpPr>
          <p:nvPr/>
        </p:nvSpPr>
        <p:spPr bwMode="auto">
          <a:xfrm rot="13500000" flipH="1">
            <a:off x="6000750" y="231298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32713" name="Oval 54"/>
          <p:cNvSpPr>
            <a:spLocks noChangeAspect="1" noChangeArrowheads="1"/>
          </p:cNvSpPr>
          <p:nvPr/>
        </p:nvSpPr>
        <p:spPr bwMode="auto">
          <a:xfrm rot="13500000" flipH="1">
            <a:off x="5981700" y="402748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32714" name="Oval 56"/>
          <p:cNvSpPr>
            <a:spLocks noChangeAspect="1" noChangeArrowheads="1"/>
          </p:cNvSpPr>
          <p:nvPr/>
        </p:nvSpPr>
        <p:spPr bwMode="auto">
          <a:xfrm rot="8100000">
            <a:off x="7704138" y="231298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32715" name="Oval 57"/>
          <p:cNvSpPr>
            <a:spLocks noChangeAspect="1" noChangeArrowheads="1"/>
          </p:cNvSpPr>
          <p:nvPr/>
        </p:nvSpPr>
        <p:spPr bwMode="auto">
          <a:xfrm rot="8100000">
            <a:off x="7723188" y="402748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32716" name="Oval 55"/>
          <p:cNvSpPr>
            <a:spLocks noChangeAspect="1" noChangeArrowheads="1"/>
          </p:cNvSpPr>
          <p:nvPr/>
        </p:nvSpPr>
        <p:spPr bwMode="auto">
          <a:xfrm rot="8100000">
            <a:off x="8066088" y="3144838"/>
            <a:ext cx="122237" cy="119062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32717" name="Oval 45"/>
          <p:cNvSpPr>
            <a:spLocks noChangeAspect="1" noChangeArrowheads="1"/>
          </p:cNvSpPr>
          <p:nvPr/>
        </p:nvSpPr>
        <p:spPr bwMode="auto">
          <a:xfrm rot="13500000" flipH="1">
            <a:off x="6848475" y="1958975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rot="10800000"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aphicFrame>
        <p:nvGraphicFramePr>
          <p:cNvPr id="7" name="Object 195"/>
          <p:cNvGraphicFramePr>
            <a:graphicFrameLocks noChangeAspect="1"/>
          </p:cNvGraphicFramePr>
          <p:nvPr/>
        </p:nvGraphicFramePr>
        <p:xfrm>
          <a:off x="2511425" y="1366838"/>
          <a:ext cx="520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41" name="Equation" r:id="rId19" imgW="520474" imgH="431613" progId="Equation.DSMT4">
                  <p:embed/>
                </p:oleObj>
              </mc:Choice>
              <mc:Fallback>
                <p:oleObj name="Equation" r:id="rId19" imgW="520474" imgH="431613" progId="Equation.DSMT4">
                  <p:embed/>
                  <p:pic>
                    <p:nvPicPr>
                      <p:cNvPr id="0" name="Picture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1425" y="1366838"/>
                        <a:ext cx="520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1209" name="Object 196"/>
          <p:cNvGraphicFramePr>
            <a:graphicFrameLocks noChangeAspect="1"/>
          </p:cNvGraphicFramePr>
          <p:nvPr/>
        </p:nvGraphicFramePr>
        <p:xfrm>
          <a:off x="6383338" y="2997200"/>
          <a:ext cx="393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42" name="Equation" r:id="rId21" imgW="393529" imgH="342751" progId="Equation.DSMT4">
                  <p:embed/>
                </p:oleObj>
              </mc:Choice>
              <mc:Fallback>
                <p:oleObj name="Equation" r:id="rId21" imgW="393529" imgH="342751" progId="Equation.DSMT4">
                  <p:embed/>
                  <p:pic>
                    <p:nvPicPr>
                      <p:cNvPr id="0" name="Picture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3338" y="2997200"/>
                        <a:ext cx="393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Line 89"/>
          <p:cNvSpPr>
            <a:spLocks noChangeShapeType="1"/>
          </p:cNvSpPr>
          <p:nvPr/>
        </p:nvSpPr>
        <p:spPr bwMode="auto">
          <a:xfrm rot="9444148" flipV="1">
            <a:off x="5942013" y="2432050"/>
            <a:ext cx="238125" cy="585788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9" name="Object 197"/>
          <p:cNvGraphicFramePr>
            <a:graphicFrameLocks noChangeAspect="1"/>
          </p:cNvGraphicFramePr>
          <p:nvPr/>
        </p:nvGraphicFramePr>
        <p:xfrm>
          <a:off x="5789613" y="2914650"/>
          <a:ext cx="2286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43" name="Equation" r:id="rId23" imgW="228501" imgH="253890" progId="Equation.DSMT4">
                  <p:embed/>
                </p:oleObj>
              </mc:Choice>
              <mc:Fallback>
                <p:oleObj name="Equation" r:id="rId23" imgW="228501" imgH="253890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9613" y="2914650"/>
                        <a:ext cx="2286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Line 89"/>
          <p:cNvSpPr>
            <a:spLocks noChangeShapeType="1"/>
          </p:cNvSpPr>
          <p:nvPr/>
        </p:nvSpPr>
        <p:spPr bwMode="auto">
          <a:xfrm rot="9444148" flipV="1">
            <a:off x="8008938" y="3248025"/>
            <a:ext cx="238125" cy="585788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11" name="Object 198"/>
          <p:cNvGraphicFramePr>
            <a:graphicFrameLocks noChangeAspect="1"/>
          </p:cNvGraphicFramePr>
          <p:nvPr/>
        </p:nvGraphicFramePr>
        <p:xfrm>
          <a:off x="8156575" y="3355975"/>
          <a:ext cx="2286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44" name="Equation" r:id="rId24" imgW="228501" imgH="253890" progId="Equation.DSMT4">
                  <p:embed/>
                </p:oleObj>
              </mc:Choice>
              <mc:Fallback>
                <p:oleObj name="Equation" r:id="rId24" imgW="228501" imgH="253890" progId="Equation.DSMT4">
                  <p:embed/>
                  <p:pic>
                    <p:nvPicPr>
                      <p:cNvPr id="0" name="Picture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6575" y="3355975"/>
                        <a:ext cx="2286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Line 89"/>
          <p:cNvSpPr>
            <a:spLocks noChangeShapeType="1"/>
          </p:cNvSpPr>
          <p:nvPr/>
        </p:nvSpPr>
        <p:spPr bwMode="auto">
          <a:xfrm rot="9444148" flipV="1">
            <a:off x="5911850" y="4137025"/>
            <a:ext cx="238125" cy="585788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13" name="Object 199"/>
          <p:cNvGraphicFramePr>
            <a:graphicFrameLocks noChangeAspect="1"/>
          </p:cNvGraphicFramePr>
          <p:nvPr/>
        </p:nvGraphicFramePr>
        <p:xfrm>
          <a:off x="5726113" y="4225925"/>
          <a:ext cx="2286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45" name="Equation" r:id="rId25" imgW="228501" imgH="253890" progId="Equation.DSMT4">
                  <p:embed/>
                </p:oleObj>
              </mc:Choice>
              <mc:Fallback>
                <p:oleObj name="Equation" r:id="rId25" imgW="228501" imgH="253890" progId="Equation.DSMT4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6113" y="4225925"/>
                        <a:ext cx="2286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Line 90"/>
          <p:cNvSpPr>
            <a:spLocks noChangeShapeType="1"/>
          </p:cNvSpPr>
          <p:nvPr/>
        </p:nvSpPr>
        <p:spPr bwMode="auto">
          <a:xfrm rot="6694732" flipV="1">
            <a:off x="6149181" y="2356645"/>
            <a:ext cx="161925" cy="373062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15" name="Line 89"/>
          <p:cNvSpPr>
            <a:spLocks noChangeShapeType="1"/>
          </p:cNvSpPr>
          <p:nvPr/>
        </p:nvSpPr>
        <p:spPr bwMode="auto">
          <a:xfrm rot="-4044148" flipH="1" flipV="1">
            <a:off x="7668419" y="2917032"/>
            <a:ext cx="238125" cy="585787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16" name="Object 200"/>
          <p:cNvGraphicFramePr>
            <a:graphicFrameLocks noChangeAspect="1"/>
          </p:cNvGraphicFramePr>
          <p:nvPr/>
        </p:nvGraphicFramePr>
        <p:xfrm>
          <a:off x="7750175" y="2874963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46" name="Equation" r:id="rId26" imgW="215713" imgH="291847" progId="Equation.DSMT4">
                  <p:embed/>
                </p:oleObj>
              </mc:Choice>
              <mc:Fallback>
                <p:oleObj name="Equation" r:id="rId26" imgW="215713" imgH="291847" progId="Equation.DSMT4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0175" y="2874963"/>
                        <a:ext cx="215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Line 90"/>
          <p:cNvSpPr>
            <a:spLocks noChangeShapeType="1"/>
          </p:cNvSpPr>
          <p:nvPr/>
        </p:nvSpPr>
        <p:spPr bwMode="auto">
          <a:xfrm rot="-6694732">
            <a:off x="6165057" y="3448844"/>
            <a:ext cx="303212" cy="6985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18" name="Object 201"/>
          <p:cNvGraphicFramePr>
            <a:graphicFrameLocks noChangeAspect="1"/>
          </p:cNvGraphicFramePr>
          <p:nvPr/>
        </p:nvGraphicFramePr>
        <p:xfrm>
          <a:off x="2281238" y="4362450"/>
          <a:ext cx="520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47" name="Equation" r:id="rId27" imgW="520474" imgH="431613" progId="Equation.DSMT4">
                  <p:embed/>
                </p:oleObj>
              </mc:Choice>
              <mc:Fallback>
                <p:oleObj name="Equation" r:id="rId27" imgW="520474" imgH="431613" progId="Equation.DSMT4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1238" y="4362450"/>
                        <a:ext cx="520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Line 90"/>
          <p:cNvSpPr>
            <a:spLocks noChangeShapeType="1"/>
          </p:cNvSpPr>
          <p:nvPr/>
        </p:nvSpPr>
        <p:spPr bwMode="auto">
          <a:xfrm rot="6694732" flipV="1">
            <a:off x="5907881" y="2485232"/>
            <a:ext cx="601663" cy="5588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0" name="Line 90"/>
          <p:cNvSpPr>
            <a:spLocks noChangeShapeType="1"/>
          </p:cNvSpPr>
          <p:nvPr/>
        </p:nvSpPr>
        <p:spPr bwMode="auto">
          <a:xfrm rot="14905268" flipH="1">
            <a:off x="6180138" y="3876675"/>
            <a:ext cx="163512" cy="420688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1" name="Line 89"/>
          <p:cNvSpPr>
            <a:spLocks noChangeShapeType="1"/>
          </p:cNvSpPr>
          <p:nvPr/>
        </p:nvSpPr>
        <p:spPr bwMode="auto">
          <a:xfrm rot="-4044148" flipH="1" flipV="1">
            <a:off x="7381082" y="3361531"/>
            <a:ext cx="811212" cy="346075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22" name="Object 202"/>
          <p:cNvGraphicFramePr>
            <a:graphicFrameLocks noChangeAspect="1"/>
          </p:cNvGraphicFramePr>
          <p:nvPr/>
        </p:nvGraphicFramePr>
        <p:xfrm>
          <a:off x="7227888" y="3697288"/>
          <a:ext cx="393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48" name="Equation" r:id="rId28" imgW="393529" imgH="342751" progId="Equation.DSMT4">
                  <p:embed/>
                </p:oleObj>
              </mc:Choice>
              <mc:Fallback>
                <p:oleObj name="Equation" r:id="rId28" imgW="393529" imgH="342751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7888" y="3697288"/>
                        <a:ext cx="393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03"/>
          <p:cNvGraphicFramePr>
            <a:graphicFrameLocks noChangeAspect="1"/>
          </p:cNvGraphicFramePr>
          <p:nvPr/>
        </p:nvGraphicFramePr>
        <p:xfrm>
          <a:off x="6357938" y="2601913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49" name="Equation" r:id="rId30" imgW="215713" imgH="291847" progId="Equation.DSMT4">
                  <p:embed/>
                </p:oleObj>
              </mc:Choice>
              <mc:Fallback>
                <p:oleObj name="Equation" r:id="rId30" imgW="215713" imgH="291847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7938" y="2601913"/>
                        <a:ext cx="215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04"/>
          <p:cNvGraphicFramePr>
            <a:graphicFrameLocks noChangeAspect="1"/>
          </p:cNvGraphicFramePr>
          <p:nvPr/>
        </p:nvGraphicFramePr>
        <p:xfrm>
          <a:off x="6037263" y="3563938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50" name="Equation" r:id="rId31" imgW="215713" imgH="291847" progId="Equation.DSMT4">
                  <p:embed/>
                </p:oleObj>
              </mc:Choice>
              <mc:Fallback>
                <p:oleObj name="Equation" r:id="rId31" imgW="215713" imgH="291847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7263" y="3563938"/>
                        <a:ext cx="215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05"/>
          <p:cNvGraphicFramePr>
            <a:graphicFrameLocks noChangeAspect="1"/>
          </p:cNvGraphicFramePr>
          <p:nvPr/>
        </p:nvGraphicFramePr>
        <p:xfrm>
          <a:off x="6445250" y="4062413"/>
          <a:ext cx="393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51" name="Equation" r:id="rId32" imgW="393529" imgH="342751" progId="Equation.DSMT4">
                  <p:embed/>
                </p:oleObj>
              </mc:Choice>
              <mc:Fallback>
                <p:oleObj name="Equation" r:id="rId32" imgW="393529" imgH="342751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250" y="4062413"/>
                        <a:ext cx="393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06"/>
          <p:cNvGraphicFramePr>
            <a:graphicFrameLocks noChangeAspect="1"/>
          </p:cNvGraphicFramePr>
          <p:nvPr/>
        </p:nvGraphicFramePr>
        <p:xfrm>
          <a:off x="4052888" y="5378450"/>
          <a:ext cx="482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52" name="Equation" r:id="rId33" imgW="482391" imgH="406224" progId="Equation.DSMT4">
                  <p:embed/>
                </p:oleObj>
              </mc:Choice>
              <mc:Fallback>
                <p:oleObj name="Equation" r:id="rId33" imgW="482391" imgH="406224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2888" y="5378450"/>
                        <a:ext cx="4826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07"/>
          <p:cNvGraphicFramePr>
            <a:graphicFrameLocks noChangeAspect="1"/>
          </p:cNvGraphicFramePr>
          <p:nvPr/>
        </p:nvGraphicFramePr>
        <p:xfrm>
          <a:off x="2978150" y="5795963"/>
          <a:ext cx="482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53" name="Equation" r:id="rId35" imgW="482391" imgH="406224" progId="Equation.DSMT4">
                  <p:embed/>
                </p:oleObj>
              </mc:Choice>
              <mc:Fallback>
                <p:oleObj name="Equation" r:id="rId35" imgW="482391" imgH="406224" progId="Equation.DSMT4">
                  <p:embed/>
                  <p:pic>
                    <p:nvPicPr>
                      <p:cNvPr id="0" name="Picture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8150" y="5795963"/>
                        <a:ext cx="4826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Line 92"/>
          <p:cNvSpPr>
            <a:spLocks noChangeShapeType="1"/>
          </p:cNvSpPr>
          <p:nvPr/>
        </p:nvSpPr>
        <p:spPr bwMode="auto">
          <a:xfrm rot="-9444148">
            <a:off x="6734175" y="3479800"/>
            <a:ext cx="350838" cy="862013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29" name="Object 208"/>
          <p:cNvGraphicFramePr>
            <a:graphicFrameLocks noChangeAspect="1"/>
          </p:cNvGraphicFramePr>
          <p:nvPr/>
        </p:nvGraphicFramePr>
        <p:xfrm>
          <a:off x="6788150" y="3149600"/>
          <a:ext cx="393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54" name="Equation" r:id="rId37" imgW="393529" imgH="342751" progId="Equation.DSMT4">
                  <p:embed/>
                </p:oleObj>
              </mc:Choice>
              <mc:Fallback>
                <p:oleObj name="Equation" r:id="rId37" imgW="393529" imgH="342751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8150" y="3149600"/>
                        <a:ext cx="393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Line 92"/>
          <p:cNvSpPr>
            <a:spLocks noChangeShapeType="1"/>
          </p:cNvSpPr>
          <p:nvPr/>
        </p:nvSpPr>
        <p:spPr bwMode="auto">
          <a:xfrm rot="9444148" flipV="1">
            <a:off x="6794500" y="2052638"/>
            <a:ext cx="225425" cy="554037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1" name="Object 209"/>
          <p:cNvGraphicFramePr>
            <a:graphicFrameLocks noChangeAspect="1"/>
          </p:cNvGraphicFramePr>
          <p:nvPr/>
        </p:nvGraphicFramePr>
        <p:xfrm>
          <a:off x="6667500" y="2560638"/>
          <a:ext cx="393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55" name="Equation" r:id="rId38" imgW="393529" imgH="342751" progId="Equation.DSMT4">
                  <p:embed/>
                </p:oleObj>
              </mc:Choice>
              <mc:Fallback>
                <p:oleObj name="Equation" r:id="rId38" imgW="393529" imgH="342751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7500" y="2560638"/>
                        <a:ext cx="393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9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500"/>
                            </p:stCondLst>
                            <p:childTnLst>
                              <p:par>
                                <p:cTn id="5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85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391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500"/>
                            </p:stCondLst>
                            <p:childTnLst>
                              <p:par>
                                <p:cTn id="1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0" dur="1000"/>
                                        <p:tgtEl>
                                          <p:spTgt spid="376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376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6" dur="1000"/>
                                        <p:tgtEl>
                                          <p:spTgt spid="376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376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4" dur="1000"/>
                                        <p:tgtEl>
                                          <p:spTgt spid="376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376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0" dur="1000"/>
                                        <p:tgtEl>
                                          <p:spTgt spid="376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376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921" grpId="0" animBg="1"/>
      <p:bldP spid="376922" grpId="0" animBg="1"/>
      <p:bldP spid="376923" grpId="0" animBg="1"/>
      <p:bldP spid="376924" grpId="0" animBg="1"/>
      <p:bldP spid="8" grpId="0" animBg="1"/>
      <p:bldP spid="8" grpId="1" animBg="1"/>
      <p:bldP spid="10" grpId="0" animBg="1"/>
      <p:bldP spid="10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7" grpId="0" animBg="1"/>
      <p:bldP spid="17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8" grpId="0" animBg="1"/>
      <p:bldP spid="28" grpId="1" animBg="1"/>
      <p:bldP spid="30" grpId="0" animBg="1"/>
      <p:bldP spid="30" grpId="1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005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38200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A0554BD-138A-45AF-881F-309124A12E3E}" type="slidenum">
              <a:rPr lang="en-US" smtClean="0">
                <a:cs typeface="Arial" charset="0"/>
              </a:rPr>
              <a:pPr/>
              <a:t>36</a:t>
            </a:fld>
            <a:endParaRPr lang="en-US" smtClean="0">
              <a:cs typeface="Arial" charset="0"/>
            </a:endParaRPr>
          </a:p>
        </p:txBody>
      </p:sp>
      <p:sp>
        <p:nvSpPr>
          <p:cNvPr id="382008" name="Rectangle 56"/>
          <p:cNvSpPr>
            <a:spLocks noChangeArrowheads="1"/>
          </p:cNvSpPr>
          <p:nvPr/>
        </p:nvSpPr>
        <p:spPr bwMode="auto">
          <a:xfrm>
            <a:off x="7669213" y="4217988"/>
            <a:ext cx="9525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bot</a:t>
            </a:r>
            <a:endParaRPr lang="en-ZA" sz="2000">
              <a:solidFill>
                <a:srgbClr val="000066"/>
              </a:solidFill>
              <a:sym typeface="Symbol" pitchFamily="18" charset="2"/>
            </a:endParaRPr>
          </a:p>
        </p:txBody>
      </p:sp>
      <p:sp>
        <p:nvSpPr>
          <p:cNvPr id="381984" name="Rectangle 32"/>
          <p:cNvSpPr>
            <a:spLocks noChangeArrowheads="1"/>
          </p:cNvSpPr>
          <p:nvPr/>
        </p:nvSpPr>
        <p:spPr bwMode="auto">
          <a:xfrm>
            <a:off x="179388" y="3143250"/>
            <a:ext cx="87741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At the bottom of a vertical circle…</a:t>
            </a:r>
            <a:endParaRPr lang="en-US">
              <a:solidFill>
                <a:srgbClr val="000066"/>
              </a:solidFill>
            </a:endParaRPr>
          </a:p>
        </p:txBody>
      </p:sp>
      <p:grpSp>
        <p:nvGrpSpPr>
          <p:cNvPr id="382009" name="Group 57"/>
          <p:cNvGrpSpPr>
            <a:grpSpLocks/>
          </p:cNvGrpSpPr>
          <p:nvPr/>
        </p:nvGrpSpPr>
        <p:grpSpPr bwMode="auto">
          <a:xfrm>
            <a:off x="7410450" y="2938463"/>
            <a:ext cx="1450975" cy="1390650"/>
            <a:chOff x="4668" y="1851"/>
            <a:chExt cx="914" cy="876"/>
          </a:xfrm>
        </p:grpSpPr>
        <p:sp>
          <p:nvSpPr>
            <p:cNvPr id="382023" name="Rectangle 44"/>
            <p:cNvSpPr>
              <a:spLocks noChangeArrowheads="1"/>
            </p:cNvSpPr>
            <p:nvPr/>
          </p:nvSpPr>
          <p:spPr bwMode="auto">
            <a:xfrm>
              <a:off x="4668" y="1851"/>
              <a:ext cx="406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Font typeface="Arial" charset="0"/>
                <a:buNone/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</a:rPr>
                <a:t>r</a:t>
              </a:r>
              <a:endParaRPr lang="en-US" sz="20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82024" name="Line 41"/>
            <p:cNvSpPr>
              <a:spLocks noChangeShapeType="1"/>
            </p:cNvSpPr>
            <p:nvPr/>
          </p:nvSpPr>
          <p:spPr bwMode="auto">
            <a:xfrm>
              <a:off x="4794" y="2727"/>
              <a:ext cx="76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82025" name="Line 42"/>
            <p:cNvSpPr>
              <a:spLocks noChangeShapeType="1"/>
            </p:cNvSpPr>
            <p:nvPr/>
          </p:nvSpPr>
          <p:spPr bwMode="auto">
            <a:xfrm rot="5400000" flipH="1" flipV="1">
              <a:off x="4366" y="2308"/>
              <a:ext cx="833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82026" name="Rectangle 43"/>
            <p:cNvSpPr>
              <a:spLocks noChangeArrowheads="1"/>
            </p:cNvSpPr>
            <p:nvPr/>
          </p:nvSpPr>
          <p:spPr bwMode="auto">
            <a:xfrm>
              <a:off x="5218" y="2453"/>
              <a:ext cx="36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  <a:endParaRPr lang="en-US" sz="20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sp>
        <p:nvSpPr>
          <p:cNvPr id="381991" name="Freeform 39"/>
          <p:cNvSpPr>
            <a:spLocks/>
          </p:cNvSpPr>
          <p:nvPr/>
        </p:nvSpPr>
        <p:spPr bwMode="auto">
          <a:xfrm>
            <a:off x="6737350" y="3984625"/>
            <a:ext cx="1704975" cy="461963"/>
          </a:xfrm>
          <a:custGeom>
            <a:avLst/>
            <a:gdLst>
              <a:gd name="T0" fmla="*/ 0 w 1074"/>
              <a:gd name="T1" fmla="*/ 0 h 291"/>
              <a:gd name="T2" fmla="*/ 2147483647 w 1074"/>
              <a:gd name="T3" fmla="*/ 2147483647 h 291"/>
              <a:gd name="T4" fmla="*/ 0 60000 65536"/>
              <a:gd name="T5" fmla="*/ 0 60000 65536"/>
              <a:gd name="T6" fmla="*/ 0 w 1074"/>
              <a:gd name="T7" fmla="*/ 0 h 291"/>
              <a:gd name="T8" fmla="*/ 1074 w 1074"/>
              <a:gd name="T9" fmla="*/ 291 h 29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74" h="291">
                <a:moveTo>
                  <a:pt x="0" y="0"/>
                </a:moveTo>
                <a:cubicBezTo>
                  <a:pt x="306" y="288"/>
                  <a:pt x="774" y="291"/>
                  <a:pt x="1074" y="1"/>
                </a:cubicBez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82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VERTICAL CIRCLES</a:t>
            </a:r>
            <a:endParaRPr lang="en-US" smtClean="0"/>
          </a:p>
        </p:txBody>
      </p:sp>
      <p:sp>
        <p:nvSpPr>
          <p:cNvPr id="382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1698625"/>
          </a:xfrm>
        </p:spPr>
        <p:txBody>
          <a:bodyPr/>
          <a:lstStyle/>
          <a:p>
            <a:pPr lvl="1" indent="0" eaLnBrk="1" hangingPunct="1"/>
            <a:r>
              <a:rPr lang="en-ZA" smtClean="0"/>
              <a:t>Apparent weight is actually a sensation arising from the contact forces which </a:t>
            </a:r>
            <a:r>
              <a:rPr lang="en-ZA" i="1" smtClean="0"/>
              <a:t>support</a:t>
            </a:r>
            <a:r>
              <a:rPr lang="en-ZA" sz="2200" i="1" baseline="30000" smtClean="0"/>
              <a:t> </a:t>
            </a:r>
            <a:r>
              <a:rPr lang="en-ZA" smtClean="0"/>
              <a:t> you, rather than an awareness of the gravitational force of the Earth which acts simultaneously on every part of you.</a:t>
            </a:r>
            <a:endParaRPr lang="en-US" smtClean="0"/>
          </a:p>
        </p:txBody>
      </p:sp>
      <p:graphicFrame>
        <p:nvGraphicFramePr>
          <p:cNvPr id="381959" name="Object 48"/>
          <p:cNvGraphicFramePr>
            <a:graphicFrameLocks noChangeAspect="1"/>
          </p:cNvGraphicFramePr>
          <p:nvPr/>
        </p:nvGraphicFramePr>
        <p:xfrm>
          <a:off x="434975" y="4464050"/>
          <a:ext cx="33782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2015" name="Equation" r:id="rId4" imgW="3378200" imgH="812800" progId="Equation.DSMT4">
                  <p:embed/>
                </p:oleObj>
              </mc:Choice>
              <mc:Fallback>
                <p:oleObj name="Equation" r:id="rId4" imgW="3378200" imgH="81280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" y="4464050"/>
                        <a:ext cx="33782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1986" name="Line 34"/>
          <p:cNvSpPr>
            <a:spLocks noChangeShapeType="1"/>
          </p:cNvSpPr>
          <p:nvPr/>
        </p:nvSpPr>
        <p:spPr bwMode="auto">
          <a:xfrm rot="9444148" flipV="1">
            <a:off x="7472363" y="4402138"/>
            <a:ext cx="238125" cy="585787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81987" name="Line 35"/>
          <p:cNvSpPr>
            <a:spLocks noChangeShapeType="1"/>
          </p:cNvSpPr>
          <p:nvPr/>
        </p:nvSpPr>
        <p:spPr bwMode="auto">
          <a:xfrm rot="-9444148">
            <a:off x="7413625" y="3382963"/>
            <a:ext cx="350838" cy="862012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81988" name="Object 49"/>
          <p:cNvGraphicFramePr>
            <a:graphicFrameLocks noChangeAspect="1"/>
          </p:cNvGraphicFramePr>
          <p:nvPr/>
        </p:nvGraphicFramePr>
        <p:xfrm>
          <a:off x="7304088" y="4532313"/>
          <a:ext cx="2286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2016" name="Equation" r:id="rId6" imgW="228501" imgH="253890" progId="Equation.DSMT4">
                  <p:embed/>
                </p:oleObj>
              </mc:Choice>
              <mc:Fallback>
                <p:oleObj name="Equation" r:id="rId6" imgW="228501" imgH="25389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4088" y="4532313"/>
                        <a:ext cx="2286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1989" name="Object 50"/>
          <p:cNvGraphicFramePr>
            <a:graphicFrameLocks noChangeAspect="1"/>
          </p:cNvGraphicFramePr>
          <p:nvPr/>
        </p:nvGraphicFramePr>
        <p:xfrm>
          <a:off x="7313613" y="3646488"/>
          <a:ext cx="1905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2017" name="Equation" r:id="rId8" imgW="190417" imgH="253890" progId="Equation.DSMT4">
                  <p:embed/>
                </p:oleObj>
              </mc:Choice>
              <mc:Fallback>
                <p:oleObj name="Equation" r:id="rId8" imgW="190417" imgH="25389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3613" y="3646488"/>
                        <a:ext cx="1905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1998" name="Object 51"/>
          <p:cNvGraphicFramePr>
            <a:graphicFrameLocks noChangeAspect="1"/>
          </p:cNvGraphicFramePr>
          <p:nvPr/>
        </p:nvGraphicFramePr>
        <p:xfrm>
          <a:off x="3402013" y="3657600"/>
          <a:ext cx="23241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2018" name="Equation" r:id="rId10" imgW="2324100" imgH="812800" progId="Equation.DSMT4">
                  <p:embed/>
                </p:oleObj>
              </mc:Choice>
              <mc:Fallback>
                <p:oleObj name="Equation" r:id="rId10" imgW="2324100" imgH="81280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2013" y="3657600"/>
                        <a:ext cx="23241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1999" name="Object 52"/>
          <p:cNvGraphicFramePr>
            <a:graphicFrameLocks noChangeAspect="1"/>
          </p:cNvGraphicFramePr>
          <p:nvPr/>
        </p:nvGraphicFramePr>
        <p:xfrm>
          <a:off x="434975" y="3951288"/>
          <a:ext cx="294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2019" name="Equation" r:id="rId12" imgW="2946400" imgH="444500" progId="Equation.DSMT4">
                  <p:embed/>
                </p:oleObj>
              </mc:Choice>
              <mc:Fallback>
                <p:oleObj name="Equation" r:id="rId12" imgW="2946400" imgH="44450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" y="3951288"/>
                        <a:ext cx="2946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48"/>
          <p:cNvSpPr>
            <a:spLocks noChangeArrowheads="1"/>
          </p:cNvSpPr>
          <p:nvPr/>
        </p:nvSpPr>
        <p:spPr bwMode="auto">
          <a:xfrm>
            <a:off x="179388" y="5405438"/>
            <a:ext cx="877411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The extra force required to achieve this </a:t>
            </a:r>
            <a:br>
              <a:rPr lang="en-ZA">
                <a:solidFill>
                  <a:srgbClr val="000066"/>
                </a:solidFill>
              </a:rPr>
            </a:br>
            <a:r>
              <a:rPr lang="en-ZA">
                <a:solidFill>
                  <a:srgbClr val="000066"/>
                </a:solidFill>
              </a:rPr>
              <a:t>is what “adds to your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g</a:t>
            </a:r>
            <a:r>
              <a:rPr lang="en-ZA">
                <a:solidFill>
                  <a:srgbClr val="000066"/>
                </a:solidFill>
              </a:rPr>
              <a:t>’s” in a bottom turn.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" name="Oval 49"/>
          <p:cNvSpPr>
            <a:spLocks noChangeArrowheads="1"/>
          </p:cNvSpPr>
          <p:nvPr/>
        </p:nvSpPr>
        <p:spPr bwMode="auto">
          <a:xfrm>
            <a:off x="2552700" y="4346575"/>
            <a:ext cx="1374775" cy="1025525"/>
          </a:xfrm>
          <a:prstGeom prst="ellipse">
            <a:avLst/>
          </a:prstGeom>
          <a:noFill/>
          <a:ln w="25400" algn="ctr">
            <a:solidFill>
              <a:schemeClr val="bg2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82003" name="Freeform 51"/>
          <p:cNvSpPr>
            <a:spLocks/>
          </p:cNvSpPr>
          <p:nvPr/>
        </p:nvSpPr>
        <p:spPr bwMode="auto">
          <a:xfrm>
            <a:off x="3916363" y="4864100"/>
            <a:ext cx="2054225" cy="666750"/>
          </a:xfrm>
          <a:custGeom>
            <a:avLst/>
            <a:gdLst>
              <a:gd name="T0" fmla="*/ 2147483647 w 1294"/>
              <a:gd name="T1" fmla="*/ 2147483647 h 420"/>
              <a:gd name="T2" fmla="*/ 0 w 1294"/>
              <a:gd name="T3" fmla="*/ 2147483647 h 420"/>
              <a:gd name="T4" fmla="*/ 0 60000 65536"/>
              <a:gd name="T5" fmla="*/ 0 60000 65536"/>
              <a:gd name="T6" fmla="*/ 0 w 1294"/>
              <a:gd name="T7" fmla="*/ 0 h 420"/>
              <a:gd name="T8" fmla="*/ 1294 w 1294"/>
              <a:gd name="T9" fmla="*/ 420 h 4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94" h="420">
                <a:moveTo>
                  <a:pt x="1294" y="420"/>
                </a:moveTo>
                <a:cubicBezTo>
                  <a:pt x="1125" y="0"/>
                  <a:pt x="647" y="216"/>
                  <a:pt x="0" y="12"/>
                </a:cubicBezTo>
              </a:path>
            </a:pathLst>
          </a:custGeom>
          <a:noFill/>
          <a:ln w="22225">
            <a:solidFill>
              <a:schemeClr val="bg2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" name="Freeform 53"/>
          <p:cNvSpPr>
            <a:spLocks/>
          </p:cNvSpPr>
          <p:nvPr/>
        </p:nvSpPr>
        <p:spPr bwMode="auto">
          <a:xfrm>
            <a:off x="5708650" y="5822950"/>
            <a:ext cx="541338" cy="52388"/>
          </a:xfrm>
          <a:custGeom>
            <a:avLst/>
            <a:gdLst>
              <a:gd name="T0" fmla="*/ 0 w 341"/>
              <a:gd name="T1" fmla="*/ 2147483647 h 33"/>
              <a:gd name="T2" fmla="*/ 2147483647 w 341"/>
              <a:gd name="T3" fmla="*/ 2147483647 h 33"/>
              <a:gd name="T4" fmla="*/ 0 60000 65536"/>
              <a:gd name="T5" fmla="*/ 0 60000 65536"/>
              <a:gd name="T6" fmla="*/ 0 w 341"/>
              <a:gd name="T7" fmla="*/ 0 h 33"/>
              <a:gd name="T8" fmla="*/ 341 w 341"/>
              <a:gd name="T9" fmla="*/ 33 h 3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1" h="33">
                <a:moveTo>
                  <a:pt x="0" y="33"/>
                </a:moveTo>
                <a:cubicBezTo>
                  <a:pt x="57" y="29"/>
                  <a:pt x="222" y="0"/>
                  <a:pt x="341" y="10"/>
                </a:cubicBezTo>
              </a:path>
            </a:pathLst>
          </a:custGeom>
          <a:noFill/>
          <a:ln w="31750">
            <a:solidFill>
              <a:schemeClr val="bg2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" name="Line 54"/>
          <p:cNvSpPr>
            <a:spLocks noChangeShapeType="1"/>
          </p:cNvSpPr>
          <p:nvPr/>
        </p:nvSpPr>
        <p:spPr bwMode="auto">
          <a:xfrm rot="4044148" flipV="1">
            <a:off x="7874794" y="3975894"/>
            <a:ext cx="288925" cy="703263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81985" name="Oval 33"/>
          <p:cNvSpPr>
            <a:spLocks noChangeAspect="1" noChangeArrowheads="1"/>
          </p:cNvSpPr>
          <p:nvPr/>
        </p:nvSpPr>
        <p:spPr bwMode="auto">
          <a:xfrm rot="13500000" flipH="1">
            <a:off x="7532688" y="427513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pic>
        <p:nvPicPr>
          <p:cNvPr id="382010" name="Picture 58" descr="scrambler_clean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083452">
            <a:off x="6659563" y="3630613"/>
            <a:ext cx="685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9" descr="scrambler_clean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48525" y="3841750"/>
            <a:ext cx="687388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2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7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48148E-6 C 0.04392 0.03889 0.08472 0.04329 0.12378 0.00648 " pathEditMode="relative" rAng="0" ptsTypes="ff">
                                      <p:cBhvr>
                                        <p:cTn id="15" dur="1000" fill="hold"/>
                                        <p:tgtEl>
                                          <p:spTgt spid="3820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00" y="220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200000">
                                      <p:cBhvr>
                                        <p:cTn id="17" dur="1000" fill="hold"/>
                                        <p:tgtEl>
                                          <p:spTgt spid="3820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82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38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8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38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8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2" presetClass="entr" presetSubtype="2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1000"/>
                                        <p:tgtEl>
                                          <p:spTgt spid="38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2008" grpId="0"/>
      <p:bldP spid="381984" grpId="0"/>
      <p:bldP spid="381991" grpId="0" animBg="1"/>
      <p:bldP spid="381986" grpId="0" animBg="1"/>
      <p:bldP spid="381987" grpId="0" animBg="1"/>
      <p:bldP spid="2" grpId="0"/>
      <p:bldP spid="3" grpId="0" animBg="1"/>
      <p:bldP spid="382003" grpId="0" animBg="1"/>
      <p:bldP spid="5" grpId="0" animBg="1"/>
      <p:bldP spid="4" grpId="0" animBg="1"/>
      <p:bldP spid="38198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47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38404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E63302E-8EEB-4D95-8454-14585D806672}" type="slidenum">
              <a:rPr lang="en-US" smtClean="0">
                <a:cs typeface="Arial" charset="0"/>
              </a:rPr>
              <a:pPr/>
              <a:t>37</a:t>
            </a:fld>
            <a:endParaRPr lang="en-US" smtClean="0">
              <a:cs typeface="Arial" charset="0"/>
            </a:endParaRPr>
          </a:p>
        </p:txBody>
      </p:sp>
      <p:sp>
        <p:nvSpPr>
          <p:cNvPr id="2" name="Rectangle 39"/>
          <p:cNvSpPr>
            <a:spLocks noChangeArrowheads="1"/>
          </p:cNvSpPr>
          <p:nvPr/>
        </p:nvSpPr>
        <p:spPr bwMode="auto">
          <a:xfrm>
            <a:off x="6850063" y="1119188"/>
            <a:ext cx="9525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top</a:t>
            </a:r>
            <a:endParaRPr lang="en-ZA" sz="2000">
              <a:solidFill>
                <a:srgbClr val="000066"/>
              </a:solidFill>
              <a:sym typeface="Symbol" pitchFamily="18" charset="2"/>
            </a:endParaRPr>
          </a:p>
        </p:txBody>
      </p:sp>
      <p:sp>
        <p:nvSpPr>
          <p:cNvPr id="384050" name="Rectangle 23"/>
          <p:cNvSpPr>
            <a:spLocks noChangeArrowheads="1"/>
          </p:cNvSpPr>
          <p:nvPr/>
        </p:nvSpPr>
        <p:spPr bwMode="auto">
          <a:xfrm>
            <a:off x="179388" y="1347788"/>
            <a:ext cx="87741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At the top of a vertical circle…</a:t>
            </a:r>
            <a:endParaRPr lang="en-US">
              <a:solidFill>
                <a:srgbClr val="000066"/>
              </a:solidFill>
            </a:endParaRPr>
          </a:p>
        </p:txBody>
      </p:sp>
      <p:grpSp>
        <p:nvGrpSpPr>
          <p:cNvPr id="384043" name="Group 43"/>
          <p:cNvGrpSpPr>
            <a:grpSpLocks/>
          </p:cNvGrpSpPr>
          <p:nvPr/>
        </p:nvGrpSpPr>
        <p:grpSpPr bwMode="auto">
          <a:xfrm>
            <a:off x="6351588" y="1520825"/>
            <a:ext cx="1682750" cy="1423988"/>
            <a:chOff x="4001" y="958"/>
            <a:chExt cx="1060" cy="897"/>
          </a:xfrm>
        </p:grpSpPr>
        <p:grpSp>
          <p:nvGrpSpPr>
            <p:cNvPr id="384073" name="Group 25"/>
            <p:cNvGrpSpPr>
              <a:grpSpLocks/>
            </p:cNvGrpSpPr>
            <p:nvPr/>
          </p:nvGrpSpPr>
          <p:grpSpPr bwMode="auto">
            <a:xfrm rot="10800000">
              <a:off x="4064" y="1019"/>
              <a:ext cx="715" cy="836"/>
              <a:chOff x="4784" y="796"/>
              <a:chExt cx="715" cy="836"/>
            </a:xfrm>
          </p:grpSpPr>
          <p:sp>
            <p:nvSpPr>
              <p:cNvPr id="384076" name="Line 3"/>
              <p:cNvSpPr>
                <a:spLocks noChangeShapeType="1"/>
              </p:cNvSpPr>
              <p:nvPr/>
            </p:nvSpPr>
            <p:spPr bwMode="auto">
              <a:xfrm>
                <a:off x="4786" y="1632"/>
                <a:ext cx="713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84077" name="Line 4"/>
              <p:cNvSpPr>
                <a:spLocks noChangeShapeType="1"/>
              </p:cNvSpPr>
              <p:nvPr/>
            </p:nvSpPr>
            <p:spPr bwMode="auto">
              <a:xfrm rot="5400000" flipH="1" flipV="1">
                <a:off x="4367" y="1213"/>
                <a:ext cx="833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sp>
          <p:nvSpPr>
            <p:cNvPr id="384074" name="Rectangle 5"/>
            <p:cNvSpPr>
              <a:spLocks noChangeArrowheads="1"/>
            </p:cNvSpPr>
            <p:nvPr/>
          </p:nvSpPr>
          <p:spPr bwMode="auto">
            <a:xfrm>
              <a:off x="4001" y="958"/>
              <a:ext cx="341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  <a:endParaRPr lang="en-US" sz="20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84075" name="Rectangle 6"/>
            <p:cNvSpPr>
              <a:spLocks noChangeArrowheads="1"/>
            </p:cNvSpPr>
            <p:nvPr/>
          </p:nvSpPr>
          <p:spPr bwMode="auto">
            <a:xfrm>
              <a:off x="4680" y="1524"/>
              <a:ext cx="381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Font typeface="Arial" charset="0"/>
                <a:buNone/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</a:rPr>
                <a:t>r</a:t>
              </a:r>
              <a:endParaRPr lang="en-US" sz="20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sp>
        <p:nvSpPr>
          <p:cNvPr id="384052" name="Freeform 7"/>
          <p:cNvSpPr>
            <a:spLocks/>
          </p:cNvSpPr>
          <p:nvPr/>
        </p:nvSpPr>
        <p:spPr bwMode="auto">
          <a:xfrm flipV="1">
            <a:off x="6737350" y="1500188"/>
            <a:ext cx="1704975" cy="461962"/>
          </a:xfrm>
          <a:custGeom>
            <a:avLst/>
            <a:gdLst>
              <a:gd name="T0" fmla="*/ 0 w 1074"/>
              <a:gd name="T1" fmla="*/ 0 h 291"/>
              <a:gd name="T2" fmla="*/ 2147483647 w 1074"/>
              <a:gd name="T3" fmla="*/ 2147483647 h 291"/>
              <a:gd name="T4" fmla="*/ 0 60000 65536"/>
              <a:gd name="T5" fmla="*/ 0 60000 65536"/>
              <a:gd name="T6" fmla="*/ 0 w 1074"/>
              <a:gd name="T7" fmla="*/ 0 h 291"/>
              <a:gd name="T8" fmla="*/ 1074 w 1074"/>
              <a:gd name="T9" fmla="*/ 291 h 29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74" h="291">
                <a:moveTo>
                  <a:pt x="0" y="0"/>
                </a:moveTo>
                <a:cubicBezTo>
                  <a:pt x="306" y="288"/>
                  <a:pt x="774" y="291"/>
                  <a:pt x="1074" y="1"/>
                </a:cubicBez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84053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VERTICAL CIRCLES</a:t>
            </a:r>
            <a:endParaRPr lang="en-US" smtClean="0"/>
          </a:p>
        </p:txBody>
      </p:sp>
      <p:graphicFrame>
        <p:nvGraphicFramePr>
          <p:cNvPr id="384010" name="Object 38"/>
          <p:cNvGraphicFramePr>
            <a:graphicFrameLocks noChangeAspect="1"/>
          </p:cNvGraphicFramePr>
          <p:nvPr/>
        </p:nvGraphicFramePr>
        <p:xfrm>
          <a:off x="441325" y="2428875"/>
          <a:ext cx="33655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65" name="Equation" r:id="rId4" imgW="3365500" imgH="850900" progId="Equation.DSMT4">
                  <p:embed/>
                </p:oleObj>
              </mc:Choice>
              <mc:Fallback>
                <p:oleObj name="Equation" r:id="rId4" imgW="3365500" imgH="85090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" y="2428875"/>
                        <a:ext cx="336550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4011" name="Rectangle 11"/>
          <p:cNvSpPr>
            <a:spLocks noChangeArrowheads="1"/>
          </p:cNvSpPr>
          <p:nvPr/>
        </p:nvSpPr>
        <p:spPr bwMode="auto">
          <a:xfrm>
            <a:off x="179388" y="3444875"/>
            <a:ext cx="7721600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If (because of lack of speed) this term </a:t>
            </a:r>
            <a:br>
              <a:rPr lang="en-ZA">
                <a:solidFill>
                  <a:srgbClr val="000066"/>
                </a:solidFill>
              </a:rPr>
            </a:br>
            <a:r>
              <a:rPr lang="en-ZA">
                <a:solidFill>
                  <a:srgbClr val="000066"/>
                </a:solidFill>
              </a:rPr>
              <a:t>becomes too small (i.e. </a:t>
            </a:r>
            <a:r>
              <a:rPr lang="en-ZA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&lt;</a:t>
            </a:r>
            <a:r>
              <a:rPr lang="en-ZA">
                <a:solidFill>
                  <a:srgbClr val="000066"/>
                </a:solidFill>
                <a:sym typeface="Symbol" pitchFamily="18" charset="2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w</a:t>
            </a:r>
            <a:r>
              <a:rPr lang="en-ZA">
                <a:solidFill>
                  <a:srgbClr val="000066"/>
                </a:solidFill>
                <a:sym typeface="Symbol" pitchFamily="18" charset="2"/>
              </a:rPr>
              <a:t>),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n</a:t>
            </a:r>
            <a:r>
              <a:rPr lang="en-ZA">
                <a:solidFill>
                  <a:srgbClr val="000066"/>
                </a:solidFill>
                <a:sym typeface="Symbol" pitchFamily="18" charset="2"/>
              </a:rPr>
              <a:t> disappears, </a:t>
            </a:r>
            <a:br>
              <a:rPr lang="en-ZA">
                <a:solidFill>
                  <a:srgbClr val="000066"/>
                </a:solidFill>
                <a:sym typeface="Symbol" pitchFamily="18" charset="2"/>
              </a:rPr>
            </a:br>
            <a:r>
              <a:rPr lang="en-ZA">
                <a:solidFill>
                  <a:srgbClr val="000066"/>
                </a:solidFill>
                <a:sym typeface="Symbol" pitchFamily="18" charset="2"/>
              </a:rPr>
              <a:t>the body “comes unstuck” and goes into free fall.</a:t>
            </a:r>
          </a:p>
        </p:txBody>
      </p:sp>
      <p:sp>
        <p:nvSpPr>
          <p:cNvPr id="384012" name="Oval 12"/>
          <p:cNvSpPr>
            <a:spLocks noChangeAspect="1" noChangeArrowheads="1"/>
          </p:cNvSpPr>
          <p:nvPr/>
        </p:nvSpPr>
        <p:spPr bwMode="auto">
          <a:xfrm rot="13500000" flipH="1">
            <a:off x="7532688" y="1562100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84013" name="Line 13"/>
          <p:cNvSpPr>
            <a:spLocks noChangeShapeType="1"/>
          </p:cNvSpPr>
          <p:nvPr/>
        </p:nvSpPr>
        <p:spPr bwMode="auto">
          <a:xfrm rot="9444148" flipV="1">
            <a:off x="7521575" y="1706563"/>
            <a:ext cx="263525" cy="6477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84014" name="Line 14"/>
          <p:cNvSpPr>
            <a:spLocks noChangeShapeType="1"/>
          </p:cNvSpPr>
          <p:nvPr/>
        </p:nvSpPr>
        <p:spPr bwMode="auto">
          <a:xfrm rot="9444148" flipV="1">
            <a:off x="7446963" y="1692275"/>
            <a:ext cx="146050" cy="360363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84015" name="Object 39"/>
          <p:cNvGraphicFramePr>
            <a:graphicFrameLocks noChangeAspect="1"/>
          </p:cNvGraphicFramePr>
          <p:nvPr/>
        </p:nvGraphicFramePr>
        <p:xfrm>
          <a:off x="7705725" y="1816100"/>
          <a:ext cx="2286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66" name="Equation" r:id="rId6" imgW="228501" imgH="253890" progId="Equation.DSMT4">
                  <p:embed/>
                </p:oleObj>
              </mc:Choice>
              <mc:Fallback>
                <p:oleObj name="Equation" r:id="rId6" imgW="228501" imgH="25389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5725" y="1816100"/>
                        <a:ext cx="2286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4016" name="Object 40"/>
          <p:cNvGraphicFramePr>
            <a:graphicFrameLocks noChangeAspect="1"/>
          </p:cNvGraphicFramePr>
          <p:nvPr/>
        </p:nvGraphicFramePr>
        <p:xfrm>
          <a:off x="7205663" y="1736725"/>
          <a:ext cx="1905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67" name="Equation" r:id="rId8" imgW="190417" imgH="253890" progId="Equation.DSMT4">
                  <p:embed/>
                </p:oleObj>
              </mc:Choice>
              <mc:Fallback>
                <p:oleObj name="Equation" r:id="rId8" imgW="190417" imgH="25389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5663" y="1736725"/>
                        <a:ext cx="1905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4017" name="Object 41"/>
          <p:cNvGraphicFramePr>
            <a:graphicFrameLocks noChangeAspect="1"/>
          </p:cNvGraphicFramePr>
          <p:nvPr/>
        </p:nvGraphicFramePr>
        <p:xfrm>
          <a:off x="3402013" y="1666875"/>
          <a:ext cx="23241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68" name="Equation" r:id="rId10" imgW="2324100" imgH="850900" progId="Equation.DSMT4">
                  <p:embed/>
                </p:oleObj>
              </mc:Choice>
              <mc:Fallback>
                <p:oleObj name="Equation" r:id="rId10" imgW="2324100" imgH="85090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2013" y="1666875"/>
                        <a:ext cx="232410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4018" name="Object 42"/>
          <p:cNvGraphicFramePr>
            <a:graphicFrameLocks noChangeAspect="1"/>
          </p:cNvGraphicFramePr>
          <p:nvPr/>
        </p:nvGraphicFramePr>
        <p:xfrm>
          <a:off x="434975" y="1998663"/>
          <a:ext cx="294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69" name="Equation" r:id="rId12" imgW="2946400" imgH="444500" progId="Equation.DSMT4">
                  <p:embed/>
                </p:oleObj>
              </mc:Choice>
              <mc:Fallback>
                <p:oleObj name="Equation" r:id="rId12" imgW="2946400" imgH="44450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" y="1998663"/>
                        <a:ext cx="2946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4020" name="Oval 20"/>
          <p:cNvSpPr>
            <a:spLocks noChangeArrowheads="1"/>
          </p:cNvSpPr>
          <p:nvPr/>
        </p:nvSpPr>
        <p:spPr bwMode="auto">
          <a:xfrm>
            <a:off x="2049463" y="2324100"/>
            <a:ext cx="1374775" cy="1025525"/>
          </a:xfrm>
          <a:prstGeom prst="ellipse">
            <a:avLst/>
          </a:prstGeom>
          <a:noFill/>
          <a:ln w="25400" algn="ctr">
            <a:solidFill>
              <a:schemeClr val="bg2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84021" name="Freeform 21"/>
          <p:cNvSpPr>
            <a:spLocks/>
          </p:cNvSpPr>
          <p:nvPr/>
        </p:nvSpPr>
        <p:spPr bwMode="auto">
          <a:xfrm>
            <a:off x="3308350" y="2789238"/>
            <a:ext cx="2214563" cy="790575"/>
          </a:xfrm>
          <a:custGeom>
            <a:avLst/>
            <a:gdLst>
              <a:gd name="T0" fmla="*/ 2147483647 w 1541"/>
              <a:gd name="T1" fmla="*/ 2147483647 h 526"/>
              <a:gd name="T2" fmla="*/ 0 w 1541"/>
              <a:gd name="T3" fmla="*/ 2147483647 h 526"/>
              <a:gd name="T4" fmla="*/ 0 60000 65536"/>
              <a:gd name="T5" fmla="*/ 0 60000 65536"/>
              <a:gd name="T6" fmla="*/ 0 w 1541"/>
              <a:gd name="T7" fmla="*/ 0 h 526"/>
              <a:gd name="T8" fmla="*/ 1541 w 1541"/>
              <a:gd name="T9" fmla="*/ 526 h 5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41" h="526">
                <a:moveTo>
                  <a:pt x="1541" y="526"/>
                </a:moveTo>
                <a:cubicBezTo>
                  <a:pt x="1516" y="0"/>
                  <a:pt x="313" y="492"/>
                  <a:pt x="0" y="235"/>
                </a:cubicBezTo>
              </a:path>
            </a:pathLst>
          </a:custGeom>
          <a:noFill/>
          <a:ln w="22225">
            <a:solidFill>
              <a:schemeClr val="bg2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84026" name="Rectangle 26"/>
          <p:cNvSpPr>
            <a:spLocks noChangeArrowheads="1"/>
          </p:cNvSpPr>
          <p:nvPr/>
        </p:nvSpPr>
        <p:spPr bwMode="auto">
          <a:xfrm>
            <a:off x="179388" y="4851400"/>
            <a:ext cx="87741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The speed at which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n =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0</a:t>
            </a:r>
            <a:r>
              <a:rPr lang="en-ZA">
                <a:solidFill>
                  <a:srgbClr val="000066"/>
                </a:solidFill>
                <a:sym typeface="Symbol" pitchFamily="18" charset="2"/>
              </a:rPr>
              <a:t> </a:t>
            </a:r>
            <a:r>
              <a:rPr lang="en-ZA">
                <a:solidFill>
                  <a:srgbClr val="000066"/>
                </a:solidFill>
              </a:rPr>
              <a:t>is called the </a:t>
            </a:r>
            <a:r>
              <a:rPr lang="en-ZA">
                <a:solidFill>
                  <a:srgbClr val="FF0000"/>
                </a:solidFill>
              </a:rPr>
              <a:t>critical speed</a:t>
            </a:r>
            <a:r>
              <a:rPr lang="en-ZA">
                <a:solidFill>
                  <a:srgbClr val="000066"/>
                </a:solidFill>
                <a:sym typeface="Symbol" pitchFamily="18" charset="2"/>
              </a:rPr>
              <a:t>,</a:t>
            </a:r>
            <a:r>
              <a:rPr lang="en-ZA">
                <a:solidFill>
                  <a:srgbClr val="FF0000"/>
                </a:solidFill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c</a:t>
            </a:r>
            <a:r>
              <a:rPr lang="en-ZA">
                <a:solidFill>
                  <a:srgbClr val="000066"/>
                </a:solidFill>
                <a:sym typeface="Symbol" pitchFamily="18" charset="2"/>
              </a:rPr>
              <a:t>:</a:t>
            </a:r>
          </a:p>
        </p:txBody>
      </p:sp>
      <p:graphicFrame>
        <p:nvGraphicFramePr>
          <p:cNvPr id="384027" name="Object 43"/>
          <p:cNvGraphicFramePr>
            <a:graphicFrameLocks noChangeAspect="1"/>
          </p:cNvGraphicFramePr>
          <p:nvPr/>
        </p:nvGraphicFramePr>
        <p:xfrm>
          <a:off x="469900" y="5387975"/>
          <a:ext cx="21717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70" name="Equation" r:id="rId14" imgW="2171700" imgH="812800" progId="Equation.DSMT4">
                  <p:embed/>
                </p:oleObj>
              </mc:Choice>
              <mc:Fallback>
                <p:oleObj name="Equation" r:id="rId14" imgW="2171700" imgH="81280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" y="5387975"/>
                        <a:ext cx="21717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4028" name="Object 44"/>
          <p:cNvGraphicFramePr>
            <a:graphicFrameLocks noChangeAspect="1"/>
          </p:cNvGraphicFramePr>
          <p:nvPr/>
        </p:nvGraphicFramePr>
        <p:xfrm>
          <a:off x="2919413" y="5476875"/>
          <a:ext cx="37719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71" name="Equation" r:id="rId16" imgW="3771900" imgH="749300" progId="Equation.DSMT4">
                  <p:embed/>
                </p:oleObj>
              </mc:Choice>
              <mc:Fallback>
                <p:oleObj name="Equation" r:id="rId16" imgW="3771900" imgH="74930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9413" y="5476875"/>
                        <a:ext cx="37719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4029" name="Freeform 29"/>
          <p:cNvSpPr>
            <a:spLocks/>
          </p:cNvSpPr>
          <p:nvPr/>
        </p:nvSpPr>
        <p:spPr bwMode="auto">
          <a:xfrm flipV="1">
            <a:off x="7207250" y="3462338"/>
            <a:ext cx="1704975" cy="461962"/>
          </a:xfrm>
          <a:custGeom>
            <a:avLst/>
            <a:gdLst>
              <a:gd name="T0" fmla="*/ 0 w 1074"/>
              <a:gd name="T1" fmla="*/ 0 h 291"/>
              <a:gd name="T2" fmla="*/ 2147483647 w 1074"/>
              <a:gd name="T3" fmla="*/ 2147483647 h 291"/>
              <a:gd name="T4" fmla="*/ 0 60000 65536"/>
              <a:gd name="T5" fmla="*/ 0 60000 65536"/>
              <a:gd name="T6" fmla="*/ 0 w 1074"/>
              <a:gd name="T7" fmla="*/ 0 h 291"/>
              <a:gd name="T8" fmla="*/ 1074 w 1074"/>
              <a:gd name="T9" fmla="*/ 291 h 29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74" h="291">
                <a:moveTo>
                  <a:pt x="0" y="0"/>
                </a:moveTo>
                <a:cubicBezTo>
                  <a:pt x="306" y="288"/>
                  <a:pt x="774" y="291"/>
                  <a:pt x="1074" y="1"/>
                </a:cubicBezTo>
              </a:path>
            </a:pathLst>
          </a:custGeom>
          <a:noFill/>
          <a:ln w="25400">
            <a:solidFill>
              <a:srgbClr val="3366FF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84031" name="Line 31"/>
          <p:cNvSpPr>
            <a:spLocks noChangeShapeType="1"/>
          </p:cNvSpPr>
          <p:nvPr/>
        </p:nvSpPr>
        <p:spPr bwMode="auto">
          <a:xfrm rot="9444148" flipV="1">
            <a:off x="7929563" y="3713163"/>
            <a:ext cx="263525" cy="6477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84032" name="Object 45"/>
          <p:cNvGraphicFramePr>
            <a:graphicFrameLocks noChangeAspect="1"/>
          </p:cNvGraphicFramePr>
          <p:nvPr/>
        </p:nvGraphicFramePr>
        <p:xfrm>
          <a:off x="8096250" y="3849688"/>
          <a:ext cx="2286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72" name="Equation" r:id="rId18" imgW="228501" imgH="253890" progId="Equation.DSMT4">
                  <p:embed/>
                </p:oleObj>
              </mc:Choice>
              <mc:Fallback>
                <p:oleObj name="Equation" r:id="rId18" imgW="228501" imgH="25389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250" y="3849688"/>
                        <a:ext cx="2286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4033" name="Freeform 33"/>
          <p:cNvSpPr>
            <a:spLocks/>
          </p:cNvSpPr>
          <p:nvPr/>
        </p:nvSpPr>
        <p:spPr bwMode="auto">
          <a:xfrm flipV="1">
            <a:off x="7562850" y="3549650"/>
            <a:ext cx="1349375" cy="374650"/>
          </a:xfrm>
          <a:custGeom>
            <a:avLst/>
            <a:gdLst>
              <a:gd name="T0" fmla="*/ 0 w 1074"/>
              <a:gd name="T1" fmla="*/ 0 h 291"/>
              <a:gd name="T2" fmla="*/ 2147483647 w 1074"/>
              <a:gd name="T3" fmla="*/ 2147483647 h 291"/>
              <a:gd name="T4" fmla="*/ 0 60000 65536"/>
              <a:gd name="T5" fmla="*/ 0 60000 65536"/>
              <a:gd name="T6" fmla="*/ 0 w 1074"/>
              <a:gd name="T7" fmla="*/ 0 h 291"/>
              <a:gd name="T8" fmla="*/ 1074 w 1074"/>
              <a:gd name="T9" fmla="*/ 291 h 29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74" h="291">
                <a:moveTo>
                  <a:pt x="0" y="0"/>
                </a:moveTo>
                <a:cubicBezTo>
                  <a:pt x="306" y="288"/>
                  <a:pt x="774" y="291"/>
                  <a:pt x="1074" y="1"/>
                </a:cubicBezTo>
              </a:path>
            </a:pathLst>
          </a:custGeom>
          <a:noFill/>
          <a:ln w="31750">
            <a:solidFill>
              <a:srgbClr val="3366FF"/>
            </a:solidFill>
            <a:round/>
            <a:headEnd type="arrow" w="lg" len="lg"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84030" name="Oval 30"/>
          <p:cNvSpPr>
            <a:spLocks noChangeAspect="1" noChangeArrowheads="1"/>
          </p:cNvSpPr>
          <p:nvPr/>
        </p:nvSpPr>
        <p:spPr bwMode="auto">
          <a:xfrm rot="13500000" flipH="1">
            <a:off x="8002588" y="3609975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84034" name="Freeform 34"/>
          <p:cNvSpPr>
            <a:spLocks/>
          </p:cNvSpPr>
          <p:nvPr/>
        </p:nvSpPr>
        <p:spPr bwMode="auto">
          <a:xfrm flipV="1">
            <a:off x="7197725" y="5481638"/>
            <a:ext cx="1704975" cy="461962"/>
          </a:xfrm>
          <a:custGeom>
            <a:avLst/>
            <a:gdLst>
              <a:gd name="T0" fmla="*/ 0 w 1074"/>
              <a:gd name="T1" fmla="*/ 0 h 291"/>
              <a:gd name="T2" fmla="*/ 2147483647 w 1074"/>
              <a:gd name="T3" fmla="*/ 2147483647 h 291"/>
              <a:gd name="T4" fmla="*/ 0 60000 65536"/>
              <a:gd name="T5" fmla="*/ 0 60000 65536"/>
              <a:gd name="T6" fmla="*/ 0 w 1074"/>
              <a:gd name="T7" fmla="*/ 0 h 291"/>
              <a:gd name="T8" fmla="*/ 1074 w 1074"/>
              <a:gd name="T9" fmla="*/ 291 h 29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74" h="291">
                <a:moveTo>
                  <a:pt x="0" y="0"/>
                </a:moveTo>
                <a:cubicBezTo>
                  <a:pt x="306" y="288"/>
                  <a:pt x="774" y="291"/>
                  <a:pt x="1074" y="1"/>
                </a:cubicBez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84035" name="Oval 35"/>
          <p:cNvSpPr>
            <a:spLocks noChangeAspect="1" noChangeArrowheads="1"/>
          </p:cNvSpPr>
          <p:nvPr/>
        </p:nvSpPr>
        <p:spPr bwMode="auto">
          <a:xfrm rot="13500000" flipH="1">
            <a:off x="7993063" y="5543550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84036" name="Line 36"/>
          <p:cNvSpPr>
            <a:spLocks noChangeShapeType="1"/>
          </p:cNvSpPr>
          <p:nvPr/>
        </p:nvSpPr>
        <p:spPr bwMode="auto">
          <a:xfrm rot="9444148" flipV="1">
            <a:off x="7932738" y="5675313"/>
            <a:ext cx="246062" cy="606425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84037" name="Object 46"/>
          <p:cNvGraphicFramePr>
            <a:graphicFrameLocks noChangeAspect="1"/>
          </p:cNvGraphicFramePr>
          <p:nvPr/>
        </p:nvGraphicFramePr>
        <p:xfrm>
          <a:off x="8108950" y="5797550"/>
          <a:ext cx="2286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73" name="Equation" r:id="rId20" imgW="228501" imgH="253890" progId="Equation.DSMT4">
                  <p:embed/>
                </p:oleObj>
              </mc:Choice>
              <mc:Fallback>
                <p:oleObj name="Equation" r:id="rId20" imgW="228501" imgH="25389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8950" y="5797550"/>
                        <a:ext cx="2286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4040" name="Line 40"/>
          <p:cNvSpPr>
            <a:spLocks noChangeShapeType="1"/>
          </p:cNvSpPr>
          <p:nvPr/>
        </p:nvSpPr>
        <p:spPr bwMode="auto">
          <a:xfrm flipH="1">
            <a:off x="6954838" y="1616075"/>
            <a:ext cx="568325" cy="0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" name="Rectangle 41"/>
          <p:cNvSpPr>
            <a:spLocks noChangeArrowheads="1"/>
          </p:cNvSpPr>
          <p:nvPr/>
        </p:nvSpPr>
        <p:spPr bwMode="auto">
          <a:xfrm>
            <a:off x="6975475" y="5322888"/>
            <a:ext cx="7207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c</a:t>
            </a:r>
            <a:endParaRPr lang="en-ZA" sz="2000">
              <a:solidFill>
                <a:srgbClr val="000066"/>
              </a:solidFill>
              <a:sym typeface="Symbol" pitchFamily="18" charset="2"/>
            </a:endParaRPr>
          </a:p>
        </p:txBody>
      </p:sp>
      <p:sp>
        <p:nvSpPr>
          <p:cNvPr id="384042" name="Line 42"/>
          <p:cNvSpPr>
            <a:spLocks noChangeShapeType="1"/>
          </p:cNvSpPr>
          <p:nvPr/>
        </p:nvSpPr>
        <p:spPr bwMode="auto">
          <a:xfrm flipH="1">
            <a:off x="7485063" y="5597525"/>
            <a:ext cx="498475" cy="0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pic>
        <p:nvPicPr>
          <p:cNvPr id="384045" name="Picture 45" descr="scrambler_clean"/>
          <p:cNvPicPr>
            <a:picLocks noChangeAspect="1" noChangeArrowheads="1"/>
          </p:cNvPicPr>
          <p:nvPr/>
        </p:nvPicPr>
        <p:blipFill>
          <a:blip r:embed="rId2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083452" flipH="1" flipV="1">
            <a:off x="7840663" y="1844675"/>
            <a:ext cx="685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4046" name="Picture 46" descr="scrambler_clean"/>
          <p:cNvPicPr>
            <a:picLocks noChangeAspect="1" noChangeArrowheads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48525" y="1655763"/>
            <a:ext cx="687388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379 -0.00648 C -0.08039 -0.04189 -0.03785 -0.03773 4.72222E-6 -4.44444E-6 " pathEditMode="relative" rAng="0" ptsTypes="ff">
                                      <p:cBhvr>
                                        <p:cTn id="9" dur="1000" spd="-100000" fill="hold"/>
                                        <p:tgtEl>
                                          <p:spTgt spid="3840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00" y="-150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200000">
                                      <p:cBhvr>
                                        <p:cTn id="11" dur="1000" fill="hold"/>
                                        <p:tgtEl>
                                          <p:spTgt spid="3840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8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3840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384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84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384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84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2" presetClass="entr" presetSubtype="2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1000"/>
                                        <p:tgtEl>
                                          <p:spTgt spid="384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84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2000"/>
                                        <p:tgtEl>
                                          <p:spTgt spid="384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2" presetClass="entr" presetSubtype="1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1000"/>
                                        <p:tgtEl>
                                          <p:spTgt spid="384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84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1000"/>
                                        <p:tgtEl>
                                          <p:spTgt spid="38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8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84011" grpId="0"/>
      <p:bldP spid="384012" grpId="0" animBg="1"/>
      <p:bldP spid="384013" grpId="0" animBg="1"/>
      <p:bldP spid="384014" grpId="0" animBg="1"/>
      <p:bldP spid="384020" grpId="0" animBg="1"/>
      <p:bldP spid="384021" grpId="0" animBg="1"/>
      <p:bldP spid="384026" grpId="0"/>
      <p:bldP spid="384029" grpId="0" animBg="1"/>
      <p:bldP spid="384031" grpId="0" animBg="1"/>
      <p:bldP spid="384033" grpId="0" animBg="1"/>
      <p:bldP spid="384030" grpId="0" animBg="1"/>
      <p:bldP spid="384034" grpId="0" animBg="1"/>
      <p:bldP spid="384035" grpId="0" animBg="1"/>
      <p:bldP spid="384036" grpId="0" animBg="1"/>
      <p:bldP spid="384040" grpId="0" animBg="1"/>
      <p:bldP spid="4" grpId="0"/>
      <p:bldP spid="38404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7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5928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13439CF-9029-418E-9132-95874185DC07}" type="slidenum">
              <a:rPr lang="en-US" smtClean="0">
                <a:cs typeface="Arial" charset="0"/>
              </a:rPr>
              <a:pPr/>
              <a:t>38</a:t>
            </a:fld>
            <a:endParaRPr lang="en-US" smtClean="0">
              <a:cs typeface="Arial" charset="0"/>
            </a:endParaRPr>
          </a:p>
        </p:txBody>
      </p:sp>
      <p:sp>
        <p:nvSpPr>
          <p:cNvPr id="5928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ACCELERATION DUE TO GRAVITY</a:t>
            </a:r>
            <a:endParaRPr lang="en-US" smtClean="0"/>
          </a:p>
        </p:txBody>
      </p:sp>
      <p:sp>
        <p:nvSpPr>
          <p:cNvPr id="592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4811712" cy="2422525"/>
          </a:xfrm>
        </p:spPr>
        <p:txBody>
          <a:bodyPr/>
          <a:lstStyle/>
          <a:p>
            <a:pPr lvl="1" indent="0" eaLnBrk="1" hangingPunct="1"/>
            <a:r>
              <a:rPr lang="en-ZA" sz="2300" dirty="0" smtClean="0"/>
              <a:t>We are now in a position to understand why the measured value of </a:t>
            </a:r>
            <a:r>
              <a:rPr lang="en-ZA" sz="2300" b="1" i="1" dirty="0" smtClean="0">
                <a:latin typeface="Times New Roman" pitchFamily="18" charset="0"/>
              </a:rPr>
              <a:t>g</a:t>
            </a:r>
            <a:r>
              <a:rPr lang="en-ZA" sz="2300" dirty="0" smtClean="0"/>
              <a:t> </a:t>
            </a:r>
            <a:r>
              <a:rPr lang="en-ZA" sz="2300" b="1" dirty="0" smtClean="0">
                <a:latin typeface="Times New Roman" pitchFamily="18" charset="0"/>
              </a:rPr>
              <a:t>=</a:t>
            </a:r>
            <a:r>
              <a:rPr lang="en-ZA" sz="2300" dirty="0" smtClean="0"/>
              <a:t> 9.80 m/s</a:t>
            </a:r>
            <a:r>
              <a:rPr lang="en-ZA" sz="2300" baseline="30000" dirty="0" smtClean="0"/>
              <a:t>2</a:t>
            </a:r>
            <a:r>
              <a:rPr lang="en-ZA" sz="2300" dirty="0" smtClean="0"/>
              <a:t> is less than the value we calculated from Newton’s </a:t>
            </a:r>
            <a:r>
              <a:rPr lang="en-ZA" dirty="0" smtClean="0"/>
              <a:t>law</a:t>
            </a:r>
            <a:r>
              <a:rPr lang="en-ZA" sz="2300" dirty="0" smtClean="0"/>
              <a:t> of universal gravitation (</a:t>
            </a:r>
            <a:r>
              <a:rPr lang="en-ZA" sz="2300" b="1" i="1" dirty="0" smtClean="0">
                <a:latin typeface="Times New Roman" pitchFamily="18" charset="0"/>
              </a:rPr>
              <a:t>g</a:t>
            </a:r>
            <a:r>
              <a:rPr lang="en-ZA" sz="2300" dirty="0" smtClean="0"/>
              <a:t> </a:t>
            </a:r>
            <a:r>
              <a:rPr lang="en-ZA" sz="2300" b="1" dirty="0" smtClean="0">
                <a:latin typeface="Times New Roman" pitchFamily="18" charset="0"/>
              </a:rPr>
              <a:t>=</a:t>
            </a:r>
            <a:r>
              <a:rPr lang="en-ZA" sz="2300" dirty="0" smtClean="0"/>
              <a:t> 9.83 m/s</a:t>
            </a:r>
            <a:r>
              <a:rPr lang="en-ZA" sz="2300" baseline="30000" dirty="0" smtClean="0"/>
              <a:t>2</a:t>
            </a:r>
            <a:r>
              <a:rPr lang="en-ZA" sz="2300" dirty="0" smtClean="0"/>
              <a:t>).</a:t>
            </a:r>
            <a:endParaRPr lang="en-US" sz="2300" dirty="0" smtClean="0"/>
          </a:p>
        </p:txBody>
      </p:sp>
      <p:sp>
        <p:nvSpPr>
          <p:cNvPr id="410631" name="Rectangle 7"/>
          <p:cNvSpPr>
            <a:spLocks noChangeArrowheads="1"/>
          </p:cNvSpPr>
          <p:nvPr/>
        </p:nvSpPr>
        <p:spPr bwMode="auto">
          <a:xfrm>
            <a:off x="179388" y="3938588"/>
            <a:ext cx="8740775" cy="124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Objects on the rotating Earth are in </a:t>
            </a:r>
            <a:br>
              <a:rPr lang="en-ZA" sz="2300">
                <a:solidFill>
                  <a:srgbClr val="000066"/>
                </a:solidFill>
              </a:rPr>
            </a:br>
            <a:r>
              <a:rPr lang="en-ZA" sz="2300">
                <a:solidFill>
                  <a:srgbClr val="000066"/>
                </a:solidFill>
              </a:rPr>
              <a:t>circular motion, so there must be a </a:t>
            </a:r>
            <a:br>
              <a:rPr lang="en-ZA" sz="2300">
                <a:solidFill>
                  <a:srgbClr val="000066"/>
                </a:solidFill>
              </a:rPr>
            </a:br>
            <a:r>
              <a:rPr lang="en-ZA" sz="2300">
                <a:solidFill>
                  <a:srgbClr val="000066"/>
                </a:solidFill>
              </a:rPr>
              <a:t>net force towards the centre.  Thus </a:t>
            </a:r>
            <a:r>
              <a:rPr lang="en-ZA" sz="2300" b="1" i="1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ZA" sz="2300" b="1" baseline="-25000">
                <a:solidFill>
                  <a:srgbClr val="000066"/>
                </a:solidFill>
                <a:latin typeface="Times New Roman" pitchFamily="18" charset="0"/>
              </a:rPr>
              <a:t>app</a:t>
            </a:r>
            <a:r>
              <a:rPr lang="en-ZA" sz="2300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sz="2300" b="1" i="1">
                <a:solidFill>
                  <a:srgbClr val="000066"/>
                </a:solidFill>
                <a:latin typeface="Times New Roman" pitchFamily="18" charset="0"/>
              </a:rPr>
              <a:t>mg</a:t>
            </a:r>
            <a:r>
              <a:rPr lang="en-ZA" sz="2300" b="1" baseline="-25000">
                <a:solidFill>
                  <a:srgbClr val="000066"/>
                </a:solidFill>
                <a:latin typeface="Times New Roman" pitchFamily="18" charset="0"/>
              </a:rPr>
              <a:t>app</a:t>
            </a:r>
            <a:r>
              <a:rPr lang="en-ZA" sz="2300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sz="2300" b="1" i="1">
                <a:solidFill>
                  <a:srgbClr val="000066"/>
                </a:solidFill>
                <a:latin typeface="Times New Roman" pitchFamily="18" charset="0"/>
              </a:rPr>
              <a:t>n</a:t>
            </a:r>
            <a:r>
              <a:rPr lang="en-ZA" sz="2300" b="1">
                <a:solidFill>
                  <a:srgbClr val="000066"/>
                </a:solidFill>
                <a:latin typeface="Times New Roman" pitchFamily="18" charset="0"/>
              </a:rPr>
              <a:t> &lt; </a:t>
            </a:r>
            <a:r>
              <a:rPr lang="en-ZA" sz="2300" b="1" i="1">
                <a:solidFill>
                  <a:srgbClr val="000066"/>
                </a:solidFill>
                <a:latin typeface="Times New Roman" pitchFamily="18" charset="0"/>
              </a:rPr>
              <a:t>F</a:t>
            </a:r>
            <a:r>
              <a:rPr lang="en-ZA" sz="2300" b="1" baseline="-25000">
                <a:solidFill>
                  <a:srgbClr val="000066"/>
                </a:solidFill>
                <a:latin typeface="Times New Roman" pitchFamily="18" charset="0"/>
              </a:rPr>
              <a:t>grav</a:t>
            </a:r>
            <a:r>
              <a:rPr lang="en-ZA" sz="2300">
                <a:solidFill>
                  <a:srgbClr val="000066"/>
                </a:solidFill>
              </a:rPr>
              <a:t>.</a:t>
            </a:r>
            <a:endParaRPr lang="en-US" sz="2300">
              <a:solidFill>
                <a:srgbClr val="000066"/>
              </a:solidFill>
            </a:endParaRPr>
          </a:p>
        </p:txBody>
      </p:sp>
      <p:sp>
        <p:nvSpPr>
          <p:cNvPr id="410633" name="Rectangle 9"/>
          <p:cNvSpPr>
            <a:spLocks noChangeArrowheads="1"/>
          </p:cNvSpPr>
          <p:nvPr/>
        </p:nvSpPr>
        <p:spPr bwMode="auto">
          <a:xfrm>
            <a:off x="179388" y="5360988"/>
            <a:ext cx="87407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At mid-latitudes the reduction is about 0.03 m/s</a:t>
            </a:r>
            <a:r>
              <a:rPr lang="en-ZA" sz="2300" baseline="30000">
                <a:solidFill>
                  <a:srgbClr val="000066"/>
                </a:solidFill>
              </a:rPr>
              <a:t>2</a:t>
            </a:r>
            <a:r>
              <a:rPr lang="en-ZA" sz="2300">
                <a:solidFill>
                  <a:srgbClr val="000066"/>
                </a:solidFill>
              </a:rPr>
              <a:t>, </a:t>
            </a:r>
            <a:br>
              <a:rPr lang="en-ZA" sz="2300">
                <a:solidFill>
                  <a:srgbClr val="000066"/>
                </a:solidFill>
              </a:rPr>
            </a:br>
            <a:r>
              <a:rPr lang="en-ZA" sz="2300">
                <a:solidFill>
                  <a:srgbClr val="000066"/>
                </a:solidFill>
              </a:rPr>
              <a:t>hence the measured value </a:t>
            </a:r>
            <a:r>
              <a:rPr lang="en-ZA" sz="2300" b="1" i="1">
                <a:solidFill>
                  <a:srgbClr val="000066"/>
                </a:solidFill>
                <a:latin typeface="Times New Roman" pitchFamily="18" charset="0"/>
              </a:rPr>
              <a:t>g</a:t>
            </a:r>
            <a:r>
              <a:rPr lang="en-ZA" sz="2300" b="1" baseline="-25000">
                <a:solidFill>
                  <a:srgbClr val="000066"/>
                </a:solidFill>
                <a:latin typeface="Times New Roman" pitchFamily="18" charset="0"/>
              </a:rPr>
              <a:t>app</a:t>
            </a:r>
            <a:r>
              <a:rPr lang="en-ZA" sz="2300">
                <a:solidFill>
                  <a:srgbClr val="000066"/>
                </a:solidFill>
              </a:rPr>
              <a:t> </a:t>
            </a:r>
            <a:r>
              <a:rPr lang="en-ZA" sz="2300" b="1">
                <a:solidFill>
                  <a:srgbClr val="000066"/>
                </a:solidFill>
                <a:latin typeface="Times New Roman" pitchFamily="18" charset="0"/>
              </a:rPr>
              <a:t>=</a:t>
            </a:r>
            <a:r>
              <a:rPr lang="en-ZA" sz="2300">
                <a:solidFill>
                  <a:srgbClr val="000066"/>
                </a:solidFill>
              </a:rPr>
              <a:t> 9.80 m/s</a:t>
            </a:r>
            <a:r>
              <a:rPr lang="en-ZA" sz="2300" baseline="30000">
                <a:solidFill>
                  <a:srgbClr val="000066"/>
                </a:solidFill>
              </a:rPr>
              <a:t>2</a:t>
            </a:r>
            <a:r>
              <a:rPr lang="en-ZA" sz="2300">
                <a:solidFill>
                  <a:srgbClr val="000066"/>
                </a:solidFill>
              </a:rPr>
              <a:t>.</a:t>
            </a:r>
            <a:endParaRPr lang="en-US" sz="230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31" grpId="0"/>
      <p:bldP spid="41063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3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59699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4A1C2DB-A23A-42FC-82B1-72E35BA83440}" type="slidenum">
              <a:rPr lang="en-US" smtClean="0">
                <a:cs typeface="Arial" charset="0"/>
              </a:rPr>
              <a:pPr/>
              <a:t>39</a:t>
            </a:fld>
            <a:endParaRPr lang="en-US" smtClean="0">
              <a:cs typeface="Arial" charset="0"/>
            </a:endParaRPr>
          </a:p>
        </p:txBody>
      </p:sp>
      <p:sp>
        <p:nvSpPr>
          <p:cNvPr id="59699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41375"/>
            <a:ext cx="7772400" cy="625475"/>
          </a:xfrm>
        </p:spPr>
        <p:txBody>
          <a:bodyPr/>
          <a:lstStyle/>
          <a:p>
            <a:pPr eaLnBrk="1" hangingPunct="1"/>
            <a:r>
              <a:rPr lang="en-US" smtClean="0"/>
              <a:t>MOTION IN A CIRCLE</a:t>
            </a:r>
          </a:p>
        </p:txBody>
      </p:sp>
      <p:sp>
        <p:nvSpPr>
          <p:cNvPr id="59699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" y="1735138"/>
            <a:ext cx="8820150" cy="930275"/>
          </a:xfrm>
        </p:spPr>
        <p:txBody>
          <a:bodyPr/>
          <a:lstStyle/>
          <a:p>
            <a:pPr marL="268288" indent="-268288" algn="l" eaLnBrk="1" hangingPunct="1"/>
            <a:r>
              <a:rPr lang="en-US" smtClean="0"/>
              <a:t>Learning outcomes:</a:t>
            </a:r>
            <a:br>
              <a:rPr lang="en-US" smtClean="0"/>
            </a:br>
            <a:r>
              <a:rPr lang="en-US" sz="2400" smtClean="0"/>
              <a:t>At the end of this chapter you should be able to…</a:t>
            </a:r>
          </a:p>
        </p:txBody>
      </p:sp>
      <p:sp>
        <p:nvSpPr>
          <p:cNvPr id="596997" name="Rectangle 4"/>
          <p:cNvSpPr>
            <a:spLocks noChangeArrowheads="1"/>
          </p:cNvSpPr>
          <p:nvPr/>
        </p:nvSpPr>
        <p:spPr bwMode="auto">
          <a:xfrm>
            <a:off x="161925" y="2746375"/>
            <a:ext cx="8820150" cy="233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US" sz="2200">
                <a:solidFill>
                  <a:srgbClr val="000066"/>
                </a:solidFill>
              </a:rPr>
              <a:t>Apply kinematics and dynamics knowledge, skills and techniques to circular motion.</a:t>
            </a: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US" sz="120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US" sz="2200">
                <a:solidFill>
                  <a:srgbClr val="000066"/>
                </a:solidFill>
              </a:rPr>
              <a:t>Manipulate </a:t>
            </a:r>
            <a:r>
              <a:rPr lang="en-US" sz="2200" i="1">
                <a:solidFill>
                  <a:srgbClr val="000066"/>
                </a:solidFill>
              </a:rPr>
              <a:t>angular</a:t>
            </a:r>
            <a:r>
              <a:rPr lang="en-US" sz="2200" i="1" baseline="30000">
                <a:solidFill>
                  <a:srgbClr val="000066"/>
                </a:solidFill>
              </a:rPr>
              <a:t> </a:t>
            </a:r>
            <a:r>
              <a:rPr lang="en-US" sz="2200">
                <a:solidFill>
                  <a:srgbClr val="000066"/>
                </a:solidFill>
              </a:rPr>
              <a:t> quantities and formulae against the background of an angular (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rtz-</a:t>
            </a:r>
            <a:r>
              <a:rPr lang="en-US" sz="2200">
                <a:solidFill>
                  <a:srgbClr val="000066"/>
                </a:solidFill>
              </a:rPr>
              <a:t>) coordinate system. </a:t>
            </a: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US" sz="120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US" sz="220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27959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54F7C9E-8C60-4665-AAC4-146D575C7A8E}" type="slidenum">
              <a:rPr lang="en-US" smtClean="0">
                <a:cs typeface="Arial" charset="0"/>
              </a:rPr>
              <a:pPr/>
              <a:t>4</a:t>
            </a:fld>
            <a:endParaRPr lang="en-US" smtClean="0">
              <a:cs typeface="Arial" charset="0"/>
            </a:endParaRPr>
          </a:p>
        </p:txBody>
      </p:sp>
      <p:sp>
        <p:nvSpPr>
          <p:cNvPr id="279579" name="Rectangle 27"/>
          <p:cNvSpPr>
            <a:spLocks noGrp="1" noChangeArrowheads="1"/>
          </p:cNvSpPr>
          <p:nvPr>
            <p:ph type="body" idx="1"/>
          </p:nvPr>
        </p:nvSpPr>
        <p:spPr>
          <a:xfrm>
            <a:off x="179388" y="2863850"/>
            <a:ext cx="3217862" cy="493713"/>
          </a:xfrm>
        </p:spPr>
        <p:txBody>
          <a:bodyPr/>
          <a:lstStyle/>
          <a:p>
            <a:pPr lvl="1" indent="0" eaLnBrk="1" hangingPunct="1"/>
            <a:r>
              <a:rPr lang="en-ZA" smtClean="0"/>
              <a:t>Hence</a:t>
            </a:r>
            <a:endParaRPr lang="en-US" smtClean="0"/>
          </a:p>
        </p:txBody>
      </p:sp>
      <p:sp>
        <p:nvSpPr>
          <p:cNvPr id="279597" name="Line 2"/>
          <p:cNvSpPr>
            <a:spLocks noChangeShapeType="1"/>
          </p:cNvSpPr>
          <p:nvPr/>
        </p:nvSpPr>
        <p:spPr bwMode="auto">
          <a:xfrm flipV="1">
            <a:off x="7454900" y="3148013"/>
            <a:ext cx="1130300" cy="450850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79598" name="Rectangle 5"/>
          <p:cNvSpPr>
            <a:spLocks noChangeArrowheads="1"/>
          </p:cNvSpPr>
          <p:nvPr/>
        </p:nvSpPr>
        <p:spPr bwMode="auto">
          <a:xfrm>
            <a:off x="179388" y="1343025"/>
            <a:ext cx="6864350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The time taken for the particle to complete one </a:t>
            </a:r>
            <a:r>
              <a:rPr lang="en-ZA">
                <a:solidFill>
                  <a:srgbClr val="FF0000"/>
                </a:solidFill>
              </a:rPr>
              <a:t>revolution</a:t>
            </a:r>
            <a:r>
              <a:rPr lang="en-ZA">
                <a:solidFill>
                  <a:srgbClr val="000066"/>
                </a:solidFill>
              </a:rPr>
              <a:t> (rev) is called the </a:t>
            </a:r>
            <a:r>
              <a:rPr lang="en-ZA">
                <a:solidFill>
                  <a:srgbClr val="FF0000"/>
                </a:solidFill>
              </a:rPr>
              <a:t>period</a:t>
            </a:r>
            <a:r>
              <a:rPr lang="en-ZA">
                <a:solidFill>
                  <a:srgbClr val="000066"/>
                </a:solidFill>
              </a:rPr>
              <a:t>,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ZA">
                <a:solidFill>
                  <a:srgbClr val="000066"/>
                </a:solidFill>
              </a:rPr>
              <a:t>,</a:t>
            </a:r>
            <a:r>
              <a:rPr lang="en-ZA">
                <a:solidFill>
                  <a:srgbClr val="FF0000"/>
                </a:solidFill>
              </a:rPr>
              <a:t> </a:t>
            </a:r>
            <a:br>
              <a:rPr lang="en-ZA">
                <a:solidFill>
                  <a:srgbClr val="FF0000"/>
                </a:solidFill>
              </a:rPr>
            </a:br>
            <a:r>
              <a:rPr lang="en-ZA">
                <a:solidFill>
                  <a:srgbClr val="000066"/>
                </a:solidFill>
              </a:rPr>
              <a:t>of the motion.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79599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PERIOD</a:t>
            </a:r>
            <a:endParaRPr lang="en-US" smtClean="0"/>
          </a:p>
        </p:txBody>
      </p:sp>
      <p:graphicFrame>
        <p:nvGraphicFramePr>
          <p:cNvPr id="279587" name="Object 35"/>
          <p:cNvGraphicFramePr>
            <a:graphicFrameLocks noChangeAspect="1"/>
          </p:cNvGraphicFramePr>
          <p:nvPr/>
        </p:nvGraphicFramePr>
        <p:xfrm>
          <a:off x="8367713" y="2230438"/>
          <a:ext cx="203200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608" name="Equation" r:id="rId4" imgW="203112" imgH="291973" progId="Equation.DSMT4">
                  <p:embed/>
                </p:oleObj>
              </mc:Choice>
              <mc:Fallback>
                <p:oleObj name="Equation" r:id="rId4" imgW="203112" imgH="291973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67713" y="2230438"/>
                        <a:ext cx="203200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9600" name="Line 8"/>
          <p:cNvSpPr>
            <a:spLocks noChangeShapeType="1"/>
          </p:cNvSpPr>
          <p:nvPr/>
        </p:nvSpPr>
        <p:spPr bwMode="auto">
          <a:xfrm rot="10800000">
            <a:off x="8097838" y="1952625"/>
            <a:ext cx="479425" cy="1166813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79601" name="Oval 9"/>
          <p:cNvSpPr>
            <a:spLocks noChangeArrowheads="1"/>
          </p:cNvSpPr>
          <p:nvPr/>
        </p:nvSpPr>
        <p:spPr bwMode="auto">
          <a:xfrm>
            <a:off x="6243638" y="2384425"/>
            <a:ext cx="2433637" cy="2433638"/>
          </a:xfrm>
          <a:prstGeom prst="ellipse">
            <a:avLst/>
          </a:prstGeom>
          <a:noFill/>
          <a:ln w="31750" algn="ctr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79568" name="Oval 16"/>
          <p:cNvSpPr>
            <a:spLocks noChangeAspect="1" noChangeArrowheads="1"/>
          </p:cNvSpPr>
          <p:nvPr/>
        </p:nvSpPr>
        <p:spPr bwMode="auto">
          <a:xfrm rot="13500000" flipH="1">
            <a:off x="8528050" y="3086100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79603" name="Rectangle 18"/>
          <p:cNvSpPr>
            <a:spLocks noChangeArrowheads="1"/>
          </p:cNvSpPr>
          <p:nvPr/>
        </p:nvSpPr>
        <p:spPr bwMode="auto">
          <a:xfrm>
            <a:off x="7697788" y="2978150"/>
            <a:ext cx="6048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79604" name="Rectangle 20"/>
          <p:cNvSpPr>
            <a:spLocks noChangeArrowheads="1"/>
          </p:cNvSpPr>
          <p:nvPr/>
        </p:nvSpPr>
        <p:spPr bwMode="auto">
          <a:xfrm>
            <a:off x="7089775" y="3367088"/>
            <a:ext cx="6048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O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79576" name="Rectangle 24"/>
          <p:cNvSpPr>
            <a:spLocks noChangeArrowheads="1"/>
          </p:cNvSpPr>
          <p:nvPr/>
        </p:nvSpPr>
        <p:spPr bwMode="auto">
          <a:xfrm>
            <a:off x="179388" y="3948113"/>
            <a:ext cx="612140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890588" lvl="1" indent="-711200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E.g.	Calculate the speed of a point on the rim of a CD in a 50x drive…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79606" name="Oval 25"/>
          <p:cNvSpPr>
            <a:spLocks noChangeAspect="1" noChangeArrowheads="1"/>
          </p:cNvSpPr>
          <p:nvPr/>
        </p:nvSpPr>
        <p:spPr bwMode="auto">
          <a:xfrm rot="13500000" flipH="1">
            <a:off x="8528050" y="308768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aphicFrame>
        <p:nvGraphicFramePr>
          <p:cNvPr id="279578" name="Object 36"/>
          <p:cNvGraphicFramePr>
            <a:graphicFrameLocks noChangeAspect="1"/>
          </p:cNvGraphicFramePr>
          <p:nvPr/>
        </p:nvGraphicFramePr>
        <p:xfrm>
          <a:off x="1908175" y="2849563"/>
          <a:ext cx="1028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609" name="Equation" r:id="rId6" imgW="1028700" imgH="609600" progId="Equation.DSMT4">
                  <p:embed/>
                </p:oleObj>
              </mc:Choice>
              <mc:Fallback>
                <p:oleObj name="Equation" r:id="rId6" imgW="1028700" imgH="6096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2849563"/>
                        <a:ext cx="10287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9580" name="Object 37"/>
          <p:cNvGraphicFramePr>
            <a:graphicFrameLocks noChangeAspect="1"/>
          </p:cNvGraphicFramePr>
          <p:nvPr/>
        </p:nvGraphicFramePr>
        <p:xfrm>
          <a:off x="1160463" y="4914900"/>
          <a:ext cx="1028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610" name="Equation" r:id="rId8" imgW="1028700" imgH="609600" progId="Equation.DSMT4">
                  <p:embed/>
                </p:oleObj>
              </mc:Choice>
              <mc:Fallback>
                <p:oleObj name="Equation" r:id="rId8" imgW="1028700" imgH="60960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0463" y="4914900"/>
                        <a:ext cx="10287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9581" name="Object 38"/>
          <p:cNvGraphicFramePr>
            <a:graphicFrameLocks noChangeAspect="1"/>
          </p:cNvGraphicFramePr>
          <p:nvPr/>
        </p:nvGraphicFramePr>
        <p:xfrm>
          <a:off x="2628900" y="5059363"/>
          <a:ext cx="2336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611" name="Equation" r:id="rId10" imgW="2336800" imgH="342900" progId="Equation.DSMT4">
                  <p:embed/>
                </p:oleObj>
              </mc:Choice>
              <mc:Fallback>
                <p:oleObj name="Equation" r:id="rId10" imgW="2336800" imgH="34290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5059363"/>
                        <a:ext cx="23368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9584" name="Rectangle 32"/>
          <p:cNvSpPr>
            <a:spLocks noChangeArrowheads="1"/>
          </p:cNvSpPr>
          <p:nvPr/>
        </p:nvSpPr>
        <p:spPr bwMode="auto">
          <a:xfrm>
            <a:off x="1763713" y="2767013"/>
            <a:ext cx="1333500" cy="803275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aphicFrame>
        <p:nvGraphicFramePr>
          <p:cNvPr id="279585" name="Object 39"/>
          <p:cNvGraphicFramePr>
            <a:graphicFrameLocks noChangeAspect="1"/>
          </p:cNvGraphicFramePr>
          <p:nvPr/>
        </p:nvGraphicFramePr>
        <p:xfrm>
          <a:off x="5062538" y="5060950"/>
          <a:ext cx="153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612" name="Equation" r:id="rId12" imgW="1536700" imgH="279400" progId="Equation.DSMT4">
                  <p:embed/>
                </p:oleObj>
              </mc:Choice>
              <mc:Fallback>
                <p:oleObj name="Equation" r:id="rId12" imgW="1536700" imgH="27940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2538" y="5060950"/>
                        <a:ext cx="1536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9586" name="Object 40"/>
          <p:cNvGraphicFramePr>
            <a:graphicFrameLocks noChangeAspect="1"/>
          </p:cNvGraphicFramePr>
          <p:nvPr/>
        </p:nvGraphicFramePr>
        <p:xfrm>
          <a:off x="1133475" y="5626100"/>
          <a:ext cx="191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613" name="Equation" r:id="rId14" imgW="1917700" imgH="609600" progId="Equation.DSMT4">
                  <p:embed/>
                </p:oleObj>
              </mc:Choice>
              <mc:Fallback>
                <p:oleObj name="Equation" r:id="rId14" imgW="1917700" imgH="60960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3475" y="5626100"/>
                        <a:ext cx="19177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9582" name="Object 41"/>
          <p:cNvGraphicFramePr>
            <a:graphicFrameLocks noChangeAspect="1"/>
          </p:cNvGraphicFramePr>
          <p:nvPr/>
        </p:nvGraphicFramePr>
        <p:xfrm>
          <a:off x="3143250" y="5741988"/>
          <a:ext cx="1130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614" name="Equation" r:id="rId16" imgW="1129810" imgH="355446" progId="Equation.DSMT4">
                  <p:embed/>
                </p:oleObj>
              </mc:Choice>
              <mc:Fallback>
                <p:oleObj name="Equation" r:id="rId16" imgW="1129810" imgH="355446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5741988"/>
                        <a:ext cx="1130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7037E-7 C 0.02812 0.09074 -0.00452 0.19514 -0.07257 0.23264 C -0.14045 0.26968 -0.2184 0.22639 -0.24636 0.13519 C -0.27431 0.04421 -0.24184 -0.05972 -0.17361 -0.09676 C -0.1059 -0.13449 -0.02778 -0.09028 1.94444E-6 -3.7037E-7 Z " pathEditMode="relative" rAng="4062067" ptsTypes="fffff">
                                      <p:cBhvr>
                                        <p:cTn id="6" dur="5000" spd="-100000" fill="hold"/>
                                        <p:tgtEl>
                                          <p:spTgt spid="2795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00" y="6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79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79" grpId="0" build="p"/>
      <p:bldP spid="279568" grpId="0" animBg="1"/>
      <p:bldP spid="279576" grpId="0"/>
      <p:bldP spid="279584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1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599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828675"/>
            <a:ext cx="8231187" cy="655638"/>
          </a:xfrm>
        </p:spPr>
        <p:txBody>
          <a:bodyPr/>
          <a:lstStyle/>
          <a:p>
            <a:pPr eaLnBrk="1" hangingPunct="1"/>
            <a:r>
              <a:rPr lang="en-US" smtClean="0"/>
              <a:t>NEWTON’S LAWS</a:t>
            </a:r>
          </a:p>
        </p:txBody>
      </p:sp>
      <p:sp>
        <p:nvSpPr>
          <p:cNvPr id="599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597025"/>
            <a:ext cx="8774112" cy="493713"/>
          </a:xfrm>
        </p:spPr>
        <p:txBody>
          <a:bodyPr/>
          <a:lstStyle/>
          <a:p>
            <a:pPr marL="534988" lvl="1" indent="-355600" eaLnBrk="1" hangingPunct="1"/>
            <a:r>
              <a:rPr lang="en-ZA" smtClean="0"/>
              <a:t>The goals of Part I, Newton’s Laws, were to… </a:t>
            </a:r>
            <a:endParaRPr lang="en-US" smtClean="0"/>
          </a:p>
        </p:txBody>
      </p:sp>
      <p:sp>
        <p:nvSpPr>
          <p:cNvPr id="599044" name="Rectangle 4"/>
          <p:cNvSpPr>
            <a:spLocks noChangeArrowheads="1"/>
          </p:cNvSpPr>
          <p:nvPr/>
        </p:nvSpPr>
        <p:spPr bwMode="auto">
          <a:xfrm>
            <a:off x="179388" y="2192338"/>
            <a:ext cx="8774112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809625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>
                <a:solidFill>
                  <a:srgbClr val="000066"/>
                </a:solidFill>
              </a:rPr>
              <a:t>Learn how to </a:t>
            </a:r>
            <a:r>
              <a:rPr lang="en-ZA" sz="2200" i="1">
                <a:solidFill>
                  <a:srgbClr val="000066"/>
                </a:solidFill>
              </a:rPr>
              <a:t>describe</a:t>
            </a:r>
            <a:r>
              <a:rPr lang="en-US" sz="2200" i="1" baseline="30000">
                <a:solidFill>
                  <a:srgbClr val="000066"/>
                </a:solidFill>
              </a:rPr>
              <a:t> </a:t>
            </a:r>
            <a:r>
              <a:rPr lang="en-ZA" sz="2200">
                <a:solidFill>
                  <a:srgbClr val="000066"/>
                </a:solidFill>
              </a:rPr>
              <a:t> motion both qualitatively and quantitatively so that, ultimately, we could analyse it mathematically.</a:t>
            </a:r>
            <a:endParaRPr lang="en-US" sz="2200">
              <a:solidFill>
                <a:srgbClr val="000066"/>
              </a:solidFill>
            </a:endParaRPr>
          </a:p>
          <a:p>
            <a:pPr marL="179388" lvl="1">
              <a:lnSpc>
                <a:spcPct val="110000"/>
              </a:lnSpc>
              <a:buFont typeface="Arial" charset="0"/>
              <a:buNone/>
            </a:pPr>
            <a:endParaRPr lang="en-US" sz="1000">
              <a:solidFill>
                <a:srgbClr val="000066"/>
              </a:solidFill>
            </a:endParaRPr>
          </a:p>
          <a:p>
            <a:pPr marL="809625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>
                <a:solidFill>
                  <a:srgbClr val="000066"/>
                </a:solidFill>
              </a:rPr>
              <a:t>Develop a “Newtonian intuition”</a:t>
            </a:r>
            <a:r>
              <a:rPr lang="en-US" sz="2200">
                <a:solidFill>
                  <a:srgbClr val="000066"/>
                </a:solidFill>
              </a:rPr>
              <a:t> for the </a:t>
            </a:r>
            <a:r>
              <a:rPr lang="en-US" sz="2200" i="1">
                <a:solidFill>
                  <a:srgbClr val="000066"/>
                </a:solidFill>
              </a:rPr>
              <a:t>explanation</a:t>
            </a:r>
            <a:r>
              <a:rPr lang="en-US" sz="2200" i="1" baseline="30000">
                <a:solidFill>
                  <a:srgbClr val="000066"/>
                </a:solidFill>
              </a:rPr>
              <a:t> </a:t>
            </a:r>
            <a:r>
              <a:rPr lang="en-US" sz="2200">
                <a:solidFill>
                  <a:srgbClr val="000066"/>
                </a:solidFill>
              </a:rPr>
              <a:t> of motion: the connection between force and acceleration.</a:t>
            </a:r>
          </a:p>
        </p:txBody>
      </p:sp>
      <p:sp useBgFill="1">
        <p:nvSpPr>
          <p:cNvPr id="599045" name="Rectangle 6"/>
          <p:cNvSpPr>
            <a:spLocks noChangeArrowheads="1"/>
          </p:cNvSpPr>
          <p:nvPr/>
        </p:nvSpPr>
        <p:spPr bwMode="auto">
          <a:xfrm>
            <a:off x="7383463" y="220663"/>
            <a:ext cx="1608137" cy="182562"/>
          </a:xfrm>
          <a:prstGeom prst="rect">
            <a:avLst/>
          </a:prstGeom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5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2928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2780AE9-A894-4142-A832-4A838E51501B}" type="slidenum">
              <a:rPr lang="en-US" smtClean="0">
                <a:cs typeface="Arial" charset="0"/>
              </a:rPr>
              <a:pPr/>
              <a:t>5</a:t>
            </a:fld>
            <a:endParaRPr lang="en-US" smtClean="0">
              <a:cs typeface="Arial" charset="0"/>
            </a:endParaRPr>
          </a:p>
        </p:txBody>
      </p:sp>
      <p:sp>
        <p:nvSpPr>
          <p:cNvPr id="280595" name="Rectangle 19"/>
          <p:cNvSpPr>
            <a:spLocks noChangeArrowheads="1"/>
          </p:cNvSpPr>
          <p:nvPr/>
        </p:nvSpPr>
        <p:spPr bwMode="auto">
          <a:xfrm>
            <a:off x="179388" y="3609975"/>
            <a:ext cx="8745537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4375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>
                <a:solidFill>
                  <a:srgbClr val="000066"/>
                </a:solidFill>
              </a:rPr>
              <a:t>is positive when measured </a:t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>counterclockwise (ccw) </a:t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>from the positive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x-</a:t>
            </a:r>
            <a:r>
              <a:rPr lang="en-ZA" sz="2200">
                <a:solidFill>
                  <a:srgbClr val="000066"/>
                </a:solidFill>
              </a:rPr>
              <a:t>axis;</a:t>
            </a:r>
          </a:p>
          <a:p>
            <a:pPr marL="714375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ZA" sz="800">
              <a:solidFill>
                <a:srgbClr val="000066"/>
              </a:solidFill>
            </a:endParaRPr>
          </a:p>
          <a:p>
            <a:pPr marL="714375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>
                <a:solidFill>
                  <a:srgbClr val="000066"/>
                </a:solidFill>
              </a:rPr>
              <a:t>is conveniently measured in </a:t>
            </a:r>
            <a:r>
              <a:rPr lang="en-ZA" sz="2200">
                <a:solidFill>
                  <a:srgbClr val="FF0000"/>
                </a:solidFill>
              </a:rPr>
              <a:t>radians</a:t>
            </a:r>
            <a:r>
              <a:rPr lang="en-ZA" sz="2200">
                <a:solidFill>
                  <a:srgbClr val="000066"/>
                </a:solidFill>
              </a:rPr>
              <a:t> (SI unit), where 1 rad is the angle subtended at the centre by an </a:t>
            </a:r>
            <a:r>
              <a:rPr lang="en-ZA" sz="2200">
                <a:solidFill>
                  <a:srgbClr val="FF0000"/>
                </a:solidFill>
              </a:rPr>
              <a:t>arc length</a:t>
            </a:r>
            <a:r>
              <a:rPr lang="en-ZA" sz="2200">
                <a:solidFill>
                  <a:srgbClr val="000066"/>
                </a:solidFill>
              </a:rPr>
              <a:t>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s = r</a:t>
            </a:r>
            <a:r>
              <a:rPr lang="en-ZA" sz="2200">
                <a:solidFill>
                  <a:srgbClr val="000066"/>
                </a:solidFill>
              </a:rPr>
              <a:t>; </a:t>
            </a:r>
          </a:p>
          <a:p>
            <a:pPr marL="714375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ZA" sz="800">
              <a:solidFill>
                <a:srgbClr val="000066"/>
              </a:solidFill>
            </a:endParaRPr>
          </a:p>
          <a:p>
            <a:pPr marL="714375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>
                <a:solidFill>
                  <a:srgbClr val="000066"/>
                </a:solidFill>
              </a:rPr>
              <a:t>is the single time-dependent quantity of circular motion.</a:t>
            </a:r>
            <a:endParaRPr lang="en-US" sz="2200">
              <a:solidFill>
                <a:srgbClr val="000066"/>
              </a:solidFill>
            </a:endParaRPr>
          </a:p>
        </p:txBody>
      </p:sp>
      <p:sp>
        <p:nvSpPr>
          <p:cNvPr id="280587" name="Line 11"/>
          <p:cNvSpPr>
            <a:spLocks noChangeShapeType="1"/>
          </p:cNvSpPr>
          <p:nvPr/>
        </p:nvSpPr>
        <p:spPr bwMode="auto">
          <a:xfrm flipV="1">
            <a:off x="5873750" y="3017838"/>
            <a:ext cx="1635125" cy="1174750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2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ANGULAR POSITION</a:t>
            </a:r>
            <a:endParaRPr lang="en-US" smtClean="0"/>
          </a:p>
        </p:txBody>
      </p:sp>
      <p:sp>
        <p:nvSpPr>
          <p:cNvPr id="2928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1296988"/>
          </a:xfrm>
        </p:spPr>
        <p:txBody>
          <a:bodyPr/>
          <a:lstStyle/>
          <a:p>
            <a:pPr lvl="1" indent="0" eaLnBrk="1" hangingPunct="1"/>
            <a:r>
              <a:rPr lang="en-ZA" smtClean="0"/>
              <a:t>It will be more convenient to describe the position of an orbiting particle in terms of polar coordinates rather than </a:t>
            </a:r>
            <a:r>
              <a:rPr lang="en-ZA" b="1" i="1" smtClean="0">
                <a:latin typeface="Times New Roman" pitchFamily="18" charset="0"/>
              </a:rPr>
              <a:t>xy-</a:t>
            </a:r>
            <a:r>
              <a:rPr lang="en-ZA" smtClean="0"/>
              <a:t>coordinates.</a:t>
            </a:r>
            <a:endParaRPr lang="en-US" smtClean="0"/>
          </a:p>
        </p:txBody>
      </p:sp>
      <p:sp>
        <p:nvSpPr>
          <p:cNvPr id="292871" name="Arc 10"/>
          <p:cNvSpPr>
            <a:spLocks/>
          </p:cNvSpPr>
          <p:nvPr/>
        </p:nvSpPr>
        <p:spPr bwMode="auto">
          <a:xfrm rot="16200000" flipV="1">
            <a:off x="6067425" y="2389188"/>
            <a:ext cx="1617663" cy="1995487"/>
          </a:xfrm>
          <a:custGeom>
            <a:avLst/>
            <a:gdLst>
              <a:gd name="T0" fmla="*/ 0 w 17509"/>
              <a:gd name="T1" fmla="*/ 0 h 21600"/>
              <a:gd name="T2" fmla="*/ 2147483647 w 17509"/>
              <a:gd name="T3" fmla="*/ 2147483647 h 21600"/>
              <a:gd name="T4" fmla="*/ 0 w 17509"/>
              <a:gd name="T5" fmla="*/ 2147483647 h 21600"/>
              <a:gd name="T6" fmla="*/ 0 60000 65536"/>
              <a:gd name="T7" fmla="*/ 0 60000 65536"/>
              <a:gd name="T8" fmla="*/ 0 60000 65536"/>
              <a:gd name="T9" fmla="*/ 0 w 17509"/>
              <a:gd name="T10" fmla="*/ 0 h 21600"/>
              <a:gd name="T11" fmla="*/ 17509 w 1750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09" h="21600" fill="none" extrusionOk="0">
                <a:moveTo>
                  <a:pt x="-1" y="0"/>
                </a:moveTo>
                <a:cubicBezTo>
                  <a:pt x="6934" y="0"/>
                  <a:pt x="13447" y="3329"/>
                  <a:pt x="17508" y="8951"/>
                </a:cubicBezTo>
              </a:path>
              <a:path w="17509" h="21600" stroke="0" extrusionOk="0">
                <a:moveTo>
                  <a:pt x="-1" y="0"/>
                </a:moveTo>
                <a:cubicBezTo>
                  <a:pt x="6934" y="0"/>
                  <a:pt x="13447" y="3329"/>
                  <a:pt x="17508" y="8951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92872" name="Oval 9"/>
          <p:cNvSpPr>
            <a:spLocks noChangeAspect="1" noChangeArrowheads="1"/>
          </p:cNvSpPr>
          <p:nvPr/>
        </p:nvSpPr>
        <p:spPr bwMode="auto">
          <a:xfrm rot="13500000" flipH="1">
            <a:off x="7445375" y="2965450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80588" name="Rectangle 12"/>
          <p:cNvSpPr>
            <a:spLocks noChangeArrowheads="1"/>
          </p:cNvSpPr>
          <p:nvPr/>
        </p:nvSpPr>
        <p:spPr bwMode="auto">
          <a:xfrm>
            <a:off x="5983288" y="3790950"/>
            <a:ext cx="6048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</a:p>
        </p:txBody>
      </p:sp>
      <p:grpSp>
        <p:nvGrpSpPr>
          <p:cNvPr id="280600" name="Group 24"/>
          <p:cNvGrpSpPr>
            <a:grpSpLocks/>
          </p:cNvGrpSpPr>
          <p:nvPr/>
        </p:nvGrpSpPr>
        <p:grpSpPr bwMode="auto">
          <a:xfrm>
            <a:off x="5327650" y="2352675"/>
            <a:ext cx="3252788" cy="2239963"/>
            <a:chOff x="3356" y="1450"/>
            <a:chExt cx="2049" cy="1411"/>
          </a:xfrm>
        </p:grpSpPr>
        <p:sp>
          <p:nvSpPr>
            <p:cNvPr id="292880" name="Line 5"/>
            <p:cNvSpPr>
              <a:spLocks noChangeShapeType="1"/>
            </p:cNvSpPr>
            <p:nvPr/>
          </p:nvSpPr>
          <p:spPr bwMode="auto">
            <a:xfrm flipV="1">
              <a:off x="3702" y="1532"/>
              <a:ext cx="0" cy="118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2881" name="Rectangle 6"/>
            <p:cNvSpPr>
              <a:spLocks noChangeArrowheads="1"/>
            </p:cNvSpPr>
            <p:nvPr/>
          </p:nvSpPr>
          <p:spPr bwMode="auto">
            <a:xfrm>
              <a:off x="3371" y="1450"/>
              <a:ext cx="418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2000" b="1" i="1">
                  <a:solidFill>
                    <a:srgbClr val="000066"/>
                  </a:solidFill>
                  <a:latin typeface="Times New Roman" pitchFamily="18" charset="0"/>
                </a:rPr>
                <a:t>y</a:t>
              </a:r>
            </a:p>
          </p:txBody>
        </p:sp>
        <p:sp>
          <p:nvSpPr>
            <p:cNvPr id="292882" name="Line 7"/>
            <p:cNvSpPr>
              <a:spLocks noChangeShapeType="1"/>
            </p:cNvSpPr>
            <p:nvPr/>
          </p:nvSpPr>
          <p:spPr bwMode="auto">
            <a:xfrm>
              <a:off x="3556" y="2613"/>
              <a:ext cx="1835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92883" name="Rectangle 8"/>
            <p:cNvSpPr>
              <a:spLocks noChangeArrowheads="1"/>
            </p:cNvSpPr>
            <p:nvPr/>
          </p:nvSpPr>
          <p:spPr bwMode="auto">
            <a:xfrm>
              <a:off x="5069" y="2592"/>
              <a:ext cx="336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2000" b="1" i="1">
                  <a:solidFill>
                    <a:srgbClr val="000066"/>
                  </a:solidFill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292884" name="Rectangle 13"/>
            <p:cNvSpPr>
              <a:spLocks noChangeArrowheads="1"/>
            </p:cNvSpPr>
            <p:nvPr/>
          </p:nvSpPr>
          <p:spPr bwMode="auto">
            <a:xfrm>
              <a:off x="3356" y="2565"/>
              <a:ext cx="381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Font typeface="Arial" charset="0"/>
                <a:buNone/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</a:rPr>
                <a:t>O</a:t>
              </a:r>
              <a:endParaRPr lang="en-US" sz="20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sp>
        <p:nvSpPr>
          <p:cNvPr id="280590" name="Rectangle 14"/>
          <p:cNvSpPr>
            <a:spLocks noChangeArrowheads="1"/>
          </p:cNvSpPr>
          <p:nvPr/>
        </p:nvSpPr>
        <p:spPr bwMode="auto">
          <a:xfrm>
            <a:off x="6402388" y="3162300"/>
            <a:ext cx="6048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80591" name="Arc 15"/>
          <p:cNvSpPr>
            <a:spLocks/>
          </p:cNvSpPr>
          <p:nvPr/>
        </p:nvSpPr>
        <p:spPr bwMode="auto">
          <a:xfrm>
            <a:off x="5876925" y="3776663"/>
            <a:ext cx="695325" cy="417512"/>
          </a:xfrm>
          <a:custGeom>
            <a:avLst/>
            <a:gdLst>
              <a:gd name="T0" fmla="*/ 2147483647 w 21600"/>
              <a:gd name="T1" fmla="*/ 0 h 12960"/>
              <a:gd name="T2" fmla="*/ 2147483647 w 21600"/>
              <a:gd name="T3" fmla="*/ 2147483647 h 12960"/>
              <a:gd name="T4" fmla="*/ 0 w 21600"/>
              <a:gd name="T5" fmla="*/ 2147483647 h 12960"/>
              <a:gd name="T6" fmla="*/ 0 60000 65536"/>
              <a:gd name="T7" fmla="*/ 0 60000 65536"/>
              <a:gd name="T8" fmla="*/ 0 60000 65536"/>
              <a:gd name="T9" fmla="*/ 0 w 21600"/>
              <a:gd name="T10" fmla="*/ 0 h 12960"/>
              <a:gd name="T11" fmla="*/ 21600 w 21600"/>
              <a:gd name="T12" fmla="*/ 12960 h 129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2960" fill="none" extrusionOk="0">
                <a:moveTo>
                  <a:pt x="17279" y="-1"/>
                </a:moveTo>
                <a:cubicBezTo>
                  <a:pt x="20084" y="3738"/>
                  <a:pt x="21600" y="8286"/>
                  <a:pt x="21600" y="12960"/>
                </a:cubicBezTo>
              </a:path>
              <a:path w="21600" h="12960" stroke="0" extrusionOk="0">
                <a:moveTo>
                  <a:pt x="17279" y="-1"/>
                </a:moveTo>
                <a:cubicBezTo>
                  <a:pt x="20084" y="3738"/>
                  <a:pt x="21600" y="8286"/>
                  <a:pt x="21600" y="12960"/>
                </a:cubicBezTo>
                <a:lnTo>
                  <a:pt x="0" y="12960"/>
                </a:lnTo>
                <a:close/>
              </a:path>
            </a:pathLst>
          </a:custGeom>
          <a:noFill/>
          <a:ln w="15875">
            <a:solidFill>
              <a:srgbClr val="808080"/>
            </a:solidFill>
            <a:round/>
            <a:headEnd type="arrow" w="lg" len="lg"/>
            <a:tailEnd type="none" w="lg" len="lg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80592" name="Arc 16"/>
          <p:cNvSpPr>
            <a:spLocks/>
          </p:cNvSpPr>
          <p:nvPr/>
        </p:nvSpPr>
        <p:spPr bwMode="auto">
          <a:xfrm rot="16200000" flipV="1">
            <a:off x="6308725" y="2528888"/>
            <a:ext cx="1252537" cy="2097088"/>
          </a:xfrm>
          <a:custGeom>
            <a:avLst/>
            <a:gdLst>
              <a:gd name="T0" fmla="*/ 0 w 12679"/>
              <a:gd name="T1" fmla="*/ 0 h 21600"/>
              <a:gd name="T2" fmla="*/ 2147483647 w 12679"/>
              <a:gd name="T3" fmla="*/ 2147483647 h 21600"/>
              <a:gd name="T4" fmla="*/ 0 w 12679"/>
              <a:gd name="T5" fmla="*/ 2147483647 h 21600"/>
              <a:gd name="T6" fmla="*/ 0 60000 65536"/>
              <a:gd name="T7" fmla="*/ 0 60000 65536"/>
              <a:gd name="T8" fmla="*/ 0 60000 65536"/>
              <a:gd name="T9" fmla="*/ 0 w 12679"/>
              <a:gd name="T10" fmla="*/ 0 h 21600"/>
              <a:gd name="T11" fmla="*/ 12679 w 1267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679" h="21600" fill="none" extrusionOk="0">
                <a:moveTo>
                  <a:pt x="-1" y="0"/>
                </a:moveTo>
                <a:cubicBezTo>
                  <a:pt x="4554" y="0"/>
                  <a:pt x="8992" y="1439"/>
                  <a:pt x="12679" y="4112"/>
                </a:cubicBezTo>
              </a:path>
              <a:path w="12679" h="21600" stroke="0" extrusionOk="0">
                <a:moveTo>
                  <a:pt x="-1" y="0"/>
                </a:moveTo>
                <a:cubicBezTo>
                  <a:pt x="4554" y="0"/>
                  <a:pt x="8992" y="1439"/>
                  <a:pt x="12679" y="4112"/>
                </a:cubicBezTo>
                <a:lnTo>
                  <a:pt x="0" y="21600"/>
                </a:lnTo>
                <a:close/>
              </a:path>
            </a:pathLst>
          </a:custGeom>
          <a:noFill/>
          <a:ln w="15875">
            <a:solidFill>
              <a:srgbClr val="808080"/>
            </a:solidFill>
            <a:round/>
            <a:headEnd/>
            <a:tailEnd type="arrow" w="lg" len="lg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80593" name="Rectangle 17"/>
          <p:cNvSpPr>
            <a:spLocks noChangeArrowheads="1"/>
          </p:cNvSpPr>
          <p:nvPr/>
        </p:nvSpPr>
        <p:spPr bwMode="auto">
          <a:xfrm>
            <a:off x="7678738" y="3181350"/>
            <a:ext cx="6048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s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80594" name="Rectangle 18"/>
          <p:cNvSpPr>
            <a:spLocks noChangeArrowheads="1"/>
          </p:cNvSpPr>
          <p:nvPr/>
        </p:nvSpPr>
        <p:spPr bwMode="auto">
          <a:xfrm>
            <a:off x="179388" y="2686050"/>
            <a:ext cx="504983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 </a:t>
            </a:r>
            <a:r>
              <a:rPr lang="en-ZA">
                <a:solidFill>
                  <a:srgbClr val="000066"/>
                </a:solidFill>
                <a:sym typeface="Symbol" pitchFamily="18" charset="2"/>
              </a:rPr>
              <a:t>, called </a:t>
            </a:r>
            <a:r>
              <a:rPr lang="en-ZA">
                <a:solidFill>
                  <a:srgbClr val="000066"/>
                </a:solidFill>
              </a:rPr>
              <a:t>the </a:t>
            </a:r>
            <a:r>
              <a:rPr lang="en-ZA">
                <a:solidFill>
                  <a:srgbClr val="FF0000"/>
                </a:solidFill>
              </a:rPr>
              <a:t>angular position</a:t>
            </a:r>
            <a:r>
              <a:rPr lang="en-ZA">
                <a:solidFill>
                  <a:srgbClr val="000066"/>
                </a:solidFill>
              </a:rPr>
              <a:t> of the particle, …</a:t>
            </a:r>
            <a:endParaRPr lang="en-US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0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0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0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280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2000"/>
                                        <p:tgtEl>
                                          <p:spTgt spid="280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80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7" grpId="0" animBg="1"/>
      <p:bldP spid="280588" grpId="0"/>
      <p:bldP spid="280590" grpId="0"/>
      <p:bldP spid="280591" grpId="0" animBg="1"/>
      <p:bldP spid="280592" grpId="0" animBg="1"/>
      <p:bldP spid="280593" grpId="0"/>
      <p:bldP spid="28059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28165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B04BB0B-BC0D-4585-8020-C0AB758DC1DA}" type="slidenum">
              <a:rPr lang="en-US" smtClean="0">
                <a:cs typeface="Arial" charset="0"/>
              </a:rPr>
              <a:pPr/>
              <a:t>6</a:t>
            </a:fld>
            <a:endParaRPr lang="en-US" smtClean="0">
              <a:cs typeface="Arial" charset="0"/>
            </a:endParaRPr>
          </a:p>
        </p:txBody>
      </p:sp>
      <p:sp>
        <p:nvSpPr>
          <p:cNvPr id="28166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ANGULAR POSITION</a:t>
            </a:r>
            <a:endParaRPr lang="en-US" smtClean="0"/>
          </a:p>
        </p:txBody>
      </p:sp>
      <p:sp>
        <p:nvSpPr>
          <p:cNvPr id="281626" name="Rectangle 26"/>
          <p:cNvSpPr>
            <a:spLocks noChangeArrowheads="1"/>
          </p:cNvSpPr>
          <p:nvPr/>
        </p:nvSpPr>
        <p:spPr bwMode="auto">
          <a:xfrm>
            <a:off x="179388" y="1343025"/>
            <a:ext cx="87741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>
                <a:solidFill>
                  <a:srgbClr val="000066"/>
                </a:solidFill>
              </a:rPr>
              <a:t>Notes: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281627" name="Rectangle 27"/>
          <p:cNvSpPr>
            <a:spLocks noChangeArrowheads="1"/>
          </p:cNvSpPr>
          <p:nvPr/>
        </p:nvSpPr>
        <p:spPr bwMode="auto">
          <a:xfrm>
            <a:off x="1190625" y="1362075"/>
            <a:ext cx="7751763" cy="404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809625" lvl="2" indent="-450850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US" sz="2200">
                <a:solidFill>
                  <a:srgbClr val="000066"/>
                </a:solidFill>
              </a:rPr>
              <a:t> </a:t>
            </a:r>
            <a:r>
              <a:rPr lang="en-US">
                <a:solidFill>
                  <a:srgbClr val="000066"/>
                </a:solidFill>
              </a:rPr>
              <a:t>                       and</a:t>
            </a:r>
            <a:r>
              <a:rPr lang="en-US" sz="2200">
                <a:solidFill>
                  <a:srgbClr val="000066"/>
                </a:solidFill>
              </a:rPr>
              <a:t/>
            </a:r>
            <a:br>
              <a:rPr lang="en-US" sz="2200">
                <a:solidFill>
                  <a:srgbClr val="000066"/>
                </a:solidFill>
              </a:rPr>
            </a:br>
            <a:r>
              <a:rPr lang="en-US" sz="1200">
                <a:solidFill>
                  <a:srgbClr val="000066"/>
                </a:solidFill>
              </a:rPr>
              <a:t/>
            </a:r>
            <a:br>
              <a:rPr lang="en-US" sz="1200">
                <a:solidFill>
                  <a:srgbClr val="000066"/>
                </a:solidFill>
              </a:rPr>
            </a:br>
            <a:r>
              <a:rPr lang="en-US" b="1" i="1">
                <a:solidFill>
                  <a:srgbClr val="000066"/>
                </a:solidFill>
                <a:latin typeface="Times New Roman" pitchFamily="18" charset="0"/>
              </a:rPr>
              <a:t>s = 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r>
              <a:rPr lang="en-US" b="1" i="1" baseline="30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r>
              <a:rPr lang="en-US">
                <a:solidFill>
                  <a:srgbClr val="000066"/>
                </a:solidFill>
                <a:sym typeface="Symbol" pitchFamily="18" charset="2"/>
              </a:rPr>
              <a:t>       (</a:t>
            </a:r>
            <a:r>
              <a:rPr lang="en-US" b="1" i="1">
                <a:solidFill>
                  <a:srgbClr val="000066"/>
                </a:solidFill>
                <a:sym typeface="Symbol" pitchFamily="18" charset="2"/>
              </a:rPr>
              <a:t></a:t>
            </a:r>
            <a:r>
              <a:rPr lang="en-US">
                <a:solidFill>
                  <a:srgbClr val="000066"/>
                </a:solidFill>
                <a:sym typeface="Symbol" pitchFamily="18" charset="2"/>
              </a:rPr>
              <a:t>  in rad)</a:t>
            </a:r>
            <a:r>
              <a:rPr lang="en-US">
                <a:solidFill>
                  <a:srgbClr val="000066"/>
                </a:solidFill>
              </a:rPr>
              <a:t>.</a:t>
            </a:r>
            <a:r>
              <a:rPr lang="en-US" sz="2200">
                <a:solidFill>
                  <a:srgbClr val="000066"/>
                </a:solidFill>
              </a:rPr>
              <a:t> </a:t>
            </a:r>
          </a:p>
          <a:p>
            <a:pPr marL="179388" lvl="1">
              <a:lnSpc>
                <a:spcPct val="110000"/>
              </a:lnSpc>
              <a:buFont typeface="Arial" charset="0"/>
              <a:buNone/>
            </a:pPr>
            <a:endParaRPr lang="en-US" sz="2000">
              <a:solidFill>
                <a:srgbClr val="000066"/>
              </a:solidFill>
            </a:endParaRPr>
          </a:p>
          <a:p>
            <a:pPr marL="809625" lvl="2" indent="-450850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US">
                <a:solidFill>
                  <a:srgbClr val="000066"/>
                </a:solidFill>
              </a:rPr>
              <a:t>The radian is a </a:t>
            </a:r>
            <a:br>
              <a:rPr lang="en-US">
                <a:solidFill>
                  <a:srgbClr val="000066"/>
                </a:solidFill>
              </a:rPr>
            </a:br>
            <a:r>
              <a:rPr lang="en-US">
                <a:solidFill>
                  <a:srgbClr val="000066"/>
                </a:solidFill>
              </a:rPr>
              <a:t>dimensionless unit </a:t>
            </a:r>
            <a:br>
              <a:rPr lang="en-US">
                <a:solidFill>
                  <a:srgbClr val="000066"/>
                </a:solidFill>
              </a:rPr>
            </a:br>
            <a:r>
              <a:rPr lang="en-US">
                <a:solidFill>
                  <a:srgbClr val="000066"/>
                </a:solidFill>
              </a:rPr>
              <a:t>(as is </a:t>
            </a:r>
            <a:r>
              <a:rPr lang="en-US" i="1">
                <a:solidFill>
                  <a:srgbClr val="000066"/>
                </a:solidFill>
              </a:rPr>
              <a:t>any</a:t>
            </a:r>
            <a:r>
              <a:rPr lang="en-US" sz="2200" i="1" baseline="30000">
                <a:solidFill>
                  <a:srgbClr val="000066"/>
                </a:solidFill>
              </a:rPr>
              <a:t> </a:t>
            </a:r>
            <a:r>
              <a:rPr lang="en-US">
                <a:solidFill>
                  <a:srgbClr val="000066"/>
                </a:solidFill>
              </a:rPr>
              <a:t> unit of angle).</a:t>
            </a:r>
          </a:p>
          <a:p>
            <a:pPr marL="179388" lvl="1">
              <a:lnSpc>
                <a:spcPct val="110000"/>
              </a:lnSpc>
              <a:buFont typeface="Arial" charset="0"/>
              <a:buNone/>
            </a:pPr>
            <a:endParaRPr lang="en-US" sz="2000">
              <a:solidFill>
                <a:srgbClr val="000066"/>
              </a:solidFill>
            </a:endParaRPr>
          </a:p>
          <a:p>
            <a:pPr marL="809625" lvl="2" indent="-450850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US" sz="2200">
                <a:solidFill>
                  <a:srgbClr val="000066"/>
                </a:solidFill>
              </a:rPr>
              <a:t>                                                            </a:t>
            </a:r>
          </a:p>
          <a:p>
            <a:pPr marL="179388" lvl="1">
              <a:lnSpc>
                <a:spcPct val="110000"/>
              </a:lnSpc>
              <a:buFont typeface="Arial" charset="0"/>
              <a:buNone/>
            </a:pPr>
            <a:endParaRPr lang="en-US" sz="2000">
              <a:solidFill>
                <a:srgbClr val="000066"/>
              </a:solidFill>
            </a:endParaRPr>
          </a:p>
          <a:p>
            <a:pPr marL="809625" lvl="2" indent="-450850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ZA" sz="2200">
                <a:solidFill>
                  <a:srgbClr val="000066"/>
                </a:solidFill>
              </a:rPr>
              <a:t>                                                </a:t>
            </a:r>
            <a:endParaRPr lang="en-US" sz="2200">
              <a:solidFill>
                <a:srgbClr val="000066"/>
              </a:solidFill>
            </a:endParaRPr>
          </a:p>
        </p:txBody>
      </p:sp>
      <p:graphicFrame>
        <p:nvGraphicFramePr>
          <p:cNvPr id="281628" name="Object 53"/>
          <p:cNvGraphicFramePr>
            <a:graphicFrameLocks noChangeAspect="1"/>
          </p:cNvGraphicFramePr>
          <p:nvPr/>
        </p:nvGraphicFramePr>
        <p:xfrm>
          <a:off x="2085975" y="1323975"/>
          <a:ext cx="1447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68" name="Equation" r:id="rId5" imgW="1447800" imgH="609600" progId="Equation.DSMT4">
                  <p:embed/>
                </p:oleObj>
              </mc:Choice>
              <mc:Fallback>
                <p:oleObj name="Equation" r:id="rId5" imgW="1447800" imgH="609600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975" y="1323975"/>
                        <a:ext cx="1447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1631" name="Object 54"/>
          <p:cNvGraphicFramePr>
            <a:graphicFrameLocks noChangeAspect="1"/>
          </p:cNvGraphicFramePr>
          <p:nvPr/>
        </p:nvGraphicFramePr>
        <p:xfrm>
          <a:off x="2085975" y="4878388"/>
          <a:ext cx="3352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69" name="Equation" r:id="rId7" imgW="3352800" imgH="609600" progId="Equation.DSMT4">
                  <p:embed/>
                </p:oleObj>
              </mc:Choice>
              <mc:Fallback>
                <p:oleObj name="Equation" r:id="rId7" imgW="3352800" imgH="609600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975" y="4878388"/>
                        <a:ext cx="3352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1663" name="Line 32"/>
          <p:cNvSpPr>
            <a:spLocks noChangeShapeType="1"/>
          </p:cNvSpPr>
          <p:nvPr/>
        </p:nvSpPr>
        <p:spPr bwMode="auto">
          <a:xfrm flipV="1">
            <a:off x="6178550" y="2090738"/>
            <a:ext cx="1635125" cy="1174750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1664" name="Line 33"/>
          <p:cNvSpPr>
            <a:spLocks noChangeShapeType="1"/>
          </p:cNvSpPr>
          <p:nvPr/>
        </p:nvSpPr>
        <p:spPr bwMode="auto">
          <a:xfrm flipV="1">
            <a:off x="6181725" y="1555750"/>
            <a:ext cx="0" cy="18875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1665" name="Rectangle 34"/>
          <p:cNvSpPr>
            <a:spLocks noChangeArrowheads="1"/>
          </p:cNvSpPr>
          <p:nvPr/>
        </p:nvSpPr>
        <p:spPr bwMode="auto">
          <a:xfrm>
            <a:off x="5656263" y="1425575"/>
            <a:ext cx="6635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</a:p>
        </p:txBody>
      </p:sp>
      <p:sp>
        <p:nvSpPr>
          <p:cNvPr id="281666" name="Line 35"/>
          <p:cNvSpPr>
            <a:spLocks noChangeShapeType="1"/>
          </p:cNvSpPr>
          <p:nvPr/>
        </p:nvSpPr>
        <p:spPr bwMode="auto">
          <a:xfrm>
            <a:off x="5949950" y="3271838"/>
            <a:ext cx="2913063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1667" name="Rectangle 36"/>
          <p:cNvSpPr>
            <a:spLocks noChangeArrowheads="1"/>
          </p:cNvSpPr>
          <p:nvPr/>
        </p:nvSpPr>
        <p:spPr bwMode="auto">
          <a:xfrm>
            <a:off x="8351838" y="3238500"/>
            <a:ext cx="5334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</a:p>
        </p:txBody>
      </p:sp>
      <p:sp>
        <p:nvSpPr>
          <p:cNvPr id="281668" name="Arc 37"/>
          <p:cNvSpPr>
            <a:spLocks/>
          </p:cNvSpPr>
          <p:nvPr/>
        </p:nvSpPr>
        <p:spPr bwMode="auto">
          <a:xfrm rot="16200000" flipV="1">
            <a:off x="6372225" y="1462088"/>
            <a:ext cx="1617663" cy="1995487"/>
          </a:xfrm>
          <a:custGeom>
            <a:avLst/>
            <a:gdLst>
              <a:gd name="T0" fmla="*/ 0 w 17509"/>
              <a:gd name="T1" fmla="*/ 0 h 21600"/>
              <a:gd name="T2" fmla="*/ 2147483647 w 17509"/>
              <a:gd name="T3" fmla="*/ 2147483647 h 21600"/>
              <a:gd name="T4" fmla="*/ 0 w 17509"/>
              <a:gd name="T5" fmla="*/ 2147483647 h 21600"/>
              <a:gd name="T6" fmla="*/ 0 60000 65536"/>
              <a:gd name="T7" fmla="*/ 0 60000 65536"/>
              <a:gd name="T8" fmla="*/ 0 60000 65536"/>
              <a:gd name="T9" fmla="*/ 0 w 17509"/>
              <a:gd name="T10" fmla="*/ 0 h 21600"/>
              <a:gd name="T11" fmla="*/ 17509 w 1750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09" h="21600" fill="none" extrusionOk="0">
                <a:moveTo>
                  <a:pt x="-1" y="0"/>
                </a:moveTo>
                <a:cubicBezTo>
                  <a:pt x="6934" y="0"/>
                  <a:pt x="13447" y="3329"/>
                  <a:pt x="17508" y="8951"/>
                </a:cubicBezTo>
              </a:path>
              <a:path w="17509" h="21600" stroke="0" extrusionOk="0">
                <a:moveTo>
                  <a:pt x="-1" y="0"/>
                </a:moveTo>
                <a:cubicBezTo>
                  <a:pt x="6934" y="0"/>
                  <a:pt x="13447" y="3329"/>
                  <a:pt x="17508" y="8951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81669" name="Oval 38"/>
          <p:cNvSpPr>
            <a:spLocks noChangeAspect="1" noChangeArrowheads="1"/>
          </p:cNvSpPr>
          <p:nvPr/>
        </p:nvSpPr>
        <p:spPr bwMode="auto">
          <a:xfrm rot="13500000" flipH="1">
            <a:off x="7750175" y="2038350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81670" name="Rectangle 39"/>
          <p:cNvSpPr>
            <a:spLocks noChangeArrowheads="1"/>
          </p:cNvSpPr>
          <p:nvPr/>
        </p:nvSpPr>
        <p:spPr bwMode="auto">
          <a:xfrm>
            <a:off x="6288088" y="2863850"/>
            <a:ext cx="6048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</a:p>
        </p:txBody>
      </p:sp>
      <p:sp>
        <p:nvSpPr>
          <p:cNvPr id="281671" name="Rectangle 40"/>
          <p:cNvSpPr>
            <a:spLocks noChangeArrowheads="1"/>
          </p:cNvSpPr>
          <p:nvPr/>
        </p:nvSpPr>
        <p:spPr bwMode="auto">
          <a:xfrm>
            <a:off x="5632450" y="3195638"/>
            <a:ext cx="6048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O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81672" name="Rectangle 41"/>
          <p:cNvSpPr>
            <a:spLocks noChangeArrowheads="1"/>
          </p:cNvSpPr>
          <p:nvPr/>
        </p:nvSpPr>
        <p:spPr bwMode="auto">
          <a:xfrm>
            <a:off x="6707188" y="2235200"/>
            <a:ext cx="6048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81673" name="Arc 42"/>
          <p:cNvSpPr>
            <a:spLocks/>
          </p:cNvSpPr>
          <p:nvPr/>
        </p:nvSpPr>
        <p:spPr bwMode="auto">
          <a:xfrm>
            <a:off x="6181725" y="2849563"/>
            <a:ext cx="695325" cy="417512"/>
          </a:xfrm>
          <a:custGeom>
            <a:avLst/>
            <a:gdLst>
              <a:gd name="T0" fmla="*/ 2147483647 w 21600"/>
              <a:gd name="T1" fmla="*/ 0 h 12960"/>
              <a:gd name="T2" fmla="*/ 2147483647 w 21600"/>
              <a:gd name="T3" fmla="*/ 2147483647 h 12960"/>
              <a:gd name="T4" fmla="*/ 0 w 21600"/>
              <a:gd name="T5" fmla="*/ 2147483647 h 12960"/>
              <a:gd name="T6" fmla="*/ 0 60000 65536"/>
              <a:gd name="T7" fmla="*/ 0 60000 65536"/>
              <a:gd name="T8" fmla="*/ 0 60000 65536"/>
              <a:gd name="T9" fmla="*/ 0 w 21600"/>
              <a:gd name="T10" fmla="*/ 0 h 12960"/>
              <a:gd name="T11" fmla="*/ 21600 w 21600"/>
              <a:gd name="T12" fmla="*/ 12960 h 129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2960" fill="none" extrusionOk="0">
                <a:moveTo>
                  <a:pt x="17279" y="-1"/>
                </a:moveTo>
                <a:cubicBezTo>
                  <a:pt x="20084" y="3738"/>
                  <a:pt x="21600" y="8286"/>
                  <a:pt x="21600" y="12960"/>
                </a:cubicBezTo>
              </a:path>
              <a:path w="21600" h="12960" stroke="0" extrusionOk="0">
                <a:moveTo>
                  <a:pt x="17279" y="-1"/>
                </a:moveTo>
                <a:cubicBezTo>
                  <a:pt x="20084" y="3738"/>
                  <a:pt x="21600" y="8286"/>
                  <a:pt x="21600" y="12960"/>
                </a:cubicBezTo>
                <a:lnTo>
                  <a:pt x="0" y="12960"/>
                </a:lnTo>
                <a:close/>
              </a:path>
            </a:pathLst>
          </a:custGeom>
          <a:noFill/>
          <a:ln w="15875">
            <a:solidFill>
              <a:srgbClr val="808080"/>
            </a:solidFill>
            <a:round/>
            <a:headEnd type="arrow" w="med" len="med"/>
            <a:tailEnd type="none" w="lg" len="lg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81674" name="Arc 43"/>
          <p:cNvSpPr>
            <a:spLocks/>
          </p:cNvSpPr>
          <p:nvPr/>
        </p:nvSpPr>
        <p:spPr bwMode="auto">
          <a:xfrm rot="16200000" flipV="1">
            <a:off x="6613525" y="1601788"/>
            <a:ext cx="1252537" cy="2097088"/>
          </a:xfrm>
          <a:custGeom>
            <a:avLst/>
            <a:gdLst>
              <a:gd name="T0" fmla="*/ 0 w 12679"/>
              <a:gd name="T1" fmla="*/ 0 h 21600"/>
              <a:gd name="T2" fmla="*/ 2147483647 w 12679"/>
              <a:gd name="T3" fmla="*/ 2147483647 h 21600"/>
              <a:gd name="T4" fmla="*/ 0 w 12679"/>
              <a:gd name="T5" fmla="*/ 2147483647 h 21600"/>
              <a:gd name="T6" fmla="*/ 0 60000 65536"/>
              <a:gd name="T7" fmla="*/ 0 60000 65536"/>
              <a:gd name="T8" fmla="*/ 0 60000 65536"/>
              <a:gd name="T9" fmla="*/ 0 w 12679"/>
              <a:gd name="T10" fmla="*/ 0 h 21600"/>
              <a:gd name="T11" fmla="*/ 12679 w 1267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679" h="21600" fill="none" extrusionOk="0">
                <a:moveTo>
                  <a:pt x="-1" y="0"/>
                </a:moveTo>
                <a:cubicBezTo>
                  <a:pt x="4554" y="0"/>
                  <a:pt x="8992" y="1439"/>
                  <a:pt x="12679" y="4112"/>
                </a:cubicBezTo>
              </a:path>
              <a:path w="12679" h="21600" stroke="0" extrusionOk="0">
                <a:moveTo>
                  <a:pt x="-1" y="0"/>
                </a:moveTo>
                <a:cubicBezTo>
                  <a:pt x="4554" y="0"/>
                  <a:pt x="8992" y="1439"/>
                  <a:pt x="12679" y="4112"/>
                </a:cubicBezTo>
                <a:lnTo>
                  <a:pt x="0" y="21600"/>
                </a:lnTo>
                <a:close/>
              </a:path>
            </a:pathLst>
          </a:custGeom>
          <a:noFill/>
          <a:ln w="15875">
            <a:solidFill>
              <a:srgbClr val="808080"/>
            </a:solidFill>
            <a:round/>
            <a:headEnd type="arrow" w="med" len="med"/>
            <a:tailEnd type="arrow" w="med" len="med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81675" name="Rectangle 44"/>
          <p:cNvSpPr>
            <a:spLocks noChangeArrowheads="1"/>
          </p:cNvSpPr>
          <p:nvPr/>
        </p:nvSpPr>
        <p:spPr bwMode="auto">
          <a:xfrm>
            <a:off x="7983538" y="2254250"/>
            <a:ext cx="6048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s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graphicFrame>
        <p:nvGraphicFramePr>
          <p:cNvPr id="281630" name="Object 55"/>
          <p:cNvGraphicFramePr>
            <a:graphicFrameLocks noChangeAspect="1"/>
          </p:cNvGraphicFramePr>
          <p:nvPr/>
        </p:nvGraphicFramePr>
        <p:xfrm>
          <a:off x="2736850" y="4171950"/>
          <a:ext cx="2603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70" name="Equation" r:id="rId9" imgW="2603500" imgH="609600" progId="Equation.DSMT4">
                  <p:embed/>
                </p:oleObj>
              </mc:Choice>
              <mc:Fallback>
                <p:oleObj name="Equation" r:id="rId9" imgW="2603500" imgH="609600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850" y="4171950"/>
                        <a:ext cx="26035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6"/>
          <p:cNvGraphicFramePr>
            <a:graphicFrameLocks noChangeAspect="1"/>
          </p:cNvGraphicFramePr>
          <p:nvPr/>
        </p:nvGraphicFramePr>
        <p:xfrm>
          <a:off x="5362575" y="4337050"/>
          <a:ext cx="914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71" name="Equation" r:id="rId11" imgW="914400" imgH="279400" progId="Equation.DSMT4">
                  <p:embed/>
                </p:oleObj>
              </mc:Choice>
              <mc:Fallback>
                <p:oleObj name="Equation" r:id="rId11" imgW="914400" imgH="27940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2575" y="4337050"/>
                        <a:ext cx="914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7"/>
          <p:cNvGraphicFramePr>
            <a:graphicFrameLocks noChangeAspect="1"/>
          </p:cNvGraphicFramePr>
          <p:nvPr/>
        </p:nvGraphicFramePr>
        <p:xfrm>
          <a:off x="2090738" y="4337050"/>
          <a:ext cx="622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72" name="Equation" r:id="rId13" imgW="622030" imgH="279279" progId="Equation.DSMT4">
                  <p:embed/>
                </p:oleObj>
              </mc:Choice>
              <mc:Fallback>
                <p:oleObj name="Equation" r:id="rId13" imgW="622030" imgH="279279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0738" y="4337050"/>
                        <a:ext cx="622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28367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FC90E2F-07FC-4646-8279-4A89BA649AF5}" type="slidenum">
              <a:rPr lang="en-US" smtClean="0">
                <a:cs typeface="Arial" charset="0"/>
              </a:rPr>
              <a:pPr/>
              <a:t>7</a:t>
            </a:fld>
            <a:endParaRPr lang="en-US" smtClean="0">
              <a:cs typeface="Arial" charset="0"/>
            </a:endParaRPr>
          </a:p>
        </p:txBody>
      </p:sp>
      <p:sp>
        <p:nvSpPr>
          <p:cNvPr id="283680" name="Line 18"/>
          <p:cNvSpPr>
            <a:spLocks noChangeShapeType="1"/>
          </p:cNvSpPr>
          <p:nvPr/>
        </p:nvSpPr>
        <p:spPr bwMode="auto">
          <a:xfrm flipV="1">
            <a:off x="6178550" y="2706688"/>
            <a:ext cx="1914525" cy="565150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36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ANGULAR VELOCITY</a:t>
            </a:r>
            <a:endParaRPr lang="en-US" smtClean="0"/>
          </a:p>
        </p:txBody>
      </p:sp>
      <p:sp>
        <p:nvSpPr>
          <p:cNvPr id="283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5364162" cy="895350"/>
          </a:xfrm>
        </p:spPr>
        <p:txBody>
          <a:bodyPr/>
          <a:lstStyle/>
          <a:p>
            <a:pPr lvl="1" indent="0" eaLnBrk="1" hangingPunct="1"/>
            <a:r>
              <a:rPr lang="en-ZA" smtClean="0"/>
              <a:t>Change in angular position is called </a:t>
            </a:r>
            <a:r>
              <a:rPr lang="en-ZA" smtClean="0">
                <a:solidFill>
                  <a:srgbClr val="FF0000"/>
                </a:solidFill>
              </a:rPr>
              <a:t>angular displacement</a:t>
            </a:r>
            <a:r>
              <a:rPr lang="en-ZA" smtClean="0"/>
              <a:t>, </a:t>
            </a:r>
            <a:r>
              <a:rPr lang="en-ZA" b="1" smtClean="0">
                <a:sym typeface="Symbol" pitchFamily="18" charset="2"/>
              </a:rPr>
              <a:t></a:t>
            </a:r>
            <a:r>
              <a:rPr lang="en-ZA" b="1" i="1" smtClean="0">
                <a:sym typeface="Symbol" pitchFamily="18" charset="2"/>
              </a:rPr>
              <a:t></a:t>
            </a:r>
            <a:r>
              <a:rPr lang="en-ZA" smtClean="0">
                <a:sym typeface="Symbol" pitchFamily="18" charset="2"/>
              </a:rPr>
              <a:t>.</a:t>
            </a:r>
          </a:p>
        </p:txBody>
      </p:sp>
      <p:sp>
        <p:nvSpPr>
          <p:cNvPr id="283652" name="Line 4"/>
          <p:cNvSpPr>
            <a:spLocks noChangeShapeType="1"/>
          </p:cNvSpPr>
          <p:nvPr/>
        </p:nvSpPr>
        <p:spPr bwMode="auto">
          <a:xfrm flipV="1">
            <a:off x="6178550" y="1862138"/>
            <a:ext cx="1406525" cy="1403350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3684" name="Line 5"/>
          <p:cNvSpPr>
            <a:spLocks noChangeShapeType="1"/>
          </p:cNvSpPr>
          <p:nvPr/>
        </p:nvSpPr>
        <p:spPr bwMode="auto">
          <a:xfrm flipV="1">
            <a:off x="6181725" y="1555750"/>
            <a:ext cx="0" cy="18875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3685" name="Rectangle 6"/>
          <p:cNvSpPr>
            <a:spLocks noChangeArrowheads="1"/>
          </p:cNvSpPr>
          <p:nvPr/>
        </p:nvSpPr>
        <p:spPr bwMode="auto">
          <a:xfrm>
            <a:off x="5656263" y="1425575"/>
            <a:ext cx="6635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</a:p>
        </p:txBody>
      </p:sp>
      <p:sp>
        <p:nvSpPr>
          <p:cNvPr id="283686" name="Line 7"/>
          <p:cNvSpPr>
            <a:spLocks noChangeShapeType="1"/>
          </p:cNvSpPr>
          <p:nvPr/>
        </p:nvSpPr>
        <p:spPr bwMode="auto">
          <a:xfrm>
            <a:off x="5949950" y="3271838"/>
            <a:ext cx="2913063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3687" name="Rectangle 8"/>
          <p:cNvSpPr>
            <a:spLocks noChangeArrowheads="1"/>
          </p:cNvSpPr>
          <p:nvPr/>
        </p:nvSpPr>
        <p:spPr bwMode="auto">
          <a:xfrm>
            <a:off x="8351838" y="3238500"/>
            <a:ext cx="5334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</a:p>
        </p:txBody>
      </p:sp>
      <p:sp>
        <p:nvSpPr>
          <p:cNvPr id="283688" name="Arc 9"/>
          <p:cNvSpPr>
            <a:spLocks/>
          </p:cNvSpPr>
          <p:nvPr/>
        </p:nvSpPr>
        <p:spPr bwMode="auto">
          <a:xfrm rot="16200000" flipV="1">
            <a:off x="6372225" y="1462088"/>
            <a:ext cx="1617663" cy="1995487"/>
          </a:xfrm>
          <a:custGeom>
            <a:avLst/>
            <a:gdLst>
              <a:gd name="T0" fmla="*/ 0 w 17509"/>
              <a:gd name="T1" fmla="*/ 0 h 21600"/>
              <a:gd name="T2" fmla="*/ 2147483647 w 17509"/>
              <a:gd name="T3" fmla="*/ 2147483647 h 21600"/>
              <a:gd name="T4" fmla="*/ 0 w 17509"/>
              <a:gd name="T5" fmla="*/ 2147483647 h 21600"/>
              <a:gd name="T6" fmla="*/ 0 60000 65536"/>
              <a:gd name="T7" fmla="*/ 0 60000 65536"/>
              <a:gd name="T8" fmla="*/ 0 60000 65536"/>
              <a:gd name="T9" fmla="*/ 0 w 17509"/>
              <a:gd name="T10" fmla="*/ 0 h 21600"/>
              <a:gd name="T11" fmla="*/ 17509 w 1750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09" h="21600" fill="none" extrusionOk="0">
                <a:moveTo>
                  <a:pt x="-1" y="0"/>
                </a:moveTo>
                <a:cubicBezTo>
                  <a:pt x="6934" y="0"/>
                  <a:pt x="13447" y="3329"/>
                  <a:pt x="17508" y="8951"/>
                </a:cubicBezTo>
              </a:path>
              <a:path w="17509" h="21600" stroke="0" extrusionOk="0">
                <a:moveTo>
                  <a:pt x="-1" y="0"/>
                </a:moveTo>
                <a:cubicBezTo>
                  <a:pt x="6934" y="0"/>
                  <a:pt x="13447" y="3329"/>
                  <a:pt x="17508" y="8951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83689" name="Oval 10"/>
          <p:cNvSpPr>
            <a:spLocks noChangeAspect="1" noChangeArrowheads="1"/>
          </p:cNvSpPr>
          <p:nvPr/>
        </p:nvSpPr>
        <p:spPr bwMode="auto">
          <a:xfrm rot="13500000" flipH="1">
            <a:off x="7540625" y="1809750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83690" name="Rectangle 11"/>
          <p:cNvSpPr>
            <a:spLocks noChangeArrowheads="1"/>
          </p:cNvSpPr>
          <p:nvPr/>
        </p:nvSpPr>
        <p:spPr bwMode="auto">
          <a:xfrm>
            <a:off x="6323013" y="3206750"/>
            <a:ext cx="60483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18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r>
              <a:rPr lang="en-ZA" sz="18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i</a:t>
            </a:r>
            <a:endParaRPr lang="en-ZA" sz="18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83691" name="Rectangle 12"/>
          <p:cNvSpPr>
            <a:spLocks noChangeArrowheads="1"/>
          </p:cNvSpPr>
          <p:nvPr/>
        </p:nvSpPr>
        <p:spPr bwMode="auto">
          <a:xfrm>
            <a:off x="5632450" y="3195638"/>
            <a:ext cx="6048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O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83661" name="Rectangle 13"/>
          <p:cNvSpPr>
            <a:spLocks noChangeArrowheads="1"/>
          </p:cNvSpPr>
          <p:nvPr/>
        </p:nvSpPr>
        <p:spPr bwMode="auto">
          <a:xfrm>
            <a:off x="6588125" y="2101850"/>
            <a:ext cx="6048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83693" name="Arc 14"/>
          <p:cNvSpPr>
            <a:spLocks/>
          </p:cNvSpPr>
          <p:nvPr/>
        </p:nvSpPr>
        <p:spPr bwMode="auto">
          <a:xfrm>
            <a:off x="6181725" y="3065463"/>
            <a:ext cx="695325" cy="203200"/>
          </a:xfrm>
          <a:custGeom>
            <a:avLst/>
            <a:gdLst>
              <a:gd name="T0" fmla="*/ 2147483647 w 21600"/>
              <a:gd name="T1" fmla="*/ 0 h 6330"/>
              <a:gd name="T2" fmla="*/ 2147483647 w 21600"/>
              <a:gd name="T3" fmla="*/ 2147483647 h 6330"/>
              <a:gd name="T4" fmla="*/ 0 w 21600"/>
              <a:gd name="T5" fmla="*/ 2147483647 h 6330"/>
              <a:gd name="T6" fmla="*/ 0 60000 65536"/>
              <a:gd name="T7" fmla="*/ 0 60000 65536"/>
              <a:gd name="T8" fmla="*/ 0 60000 65536"/>
              <a:gd name="T9" fmla="*/ 0 w 21600"/>
              <a:gd name="T10" fmla="*/ 0 h 6330"/>
              <a:gd name="T11" fmla="*/ 21600 w 21600"/>
              <a:gd name="T12" fmla="*/ 6330 h 633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6330" fill="none" extrusionOk="0">
                <a:moveTo>
                  <a:pt x="20651" y="0"/>
                </a:moveTo>
                <a:cubicBezTo>
                  <a:pt x="21280" y="2051"/>
                  <a:pt x="21600" y="4184"/>
                  <a:pt x="21600" y="6330"/>
                </a:cubicBezTo>
              </a:path>
              <a:path w="21600" h="6330" stroke="0" extrusionOk="0">
                <a:moveTo>
                  <a:pt x="20651" y="0"/>
                </a:moveTo>
                <a:cubicBezTo>
                  <a:pt x="21280" y="2051"/>
                  <a:pt x="21600" y="4184"/>
                  <a:pt x="21600" y="6330"/>
                </a:cubicBezTo>
                <a:lnTo>
                  <a:pt x="0" y="6330"/>
                </a:lnTo>
                <a:close/>
              </a:path>
            </a:pathLst>
          </a:custGeom>
          <a:noFill/>
          <a:ln w="15875">
            <a:solidFill>
              <a:srgbClr val="808080"/>
            </a:solidFill>
            <a:round/>
            <a:headEnd type="arrow" w="med" len="med"/>
            <a:tailEnd type="none" w="lg" len="lg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83694" name="Rectangle 16"/>
          <p:cNvSpPr>
            <a:spLocks noChangeArrowheads="1"/>
          </p:cNvSpPr>
          <p:nvPr/>
        </p:nvSpPr>
        <p:spPr bwMode="auto">
          <a:xfrm>
            <a:off x="8047038" y="2381250"/>
            <a:ext cx="6048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</a:rPr>
              <a:t>i</a:t>
            </a:r>
            <a:endParaRPr lang="en-US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83695" name="Oval 17"/>
          <p:cNvSpPr>
            <a:spLocks noChangeAspect="1" noChangeArrowheads="1"/>
          </p:cNvSpPr>
          <p:nvPr/>
        </p:nvSpPr>
        <p:spPr bwMode="auto">
          <a:xfrm rot="13500000" flipH="1">
            <a:off x="8042275" y="2647950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83667" name="Arc 19"/>
          <p:cNvSpPr>
            <a:spLocks/>
          </p:cNvSpPr>
          <p:nvPr/>
        </p:nvSpPr>
        <p:spPr bwMode="auto">
          <a:xfrm>
            <a:off x="6181725" y="2592388"/>
            <a:ext cx="938213" cy="674687"/>
          </a:xfrm>
          <a:custGeom>
            <a:avLst/>
            <a:gdLst>
              <a:gd name="T0" fmla="*/ 2147483647 w 21600"/>
              <a:gd name="T1" fmla="*/ 0 h 15520"/>
              <a:gd name="T2" fmla="*/ 2147483647 w 21600"/>
              <a:gd name="T3" fmla="*/ 2147483647 h 15520"/>
              <a:gd name="T4" fmla="*/ 0 w 21600"/>
              <a:gd name="T5" fmla="*/ 2147483647 h 15520"/>
              <a:gd name="T6" fmla="*/ 0 60000 65536"/>
              <a:gd name="T7" fmla="*/ 0 60000 65536"/>
              <a:gd name="T8" fmla="*/ 0 60000 65536"/>
              <a:gd name="T9" fmla="*/ 0 w 21600"/>
              <a:gd name="T10" fmla="*/ 0 h 15520"/>
              <a:gd name="T11" fmla="*/ 21600 w 21600"/>
              <a:gd name="T12" fmla="*/ 15520 h 155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5520" fill="none" extrusionOk="0">
                <a:moveTo>
                  <a:pt x="15022" y="0"/>
                </a:moveTo>
                <a:cubicBezTo>
                  <a:pt x="19226" y="4069"/>
                  <a:pt x="21600" y="9669"/>
                  <a:pt x="21600" y="15520"/>
                </a:cubicBezTo>
              </a:path>
              <a:path w="21600" h="15520" stroke="0" extrusionOk="0">
                <a:moveTo>
                  <a:pt x="15022" y="0"/>
                </a:moveTo>
                <a:cubicBezTo>
                  <a:pt x="19226" y="4069"/>
                  <a:pt x="21600" y="9669"/>
                  <a:pt x="21600" y="15520"/>
                </a:cubicBezTo>
                <a:lnTo>
                  <a:pt x="0" y="15520"/>
                </a:lnTo>
                <a:close/>
              </a:path>
            </a:pathLst>
          </a:custGeom>
          <a:noFill/>
          <a:ln w="15875">
            <a:solidFill>
              <a:srgbClr val="808080"/>
            </a:solidFill>
            <a:round/>
            <a:headEnd type="arrow" w="med" len="med"/>
            <a:tailEnd type="none" w="lg" len="lg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83668" name="Rectangle 20"/>
          <p:cNvSpPr>
            <a:spLocks noChangeArrowheads="1"/>
          </p:cNvSpPr>
          <p:nvPr/>
        </p:nvSpPr>
        <p:spPr bwMode="auto">
          <a:xfrm>
            <a:off x="7150100" y="2235200"/>
            <a:ext cx="6953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18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18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endParaRPr lang="en-ZA" sz="1800" b="1" i="1" baseline="-25000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83669" name="Rectangle 21"/>
          <p:cNvSpPr>
            <a:spLocks noChangeArrowheads="1"/>
          </p:cNvSpPr>
          <p:nvPr/>
        </p:nvSpPr>
        <p:spPr bwMode="auto">
          <a:xfrm>
            <a:off x="6446838" y="2622550"/>
            <a:ext cx="60483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18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r>
              <a:rPr lang="en-ZA" sz="18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f</a:t>
            </a:r>
          </a:p>
        </p:txBody>
      </p:sp>
      <p:sp>
        <p:nvSpPr>
          <p:cNvPr id="283670" name="Arc 22"/>
          <p:cNvSpPr>
            <a:spLocks/>
          </p:cNvSpPr>
          <p:nvPr/>
        </p:nvSpPr>
        <p:spPr bwMode="auto">
          <a:xfrm>
            <a:off x="6181725" y="2284413"/>
            <a:ext cx="1327150" cy="982662"/>
          </a:xfrm>
          <a:custGeom>
            <a:avLst/>
            <a:gdLst>
              <a:gd name="T0" fmla="*/ 2147483647 w 20742"/>
              <a:gd name="T1" fmla="*/ 0 h 15339"/>
              <a:gd name="T2" fmla="*/ 2147483647 w 20742"/>
              <a:gd name="T3" fmla="*/ 2147483647 h 15339"/>
              <a:gd name="T4" fmla="*/ 0 w 20742"/>
              <a:gd name="T5" fmla="*/ 2147483647 h 15339"/>
              <a:gd name="T6" fmla="*/ 0 60000 65536"/>
              <a:gd name="T7" fmla="*/ 0 60000 65536"/>
              <a:gd name="T8" fmla="*/ 0 60000 65536"/>
              <a:gd name="T9" fmla="*/ 0 w 20742"/>
              <a:gd name="T10" fmla="*/ 0 h 15339"/>
              <a:gd name="T11" fmla="*/ 20742 w 20742"/>
              <a:gd name="T12" fmla="*/ 15339 h 153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742" h="15339" fill="none" extrusionOk="0">
                <a:moveTo>
                  <a:pt x="15207" y="-1"/>
                </a:moveTo>
                <a:cubicBezTo>
                  <a:pt x="17813" y="2582"/>
                  <a:pt x="19717" y="5787"/>
                  <a:pt x="20741" y="9311"/>
                </a:cubicBezTo>
              </a:path>
              <a:path w="20742" h="15339" stroke="0" extrusionOk="0">
                <a:moveTo>
                  <a:pt x="15207" y="-1"/>
                </a:moveTo>
                <a:cubicBezTo>
                  <a:pt x="17813" y="2582"/>
                  <a:pt x="19717" y="5787"/>
                  <a:pt x="20741" y="9311"/>
                </a:cubicBezTo>
                <a:lnTo>
                  <a:pt x="0" y="15339"/>
                </a:lnTo>
                <a:close/>
              </a:path>
            </a:pathLst>
          </a:custGeom>
          <a:noFill/>
          <a:ln w="15875">
            <a:solidFill>
              <a:srgbClr val="808080"/>
            </a:solidFill>
            <a:round/>
            <a:headEnd type="arrow" w="med" len="med"/>
            <a:tailEnd type="arrow" w="med" len="med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83671" name="Rectangle 23"/>
          <p:cNvSpPr>
            <a:spLocks noChangeArrowheads="1"/>
          </p:cNvSpPr>
          <p:nvPr/>
        </p:nvSpPr>
        <p:spPr bwMode="auto">
          <a:xfrm>
            <a:off x="7475538" y="1377950"/>
            <a:ext cx="15319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</a:rPr>
              <a:t>f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</a:rPr>
              <a:t>i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 +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</a:p>
        </p:txBody>
      </p:sp>
      <p:sp>
        <p:nvSpPr>
          <p:cNvPr id="283672" name="Rectangle 24"/>
          <p:cNvSpPr>
            <a:spLocks noChangeArrowheads="1"/>
          </p:cNvSpPr>
          <p:nvPr/>
        </p:nvSpPr>
        <p:spPr bwMode="auto">
          <a:xfrm>
            <a:off x="179388" y="2305050"/>
            <a:ext cx="5707062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Analogous to linear motion, the rate of change of angular position is called </a:t>
            </a:r>
            <a:r>
              <a:rPr lang="en-ZA">
                <a:solidFill>
                  <a:srgbClr val="FF0000"/>
                </a:solidFill>
              </a:rPr>
              <a:t>average angular velocity</a:t>
            </a:r>
            <a:r>
              <a:rPr lang="en-ZA">
                <a:solidFill>
                  <a:srgbClr val="000066"/>
                </a:solidFill>
              </a:rPr>
              <a:t>:</a:t>
            </a:r>
            <a:endParaRPr lang="en-ZA" b="1" i="1">
              <a:solidFill>
                <a:srgbClr val="000066"/>
              </a:solidFill>
              <a:sym typeface="Symbol" pitchFamily="18" charset="2"/>
            </a:endParaRPr>
          </a:p>
        </p:txBody>
      </p:sp>
      <p:sp>
        <p:nvSpPr>
          <p:cNvPr id="283673" name="Rectangle 25"/>
          <p:cNvSpPr>
            <a:spLocks noChangeArrowheads="1"/>
          </p:cNvSpPr>
          <p:nvPr/>
        </p:nvSpPr>
        <p:spPr bwMode="auto">
          <a:xfrm>
            <a:off x="179388" y="4438650"/>
            <a:ext cx="87741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Allowing </a:t>
            </a:r>
            <a:r>
              <a:rPr lang="en-ZA" b="1">
                <a:solidFill>
                  <a:srgbClr val="000066"/>
                </a:solidFill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>
                <a:solidFill>
                  <a:srgbClr val="000066"/>
                </a:solidFill>
                <a:sym typeface="Symbol" pitchFamily="18" charset="2"/>
              </a:rPr>
              <a:t>0, we get (instantaneous) </a:t>
            </a:r>
            <a:r>
              <a:rPr lang="en-ZA">
                <a:solidFill>
                  <a:srgbClr val="FF0000"/>
                </a:solidFill>
                <a:sym typeface="Symbol" pitchFamily="18" charset="2"/>
              </a:rPr>
              <a:t>angular velocity</a:t>
            </a:r>
            <a:r>
              <a:rPr lang="en-ZA">
                <a:solidFill>
                  <a:srgbClr val="000066"/>
                </a:solidFill>
                <a:sym typeface="Symbol" pitchFamily="18" charset="2"/>
              </a:rPr>
              <a:t>:</a:t>
            </a:r>
          </a:p>
        </p:txBody>
      </p:sp>
      <p:graphicFrame>
        <p:nvGraphicFramePr>
          <p:cNvPr id="283674" name="Object 28"/>
          <p:cNvGraphicFramePr>
            <a:graphicFrameLocks noChangeAspect="1"/>
          </p:cNvGraphicFramePr>
          <p:nvPr/>
        </p:nvGraphicFramePr>
        <p:xfrm>
          <a:off x="736600" y="3724275"/>
          <a:ext cx="3975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682" name="Equation" r:id="rId4" imgW="3975100" imgH="609600" progId="Equation.DSMT4">
                  <p:embed/>
                </p:oleObj>
              </mc:Choice>
              <mc:Fallback>
                <p:oleObj name="Equation" r:id="rId4" imgW="3975100" imgH="6096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" y="3724275"/>
                        <a:ext cx="39751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3675" name="Object 29"/>
          <p:cNvGraphicFramePr>
            <a:graphicFrameLocks noChangeAspect="1"/>
          </p:cNvGraphicFramePr>
          <p:nvPr/>
        </p:nvGraphicFramePr>
        <p:xfrm>
          <a:off x="736600" y="5124450"/>
          <a:ext cx="2311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683" name="Equation" r:id="rId6" imgW="2311400" imgH="647700" progId="Equation.DSMT4">
                  <p:embed/>
                </p:oleObj>
              </mc:Choice>
              <mc:Fallback>
                <p:oleObj name="Equation" r:id="rId6" imgW="2311400" imgH="6477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" y="5124450"/>
                        <a:ext cx="23114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28"/>
          <p:cNvSpPr>
            <a:spLocks noChangeArrowheads="1"/>
          </p:cNvSpPr>
          <p:nvPr/>
        </p:nvSpPr>
        <p:spPr bwMode="auto">
          <a:xfrm>
            <a:off x="600075" y="5038725"/>
            <a:ext cx="2609850" cy="847725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" name="Rectangle 29"/>
          <p:cNvSpPr>
            <a:spLocks noChangeArrowheads="1"/>
          </p:cNvSpPr>
          <p:nvPr/>
        </p:nvSpPr>
        <p:spPr bwMode="auto">
          <a:xfrm>
            <a:off x="3284538" y="5172075"/>
            <a:ext cx="566896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162050" lvl="1" indent="-982663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Units:	[rad/s] (SI), but also</a:t>
            </a:r>
            <a:br>
              <a:rPr lang="en-ZA">
                <a:solidFill>
                  <a:srgbClr val="000066"/>
                </a:solidFill>
              </a:rPr>
            </a:br>
            <a:r>
              <a:rPr lang="en-ZA">
                <a:solidFill>
                  <a:srgbClr val="000066"/>
                </a:solidFill>
              </a:rPr>
              <a:t>[</a:t>
            </a:r>
            <a:r>
              <a:rPr lang="en-US">
                <a:solidFill>
                  <a:srgbClr val="000066"/>
                </a:solidFill>
              </a:rPr>
              <a:t>°/s, rev/s, and rev/min </a:t>
            </a:r>
            <a:r>
              <a:rPr lang="en-US">
                <a:solidFill>
                  <a:srgbClr val="000066"/>
                </a:solidFill>
                <a:sym typeface="Symbol" pitchFamily="18" charset="2"/>
              </a:rPr>
              <a:t> rpm</a:t>
            </a:r>
            <a:r>
              <a:rPr lang="en-ZA">
                <a:solidFill>
                  <a:srgbClr val="000066"/>
                </a:solidFill>
                <a:sym typeface="Symbol" pitchFamily="18" charset="2"/>
              </a:rPr>
              <a:t>]</a:t>
            </a:r>
          </a:p>
        </p:txBody>
      </p:sp>
      <p:sp>
        <p:nvSpPr>
          <p:cNvPr id="4" name="Oval 30"/>
          <p:cNvSpPr>
            <a:spLocks noChangeAspect="1" noChangeArrowheads="1"/>
          </p:cNvSpPr>
          <p:nvPr/>
        </p:nvSpPr>
        <p:spPr bwMode="auto">
          <a:xfrm rot="13500000" flipH="1">
            <a:off x="8042275" y="264953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83706" name="Rectangle 31"/>
          <p:cNvSpPr>
            <a:spLocks noChangeArrowheads="1"/>
          </p:cNvSpPr>
          <p:nvPr/>
        </p:nvSpPr>
        <p:spPr bwMode="auto">
          <a:xfrm>
            <a:off x="7138988" y="2803525"/>
            <a:ext cx="6048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r</a:t>
            </a:r>
            <a:endParaRPr lang="en-US" sz="20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83707" name="Freeform 32"/>
          <p:cNvSpPr>
            <a:spLocks/>
          </p:cNvSpPr>
          <p:nvPr/>
        </p:nvSpPr>
        <p:spPr bwMode="auto">
          <a:xfrm>
            <a:off x="6410325" y="3195638"/>
            <a:ext cx="247650" cy="242887"/>
          </a:xfrm>
          <a:custGeom>
            <a:avLst/>
            <a:gdLst>
              <a:gd name="T0" fmla="*/ 2147483647 w 156"/>
              <a:gd name="T1" fmla="*/ 2147483647 h 153"/>
              <a:gd name="T2" fmla="*/ 2147483647 w 156"/>
              <a:gd name="T3" fmla="*/ 0 h 153"/>
              <a:gd name="T4" fmla="*/ 0 60000 65536"/>
              <a:gd name="T5" fmla="*/ 0 60000 65536"/>
              <a:gd name="T6" fmla="*/ 0 w 156"/>
              <a:gd name="T7" fmla="*/ 0 h 153"/>
              <a:gd name="T8" fmla="*/ 156 w 156"/>
              <a:gd name="T9" fmla="*/ 153 h 15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6" h="153">
                <a:moveTo>
                  <a:pt x="99" y="153"/>
                </a:moveTo>
                <a:cubicBezTo>
                  <a:pt x="0" y="93"/>
                  <a:pt x="105" y="14"/>
                  <a:pt x="15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0023 C -0.00903 -0.04282 -0.03142 -0.09629 -0.05451 -0.12152 " pathEditMode="relative" rAng="0" ptsTypes="ff">
                                      <p:cBhvr>
                                        <p:cTn id="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00" y="-61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3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3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3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3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2" grpId="0" animBg="1"/>
      <p:bldP spid="283661" grpId="0"/>
      <p:bldP spid="283667" grpId="0" animBg="1"/>
      <p:bldP spid="283668" grpId="0"/>
      <p:bldP spid="283669" grpId="0"/>
      <p:bldP spid="283670" grpId="0" animBg="1"/>
      <p:bldP spid="283671" grpId="0"/>
      <p:bldP spid="283672" grpId="0"/>
      <p:bldP spid="283673" grpId="0"/>
      <p:bldP spid="2" grpId="0" animBg="1"/>
      <p:bldP spid="3" grpId="0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57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2877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8B3FA4B-7182-4DDF-A8BF-114DF893E93D}" type="slidenum">
              <a:rPr lang="en-US" smtClean="0">
                <a:cs typeface="Arial" charset="0"/>
              </a:rPr>
              <a:pPr/>
              <a:t>8</a:t>
            </a:fld>
            <a:endParaRPr lang="en-US" smtClean="0">
              <a:cs typeface="Arial" charset="0"/>
            </a:endParaRPr>
          </a:p>
        </p:txBody>
      </p:sp>
      <p:sp>
        <p:nvSpPr>
          <p:cNvPr id="2877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ANGULAR VELOCITY</a:t>
            </a:r>
            <a:endParaRPr lang="en-US" smtClean="0"/>
          </a:p>
        </p:txBody>
      </p:sp>
      <p:sp>
        <p:nvSpPr>
          <p:cNvPr id="287760" name="Rectangle 3"/>
          <p:cNvSpPr>
            <a:spLocks noChangeArrowheads="1"/>
          </p:cNvSpPr>
          <p:nvPr/>
        </p:nvSpPr>
        <p:spPr bwMode="auto">
          <a:xfrm>
            <a:off x="179388" y="1341438"/>
            <a:ext cx="87741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>
                <a:solidFill>
                  <a:srgbClr val="000066"/>
                </a:solidFill>
              </a:rPr>
              <a:t>Notes: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287748" name="Rectangle 4"/>
          <p:cNvSpPr>
            <a:spLocks noChangeArrowheads="1"/>
          </p:cNvSpPr>
          <p:nvPr/>
        </p:nvSpPr>
        <p:spPr bwMode="auto">
          <a:xfrm>
            <a:off x="1190625" y="1363663"/>
            <a:ext cx="7751763" cy="478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4375" lvl="2" indent="-355600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US" sz="2200">
                <a:solidFill>
                  <a:srgbClr val="000066"/>
                </a:solidFill>
              </a:rPr>
              <a:t>A particle moves with uniform circular motion if and only if its angular velocity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 </a:t>
            </a:r>
            <a:r>
              <a:rPr lang="en-US" sz="2200">
                <a:solidFill>
                  <a:srgbClr val="000066"/>
                </a:solidFill>
              </a:rPr>
              <a:t>is constant. </a:t>
            </a:r>
            <a:endParaRPr lang="en-US" sz="2200" b="1" i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  <a:p>
            <a:pPr marL="179388" lvl="1">
              <a:lnSpc>
                <a:spcPct val="110000"/>
              </a:lnSpc>
              <a:buFont typeface="Arial" charset="0"/>
              <a:buNone/>
            </a:pPr>
            <a:endParaRPr lang="en-US" sz="1200">
              <a:solidFill>
                <a:srgbClr val="000066"/>
              </a:solidFill>
            </a:endParaRPr>
          </a:p>
          <a:p>
            <a:pPr marL="714375" lvl="2" indent="-355600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ZA" sz="2200">
                <a:solidFill>
                  <a:srgbClr val="000066"/>
                </a:solidFill>
              </a:rPr>
              <a:t>                       , sign by inspection…</a:t>
            </a:r>
            <a:endParaRPr lang="en-US" sz="2200">
              <a:solidFill>
                <a:srgbClr val="000066"/>
              </a:solidFill>
            </a:endParaRPr>
          </a:p>
          <a:p>
            <a:pPr marL="714375" lvl="2" indent="-355600">
              <a:lnSpc>
                <a:spcPct val="110000"/>
              </a:lnSpc>
              <a:buFontTx/>
              <a:buBlip>
                <a:blip r:embed="rId4"/>
              </a:buBlip>
            </a:pPr>
            <a:endParaRPr lang="en-ZA" sz="1800">
              <a:solidFill>
                <a:srgbClr val="000066"/>
              </a:solidFill>
            </a:endParaRPr>
          </a:p>
          <a:p>
            <a:pPr marL="714375" lvl="2" indent="-355600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US" sz="2200">
                <a:solidFill>
                  <a:srgbClr val="000066"/>
                </a:solidFill>
              </a:rPr>
              <a:t>Angular velocity is positive </a:t>
            </a:r>
            <a:br>
              <a:rPr lang="en-US" sz="2200">
                <a:solidFill>
                  <a:srgbClr val="000066"/>
                </a:solidFill>
              </a:rPr>
            </a:br>
            <a:r>
              <a:rPr lang="en-US" sz="2200">
                <a:solidFill>
                  <a:srgbClr val="000066"/>
                </a:solidFill>
              </a:rPr>
              <a:t>for counterclockwise motion….</a:t>
            </a:r>
          </a:p>
          <a:p>
            <a:pPr marL="179388" lvl="1">
              <a:lnSpc>
                <a:spcPct val="110000"/>
              </a:lnSpc>
              <a:buFont typeface="Arial" charset="0"/>
              <a:buNone/>
            </a:pPr>
            <a:endParaRPr lang="en-ZA" sz="1200">
              <a:solidFill>
                <a:srgbClr val="000066"/>
              </a:solidFill>
            </a:endParaRPr>
          </a:p>
          <a:p>
            <a:pPr marL="714375" lvl="2" indent="-355600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US" sz="2200">
                <a:solidFill>
                  <a:srgbClr val="000066"/>
                </a:solidFill>
              </a:rPr>
              <a:t>…negative for clockwise motion.</a:t>
            </a:r>
          </a:p>
          <a:p>
            <a:pPr marL="179388" lvl="1">
              <a:lnSpc>
                <a:spcPct val="110000"/>
              </a:lnSpc>
              <a:buFont typeface="Arial" charset="0"/>
              <a:buNone/>
            </a:pPr>
            <a:endParaRPr lang="en-ZA" sz="1800">
              <a:solidFill>
                <a:srgbClr val="000066"/>
              </a:solidFill>
            </a:endParaRPr>
          </a:p>
          <a:p>
            <a:pPr marL="714375" lvl="2" indent="-355600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ZA" sz="2200">
                <a:solidFill>
                  <a:srgbClr val="000066"/>
                </a:solidFill>
              </a:rPr>
              <a:t>The graphical relationships we </a:t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>developed for position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ZA" sz="2200">
                <a:solidFill>
                  <a:srgbClr val="000066"/>
                </a:solidFill>
              </a:rPr>
              <a:t> and velocity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ZA" sz="2200">
                <a:solidFill>
                  <a:srgbClr val="000066"/>
                </a:solidFill>
              </a:rPr>
              <a:t> </a:t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>in linear motion apply equally well to </a:t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 i="1">
                <a:solidFill>
                  <a:srgbClr val="000066"/>
                </a:solidFill>
              </a:rPr>
              <a:t>angular</a:t>
            </a:r>
            <a:r>
              <a:rPr lang="en-US" sz="2200" i="1" baseline="30000">
                <a:solidFill>
                  <a:srgbClr val="000066"/>
                </a:solidFill>
              </a:rPr>
              <a:t> </a:t>
            </a:r>
            <a:r>
              <a:rPr lang="en-ZA" sz="2200">
                <a:solidFill>
                  <a:srgbClr val="000066"/>
                </a:solidFill>
              </a:rPr>
              <a:t> position </a:t>
            </a:r>
            <a:r>
              <a:rPr lang="en-ZA" sz="2200" b="1" i="1">
                <a:solidFill>
                  <a:srgbClr val="000066"/>
                </a:solidFill>
                <a:sym typeface="Symbol" pitchFamily="18" charset="2"/>
              </a:rPr>
              <a:t>  </a:t>
            </a:r>
            <a:r>
              <a:rPr lang="en-ZA" sz="2200">
                <a:solidFill>
                  <a:srgbClr val="000066"/>
                </a:solidFill>
              </a:rPr>
              <a:t>and </a:t>
            </a:r>
            <a:r>
              <a:rPr lang="en-ZA" sz="2200" i="1">
                <a:solidFill>
                  <a:srgbClr val="000066"/>
                </a:solidFill>
              </a:rPr>
              <a:t>angular</a:t>
            </a:r>
            <a:r>
              <a:rPr lang="en-US" sz="2200" i="1" baseline="30000">
                <a:solidFill>
                  <a:srgbClr val="000066"/>
                </a:solidFill>
              </a:rPr>
              <a:t> </a:t>
            </a:r>
            <a:r>
              <a:rPr lang="en-ZA" sz="2200">
                <a:solidFill>
                  <a:srgbClr val="000066"/>
                </a:solidFill>
              </a:rPr>
              <a:t> velocity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</a:t>
            </a: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…</a:t>
            </a:r>
            <a:endParaRPr lang="en-US" sz="2200">
              <a:solidFill>
                <a:srgbClr val="000066"/>
              </a:solidFill>
              <a:sym typeface="Symbol" pitchFamily="18" charset="2"/>
            </a:endParaRPr>
          </a:p>
        </p:txBody>
      </p:sp>
      <p:sp>
        <p:nvSpPr>
          <p:cNvPr id="287749" name="Oval 5"/>
          <p:cNvSpPr>
            <a:spLocks noChangeArrowheads="1"/>
          </p:cNvSpPr>
          <p:nvPr/>
        </p:nvSpPr>
        <p:spPr bwMode="auto">
          <a:xfrm>
            <a:off x="7013575" y="2284413"/>
            <a:ext cx="1558925" cy="1558925"/>
          </a:xfrm>
          <a:prstGeom prst="ellipse">
            <a:avLst/>
          </a:prstGeom>
          <a:noFill/>
          <a:ln w="31750" algn="ctr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87750" name="Oval 6"/>
          <p:cNvSpPr>
            <a:spLocks noChangeAspect="1" noChangeArrowheads="1"/>
          </p:cNvSpPr>
          <p:nvPr/>
        </p:nvSpPr>
        <p:spPr bwMode="auto">
          <a:xfrm rot="13500000" flipH="1">
            <a:off x="8445500" y="2708275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87751" name="Oval 7"/>
          <p:cNvSpPr>
            <a:spLocks noChangeArrowheads="1"/>
          </p:cNvSpPr>
          <p:nvPr/>
        </p:nvSpPr>
        <p:spPr bwMode="auto">
          <a:xfrm>
            <a:off x="7013575" y="3605213"/>
            <a:ext cx="1558925" cy="1558925"/>
          </a:xfrm>
          <a:prstGeom prst="ellipse">
            <a:avLst/>
          </a:prstGeom>
          <a:noFill/>
          <a:ln w="31750" algn="ctr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87752" name="Oval 8"/>
          <p:cNvSpPr>
            <a:spLocks noChangeAspect="1" noChangeArrowheads="1"/>
          </p:cNvSpPr>
          <p:nvPr/>
        </p:nvSpPr>
        <p:spPr bwMode="auto">
          <a:xfrm rot="13500000" flipH="1">
            <a:off x="8445500" y="4029075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87753" name="Rectangle 9"/>
          <p:cNvSpPr>
            <a:spLocks noChangeArrowheads="1"/>
          </p:cNvSpPr>
          <p:nvPr/>
        </p:nvSpPr>
        <p:spPr bwMode="auto">
          <a:xfrm>
            <a:off x="7164388" y="2743200"/>
            <a:ext cx="123983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 </a:t>
            </a:r>
            <a:r>
              <a:rPr lang="en-US" b="1">
                <a:solidFill>
                  <a:srgbClr val="000066"/>
                </a:solidFill>
                <a:latin typeface="Times New Roman" pitchFamily="18" charset="0"/>
              </a:rPr>
              <a:t>&gt; 0</a:t>
            </a:r>
            <a:endParaRPr lang="en-ZA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87754" name="Rectangle 10"/>
          <p:cNvSpPr>
            <a:spLocks noChangeArrowheads="1"/>
          </p:cNvSpPr>
          <p:nvPr/>
        </p:nvSpPr>
        <p:spPr bwMode="auto">
          <a:xfrm>
            <a:off x="7164388" y="4108450"/>
            <a:ext cx="123983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 </a:t>
            </a:r>
            <a:r>
              <a:rPr lang="en-US" b="1">
                <a:solidFill>
                  <a:srgbClr val="000066"/>
                </a:solidFill>
                <a:latin typeface="Times New Roman" pitchFamily="18" charset="0"/>
              </a:rPr>
              <a:t>&lt; 0</a:t>
            </a:r>
            <a:endParaRPr lang="en-ZA" b="1">
              <a:solidFill>
                <a:srgbClr val="000066"/>
              </a:solidFill>
              <a:latin typeface="Times New Roman" pitchFamily="18" charset="0"/>
            </a:endParaRPr>
          </a:p>
        </p:txBody>
      </p:sp>
      <p:graphicFrame>
        <p:nvGraphicFramePr>
          <p:cNvPr id="287755" name="Object 12"/>
          <p:cNvGraphicFramePr>
            <a:graphicFrameLocks noChangeAspect="1"/>
          </p:cNvGraphicFramePr>
          <p:nvPr/>
        </p:nvGraphicFramePr>
        <p:xfrm>
          <a:off x="1989138" y="2259013"/>
          <a:ext cx="1600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759" name="Equation" r:id="rId5" imgW="1600200" imgH="609600" progId="Equation.DSMT4">
                  <p:embed/>
                </p:oleObj>
              </mc:Choice>
              <mc:Fallback>
                <p:oleObj name="Equation" r:id="rId5" imgW="1600200" imgH="609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138" y="2259013"/>
                        <a:ext cx="16002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87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87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87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9.25069E-8 C 0.01771 0.05759 -0.00295 0.12419 -0.04635 0.14847 C -0.08958 0.17206 -0.13941 0.14408 -0.15781 0.08603 C -0.17552 0.02775 -0.15468 -0.03839 -0.11059 -0.06244 C -0.06753 -0.0858 -0.0184 -0.05782 -2.77778E-6 -9.25069E-8 Z " pathEditMode="relative" rAng="4062067" ptsTypes="fffff">
                                      <p:cBhvr>
                                        <p:cTn id="27" dur="3000" spd="-100000" fill="hold"/>
                                        <p:tgtEl>
                                          <p:spTgt spid="2877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00" y="4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87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87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87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9.25069E-8 C 0.01771 0.05759 -0.00295 0.12419 -0.04635 0.14847 C -0.08958 0.17206 -0.13941 0.14408 -0.15781 0.08603 C -0.17552 0.02775 -0.15468 -0.03839 -0.11059 -0.06244 C -0.06753 -0.0858 -0.0184 -0.05782 -2.77778E-6 -9.25069E-8 Z " pathEditMode="relative" rAng="4062067" ptsTypes="fffff">
                                      <p:cBhvr>
                                        <p:cTn id="42" dur="3000" fill="hold"/>
                                        <p:tgtEl>
                                          <p:spTgt spid="2877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00" y="4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49" grpId="0" animBg="1"/>
      <p:bldP spid="287750" grpId="0" animBg="1"/>
      <p:bldP spid="287750" grpId="1" animBg="1"/>
      <p:bldP spid="287751" grpId="0" animBg="1"/>
      <p:bldP spid="287752" grpId="0" animBg="1"/>
      <p:bldP spid="287752" grpId="1" animBg="1"/>
      <p:bldP spid="287753" grpId="0"/>
      <p:bldP spid="28775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739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28474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2C0C949-7479-4E5E-8FC9-9A9991082377}" type="slidenum">
              <a:rPr lang="en-US" smtClean="0">
                <a:cs typeface="Arial" charset="0"/>
              </a:rPr>
              <a:pPr/>
              <a:t>9</a:t>
            </a:fld>
            <a:endParaRPr lang="en-US" smtClean="0">
              <a:cs typeface="Arial" charset="0"/>
            </a:endParaRPr>
          </a:p>
        </p:txBody>
      </p:sp>
      <p:sp>
        <p:nvSpPr>
          <p:cNvPr id="284674" name="Rectangle 2"/>
          <p:cNvSpPr>
            <a:spLocks noChangeArrowheads="1"/>
          </p:cNvSpPr>
          <p:nvPr/>
        </p:nvSpPr>
        <p:spPr bwMode="auto">
          <a:xfrm>
            <a:off x="1112838" y="3136900"/>
            <a:ext cx="8048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</a:p>
        </p:txBody>
      </p:sp>
      <p:sp>
        <p:nvSpPr>
          <p:cNvPr id="284675" name="Rectangle 3"/>
          <p:cNvSpPr>
            <a:spLocks noChangeArrowheads="1"/>
          </p:cNvSpPr>
          <p:nvPr/>
        </p:nvSpPr>
        <p:spPr bwMode="auto">
          <a:xfrm>
            <a:off x="1343025" y="3559175"/>
            <a:ext cx="8048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</a:p>
        </p:txBody>
      </p:sp>
      <p:sp>
        <p:nvSpPr>
          <p:cNvPr id="284676" name="Line 4"/>
          <p:cNvSpPr>
            <a:spLocks noChangeShapeType="1"/>
          </p:cNvSpPr>
          <p:nvPr/>
        </p:nvSpPr>
        <p:spPr bwMode="auto">
          <a:xfrm>
            <a:off x="1300163" y="6042025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284752" name="Group 80"/>
          <p:cNvGrpSpPr>
            <a:grpSpLocks/>
          </p:cNvGrpSpPr>
          <p:nvPr/>
        </p:nvGrpSpPr>
        <p:grpSpPr bwMode="auto">
          <a:xfrm>
            <a:off x="153988" y="4378325"/>
            <a:ext cx="4521200" cy="1825625"/>
            <a:chOff x="97" y="2758"/>
            <a:chExt cx="2848" cy="1150"/>
          </a:xfrm>
        </p:grpSpPr>
        <p:grpSp>
          <p:nvGrpSpPr>
            <p:cNvPr id="284789" name="Group 79"/>
            <p:cNvGrpSpPr>
              <a:grpSpLocks/>
            </p:cNvGrpSpPr>
            <p:nvPr/>
          </p:nvGrpSpPr>
          <p:grpSpPr bwMode="auto">
            <a:xfrm>
              <a:off x="97" y="2758"/>
              <a:ext cx="731" cy="1150"/>
              <a:chOff x="97" y="2758"/>
              <a:chExt cx="731" cy="1150"/>
            </a:xfrm>
          </p:grpSpPr>
          <p:sp>
            <p:nvSpPr>
              <p:cNvPr id="284805" name="Rectangle 6"/>
              <p:cNvSpPr>
                <a:spLocks noChangeArrowheads="1"/>
              </p:cNvSpPr>
              <p:nvPr/>
            </p:nvSpPr>
            <p:spPr bwMode="auto">
              <a:xfrm>
                <a:off x="97" y="2758"/>
                <a:ext cx="731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110000"/>
                  </a:lnSpc>
                </a:pP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  <a:sym typeface="Symbol" pitchFamily="18" charset="2"/>
                  </a:rPr>
                  <a:t> </a:t>
                </a: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 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(rad/s)</a:t>
                </a:r>
                <a:endParaRPr lang="en-US" sz="1800" b="1" i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4806" name="Rectangle 7"/>
              <p:cNvSpPr>
                <a:spLocks noChangeArrowheads="1"/>
              </p:cNvSpPr>
              <p:nvPr/>
            </p:nvSpPr>
            <p:spPr bwMode="auto">
              <a:xfrm>
                <a:off x="318" y="3648"/>
                <a:ext cx="403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r>
                  <a:rPr lang="en-GB" sz="2000" b="1" i="1">
                    <a:solidFill>
                      <a:srgbClr val="000000"/>
                    </a:solidFill>
                    <a:latin typeface="Times New Roman" pitchFamily="18" charset="0"/>
                    <a:sym typeface="Symbol" pitchFamily="18" charset="2"/>
                  </a:rPr>
                  <a:t></a:t>
                </a:r>
                <a:endParaRPr lang="en-GB" sz="2000" b="1" i="1" baseline="-25000">
                  <a:solidFill>
                    <a:srgbClr val="000000"/>
                  </a:solidFill>
                  <a:latin typeface="Times New Roman" pitchFamily="18" charset="0"/>
                  <a:sym typeface="Symbol" pitchFamily="18" charset="2"/>
                </a:endParaRPr>
              </a:p>
            </p:txBody>
          </p:sp>
          <p:sp>
            <p:nvSpPr>
              <p:cNvPr id="284807" name="Rectangle 11"/>
              <p:cNvSpPr>
                <a:spLocks noChangeArrowheads="1"/>
              </p:cNvSpPr>
              <p:nvPr/>
            </p:nvSpPr>
            <p:spPr bwMode="auto">
              <a:xfrm>
                <a:off x="508" y="3207"/>
                <a:ext cx="213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0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4808" name="Rectangle 12"/>
              <p:cNvSpPr>
                <a:spLocks noChangeArrowheads="1"/>
              </p:cNvSpPr>
              <p:nvPr/>
            </p:nvSpPr>
            <p:spPr bwMode="auto">
              <a:xfrm>
                <a:off x="422" y="2956"/>
                <a:ext cx="299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 i="1">
                    <a:solidFill>
                      <a:srgbClr val="000000"/>
                    </a:solidFill>
                    <a:latin typeface="Times New Roman" pitchFamily="18" charset="0"/>
                    <a:sym typeface="Symbol" pitchFamily="18" charset="2"/>
                  </a:rPr>
                  <a:t></a:t>
                </a:r>
                <a:endParaRPr lang="en-GB" sz="2000" b="1" i="1" baseline="-25000">
                  <a:solidFill>
                    <a:srgbClr val="000000"/>
                  </a:solidFill>
                  <a:latin typeface="Times New Roman" pitchFamily="18" charset="0"/>
                  <a:sym typeface="Symbol" pitchFamily="18" charset="2"/>
                </a:endParaRPr>
              </a:p>
            </p:txBody>
          </p:sp>
          <p:sp>
            <p:nvSpPr>
              <p:cNvPr id="284809" name="Line 23"/>
              <p:cNvSpPr>
                <a:spLocks noChangeShapeType="1"/>
              </p:cNvSpPr>
              <p:nvPr/>
            </p:nvSpPr>
            <p:spPr bwMode="auto">
              <a:xfrm flipV="1">
                <a:off x="812" y="2920"/>
                <a:ext cx="2" cy="957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grpSp>
            <p:nvGrpSpPr>
              <p:cNvPr id="284810" name="Group 24"/>
              <p:cNvGrpSpPr>
                <a:grpSpLocks/>
              </p:cNvGrpSpPr>
              <p:nvPr/>
            </p:nvGrpSpPr>
            <p:grpSpPr bwMode="auto">
              <a:xfrm>
                <a:off x="737" y="3115"/>
                <a:ext cx="78" cy="688"/>
                <a:chOff x="527" y="3115"/>
                <a:chExt cx="78" cy="688"/>
              </a:xfrm>
            </p:grpSpPr>
            <p:sp>
              <p:nvSpPr>
                <p:cNvPr id="284811" name="Line 25"/>
                <p:cNvSpPr>
                  <a:spLocks noChangeShapeType="1"/>
                </p:cNvSpPr>
                <p:nvPr/>
              </p:nvSpPr>
              <p:spPr bwMode="auto">
                <a:xfrm>
                  <a:off x="527" y="3803"/>
                  <a:ext cx="78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284812" name="Line 26"/>
                <p:cNvSpPr>
                  <a:spLocks noChangeShapeType="1"/>
                </p:cNvSpPr>
                <p:nvPr/>
              </p:nvSpPr>
              <p:spPr bwMode="auto">
                <a:xfrm>
                  <a:off x="527" y="3573"/>
                  <a:ext cx="78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284813" name="Line 27"/>
                <p:cNvSpPr>
                  <a:spLocks noChangeShapeType="1"/>
                </p:cNvSpPr>
                <p:nvPr/>
              </p:nvSpPr>
              <p:spPr bwMode="auto">
                <a:xfrm>
                  <a:off x="527" y="3115"/>
                  <a:ext cx="78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284814" name="Line 28"/>
                <p:cNvSpPr>
                  <a:spLocks noChangeShapeType="1"/>
                </p:cNvSpPr>
                <p:nvPr/>
              </p:nvSpPr>
              <p:spPr bwMode="auto">
                <a:xfrm>
                  <a:off x="527" y="3345"/>
                  <a:ext cx="78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84790" name="Group 76"/>
            <p:cNvGrpSpPr>
              <a:grpSpLocks/>
            </p:cNvGrpSpPr>
            <p:nvPr/>
          </p:nvGrpSpPr>
          <p:grpSpPr bwMode="auto">
            <a:xfrm>
              <a:off x="730" y="3337"/>
              <a:ext cx="2215" cy="260"/>
              <a:chOff x="730" y="3337"/>
              <a:chExt cx="2215" cy="260"/>
            </a:xfrm>
          </p:grpSpPr>
          <p:sp>
            <p:nvSpPr>
              <p:cNvPr id="284791" name="Rectangle 8"/>
              <p:cNvSpPr>
                <a:spLocks noChangeArrowheads="1"/>
              </p:cNvSpPr>
              <p:nvPr/>
            </p:nvSpPr>
            <p:spPr bwMode="auto">
              <a:xfrm>
                <a:off x="1052" y="3337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4792" name="Rectangle 9"/>
              <p:cNvSpPr>
                <a:spLocks noChangeArrowheads="1"/>
              </p:cNvSpPr>
              <p:nvPr/>
            </p:nvSpPr>
            <p:spPr bwMode="auto">
              <a:xfrm>
                <a:off x="1437" y="3337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4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4793" name="Rectangle 10"/>
              <p:cNvSpPr>
                <a:spLocks noChangeArrowheads="1"/>
              </p:cNvSpPr>
              <p:nvPr/>
            </p:nvSpPr>
            <p:spPr bwMode="auto">
              <a:xfrm>
                <a:off x="1828" y="3337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6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4794" name="Rectangle 13"/>
              <p:cNvSpPr>
                <a:spLocks noChangeArrowheads="1"/>
              </p:cNvSpPr>
              <p:nvPr/>
            </p:nvSpPr>
            <p:spPr bwMode="auto">
              <a:xfrm>
                <a:off x="2219" y="3337"/>
                <a:ext cx="303" cy="2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8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4795" name="Line 14"/>
              <p:cNvSpPr>
                <a:spLocks noChangeShapeType="1"/>
              </p:cNvSpPr>
              <p:nvPr/>
            </p:nvSpPr>
            <p:spPr bwMode="auto">
              <a:xfrm>
                <a:off x="730" y="3345"/>
                <a:ext cx="1992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4796" name="Line 15"/>
              <p:cNvSpPr>
                <a:spLocks noChangeShapeType="1"/>
              </p:cNvSpPr>
              <p:nvPr/>
            </p:nvSpPr>
            <p:spPr bwMode="auto">
              <a:xfrm>
                <a:off x="1204" y="3346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4797" name="Line 16"/>
              <p:cNvSpPr>
                <a:spLocks noChangeShapeType="1"/>
              </p:cNvSpPr>
              <p:nvPr/>
            </p:nvSpPr>
            <p:spPr bwMode="auto">
              <a:xfrm>
                <a:off x="1009" y="3346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4798" name="Line 17"/>
              <p:cNvSpPr>
                <a:spLocks noChangeShapeType="1"/>
              </p:cNvSpPr>
              <p:nvPr/>
            </p:nvSpPr>
            <p:spPr bwMode="auto">
              <a:xfrm>
                <a:off x="1595" y="3346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4799" name="Line 18"/>
              <p:cNvSpPr>
                <a:spLocks noChangeShapeType="1"/>
              </p:cNvSpPr>
              <p:nvPr/>
            </p:nvSpPr>
            <p:spPr bwMode="auto">
              <a:xfrm>
                <a:off x="1399" y="3346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4800" name="Line 19"/>
              <p:cNvSpPr>
                <a:spLocks noChangeShapeType="1"/>
              </p:cNvSpPr>
              <p:nvPr/>
            </p:nvSpPr>
            <p:spPr bwMode="auto">
              <a:xfrm>
                <a:off x="1790" y="3346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4801" name="Line 20"/>
              <p:cNvSpPr>
                <a:spLocks noChangeShapeType="1"/>
              </p:cNvSpPr>
              <p:nvPr/>
            </p:nvSpPr>
            <p:spPr bwMode="auto">
              <a:xfrm>
                <a:off x="2376" y="3346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4802" name="Line 21"/>
              <p:cNvSpPr>
                <a:spLocks noChangeShapeType="1"/>
              </p:cNvSpPr>
              <p:nvPr/>
            </p:nvSpPr>
            <p:spPr bwMode="auto">
              <a:xfrm>
                <a:off x="2181" y="3346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4803" name="Line 22"/>
              <p:cNvSpPr>
                <a:spLocks noChangeShapeType="1"/>
              </p:cNvSpPr>
              <p:nvPr/>
            </p:nvSpPr>
            <p:spPr bwMode="auto">
              <a:xfrm>
                <a:off x="1985" y="3346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4804" name="Rectangle 29"/>
              <p:cNvSpPr>
                <a:spLocks noChangeArrowheads="1"/>
              </p:cNvSpPr>
              <p:nvPr/>
            </p:nvSpPr>
            <p:spPr bwMode="auto">
              <a:xfrm>
                <a:off x="2409" y="3347"/>
                <a:ext cx="536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marL="179388" lvl="1" indent="1588">
                  <a:lnSpc>
                    <a:spcPct val="110000"/>
                  </a:lnSpc>
                </a:pP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t  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(s)</a:t>
                </a:r>
                <a:endParaRPr lang="en-US" sz="1800" b="1" i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284702" name="Rectangle 30"/>
          <p:cNvSpPr>
            <a:spLocks noChangeArrowheads="1"/>
          </p:cNvSpPr>
          <p:nvPr/>
        </p:nvSpPr>
        <p:spPr bwMode="auto">
          <a:xfrm>
            <a:off x="4854575" y="2862263"/>
            <a:ext cx="3541713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For the first 3 s the</a:t>
            </a:r>
            <a:br>
              <a:rPr lang="en-ZA" sz="23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/>
            </a:r>
            <a:br>
              <a:rPr lang="en-ZA" sz="2200">
                <a:solidFill>
                  <a:srgbClr val="000066"/>
                </a:solidFill>
              </a:rPr>
            </a:br>
            <a:endParaRPr lang="en-ZA" sz="1000">
              <a:solidFill>
                <a:srgbClr val="000066"/>
              </a:solidFill>
            </a:endParaRPr>
          </a:p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is</a:t>
            </a:r>
            <a:endParaRPr lang="en-US" sz="2300">
              <a:solidFill>
                <a:srgbClr val="000066"/>
              </a:solidFill>
            </a:endParaRPr>
          </a:p>
        </p:txBody>
      </p:sp>
      <p:sp>
        <p:nvSpPr>
          <p:cNvPr id="284746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z="2800" smtClean="0"/>
              <a:t>POSITION GRAPHS </a:t>
            </a:r>
            <a:r>
              <a:rPr lang="en-ZA" sz="2800" smtClean="0">
                <a:sym typeface="Symbol" pitchFamily="18" charset="2"/>
              </a:rPr>
              <a:t></a:t>
            </a:r>
            <a:r>
              <a:rPr lang="en-ZA" sz="2800" smtClean="0"/>
              <a:t> VELOCITY GRAPHS</a:t>
            </a:r>
            <a:endParaRPr lang="en-US" sz="2800" smtClean="0"/>
          </a:p>
        </p:txBody>
      </p:sp>
      <p:sp>
        <p:nvSpPr>
          <p:cNvPr id="284747" name="Rectangle 32"/>
          <p:cNvSpPr>
            <a:spLocks noChangeArrowheads="1"/>
          </p:cNvSpPr>
          <p:nvPr/>
        </p:nvSpPr>
        <p:spPr bwMode="auto">
          <a:xfrm>
            <a:off x="0" y="1252538"/>
            <a:ext cx="91440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Angular velocity </a:t>
            </a:r>
            <a:r>
              <a:rPr lang="en-US" sz="23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</a:t>
            </a:r>
            <a:r>
              <a:rPr lang="en-ZA" sz="2300">
                <a:solidFill>
                  <a:srgbClr val="000066"/>
                </a:solidFill>
              </a:rPr>
              <a:t> is equivalent to the slope of a </a:t>
            </a:r>
            <a:r>
              <a:rPr lang="en-ZA" sz="23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r>
              <a:rPr lang="en-ZA" sz="2300">
                <a:solidFill>
                  <a:srgbClr val="000066"/>
                </a:solidFill>
                <a:sym typeface="Symbol" pitchFamily="18" charset="2"/>
              </a:rPr>
              <a:t>-vs-</a:t>
            </a:r>
            <a:r>
              <a:rPr lang="en-ZA" sz="23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 sz="2300" b="1" i="1">
                <a:solidFill>
                  <a:srgbClr val="000066"/>
                </a:solidFill>
                <a:sym typeface="Symbol" pitchFamily="18" charset="2"/>
              </a:rPr>
              <a:t> </a:t>
            </a:r>
            <a:r>
              <a:rPr lang="en-ZA" sz="2300">
                <a:solidFill>
                  <a:srgbClr val="000066"/>
                </a:solidFill>
              </a:rPr>
              <a:t> graph. </a:t>
            </a:r>
          </a:p>
        </p:txBody>
      </p:sp>
      <p:sp>
        <p:nvSpPr>
          <p:cNvPr id="284705" name="Freeform 33"/>
          <p:cNvSpPr>
            <a:spLocks/>
          </p:cNvSpPr>
          <p:nvPr/>
        </p:nvSpPr>
        <p:spPr bwMode="auto">
          <a:xfrm>
            <a:off x="1587500" y="717550"/>
            <a:ext cx="4473575" cy="2776538"/>
          </a:xfrm>
          <a:custGeom>
            <a:avLst/>
            <a:gdLst>
              <a:gd name="T0" fmla="*/ 2147483647 w 2818"/>
              <a:gd name="T1" fmla="*/ 2147483647 h 1749"/>
              <a:gd name="T2" fmla="*/ 0 w 2818"/>
              <a:gd name="T3" fmla="*/ 2147483647 h 1749"/>
              <a:gd name="T4" fmla="*/ 0 60000 65536"/>
              <a:gd name="T5" fmla="*/ 0 60000 65536"/>
              <a:gd name="T6" fmla="*/ 0 w 2818"/>
              <a:gd name="T7" fmla="*/ 0 h 1749"/>
              <a:gd name="T8" fmla="*/ 2818 w 2818"/>
              <a:gd name="T9" fmla="*/ 1749 h 174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18" h="1749">
                <a:moveTo>
                  <a:pt x="2818" y="1749"/>
                </a:moveTo>
                <a:cubicBezTo>
                  <a:pt x="1515" y="1743"/>
                  <a:pt x="1078" y="0"/>
                  <a:pt x="0" y="1332"/>
                </a:cubicBezTo>
              </a:path>
            </a:pathLst>
          </a:custGeom>
          <a:noFill/>
          <a:ln w="22225">
            <a:solidFill>
              <a:srgbClr val="3366FF"/>
            </a:solidFill>
            <a:prstDash val="sysDot"/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4706" name="Freeform 34"/>
          <p:cNvSpPr>
            <a:spLocks/>
          </p:cNvSpPr>
          <p:nvPr/>
        </p:nvSpPr>
        <p:spPr bwMode="auto">
          <a:xfrm>
            <a:off x="1292225" y="2405063"/>
            <a:ext cx="2481263" cy="1570037"/>
          </a:xfrm>
          <a:custGeom>
            <a:avLst/>
            <a:gdLst>
              <a:gd name="T0" fmla="*/ 0 w 1729"/>
              <a:gd name="T1" fmla="*/ 0 h 1146"/>
              <a:gd name="T2" fmla="*/ 2147483647 w 1729"/>
              <a:gd name="T3" fmla="*/ 2147483647 h 1146"/>
              <a:gd name="T4" fmla="*/ 2147483647 w 1729"/>
              <a:gd name="T5" fmla="*/ 2147483647 h 1146"/>
              <a:gd name="T6" fmla="*/ 2147483647 w 1729"/>
              <a:gd name="T7" fmla="*/ 2147483647 h 1146"/>
              <a:gd name="T8" fmla="*/ 0 60000 65536"/>
              <a:gd name="T9" fmla="*/ 0 60000 65536"/>
              <a:gd name="T10" fmla="*/ 0 60000 65536"/>
              <a:gd name="T11" fmla="*/ 0 60000 65536"/>
              <a:gd name="T12" fmla="*/ 0 w 1729"/>
              <a:gd name="T13" fmla="*/ 0 h 1146"/>
              <a:gd name="T14" fmla="*/ 1729 w 1729"/>
              <a:gd name="T15" fmla="*/ 1146 h 11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29" h="1146">
                <a:moveTo>
                  <a:pt x="0" y="0"/>
                </a:moveTo>
                <a:lnTo>
                  <a:pt x="649" y="1146"/>
                </a:lnTo>
                <a:lnTo>
                  <a:pt x="868" y="1146"/>
                </a:lnTo>
                <a:lnTo>
                  <a:pt x="1729" y="384"/>
                </a:ln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284754" name="Group 82"/>
          <p:cNvGrpSpPr>
            <a:grpSpLocks/>
          </p:cNvGrpSpPr>
          <p:nvPr/>
        </p:nvGrpSpPr>
        <p:grpSpPr bwMode="auto">
          <a:xfrm>
            <a:off x="296863" y="1784350"/>
            <a:ext cx="4378325" cy="2363788"/>
            <a:chOff x="187" y="1124"/>
            <a:chExt cx="2758" cy="1489"/>
          </a:xfrm>
        </p:grpSpPr>
        <p:grpSp>
          <p:nvGrpSpPr>
            <p:cNvPr id="284763" name="Group 74"/>
            <p:cNvGrpSpPr>
              <a:grpSpLocks/>
            </p:cNvGrpSpPr>
            <p:nvPr/>
          </p:nvGrpSpPr>
          <p:grpSpPr bwMode="auto">
            <a:xfrm>
              <a:off x="187" y="1124"/>
              <a:ext cx="637" cy="1489"/>
              <a:chOff x="187" y="1124"/>
              <a:chExt cx="637" cy="1489"/>
            </a:xfrm>
          </p:grpSpPr>
          <p:sp>
            <p:nvSpPr>
              <p:cNvPr id="284780" name="Rectangle 36"/>
              <p:cNvSpPr>
                <a:spLocks noChangeArrowheads="1"/>
              </p:cNvSpPr>
              <p:nvPr/>
            </p:nvSpPr>
            <p:spPr bwMode="auto">
              <a:xfrm>
                <a:off x="187" y="1124"/>
                <a:ext cx="637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110000"/>
                  </a:lnSpc>
                </a:pPr>
                <a:r>
                  <a:rPr lang="en-ZA" sz="1800" b="1" i="1">
                    <a:solidFill>
                      <a:srgbClr val="000066"/>
                    </a:solidFill>
                    <a:latin typeface="Times New Roman" pitchFamily="18" charset="0"/>
                    <a:sym typeface="Symbol" pitchFamily="18" charset="2"/>
                  </a:rPr>
                  <a:t></a:t>
                </a: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  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(rad)</a:t>
                </a:r>
              </a:p>
            </p:txBody>
          </p:sp>
          <p:sp>
            <p:nvSpPr>
              <p:cNvPr id="284781" name="Rectangle 40"/>
              <p:cNvSpPr>
                <a:spLocks noChangeArrowheads="1"/>
              </p:cNvSpPr>
              <p:nvPr/>
            </p:nvSpPr>
            <p:spPr bwMode="auto">
              <a:xfrm>
                <a:off x="348" y="2021"/>
                <a:ext cx="403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r>
                  <a:rPr lang="en-GB" sz="2000" b="1" i="1">
                    <a:solidFill>
                      <a:srgbClr val="000000"/>
                    </a:solidFill>
                    <a:latin typeface="Times New Roman" pitchFamily="18" charset="0"/>
                    <a:sym typeface="Symbol" pitchFamily="18" charset="2"/>
                  </a:rPr>
                  <a:t></a:t>
                </a:r>
                <a:endParaRPr lang="en-GB" sz="2000" b="1" i="1" baseline="-25000">
                  <a:solidFill>
                    <a:srgbClr val="000000"/>
                  </a:solidFill>
                  <a:latin typeface="Times New Roman" pitchFamily="18" charset="0"/>
                  <a:sym typeface="Symbol" pitchFamily="18" charset="2"/>
                </a:endParaRPr>
              </a:p>
            </p:txBody>
          </p:sp>
          <p:sp>
            <p:nvSpPr>
              <p:cNvPr id="284782" name="Rectangle 51"/>
              <p:cNvSpPr>
                <a:spLocks noChangeArrowheads="1"/>
              </p:cNvSpPr>
              <p:nvPr/>
            </p:nvSpPr>
            <p:spPr bwMode="auto">
              <a:xfrm>
                <a:off x="538" y="1712"/>
                <a:ext cx="213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0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4783" name="Line 52"/>
              <p:cNvSpPr>
                <a:spLocks noChangeShapeType="1"/>
              </p:cNvSpPr>
              <p:nvPr/>
            </p:nvSpPr>
            <p:spPr bwMode="auto">
              <a:xfrm flipV="1">
                <a:off x="812" y="1236"/>
                <a:ext cx="2" cy="1377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4784" name="Line 53"/>
              <p:cNvSpPr>
                <a:spLocks noChangeShapeType="1"/>
              </p:cNvSpPr>
              <p:nvPr/>
            </p:nvSpPr>
            <p:spPr bwMode="auto">
              <a:xfrm>
                <a:off x="737" y="2507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4785" name="Line 54"/>
              <p:cNvSpPr>
                <a:spLocks noChangeShapeType="1"/>
              </p:cNvSpPr>
              <p:nvPr/>
            </p:nvSpPr>
            <p:spPr bwMode="auto">
              <a:xfrm>
                <a:off x="737" y="2176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4786" name="Line 55"/>
              <p:cNvSpPr>
                <a:spLocks noChangeShapeType="1"/>
              </p:cNvSpPr>
              <p:nvPr/>
            </p:nvSpPr>
            <p:spPr bwMode="auto">
              <a:xfrm>
                <a:off x="737" y="1516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4787" name="Rectangle 57"/>
              <p:cNvSpPr>
                <a:spLocks noChangeArrowheads="1"/>
              </p:cNvSpPr>
              <p:nvPr/>
            </p:nvSpPr>
            <p:spPr bwMode="auto">
              <a:xfrm>
                <a:off x="348" y="2347"/>
                <a:ext cx="403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4</a:t>
                </a:r>
                <a:r>
                  <a:rPr lang="en-GB" sz="2000" b="1" i="1">
                    <a:solidFill>
                      <a:srgbClr val="000000"/>
                    </a:solidFill>
                    <a:latin typeface="Times New Roman" pitchFamily="18" charset="0"/>
                    <a:sym typeface="Symbol" pitchFamily="18" charset="2"/>
                  </a:rPr>
                  <a:t></a:t>
                </a:r>
                <a:endParaRPr lang="en-GB" sz="2000" b="1" i="1" baseline="-25000">
                  <a:solidFill>
                    <a:srgbClr val="000000"/>
                  </a:solidFill>
                  <a:latin typeface="Times New Roman" pitchFamily="18" charset="0"/>
                  <a:sym typeface="Symbol" pitchFamily="18" charset="2"/>
                </a:endParaRPr>
              </a:p>
            </p:txBody>
          </p:sp>
          <p:sp>
            <p:nvSpPr>
              <p:cNvPr id="284788" name="Rectangle 58"/>
              <p:cNvSpPr>
                <a:spLocks noChangeArrowheads="1"/>
              </p:cNvSpPr>
              <p:nvPr/>
            </p:nvSpPr>
            <p:spPr bwMode="auto">
              <a:xfrm>
                <a:off x="452" y="1356"/>
                <a:ext cx="299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r>
                  <a:rPr lang="en-GB" sz="2000" b="1" i="1">
                    <a:solidFill>
                      <a:srgbClr val="000000"/>
                    </a:solidFill>
                    <a:latin typeface="Times New Roman" pitchFamily="18" charset="0"/>
                    <a:sym typeface="Symbol" pitchFamily="18" charset="2"/>
                  </a:rPr>
                  <a:t></a:t>
                </a:r>
                <a:endParaRPr lang="en-GB" sz="2000" b="1" i="1" baseline="-25000">
                  <a:solidFill>
                    <a:srgbClr val="000000"/>
                  </a:solidFill>
                  <a:latin typeface="Times New Roman" pitchFamily="18" charset="0"/>
                  <a:sym typeface="Symbol" pitchFamily="18" charset="2"/>
                </a:endParaRPr>
              </a:p>
            </p:txBody>
          </p:sp>
        </p:grpSp>
        <p:grpSp>
          <p:nvGrpSpPr>
            <p:cNvPr id="284764" name="Group 81"/>
            <p:cNvGrpSpPr>
              <a:grpSpLocks/>
            </p:cNvGrpSpPr>
            <p:nvPr/>
          </p:nvGrpSpPr>
          <p:grpSpPr bwMode="auto">
            <a:xfrm>
              <a:off x="730" y="1847"/>
              <a:ext cx="2215" cy="279"/>
              <a:chOff x="730" y="1847"/>
              <a:chExt cx="2215" cy="279"/>
            </a:xfrm>
          </p:grpSpPr>
          <p:sp>
            <p:nvSpPr>
              <p:cNvPr id="284765" name="Rectangle 38"/>
              <p:cNvSpPr>
                <a:spLocks noChangeArrowheads="1"/>
              </p:cNvSpPr>
              <p:nvPr/>
            </p:nvSpPr>
            <p:spPr bwMode="auto">
              <a:xfrm>
                <a:off x="2409" y="1856"/>
                <a:ext cx="536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marL="179388" lvl="1" indent="1588">
                  <a:lnSpc>
                    <a:spcPct val="110000"/>
                  </a:lnSpc>
                </a:pP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t  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(s)</a:t>
                </a:r>
                <a:endParaRPr lang="en-US" sz="1800" b="1" i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4766" name="Line 37"/>
              <p:cNvSpPr>
                <a:spLocks noChangeShapeType="1"/>
              </p:cNvSpPr>
              <p:nvPr/>
            </p:nvSpPr>
            <p:spPr bwMode="auto">
              <a:xfrm>
                <a:off x="730" y="1848"/>
                <a:ext cx="1992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4767" name="Line 39"/>
              <p:cNvSpPr>
                <a:spLocks noChangeShapeType="1"/>
              </p:cNvSpPr>
              <p:nvPr/>
            </p:nvSpPr>
            <p:spPr bwMode="auto">
              <a:xfrm>
                <a:off x="1204" y="1849"/>
                <a:ext cx="0" cy="6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4768" name="Line 41"/>
              <p:cNvSpPr>
                <a:spLocks noChangeShapeType="1"/>
              </p:cNvSpPr>
              <p:nvPr/>
            </p:nvSpPr>
            <p:spPr bwMode="auto">
              <a:xfrm>
                <a:off x="1009" y="1849"/>
                <a:ext cx="0" cy="6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4769" name="Line 42"/>
              <p:cNvSpPr>
                <a:spLocks noChangeShapeType="1"/>
              </p:cNvSpPr>
              <p:nvPr/>
            </p:nvSpPr>
            <p:spPr bwMode="auto">
              <a:xfrm>
                <a:off x="1595" y="1849"/>
                <a:ext cx="0" cy="6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4770" name="Line 43"/>
              <p:cNvSpPr>
                <a:spLocks noChangeShapeType="1"/>
              </p:cNvSpPr>
              <p:nvPr/>
            </p:nvSpPr>
            <p:spPr bwMode="auto">
              <a:xfrm>
                <a:off x="1399" y="1849"/>
                <a:ext cx="0" cy="6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4771" name="Line 44"/>
              <p:cNvSpPr>
                <a:spLocks noChangeShapeType="1"/>
              </p:cNvSpPr>
              <p:nvPr/>
            </p:nvSpPr>
            <p:spPr bwMode="auto">
              <a:xfrm>
                <a:off x="1790" y="1849"/>
                <a:ext cx="0" cy="6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4772" name="Line 45"/>
              <p:cNvSpPr>
                <a:spLocks noChangeShapeType="1"/>
              </p:cNvSpPr>
              <p:nvPr/>
            </p:nvSpPr>
            <p:spPr bwMode="auto">
              <a:xfrm>
                <a:off x="2376" y="1849"/>
                <a:ext cx="0" cy="6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4773" name="Line 46"/>
              <p:cNvSpPr>
                <a:spLocks noChangeShapeType="1"/>
              </p:cNvSpPr>
              <p:nvPr/>
            </p:nvSpPr>
            <p:spPr bwMode="auto">
              <a:xfrm>
                <a:off x="2181" y="1849"/>
                <a:ext cx="0" cy="6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4774" name="Line 47"/>
              <p:cNvSpPr>
                <a:spLocks noChangeShapeType="1"/>
              </p:cNvSpPr>
              <p:nvPr/>
            </p:nvSpPr>
            <p:spPr bwMode="auto">
              <a:xfrm>
                <a:off x="1985" y="1849"/>
                <a:ext cx="0" cy="6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4775" name="Rectangle 48"/>
              <p:cNvSpPr>
                <a:spLocks noChangeArrowheads="1"/>
              </p:cNvSpPr>
              <p:nvPr/>
            </p:nvSpPr>
            <p:spPr bwMode="auto">
              <a:xfrm>
                <a:off x="1052" y="1866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4776" name="Rectangle 49"/>
              <p:cNvSpPr>
                <a:spLocks noChangeArrowheads="1"/>
              </p:cNvSpPr>
              <p:nvPr/>
            </p:nvSpPr>
            <p:spPr bwMode="auto">
              <a:xfrm>
                <a:off x="1437" y="1866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4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4777" name="Rectangle 50"/>
              <p:cNvSpPr>
                <a:spLocks noChangeArrowheads="1"/>
              </p:cNvSpPr>
              <p:nvPr/>
            </p:nvSpPr>
            <p:spPr bwMode="auto">
              <a:xfrm>
                <a:off x="1828" y="1866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6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4778" name="Line 56"/>
              <p:cNvSpPr>
                <a:spLocks noChangeShapeType="1"/>
              </p:cNvSpPr>
              <p:nvPr/>
            </p:nvSpPr>
            <p:spPr bwMode="auto">
              <a:xfrm>
                <a:off x="737" y="1847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84779" name="Rectangle 59"/>
              <p:cNvSpPr>
                <a:spLocks noChangeArrowheads="1"/>
              </p:cNvSpPr>
              <p:nvPr/>
            </p:nvSpPr>
            <p:spPr bwMode="auto">
              <a:xfrm>
                <a:off x="2219" y="1866"/>
                <a:ext cx="303" cy="2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8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284732" name="Line 60"/>
          <p:cNvSpPr>
            <a:spLocks noChangeShapeType="1"/>
          </p:cNvSpPr>
          <p:nvPr/>
        </p:nvSpPr>
        <p:spPr bwMode="auto">
          <a:xfrm>
            <a:off x="1300163" y="3986213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284733" name="Group 61"/>
          <p:cNvGrpSpPr>
            <a:grpSpLocks/>
          </p:cNvGrpSpPr>
          <p:nvPr/>
        </p:nvGrpSpPr>
        <p:grpSpPr bwMode="auto">
          <a:xfrm>
            <a:off x="2222500" y="2692400"/>
            <a:ext cx="1550988" cy="3438525"/>
            <a:chOff x="1617" y="2660"/>
            <a:chExt cx="1080" cy="1296"/>
          </a:xfrm>
        </p:grpSpPr>
        <p:sp>
          <p:nvSpPr>
            <p:cNvPr id="284760" name="Line 62"/>
            <p:cNvSpPr>
              <a:spLocks noChangeShapeType="1"/>
            </p:cNvSpPr>
            <p:nvPr/>
          </p:nvSpPr>
          <p:spPr bwMode="auto">
            <a:xfrm>
              <a:off x="1617" y="2660"/>
              <a:ext cx="0" cy="1296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84761" name="Line 63"/>
            <p:cNvSpPr>
              <a:spLocks noChangeShapeType="1"/>
            </p:cNvSpPr>
            <p:nvPr/>
          </p:nvSpPr>
          <p:spPr bwMode="auto">
            <a:xfrm>
              <a:off x="1833" y="2660"/>
              <a:ext cx="0" cy="1296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84762" name="Line 64"/>
            <p:cNvSpPr>
              <a:spLocks noChangeShapeType="1"/>
            </p:cNvSpPr>
            <p:nvPr/>
          </p:nvSpPr>
          <p:spPr bwMode="auto">
            <a:xfrm>
              <a:off x="2697" y="2660"/>
              <a:ext cx="0" cy="1296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aphicFrame>
        <p:nvGraphicFramePr>
          <p:cNvPr id="284737" name="Object 66"/>
          <p:cNvGraphicFramePr>
            <a:graphicFrameLocks noChangeAspect="1"/>
          </p:cNvGraphicFramePr>
          <p:nvPr/>
        </p:nvGraphicFramePr>
        <p:xfrm>
          <a:off x="5499100" y="3800475"/>
          <a:ext cx="3352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741" name="Equation" r:id="rId4" imgW="3352800" imgH="558800" progId="Equation.DSMT4">
                  <p:embed/>
                </p:oleObj>
              </mc:Choice>
              <mc:Fallback>
                <p:oleObj name="Equation" r:id="rId4" imgW="3352800" imgH="55880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100" y="3800475"/>
                        <a:ext cx="33528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Line 66"/>
          <p:cNvSpPr>
            <a:spLocks noChangeShapeType="1"/>
          </p:cNvSpPr>
          <p:nvPr/>
        </p:nvSpPr>
        <p:spPr bwMode="auto">
          <a:xfrm>
            <a:off x="1290638" y="6034088"/>
            <a:ext cx="928687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" name="Rectangle 67"/>
          <p:cNvSpPr>
            <a:spLocks noChangeArrowheads="1"/>
          </p:cNvSpPr>
          <p:nvPr/>
        </p:nvSpPr>
        <p:spPr bwMode="auto">
          <a:xfrm>
            <a:off x="4170363" y="1881188"/>
            <a:ext cx="47593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895350" lvl="1" indent="-715963">
              <a:lnSpc>
                <a:spcPct val="110000"/>
              </a:lnSpc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Eg:	A particle moves around a circle…</a:t>
            </a:r>
          </a:p>
        </p:txBody>
      </p:sp>
      <p:sp>
        <p:nvSpPr>
          <p:cNvPr id="4" name="Rectangle 68"/>
          <p:cNvSpPr>
            <a:spLocks noChangeArrowheads="1"/>
          </p:cNvSpPr>
          <p:nvPr/>
        </p:nvSpPr>
        <p:spPr bwMode="auto">
          <a:xfrm>
            <a:off x="5694363" y="3235325"/>
            <a:ext cx="1473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Font typeface="Arial" charset="0"/>
              <a:buNone/>
            </a:pPr>
            <a:r>
              <a:rPr lang="en-ZA" sz="2200">
                <a:solidFill>
                  <a:srgbClr val="00CC00"/>
                </a:solidFill>
              </a:rPr>
              <a:t>velocity</a:t>
            </a:r>
            <a:endParaRPr lang="en-US" sz="2200">
              <a:solidFill>
                <a:srgbClr val="00CC00"/>
              </a:solidFill>
            </a:endParaRPr>
          </a:p>
        </p:txBody>
      </p:sp>
      <p:sp>
        <p:nvSpPr>
          <p:cNvPr id="284741" name="Rectangle 69"/>
          <p:cNvSpPr>
            <a:spLocks noChangeArrowheads="1"/>
          </p:cNvSpPr>
          <p:nvPr/>
        </p:nvSpPr>
        <p:spPr bwMode="auto">
          <a:xfrm>
            <a:off x="5895975" y="3233738"/>
            <a:ext cx="11461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Font typeface="Arial" charset="0"/>
              <a:buNone/>
            </a:pPr>
            <a:r>
              <a:rPr lang="en-ZA" sz="2200">
                <a:solidFill>
                  <a:srgbClr val="3366FF"/>
                </a:solidFill>
              </a:rPr>
              <a:t>slope</a:t>
            </a:r>
            <a:endParaRPr lang="en-US" sz="2200">
              <a:solidFill>
                <a:srgbClr val="3366FF"/>
              </a:solidFill>
            </a:endParaRPr>
          </a:p>
        </p:txBody>
      </p:sp>
      <p:sp>
        <p:nvSpPr>
          <p:cNvPr id="284742" name="Freeform 70"/>
          <p:cNvSpPr>
            <a:spLocks/>
          </p:cNvSpPr>
          <p:nvPr/>
        </p:nvSpPr>
        <p:spPr bwMode="auto">
          <a:xfrm>
            <a:off x="1568450" y="3505200"/>
            <a:ext cx="4364038" cy="2501900"/>
          </a:xfrm>
          <a:custGeom>
            <a:avLst/>
            <a:gdLst>
              <a:gd name="T0" fmla="*/ 2147483647 w 2749"/>
              <a:gd name="T1" fmla="*/ 0 h 1576"/>
              <a:gd name="T2" fmla="*/ 2147483647 w 2749"/>
              <a:gd name="T3" fmla="*/ 2147483647 h 1576"/>
              <a:gd name="T4" fmla="*/ 0 60000 65536"/>
              <a:gd name="T5" fmla="*/ 0 60000 65536"/>
              <a:gd name="T6" fmla="*/ 0 w 2749"/>
              <a:gd name="T7" fmla="*/ 0 h 1576"/>
              <a:gd name="T8" fmla="*/ 2749 w 2749"/>
              <a:gd name="T9" fmla="*/ 1576 h 157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49" h="1576">
                <a:moveTo>
                  <a:pt x="2749" y="0"/>
                </a:moveTo>
                <a:cubicBezTo>
                  <a:pt x="1801" y="48"/>
                  <a:pt x="0" y="525"/>
                  <a:pt x="51" y="1576"/>
                </a:cubicBezTo>
              </a:path>
            </a:pathLst>
          </a:custGeom>
          <a:noFill/>
          <a:ln w="22225">
            <a:solidFill>
              <a:srgbClr val="00CC00"/>
            </a:solidFill>
            <a:prstDash val="sysDot"/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4743" name="Line 71"/>
          <p:cNvSpPr>
            <a:spLocks noChangeShapeType="1"/>
          </p:cNvSpPr>
          <p:nvPr/>
        </p:nvSpPr>
        <p:spPr bwMode="auto">
          <a:xfrm>
            <a:off x="1309688" y="3984625"/>
            <a:ext cx="882650" cy="0"/>
          </a:xfrm>
          <a:prstGeom prst="line">
            <a:avLst/>
          </a:prstGeom>
          <a:noFill/>
          <a:ln w="31750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4744" name="Line 72"/>
          <p:cNvSpPr>
            <a:spLocks noChangeShapeType="1"/>
          </p:cNvSpPr>
          <p:nvPr/>
        </p:nvSpPr>
        <p:spPr bwMode="auto">
          <a:xfrm>
            <a:off x="1317625" y="2398713"/>
            <a:ext cx="0" cy="1570037"/>
          </a:xfrm>
          <a:prstGeom prst="line">
            <a:avLst/>
          </a:prstGeom>
          <a:noFill/>
          <a:ln w="31750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8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84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84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84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3000"/>
                                        <p:tgtEl>
                                          <p:spTgt spid="284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84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3000"/>
                                        <p:tgtEl>
                                          <p:spTgt spid="2847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8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84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84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84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xit" presetSubtype="0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3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3000"/>
                                        <p:tgtEl>
                                          <p:spTgt spid="2847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84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4" grpId="0"/>
      <p:bldP spid="284675" grpId="0"/>
      <p:bldP spid="284676" grpId="0" animBg="1"/>
      <p:bldP spid="284705" grpId="0" animBg="1"/>
      <p:bldP spid="284705" grpId="1" animBg="1"/>
      <p:bldP spid="284706" grpId="0" animBg="1"/>
      <p:bldP spid="284732" grpId="0" animBg="1"/>
      <p:bldP spid="2" grpId="0" animBg="1"/>
      <p:bldP spid="3" grpId="0"/>
      <p:bldP spid="4" grpId="0" build="allAtOnce"/>
      <p:bldP spid="284741" grpId="0" build="allAtOnce"/>
      <p:bldP spid="284742" grpId="0" animBg="1"/>
      <p:bldP spid="284742" grpId="1" animBg="1"/>
      <p:bldP spid="284743" grpId="0" animBg="1"/>
      <p:bldP spid="284744" grpId="0" animBg="1"/>
    </p:bldLst>
  </p:timing>
</p:sld>
</file>

<file path=ppt/theme/theme1.xml><?xml version="1.0" encoding="utf-8"?>
<a:theme xmlns:a="http://schemas.openxmlformats.org/drawingml/2006/main" name="PHY1010W">
  <a:themeElements>
    <a:clrScheme name="PHY1010W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Y1010W">
      <a:majorFont>
        <a:latin typeface="Arial Rounded MT Bold"/>
        <a:ea typeface=""/>
        <a:cs typeface=""/>
      </a:majorFont>
      <a:minorFont>
        <a:latin typeface="Arial Rounded MT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chemeClr val="tx1"/>
          </a:solidFill>
          <a:prstDash val="solid"/>
          <a:round/>
          <a:headEnd type="none" w="med" len="med"/>
          <a:tailEnd type="none" w="lg" len="lg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1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chemeClr val="tx1"/>
          </a:solidFill>
          <a:prstDash val="solid"/>
          <a:round/>
          <a:headEnd type="none" w="med" len="med"/>
          <a:tailEnd type="none" w="lg" len="lg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1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</a:defRPr>
        </a:defPPr>
      </a:lstStyle>
    </a:lnDef>
  </a:objectDefaults>
  <a:extraClrSchemeLst>
    <a:extraClrScheme>
      <a:clrScheme name="PHY1010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1010W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1010W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1010W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1010W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1010W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PHY1010W</Template>
  <TotalTime>10194</TotalTime>
  <Words>2140</Words>
  <Application>Microsoft Office PowerPoint</Application>
  <PresentationFormat>On-screen Show (4:3)</PresentationFormat>
  <Paragraphs>552</Paragraphs>
  <Slides>40</Slides>
  <Notes>40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2" baseType="lpstr">
      <vt:lpstr>PHY1010W</vt:lpstr>
      <vt:lpstr>Equation</vt:lpstr>
      <vt:lpstr>PHY1012F CIRCULAR MOTION  </vt:lpstr>
      <vt:lpstr>MOTION IN A CIRCLE</vt:lpstr>
      <vt:lpstr>UNIFORM CIRCULAR MOTION</vt:lpstr>
      <vt:lpstr>PERIOD</vt:lpstr>
      <vt:lpstr>ANGULAR POSITION</vt:lpstr>
      <vt:lpstr>ANGULAR POSITION</vt:lpstr>
      <vt:lpstr>ANGULAR VELOCITY</vt:lpstr>
      <vt:lpstr>ANGULAR VELOCITY</vt:lpstr>
      <vt:lpstr>POSITION GRAPHS  VELOCITY GRAPHS</vt:lpstr>
      <vt:lpstr>POSITION GRAPHS  VELOCITY GRAPHS</vt:lpstr>
      <vt:lpstr>POSITION GRAPHS  VELOCITY GRAPHS</vt:lpstr>
      <vt:lpstr>FINDING POSITION FROM VELOCITY</vt:lpstr>
      <vt:lpstr>THE rtz-COORDINATE SYSTEM</vt:lpstr>
      <vt:lpstr>THE rtz-COORDINATE SYSTEM</vt:lpstr>
      <vt:lpstr>THE rtz-COORDINATE SYSTEM</vt:lpstr>
      <vt:lpstr>VELOCITY and ANGULAR VELOCITY</vt:lpstr>
      <vt:lpstr>ACCELERATION and ANGULAR VELOCITY</vt:lpstr>
      <vt:lpstr>ACCELERATION and ANGULAR VELOCITY</vt:lpstr>
      <vt:lpstr>ACCELERATION and ANGULAR VELOCITY</vt:lpstr>
      <vt:lpstr>DYNAMICS OF UNIFORM CIRCULAR MOTION</vt:lpstr>
      <vt:lpstr>DYNAMICS OF UNIFORM CIRCULAR MOTION</vt:lpstr>
      <vt:lpstr>PowerPoint Presentation</vt:lpstr>
      <vt:lpstr>PowerPoint Presentation</vt:lpstr>
      <vt:lpstr>CIRCULAR ORBITS</vt:lpstr>
      <vt:lpstr>PowerPoint Presentation</vt:lpstr>
      <vt:lpstr>NEWTON’S LAW OF UNIVERSAL GRAVITATION</vt:lpstr>
      <vt:lpstr>NEWTON’S LAW OF UNIVERSAL GRAVITATION</vt:lpstr>
      <vt:lpstr>VARIATION OF g WITH HEIGHT ABOVE GROUND</vt:lpstr>
      <vt:lpstr>CIRCULAR ORBITS</vt:lpstr>
      <vt:lpstr>CIRCULAR ORBITS</vt:lpstr>
      <vt:lpstr>INERTIAL and GRAVITATIONAL MASS</vt:lpstr>
      <vt:lpstr>NON -UNIFORM CIRCULAR MOTION</vt:lpstr>
      <vt:lpstr>DYNAMICS OF NON-UNIFORM  CIRCULAR MOTION</vt:lpstr>
      <vt:lpstr>VERTICAL CIRCLES</vt:lpstr>
      <vt:lpstr>VERTICAL CIRCLES</vt:lpstr>
      <vt:lpstr>VERTICAL CIRCLES</vt:lpstr>
      <vt:lpstr>VERTICAL CIRCLES</vt:lpstr>
      <vt:lpstr>ACCELERATION DUE TO GRAVITY</vt:lpstr>
      <vt:lpstr>MOTION IN A CIRCLE</vt:lpstr>
      <vt:lpstr>NEWTON’S LAWS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MOTION IN A CIRCLE</dc:title>
  <dc:creator>Gregor Leigh</dc:creator>
  <cp:lastModifiedBy>Angus James Morrison</cp:lastModifiedBy>
  <cp:revision>361</cp:revision>
  <dcterms:created xsi:type="dcterms:W3CDTF">2006-04-10T16:08:56Z</dcterms:created>
  <dcterms:modified xsi:type="dcterms:W3CDTF">2014-05-19T16:14:11Z</dcterms:modified>
</cp:coreProperties>
</file>