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398" r:id="rId2"/>
    <p:sldId id="347" r:id="rId3"/>
    <p:sldId id="348" r:id="rId4"/>
    <p:sldId id="351" r:id="rId5"/>
    <p:sldId id="350" r:id="rId6"/>
    <p:sldId id="352" r:id="rId7"/>
    <p:sldId id="354" r:id="rId8"/>
    <p:sldId id="359" r:id="rId9"/>
    <p:sldId id="358" r:id="rId10"/>
    <p:sldId id="379" r:id="rId11"/>
    <p:sldId id="381" r:id="rId12"/>
    <p:sldId id="380" r:id="rId13"/>
    <p:sldId id="395" r:id="rId14"/>
    <p:sldId id="377" r:id="rId15"/>
    <p:sldId id="360" r:id="rId16"/>
    <p:sldId id="361" r:id="rId17"/>
    <p:sldId id="384" r:id="rId18"/>
    <p:sldId id="363" r:id="rId19"/>
    <p:sldId id="364" r:id="rId20"/>
    <p:sldId id="397" r:id="rId21"/>
    <p:sldId id="365" r:id="rId22"/>
    <p:sldId id="366" r:id="rId23"/>
    <p:sldId id="367" r:id="rId24"/>
    <p:sldId id="370" r:id="rId25"/>
    <p:sldId id="369" r:id="rId26"/>
    <p:sldId id="373" r:id="rId27"/>
    <p:sldId id="386" r:id="rId28"/>
    <p:sldId id="387" r:id="rId29"/>
    <p:sldId id="372" r:id="rId30"/>
    <p:sldId id="391" r:id="rId31"/>
    <p:sldId id="392" r:id="rId32"/>
    <p:sldId id="374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DBB191"/>
    <a:srgbClr val="00CC00"/>
    <a:srgbClr val="D2D2FF"/>
    <a:srgbClr val="EBEBFF"/>
    <a:srgbClr val="0000CC"/>
    <a:srgbClr val="759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8" autoAdjust="0"/>
    <p:restoredTop sz="98962" autoAdjust="0"/>
  </p:normalViewPr>
  <p:slideViewPr>
    <p:cSldViewPr snapToGrid="0">
      <p:cViewPr varScale="1">
        <p:scale>
          <a:sx n="69" d="100"/>
          <a:sy n="69" d="100"/>
        </p:scale>
        <p:origin x="-196" y="-64"/>
      </p:cViewPr>
      <p:guideLst>
        <p:guide orient="horz"/>
        <p:guide pos="37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-134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3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3.wmf"/><Relationship Id="rId1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3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3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3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38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69.wmf"/><Relationship Id="rId2" Type="http://schemas.openxmlformats.org/officeDocument/2006/relationships/image" Target="../media/image63.wmf"/><Relationship Id="rId1" Type="http://schemas.openxmlformats.org/officeDocument/2006/relationships/image" Target="../media/image38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5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5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38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800">
                <a:cs typeface="+mn-cs"/>
              </a:defRPr>
            </a:lvl1pPr>
          </a:lstStyle>
          <a:p>
            <a:pPr>
              <a:defRPr/>
            </a:pPr>
            <a:r>
              <a:rPr lang="en-ZA"/>
              <a:t>Vectors</a:t>
            </a:r>
            <a:endParaRPr lang="en-GB"/>
          </a:p>
        </p:txBody>
      </p:sp>
      <p:sp>
        <p:nvSpPr>
          <p:cNvPr id="375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5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2BD4A9A-E09E-48DA-8903-70751EC35A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92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BE069D4-F5F6-4306-888C-17CE173FD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8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fld id="{34996E43-A4C2-48CB-9F1C-EF3353100F5B}" type="slidenum">
              <a:rPr lang="en-US" altLang="en-US" sz="1200" smtClean="0">
                <a:latin typeface="Arial" pitchFamily="34" charset="0"/>
              </a:rPr>
              <a:pPr eaLnBrk="1" hangingPunct="1"/>
              <a:t>1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ACFA0A-AF32-4F79-A1BF-0BC5D6D1FA19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34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1EDF6F-C07B-4C79-A87E-940C1BCD53EA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E89E7E-DFC7-47E3-AAB2-F7AA6E9B45CA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93AE67-8FD2-49D0-B1C1-BFAEA1558F6B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374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D045DD-76E4-4166-A01E-402B354D364E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37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E33263-13B0-4EFE-84BC-0628FE31BD04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37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BB3A7-0B60-4919-B122-BE93F6334535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8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AEA790-5007-4FFE-9ED7-98CFCF230D27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8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D29C7D-901A-4441-B81F-4F3278FDFF5B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38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D98561-49F8-4ED8-925B-7075610EF0EA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A22624-4C5E-401A-A41F-2BB8C2F05DC2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B40C3F6-341F-4929-AF67-74F10E9C8AB7}" type="slidenum">
              <a:rPr lang="en-US" sz="1200">
                <a:latin typeface="Arial" charset="0"/>
              </a:rPr>
              <a:pPr algn="r"/>
              <a:t>20</a:t>
            </a:fld>
            <a:endParaRPr lang="en-US" sz="1200">
              <a:latin typeface="Arial" charset="0"/>
            </a:endParaRPr>
          </a:p>
        </p:txBody>
      </p:sp>
      <p:sp>
        <p:nvSpPr>
          <p:cNvPr id="43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97EA6F-AA50-40C3-AC2F-9E6A187F7E26}" type="slidenum">
              <a:rPr lang="en-US" smtClean="0">
                <a:cs typeface="Arial" charset="0"/>
              </a:rPr>
              <a:pPr/>
              <a:t>21</a:t>
            </a:fld>
            <a:endParaRPr lang="en-US" smtClean="0">
              <a:cs typeface="Arial" charset="0"/>
            </a:endParaRPr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093604-D9EB-4969-853A-7BE74B9066EF}" type="slidenum">
              <a:rPr lang="en-US" smtClean="0">
                <a:cs typeface="Arial" charset="0"/>
              </a:rPr>
              <a:pPr/>
              <a:t>22</a:t>
            </a:fld>
            <a:endParaRPr lang="en-US" smtClean="0">
              <a:cs typeface="Arial" charset="0"/>
            </a:endParaRPr>
          </a:p>
        </p:txBody>
      </p:sp>
      <p:sp>
        <p:nvSpPr>
          <p:cNvPr id="43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DFBA8F-E658-4B42-B20C-A340084807C6}" type="slidenum">
              <a:rPr lang="en-US" smtClean="0">
                <a:cs typeface="Arial" charset="0"/>
              </a:rPr>
              <a:pPr/>
              <a:t>23</a:t>
            </a:fld>
            <a:endParaRPr lang="en-US" smtClean="0">
              <a:cs typeface="Arial" charset="0"/>
            </a:endParaRPr>
          </a:p>
        </p:txBody>
      </p:sp>
      <p:sp>
        <p:nvSpPr>
          <p:cNvPr id="44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93334C-EA77-4F35-86BC-CFAD2BE49BAF}" type="slidenum">
              <a:rPr lang="en-US" smtClean="0">
                <a:cs typeface="Arial" charset="0"/>
              </a:rPr>
              <a:pPr/>
              <a:t>24</a:t>
            </a:fld>
            <a:endParaRPr lang="en-US" smtClean="0">
              <a:cs typeface="Arial" charset="0"/>
            </a:endParaRPr>
          </a:p>
        </p:txBody>
      </p:sp>
      <p:sp>
        <p:nvSpPr>
          <p:cNvPr id="444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A3AAD6-ED4D-4893-B360-803AE0366EA9}" type="slidenum">
              <a:rPr lang="en-US" smtClean="0">
                <a:cs typeface="Arial" charset="0"/>
              </a:rPr>
              <a:pPr/>
              <a:t>25</a:t>
            </a:fld>
            <a:endParaRPr lang="en-US" smtClean="0">
              <a:cs typeface="Arial" charset="0"/>
            </a:endParaRPr>
          </a:p>
        </p:txBody>
      </p:sp>
      <p:sp>
        <p:nvSpPr>
          <p:cNvPr id="44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7AB40D-3EB3-4048-8E8B-DCB674A3F139}" type="slidenum">
              <a:rPr lang="en-US" smtClean="0">
                <a:cs typeface="Arial" charset="0"/>
              </a:rPr>
              <a:pPr/>
              <a:t>26</a:t>
            </a:fld>
            <a:endParaRPr lang="en-US" smtClean="0">
              <a:cs typeface="Arial" charset="0"/>
            </a:endParaRPr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488FE2-5D71-411B-987C-9145DA064180}" type="slidenum">
              <a:rPr lang="en-US" smtClean="0">
                <a:cs typeface="Arial" charset="0"/>
              </a:rPr>
              <a:pPr/>
              <a:t>27</a:t>
            </a:fld>
            <a:endParaRPr lang="en-US" smtClean="0">
              <a:cs typeface="Arial" charset="0"/>
            </a:endParaRPr>
          </a:p>
        </p:txBody>
      </p:sp>
      <p:sp>
        <p:nvSpPr>
          <p:cNvPr id="45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DA8FFC-F492-40DE-9AC5-12D30C13CD4C}" type="slidenum">
              <a:rPr lang="en-US" smtClean="0">
                <a:cs typeface="Arial" charset="0"/>
              </a:rPr>
              <a:pPr/>
              <a:t>28</a:t>
            </a:fld>
            <a:endParaRPr lang="en-US" smtClean="0">
              <a:cs typeface="Arial" charset="0"/>
            </a:endParaRPr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DBDC33-CD80-4FA9-9482-AC818C97DE02}" type="slidenum">
              <a:rPr lang="en-US" smtClean="0">
                <a:cs typeface="Arial" charset="0"/>
              </a:rPr>
              <a:pPr/>
              <a:t>29</a:t>
            </a:fld>
            <a:endParaRPr lang="en-US" smtClean="0">
              <a:cs typeface="Arial" charset="0"/>
            </a:endParaRPr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D3712-444E-41D5-95F7-0C545AE1B7C3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65D9FF-A208-4194-ADB5-6F79CA8C7CB0}" type="slidenum">
              <a:rPr lang="en-US" smtClean="0">
                <a:cs typeface="Arial" charset="0"/>
              </a:rPr>
              <a:pPr/>
              <a:t>30</a:t>
            </a:fld>
            <a:endParaRPr lang="en-US" smtClean="0">
              <a:cs typeface="Arial" charset="0"/>
            </a:endParaRPr>
          </a:p>
        </p:txBody>
      </p:sp>
      <p:sp>
        <p:nvSpPr>
          <p:cNvPr id="45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2A65B-B56C-4E40-B659-CFC2E9147226}" type="slidenum">
              <a:rPr lang="en-US" smtClean="0">
                <a:cs typeface="Arial" charset="0"/>
              </a:rPr>
              <a:pPr/>
              <a:t>31</a:t>
            </a:fld>
            <a:endParaRPr lang="en-US" smtClean="0">
              <a:cs typeface="Arial" charset="0"/>
            </a:endParaRPr>
          </a:p>
        </p:txBody>
      </p:sp>
      <p:sp>
        <p:nvSpPr>
          <p:cNvPr id="458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8FB7BB-04BA-475B-BF39-8276E24AED22}" type="slidenum">
              <a:rPr lang="en-US" smtClean="0">
                <a:cs typeface="Arial" charset="0"/>
              </a:rPr>
              <a:pPr/>
              <a:t>32</a:t>
            </a:fld>
            <a:endParaRPr lang="en-US" smtClean="0">
              <a:cs typeface="Arial" charset="0"/>
            </a:endParaRPr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D78464-9C66-4B53-ABC5-75724B8C6D19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1962CF-58B9-4FC9-AC26-5802C12C6CAE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BD488C-F1D1-4D94-A464-E4CF31286E6B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C8B45E-9C23-4F84-89F2-4E9612F2BFAC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534F69-7A57-443F-A168-11884254FD10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378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EDBE98-A308-4122-B1BA-039718191F0D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E3EB0-2F2D-4EC4-8410-2F5011861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96017-AD6D-4D66-B226-D003BA370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163" y="574675"/>
            <a:ext cx="2192337" cy="2943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574675"/>
            <a:ext cx="6429375" cy="2943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614EB-9276-46B4-B1A4-FE7CB2E06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574675"/>
            <a:ext cx="8231187" cy="655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1343025"/>
            <a:ext cx="4310062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6BAF3-B0C1-4C21-84B4-0E6EF8878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6FC3A-0091-4718-BC5B-A94188F85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DA643-064D-48E1-821F-553B28C32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343025"/>
            <a:ext cx="4310062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2271A-F048-4E28-AC4E-5F45EC2E7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AECC9-257C-45D1-883C-4A38340A9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E9124-CD0C-4C13-9F7C-5B7BD9573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6EC01-7C5C-45BA-AB6A-71464C3D5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DF0B6-095F-4119-861D-B1CDDF607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EBC48-C803-47FF-89B7-64DDA0E51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43025"/>
            <a:ext cx="8774112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5F5F5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1">
                <a:solidFill>
                  <a:srgbClr val="5F5F5F"/>
                </a:solidFill>
                <a:latin typeface="Koala" pitchFamily="34" charset="0"/>
                <a:cs typeface="+mn-cs"/>
              </a:defRPr>
            </a:lvl1pPr>
          </a:lstStyle>
          <a:p>
            <a:pPr>
              <a:defRPr/>
            </a:pPr>
            <a:fld id="{B3AF57C7-5C01-4152-973A-639DCFD88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79388" y="438150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574675"/>
            <a:ext cx="82311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79388" y="6429375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794125" y="182563"/>
            <a:ext cx="14716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  <a:cs typeface="+mn-cs"/>
              </a:rPr>
              <a:t>NEWTON’S LAWS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8143875" y="182563"/>
            <a:ext cx="9207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  <a:cs typeface="+mn-cs"/>
              </a:rPr>
              <a:t>VECTORS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80000"/>
        <a:buFont typeface="Arial" charset="0"/>
        <a:defRPr sz="2400">
          <a:solidFill>
            <a:srgbClr val="000066"/>
          </a:solidFill>
          <a:latin typeface="+mn-lt"/>
        </a:defRPr>
      </a:lvl2pPr>
      <a:lvl3pPr marL="714375" indent="-3556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Blip>
          <a:blip r:embed="rId14"/>
        </a:buBlip>
        <a:defRPr sz="2200">
          <a:solidFill>
            <a:srgbClr val="000066"/>
          </a:solidFill>
          <a:latin typeface="+mn-lt"/>
        </a:defRPr>
      </a:lvl3pPr>
      <a:lvl4pPr marL="893763" indent="477838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50000"/>
        <a:buFont typeface="Arial" charset="0"/>
        <a:defRPr sz="2400">
          <a:solidFill>
            <a:srgbClr val="000066"/>
          </a:solidFill>
          <a:latin typeface="+mn-lt"/>
        </a:defRPr>
      </a:lvl4pPr>
      <a:lvl5pPr marL="10731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5pPr>
      <a:lvl6pPr marL="15303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6pPr>
      <a:lvl7pPr marL="19875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7pPr>
      <a:lvl8pPr marL="24447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8pPr>
      <a:lvl9pPr marL="29019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42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1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10" Type="http://schemas.openxmlformats.org/officeDocument/2006/relationships/oleObject" Target="../embeddings/oleObject38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4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1.png"/><Relationship Id="rId5" Type="http://schemas.openxmlformats.org/officeDocument/2006/relationships/image" Target="../media/image38.wmf"/><Relationship Id="rId15" Type="http://schemas.openxmlformats.org/officeDocument/2006/relationships/oleObject" Target="../embeddings/oleObject49.bin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38.wmf"/><Relationship Id="rId10" Type="http://schemas.openxmlformats.org/officeDocument/2006/relationships/image" Target="../media/image42.wmf"/><Relationship Id="rId4" Type="http://schemas.openxmlformats.org/officeDocument/2006/relationships/oleObject" Target="../embeddings/oleObject55.bin"/><Relationship Id="rId9" Type="http://schemas.openxmlformats.org/officeDocument/2006/relationships/oleObject" Target="../embeddings/oleObject5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38.wmf"/><Relationship Id="rId10" Type="http://schemas.openxmlformats.org/officeDocument/2006/relationships/image" Target="../media/image42.wmf"/><Relationship Id="rId4" Type="http://schemas.openxmlformats.org/officeDocument/2006/relationships/oleObject" Target="../embeddings/oleObject59.bin"/><Relationship Id="rId9" Type="http://schemas.openxmlformats.org/officeDocument/2006/relationships/oleObject" Target="../embeddings/oleObject6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4.bin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oleObject" Target="../embeddings/oleObject67.bin"/><Relationship Id="rId9" Type="http://schemas.openxmlformats.org/officeDocument/2006/relationships/oleObject" Target="../embeddings/oleObject7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oleObject" Target="../embeddings/oleObject71.bin"/><Relationship Id="rId9" Type="http://schemas.openxmlformats.org/officeDocument/2006/relationships/oleObject" Target="../embeddings/oleObject74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oleObject" Target="../embeddings/oleObject75.bin"/><Relationship Id="rId9" Type="http://schemas.openxmlformats.org/officeDocument/2006/relationships/oleObject" Target="../embeddings/oleObject7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84.bin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80.bin"/><Relationship Id="rId11" Type="http://schemas.openxmlformats.org/officeDocument/2006/relationships/oleObject" Target="../embeddings/oleObject83.bin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oleObject" Target="../embeddings/oleObject79.bin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4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54.w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50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52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57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0" Type="http://schemas.openxmlformats.org/officeDocument/2006/relationships/oleObject" Target="../embeddings/oleObject99.bin"/><Relationship Id="rId4" Type="http://schemas.openxmlformats.org/officeDocument/2006/relationships/oleObject" Target="../embeddings/oleObject96.bin"/><Relationship Id="rId9" Type="http://schemas.openxmlformats.org/officeDocument/2006/relationships/image" Target="../media/image6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oleObject" Target="../embeddings/oleObject105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63.wmf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01.bin"/><Relationship Id="rId11" Type="http://schemas.openxmlformats.org/officeDocument/2006/relationships/oleObject" Target="../embeddings/oleObject104.bin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64.wmf"/><Relationship Id="rId14" Type="http://schemas.openxmlformats.org/officeDocument/2006/relationships/image" Target="../media/image6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13" Type="http://schemas.openxmlformats.org/officeDocument/2006/relationships/image" Target="../media/image67.wmf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110.bin"/><Relationship Id="rId17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2.bin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07.bin"/><Relationship Id="rId11" Type="http://schemas.openxmlformats.org/officeDocument/2006/relationships/image" Target="../media/image65.wmf"/><Relationship Id="rId5" Type="http://schemas.openxmlformats.org/officeDocument/2006/relationships/image" Target="../media/image38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109.bin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111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13" Type="http://schemas.openxmlformats.org/officeDocument/2006/relationships/image" Target="../media/image73.wmf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72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116.bin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71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oleObject" Target="../embeddings/oleObject123.bin"/><Relationship Id="rId18" Type="http://schemas.openxmlformats.org/officeDocument/2006/relationships/oleObject" Target="../embeddings/oleObject126.bin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122.bin"/><Relationship Id="rId17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5.bin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76.wmf"/><Relationship Id="rId5" Type="http://schemas.openxmlformats.org/officeDocument/2006/relationships/image" Target="../media/image5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12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9.bin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28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127.bin"/><Relationship Id="rId9" Type="http://schemas.openxmlformats.org/officeDocument/2006/relationships/image" Target="../media/image79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2.bin"/><Relationship Id="rId13" Type="http://schemas.openxmlformats.org/officeDocument/2006/relationships/oleObject" Target="../embeddings/oleObject135.bin"/><Relationship Id="rId18" Type="http://schemas.openxmlformats.org/officeDocument/2006/relationships/image" Target="../media/image83.wmf"/><Relationship Id="rId3" Type="http://schemas.openxmlformats.org/officeDocument/2006/relationships/notesSlide" Target="../notesSlides/notesSlide31.xml"/><Relationship Id="rId21" Type="http://schemas.openxmlformats.org/officeDocument/2006/relationships/oleObject" Target="../embeddings/oleObject139.bin"/><Relationship Id="rId7" Type="http://schemas.openxmlformats.org/officeDocument/2006/relationships/image" Target="../media/image76.wmf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1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31.bin"/><Relationship Id="rId11" Type="http://schemas.openxmlformats.org/officeDocument/2006/relationships/oleObject" Target="../embeddings/oleObject134.bin"/><Relationship Id="rId5" Type="http://schemas.openxmlformats.org/officeDocument/2006/relationships/image" Target="../media/image75.wmf"/><Relationship Id="rId15" Type="http://schemas.openxmlformats.org/officeDocument/2006/relationships/oleObject" Target="../embeddings/oleObject136.bin"/><Relationship Id="rId10" Type="http://schemas.openxmlformats.org/officeDocument/2006/relationships/oleObject" Target="../embeddings/oleObject133.bin"/><Relationship Id="rId19" Type="http://schemas.openxmlformats.org/officeDocument/2006/relationships/oleObject" Target="../embeddings/oleObject138.bin"/><Relationship Id="rId4" Type="http://schemas.openxmlformats.org/officeDocument/2006/relationships/oleObject" Target="../embeddings/oleObject130.bin"/><Relationship Id="rId9" Type="http://schemas.openxmlformats.org/officeDocument/2006/relationships/image" Target="../media/image79.wmf"/><Relationship Id="rId14" Type="http://schemas.openxmlformats.org/officeDocument/2006/relationships/image" Target="../media/image81.wmf"/><Relationship Id="rId22" Type="http://schemas.openxmlformats.org/officeDocument/2006/relationships/image" Target="../media/image85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png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10.wmf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6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68799" y="1661013"/>
            <a:ext cx="3022279" cy="3418501"/>
          </a:xfr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100000"/>
              </a:spcBef>
            </a:pPr>
            <a:r>
              <a:rPr lang="en-US" altLang="en-US" sz="4400" b="1" dirty="0" smtClean="0">
                <a:solidFill>
                  <a:srgbClr val="FF0000"/>
                </a:solidFill>
              </a:rPr>
              <a:t>PHY1012F</a:t>
            </a:r>
            <a:r>
              <a:rPr lang="en-US" altLang="en-US" sz="4400" b="1" smtClean="0">
                <a:solidFill>
                  <a:srgbClr val="0000CC"/>
                </a:solidFill>
              </a:rPr>
              <a:t/>
            </a:r>
            <a:br>
              <a:rPr lang="en-US" altLang="en-US" sz="4400" b="1" smtClean="0">
                <a:solidFill>
                  <a:srgbClr val="0000CC"/>
                </a:solidFill>
              </a:rPr>
            </a:br>
            <a:r>
              <a:rPr lang="en-US" altLang="en-US" sz="4400" b="1" smtClean="0">
                <a:solidFill>
                  <a:schemeClr val="tx1"/>
                </a:solidFill>
              </a:rPr>
              <a:t>VECTORS</a:t>
            </a:r>
            <a:r>
              <a:rPr lang="en-US" altLang="en-US" sz="4400" b="1" dirty="0" smtClean="0">
                <a:solidFill>
                  <a:schemeClr val="tx1"/>
                </a:solidFill>
              </a:rPr>
              <a:t/>
            </a:r>
            <a:br>
              <a:rPr lang="en-US" altLang="en-US" sz="4400" b="1" dirty="0" smtClean="0">
                <a:solidFill>
                  <a:schemeClr val="tx1"/>
                </a:solidFill>
              </a:rPr>
            </a:br>
            <a:r>
              <a:rPr lang="en-US" altLang="en-US" sz="2800" b="1" dirty="0" smtClean="0">
                <a:solidFill>
                  <a:schemeClr val="tx1"/>
                </a:solidFill>
              </a:rPr>
              <a:t/>
            </a:r>
            <a:br>
              <a:rPr lang="en-US" altLang="en-US" sz="2800" b="1" dirty="0" smtClean="0">
                <a:solidFill>
                  <a:schemeClr val="tx1"/>
                </a:solidFill>
              </a:rPr>
            </a:br>
            <a:endParaRPr lang="en-US" altLang="en-US" sz="2800" b="1" dirty="0" smtClean="0">
              <a:solidFill>
                <a:schemeClr val="tx1"/>
              </a:solidFill>
            </a:endParaRPr>
          </a:p>
        </p:txBody>
      </p:sp>
      <p:sp useBgFill="1"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0" y="153988"/>
            <a:ext cx="9144000" cy="498475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   </a:t>
            </a:r>
          </a:p>
        </p:txBody>
      </p:sp>
      <p:sp>
        <p:nvSpPr>
          <p:cNvPr id="14340" name="Rectangle 1"/>
          <p:cNvSpPr>
            <a:spLocks noChangeArrowheads="1"/>
          </p:cNvSpPr>
          <p:nvPr/>
        </p:nvSpPr>
        <p:spPr bwMode="auto">
          <a:xfrm>
            <a:off x="179388" y="5475288"/>
            <a:ext cx="61928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 sz="2800" dirty="0" err="1" smtClean="0">
                <a:latin typeface="Comic Sans MS" pitchFamily="66" charset="0"/>
              </a:rPr>
              <a:t>Gregor</a:t>
            </a:r>
            <a:r>
              <a:rPr lang="en-US" altLang="en-US" sz="2800" dirty="0" smtClean="0">
                <a:latin typeface="Comic Sans MS" pitchFamily="66" charset="0"/>
              </a:rPr>
              <a:t> Leigh</a:t>
            </a:r>
            <a:r>
              <a:rPr lang="en-US" altLang="en-US" sz="2800" dirty="0">
                <a:latin typeface="Comic Sans MS" pitchFamily="66" charset="0"/>
              </a:rPr>
              <a:t/>
            </a:r>
            <a:br>
              <a:rPr lang="en-US" altLang="en-US" sz="2800" dirty="0">
                <a:latin typeface="Comic Sans MS" pitchFamily="66" charset="0"/>
              </a:rPr>
            </a:br>
            <a:r>
              <a:rPr lang="en-ZA" altLang="en-US" sz="2800" dirty="0" smtClean="0">
                <a:latin typeface="Comic Sans MS" pitchFamily="66" charset="0"/>
              </a:rPr>
              <a:t>gregor.leigh@uct.ac.za</a:t>
            </a:r>
            <a:endParaRPr lang="en-ZA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60003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00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410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8681395-F393-4BC8-BA82-4A72763FEE21}" type="slidenum">
              <a:rPr lang="en-US" smtClean="0">
                <a:latin typeface="Koala"/>
                <a:cs typeface="Arial" charset="0"/>
              </a:rPr>
              <a:pPr/>
              <a:t>10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41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34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US" smtClean="0"/>
              <a:t>Adding two vectors (graphically joining them head-to-tail) produces a resultant (drawn from the tail of the first to the head of the last)…</a:t>
            </a:r>
          </a:p>
        </p:txBody>
      </p:sp>
      <p:graphicFrame>
        <p:nvGraphicFramePr>
          <p:cNvPr id="340996" name="Object 4"/>
          <p:cNvGraphicFramePr>
            <a:graphicFrameLocks noChangeAspect="1"/>
          </p:cNvGraphicFramePr>
          <p:nvPr/>
        </p:nvGraphicFramePr>
        <p:xfrm>
          <a:off x="6929438" y="338772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15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338772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1013" name="Rectangle 8"/>
          <p:cNvSpPr>
            <a:spLocks noChangeArrowheads="1"/>
          </p:cNvSpPr>
          <p:nvPr/>
        </p:nvSpPr>
        <p:spPr bwMode="auto">
          <a:xfrm>
            <a:off x="179388" y="2741613"/>
            <a:ext cx="556895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“Running the movie backwards” resolves a single vector into two (or more!) components.</a:t>
            </a:r>
          </a:p>
        </p:txBody>
      </p:sp>
      <p:sp>
        <p:nvSpPr>
          <p:cNvPr id="341005" name="Line 13"/>
          <p:cNvSpPr>
            <a:spLocks noChangeShapeType="1"/>
          </p:cNvSpPr>
          <p:nvPr/>
        </p:nvSpPr>
        <p:spPr bwMode="auto">
          <a:xfrm flipV="1">
            <a:off x="7631113" y="2781300"/>
            <a:ext cx="488950" cy="1916113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1006" name="Line 14"/>
          <p:cNvSpPr>
            <a:spLocks noChangeShapeType="1"/>
          </p:cNvSpPr>
          <p:nvPr/>
        </p:nvSpPr>
        <p:spPr bwMode="auto">
          <a:xfrm flipV="1">
            <a:off x="6416675" y="4697413"/>
            <a:ext cx="1216025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1007" name="Object 15"/>
          <p:cNvGraphicFramePr>
            <a:graphicFrameLocks noChangeAspect="1"/>
          </p:cNvGraphicFramePr>
          <p:nvPr/>
        </p:nvGraphicFramePr>
        <p:xfrm>
          <a:off x="6913563" y="4751388"/>
          <a:ext cx="342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16" name="Equation" r:id="rId6" imgW="342720" imgH="431640" progId="Equation.DSMT4">
                  <p:embed/>
                </p:oleObj>
              </mc:Choice>
              <mc:Fallback>
                <p:oleObj name="Equation" r:id="rId6" imgW="342720" imgH="431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563" y="4751388"/>
                        <a:ext cx="342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1008" name="Object 16"/>
          <p:cNvGraphicFramePr>
            <a:graphicFrameLocks noChangeAspect="1"/>
          </p:cNvGraphicFramePr>
          <p:nvPr/>
        </p:nvGraphicFramePr>
        <p:xfrm>
          <a:off x="7867650" y="3762375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17" name="Equation" r:id="rId8" imgW="355320" imgH="431640" progId="Equation.DSMT4">
                  <p:embed/>
                </p:oleObj>
              </mc:Choice>
              <mc:Fallback>
                <p:oleObj name="Equation" r:id="rId8" imgW="355320" imgH="4316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650" y="3762375"/>
                        <a:ext cx="35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1016" name="Line 17"/>
          <p:cNvSpPr>
            <a:spLocks noChangeShapeType="1"/>
          </p:cNvSpPr>
          <p:nvPr/>
        </p:nvSpPr>
        <p:spPr bwMode="auto">
          <a:xfrm flipV="1">
            <a:off x="6405563" y="2794000"/>
            <a:ext cx="1730375" cy="1920875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34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005" grpId="0" animBg="1"/>
      <p:bldP spid="34100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100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45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26CBFE6-B3E9-4A53-929D-8E9B8722EA05}" type="slidenum">
              <a:rPr lang="en-US" smtClean="0">
                <a:latin typeface="Koala"/>
                <a:cs typeface="Arial" charset="0"/>
              </a:rPr>
              <a:pPr/>
              <a:t>11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451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3451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US" smtClean="0"/>
              <a:t>Adding two vectors (graphically joining them head-to-tail) produces a resultant (drawn from the tail of the first to the head of the last)…</a:t>
            </a:r>
          </a:p>
        </p:txBody>
      </p:sp>
      <p:graphicFrame>
        <p:nvGraphicFramePr>
          <p:cNvPr id="345092" name="Object 4"/>
          <p:cNvGraphicFramePr>
            <a:graphicFrameLocks noChangeAspect="1"/>
          </p:cNvGraphicFramePr>
          <p:nvPr/>
        </p:nvGraphicFramePr>
        <p:xfrm>
          <a:off x="6929438" y="338296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08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338296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5104" name="Rectangle 5"/>
          <p:cNvSpPr>
            <a:spLocks noChangeArrowheads="1"/>
          </p:cNvSpPr>
          <p:nvPr/>
        </p:nvSpPr>
        <p:spPr bwMode="auto">
          <a:xfrm>
            <a:off x="179388" y="2741613"/>
            <a:ext cx="556895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“Running the movie backwards” resolves a single vector into two (or more!) components.</a:t>
            </a:r>
          </a:p>
        </p:txBody>
      </p:sp>
      <p:sp>
        <p:nvSpPr>
          <p:cNvPr id="345094" name="Line 6"/>
          <p:cNvSpPr>
            <a:spLocks noChangeShapeType="1"/>
          </p:cNvSpPr>
          <p:nvPr/>
        </p:nvSpPr>
        <p:spPr bwMode="auto">
          <a:xfrm flipV="1">
            <a:off x="7631113" y="2781300"/>
            <a:ext cx="488950" cy="1916113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5095" name="Line 7"/>
          <p:cNvSpPr>
            <a:spLocks noChangeShapeType="1"/>
          </p:cNvSpPr>
          <p:nvPr/>
        </p:nvSpPr>
        <p:spPr bwMode="auto">
          <a:xfrm flipH="1" flipV="1">
            <a:off x="7626350" y="4684713"/>
            <a:ext cx="830263" cy="1055687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5096" name="Object 8"/>
          <p:cNvGraphicFramePr>
            <a:graphicFrameLocks noChangeAspect="1"/>
          </p:cNvGraphicFramePr>
          <p:nvPr/>
        </p:nvGraphicFramePr>
        <p:xfrm>
          <a:off x="8015288" y="4791075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09" name="Equation" r:id="rId6" imgW="355320" imgH="431640" progId="Equation.DSMT4">
                  <p:embed/>
                </p:oleObj>
              </mc:Choice>
              <mc:Fallback>
                <p:oleObj name="Equation" r:id="rId6" imgW="355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5288" y="4791075"/>
                        <a:ext cx="35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097" name="Object 9"/>
          <p:cNvGraphicFramePr>
            <a:graphicFrameLocks noChangeAspect="1"/>
          </p:cNvGraphicFramePr>
          <p:nvPr/>
        </p:nvGraphicFramePr>
        <p:xfrm>
          <a:off x="7867650" y="3762375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10" name="Equation" r:id="rId8" imgW="355320" imgH="431640" progId="Equation.DSMT4">
                  <p:embed/>
                </p:oleObj>
              </mc:Choice>
              <mc:Fallback>
                <p:oleObj name="Equation" r:id="rId8" imgW="35532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650" y="3762375"/>
                        <a:ext cx="35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5107" name="Line 10"/>
          <p:cNvSpPr>
            <a:spLocks noChangeShapeType="1"/>
          </p:cNvSpPr>
          <p:nvPr/>
        </p:nvSpPr>
        <p:spPr bwMode="auto">
          <a:xfrm flipV="1">
            <a:off x="6405563" y="2794000"/>
            <a:ext cx="1730375" cy="1920875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5099" name="Object 11"/>
          <p:cNvGraphicFramePr>
            <a:graphicFrameLocks noChangeAspect="1"/>
          </p:cNvGraphicFramePr>
          <p:nvPr/>
        </p:nvGraphicFramePr>
        <p:xfrm>
          <a:off x="7064375" y="5237163"/>
          <a:ext cx="342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11" name="Equation" r:id="rId10" imgW="342720" imgH="431640" progId="Equation.DSMT4">
                  <p:embed/>
                </p:oleObj>
              </mc:Choice>
              <mc:Fallback>
                <p:oleObj name="Equation" r:id="rId10" imgW="34272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75" y="5237163"/>
                        <a:ext cx="342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Line 12"/>
          <p:cNvSpPr>
            <a:spLocks noChangeShapeType="1"/>
          </p:cNvSpPr>
          <p:nvPr/>
        </p:nvSpPr>
        <p:spPr bwMode="auto">
          <a:xfrm>
            <a:off x="6413500" y="4710113"/>
            <a:ext cx="2060575" cy="1033462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5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45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5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4" grpId="0" animBg="1"/>
      <p:bldP spid="345095" grpId="0" animBg="1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7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4307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C9421CA-651B-44F6-859B-DF0AF3457FE6}" type="slidenum">
              <a:rPr lang="en-US" smtClean="0">
                <a:latin typeface="Koala"/>
                <a:cs typeface="Arial" charset="0"/>
              </a:rPr>
              <a:pPr/>
              <a:t>12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430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34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US" smtClean="0"/>
              <a:t>Adding two vectors (graphically joining them head-to-tail) produces a resultant (drawn from the tail of the first to the head of the last)…</a:t>
            </a:r>
          </a:p>
        </p:txBody>
      </p:sp>
      <p:graphicFrame>
        <p:nvGraphicFramePr>
          <p:cNvPr id="343044" name="Object 4"/>
          <p:cNvGraphicFramePr>
            <a:graphicFrameLocks noChangeAspect="1"/>
          </p:cNvGraphicFramePr>
          <p:nvPr/>
        </p:nvGraphicFramePr>
        <p:xfrm>
          <a:off x="6929438" y="338296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85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338296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75" name="Rectangle 8"/>
          <p:cNvSpPr>
            <a:spLocks noChangeArrowheads="1"/>
          </p:cNvSpPr>
          <p:nvPr/>
        </p:nvSpPr>
        <p:spPr bwMode="auto">
          <a:xfrm>
            <a:off x="179388" y="2741613"/>
            <a:ext cx="556895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“Running the movie backwards” resolves a single vector into two (or more!) components.</a:t>
            </a:r>
          </a:p>
        </p:txBody>
      </p:sp>
      <p:sp>
        <p:nvSpPr>
          <p:cNvPr id="343076" name="Rectangle 9"/>
          <p:cNvSpPr>
            <a:spLocks noChangeArrowheads="1"/>
          </p:cNvSpPr>
          <p:nvPr/>
        </p:nvSpPr>
        <p:spPr bwMode="auto">
          <a:xfrm>
            <a:off x="179388" y="4141788"/>
            <a:ext cx="6164262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Even if the number of components </a:t>
            </a:r>
            <a:br>
              <a:rPr lang="en-US">
                <a:solidFill>
                  <a:srgbClr val="000066"/>
                </a:solidFill>
              </a:rPr>
            </a:br>
            <a:r>
              <a:rPr lang="en-US">
                <a:solidFill>
                  <a:srgbClr val="000066"/>
                </a:solidFill>
              </a:rPr>
              <a:t>is restricted, there is still an infinite number of pairs into which a </a:t>
            </a:r>
            <a:br>
              <a:rPr lang="en-US">
                <a:solidFill>
                  <a:srgbClr val="000066"/>
                </a:solidFill>
              </a:rPr>
            </a:br>
            <a:r>
              <a:rPr lang="en-US">
                <a:solidFill>
                  <a:srgbClr val="000066"/>
                </a:solidFill>
              </a:rPr>
              <a:t>particular vector may be decomposed.</a:t>
            </a:r>
          </a:p>
        </p:txBody>
      </p:sp>
      <p:sp>
        <p:nvSpPr>
          <p:cNvPr id="343050" name="Rectangle 10"/>
          <p:cNvSpPr>
            <a:spLocks noChangeArrowheads="1"/>
          </p:cNvSpPr>
          <p:nvPr/>
        </p:nvSpPr>
        <p:spPr bwMode="auto">
          <a:xfrm>
            <a:off x="6461125" y="5727700"/>
            <a:ext cx="22574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Unless…</a:t>
            </a:r>
          </a:p>
        </p:txBody>
      </p:sp>
      <p:sp>
        <p:nvSpPr>
          <p:cNvPr id="343058" name="Line 18"/>
          <p:cNvSpPr>
            <a:spLocks noChangeShapeType="1"/>
          </p:cNvSpPr>
          <p:nvPr/>
        </p:nvSpPr>
        <p:spPr bwMode="auto">
          <a:xfrm flipH="1" flipV="1">
            <a:off x="8113713" y="2789238"/>
            <a:ext cx="334962" cy="2416175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3059" name="Line 19"/>
          <p:cNvSpPr>
            <a:spLocks noChangeShapeType="1"/>
          </p:cNvSpPr>
          <p:nvPr/>
        </p:nvSpPr>
        <p:spPr bwMode="auto">
          <a:xfrm>
            <a:off x="6416675" y="4697413"/>
            <a:ext cx="2051050" cy="498475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3060" name="Object 20"/>
          <p:cNvGraphicFramePr>
            <a:graphicFrameLocks noChangeAspect="1"/>
          </p:cNvGraphicFramePr>
          <p:nvPr/>
        </p:nvGraphicFramePr>
        <p:xfrm>
          <a:off x="7156450" y="4967288"/>
          <a:ext cx="342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86" name="Equation" r:id="rId6" imgW="342720" imgH="431640" progId="Equation.DSMT4">
                  <p:embed/>
                </p:oleObj>
              </mc:Choice>
              <mc:Fallback>
                <p:oleObj name="Equation" r:id="rId6" imgW="342720" imgH="431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4967288"/>
                        <a:ext cx="342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61" name="Object 21"/>
          <p:cNvGraphicFramePr>
            <a:graphicFrameLocks noChangeAspect="1"/>
          </p:cNvGraphicFramePr>
          <p:nvPr/>
        </p:nvGraphicFramePr>
        <p:xfrm>
          <a:off x="7867650" y="3952875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87" name="Equation" r:id="rId8" imgW="355320" imgH="431640" progId="Equation.DSMT4">
                  <p:embed/>
                </p:oleObj>
              </mc:Choice>
              <mc:Fallback>
                <p:oleObj name="Equation" r:id="rId8" imgW="355320" imgH="431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650" y="3952875"/>
                        <a:ext cx="35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63" name="Line 23"/>
          <p:cNvSpPr>
            <a:spLocks noChangeShapeType="1"/>
          </p:cNvSpPr>
          <p:nvPr/>
        </p:nvSpPr>
        <p:spPr bwMode="auto">
          <a:xfrm flipV="1">
            <a:off x="6027738" y="2814638"/>
            <a:ext cx="2089150" cy="525462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3064" name="Line 24"/>
          <p:cNvSpPr>
            <a:spLocks noChangeShapeType="1"/>
          </p:cNvSpPr>
          <p:nvPr/>
        </p:nvSpPr>
        <p:spPr bwMode="auto">
          <a:xfrm flipH="1" flipV="1">
            <a:off x="6024563" y="3316288"/>
            <a:ext cx="387350" cy="138430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3065" name="Object 25"/>
          <p:cNvGraphicFramePr>
            <a:graphicFrameLocks noChangeAspect="1"/>
          </p:cNvGraphicFramePr>
          <p:nvPr/>
        </p:nvGraphicFramePr>
        <p:xfrm>
          <a:off x="5802313" y="3871913"/>
          <a:ext cx="342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88" name="Equation" r:id="rId10" imgW="342720" imgH="431640" progId="Equation.DSMT4">
                  <p:embed/>
                </p:oleObj>
              </mc:Choice>
              <mc:Fallback>
                <p:oleObj name="Equation" r:id="rId10" imgW="342720" imgH="4316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2313" y="3871913"/>
                        <a:ext cx="342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66" name="Object 26"/>
          <p:cNvGraphicFramePr>
            <a:graphicFrameLocks noChangeAspect="1"/>
          </p:cNvGraphicFramePr>
          <p:nvPr/>
        </p:nvGraphicFramePr>
        <p:xfrm>
          <a:off x="6910388" y="2560638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89" name="Equation" r:id="rId12" imgW="355320" imgH="431640" progId="Equation.DSMT4">
                  <p:embed/>
                </p:oleObj>
              </mc:Choice>
              <mc:Fallback>
                <p:oleObj name="Equation" r:id="rId12" imgW="355320" imgH="4316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0388" y="2560638"/>
                        <a:ext cx="35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67" name="Line 27"/>
          <p:cNvSpPr>
            <a:spLocks noChangeShapeType="1"/>
          </p:cNvSpPr>
          <p:nvPr/>
        </p:nvSpPr>
        <p:spPr bwMode="auto">
          <a:xfrm>
            <a:off x="503238" y="1104900"/>
            <a:ext cx="7600950" cy="1722438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3068" name="Line 28"/>
          <p:cNvSpPr>
            <a:spLocks noChangeShapeType="1"/>
          </p:cNvSpPr>
          <p:nvPr/>
        </p:nvSpPr>
        <p:spPr bwMode="auto">
          <a:xfrm flipH="1" flipV="1">
            <a:off x="461963" y="1068388"/>
            <a:ext cx="5937250" cy="360680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3069" name="Object 29"/>
          <p:cNvGraphicFramePr>
            <a:graphicFrameLocks noChangeAspect="1"/>
          </p:cNvGraphicFramePr>
          <p:nvPr/>
        </p:nvGraphicFramePr>
        <p:xfrm>
          <a:off x="5599113" y="3770313"/>
          <a:ext cx="342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90" name="Equation" r:id="rId14" imgW="342720" imgH="431640" progId="Equation.DSMT4">
                  <p:embed/>
                </p:oleObj>
              </mc:Choice>
              <mc:Fallback>
                <p:oleObj name="Equation" r:id="rId14" imgW="342720" imgH="43164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3770313"/>
                        <a:ext cx="342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70" name="Object 30"/>
          <p:cNvGraphicFramePr>
            <a:graphicFrameLocks noChangeAspect="1"/>
          </p:cNvGraphicFramePr>
          <p:nvPr/>
        </p:nvGraphicFramePr>
        <p:xfrm>
          <a:off x="6643688" y="2598738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91" name="Equation" r:id="rId16" imgW="355320" imgH="431640" progId="Equation.DSMT4">
                  <p:embed/>
                </p:oleObj>
              </mc:Choice>
              <mc:Fallback>
                <p:oleObj name="Equation" r:id="rId16" imgW="355320" imgH="43164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8" y="2598738"/>
                        <a:ext cx="35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84" name="Line 22"/>
          <p:cNvSpPr>
            <a:spLocks noChangeShapeType="1"/>
          </p:cNvSpPr>
          <p:nvPr/>
        </p:nvSpPr>
        <p:spPr bwMode="auto">
          <a:xfrm flipV="1">
            <a:off x="6405563" y="2794000"/>
            <a:ext cx="1730375" cy="1920875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" name="Rectangle 31"/>
          <p:cNvSpPr>
            <a:spLocks noChangeArrowheads="1"/>
          </p:cNvSpPr>
          <p:nvPr/>
        </p:nvSpPr>
        <p:spPr bwMode="auto">
          <a:xfrm>
            <a:off x="7172325" y="3759200"/>
            <a:ext cx="12541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??!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4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50" grpId="0"/>
      <p:bldP spid="343058" grpId="0" animBg="1"/>
      <p:bldP spid="343059" grpId="0" animBg="1"/>
      <p:bldP spid="343063" grpId="0" animBg="1"/>
      <p:bldP spid="343064" grpId="0" animBg="1"/>
      <p:bldP spid="343067" grpId="0" animBg="1"/>
      <p:bldP spid="343068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9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7379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832245B-DF68-401D-A6EA-2128B3464937}" type="slidenum">
              <a:rPr lang="en-US" smtClean="0">
                <a:latin typeface="Koala"/>
                <a:cs typeface="Arial" charset="0"/>
              </a:rPr>
              <a:pPr/>
              <a:t>13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7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3737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…by introducing axes, we specify the directions of the components.</a:t>
            </a:r>
          </a:p>
        </p:txBody>
      </p:sp>
      <p:sp>
        <p:nvSpPr>
          <p:cNvPr id="373764" name="Rectangle 4"/>
          <p:cNvSpPr>
            <a:spLocks noChangeArrowheads="1"/>
          </p:cNvSpPr>
          <p:nvPr/>
        </p:nvSpPr>
        <p:spPr bwMode="auto">
          <a:xfrm>
            <a:off x="5699125" y="1958975"/>
            <a:ext cx="5889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ctr">
              <a:lnSpc>
                <a:spcPct val="110000"/>
              </a:lnSpc>
            </a:pP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</a:p>
        </p:txBody>
      </p:sp>
      <p:grpSp>
        <p:nvGrpSpPr>
          <p:cNvPr id="373765" name="Group 5"/>
          <p:cNvGrpSpPr>
            <a:grpSpLocks/>
          </p:cNvGrpSpPr>
          <p:nvPr/>
        </p:nvGrpSpPr>
        <p:grpSpPr bwMode="auto">
          <a:xfrm>
            <a:off x="5948363" y="2460625"/>
            <a:ext cx="2549525" cy="2919413"/>
            <a:chOff x="3747" y="1550"/>
            <a:chExt cx="1606" cy="1839"/>
          </a:xfrm>
        </p:grpSpPr>
        <p:sp>
          <p:nvSpPr>
            <p:cNvPr id="373809" name="Line 6"/>
            <p:cNvSpPr>
              <a:spLocks noChangeShapeType="1"/>
            </p:cNvSpPr>
            <p:nvPr/>
          </p:nvSpPr>
          <p:spPr bwMode="auto">
            <a:xfrm flipV="1">
              <a:off x="3828" y="1550"/>
              <a:ext cx="3" cy="183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3810" name="Line 7"/>
            <p:cNvSpPr>
              <a:spLocks noChangeShapeType="1"/>
            </p:cNvSpPr>
            <p:nvPr/>
          </p:nvSpPr>
          <p:spPr bwMode="auto">
            <a:xfrm>
              <a:off x="3747" y="3328"/>
              <a:ext cx="1606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73768" name="Rectangle 8"/>
          <p:cNvSpPr>
            <a:spLocks noChangeArrowheads="1"/>
          </p:cNvSpPr>
          <p:nvPr/>
        </p:nvSpPr>
        <p:spPr bwMode="auto">
          <a:xfrm>
            <a:off x="8240713" y="4983163"/>
            <a:ext cx="58896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ctr">
              <a:lnSpc>
                <a:spcPct val="110000"/>
              </a:lnSpc>
            </a:pP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373769" name="Line 9"/>
          <p:cNvSpPr>
            <a:spLocks noChangeShapeType="1"/>
          </p:cNvSpPr>
          <p:nvPr/>
        </p:nvSpPr>
        <p:spPr bwMode="auto">
          <a:xfrm flipV="1">
            <a:off x="8124825" y="2806700"/>
            <a:ext cx="11113" cy="190500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3770" name="Line 10"/>
          <p:cNvSpPr>
            <a:spLocks noChangeShapeType="1"/>
          </p:cNvSpPr>
          <p:nvPr/>
        </p:nvSpPr>
        <p:spPr bwMode="auto">
          <a:xfrm flipV="1">
            <a:off x="6407150" y="4713288"/>
            <a:ext cx="1717675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73771" name="Object 11"/>
          <p:cNvGraphicFramePr>
            <a:graphicFrameLocks noChangeAspect="1"/>
          </p:cNvGraphicFramePr>
          <p:nvPr/>
        </p:nvGraphicFramePr>
        <p:xfrm>
          <a:off x="7191375" y="4767263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1" name="Equation" r:id="rId4" imgW="380880" imgH="431640" progId="Equation.DSMT4">
                  <p:embed/>
                </p:oleObj>
              </mc:Choice>
              <mc:Fallback>
                <p:oleObj name="Equation" r:id="rId4" imgW="38088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75" y="4767263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3772" name="Object 12"/>
          <p:cNvGraphicFramePr>
            <a:graphicFrameLocks noChangeAspect="1"/>
          </p:cNvGraphicFramePr>
          <p:nvPr/>
        </p:nvGraphicFramePr>
        <p:xfrm>
          <a:off x="8156575" y="3671888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2" name="Equation" r:id="rId6" imgW="380880" imgH="482400" progId="Equation.DSMT4">
                  <p:embed/>
                </p:oleObj>
              </mc:Choice>
              <mc:Fallback>
                <p:oleObj name="Equation" r:id="rId6" imgW="38088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6575" y="3671888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3773" name="Rectangle 13"/>
          <p:cNvSpPr>
            <a:spLocks noChangeArrowheads="1"/>
          </p:cNvSpPr>
          <p:nvPr/>
        </p:nvSpPr>
        <p:spPr bwMode="auto">
          <a:xfrm>
            <a:off x="179388" y="2446338"/>
            <a:ext cx="556895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    is now constrained to resolve into       and      , at right angles to each other.  </a:t>
            </a:r>
          </a:p>
        </p:txBody>
      </p:sp>
      <p:graphicFrame>
        <p:nvGraphicFramePr>
          <p:cNvPr id="373774" name="Object 14"/>
          <p:cNvGraphicFramePr>
            <a:graphicFrameLocks noChangeAspect="1"/>
          </p:cNvGraphicFramePr>
          <p:nvPr/>
        </p:nvGraphicFramePr>
        <p:xfrm>
          <a:off x="398463" y="24669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3" name="Equation" r:id="rId8" imgW="266400" imgH="342720" progId="Equation.DSMT4">
                  <p:embed/>
                </p:oleObj>
              </mc:Choice>
              <mc:Fallback>
                <p:oleObj name="Equation" r:id="rId8" imgW="266400" imgH="342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24669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3775" name="Object 15"/>
          <p:cNvGraphicFramePr>
            <a:graphicFrameLocks noChangeAspect="1"/>
          </p:cNvGraphicFramePr>
          <p:nvPr/>
        </p:nvGraphicFramePr>
        <p:xfrm>
          <a:off x="1066800" y="2878138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4" name="Equation" r:id="rId10" imgW="380880" imgH="431640" progId="Equation.DSMT4">
                  <p:embed/>
                </p:oleObj>
              </mc:Choice>
              <mc:Fallback>
                <p:oleObj name="Equation" r:id="rId10" imgW="380880" imgH="431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78138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3776" name="Object 16"/>
          <p:cNvGraphicFramePr>
            <a:graphicFrameLocks noChangeAspect="1"/>
          </p:cNvGraphicFramePr>
          <p:nvPr/>
        </p:nvGraphicFramePr>
        <p:xfrm>
          <a:off x="2185988" y="2878138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5" name="Equation" r:id="rId12" imgW="380880" imgH="482400" progId="Equation.DSMT4">
                  <p:embed/>
                </p:oleObj>
              </mc:Choice>
              <mc:Fallback>
                <p:oleObj name="Equation" r:id="rId12" imgW="380880" imgH="482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2878138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3777" name="Object 17"/>
          <p:cNvGraphicFramePr>
            <a:graphicFrameLocks noChangeAspect="1"/>
          </p:cNvGraphicFramePr>
          <p:nvPr/>
        </p:nvGraphicFramePr>
        <p:xfrm>
          <a:off x="6929438" y="338296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6" name="Equation" r:id="rId14" imgW="266400" imgH="342720" progId="Equation.DSMT4">
                  <p:embed/>
                </p:oleObj>
              </mc:Choice>
              <mc:Fallback>
                <p:oleObj name="Equation" r:id="rId14" imgW="266400" imgH="3427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338296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3805" name="Line 18"/>
          <p:cNvSpPr>
            <a:spLocks noChangeShapeType="1"/>
          </p:cNvSpPr>
          <p:nvPr/>
        </p:nvSpPr>
        <p:spPr bwMode="auto">
          <a:xfrm flipV="1">
            <a:off x="6405563" y="2794000"/>
            <a:ext cx="1730375" cy="1920875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3790" name="Rectangle 30"/>
          <p:cNvSpPr>
            <a:spLocks noChangeArrowheads="1"/>
          </p:cNvSpPr>
          <p:nvPr/>
        </p:nvSpPr>
        <p:spPr bwMode="auto">
          <a:xfrm>
            <a:off x="179388" y="3951288"/>
            <a:ext cx="5413375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 that, provided that we adhere to the right-handed Cartesian convention, the axes may be orientated in any way which suits a given situation.</a:t>
            </a:r>
          </a:p>
        </p:txBody>
      </p:sp>
      <p:sp>
        <p:nvSpPr>
          <p:cNvPr id="373791" name="Line 31"/>
          <p:cNvSpPr>
            <a:spLocks noChangeShapeType="1"/>
          </p:cNvSpPr>
          <p:nvPr/>
        </p:nvSpPr>
        <p:spPr bwMode="auto">
          <a:xfrm flipH="1" flipV="1">
            <a:off x="8135938" y="2806700"/>
            <a:ext cx="376237" cy="127635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3792" name="Line 32"/>
          <p:cNvSpPr>
            <a:spLocks noChangeShapeType="1"/>
          </p:cNvSpPr>
          <p:nvPr/>
        </p:nvSpPr>
        <p:spPr bwMode="auto">
          <a:xfrm flipV="1">
            <a:off x="6407150" y="4089400"/>
            <a:ext cx="2105025" cy="625475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73793" name="Object 33"/>
          <p:cNvGraphicFramePr>
            <a:graphicFrameLocks noChangeAspect="1"/>
          </p:cNvGraphicFramePr>
          <p:nvPr/>
        </p:nvGraphicFramePr>
        <p:xfrm>
          <a:off x="7470775" y="4424363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7" name="Equation" r:id="rId16" imgW="380880" imgH="431640" progId="Equation.DSMT4">
                  <p:embed/>
                </p:oleObj>
              </mc:Choice>
              <mc:Fallback>
                <p:oleObj name="Equation" r:id="rId16" imgW="380880" imgH="4316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0775" y="4424363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3794" name="Object 34"/>
          <p:cNvGraphicFramePr>
            <a:graphicFrameLocks noChangeAspect="1"/>
          </p:cNvGraphicFramePr>
          <p:nvPr/>
        </p:nvGraphicFramePr>
        <p:xfrm>
          <a:off x="8397875" y="3189288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8" name="Equation" r:id="rId18" imgW="380880" imgH="482400" progId="Equation.DSMT4">
                  <p:embed/>
                </p:oleObj>
              </mc:Choice>
              <mc:Fallback>
                <p:oleObj name="Equation" r:id="rId18" imgW="380880" imgH="4824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75" y="3189288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73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3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37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3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960000">
                                      <p:cBhvr>
                                        <p:cTn id="30" dur="1000" fill="hold"/>
                                        <p:tgtEl>
                                          <p:spTgt spid="3737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-0.00121 0.08472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3737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42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56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0.01823 -0.02408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3737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" y="-120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73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73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3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73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73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73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373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7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4" grpId="0"/>
      <p:bldP spid="373768" grpId="0"/>
      <p:bldP spid="373769" grpId="0" animBg="1"/>
      <p:bldP spid="373769" grpId="1" animBg="1"/>
      <p:bldP spid="373770" grpId="0" animBg="1"/>
      <p:bldP spid="373770" grpId="1" animBg="1"/>
      <p:bldP spid="373773" grpId="0"/>
      <p:bldP spid="373790" grpId="0"/>
      <p:bldP spid="373791" grpId="0" animBg="1"/>
      <p:bldP spid="3737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928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3692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62ECE2A-530F-4AB6-BCF5-BF3BC7110FC3}" type="slidenum">
              <a:rPr lang="en-US" smtClean="0">
                <a:latin typeface="Koala"/>
                <a:cs typeface="Arial" charset="0"/>
              </a:rPr>
              <a:pPr/>
              <a:t>14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336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63600"/>
          </a:xfrm>
        </p:spPr>
        <p:txBody>
          <a:bodyPr/>
          <a:lstStyle/>
          <a:p>
            <a:pPr lvl="1" indent="0" eaLnBrk="1" hangingPunct="1"/>
            <a:r>
              <a:rPr lang="en-US" sz="2300" smtClean="0"/>
              <a:t>Resolution can also be seen as a </a:t>
            </a:r>
            <a:r>
              <a:rPr lang="en-US" sz="2300" i="1" smtClean="0"/>
              <a:t>projection</a:t>
            </a:r>
            <a:r>
              <a:rPr lang="en-US" sz="2300" i="1" baseline="30000" smtClean="0"/>
              <a:t> </a:t>
            </a:r>
            <a:r>
              <a:rPr lang="en-US" sz="2300" smtClean="0"/>
              <a:t> of      onto each of the axes to produce </a:t>
            </a:r>
            <a:r>
              <a:rPr lang="en-US" sz="2300" smtClean="0">
                <a:solidFill>
                  <a:srgbClr val="FF0000"/>
                </a:solidFill>
              </a:rPr>
              <a:t>vector components</a:t>
            </a:r>
            <a:r>
              <a:rPr lang="en-US" sz="2300" smtClean="0"/>
              <a:t>       and      .</a:t>
            </a:r>
          </a:p>
        </p:txBody>
      </p:sp>
      <p:grpSp>
        <p:nvGrpSpPr>
          <p:cNvPr id="336900" name="Group 4"/>
          <p:cNvGrpSpPr>
            <a:grpSpLocks/>
          </p:cNvGrpSpPr>
          <p:nvPr/>
        </p:nvGrpSpPr>
        <p:grpSpPr bwMode="auto">
          <a:xfrm>
            <a:off x="6048375" y="2384425"/>
            <a:ext cx="2787650" cy="2667000"/>
            <a:chOff x="3810" y="1502"/>
            <a:chExt cx="1756" cy="1680"/>
          </a:xfrm>
        </p:grpSpPr>
        <p:sp>
          <p:nvSpPr>
            <p:cNvPr id="336944" name="Line 5"/>
            <p:cNvSpPr>
              <a:spLocks noChangeShapeType="1"/>
            </p:cNvSpPr>
            <p:nvPr/>
          </p:nvSpPr>
          <p:spPr bwMode="auto">
            <a:xfrm flipV="1">
              <a:off x="4048" y="1818"/>
              <a:ext cx="2" cy="130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36945" name="Rectangle 6"/>
            <p:cNvSpPr>
              <a:spLocks noChangeArrowheads="1"/>
            </p:cNvSpPr>
            <p:nvPr/>
          </p:nvSpPr>
          <p:spPr bwMode="auto">
            <a:xfrm>
              <a:off x="3810" y="1502"/>
              <a:ext cx="37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 algn="ctr">
                <a:lnSpc>
                  <a:spcPct val="110000"/>
                </a:lnSpc>
              </a:pPr>
              <a:r>
                <a:rPr lang="en-US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336946" name="Line 7"/>
            <p:cNvSpPr>
              <a:spLocks noChangeShapeType="1"/>
            </p:cNvSpPr>
            <p:nvPr/>
          </p:nvSpPr>
          <p:spPr bwMode="auto">
            <a:xfrm>
              <a:off x="3967" y="3060"/>
              <a:ext cx="1322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36947" name="Rectangle 8"/>
            <p:cNvSpPr>
              <a:spLocks noChangeArrowheads="1"/>
            </p:cNvSpPr>
            <p:nvPr/>
          </p:nvSpPr>
          <p:spPr bwMode="auto">
            <a:xfrm>
              <a:off x="5195" y="2871"/>
              <a:ext cx="37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 algn="ctr">
                <a:lnSpc>
                  <a:spcPct val="110000"/>
                </a:lnSpc>
              </a:pPr>
              <a:r>
                <a:rPr lang="en-US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</a:p>
          </p:txBody>
        </p:sp>
      </p:grpSp>
      <p:sp>
        <p:nvSpPr>
          <p:cNvPr id="336905" name="Line 9"/>
          <p:cNvSpPr>
            <a:spLocks noChangeShapeType="1"/>
          </p:cNvSpPr>
          <p:nvPr/>
        </p:nvSpPr>
        <p:spPr bwMode="auto">
          <a:xfrm flipV="1">
            <a:off x="6781800" y="3211513"/>
            <a:ext cx="977900" cy="108743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36906" name="Object 10"/>
          <p:cNvGraphicFramePr>
            <a:graphicFrameLocks noChangeAspect="1"/>
          </p:cNvGraphicFramePr>
          <p:nvPr/>
        </p:nvGraphicFramePr>
        <p:xfrm>
          <a:off x="7740650" y="281146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4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281146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07" name="Line 11"/>
          <p:cNvSpPr>
            <a:spLocks noChangeShapeType="1"/>
          </p:cNvSpPr>
          <p:nvPr/>
        </p:nvSpPr>
        <p:spPr bwMode="auto">
          <a:xfrm rot="16200000" flipV="1">
            <a:off x="7102476" y="2400300"/>
            <a:ext cx="0" cy="163512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36908" name="Line 12"/>
          <p:cNvSpPr>
            <a:spLocks noChangeShapeType="1"/>
          </p:cNvSpPr>
          <p:nvPr/>
        </p:nvSpPr>
        <p:spPr bwMode="auto">
          <a:xfrm rot="16200000" flipV="1">
            <a:off x="6607176" y="3965575"/>
            <a:ext cx="0" cy="64452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36909" name="Line 13"/>
          <p:cNvSpPr>
            <a:spLocks noChangeShapeType="1"/>
          </p:cNvSpPr>
          <p:nvPr/>
        </p:nvSpPr>
        <p:spPr bwMode="auto">
          <a:xfrm rot="10800000" flipV="1">
            <a:off x="7761288" y="3057525"/>
            <a:ext cx="0" cy="188277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36910" name="Line 14"/>
          <p:cNvSpPr>
            <a:spLocks noChangeShapeType="1"/>
          </p:cNvSpPr>
          <p:nvPr/>
        </p:nvSpPr>
        <p:spPr bwMode="auto">
          <a:xfrm rot="10800000" flipV="1">
            <a:off x="6786563" y="4090988"/>
            <a:ext cx="0" cy="84931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36914" name="Line 18"/>
          <p:cNvSpPr>
            <a:spLocks noChangeShapeType="1"/>
          </p:cNvSpPr>
          <p:nvPr/>
        </p:nvSpPr>
        <p:spPr bwMode="auto">
          <a:xfrm flipV="1">
            <a:off x="7754938" y="3200400"/>
            <a:ext cx="6350" cy="109855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36915" name="Line 19"/>
          <p:cNvSpPr>
            <a:spLocks noChangeShapeType="1"/>
          </p:cNvSpPr>
          <p:nvPr/>
        </p:nvSpPr>
        <p:spPr bwMode="auto">
          <a:xfrm flipV="1">
            <a:off x="6781800" y="4287838"/>
            <a:ext cx="987425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36916" name="Object 20"/>
          <p:cNvGraphicFramePr>
            <a:graphicFrameLocks noChangeAspect="1"/>
          </p:cNvGraphicFramePr>
          <p:nvPr/>
        </p:nvGraphicFramePr>
        <p:xfrm>
          <a:off x="7070725" y="4335463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5" name="Equation" r:id="rId6" imgW="380880" imgH="431640" progId="Equation.DSMT4">
                  <p:embed/>
                </p:oleObj>
              </mc:Choice>
              <mc:Fallback>
                <p:oleObj name="Equation" r:id="rId6" imgW="380880" imgH="431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725" y="4335463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7" name="Object 21"/>
          <p:cNvGraphicFramePr>
            <a:graphicFrameLocks noChangeAspect="1"/>
          </p:cNvGraphicFramePr>
          <p:nvPr/>
        </p:nvGraphicFramePr>
        <p:xfrm>
          <a:off x="7794625" y="3475038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6" name="Equation" r:id="rId8" imgW="380880" imgH="482400" progId="Equation.DSMT4">
                  <p:embed/>
                </p:oleObj>
              </mc:Choice>
              <mc:Fallback>
                <p:oleObj name="Equation" r:id="rId8" imgW="380880" imgH="4824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25" y="3475038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19" name="Rectangle 23"/>
          <p:cNvSpPr>
            <a:spLocks noChangeArrowheads="1"/>
          </p:cNvSpPr>
          <p:nvPr/>
        </p:nvSpPr>
        <p:spPr bwMode="auto">
          <a:xfrm>
            <a:off x="179388" y="2439988"/>
            <a:ext cx="5568950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3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3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300">
                <a:solidFill>
                  <a:srgbClr val="000066"/>
                </a:solidFill>
              </a:rPr>
              <a:t>, the </a:t>
            </a:r>
            <a:r>
              <a:rPr lang="en-US" sz="2300">
                <a:solidFill>
                  <a:srgbClr val="FF0000"/>
                </a:solidFill>
              </a:rPr>
              <a:t>scalar component</a:t>
            </a:r>
            <a:r>
              <a:rPr lang="en-US" sz="2300">
                <a:solidFill>
                  <a:srgbClr val="000066"/>
                </a:solidFill>
              </a:rPr>
              <a:t> of      </a:t>
            </a:r>
            <a:br>
              <a:rPr lang="en-US" sz="2300">
                <a:solidFill>
                  <a:srgbClr val="000066"/>
                </a:solidFill>
              </a:rPr>
            </a:br>
            <a:r>
              <a:rPr lang="en-US" sz="2300">
                <a:solidFill>
                  <a:srgbClr val="000066"/>
                </a:solidFill>
              </a:rPr>
              <a:t>(or, as before, simply its </a:t>
            </a:r>
            <a:r>
              <a:rPr lang="en-US" sz="2300">
                <a:solidFill>
                  <a:srgbClr val="FF0000"/>
                </a:solidFill>
              </a:rPr>
              <a:t>component</a:t>
            </a:r>
            <a:r>
              <a:rPr lang="en-US" sz="2300">
                <a:solidFill>
                  <a:srgbClr val="000066"/>
                </a:solidFill>
              </a:rPr>
              <a:t>) along the </a:t>
            </a:r>
            <a:r>
              <a:rPr lang="en-US" sz="2300" b="1" i="1">
                <a:solidFill>
                  <a:srgbClr val="000066"/>
                </a:solidFill>
                <a:latin typeface="Times New Roman" pitchFamily="18" charset="0"/>
              </a:rPr>
              <a:t>x-</a:t>
            </a:r>
            <a:r>
              <a:rPr lang="en-US" sz="2300">
                <a:solidFill>
                  <a:srgbClr val="000066"/>
                </a:solidFill>
              </a:rPr>
              <a:t>axis …</a:t>
            </a:r>
          </a:p>
        </p:txBody>
      </p:sp>
      <p:graphicFrame>
        <p:nvGraphicFramePr>
          <p:cNvPr id="336920" name="Object 24"/>
          <p:cNvGraphicFramePr>
            <a:graphicFrameLocks noChangeAspect="1"/>
          </p:cNvGraphicFramePr>
          <p:nvPr/>
        </p:nvGraphicFramePr>
        <p:xfrm>
          <a:off x="4389438" y="245586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7" name="Equation" r:id="rId10" imgW="266400" imgH="342720" progId="Equation.DSMT4">
                  <p:embed/>
                </p:oleObj>
              </mc:Choice>
              <mc:Fallback>
                <p:oleObj name="Equation" r:id="rId10" imgW="266400" imgH="34272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38" y="245586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1" name="Rectangle 25"/>
          <p:cNvSpPr>
            <a:spLocks noChangeArrowheads="1"/>
          </p:cNvSpPr>
          <p:nvPr/>
        </p:nvSpPr>
        <p:spPr bwMode="auto">
          <a:xfrm>
            <a:off x="179388" y="3751263"/>
            <a:ext cx="55689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11"/>
              </a:buBlip>
            </a:pPr>
            <a:r>
              <a:rPr lang="en-ZA" sz="2200">
                <a:solidFill>
                  <a:srgbClr val="000066"/>
                </a:solidFill>
              </a:rPr>
              <a:t>has the same magnitude as      .</a:t>
            </a:r>
            <a:endParaRPr lang="en-ZA" sz="800">
              <a:solidFill>
                <a:srgbClr val="000066"/>
              </a:solidFill>
            </a:endParaRPr>
          </a:p>
        </p:txBody>
      </p:sp>
      <p:graphicFrame>
        <p:nvGraphicFramePr>
          <p:cNvPr id="336922" name="Object 26"/>
          <p:cNvGraphicFramePr>
            <a:graphicFrameLocks noChangeAspect="1"/>
          </p:cNvGraphicFramePr>
          <p:nvPr/>
        </p:nvGraphicFramePr>
        <p:xfrm>
          <a:off x="4689475" y="3757613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8" name="Equation" r:id="rId12" imgW="380880" imgH="431640" progId="Equation.DSMT4">
                  <p:embed/>
                </p:oleObj>
              </mc:Choice>
              <mc:Fallback>
                <p:oleObj name="Equation" r:id="rId12" imgW="380880" imgH="4316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3757613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3" name="Rectangle 27"/>
          <p:cNvSpPr>
            <a:spLocks noChangeArrowheads="1"/>
          </p:cNvSpPr>
          <p:nvPr/>
        </p:nvSpPr>
        <p:spPr bwMode="auto">
          <a:xfrm>
            <a:off x="179388" y="5127625"/>
            <a:ext cx="61944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11"/>
              </a:buBlip>
            </a:pPr>
            <a:r>
              <a:rPr lang="en-US" sz="2200">
                <a:solidFill>
                  <a:srgbClr val="000066"/>
                </a:solidFill>
              </a:rPr>
              <a:t>remains unchanged by a </a:t>
            </a:r>
            <a:r>
              <a:rPr lang="en-US" sz="2200" i="1">
                <a:solidFill>
                  <a:srgbClr val="000066"/>
                </a:solidFill>
              </a:rPr>
              <a:t>translation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 of the axes (but </a:t>
            </a:r>
            <a:r>
              <a:rPr lang="en-US" sz="2200" i="1">
                <a:solidFill>
                  <a:srgbClr val="000066"/>
                </a:solidFill>
              </a:rPr>
              <a:t>is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 changed by a </a:t>
            </a:r>
            <a:r>
              <a:rPr lang="en-US" sz="2200" i="1">
                <a:solidFill>
                  <a:srgbClr val="000066"/>
                </a:solidFill>
              </a:rPr>
              <a:t>rotation</a:t>
            </a:r>
            <a:r>
              <a:rPr lang="en-US" sz="2200">
                <a:solidFill>
                  <a:srgbClr val="000066"/>
                </a:solidFill>
              </a:rPr>
              <a:t>).</a:t>
            </a:r>
          </a:p>
        </p:txBody>
      </p:sp>
      <p:sp>
        <p:nvSpPr>
          <p:cNvPr id="336924" name="Rectangle 28"/>
          <p:cNvSpPr>
            <a:spLocks noChangeArrowheads="1"/>
          </p:cNvSpPr>
          <p:nvPr/>
        </p:nvSpPr>
        <p:spPr bwMode="auto">
          <a:xfrm>
            <a:off x="179388" y="4254500"/>
            <a:ext cx="55689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11"/>
              </a:buBlip>
            </a:pPr>
            <a:r>
              <a:rPr lang="en-ZA" sz="2200">
                <a:solidFill>
                  <a:srgbClr val="000066"/>
                </a:solidFill>
              </a:rPr>
              <a:t>is positive if it points right; negative if it points left.</a:t>
            </a:r>
          </a:p>
        </p:txBody>
      </p:sp>
      <p:graphicFrame>
        <p:nvGraphicFramePr>
          <p:cNvPr id="336925" name="Object 29"/>
          <p:cNvGraphicFramePr>
            <a:graphicFrameLocks noChangeAspect="1"/>
          </p:cNvGraphicFramePr>
          <p:nvPr/>
        </p:nvGraphicFramePr>
        <p:xfrm>
          <a:off x="7027863" y="134461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9" name="Equation" r:id="rId14" imgW="266400" imgH="342720" progId="Equation.DSMT4">
                  <p:embed/>
                </p:oleObj>
              </mc:Choice>
              <mc:Fallback>
                <p:oleObj name="Equation" r:id="rId14" imgW="266400" imgH="34272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7863" y="134461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6" name="Object 30"/>
          <p:cNvGraphicFramePr>
            <a:graphicFrameLocks noChangeAspect="1"/>
          </p:cNvGraphicFramePr>
          <p:nvPr/>
        </p:nvGraphicFramePr>
        <p:xfrm>
          <a:off x="6472238" y="1733550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50" name="Equation" r:id="rId15" imgW="380880" imgH="431640" progId="Equation.DSMT4">
                  <p:embed/>
                </p:oleObj>
              </mc:Choice>
              <mc:Fallback>
                <p:oleObj name="Equation" r:id="rId15" imgW="380880" imgH="43164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2238" y="1733550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7" name="Object 31"/>
          <p:cNvGraphicFramePr>
            <a:graphicFrameLocks noChangeAspect="1"/>
          </p:cNvGraphicFramePr>
          <p:nvPr/>
        </p:nvGraphicFramePr>
        <p:xfrm>
          <a:off x="7505700" y="1752600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51" name="Equation" r:id="rId16" imgW="380880" imgH="482400" progId="Equation.DSMT4">
                  <p:embed/>
                </p:oleObj>
              </mc:Choice>
              <mc:Fallback>
                <p:oleObj name="Equation" r:id="rId16" imgW="380880" imgH="4824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1752600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3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2.77778E-6 0.08334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369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85185E-6 L 2.77778E-6 0.08403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336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6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19843 1.85185E-6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3369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-0.14584 7.40741E-7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3369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05" grpId="0" animBg="1"/>
      <p:bldP spid="336907" grpId="0" animBg="1"/>
      <p:bldP spid="336908" grpId="0" animBg="1"/>
      <p:bldP spid="336909" grpId="0" animBg="1"/>
      <p:bldP spid="336910" grpId="0" animBg="1"/>
      <p:bldP spid="336914" grpId="0" animBg="1"/>
      <p:bldP spid="336914" grpId="1" animBg="1"/>
      <p:bldP spid="336915" grpId="0" animBg="1"/>
      <p:bldP spid="336915" grpId="1" animBg="1"/>
      <p:bldP spid="336919" grpId="0"/>
      <p:bldP spid="336921" grpId="0"/>
      <p:bldP spid="336923" grpId="0"/>
      <p:bldP spid="3369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966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939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F5C1301-93CD-445B-AB72-8D454562A4A0}" type="slidenum">
              <a:rPr lang="en-US" smtClean="0">
                <a:latin typeface="Koala"/>
                <a:cs typeface="Arial" charset="0"/>
              </a:rPr>
              <a:pPr/>
              <a:t>15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939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2939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components of     </a:t>
            </a:r>
            <a:br>
              <a:rPr lang="en-ZA" smtClean="0"/>
            </a:br>
            <a:r>
              <a:rPr lang="en-ZA" smtClean="0"/>
              <a:t>are… </a:t>
            </a:r>
            <a:endParaRPr lang="en-US" smtClean="0"/>
          </a:p>
        </p:txBody>
      </p:sp>
      <p:graphicFrame>
        <p:nvGraphicFramePr>
          <p:cNvPr id="293892" name="Object 4"/>
          <p:cNvGraphicFramePr>
            <a:graphicFrameLocks noChangeAspect="1"/>
          </p:cNvGraphicFramePr>
          <p:nvPr/>
        </p:nvGraphicFramePr>
        <p:xfrm>
          <a:off x="3343275" y="137001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74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137001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3970" name="Group 5"/>
          <p:cNvGrpSpPr>
            <a:grpSpLocks/>
          </p:cNvGrpSpPr>
          <p:nvPr/>
        </p:nvGrpSpPr>
        <p:grpSpPr bwMode="auto">
          <a:xfrm>
            <a:off x="5384800" y="1973263"/>
            <a:ext cx="2065338" cy="2128837"/>
            <a:chOff x="3247" y="2381"/>
            <a:chExt cx="1301" cy="1341"/>
          </a:xfrm>
        </p:grpSpPr>
        <p:sp>
          <p:nvSpPr>
            <p:cNvPr id="294027" name="Line 6"/>
            <p:cNvSpPr>
              <a:spLocks noChangeShapeType="1"/>
            </p:cNvSpPr>
            <p:nvPr/>
          </p:nvSpPr>
          <p:spPr bwMode="auto">
            <a:xfrm flipV="1">
              <a:off x="4113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4028" name="Line 7"/>
            <p:cNvSpPr>
              <a:spLocks noChangeShapeType="1"/>
            </p:cNvSpPr>
            <p:nvPr/>
          </p:nvSpPr>
          <p:spPr bwMode="auto">
            <a:xfrm flipV="1">
              <a:off x="3682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4029" name="Line 8"/>
            <p:cNvSpPr>
              <a:spLocks noChangeShapeType="1"/>
            </p:cNvSpPr>
            <p:nvPr/>
          </p:nvSpPr>
          <p:spPr bwMode="auto">
            <a:xfrm flipV="1">
              <a:off x="4548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4030" name="Line 9"/>
            <p:cNvSpPr>
              <a:spLocks noChangeShapeType="1"/>
            </p:cNvSpPr>
            <p:nvPr/>
          </p:nvSpPr>
          <p:spPr bwMode="auto">
            <a:xfrm flipV="1">
              <a:off x="3247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93971" name="Group 10"/>
          <p:cNvGrpSpPr>
            <a:grpSpLocks/>
          </p:cNvGrpSpPr>
          <p:nvPr/>
        </p:nvGrpSpPr>
        <p:grpSpPr bwMode="auto">
          <a:xfrm>
            <a:off x="5037138" y="2038350"/>
            <a:ext cx="2792412" cy="1825625"/>
            <a:chOff x="3028" y="2422"/>
            <a:chExt cx="1958" cy="1150"/>
          </a:xfrm>
        </p:grpSpPr>
        <p:grpSp>
          <p:nvGrpSpPr>
            <p:cNvPr id="294017" name="Group 11"/>
            <p:cNvGrpSpPr>
              <a:grpSpLocks/>
            </p:cNvGrpSpPr>
            <p:nvPr/>
          </p:nvGrpSpPr>
          <p:grpSpPr bwMode="auto">
            <a:xfrm>
              <a:off x="3028" y="2422"/>
              <a:ext cx="1958" cy="985"/>
              <a:chOff x="2974" y="2422"/>
              <a:chExt cx="1837" cy="985"/>
            </a:xfrm>
          </p:grpSpPr>
          <p:sp>
            <p:nvSpPr>
              <p:cNvPr id="294023" name="Line 12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24" name="Line 13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25" name="Line 14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26" name="Line 15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294018" name="Group 16"/>
            <p:cNvGrpSpPr>
              <a:grpSpLocks/>
            </p:cNvGrpSpPr>
            <p:nvPr/>
          </p:nvGrpSpPr>
          <p:grpSpPr bwMode="auto">
            <a:xfrm>
              <a:off x="3028" y="2587"/>
              <a:ext cx="1958" cy="985"/>
              <a:chOff x="2974" y="2422"/>
              <a:chExt cx="1837" cy="985"/>
            </a:xfrm>
          </p:grpSpPr>
          <p:sp>
            <p:nvSpPr>
              <p:cNvPr id="294019" name="Line 17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20" name="Line 18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21" name="Line 19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22" name="Line 20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293972" name="Group 21"/>
          <p:cNvGrpSpPr>
            <a:grpSpLocks/>
          </p:cNvGrpSpPr>
          <p:nvPr/>
        </p:nvGrpSpPr>
        <p:grpSpPr bwMode="auto">
          <a:xfrm>
            <a:off x="5724525" y="1973263"/>
            <a:ext cx="2054225" cy="2128837"/>
            <a:chOff x="3407" y="2381"/>
            <a:chExt cx="1294" cy="1341"/>
          </a:xfrm>
        </p:grpSpPr>
        <p:sp>
          <p:nvSpPr>
            <p:cNvPr id="294013" name="Line 22"/>
            <p:cNvSpPr>
              <a:spLocks noChangeShapeType="1"/>
            </p:cNvSpPr>
            <p:nvPr/>
          </p:nvSpPr>
          <p:spPr bwMode="auto">
            <a:xfrm flipV="1">
              <a:off x="3838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4014" name="Line 23"/>
            <p:cNvSpPr>
              <a:spLocks noChangeShapeType="1"/>
            </p:cNvSpPr>
            <p:nvPr/>
          </p:nvSpPr>
          <p:spPr bwMode="auto">
            <a:xfrm flipV="1">
              <a:off x="3407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4015" name="Line 24"/>
            <p:cNvSpPr>
              <a:spLocks noChangeShapeType="1"/>
            </p:cNvSpPr>
            <p:nvPr/>
          </p:nvSpPr>
          <p:spPr bwMode="auto">
            <a:xfrm flipV="1">
              <a:off x="4273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4016" name="Line 25"/>
            <p:cNvSpPr>
              <a:spLocks noChangeShapeType="1"/>
            </p:cNvSpPr>
            <p:nvPr/>
          </p:nvSpPr>
          <p:spPr bwMode="auto">
            <a:xfrm flipV="1">
              <a:off x="4701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93973" name="Line 36"/>
          <p:cNvSpPr>
            <a:spLocks noChangeShapeType="1"/>
          </p:cNvSpPr>
          <p:nvPr/>
        </p:nvSpPr>
        <p:spPr bwMode="auto">
          <a:xfrm>
            <a:off x="4892675" y="4127500"/>
            <a:ext cx="3236913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93974" name="Group 80"/>
          <p:cNvGrpSpPr>
            <a:grpSpLocks/>
          </p:cNvGrpSpPr>
          <p:nvPr/>
        </p:nvGrpSpPr>
        <p:grpSpPr bwMode="auto">
          <a:xfrm>
            <a:off x="4230688" y="1255713"/>
            <a:ext cx="1303337" cy="3059112"/>
            <a:chOff x="2910" y="791"/>
            <a:chExt cx="821" cy="1927"/>
          </a:xfrm>
        </p:grpSpPr>
        <p:sp>
          <p:nvSpPr>
            <p:cNvPr id="293996" name="Rectangle 35"/>
            <p:cNvSpPr>
              <a:spLocks noChangeArrowheads="1"/>
            </p:cNvSpPr>
            <p:nvPr/>
          </p:nvSpPr>
          <p:spPr bwMode="auto">
            <a:xfrm>
              <a:off x="3141" y="791"/>
              <a:ext cx="59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y </a:t>
              </a:r>
              <a:r>
                <a:rPr lang="en-US" sz="20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</a:p>
          </p:txBody>
        </p:sp>
        <p:sp>
          <p:nvSpPr>
            <p:cNvPr id="293997" name="Rectangle 30"/>
            <p:cNvSpPr>
              <a:spLocks noChangeArrowheads="1"/>
            </p:cNvSpPr>
            <p:nvPr/>
          </p:nvSpPr>
          <p:spPr bwMode="auto">
            <a:xfrm>
              <a:off x="2910" y="2140"/>
              <a:ext cx="42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3998" name="Rectangle 31"/>
            <p:cNvSpPr>
              <a:spLocks noChangeArrowheads="1"/>
            </p:cNvSpPr>
            <p:nvPr/>
          </p:nvSpPr>
          <p:spPr bwMode="auto">
            <a:xfrm>
              <a:off x="2910" y="1810"/>
              <a:ext cx="42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3999" name="Rectangle 32"/>
            <p:cNvSpPr>
              <a:spLocks noChangeArrowheads="1"/>
            </p:cNvSpPr>
            <p:nvPr/>
          </p:nvSpPr>
          <p:spPr bwMode="auto">
            <a:xfrm>
              <a:off x="3108" y="2458"/>
              <a:ext cx="22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4000" name="Line 34"/>
            <p:cNvSpPr>
              <a:spLocks noChangeShapeType="1"/>
            </p:cNvSpPr>
            <p:nvPr/>
          </p:nvSpPr>
          <p:spPr bwMode="auto">
            <a:xfrm flipV="1">
              <a:off x="3421" y="1104"/>
              <a:ext cx="2" cy="15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294001" name="Group 54"/>
            <p:cNvGrpSpPr>
              <a:grpSpLocks/>
            </p:cNvGrpSpPr>
            <p:nvPr/>
          </p:nvGrpSpPr>
          <p:grpSpPr bwMode="auto">
            <a:xfrm>
              <a:off x="3354" y="1283"/>
              <a:ext cx="70" cy="1317"/>
              <a:chOff x="2910" y="2421"/>
              <a:chExt cx="70" cy="1317"/>
            </a:xfrm>
          </p:grpSpPr>
          <p:sp>
            <p:nvSpPr>
              <p:cNvPr id="294004" name="Line 55"/>
              <p:cNvSpPr>
                <a:spLocks noChangeShapeType="1"/>
              </p:cNvSpPr>
              <p:nvPr/>
            </p:nvSpPr>
            <p:spPr bwMode="auto">
              <a:xfrm>
                <a:off x="2910" y="3572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05" name="Line 56"/>
              <p:cNvSpPr>
                <a:spLocks noChangeShapeType="1"/>
              </p:cNvSpPr>
              <p:nvPr/>
            </p:nvSpPr>
            <p:spPr bwMode="auto">
              <a:xfrm>
                <a:off x="2910" y="340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06" name="Line 57"/>
              <p:cNvSpPr>
                <a:spLocks noChangeShapeType="1"/>
              </p:cNvSpPr>
              <p:nvPr/>
            </p:nvSpPr>
            <p:spPr bwMode="auto">
              <a:xfrm>
                <a:off x="2910" y="3081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07" name="Line 58"/>
              <p:cNvSpPr>
                <a:spLocks noChangeShapeType="1"/>
              </p:cNvSpPr>
              <p:nvPr/>
            </p:nvSpPr>
            <p:spPr bwMode="auto">
              <a:xfrm>
                <a:off x="2910" y="3245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08" name="Line 59"/>
              <p:cNvSpPr>
                <a:spLocks noChangeShapeType="1"/>
              </p:cNvSpPr>
              <p:nvPr/>
            </p:nvSpPr>
            <p:spPr bwMode="auto">
              <a:xfrm>
                <a:off x="2910" y="373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09" name="Line 60"/>
              <p:cNvSpPr>
                <a:spLocks noChangeShapeType="1"/>
              </p:cNvSpPr>
              <p:nvPr/>
            </p:nvSpPr>
            <p:spPr bwMode="auto">
              <a:xfrm>
                <a:off x="2910" y="2912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10" name="Line 61"/>
              <p:cNvSpPr>
                <a:spLocks noChangeShapeType="1"/>
              </p:cNvSpPr>
              <p:nvPr/>
            </p:nvSpPr>
            <p:spPr bwMode="auto">
              <a:xfrm>
                <a:off x="2910" y="274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11" name="Line 62"/>
              <p:cNvSpPr>
                <a:spLocks noChangeShapeType="1"/>
              </p:cNvSpPr>
              <p:nvPr/>
            </p:nvSpPr>
            <p:spPr bwMode="auto">
              <a:xfrm>
                <a:off x="2910" y="2421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4012" name="Line 63"/>
              <p:cNvSpPr>
                <a:spLocks noChangeShapeType="1"/>
              </p:cNvSpPr>
              <p:nvPr/>
            </p:nvSpPr>
            <p:spPr bwMode="auto">
              <a:xfrm>
                <a:off x="2910" y="2585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294002" name="Rectangle 65"/>
            <p:cNvSpPr>
              <a:spLocks noChangeArrowheads="1"/>
            </p:cNvSpPr>
            <p:nvPr/>
          </p:nvSpPr>
          <p:spPr bwMode="auto">
            <a:xfrm>
              <a:off x="2910" y="1480"/>
              <a:ext cx="42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4003" name="Rectangle 66"/>
            <p:cNvSpPr>
              <a:spLocks noChangeArrowheads="1"/>
            </p:cNvSpPr>
            <p:nvPr/>
          </p:nvSpPr>
          <p:spPr bwMode="auto">
            <a:xfrm>
              <a:off x="2910" y="1150"/>
              <a:ext cx="42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93975" name="Group 82"/>
          <p:cNvGrpSpPr>
            <a:grpSpLocks/>
          </p:cNvGrpSpPr>
          <p:nvPr/>
        </p:nvGrpSpPr>
        <p:grpSpPr bwMode="auto">
          <a:xfrm>
            <a:off x="4783138" y="3867150"/>
            <a:ext cx="4187825" cy="742950"/>
            <a:chOff x="3013" y="2436"/>
            <a:chExt cx="2638" cy="468"/>
          </a:xfrm>
        </p:grpSpPr>
        <p:sp>
          <p:nvSpPr>
            <p:cNvPr id="293980" name="Rectangle 26"/>
            <p:cNvSpPr>
              <a:spLocks noChangeArrowheads="1"/>
            </p:cNvSpPr>
            <p:nvPr/>
          </p:nvSpPr>
          <p:spPr bwMode="auto">
            <a:xfrm>
              <a:off x="3439" y="2644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3981" name="Rectangle 27"/>
            <p:cNvSpPr>
              <a:spLocks noChangeArrowheads="1"/>
            </p:cNvSpPr>
            <p:nvPr/>
          </p:nvSpPr>
          <p:spPr bwMode="auto">
            <a:xfrm>
              <a:off x="3865" y="2644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3982" name="Rectangle 28"/>
            <p:cNvSpPr>
              <a:spLocks noChangeArrowheads="1"/>
            </p:cNvSpPr>
            <p:nvPr/>
          </p:nvSpPr>
          <p:spPr bwMode="auto">
            <a:xfrm>
              <a:off x="4297" y="2644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3983" name="Rectangle 29"/>
            <p:cNvSpPr>
              <a:spLocks noChangeArrowheads="1"/>
            </p:cNvSpPr>
            <p:nvPr/>
          </p:nvSpPr>
          <p:spPr bwMode="auto">
            <a:xfrm>
              <a:off x="3013" y="2644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93984" name="Group 44"/>
            <p:cNvGrpSpPr>
              <a:grpSpLocks/>
            </p:cNvGrpSpPr>
            <p:nvPr/>
          </p:nvGrpSpPr>
          <p:grpSpPr bwMode="auto">
            <a:xfrm>
              <a:off x="3175" y="2601"/>
              <a:ext cx="1728" cy="75"/>
              <a:chOff x="3030" y="3739"/>
              <a:chExt cx="1728" cy="75"/>
            </a:xfrm>
          </p:grpSpPr>
          <p:sp>
            <p:nvSpPr>
              <p:cNvPr id="293987" name="Line 45"/>
              <p:cNvSpPr>
                <a:spLocks noChangeShapeType="1"/>
              </p:cNvSpPr>
              <p:nvPr/>
            </p:nvSpPr>
            <p:spPr bwMode="auto">
              <a:xfrm>
                <a:off x="3462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3988" name="Line 46"/>
              <p:cNvSpPr>
                <a:spLocks noChangeShapeType="1"/>
              </p:cNvSpPr>
              <p:nvPr/>
            </p:nvSpPr>
            <p:spPr bwMode="auto">
              <a:xfrm>
                <a:off x="3246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3989" name="Line 47"/>
              <p:cNvSpPr>
                <a:spLocks noChangeShapeType="1"/>
              </p:cNvSpPr>
              <p:nvPr/>
            </p:nvSpPr>
            <p:spPr bwMode="auto">
              <a:xfrm>
                <a:off x="3030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3990" name="Line 48"/>
              <p:cNvSpPr>
                <a:spLocks noChangeShapeType="1"/>
              </p:cNvSpPr>
              <p:nvPr/>
            </p:nvSpPr>
            <p:spPr bwMode="auto">
              <a:xfrm>
                <a:off x="3894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3991" name="Line 49"/>
              <p:cNvSpPr>
                <a:spLocks noChangeShapeType="1"/>
              </p:cNvSpPr>
              <p:nvPr/>
            </p:nvSpPr>
            <p:spPr bwMode="auto">
              <a:xfrm>
                <a:off x="3678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3992" name="Line 50"/>
              <p:cNvSpPr>
                <a:spLocks noChangeShapeType="1"/>
              </p:cNvSpPr>
              <p:nvPr/>
            </p:nvSpPr>
            <p:spPr bwMode="auto">
              <a:xfrm>
                <a:off x="4110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3993" name="Line 51"/>
              <p:cNvSpPr>
                <a:spLocks noChangeShapeType="1"/>
              </p:cNvSpPr>
              <p:nvPr/>
            </p:nvSpPr>
            <p:spPr bwMode="auto">
              <a:xfrm>
                <a:off x="4758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3994" name="Line 52"/>
              <p:cNvSpPr>
                <a:spLocks noChangeShapeType="1"/>
              </p:cNvSpPr>
              <p:nvPr/>
            </p:nvSpPr>
            <p:spPr bwMode="auto">
              <a:xfrm>
                <a:off x="4542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3995" name="Line 53"/>
              <p:cNvSpPr>
                <a:spLocks noChangeShapeType="1"/>
              </p:cNvSpPr>
              <p:nvPr/>
            </p:nvSpPr>
            <p:spPr bwMode="auto">
              <a:xfrm>
                <a:off x="4326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293985" name="Rectangle 64"/>
            <p:cNvSpPr>
              <a:spLocks noChangeArrowheads="1"/>
            </p:cNvSpPr>
            <p:nvPr/>
          </p:nvSpPr>
          <p:spPr bwMode="auto">
            <a:xfrm>
              <a:off x="4735" y="2644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3986" name="Rectangle 68"/>
            <p:cNvSpPr>
              <a:spLocks noChangeArrowheads="1"/>
            </p:cNvSpPr>
            <p:nvPr/>
          </p:nvSpPr>
          <p:spPr bwMode="auto">
            <a:xfrm>
              <a:off x="5015" y="2436"/>
              <a:ext cx="63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x </a:t>
              </a:r>
              <a:r>
                <a:rPr lang="en-US" sz="20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</a:p>
          </p:txBody>
        </p:sp>
      </p:grpSp>
      <p:sp>
        <p:nvSpPr>
          <p:cNvPr id="293976" name="Line 72"/>
          <p:cNvSpPr>
            <a:spLocks noChangeShapeType="1"/>
          </p:cNvSpPr>
          <p:nvPr/>
        </p:nvSpPr>
        <p:spPr bwMode="auto">
          <a:xfrm flipV="1">
            <a:off x="5380038" y="2805113"/>
            <a:ext cx="2063750" cy="79533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93961" name="Object 73"/>
          <p:cNvGraphicFramePr>
            <a:graphicFrameLocks noChangeAspect="1"/>
          </p:cNvGraphicFramePr>
          <p:nvPr/>
        </p:nvGraphicFramePr>
        <p:xfrm>
          <a:off x="6100763" y="280193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75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0763" y="280193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3962" name="Line 74"/>
          <p:cNvSpPr>
            <a:spLocks noChangeShapeType="1"/>
          </p:cNvSpPr>
          <p:nvPr/>
        </p:nvSpPr>
        <p:spPr bwMode="auto">
          <a:xfrm flipV="1">
            <a:off x="5038725" y="2816225"/>
            <a:ext cx="4763" cy="77470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3963" name="Line 75"/>
          <p:cNvSpPr>
            <a:spLocks noChangeShapeType="1"/>
          </p:cNvSpPr>
          <p:nvPr/>
        </p:nvSpPr>
        <p:spPr bwMode="auto">
          <a:xfrm flipV="1">
            <a:off x="5381625" y="4129088"/>
            <a:ext cx="2052638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93964" name="Object 76"/>
          <p:cNvGraphicFramePr>
            <a:graphicFrameLocks noChangeAspect="1"/>
          </p:cNvGraphicFramePr>
          <p:nvPr/>
        </p:nvGraphicFramePr>
        <p:xfrm>
          <a:off x="6391275" y="3638550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76" name="Equation" r:id="rId7" imgW="380880" imgH="431640" progId="Equation.DSMT4">
                  <p:embed/>
                </p:oleObj>
              </mc:Choice>
              <mc:Fallback>
                <p:oleObj name="Equation" r:id="rId7" imgW="380880" imgH="43164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3638550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3965" name="Object 77"/>
          <p:cNvGraphicFramePr>
            <a:graphicFrameLocks noChangeAspect="1"/>
          </p:cNvGraphicFramePr>
          <p:nvPr/>
        </p:nvGraphicFramePr>
        <p:xfrm>
          <a:off x="5133975" y="3033713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77" name="Equation" r:id="rId9" imgW="380880" imgH="482400" progId="Equation.DSMT4">
                  <p:embed/>
                </p:oleObj>
              </mc:Choice>
              <mc:Fallback>
                <p:oleObj name="Equation" r:id="rId9" imgW="380880" imgH="4824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3975" y="3033713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78"/>
          <p:cNvSpPr>
            <a:spLocks noChangeArrowheads="1"/>
          </p:cNvSpPr>
          <p:nvPr/>
        </p:nvSpPr>
        <p:spPr bwMode="auto">
          <a:xfrm>
            <a:off x="179388" y="2579688"/>
            <a:ext cx="429895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+6 m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+3 m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3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3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3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3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962" grpId="0" animBg="1"/>
      <p:bldP spid="29396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8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9702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8ED6800-6961-452D-A9E2-4E78E3221E4F}" type="slidenum">
              <a:rPr lang="en-US" smtClean="0">
                <a:latin typeface="Koala"/>
                <a:cs typeface="Arial" charset="0"/>
              </a:rPr>
              <a:pPr/>
              <a:t>16</a:t>
            </a:fld>
            <a:endParaRPr lang="en-US" smtClean="0">
              <a:latin typeface="Koala"/>
              <a:cs typeface="Arial" charset="0"/>
            </a:endParaRPr>
          </a:p>
        </p:txBody>
      </p:sp>
      <p:grpSp>
        <p:nvGrpSpPr>
          <p:cNvPr id="297030" name="Group 74"/>
          <p:cNvGrpSpPr>
            <a:grpSpLocks/>
          </p:cNvGrpSpPr>
          <p:nvPr/>
        </p:nvGrpSpPr>
        <p:grpSpPr bwMode="auto">
          <a:xfrm>
            <a:off x="5029200" y="1973263"/>
            <a:ext cx="2749550" cy="2128837"/>
            <a:chOff x="3168" y="1243"/>
            <a:chExt cx="1732" cy="1341"/>
          </a:xfrm>
        </p:grpSpPr>
        <p:sp>
          <p:nvSpPr>
            <p:cNvPr id="297086" name="Line 22"/>
            <p:cNvSpPr>
              <a:spLocks noChangeShapeType="1"/>
            </p:cNvSpPr>
            <p:nvPr/>
          </p:nvSpPr>
          <p:spPr bwMode="auto">
            <a:xfrm flipV="1">
              <a:off x="4037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87" name="Line 23"/>
            <p:cNvSpPr>
              <a:spLocks noChangeShapeType="1"/>
            </p:cNvSpPr>
            <p:nvPr/>
          </p:nvSpPr>
          <p:spPr bwMode="auto">
            <a:xfrm flipV="1">
              <a:off x="3606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88" name="Line 24"/>
            <p:cNvSpPr>
              <a:spLocks noChangeShapeType="1"/>
            </p:cNvSpPr>
            <p:nvPr/>
          </p:nvSpPr>
          <p:spPr bwMode="auto">
            <a:xfrm flipV="1">
              <a:off x="4472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89" name="Line 25"/>
            <p:cNvSpPr>
              <a:spLocks noChangeShapeType="1"/>
            </p:cNvSpPr>
            <p:nvPr/>
          </p:nvSpPr>
          <p:spPr bwMode="auto">
            <a:xfrm flipV="1">
              <a:off x="4900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90" name="Line 70"/>
            <p:cNvSpPr>
              <a:spLocks noChangeShapeType="1"/>
            </p:cNvSpPr>
            <p:nvPr/>
          </p:nvSpPr>
          <p:spPr bwMode="auto">
            <a:xfrm flipV="1">
              <a:off x="3168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97031" name="Group 5"/>
          <p:cNvGrpSpPr>
            <a:grpSpLocks/>
          </p:cNvGrpSpPr>
          <p:nvPr/>
        </p:nvGrpSpPr>
        <p:grpSpPr bwMode="auto">
          <a:xfrm>
            <a:off x="5384800" y="1973263"/>
            <a:ext cx="2065338" cy="2128837"/>
            <a:chOff x="3247" y="2381"/>
            <a:chExt cx="1301" cy="1341"/>
          </a:xfrm>
        </p:grpSpPr>
        <p:sp>
          <p:nvSpPr>
            <p:cNvPr id="297082" name="Line 6"/>
            <p:cNvSpPr>
              <a:spLocks noChangeShapeType="1"/>
            </p:cNvSpPr>
            <p:nvPr/>
          </p:nvSpPr>
          <p:spPr bwMode="auto">
            <a:xfrm flipV="1">
              <a:off x="4113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83" name="Line 7"/>
            <p:cNvSpPr>
              <a:spLocks noChangeShapeType="1"/>
            </p:cNvSpPr>
            <p:nvPr/>
          </p:nvSpPr>
          <p:spPr bwMode="auto">
            <a:xfrm flipV="1">
              <a:off x="3682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84" name="Line 8"/>
            <p:cNvSpPr>
              <a:spLocks noChangeShapeType="1"/>
            </p:cNvSpPr>
            <p:nvPr/>
          </p:nvSpPr>
          <p:spPr bwMode="auto">
            <a:xfrm flipV="1">
              <a:off x="4548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85" name="Line 9"/>
            <p:cNvSpPr>
              <a:spLocks noChangeShapeType="1"/>
            </p:cNvSpPr>
            <p:nvPr/>
          </p:nvSpPr>
          <p:spPr bwMode="auto">
            <a:xfrm flipV="1">
              <a:off x="3247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97032" name="Group 10"/>
          <p:cNvGrpSpPr>
            <a:grpSpLocks/>
          </p:cNvGrpSpPr>
          <p:nvPr/>
        </p:nvGrpSpPr>
        <p:grpSpPr bwMode="auto">
          <a:xfrm>
            <a:off x="5037138" y="2038350"/>
            <a:ext cx="2792412" cy="1825625"/>
            <a:chOff x="3028" y="2422"/>
            <a:chExt cx="1958" cy="1150"/>
          </a:xfrm>
        </p:grpSpPr>
        <p:grpSp>
          <p:nvGrpSpPr>
            <p:cNvPr id="297072" name="Group 11"/>
            <p:cNvGrpSpPr>
              <a:grpSpLocks/>
            </p:cNvGrpSpPr>
            <p:nvPr/>
          </p:nvGrpSpPr>
          <p:grpSpPr bwMode="auto">
            <a:xfrm>
              <a:off x="3028" y="2422"/>
              <a:ext cx="1958" cy="985"/>
              <a:chOff x="2974" y="2422"/>
              <a:chExt cx="1837" cy="985"/>
            </a:xfrm>
          </p:grpSpPr>
          <p:sp>
            <p:nvSpPr>
              <p:cNvPr id="297078" name="Line 12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7079" name="Line 13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7080" name="Line 14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7081" name="Line 15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297073" name="Group 16"/>
            <p:cNvGrpSpPr>
              <a:grpSpLocks/>
            </p:cNvGrpSpPr>
            <p:nvPr/>
          </p:nvGrpSpPr>
          <p:grpSpPr bwMode="auto">
            <a:xfrm>
              <a:off x="3028" y="2587"/>
              <a:ext cx="1958" cy="985"/>
              <a:chOff x="2974" y="2422"/>
              <a:chExt cx="1837" cy="985"/>
            </a:xfrm>
          </p:grpSpPr>
          <p:sp>
            <p:nvSpPr>
              <p:cNvPr id="297074" name="Line 17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7075" name="Line 18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7076" name="Line 19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7077" name="Line 20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297033" name="Rectangle 60"/>
          <p:cNvSpPr>
            <a:spLocks noChangeArrowheads="1"/>
          </p:cNvSpPr>
          <p:nvPr/>
        </p:nvSpPr>
        <p:spPr bwMode="auto">
          <a:xfrm>
            <a:off x="7516813" y="4197350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297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components of     </a:t>
            </a:r>
            <a:br>
              <a:rPr lang="en-ZA" smtClean="0"/>
            </a:br>
            <a:r>
              <a:rPr lang="en-ZA" smtClean="0"/>
              <a:t>are… </a:t>
            </a:r>
            <a:endParaRPr lang="en-US" smtClean="0"/>
          </a:p>
        </p:txBody>
      </p:sp>
      <p:graphicFrame>
        <p:nvGraphicFramePr>
          <p:cNvPr id="296964" name="Object 4"/>
          <p:cNvGraphicFramePr>
            <a:graphicFrameLocks noChangeAspect="1"/>
          </p:cNvGraphicFramePr>
          <p:nvPr/>
        </p:nvGraphicFramePr>
        <p:xfrm>
          <a:off x="3343275" y="13620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6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13620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6" name="Line 26"/>
          <p:cNvSpPr>
            <a:spLocks noChangeShapeType="1"/>
          </p:cNvSpPr>
          <p:nvPr/>
        </p:nvSpPr>
        <p:spPr bwMode="auto">
          <a:xfrm>
            <a:off x="4892675" y="4127500"/>
            <a:ext cx="3236913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37" name="Rectangle 28"/>
          <p:cNvSpPr>
            <a:spLocks noChangeArrowheads="1"/>
          </p:cNvSpPr>
          <p:nvPr/>
        </p:nvSpPr>
        <p:spPr bwMode="auto">
          <a:xfrm>
            <a:off x="7321550" y="1255713"/>
            <a:ext cx="9366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297038" name="Rectangle 29"/>
          <p:cNvSpPr>
            <a:spLocks noChangeArrowheads="1"/>
          </p:cNvSpPr>
          <p:nvPr/>
        </p:nvSpPr>
        <p:spPr bwMode="auto">
          <a:xfrm>
            <a:off x="7904163" y="339725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39" name="Rectangle 30"/>
          <p:cNvSpPr>
            <a:spLocks noChangeArrowheads="1"/>
          </p:cNvSpPr>
          <p:nvPr/>
        </p:nvSpPr>
        <p:spPr bwMode="auto">
          <a:xfrm>
            <a:off x="7904163" y="2873375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40" name="Line 32"/>
          <p:cNvSpPr>
            <a:spLocks noChangeShapeType="1"/>
          </p:cNvSpPr>
          <p:nvPr/>
        </p:nvSpPr>
        <p:spPr bwMode="auto">
          <a:xfrm flipV="1">
            <a:off x="7775575" y="1752600"/>
            <a:ext cx="3175" cy="24511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97041" name="Group 33"/>
          <p:cNvGrpSpPr>
            <a:grpSpLocks/>
          </p:cNvGrpSpPr>
          <p:nvPr/>
        </p:nvGrpSpPr>
        <p:grpSpPr bwMode="auto">
          <a:xfrm>
            <a:off x="7773988" y="2036763"/>
            <a:ext cx="111125" cy="2090737"/>
            <a:chOff x="2910" y="2421"/>
            <a:chExt cx="70" cy="1317"/>
          </a:xfrm>
        </p:grpSpPr>
        <p:sp>
          <p:nvSpPr>
            <p:cNvPr id="297063" name="Line 34"/>
            <p:cNvSpPr>
              <a:spLocks noChangeShapeType="1"/>
            </p:cNvSpPr>
            <p:nvPr/>
          </p:nvSpPr>
          <p:spPr bwMode="auto">
            <a:xfrm>
              <a:off x="2910" y="357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64" name="Line 35"/>
            <p:cNvSpPr>
              <a:spLocks noChangeShapeType="1"/>
            </p:cNvSpPr>
            <p:nvPr/>
          </p:nvSpPr>
          <p:spPr bwMode="auto">
            <a:xfrm>
              <a:off x="2910" y="340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65" name="Line 36"/>
            <p:cNvSpPr>
              <a:spLocks noChangeShapeType="1"/>
            </p:cNvSpPr>
            <p:nvPr/>
          </p:nvSpPr>
          <p:spPr bwMode="auto">
            <a:xfrm>
              <a:off x="2910" y="308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66" name="Line 37"/>
            <p:cNvSpPr>
              <a:spLocks noChangeShapeType="1"/>
            </p:cNvSpPr>
            <p:nvPr/>
          </p:nvSpPr>
          <p:spPr bwMode="auto">
            <a:xfrm>
              <a:off x="2910" y="324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67" name="Line 38"/>
            <p:cNvSpPr>
              <a:spLocks noChangeShapeType="1"/>
            </p:cNvSpPr>
            <p:nvPr/>
          </p:nvSpPr>
          <p:spPr bwMode="auto">
            <a:xfrm>
              <a:off x="2910" y="373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68" name="Line 39"/>
            <p:cNvSpPr>
              <a:spLocks noChangeShapeType="1"/>
            </p:cNvSpPr>
            <p:nvPr/>
          </p:nvSpPr>
          <p:spPr bwMode="auto">
            <a:xfrm>
              <a:off x="2910" y="291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69" name="Line 40"/>
            <p:cNvSpPr>
              <a:spLocks noChangeShapeType="1"/>
            </p:cNvSpPr>
            <p:nvPr/>
          </p:nvSpPr>
          <p:spPr bwMode="auto">
            <a:xfrm>
              <a:off x="2910" y="274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70" name="Line 41"/>
            <p:cNvSpPr>
              <a:spLocks noChangeShapeType="1"/>
            </p:cNvSpPr>
            <p:nvPr/>
          </p:nvSpPr>
          <p:spPr bwMode="auto">
            <a:xfrm>
              <a:off x="2910" y="242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71" name="Line 42"/>
            <p:cNvSpPr>
              <a:spLocks noChangeShapeType="1"/>
            </p:cNvSpPr>
            <p:nvPr/>
          </p:nvSpPr>
          <p:spPr bwMode="auto">
            <a:xfrm>
              <a:off x="2910" y="258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97042" name="Rectangle 43"/>
          <p:cNvSpPr>
            <a:spLocks noChangeArrowheads="1"/>
          </p:cNvSpPr>
          <p:nvPr/>
        </p:nvSpPr>
        <p:spPr bwMode="auto">
          <a:xfrm>
            <a:off x="7904163" y="234950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43" name="Rectangle 44"/>
          <p:cNvSpPr>
            <a:spLocks noChangeArrowheads="1"/>
          </p:cNvSpPr>
          <p:nvPr/>
        </p:nvSpPr>
        <p:spPr bwMode="auto">
          <a:xfrm>
            <a:off x="7904163" y="1825625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44" name="Rectangle 46"/>
          <p:cNvSpPr>
            <a:spLocks noChangeArrowheads="1"/>
          </p:cNvSpPr>
          <p:nvPr/>
        </p:nvSpPr>
        <p:spPr bwMode="auto">
          <a:xfrm>
            <a:off x="5459413" y="4197350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45" name="Rectangle 47"/>
          <p:cNvSpPr>
            <a:spLocks noChangeArrowheads="1"/>
          </p:cNvSpPr>
          <p:nvPr/>
        </p:nvSpPr>
        <p:spPr bwMode="auto">
          <a:xfrm>
            <a:off x="6135688" y="4197350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46" name="Rectangle 48"/>
          <p:cNvSpPr>
            <a:spLocks noChangeArrowheads="1"/>
          </p:cNvSpPr>
          <p:nvPr/>
        </p:nvSpPr>
        <p:spPr bwMode="auto">
          <a:xfrm>
            <a:off x="6821488" y="4197350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47" name="Rectangle 49"/>
          <p:cNvSpPr>
            <a:spLocks noChangeArrowheads="1"/>
          </p:cNvSpPr>
          <p:nvPr/>
        </p:nvSpPr>
        <p:spPr bwMode="auto">
          <a:xfrm>
            <a:off x="4783138" y="4197350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97048" name="Group 50"/>
          <p:cNvGrpSpPr>
            <a:grpSpLocks/>
          </p:cNvGrpSpPr>
          <p:nvPr/>
        </p:nvGrpSpPr>
        <p:grpSpPr bwMode="auto">
          <a:xfrm>
            <a:off x="5040313" y="4129088"/>
            <a:ext cx="2743200" cy="119062"/>
            <a:chOff x="3030" y="3739"/>
            <a:chExt cx="1728" cy="75"/>
          </a:xfrm>
        </p:grpSpPr>
        <p:sp>
          <p:nvSpPr>
            <p:cNvPr id="297054" name="Line 51"/>
            <p:cNvSpPr>
              <a:spLocks noChangeShapeType="1"/>
            </p:cNvSpPr>
            <p:nvPr/>
          </p:nvSpPr>
          <p:spPr bwMode="auto">
            <a:xfrm>
              <a:off x="346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55" name="Line 52"/>
            <p:cNvSpPr>
              <a:spLocks noChangeShapeType="1"/>
            </p:cNvSpPr>
            <p:nvPr/>
          </p:nvSpPr>
          <p:spPr bwMode="auto">
            <a:xfrm>
              <a:off x="324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56" name="Line 53"/>
            <p:cNvSpPr>
              <a:spLocks noChangeShapeType="1"/>
            </p:cNvSpPr>
            <p:nvPr/>
          </p:nvSpPr>
          <p:spPr bwMode="auto">
            <a:xfrm>
              <a:off x="3030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57" name="Line 54"/>
            <p:cNvSpPr>
              <a:spLocks noChangeShapeType="1"/>
            </p:cNvSpPr>
            <p:nvPr/>
          </p:nvSpPr>
          <p:spPr bwMode="auto">
            <a:xfrm>
              <a:off x="3894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58" name="Line 55"/>
            <p:cNvSpPr>
              <a:spLocks noChangeShapeType="1"/>
            </p:cNvSpPr>
            <p:nvPr/>
          </p:nvSpPr>
          <p:spPr bwMode="auto">
            <a:xfrm>
              <a:off x="367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59" name="Line 56"/>
            <p:cNvSpPr>
              <a:spLocks noChangeShapeType="1"/>
            </p:cNvSpPr>
            <p:nvPr/>
          </p:nvSpPr>
          <p:spPr bwMode="auto">
            <a:xfrm>
              <a:off x="4110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60" name="Line 57"/>
            <p:cNvSpPr>
              <a:spLocks noChangeShapeType="1"/>
            </p:cNvSpPr>
            <p:nvPr/>
          </p:nvSpPr>
          <p:spPr bwMode="auto">
            <a:xfrm>
              <a:off x="475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61" name="Line 58"/>
            <p:cNvSpPr>
              <a:spLocks noChangeShapeType="1"/>
            </p:cNvSpPr>
            <p:nvPr/>
          </p:nvSpPr>
          <p:spPr bwMode="auto">
            <a:xfrm>
              <a:off x="454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62" name="Line 59"/>
            <p:cNvSpPr>
              <a:spLocks noChangeShapeType="1"/>
            </p:cNvSpPr>
            <p:nvPr/>
          </p:nvSpPr>
          <p:spPr bwMode="auto">
            <a:xfrm>
              <a:off x="432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97049" name="Rectangle 61"/>
          <p:cNvSpPr>
            <a:spLocks noChangeArrowheads="1"/>
          </p:cNvSpPr>
          <p:nvPr/>
        </p:nvSpPr>
        <p:spPr bwMode="auto">
          <a:xfrm>
            <a:off x="7961313" y="3867150"/>
            <a:ext cx="1009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297050" name="Line 62"/>
          <p:cNvSpPr>
            <a:spLocks noChangeShapeType="1"/>
          </p:cNvSpPr>
          <p:nvPr/>
        </p:nvSpPr>
        <p:spPr bwMode="auto">
          <a:xfrm flipV="1">
            <a:off x="5380038" y="2805113"/>
            <a:ext cx="2063750" cy="79533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97023" name="Object 63"/>
          <p:cNvGraphicFramePr>
            <a:graphicFrameLocks noChangeAspect="1"/>
          </p:cNvGraphicFramePr>
          <p:nvPr/>
        </p:nvGraphicFramePr>
        <p:xfrm>
          <a:off x="6100763" y="280193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7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0763" y="280193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1" name="Line 64"/>
          <p:cNvSpPr>
            <a:spLocks noChangeShapeType="1"/>
          </p:cNvSpPr>
          <p:nvPr/>
        </p:nvSpPr>
        <p:spPr bwMode="auto">
          <a:xfrm flipV="1">
            <a:off x="7772400" y="2816225"/>
            <a:ext cx="4763" cy="77470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97027" name="Object 67"/>
          <p:cNvGraphicFramePr>
            <a:graphicFrameLocks noChangeAspect="1"/>
          </p:cNvGraphicFramePr>
          <p:nvPr/>
        </p:nvGraphicFramePr>
        <p:xfrm>
          <a:off x="7321550" y="3033713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8" name="Equation" r:id="rId7" imgW="380880" imgH="482400" progId="Equation.DSMT4">
                  <p:embed/>
                </p:oleObj>
              </mc:Choice>
              <mc:Fallback>
                <p:oleObj name="Equation" r:id="rId7" imgW="380880" imgH="4824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1550" y="3033713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2" name="Rectangle 68"/>
          <p:cNvSpPr>
            <a:spLocks noChangeArrowheads="1"/>
          </p:cNvSpPr>
          <p:nvPr/>
        </p:nvSpPr>
        <p:spPr bwMode="auto">
          <a:xfrm>
            <a:off x="179388" y="2579688"/>
            <a:ext cx="429895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+6 m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+3 m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7053" name="Line 65"/>
          <p:cNvSpPr>
            <a:spLocks noChangeShapeType="1"/>
          </p:cNvSpPr>
          <p:nvPr/>
        </p:nvSpPr>
        <p:spPr bwMode="auto">
          <a:xfrm flipV="1">
            <a:off x="5381625" y="4129088"/>
            <a:ext cx="2052638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97026" name="Object 66"/>
          <p:cNvGraphicFramePr>
            <a:graphicFrameLocks noChangeAspect="1"/>
          </p:cNvGraphicFramePr>
          <p:nvPr/>
        </p:nvGraphicFramePr>
        <p:xfrm>
          <a:off x="6391275" y="3638550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9" name="Equation" r:id="rId9" imgW="380880" imgH="431640" progId="Equation.DSMT4">
                  <p:embed/>
                </p:oleObj>
              </mc:Choice>
              <mc:Fallback>
                <p:oleObj name="Equation" r:id="rId9" imgW="380880" imgH="4316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3638550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9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5130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2F3A8DE-EB0D-401E-93DF-C27DA579D250}" type="slidenum">
              <a:rPr lang="en-US" smtClean="0">
                <a:latin typeface="Koala"/>
                <a:cs typeface="Arial" charset="0"/>
              </a:rPr>
              <a:pPr/>
              <a:t>17</a:t>
            </a:fld>
            <a:endParaRPr lang="en-US" smtClean="0">
              <a:latin typeface="Koala"/>
              <a:cs typeface="Arial" charset="0"/>
            </a:endParaRPr>
          </a:p>
        </p:txBody>
      </p:sp>
      <p:grpSp>
        <p:nvGrpSpPr>
          <p:cNvPr id="351301" name="Group 73"/>
          <p:cNvGrpSpPr>
            <a:grpSpLocks/>
          </p:cNvGrpSpPr>
          <p:nvPr/>
        </p:nvGrpSpPr>
        <p:grpSpPr bwMode="auto">
          <a:xfrm>
            <a:off x="5037138" y="2038350"/>
            <a:ext cx="2792412" cy="2076450"/>
            <a:chOff x="3173" y="1284"/>
            <a:chExt cx="1759" cy="1308"/>
          </a:xfrm>
        </p:grpSpPr>
        <p:grpSp>
          <p:nvGrpSpPr>
            <p:cNvPr id="351351" name="Group 19"/>
            <p:cNvGrpSpPr>
              <a:grpSpLocks/>
            </p:cNvGrpSpPr>
            <p:nvPr/>
          </p:nvGrpSpPr>
          <p:grpSpPr bwMode="auto">
            <a:xfrm>
              <a:off x="3173" y="1449"/>
              <a:ext cx="1759" cy="985"/>
              <a:chOff x="2974" y="2422"/>
              <a:chExt cx="1837" cy="985"/>
            </a:xfrm>
          </p:grpSpPr>
          <p:sp>
            <p:nvSpPr>
              <p:cNvPr id="351358" name="Line 20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51359" name="Line 21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51360" name="Line 22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51361" name="Line 23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351352" name="Group 72"/>
            <p:cNvGrpSpPr>
              <a:grpSpLocks/>
            </p:cNvGrpSpPr>
            <p:nvPr/>
          </p:nvGrpSpPr>
          <p:grpSpPr bwMode="auto">
            <a:xfrm>
              <a:off x="3173" y="1284"/>
              <a:ext cx="1759" cy="1308"/>
              <a:chOff x="3173" y="1284"/>
              <a:chExt cx="1759" cy="1308"/>
            </a:xfrm>
          </p:grpSpPr>
          <p:sp>
            <p:nvSpPr>
              <p:cNvPr id="351353" name="Line 15"/>
              <p:cNvSpPr>
                <a:spLocks noChangeShapeType="1"/>
              </p:cNvSpPr>
              <p:nvPr/>
            </p:nvSpPr>
            <p:spPr bwMode="auto">
              <a:xfrm rot="16200000" flipV="1">
                <a:off x="4053" y="404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51354" name="Line 16"/>
              <p:cNvSpPr>
                <a:spLocks noChangeShapeType="1"/>
              </p:cNvSpPr>
              <p:nvPr/>
            </p:nvSpPr>
            <p:spPr bwMode="auto">
              <a:xfrm rot="16200000" flipV="1">
                <a:off x="4053" y="1389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51355" name="Line 17"/>
              <p:cNvSpPr>
                <a:spLocks noChangeShapeType="1"/>
              </p:cNvSpPr>
              <p:nvPr/>
            </p:nvSpPr>
            <p:spPr bwMode="auto">
              <a:xfrm rot="16200000" flipV="1">
                <a:off x="4053" y="1064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51356" name="Line 18"/>
              <p:cNvSpPr>
                <a:spLocks noChangeShapeType="1"/>
              </p:cNvSpPr>
              <p:nvPr/>
            </p:nvSpPr>
            <p:spPr bwMode="auto">
              <a:xfrm rot="16200000" flipV="1">
                <a:off x="4053" y="728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51357" name="Line 71"/>
              <p:cNvSpPr>
                <a:spLocks noChangeShapeType="1"/>
              </p:cNvSpPr>
              <p:nvPr/>
            </p:nvSpPr>
            <p:spPr bwMode="auto">
              <a:xfrm rot="16200000" flipV="1">
                <a:off x="4053" y="1712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351302" name="Group 2"/>
          <p:cNvGrpSpPr>
            <a:grpSpLocks/>
          </p:cNvGrpSpPr>
          <p:nvPr/>
        </p:nvGrpSpPr>
        <p:grpSpPr bwMode="auto">
          <a:xfrm>
            <a:off x="5029200" y="1973263"/>
            <a:ext cx="2749550" cy="2128837"/>
            <a:chOff x="3168" y="1243"/>
            <a:chExt cx="1732" cy="1341"/>
          </a:xfrm>
        </p:grpSpPr>
        <p:sp>
          <p:nvSpPr>
            <p:cNvPr id="351346" name="Line 3"/>
            <p:cNvSpPr>
              <a:spLocks noChangeShapeType="1"/>
            </p:cNvSpPr>
            <p:nvPr/>
          </p:nvSpPr>
          <p:spPr bwMode="auto">
            <a:xfrm flipV="1">
              <a:off x="4037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47" name="Line 4"/>
            <p:cNvSpPr>
              <a:spLocks noChangeShapeType="1"/>
            </p:cNvSpPr>
            <p:nvPr/>
          </p:nvSpPr>
          <p:spPr bwMode="auto">
            <a:xfrm flipV="1">
              <a:off x="3606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48" name="Line 5"/>
            <p:cNvSpPr>
              <a:spLocks noChangeShapeType="1"/>
            </p:cNvSpPr>
            <p:nvPr/>
          </p:nvSpPr>
          <p:spPr bwMode="auto">
            <a:xfrm flipV="1">
              <a:off x="4472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49" name="Line 6"/>
            <p:cNvSpPr>
              <a:spLocks noChangeShapeType="1"/>
            </p:cNvSpPr>
            <p:nvPr/>
          </p:nvSpPr>
          <p:spPr bwMode="auto">
            <a:xfrm flipV="1">
              <a:off x="4900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50" name="Line 7"/>
            <p:cNvSpPr>
              <a:spLocks noChangeShapeType="1"/>
            </p:cNvSpPr>
            <p:nvPr/>
          </p:nvSpPr>
          <p:spPr bwMode="auto">
            <a:xfrm flipV="1">
              <a:off x="3168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351303" name="Group 8"/>
          <p:cNvGrpSpPr>
            <a:grpSpLocks/>
          </p:cNvGrpSpPr>
          <p:nvPr/>
        </p:nvGrpSpPr>
        <p:grpSpPr bwMode="auto">
          <a:xfrm>
            <a:off x="5384800" y="1973263"/>
            <a:ext cx="2065338" cy="2128837"/>
            <a:chOff x="3247" y="2381"/>
            <a:chExt cx="1301" cy="1341"/>
          </a:xfrm>
        </p:grpSpPr>
        <p:sp>
          <p:nvSpPr>
            <p:cNvPr id="351342" name="Line 9"/>
            <p:cNvSpPr>
              <a:spLocks noChangeShapeType="1"/>
            </p:cNvSpPr>
            <p:nvPr/>
          </p:nvSpPr>
          <p:spPr bwMode="auto">
            <a:xfrm flipV="1">
              <a:off x="4113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43" name="Line 10"/>
            <p:cNvSpPr>
              <a:spLocks noChangeShapeType="1"/>
            </p:cNvSpPr>
            <p:nvPr/>
          </p:nvSpPr>
          <p:spPr bwMode="auto">
            <a:xfrm flipV="1">
              <a:off x="3682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44" name="Line 11"/>
            <p:cNvSpPr>
              <a:spLocks noChangeShapeType="1"/>
            </p:cNvSpPr>
            <p:nvPr/>
          </p:nvSpPr>
          <p:spPr bwMode="auto">
            <a:xfrm flipV="1">
              <a:off x="4548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45" name="Line 12"/>
            <p:cNvSpPr>
              <a:spLocks noChangeShapeType="1"/>
            </p:cNvSpPr>
            <p:nvPr/>
          </p:nvSpPr>
          <p:spPr bwMode="auto">
            <a:xfrm flipV="1">
              <a:off x="3247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51304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351305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components of     </a:t>
            </a:r>
            <a:br>
              <a:rPr lang="en-ZA" smtClean="0"/>
            </a:br>
            <a:r>
              <a:rPr lang="en-ZA" smtClean="0"/>
              <a:t>are… </a:t>
            </a:r>
            <a:endParaRPr lang="en-US" smtClean="0"/>
          </a:p>
        </p:txBody>
      </p:sp>
      <p:graphicFrame>
        <p:nvGraphicFramePr>
          <p:cNvPr id="351259" name="Object 27"/>
          <p:cNvGraphicFramePr>
            <a:graphicFrameLocks noChangeAspect="1"/>
          </p:cNvGraphicFramePr>
          <p:nvPr/>
        </p:nvGraphicFramePr>
        <p:xfrm>
          <a:off x="3343275" y="137001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307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137001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1306" name="Line 28"/>
          <p:cNvSpPr>
            <a:spLocks noChangeShapeType="1"/>
          </p:cNvSpPr>
          <p:nvPr/>
        </p:nvSpPr>
        <p:spPr bwMode="auto">
          <a:xfrm>
            <a:off x="4892675" y="2039938"/>
            <a:ext cx="3236913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1307" name="Rectangle 29"/>
          <p:cNvSpPr>
            <a:spLocks noChangeArrowheads="1"/>
          </p:cNvSpPr>
          <p:nvPr/>
        </p:nvSpPr>
        <p:spPr bwMode="auto">
          <a:xfrm>
            <a:off x="7321550" y="1255713"/>
            <a:ext cx="9366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351308" name="Rectangle 30"/>
          <p:cNvSpPr>
            <a:spLocks noChangeArrowheads="1"/>
          </p:cNvSpPr>
          <p:nvPr/>
        </p:nvSpPr>
        <p:spPr bwMode="auto">
          <a:xfrm>
            <a:off x="7904163" y="339725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1309" name="Rectangle 31"/>
          <p:cNvSpPr>
            <a:spLocks noChangeArrowheads="1"/>
          </p:cNvSpPr>
          <p:nvPr/>
        </p:nvSpPr>
        <p:spPr bwMode="auto">
          <a:xfrm>
            <a:off x="7904163" y="2873375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1310" name="Line 32"/>
          <p:cNvSpPr>
            <a:spLocks noChangeShapeType="1"/>
          </p:cNvSpPr>
          <p:nvPr/>
        </p:nvSpPr>
        <p:spPr bwMode="auto">
          <a:xfrm flipV="1">
            <a:off x="7775575" y="1660525"/>
            <a:ext cx="3175" cy="2543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351311" name="Group 33"/>
          <p:cNvGrpSpPr>
            <a:grpSpLocks/>
          </p:cNvGrpSpPr>
          <p:nvPr/>
        </p:nvGrpSpPr>
        <p:grpSpPr bwMode="auto">
          <a:xfrm>
            <a:off x="7773988" y="2036763"/>
            <a:ext cx="111125" cy="2090737"/>
            <a:chOff x="2910" y="2421"/>
            <a:chExt cx="70" cy="1317"/>
          </a:xfrm>
        </p:grpSpPr>
        <p:sp>
          <p:nvSpPr>
            <p:cNvPr id="351333" name="Line 34"/>
            <p:cNvSpPr>
              <a:spLocks noChangeShapeType="1"/>
            </p:cNvSpPr>
            <p:nvPr/>
          </p:nvSpPr>
          <p:spPr bwMode="auto">
            <a:xfrm>
              <a:off x="2910" y="357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34" name="Line 35"/>
            <p:cNvSpPr>
              <a:spLocks noChangeShapeType="1"/>
            </p:cNvSpPr>
            <p:nvPr/>
          </p:nvSpPr>
          <p:spPr bwMode="auto">
            <a:xfrm>
              <a:off x="2910" y="340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35" name="Line 36"/>
            <p:cNvSpPr>
              <a:spLocks noChangeShapeType="1"/>
            </p:cNvSpPr>
            <p:nvPr/>
          </p:nvSpPr>
          <p:spPr bwMode="auto">
            <a:xfrm>
              <a:off x="2910" y="308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36" name="Line 37"/>
            <p:cNvSpPr>
              <a:spLocks noChangeShapeType="1"/>
            </p:cNvSpPr>
            <p:nvPr/>
          </p:nvSpPr>
          <p:spPr bwMode="auto">
            <a:xfrm>
              <a:off x="2910" y="324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37" name="Line 38"/>
            <p:cNvSpPr>
              <a:spLocks noChangeShapeType="1"/>
            </p:cNvSpPr>
            <p:nvPr/>
          </p:nvSpPr>
          <p:spPr bwMode="auto">
            <a:xfrm>
              <a:off x="2910" y="373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38" name="Line 39"/>
            <p:cNvSpPr>
              <a:spLocks noChangeShapeType="1"/>
            </p:cNvSpPr>
            <p:nvPr/>
          </p:nvSpPr>
          <p:spPr bwMode="auto">
            <a:xfrm>
              <a:off x="2910" y="291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39" name="Line 40"/>
            <p:cNvSpPr>
              <a:spLocks noChangeShapeType="1"/>
            </p:cNvSpPr>
            <p:nvPr/>
          </p:nvSpPr>
          <p:spPr bwMode="auto">
            <a:xfrm>
              <a:off x="2910" y="274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40" name="Line 41"/>
            <p:cNvSpPr>
              <a:spLocks noChangeShapeType="1"/>
            </p:cNvSpPr>
            <p:nvPr/>
          </p:nvSpPr>
          <p:spPr bwMode="auto">
            <a:xfrm>
              <a:off x="2910" y="242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41" name="Line 42"/>
            <p:cNvSpPr>
              <a:spLocks noChangeShapeType="1"/>
            </p:cNvSpPr>
            <p:nvPr/>
          </p:nvSpPr>
          <p:spPr bwMode="auto">
            <a:xfrm>
              <a:off x="2910" y="258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51312" name="Rectangle 43"/>
          <p:cNvSpPr>
            <a:spLocks noChangeArrowheads="1"/>
          </p:cNvSpPr>
          <p:nvPr/>
        </p:nvSpPr>
        <p:spPr bwMode="auto">
          <a:xfrm>
            <a:off x="7904163" y="234950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1313" name="Rectangle 45"/>
          <p:cNvSpPr>
            <a:spLocks noChangeArrowheads="1"/>
          </p:cNvSpPr>
          <p:nvPr/>
        </p:nvSpPr>
        <p:spPr bwMode="auto">
          <a:xfrm>
            <a:off x="5459413" y="1516063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1314" name="Rectangle 46"/>
          <p:cNvSpPr>
            <a:spLocks noChangeArrowheads="1"/>
          </p:cNvSpPr>
          <p:nvPr/>
        </p:nvSpPr>
        <p:spPr bwMode="auto">
          <a:xfrm>
            <a:off x="6135688" y="1516063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1315" name="Rectangle 47"/>
          <p:cNvSpPr>
            <a:spLocks noChangeArrowheads="1"/>
          </p:cNvSpPr>
          <p:nvPr/>
        </p:nvSpPr>
        <p:spPr bwMode="auto">
          <a:xfrm>
            <a:off x="6821488" y="1516063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1316" name="Rectangle 48"/>
          <p:cNvSpPr>
            <a:spLocks noChangeArrowheads="1"/>
          </p:cNvSpPr>
          <p:nvPr/>
        </p:nvSpPr>
        <p:spPr bwMode="auto">
          <a:xfrm>
            <a:off x="4783138" y="1516063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51317" name="Group 49"/>
          <p:cNvGrpSpPr>
            <a:grpSpLocks/>
          </p:cNvGrpSpPr>
          <p:nvPr/>
        </p:nvGrpSpPr>
        <p:grpSpPr bwMode="auto">
          <a:xfrm>
            <a:off x="5040313" y="1914525"/>
            <a:ext cx="2743200" cy="119063"/>
            <a:chOff x="3030" y="3739"/>
            <a:chExt cx="1728" cy="75"/>
          </a:xfrm>
        </p:grpSpPr>
        <p:sp>
          <p:nvSpPr>
            <p:cNvPr id="351324" name="Line 50"/>
            <p:cNvSpPr>
              <a:spLocks noChangeShapeType="1"/>
            </p:cNvSpPr>
            <p:nvPr/>
          </p:nvSpPr>
          <p:spPr bwMode="auto">
            <a:xfrm>
              <a:off x="346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25" name="Line 51"/>
            <p:cNvSpPr>
              <a:spLocks noChangeShapeType="1"/>
            </p:cNvSpPr>
            <p:nvPr/>
          </p:nvSpPr>
          <p:spPr bwMode="auto">
            <a:xfrm>
              <a:off x="324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26" name="Line 52"/>
            <p:cNvSpPr>
              <a:spLocks noChangeShapeType="1"/>
            </p:cNvSpPr>
            <p:nvPr/>
          </p:nvSpPr>
          <p:spPr bwMode="auto">
            <a:xfrm>
              <a:off x="3030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27" name="Line 53"/>
            <p:cNvSpPr>
              <a:spLocks noChangeShapeType="1"/>
            </p:cNvSpPr>
            <p:nvPr/>
          </p:nvSpPr>
          <p:spPr bwMode="auto">
            <a:xfrm>
              <a:off x="3894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28" name="Line 54"/>
            <p:cNvSpPr>
              <a:spLocks noChangeShapeType="1"/>
            </p:cNvSpPr>
            <p:nvPr/>
          </p:nvSpPr>
          <p:spPr bwMode="auto">
            <a:xfrm>
              <a:off x="367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29" name="Line 55"/>
            <p:cNvSpPr>
              <a:spLocks noChangeShapeType="1"/>
            </p:cNvSpPr>
            <p:nvPr/>
          </p:nvSpPr>
          <p:spPr bwMode="auto">
            <a:xfrm>
              <a:off x="4110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30" name="Line 56"/>
            <p:cNvSpPr>
              <a:spLocks noChangeShapeType="1"/>
            </p:cNvSpPr>
            <p:nvPr/>
          </p:nvSpPr>
          <p:spPr bwMode="auto">
            <a:xfrm>
              <a:off x="475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31" name="Line 57"/>
            <p:cNvSpPr>
              <a:spLocks noChangeShapeType="1"/>
            </p:cNvSpPr>
            <p:nvPr/>
          </p:nvSpPr>
          <p:spPr bwMode="auto">
            <a:xfrm>
              <a:off x="454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1332" name="Line 58"/>
            <p:cNvSpPr>
              <a:spLocks noChangeShapeType="1"/>
            </p:cNvSpPr>
            <p:nvPr/>
          </p:nvSpPr>
          <p:spPr bwMode="auto">
            <a:xfrm>
              <a:off x="432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51318" name="Rectangle 59"/>
          <p:cNvSpPr>
            <a:spLocks noChangeArrowheads="1"/>
          </p:cNvSpPr>
          <p:nvPr/>
        </p:nvSpPr>
        <p:spPr bwMode="auto">
          <a:xfrm>
            <a:off x="7961313" y="1771650"/>
            <a:ext cx="1009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351319" name="Line 60"/>
          <p:cNvSpPr>
            <a:spLocks noChangeShapeType="1"/>
          </p:cNvSpPr>
          <p:nvPr/>
        </p:nvSpPr>
        <p:spPr bwMode="auto">
          <a:xfrm flipV="1">
            <a:off x="5380038" y="2805113"/>
            <a:ext cx="2063750" cy="79533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51293" name="Object 61"/>
          <p:cNvGraphicFramePr>
            <a:graphicFrameLocks noChangeAspect="1"/>
          </p:cNvGraphicFramePr>
          <p:nvPr/>
        </p:nvGraphicFramePr>
        <p:xfrm>
          <a:off x="6100763" y="280193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308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0763" y="280193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1320" name="Line 62"/>
          <p:cNvSpPr>
            <a:spLocks noChangeShapeType="1"/>
          </p:cNvSpPr>
          <p:nvPr/>
        </p:nvSpPr>
        <p:spPr bwMode="auto">
          <a:xfrm flipV="1">
            <a:off x="7772400" y="2816225"/>
            <a:ext cx="4763" cy="77470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51295" name="Object 63"/>
          <p:cNvGraphicFramePr>
            <a:graphicFrameLocks noChangeAspect="1"/>
          </p:cNvGraphicFramePr>
          <p:nvPr/>
        </p:nvGraphicFramePr>
        <p:xfrm>
          <a:off x="7321550" y="3033713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309" name="Equation" r:id="rId7" imgW="380880" imgH="482400" progId="Equation.DSMT4">
                  <p:embed/>
                </p:oleObj>
              </mc:Choice>
              <mc:Fallback>
                <p:oleObj name="Equation" r:id="rId7" imgW="380880" imgH="48240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1550" y="3033713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1321" name="Rectangle 64"/>
          <p:cNvSpPr>
            <a:spLocks noChangeArrowheads="1"/>
          </p:cNvSpPr>
          <p:nvPr/>
        </p:nvSpPr>
        <p:spPr bwMode="auto">
          <a:xfrm>
            <a:off x="179388" y="2579688"/>
            <a:ext cx="429895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+6 m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+3 m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51322" name="Line 65"/>
          <p:cNvSpPr>
            <a:spLocks noChangeShapeType="1"/>
          </p:cNvSpPr>
          <p:nvPr/>
        </p:nvSpPr>
        <p:spPr bwMode="auto">
          <a:xfrm flipV="1">
            <a:off x="5381625" y="2041525"/>
            <a:ext cx="2052638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51298" name="Object 66"/>
          <p:cNvGraphicFramePr>
            <a:graphicFrameLocks noChangeAspect="1"/>
          </p:cNvGraphicFramePr>
          <p:nvPr/>
        </p:nvGraphicFramePr>
        <p:xfrm>
          <a:off x="6062663" y="2060575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310" name="Equation" r:id="rId9" imgW="380880" imgH="431640" progId="Equation.DSMT4">
                  <p:embed/>
                </p:oleObj>
              </mc:Choice>
              <mc:Fallback>
                <p:oleObj name="Equation" r:id="rId9" imgW="380880" imgH="4316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2663" y="2060575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1323" name="Rectangle 74"/>
          <p:cNvSpPr>
            <a:spLocks noChangeArrowheads="1"/>
          </p:cNvSpPr>
          <p:nvPr/>
        </p:nvSpPr>
        <p:spPr bwMode="auto">
          <a:xfrm>
            <a:off x="7904163" y="389255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7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99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13BBDF2-C37C-44B0-A42C-88E38C5FE115}" type="slidenum">
              <a:rPr lang="en-US" smtClean="0">
                <a:latin typeface="Koala"/>
                <a:cs typeface="Arial" charset="0"/>
              </a:rPr>
              <a:pPr/>
              <a:t>18</a:t>
            </a:fld>
            <a:endParaRPr lang="en-US" smtClean="0">
              <a:latin typeface="Koala"/>
              <a:cs typeface="Arial" charset="0"/>
            </a:endParaRPr>
          </a:p>
        </p:txBody>
      </p:sp>
      <p:grpSp>
        <p:nvGrpSpPr>
          <p:cNvPr id="299075" name="Group 6"/>
          <p:cNvGrpSpPr>
            <a:grpSpLocks/>
          </p:cNvGrpSpPr>
          <p:nvPr/>
        </p:nvGrpSpPr>
        <p:grpSpPr bwMode="auto">
          <a:xfrm>
            <a:off x="5384800" y="1973263"/>
            <a:ext cx="2065338" cy="2128837"/>
            <a:chOff x="3247" y="2381"/>
            <a:chExt cx="1301" cy="1341"/>
          </a:xfrm>
        </p:grpSpPr>
        <p:sp>
          <p:nvSpPr>
            <p:cNvPr id="299129" name="Line 7"/>
            <p:cNvSpPr>
              <a:spLocks noChangeShapeType="1"/>
            </p:cNvSpPr>
            <p:nvPr/>
          </p:nvSpPr>
          <p:spPr bwMode="auto">
            <a:xfrm flipV="1">
              <a:off x="4113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30" name="Line 8"/>
            <p:cNvSpPr>
              <a:spLocks noChangeShapeType="1"/>
            </p:cNvSpPr>
            <p:nvPr/>
          </p:nvSpPr>
          <p:spPr bwMode="auto">
            <a:xfrm flipV="1">
              <a:off x="3682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31" name="Line 9"/>
            <p:cNvSpPr>
              <a:spLocks noChangeShapeType="1"/>
            </p:cNvSpPr>
            <p:nvPr/>
          </p:nvSpPr>
          <p:spPr bwMode="auto">
            <a:xfrm flipV="1">
              <a:off x="4548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32" name="Line 10"/>
            <p:cNvSpPr>
              <a:spLocks noChangeShapeType="1"/>
            </p:cNvSpPr>
            <p:nvPr/>
          </p:nvSpPr>
          <p:spPr bwMode="auto">
            <a:xfrm flipV="1">
              <a:off x="3247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99076" name="Group 17"/>
          <p:cNvGrpSpPr>
            <a:grpSpLocks/>
          </p:cNvGrpSpPr>
          <p:nvPr/>
        </p:nvGrpSpPr>
        <p:grpSpPr bwMode="auto">
          <a:xfrm>
            <a:off x="5037138" y="2300288"/>
            <a:ext cx="2792412" cy="1563687"/>
            <a:chOff x="2974" y="2422"/>
            <a:chExt cx="1837" cy="985"/>
          </a:xfrm>
        </p:grpSpPr>
        <p:sp>
          <p:nvSpPr>
            <p:cNvPr id="299125" name="Line 18"/>
            <p:cNvSpPr>
              <a:spLocks noChangeShapeType="1"/>
            </p:cNvSpPr>
            <p:nvPr/>
          </p:nvSpPr>
          <p:spPr bwMode="auto">
            <a:xfrm rot="16200000" flipV="1">
              <a:off x="3893" y="1503"/>
              <a:ext cx="0" cy="183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26" name="Line 19"/>
            <p:cNvSpPr>
              <a:spLocks noChangeShapeType="1"/>
            </p:cNvSpPr>
            <p:nvPr/>
          </p:nvSpPr>
          <p:spPr bwMode="auto">
            <a:xfrm rot="16200000" flipV="1">
              <a:off x="3893" y="2488"/>
              <a:ext cx="0" cy="183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27" name="Line 20"/>
            <p:cNvSpPr>
              <a:spLocks noChangeShapeType="1"/>
            </p:cNvSpPr>
            <p:nvPr/>
          </p:nvSpPr>
          <p:spPr bwMode="auto">
            <a:xfrm rot="16200000" flipV="1">
              <a:off x="3893" y="2163"/>
              <a:ext cx="0" cy="183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28" name="Line 21"/>
            <p:cNvSpPr>
              <a:spLocks noChangeShapeType="1"/>
            </p:cNvSpPr>
            <p:nvPr/>
          </p:nvSpPr>
          <p:spPr bwMode="auto">
            <a:xfrm rot="16200000" flipV="1">
              <a:off x="3893" y="1827"/>
              <a:ext cx="0" cy="183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99077" name="Group 66"/>
          <p:cNvGrpSpPr>
            <a:grpSpLocks/>
          </p:cNvGrpSpPr>
          <p:nvPr/>
        </p:nvGrpSpPr>
        <p:grpSpPr bwMode="auto">
          <a:xfrm>
            <a:off x="5029200" y="1973263"/>
            <a:ext cx="2749550" cy="2128837"/>
            <a:chOff x="3168" y="1243"/>
            <a:chExt cx="1732" cy="1341"/>
          </a:xfrm>
        </p:grpSpPr>
        <p:sp>
          <p:nvSpPr>
            <p:cNvPr id="299120" name="Line 67"/>
            <p:cNvSpPr>
              <a:spLocks noChangeShapeType="1"/>
            </p:cNvSpPr>
            <p:nvPr/>
          </p:nvSpPr>
          <p:spPr bwMode="auto">
            <a:xfrm flipV="1">
              <a:off x="4037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21" name="Line 68"/>
            <p:cNvSpPr>
              <a:spLocks noChangeShapeType="1"/>
            </p:cNvSpPr>
            <p:nvPr/>
          </p:nvSpPr>
          <p:spPr bwMode="auto">
            <a:xfrm flipV="1">
              <a:off x="3606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22" name="Line 69"/>
            <p:cNvSpPr>
              <a:spLocks noChangeShapeType="1"/>
            </p:cNvSpPr>
            <p:nvPr/>
          </p:nvSpPr>
          <p:spPr bwMode="auto">
            <a:xfrm flipV="1">
              <a:off x="4472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23" name="Line 70"/>
            <p:cNvSpPr>
              <a:spLocks noChangeShapeType="1"/>
            </p:cNvSpPr>
            <p:nvPr/>
          </p:nvSpPr>
          <p:spPr bwMode="auto">
            <a:xfrm flipV="1">
              <a:off x="4900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24" name="Line 71"/>
            <p:cNvSpPr>
              <a:spLocks noChangeShapeType="1"/>
            </p:cNvSpPr>
            <p:nvPr/>
          </p:nvSpPr>
          <p:spPr bwMode="auto">
            <a:xfrm flipV="1">
              <a:off x="3168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99078" name="Group 77"/>
          <p:cNvGrpSpPr>
            <a:grpSpLocks/>
          </p:cNvGrpSpPr>
          <p:nvPr/>
        </p:nvGrpSpPr>
        <p:grpSpPr bwMode="auto">
          <a:xfrm>
            <a:off x="5037138" y="2038350"/>
            <a:ext cx="2792412" cy="2074863"/>
            <a:chOff x="3173" y="1284"/>
            <a:chExt cx="1759" cy="1307"/>
          </a:xfrm>
        </p:grpSpPr>
        <p:sp>
          <p:nvSpPr>
            <p:cNvPr id="299115" name="Line 13"/>
            <p:cNvSpPr>
              <a:spLocks noChangeShapeType="1"/>
            </p:cNvSpPr>
            <p:nvPr/>
          </p:nvSpPr>
          <p:spPr bwMode="auto">
            <a:xfrm rot="16200000" flipV="1">
              <a:off x="4053" y="404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16" name="Line 14"/>
            <p:cNvSpPr>
              <a:spLocks noChangeShapeType="1"/>
            </p:cNvSpPr>
            <p:nvPr/>
          </p:nvSpPr>
          <p:spPr bwMode="auto">
            <a:xfrm rot="16200000" flipV="1">
              <a:off x="4053" y="1389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17" name="Line 15"/>
            <p:cNvSpPr>
              <a:spLocks noChangeShapeType="1"/>
            </p:cNvSpPr>
            <p:nvPr/>
          </p:nvSpPr>
          <p:spPr bwMode="auto">
            <a:xfrm rot="16200000" flipV="1">
              <a:off x="4053" y="1064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18" name="Line 16"/>
            <p:cNvSpPr>
              <a:spLocks noChangeShapeType="1"/>
            </p:cNvSpPr>
            <p:nvPr/>
          </p:nvSpPr>
          <p:spPr bwMode="auto">
            <a:xfrm rot="16200000" flipV="1">
              <a:off x="4053" y="728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19" name="Line 76"/>
            <p:cNvSpPr>
              <a:spLocks noChangeShapeType="1"/>
            </p:cNvSpPr>
            <p:nvPr/>
          </p:nvSpPr>
          <p:spPr bwMode="auto">
            <a:xfrm rot="16200000" flipV="1">
              <a:off x="4053" y="1711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990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2990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components of     </a:t>
            </a:r>
            <a:br>
              <a:rPr lang="en-ZA" smtClean="0"/>
            </a:br>
            <a:r>
              <a:rPr lang="en-ZA" smtClean="0"/>
              <a:t>are… </a:t>
            </a:r>
            <a:endParaRPr lang="en-US" smtClean="0"/>
          </a:p>
        </p:txBody>
      </p:sp>
      <p:graphicFrame>
        <p:nvGraphicFramePr>
          <p:cNvPr id="299013" name="Object 5"/>
          <p:cNvGraphicFramePr>
            <a:graphicFrameLocks noChangeAspect="1"/>
          </p:cNvGraphicFramePr>
          <p:nvPr/>
        </p:nvGraphicFramePr>
        <p:xfrm>
          <a:off x="3343275" y="137001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1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137001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9081" name="Line 27"/>
          <p:cNvSpPr>
            <a:spLocks noChangeShapeType="1"/>
          </p:cNvSpPr>
          <p:nvPr/>
        </p:nvSpPr>
        <p:spPr bwMode="auto">
          <a:xfrm>
            <a:off x="4892675" y="3079750"/>
            <a:ext cx="3236913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82" name="Rectangle 28"/>
          <p:cNvSpPr>
            <a:spLocks noChangeArrowheads="1"/>
          </p:cNvSpPr>
          <p:nvPr/>
        </p:nvSpPr>
        <p:spPr bwMode="auto">
          <a:xfrm>
            <a:off x="6299200" y="1255713"/>
            <a:ext cx="9366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299083" name="Rectangle 29"/>
          <p:cNvSpPr>
            <a:spLocks noChangeArrowheads="1"/>
          </p:cNvSpPr>
          <p:nvPr/>
        </p:nvSpPr>
        <p:spPr bwMode="auto">
          <a:xfrm>
            <a:off x="5967413" y="339725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84" name="Line 31"/>
          <p:cNvSpPr>
            <a:spLocks noChangeShapeType="1"/>
          </p:cNvSpPr>
          <p:nvPr/>
        </p:nvSpPr>
        <p:spPr bwMode="auto">
          <a:xfrm flipV="1">
            <a:off x="6753225" y="1752600"/>
            <a:ext cx="3175" cy="24511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99085" name="Group 32"/>
          <p:cNvGrpSpPr>
            <a:grpSpLocks/>
          </p:cNvGrpSpPr>
          <p:nvPr/>
        </p:nvGrpSpPr>
        <p:grpSpPr bwMode="auto">
          <a:xfrm>
            <a:off x="6704013" y="2036763"/>
            <a:ext cx="111125" cy="2090737"/>
            <a:chOff x="2910" y="2421"/>
            <a:chExt cx="70" cy="1317"/>
          </a:xfrm>
        </p:grpSpPr>
        <p:sp>
          <p:nvSpPr>
            <p:cNvPr id="299106" name="Line 33"/>
            <p:cNvSpPr>
              <a:spLocks noChangeShapeType="1"/>
            </p:cNvSpPr>
            <p:nvPr/>
          </p:nvSpPr>
          <p:spPr bwMode="auto">
            <a:xfrm>
              <a:off x="2910" y="357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07" name="Line 34"/>
            <p:cNvSpPr>
              <a:spLocks noChangeShapeType="1"/>
            </p:cNvSpPr>
            <p:nvPr/>
          </p:nvSpPr>
          <p:spPr bwMode="auto">
            <a:xfrm>
              <a:off x="2910" y="340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08" name="Line 35"/>
            <p:cNvSpPr>
              <a:spLocks noChangeShapeType="1"/>
            </p:cNvSpPr>
            <p:nvPr/>
          </p:nvSpPr>
          <p:spPr bwMode="auto">
            <a:xfrm>
              <a:off x="2910" y="308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09" name="Line 36"/>
            <p:cNvSpPr>
              <a:spLocks noChangeShapeType="1"/>
            </p:cNvSpPr>
            <p:nvPr/>
          </p:nvSpPr>
          <p:spPr bwMode="auto">
            <a:xfrm>
              <a:off x="2910" y="324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10" name="Line 37"/>
            <p:cNvSpPr>
              <a:spLocks noChangeShapeType="1"/>
            </p:cNvSpPr>
            <p:nvPr/>
          </p:nvSpPr>
          <p:spPr bwMode="auto">
            <a:xfrm>
              <a:off x="2910" y="373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11" name="Line 38"/>
            <p:cNvSpPr>
              <a:spLocks noChangeShapeType="1"/>
            </p:cNvSpPr>
            <p:nvPr/>
          </p:nvSpPr>
          <p:spPr bwMode="auto">
            <a:xfrm>
              <a:off x="2910" y="291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12" name="Line 39"/>
            <p:cNvSpPr>
              <a:spLocks noChangeShapeType="1"/>
            </p:cNvSpPr>
            <p:nvPr/>
          </p:nvSpPr>
          <p:spPr bwMode="auto">
            <a:xfrm>
              <a:off x="2910" y="274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13" name="Line 40"/>
            <p:cNvSpPr>
              <a:spLocks noChangeShapeType="1"/>
            </p:cNvSpPr>
            <p:nvPr/>
          </p:nvSpPr>
          <p:spPr bwMode="auto">
            <a:xfrm>
              <a:off x="2910" y="242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14" name="Line 41"/>
            <p:cNvSpPr>
              <a:spLocks noChangeShapeType="1"/>
            </p:cNvSpPr>
            <p:nvPr/>
          </p:nvSpPr>
          <p:spPr bwMode="auto">
            <a:xfrm>
              <a:off x="2910" y="258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99086" name="Rectangle 42"/>
          <p:cNvSpPr>
            <a:spLocks noChangeArrowheads="1"/>
          </p:cNvSpPr>
          <p:nvPr/>
        </p:nvSpPr>
        <p:spPr bwMode="auto">
          <a:xfrm>
            <a:off x="5967413" y="234950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87" name="Rectangle 43"/>
          <p:cNvSpPr>
            <a:spLocks noChangeArrowheads="1"/>
          </p:cNvSpPr>
          <p:nvPr/>
        </p:nvSpPr>
        <p:spPr bwMode="auto">
          <a:xfrm>
            <a:off x="5967413" y="1825625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88" name="Rectangle 44"/>
          <p:cNvSpPr>
            <a:spLocks noChangeArrowheads="1"/>
          </p:cNvSpPr>
          <p:nvPr/>
        </p:nvSpPr>
        <p:spPr bwMode="auto">
          <a:xfrm>
            <a:off x="5089525" y="308927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89" name="Rectangle 45"/>
          <p:cNvSpPr>
            <a:spLocks noChangeArrowheads="1"/>
          </p:cNvSpPr>
          <p:nvPr/>
        </p:nvSpPr>
        <p:spPr bwMode="auto">
          <a:xfrm>
            <a:off x="5775325" y="308927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90" name="Rectangle 46"/>
          <p:cNvSpPr>
            <a:spLocks noChangeArrowheads="1"/>
          </p:cNvSpPr>
          <p:nvPr/>
        </p:nvSpPr>
        <p:spPr bwMode="auto">
          <a:xfrm>
            <a:off x="7180263" y="308927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99091" name="Group 48"/>
          <p:cNvGrpSpPr>
            <a:grpSpLocks/>
          </p:cNvGrpSpPr>
          <p:nvPr/>
        </p:nvGrpSpPr>
        <p:grpSpPr bwMode="auto">
          <a:xfrm>
            <a:off x="5040313" y="3024188"/>
            <a:ext cx="2743200" cy="119062"/>
            <a:chOff x="3030" y="3739"/>
            <a:chExt cx="1728" cy="75"/>
          </a:xfrm>
        </p:grpSpPr>
        <p:sp>
          <p:nvSpPr>
            <p:cNvPr id="299097" name="Line 49"/>
            <p:cNvSpPr>
              <a:spLocks noChangeShapeType="1"/>
            </p:cNvSpPr>
            <p:nvPr/>
          </p:nvSpPr>
          <p:spPr bwMode="auto">
            <a:xfrm>
              <a:off x="346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098" name="Line 50"/>
            <p:cNvSpPr>
              <a:spLocks noChangeShapeType="1"/>
            </p:cNvSpPr>
            <p:nvPr/>
          </p:nvSpPr>
          <p:spPr bwMode="auto">
            <a:xfrm>
              <a:off x="324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099" name="Line 51"/>
            <p:cNvSpPr>
              <a:spLocks noChangeShapeType="1"/>
            </p:cNvSpPr>
            <p:nvPr/>
          </p:nvSpPr>
          <p:spPr bwMode="auto">
            <a:xfrm>
              <a:off x="3030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00" name="Line 52"/>
            <p:cNvSpPr>
              <a:spLocks noChangeShapeType="1"/>
            </p:cNvSpPr>
            <p:nvPr/>
          </p:nvSpPr>
          <p:spPr bwMode="auto">
            <a:xfrm>
              <a:off x="3894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01" name="Line 53"/>
            <p:cNvSpPr>
              <a:spLocks noChangeShapeType="1"/>
            </p:cNvSpPr>
            <p:nvPr/>
          </p:nvSpPr>
          <p:spPr bwMode="auto">
            <a:xfrm>
              <a:off x="367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02" name="Line 54"/>
            <p:cNvSpPr>
              <a:spLocks noChangeShapeType="1"/>
            </p:cNvSpPr>
            <p:nvPr/>
          </p:nvSpPr>
          <p:spPr bwMode="auto">
            <a:xfrm>
              <a:off x="4110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03" name="Line 55"/>
            <p:cNvSpPr>
              <a:spLocks noChangeShapeType="1"/>
            </p:cNvSpPr>
            <p:nvPr/>
          </p:nvSpPr>
          <p:spPr bwMode="auto">
            <a:xfrm>
              <a:off x="475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04" name="Line 56"/>
            <p:cNvSpPr>
              <a:spLocks noChangeShapeType="1"/>
            </p:cNvSpPr>
            <p:nvPr/>
          </p:nvSpPr>
          <p:spPr bwMode="auto">
            <a:xfrm>
              <a:off x="454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05" name="Line 57"/>
            <p:cNvSpPr>
              <a:spLocks noChangeShapeType="1"/>
            </p:cNvSpPr>
            <p:nvPr/>
          </p:nvSpPr>
          <p:spPr bwMode="auto">
            <a:xfrm>
              <a:off x="432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99092" name="Rectangle 58"/>
          <p:cNvSpPr>
            <a:spLocks noChangeArrowheads="1"/>
          </p:cNvSpPr>
          <p:nvPr/>
        </p:nvSpPr>
        <p:spPr bwMode="auto">
          <a:xfrm>
            <a:off x="7961313" y="2844800"/>
            <a:ext cx="1009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299093" name="Line 59"/>
          <p:cNvSpPr>
            <a:spLocks noChangeShapeType="1"/>
          </p:cNvSpPr>
          <p:nvPr/>
        </p:nvSpPr>
        <p:spPr bwMode="auto">
          <a:xfrm flipH="1" flipV="1">
            <a:off x="5376863" y="2033588"/>
            <a:ext cx="692150" cy="104775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99068" name="Object 60"/>
          <p:cNvGraphicFramePr>
            <a:graphicFrameLocks noChangeAspect="1"/>
          </p:cNvGraphicFramePr>
          <p:nvPr/>
        </p:nvGraphicFramePr>
        <p:xfrm>
          <a:off x="5762625" y="219233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2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5" y="219233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9069" name="Line 61"/>
          <p:cNvSpPr>
            <a:spLocks noChangeShapeType="1"/>
          </p:cNvSpPr>
          <p:nvPr/>
        </p:nvSpPr>
        <p:spPr bwMode="auto">
          <a:xfrm flipV="1">
            <a:off x="6750050" y="2038350"/>
            <a:ext cx="6350" cy="1036638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70" name="Line 62"/>
          <p:cNvSpPr>
            <a:spLocks noChangeShapeType="1"/>
          </p:cNvSpPr>
          <p:nvPr/>
        </p:nvSpPr>
        <p:spPr bwMode="auto">
          <a:xfrm flipH="1" flipV="1">
            <a:off x="5381625" y="3081338"/>
            <a:ext cx="681038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99071" name="Object 63"/>
          <p:cNvGraphicFramePr>
            <a:graphicFrameLocks noChangeAspect="1"/>
          </p:cNvGraphicFramePr>
          <p:nvPr/>
        </p:nvGraphicFramePr>
        <p:xfrm>
          <a:off x="5086350" y="2605088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3" name="Equation" r:id="rId7" imgW="380880" imgH="431640" progId="Equation.DSMT4">
                  <p:embed/>
                </p:oleObj>
              </mc:Choice>
              <mc:Fallback>
                <p:oleObj name="Equation" r:id="rId7" imgW="380880" imgH="4316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2605088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9072" name="Object 64"/>
          <p:cNvGraphicFramePr>
            <a:graphicFrameLocks noChangeAspect="1"/>
          </p:cNvGraphicFramePr>
          <p:nvPr/>
        </p:nvGraphicFramePr>
        <p:xfrm>
          <a:off x="6815138" y="2311400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4" name="Equation" r:id="rId9" imgW="380880" imgH="482400" progId="Equation.DSMT4">
                  <p:embed/>
                </p:oleObj>
              </mc:Choice>
              <mc:Fallback>
                <p:oleObj name="Equation" r:id="rId9" imgW="380880" imgH="4824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5138" y="2311400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65"/>
          <p:cNvSpPr>
            <a:spLocks noChangeArrowheads="1"/>
          </p:cNvSpPr>
          <p:nvPr/>
        </p:nvSpPr>
        <p:spPr bwMode="auto">
          <a:xfrm>
            <a:off x="179388" y="2579688"/>
            <a:ext cx="429895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2 m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+4 m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9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9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9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69" grpId="0" animBg="1"/>
      <p:bldP spid="29907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11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0112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4FDA2B6-6754-48BB-A239-AD5BDB25418D}" type="slidenum">
              <a:rPr lang="en-US" smtClean="0">
                <a:latin typeface="Koala"/>
                <a:cs typeface="Arial" charset="0"/>
              </a:rPr>
              <a:pPr/>
              <a:t>19</a:t>
            </a:fld>
            <a:endParaRPr lang="en-US" smtClean="0">
              <a:latin typeface="Koala"/>
              <a:cs typeface="Arial" charset="0"/>
            </a:endParaRPr>
          </a:p>
        </p:txBody>
      </p:sp>
      <p:grpSp>
        <p:nvGrpSpPr>
          <p:cNvPr id="301121" name="Group 2"/>
          <p:cNvGrpSpPr>
            <a:grpSpLocks/>
          </p:cNvGrpSpPr>
          <p:nvPr/>
        </p:nvGrpSpPr>
        <p:grpSpPr bwMode="auto">
          <a:xfrm>
            <a:off x="5384800" y="1973263"/>
            <a:ext cx="2065338" cy="2128837"/>
            <a:chOff x="3247" y="2381"/>
            <a:chExt cx="1301" cy="1341"/>
          </a:xfrm>
        </p:grpSpPr>
        <p:sp>
          <p:nvSpPr>
            <p:cNvPr id="301175" name="Line 3"/>
            <p:cNvSpPr>
              <a:spLocks noChangeShapeType="1"/>
            </p:cNvSpPr>
            <p:nvPr/>
          </p:nvSpPr>
          <p:spPr bwMode="auto">
            <a:xfrm flipV="1">
              <a:off x="4113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76" name="Line 4"/>
            <p:cNvSpPr>
              <a:spLocks noChangeShapeType="1"/>
            </p:cNvSpPr>
            <p:nvPr/>
          </p:nvSpPr>
          <p:spPr bwMode="auto">
            <a:xfrm flipV="1">
              <a:off x="3682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77" name="Line 5"/>
            <p:cNvSpPr>
              <a:spLocks noChangeShapeType="1"/>
            </p:cNvSpPr>
            <p:nvPr/>
          </p:nvSpPr>
          <p:spPr bwMode="auto">
            <a:xfrm flipV="1">
              <a:off x="4548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78" name="Line 6"/>
            <p:cNvSpPr>
              <a:spLocks noChangeShapeType="1"/>
            </p:cNvSpPr>
            <p:nvPr/>
          </p:nvSpPr>
          <p:spPr bwMode="auto">
            <a:xfrm flipV="1">
              <a:off x="3247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301122" name="Group 7"/>
          <p:cNvGrpSpPr>
            <a:grpSpLocks/>
          </p:cNvGrpSpPr>
          <p:nvPr/>
        </p:nvGrpSpPr>
        <p:grpSpPr bwMode="auto">
          <a:xfrm>
            <a:off x="5037138" y="2300288"/>
            <a:ext cx="2792412" cy="1563687"/>
            <a:chOff x="2974" y="2422"/>
            <a:chExt cx="1837" cy="985"/>
          </a:xfrm>
        </p:grpSpPr>
        <p:sp>
          <p:nvSpPr>
            <p:cNvPr id="301171" name="Line 8"/>
            <p:cNvSpPr>
              <a:spLocks noChangeShapeType="1"/>
            </p:cNvSpPr>
            <p:nvPr/>
          </p:nvSpPr>
          <p:spPr bwMode="auto">
            <a:xfrm rot="16200000" flipV="1">
              <a:off x="3893" y="1503"/>
              <a:ext cx="0" cy="183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72" name="Line 9"/>
            <p:cNvSpPr>
              <a:spLocks noChangeShapeType="1"/>
            </p:cNvSpPr>
            <p:nvPr/>
          </p:nvSpPr>
          <p:spPr bwMode="auto">
            <a:xfrm rot="16200000" flipV="1">
              <a:off x="3893" y="2488"/>
              <a:ext cx="0" cy="183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73" name="Line 10"/>
            <p:cNvSpPr>
              <a:spLocks noChangeShapeType="1"/>
            </p:cNvSpPr>
            <p:nvPr/>
          </p:nvSpPr>
          <p:spPr bwMode="auto">
            <a:xfrm rot="16200000" flipV="1">
              <a:off x="3893" y="2163"/>
              <a:ext cx="0" cy="183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74" name="Line 11"/>
            <p:cNvSpPr>
              <a:spLocks noChangeShapeType="1"/>
            </p:cNvSpPr>
            <p:nvPr/>
          </p:nvSpPr>
          <p:spPr bwMode="auto">
            <a:xfrm rot="16200000" flipV="1">
              <a:off x="3893" y="1827"/>
              <a:ext cx="0" cy="183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301123" name="Group 12"/>
          <p:cNvGrpSpPr>
            <a:grpSpLocks/>
          </p:cNvGrpSpPr>
          <p:nvPr/>
        </p:nvGrpSpPr>
        <p:grpSpPr bwMode="auto">
          <a:xfrm>
            <a:off x="5029200" y="1973263"/>
            <a:ext cx="2749550" cy="2128837"/>
            <a:chOff x="3168" y="1243"/>
            <a:chExt cx="1732" cy="1341"/>
          </a:xfrm>
        </p:grpSpPr>
        <p:sp>
          <p:nvSpPr>
            <p:cNvPr id="301166" name="Line 13"/>
            <p:cNvSpPr>
              <a:spLocks noChangeShapeType="1"/>
            </p:cNvSpPr>
            <p:nvPr/>
          </p:nvSpPr>
          <p:spPr bwMode="auto">
            <a:xfrm flipV="1">
              <a:off x="4037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67" name="Line 14"/>
            <p:cNvSpPr>
              <a:spLocks noChangeShapeType="1"/>
            </p:cNvSpPr>
            <p:nvPr/>
          </p:nvSpPr>
          <p:spPr bwMode="auto">
            <a:xfrm flipV="1">
              <a:off x="3606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68" name="Line 15"/>
            <p:cNvSpPr>
              <a:spLocks noChangeShapeType="1"/>
            </p:cNvSpPr>
            <p:nvPr/>
          </p:nvSpPr>
          <p:spPr bwMode="auto">
            <a:xfrm flipV="1">
              <a:off x="4472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69" name="Line 16"/>
            <p:cNvSpPr>
              <a:spLocks noChangeShapeType="1"/>
            </p:cNvSpPr>
            <p:nvPr/>
          </p:nvSpPr>
          <p:spPr bwMode="auto">
            <a:xfrm flipV="1">
              <a:off x="4900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70" name="Line 17"/>
            <p:cNvSpPr>
              <a:spLocks noChangeShapeType="1"/>
            </p:cNvSpPr>
            <p:nvPr/>
          </p:nvSpPr>
          <p:spPr bwMode="auto">
            <a:xfrm flipV="1">
              <a:off x="3168" y="1243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301124" name="Group 18"/>
          <p:cNvGrpSpPr>
            <a:grpSpLocks/>
          </p:cNvGrpSpPr>
          <p:nvPr/>
        </p:nvGrpSpPr>
        <p:grpSpPr bwMode="auto">
          <a:xfrm>
            <a:off x="5037138" y="2038350"/>
            <a:ext cx="2792412" cy="2074863"/>
            <a:chOff x="3173" y="1284"/>
            <a:chExt cx="1759" cy="1307"/>
          </a:xfrm>
        </p:grpSpPr>
        <p:sp>
          <p:nvSpPr>
            <p:cNvPr id="301161" name="Line 19"/>
            <p:cNvSpPr>
              <a:spLocks noChangeShapeType="1"/>
            </p:cNvSpPr>
            <p:nvPr/>
          </p:nvSpPr>
          <p:spPr bwMode="auto">
            <a:xfrm rot="16200000" flipV="1">
              <a:off x="4053" y="404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62" name="Line 20"/>
            <p:cNvSpPr>
              <a:spLocks noChangeShapeType="1"/>
            </p:cNvSpPr>
            <p:nvPr/>
          </p:nvSpPr>
          <p:spPr bwMode="auto">
            <a:xfrm rot="16200000" flipV="1">
              <a:off x="4053" y="1389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63" name="Line 21"/>
            <p:cNvSpPr>
              <a:spLocks noChangeShapeType="1"/>
            </p:cNvSpPr>
            <p:nvPr/>
          </p:nvSpPr>
          <p:spPr bwMode="auto">
            <a:xfrm rot="16200000" flipV="1">
              <a:off x="4053" y="1064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64" name="Line 22"/>
            <p:cNvSpPr>
              <a:spLocks noChangeShapeType="1"/>
            </p:cNvSpPr>
            <p:nvPr/>
          </p:nvSpPr>
          <p:spPr bwMode="auto">
            <a:xfrm rot="16200000" flipV="1">
              <a:off x="4053" y="728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65" name="Line 23"/>
            <p:cNvSpPr>
              <a:spLocks noChangeShapeType="1"/>
            </p:cNvSpPr>
            <p:nvPr/>
          </p:nvSpPr>
          <p:spPr bwMode="auto">
            <a:xfrm rot="16200000" flipV="1">
              <a:off x="4053" y="1711"/>
              <a:ext cx="0" cy="175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01125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301126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components of     </a:t>
            </a:r>
            <a:br>
              <a:rPr lang="en-ZA" smtClean="0"/>
            </a:br>
            <a:r>
              <a:rPr lang="en-ZA" smtClean="0"/>
              <a:t>are… </a:t>
            </a:r>
            <a:endParaRPr lang="en-US" smtClean="0"/>
          </a:p>
        </p:txBody>
      </p:sp>
      <p:graphicFrame>
        <p:nvGraphicFramePr>
          <p:cNvPr id="301082" name="Object 26"/>
          <p:cNvGraphicFramePr>
            <a:graphicFrameLocks noChangeAspect="1"/>
          </p:cNvGraphicFramePr>
          <p:nvPr/>
        </p:nvGraphicFramePr>
        <p:xfrm>
          <a:off x="3343275" y="13620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27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13620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1127" name="Line 27"/>
          <p:cNvSpPr>
            <a:spLocks noChangeShapeType="1"/>
          </p:cNvSpPr>
          <p:nvPr/>
        </p:nvSpPr>
        <p:spPr bwMode="auto">
          <a:xfrm>
            <a:off x="4892675" y="3079750"/>
            <a:ext cx="3236913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1128" name="Rectangle 28"/>
          <p:cNvSpPr>
            <a:spLocks noChangeArrowheads="1"/>
          </p:cNvSpPr>
          <p:nvPr/>
        </p:nvSpPr>
        <p:spPr bwMode="auto">
          <a:xfrm>
            <a:off x="6299200" y="1255713"/>
            <a:ext cx="9366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301129" name="Rectangle 29"/>
          <p:cNvSpPr>
            <a:spLocks noChangeArrowheads="1"/>
          </p:cNvSpPr>
          <p:nvPr/>
        </p:nvSpPr>
        <p:spPr bwMode="auto">
          <a:xfrm>
            <a:off x="5967413" y="339725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1130" name="Line 30"/>
          <p:cNvSpPr>
            <a:spLocks noChangeShapeType="1"/>
          </p:cNvSpPr>
          <p:nvPr/>
        </p:nvSpPr>
        <p:spPr bwMode="auto">
          <a:xfrm flipV="1">
            <a:off x="6753225" y="1752600"/>
            <a:ext cx="3175" cy="24511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301131" name="Group 31"/>
          <p:cNvGrpSpPr>
            <a:grpSpLocks/>
          </p:cNvGrpSpPr>
          <p:nvPr/>
        </p:nvGrpSpPr>
        <p:grpSpPr bwMode="auto">
          <a:xfrm>
            <a:off x="6704013" y="2036763"/>
            <a:ext cx="111125" cy="2090737"/>
            <a:chOff x="2910" y="2421"/>
            <a:chExt cx="70" cy="1317"/>
          </a:xfrm>
        </p:grpSpPr>
        <p:sp>
          <p:nvSpPr>
            <p:cNvPr id="301152" name="Line 32"/>
            <p:cNvSpPr>
              <a:spLocks noChangeShapeType="1"/>
            </p:cNvSpPr>
            <p:nvPr/>
          </p:nvSpPr>
          <p:spPr bwMode="auto">
            <a:xfrm>
              <a:off x="2910" y="357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53" name="Line 33"/>
            <p:cNvSpPr>
              <a:spLocks noChangeShapeType="1"/>
            </p:cNvSpPr>
            <p:nvPr/>
          </p:nvSpPr>
          <p:spPr bwMode="auto">
            <a:xfrm>
              <a:off x="2910" y="340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54" name="Line 34"/>
            <p:cNvSpPr>
              <a:spLocks noChangeShapeType="1"/>
            </p:cNvSpPr>
            <p:nvPr/>
          </p:nvSpPr>
          <p:spPr bwMode="auto">
            <a:xfrm>
              <a:off x="2910" y="308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55" name="Line 35"/>
            <p:cNvSpPr>
              <a:spLocks noChangeShapeType="1"/>
            </p:cNvSpPr>
            <p:nvPr/>
          </p:nvSpPr>
          <p:spPr bwMode="auto">
            <a:xfrm>
              <a:off x="2910" y="324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56" name="Line 36"/>
            <p:cNvSpPr>
              <a:spLocks noChangeShapeType="1"/>
            </p:cNvSpPr>
            <p:nvPr/>
          </p:nvSpPr>
          <p:spPr bwMode="auto">
            <a:xfrm>
              <a:off x="2910" y="373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57" name="Line 37"/>
            <p:cNvSpPr>
              <a:spLocks noChangeShapeType="1"/>
            </p:cNvSpPr>
            <p:nvPr/>
          </p:nvSpPr>
          <p:spPr bwMode="auto">
            <a:xfrm>
              <a:off x="2910" y="291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58" name="Line 38"/>
            <p:cNvSpPr>
              <a:spLocks noChangeShapeType="1"/>
            </p:cNvSpPr>
            <p:nvPr/>
          </p:nvSpPr>
          <p:spPr bwMode="auto">
            <a:xfrm>
              <a:off x="2910" y="274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59" name="Line 39"/>
            <p:cNvSpPr>
              <a:spLocks noChangeShapeType="1"/>
            </p:cNvSpPr>
            <p:nvPr/>
          </p:nvSpPr>
          <p:spPr bwMode="auto">
            <a:xfrm>
              <a:off x="2910" y="242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60" name="Line 40"/>
            <p:cNvSpPr>
              <a:spLocks noChangeShapeType="1"/>
            </p:cNvSpPr>
            <p:nvPr/>
          </p:nvSpPr>
          <p:spPr bwMode="auto">
            <a:xfrm>
              <a:off x="2910" y="258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01132" name="Rectangle 41"/>
          <p:cNvSpPr>
            <a:spLocks noChangeArrowheads="1"/>
          </p:cNvSpPr>
          <p:nvPr/>
        </p:nvSpPr>
        <p:spPr bwMode="auto">
          <a:xfrm>
            <a:off x="5967413" y="234950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1133" name="Rectangle 42"/>
          <p:cNvSpPr>
            <a:spLocks noChangeArrowheads="1"/>
          </p:cNvSpPr>
          <p:nvPr/>
        </p:nvSpPr>
        <p:spPr bwMode="auto">
          <a:xfrm>
            <a:off x="5967413" y="1825625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1134" name="Rectangle 43"/>
          <p:cNvSpPr>
            <a:spLocks noChangeArrowheads="1"/>
          </p:cNvSpPr>
          <p:nvPr/>
        </p:nvSpPr>
        <p:spPr bwMode="auto">
          <a:xfrm>
            <a:off x="5089525" y="308927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1135" name="Rectangle 44"/>
          <p:cNvSpPr>
            <a:spLocks noChangeArrowheads="1"/>
          </p:cNvSpPr>
          <p:nvPr/>
        </p:nvSpPr>
        <p:spPr bwMode="auto">
          <a:xfrm>
            <a:off x="5775325" y="308927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1136" name="Rectangle 45"/>
          <p:cNvSpPr>
            <a:spLocks noChangeArrowheads="1"/>
          </p:cNvSpPr>
          <p:nvPr/>
        </p:nvSpPr>
        <p:spPr bwMode="auto">
          <a:xfrm>
            <a:off x="7180263" y="308927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01137" name="Group 46"/>
          <p:cNvGrpSpPr>
            <a:grpSpLocks/>
          </p:cNvGrpSpPr>
          <p:nvPr/>
        </p:nvGrpSpPr>
        <p:grpSpPr bwMode="auto">
          <a:xfrm>
            <a:off x="5040313" y="3024188"/>
            <a:ext cx="2743200" cy="119062"/>
            <a:chOff x="3030" y="3739"/>
            <a:chExt cx="1728" cy="75"/>
          </a:xfrm>
        </p:grpSpPr>
        <p:sp>
          <p:nvSpPr>
            <p:cNvPr id="301143" name="Line 47"/>
            <p:cNvSpPr>
              <a:spLocks noChangeShapeType="1"/>
            </p:cNvSpPr>
            <p:nvPr/>
          </p:nvSpPr>
          <p:spPr bwMode="auto">
            <a:xfrm>
              <a:off x="346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44" name="Line 48"/>
            <p:cNvSpPr>
              <a:spLocks noChangeShapeType="1"/>
            </p:cNvSpPr>
            <p:nvPr/>
          </p:nvSpPr>
          <p:spPr bwMode="auto">
            <a:xfrm>
              <a:off x="324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45" name="Line 49"/>
            <p:cNvSpPr>
              <a:spLocks noChangeShapeType="1"/>
            </p:cNvSpPr>
            <p:nvPr/>
          </p:nvSpPr>
          <p:spPr bwMode="auto">
            <a:xfrm>
              <a:off x="3030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46" name="Line 50"/>
            <p:cNvSpPr>
              <a:spLocks noChangeShapeType="1"/>
            </p:cNvSpPr>
            <p:nvPr/>
          </p:nvSpPr>
          <p:spPr bwMode="auto">
            <a:xfrm>
              <a:off x="3894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47" name="Line 51"/>
            <p:cNvSpPr>
              <a:spLocks noChangeShapeType="1"/>
            </p:cNvSpPr>
            <p:nvPr/>
          </p:nvSpPr>
          <p:spPr bwMode="auto">
            <a:xfrm>
              <a:off x="367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48" name="Line 52"/>
            <p:cNvSpPr>
              <a:spLocks noChangeShapeType="1"/>
            </p:cNvSpPr>
            <p:nvPr/>
          </p:nvSpPr>
          <p:spPr bwMode="auto">
            <a:xfrm>
              <a:off x="4110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49" name="Line 53"/>
            <p:cNvSpPr>
              <a:spLocks noChangeShapeType="1"/>
            </p:cNvSpPr>
            <p:nvPr/>
          </p:nvSpPr>
          <p:spPr bwMode="auto">
            <a:xfrm>
              <a:off x="475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50" name="Line 54"/>
            <p:cNvSpPr>
              <a:spLocks noChangeShapeType="1"/>
            </p:cNvSpPr>
            <p:nvPr/>
          </p:nvSpPr>
          <p:spPr bwMode="auto">
            <a:xfrm>
              <a:off x="454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1151" name="Line 55"/>
            <p:cNvSpPr>
              <a:spLocks noChangeShapeType="1"/>
            </p:cNvSpPr>
            <p:nvPr/>
          </p:nvSpPr>
          <p:spPr bwMode="auto">
            <a:xfrm>
              <a:off x="432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01138" name="Rectangle 56"/>
          <p:cNvSpPr>
            <a:spLocks noChangeArrowheads="1"/>
          </p:cNvSpPr>
          <p:nvPr/>
        </p:nvSpPr>
        <p:spPr bwMode="auto">
          <a:xfrm>
            <a:off x="7961313" y="2844800"/>
            <a:ext cx="1009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301139" name="Line 57"/>
          <p:cNvSpPr>
            <a:spLocks noChangeShapeType="1"/>
          </p:cNvSpPr>
          <p:nvPr/>
        </p:nvSpPr>
        <p:spPr bwMode="auto">
          <a:xfrm flipH="1">
            <a:off x="6062663" y="2300288"/>
            <a:ext cx="1028700" cy="130810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1114" name="Object 58"/>
          <p:cNvGraphicFramePr>
            <a:graphicFrameLocks noChangeAspect="1"/>
          </p:cNvGraphicFramePr>
          <p:nvPr/>
        </p:nvGraphicFramePr>
        <p:xfrm>
          <a:off x="5794375" y="357663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28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5" y="357663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1115" name="Line 59"/>
          <p:cNvSpPr>
            <a:spLocks noChangeShapeType="1"/>
          </p:cNvSpPr>
          <p:nvPr/>
        </p:nvSpPr>
        <p:spPr bwMode="auto">
          <a:xfrm>
            <a:off x="6748463" y="2279650"/>
            <a:ext cx="7937" cy="1322388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1116" name="Line 60"/>
          <p:cNvSpPr>
            <a:spLocks noChangeShapeType="1"/>
          </p:cNvSpPr>
          <p:nvPr/>
        </p:nvSpPr>
        <p:spPr bwMode="auto">
          <a:xfrm flipH="1" flipV="1">
            <a:off x="6067425" y="3081338"/>
            <a:ext cx="1023938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1117" name="Object 61"/>
          <p:cNvGraphicFramePr>
            <a:graphicFrameLocks noChangeAspect="1"/>
          </p:cNvGraphicFramePr>
          <p:nvPr/>
        </p:nvGraphicFramePr>
        <p:xfrm>
          <a:off x="5956300" y="2554288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29" name="Equation" r:id="rId7" imgW="380880" imgH="431640" progId="Equation.DSMT4">
                  <p:embed/>
                </p:oleObj>
              </mc:Choice>
              <mc:Fallback>
                <p:oleObj name="Equation" r:id="rId7" imgW="380880" imgH="43164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54288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1118" name="Object 62"/>
          <p:cNvGraphicFramePr>
            <a:graphicFrameLocks noChangeAspect="1"/>
          </p:cNvGraphicFramePr>
          <p:nvPr/>
        </p:nvGraphicFramePr>
        <p:xfrm>
          <a:off x="6840538" y="3251200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30" name="Equation" r:id="rId9" imgW="380880" imgH="482400" progId="Equation.DSMT4">
                  <p:embed/>
                </p:oleObj>
              </mc:Choice>
              <mc:Fallback>
                <p:oleObj name="Equation" r:id="rId9" imgW="380880" imgH="48240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8" y="3251200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63"/>
          <p:cNvSpPr>
            <a:spLocks noChangeArrowheads="1"/>
          </p:cNvSpPr>
          <p:nvPr/>
        </p:nvSpPr>
        <p:spPr bwMode="auto">
          <a:xfrm>
            <a:off x="179388" y="2579688"/>
            <a:ext cx="429895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6 m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5 m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1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1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115" grpId="0" animBg="1"/>
      <p:bldP spid="3011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C9D3228-DF7D-49FB-9ED0-FA61365B29A6}" type="slidenum">
              <a:rPr lang="en-US" smtClean="0">
                <a:latin typeface="Koala"/>
                <a:cs typeface="Arial" charset="0"/>
              </a:rPr>
              <a:pPr/>
              <a:t>2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ZA" smtClean="0"/>
              <a:t>VECTORS</a:t>
            </a:r>
            <a:endParaRPr lang="en-US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algn="l" eaLnBrk="1" hangingPunct="1"/>
            <a:r>
              <a:rPr lang="en-ZA" smtClean="0"/>
              <a:t>Learning outcomes:</a:t>
            </a:r>
            <a:br>
              <a:rPr lang="en-ZA" smtClean="0"/>
            </a:br>
            <a:r>
              <a:rPr lang="en-ZA" sz="2400" smtClean="0"/>
              <a:t>At the end of this chapter you should be able to…</a:t>
            </a:r>
            <a:endParaRPr lang="en-US" sz="2400" smtClean="0"/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61925" y="2746375"/>
            <a:ext cx="88201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Resolve vectors into components and reassemble components into a single vector with magnitude and direction.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Make use of unit vectors for specifying direction. </a:t>
            </a:r>
            <a:endParaRPr lang="en-US" sz="2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Manipulate vectors (add, subtract, multiply by a scalar) both graphically (geometrically) and algebraically.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216" name="Rectangle 3"/>
          <p:cNvSpPr txBox="1">
            <a:spLocks noGrp="1" noChangeArrowheads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433217" name="Slide Number Placeholder 4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209A5FB-F149-44D6-AB64-C26CD93FB149}" type="slidenum">
              <a:rPr lang="en-US" sz="1400" b="1">
                <a:solidFill>
                  <a:srgbClr val="5F5F5F"/>
                </a:solidFill>
                <a:latin typeface="Koala"/>
              </a:rPr>
              <a:pPr algn="r"/>
              <a:t>20</a:t>
            </a:fld>
            <a:endParaRPr lang="en-US" sz="1400" b="1">
              <a:solidFill>
                <a:srgbClr val="5F5F5F"/>
              </a:solidFill>
              <a:latin typeface="Koala"/>
            </a:endParaRPr>
          </a:p>
        </p:txBody>
      </p:sp>
      <p:grpSp>
        <p:nvGrpSpPr>
          <p:cNvPr id="433218" name="Group 64"/>
          <p:cNvGrpSpPr>
            <a:grpSpLocks/>
          </p:cNvGrpSpPr>
          <p:nvPr/>
        </p:nvGrpSpPr>
        <p:grpSpPr bwMode="auto">
          <a:xfrm rot="-1566873">
            <a:off x="4784725" y="1885950"/>
            <a:ext cx="3236913" cy="2451100"/>
            <a:chOff x="3082" y="1104"/>
            <a:chExt cx="2039" cy="1544"/>
          </a:xfrm>
        </p:grpSpPr>
        <p:grpSp>
          <p:nvGrpSpPr>
            <p:cNvPr id="433236" name="Group 2"/>
            <p:cNvGrpSpPr>
              <a:grpSpLocks/>
            </p:cNvGrpSpPr>
            <p:nvPr/>
          </p:nvGrpSpPr>
          <p:grpSpPr bwMode="auto">
            <a:xfrm>
              <a:off x="3392" y="1243"/>
              <a:ext cx="1301" cy="1341"/>
              <a:chOff x="3247" y="2381"/>
              <a:chExt cx="1301" cy="1341"/>
            </a:xfrm>
          </p:grpSpPr>
          <p:sp>
            <p:nvSpPr>
              <p:cNvPr id="433276" name="Line 3"/>
              <p:cNvSpPr>
                <a:spLocks noChangeShapeType="1"/>
              </p:cNvSpPr>
              <p:nvPr/>
            </p:nvSpPr>
            <p:spPr bwMode="auto">
              <a:xfrm flipV="1">
                <a:off x="4113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77" name="Line 4"/>
              <p:cNvSpPr>
                <a:spLocks noChangeShapeType="1"/>
              </p:cNvSpPr>
              <p:nvPr/>
            </p:nvSpPr>
            <p:spPr bwMode="auto">
              <a:xfrm flipV="1">
                <a:off x="3682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78" name="Line 5"/>
              <p:cNvSpPr>
                <a:spLocks noChangeShapeType="1"/>
              </p:cNvSpPr>
              <p:nvPr/>
            </p:nvSpPr>
            <p:spPr bwMode="auto">
              <a:xfrm flipV="1">
                <a:off x="4548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79" name="Line 6"/>
              <p:cNvSpPr>
                <a:spLocks noChangeShapeType="1"/>
              </p:cNvSpPr>
              <p:nvPr/>
            </p:nvSpPr>
            <p:spPr bwMode="auto">
              <a:xfrm flipV="1">
                <a:off x="3247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33237" name="Group 7"/>
            <p:cNvGrpSpPr>
              <a:grpSpLocks/>
            </p:cNvGrpSpPr>
            <p:nvPr/>
          </p:nvGrpSpPr>
          <p:grpSpPr bwMode="auto">
            <a:xfrm>
              <a:off x="3173" y="1449"/>
              <a:ext cx="1759" cy="985"/>
              <a:chOff x="2974" y="2422"/>
              <a:chExt cx="1837" cy="985"/>
            </a:xfrm>
          </p:grpSpPr>
          <p:sp>
            <p:nvSpPr>
              <p:cNvPr id="433272" name="Line 8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73" name="Line 9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74" name="Line 10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75" name="Line 11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33238" name="Group 12"/>
            <p:cNvGrpSpPr>
              <a:grpSpLocks/>
            </p:cNvGrpSpPr>
            <p:nvPr/>
          </p:nvGrpSpPr>
          <p:grpSpPr bwMode="auto">
            <a:xfrm>
              <a:off x="3168" y="1243"/>
              <a:ext cx="1732" cy="1341"/>
              <a:chOff x="3168" y="1243"/>
              <a:chExt cx="1732" cy="1341"/>
            </a:xfrm>
          </p:grpSpPr>
          <p:sp>
            <p:nvSpPr>
              <p:cNvPr id="433267" name="Line 13"/>
              <p:cNvSpPr>
                <a:spLocks noChangeShapeType="1"/>
              </p:cNvSpPr>
              <p:nvPr/>
            </p:nvSpPr>
            <p:spPr bwMode="auto">
              <a:xfrm flipV="1">
                <a:off x="4037" y="1243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68" name="Line 14"/>
              <p:cNvSpPr>
                <a:spLocks noChangeShapeType="1"/>
              </p:cNvSpPr>
              <p:nvPr/>
            </p:nvSpPr>
            <p:spPr bwMode="auto">
              <a:xfrm flipV="1">
                <a:off x="3606" y="1243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69" name="Line 15"/>
              <p:cNvSpPr>
                <a:spLocks noChangeShapeType="1"/>
              </p:cNvSpPr>
              <p:nvPr/>
            </p:nvSpPr>
            <p:spPr bwMode="auto">
              <a:xfrm flipV="1">
                <a:off x="4472" y="1243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70" name="Line 16"/>
              <p:cNvSpPr>
                <a:spLocks noChangeShapeType="1"/>
              </p:cNvSpPr>
              <p:nvPr/>
            </p:nvSpPr>
            <p:spPr bwMode="auto">
              <a:xfrm flipV="1">
                <a:off x="4900" y="1243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71" name="Line 17"/>
              <p:cNvSpPr>
                <a:spLocks noChangeShapeType="1"/>
              </p:cNvSpPr>
              <p:nvPr/>
            </p:nvSpPr>
            <p:spPr bwMode="auto">
              <a:xfrm flipV="1">
                <a:off x="3168" y="1243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33239" name="Group 18"/>
            <p:cNvGrpSpPr>
              <a:grpSpLocks/>
            </p:cNvGrpSpPr>
            <p:nvPr/>
          </p:nvGrpSpPr>
          <p:grpSpPr bwMode="auto">
            <a:xfrm>
              <a:off x="3173" y="1284"/>
              <a:ext cx="1759" cy="1307"/>
              <a:chOff x="3173" y="1284"/>
              <a:chExt cx="1759" cy="1307"/>
            </a:xfrm>
          </p:grpSpPr>
          <p:sp>
            <p:nvSpPr>
              <p:cNvPr id="433262" name="Line 19"/>
              <p:cNvSpPr>
                <a:spLocks noChangeShapeType="1"/>
              </p:cNvSpPr>
              <p:nvPr/>
            </p:nvSpPr>
            <p:spPr bwMode="auto">
              <a:xfrm rot="16200000" flipV="1">
                <a:off x="4053" y="404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63" name="Line 20"/>
              <p:cNvSpPr>
                <a:spLocks noChangeShapeType="1"/>
              </p:cNvSpPr>
              <p:nvPr/>
            </p:nvSpPr>
            <p:spPr bwMode="auto">
              <a:xfrm rot="16200000" flipV="1">
                <a:off x="4053" y="1389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64" name="Line 21"/>
              <p:cNvSpPr>
                <a:spLocks noChangeShapeType="1"/>
              </p:cNvSpPr>
              <p:nvPr/>
            </p:nvSpPr>
            <p:spPr bwMode="auto">
              <a:xfrm rot="16200000" flipV="1">
                <a:off x="4053" y="1064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65" name="Line 22"/>
              <p:cNvSpPr>
                <a:spLocks noChangeShapeType="1"/>
              </p:cNvSpPr>
              <p:nvPr/>
            </p:nvSpPr>
            <p:spPr bwMode="auto">
              <a:xfrm rot="16200000" flipV="1">
                <a:off x="4053" y="728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66" name="Line 23"/>
              <p:cNvSpPr>
                <a:spLocks noChangeShapeType="1"/>
              </p:cNvSpPr>
              <p:nvPr/>
            </p:nvSpPr>
            <p:spPr bwMode="auto">
              <a:xfrm rot="16200000" flipV="1">
                <a:off x="4053" y="1711"/>
                <a:ext cx="0" cy="175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433240" name="Line 27"/>
            <p:cNvSpPr>
              <a:spLocks noChangeShapeType="1"/>
            </p:cNvSpPr>
            <p:nvPr/>
          </p:nvSpPr>
          <p:spPr bwMode="auto">
            <a:xfrm>
              <a:off x="3082" y="1940"/>
              <a:ext cx="2039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33241" name="Line 30"/>
            <p:cNvSpPr>
              <a:spLocks noChangeShapeType="1"/>
            </p:cNvSpPr>
            <p:nvPr/>
          </p:nvSpPr>
          <p:spPr bwMode="auto">
            <a:xfrm flipV="1">
              <a:off x="4254" y="1104"/>
              <a:ext cx="2" cy="15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433242" name="Group 31"/>
            <p:cNvGrpSpPr>
              <a:grpSpLocks/>
            </p:cNvGrpSpPr>
            <p:nvPr/>
          </p:nvGrpSpPr>
          <p:grpSpPr bwMode="auto">
            <a:xfrm>
              <a:off x="4223" y="1283"/>
              <a:ext cx="70" cy="1317"/>
              <a:chOff x="2910" y="2421"/>
              <a:chExt cx="70" cy="1317"/>
            </a:xfrm>
          </p:grpSpPr>
          <p:sp>
            <p:nvSpPr>
              <p:cNvPr id="433253" name="Line 32"/>
              <p:cNvSpPr>
                <a:spLocks noChangeShapeType="1"/>
              </p:cNvSpPr>
              <p:nvPr/>
            </p:nvSpPr>
            <p:spPr bwMode="auto">
              <a:xfrm>
                <a:off x="2910" y="3572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54" name="Line 33"/>
              <p:cNvSpPr>
                <a:spLocks noChangeShapeType="1"/>
              </p:cNvSpPr>
              <p:nvPr/>
            </p:nvSpPr>
            <p:spPr bwMode="auto">
              <a:xfrm>
                <a:off x="2910" y="340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55" name="Line 34"/>
              <p:cNvSpPr>
                <a:spLocks noChangeShapeType="1"/>
              </p:cNvSpPr>
              <p:nvPr/>
            </p:nvSpPr>
            <p:spPr bwMode="auto">
              <a:xfrm>
                <a:off x="2910" y="3081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56" name="Line 35"/>
              <p:cNvSpPr>
                <a:spLocks noChangeShapeType="1"/>
              </p:cNvSpPr>
              <p:nvPr/>
            </p:nvSpPr>
            <p:spPr bwMode="auto">
              <a:xfrm>
                <a:off x="2910" y="3245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57" name="Line 36"/>
              <p:cNvSpPr>
                <a:spLocks noChangeShapeType="1"/>
              </p:cNvSpPr>
              <p:nvPr/>
            </p:nvSpPr>
            <p:spPr bwMode="auto">
              <a:xfrm>
                <a:off x="2910" y="373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58" name="Line 37"/>
              <p:cNvSpPr>
                <a:spLocks noChangeShapeType="1"/>
              </p:cNvSpPr>
              <p:nvPr/>
            </p:nvSpPr>
            <p:spPr bwMode="auto">
              <a:xfrm>
                <a:off x="2910" y="2912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59" name="Line 38"/>
              <p:cNvSpPr>
                <a:spLocks noChangeShapeType="1"/>
              </p:cNvSpPr>
              <p:nvPr/>
            </p:nvSpPr>
            <p:spPr bwMode="auto">
              <a:xfrm>
                <a:off x="2910" y="274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60" name="Line 39"/>
              <p:cNvSpPr>
                <a:spLocks noChangeShapeType="1"/>
              </p:cNvSpPr>
              <p:nvPr/>
            </p:nvSpPr>
            <p:spPr bwMode="auto">
              <a:xfrm>
                <a:off x="2910" y="2421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61" name="Line 40"/>
              <p:cNvSpPr>
                <a:spLocks noChangeShapeType="1"/>
              </p:cNvSpPr>
              <p:nvPr/>
            </p:nvSpPr>
            <p:spPr bwMode="auto">
              <a:xfrm>
                <a:off x="2910" y="2585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33243" name="Group 46"/>
            <p:cNvGrpSpPr>
              <a:grpSpLocks/>
            </p:cNvGrpSpPr>
            <p:nvPr/>
          </p:nvGrpSpPr>
          <p:grpSpPr bwMode="auto">
            <a:xfrm>
              <a:off x="3175" y="1905"/>
              <a:ext cx="1728" cy="75"/>
              <a:chOff x="3030" y="3739"/>
              <a:chExt cx="1728" cy="75"/>
            </a:xfrm>
          </p:grpSpPr>
          <p:sp>
            <p:nvSpPr>
              <p:cNvPr id="433244" name="Line 47"/>
              <p:cNvSpPr>
                <a:spLocks noChangeShapeType="1"/>
              </p:cNvSpPr>
              <p:nvPr/>
            </p:nvSpPr>
            <p:spPr bwMode="auto">
              <a:xfrm>
                <a:off x="3462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45" name="Line 48"/>
              <p:cNvSpPr>
                <a:spLocks noChangeShapeType="1"/>
              </p:cNvSpPr>
              <p:nvPr/>
            </p:nvSpPr>
            <p:spPr bwMode="auto">
              <a:xfrm>
                <a:off x="3246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46" name="Line 49"/>
              <p:cNvSpPr>
                <a:spLocks noChangeShapeType="1"/>
              </p:cNvSpPr>
              <p:nvPr/>
            </p:nvSpPr>
            <p:spPr bwMode="auto">
              <a:xfrm>
                <a:off x="3030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47" name="Line 50"/>
              <p:cNvSpPr>
                <a:spLocks noChangeShapeType="1"/>
              </p:cNvSpPr>
              <p:nvPr/>
            </p:nvSpPr>
            <p:spPr bwMode="auto">
              <a:xfrm>
                <a:off x="3894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48" name="Line 51"/>
              <p:cNvSpPr>
                <a:spLocks noChangeShapeType="1"/>
              </p:cNvSpPr>
              <p:nvPr/>
            </p:nvSpPr>
            <p:spPr bwMode="auto">
              <a:xfrm>
                <a:off x="3678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49" name="Line 52"/>
              <p:cNvSpPr>
                <a:spLocks noChangeShapeType="1"/>
              </p:cNvSpPr>
              <p:nvPr/>
            </p:nvSpPr>
            <p:spPr bwMode="auto">
              <a:xfrm>
                <a:off x="4110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50" name="Line 53"/>
              <p:cNvSpPr>
                <a:spLocks noChangeShapeType="1"/>
              </p:cNvSpPr>
              <p:nvPr/>
            </p:nvSpPr>
            <p:spPr bwMode="auto">
              <a:xfrm>
                <a:off x="4758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51" name="Line 54"/>
              <p:cNvSpPr>
                <a:spLocks noChangeShapeType="1"/>
              </p:cNvSpPr>
              <p:nvPr/>
            </p:nvSpPr>
            <p:spPr bwMode="auto">
              <a:xfrm>
                <a:off x="4542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33252" name="Line 55"/>
              <p:cNvSpPr>
                <a:spLocks noChangeShapeType="1"/>
              </p:cNvSpPr>
              <p:nvPr/>
            </p:nvSpPr>
            <p:spPr bwMode="auto">
              <a:xfrm>
                <a:off x="4326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433219" name="Rectangle 2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433220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components of     </a:t>
            </a:r>
            <a:br>
              <a:rPr lang="en-ZA" smtClean="0"/>
            </a:br>
            <a:r>
              <a:rPr lang="en-ZA" smtClean="0"/>
              <a:t>are… </a:t>
            </a:r>
            <a:endParaRPr lang="en-US" smtClean="0"/>
          </a:p>
        </p:txBody>
      </p:sp>
      <p:graphicFrame>
        <p:nvGraphicFramePr>
          <p:cNvPr id="433203" name="Object 51"/>
          <p:cNvGraphicFramePr>
            <a:graphicFrameLocks noChangeAspect="1"/>
          </p:cNvGraphicFramePr>
          <p:nvPr/>
        </p:nvGraphicFramePr>
        <p:xfrm>
          <a:off x="3343275" y="13620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24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13620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3221" name="Rectangle 28"/>
          <p:cNvSpPr>
            <a:spLocks noChangeArrowheads="1"/>
          </p:cNvSpPr>
          <p:nvPr/>
        </p:nvSpPr>
        <p:spPr bwMode="auto">
          <a:xfrm>
            <a:off x="5619750" y="1484313"/>
            <a:ext cx="9366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433222" name="Rectangle 41"/>
          <p:cNvSpPr>
            <a:spLocks noChangeArrowheads="1"/>
          </p:cNvSpPr>
          <p:nvPr/>
        </p:nvSpPr>
        <p:spPr bwMode="auto">
          <a:xfrm>
            <a:off x="6119813" y="229235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3223" name="Rectangle 42"/>
          <p:cNvSpPr>
            <a:spLocks noChangeArrowheads="1"/>
          </p:cNvSpPr>
          <p:nvPr/>
        </p:nvSpPr>
        <p:spPr bwMode="auto">
          <a:xfrm>
            <a:off x="5903913" y="1812925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3224" name="Rectangle 43"/>
          <p:cNvSpPr>
            <a:spLocks noChangeArrowheads="1"/>
          </p:cNvSpPr>
          <p:nvPr/>
        </p:nvSpPr>
        <p:spPr bwMode="auto">
          <a:xfrm>
            <a:off x="5235575" y="363537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3225" name="Rectangle 44"/>
          <p:cNvSpPr>
            <a:spLocks noChangeArrowheads="1"/>
          </p:cNvSpPr>
          <p:nvPr/>
        </p:nvSpPr>
        <p:spPr bwMode="auto">
          <a:xfrm>
            <a:off x="5832475" y="333692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3226" name="Rectangle 45"/>
          <p:cNvSpPr>
            <a:spLocks noChangeArrowheads="1"/>
          </p:cNvSpPr>
          <p:nvPr/>
        </p:nvSpPr>
        <p:spPr bwMode="auto">
          <a:xfrm>
            <a:off x="7085013" y="272097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3227" name="Rectangle 56"/>
          <p:cNvSpPr>
            <a:spLocks noChangeArrowheads="1"/>
          </p:cNvSpPr>
          <p:nvPr/>
        </p:nvSpPr>
        <p:spPr bwMode="auto">
          <a:xfrm>
            <a:off x="7732713" y="2197100"/>
            <a:ext cx="1009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graphicFrame>
        <p:nvGraphicFramePr>
          <p:cNvPr id="433211" name="Object 59"/>
          <p:cNvGraphicFramePr>
            <a:graphicFrameLocks noChangeAspect="1"/>
          </p:cNvGraphicFramePr>
          <p:nvPr/>
        </p:nvGraphicFramePr>
        <p:xfrm>
          <a:off x="5783263" y="357822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25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263" y="357822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5211" name="Line 59"/>
          <p:cNvSpPr>
            <a:spLocks noChangeShapeType="1"/>
          </p:cNvSpPr>
          <p:nvPr/>
        </p:nvSpPr>
        <p:spPr bwMode="auto">
          <a:xfrm>
            <a:off x="6437313" y="2616200"/>
            <a:ext cx="330200" cy="695325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5212" name="Line 60"/>
          <p:cNvSpPr>
            <a:spLocks noChangeShapeType="1"/>
          </p:cNvSpPr>
          <p:nvPr/>
        </p:nvSpPr>
        <p:spPr bwMode="auto">
          <a:xfrm flipH="1">
            <a:off x="6062663" y="2795588"/>
            <a:ext cx="1212850" cy="592137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5213" name="Object 62"/>
          <p:cNvGraphicFramePr>
            <a:graphicFrameLocks noChangeAspect="1"/>
          </p:cNvGraphicFramePr>
          <p:nvPr/>
        </p:nvGraphicFramePr>
        <p:xfrm>
          <a:off x="5738813" y="2933700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26" name="Equation" r:id="rId7" imgW="380880" imgH="431640" progId="Equation.DSMT4">
                  <p:embed/>
                </p:oleObj>
              </mc:Choice>
              <mc:Fallback>
                <p:oleObj name="Equation" r:id="rId7" imgW="380880" imgH="43164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813" y="2933700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5214" name="Object 63"/>
          <p:cNvGraphicFramePr>
            <a:graphicFrameLocks noChangeAspect="1"/>
          </p:cNvGraphicFramePr>
          <p:nvPr/>
        </p:nvGraphicFramePr>
        <p:xfrm>
          <a:off x="6759575" y="3011488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27" name="Equation" r:id="rId9" imgW="380880" imgH="482400" progId="Equation.DSMT4">
                  <p:embed/>
                </p:oleObj>
              </mc:Choice>
              <mc:Fallback>
                <p:oleObj name="Equation" r:id="rId9" imgW="380880" imgH="48240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9575" y="3011488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3230" name="Rectangle 63"/>
          <p:cNvSpPr>
            <a:spLocks noChangeArrowheads="1"/>
          </p:cNvSpPr>
          <p:nvPr/>
        </p:nvSpPr>
        <p:spPr bwMode="auto">
          <a:xfrm>
            <a:off x="179388" y="2579688"/>
            <a:ext cx="429895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6 m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–5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m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33231" name="Rectangle 29"/>
          <p:cNvSpPr>
            <a:spLocks noChangeArrowheads="1"/>
          </p:cNvSpPr>
          <p:nvPr/>
        </p:nvSpPr>
        <p:spPr bwMode="auto">
          <a:xfrm>
            <a:off x="6858000" y="3713163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-4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3232" name="Line 57"/>
          <p:cNvSpPr>
            <a:spLocks noChangeShapeType="1"/>
          </p:cNvSpPr>
          <p:nvPr/>
        </p:nvSpPr>
        <p:spPr bwMode="auto">
          <a:xfrm flipH="1">
            <a:off x="6151563" y="2316163"/>
            <a:ext cx="915987" cy="131603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" name="Rectangle 63"/>
          <p:cNvSpPr>
            <a:spLocks noChangeArrowheads="1"/>
          </p:cNvSpPr>
          <p:nvPr/>
        </p:nvSpPr>
        <p:spPr bwMode="auto">
          <a:xfrm>
            <a:off x="1628775" y="2579688"/>
            <a:ext cx="1192213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8 m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–3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m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" name="Line 68"/>
          <p:cNvSpPr>
            <a:spLocks noChangeShapeType="1"/>
          </p:cNvSpPr>
          <p:nvPr/>
        </p:nvSpPr>
        <p:spPr bwMode="auto">
          <a:xfrm flipV="1">
            <a:off x="1027113" y="2693988"/>
            <a:ext cx="762000" cy="3810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Line 69"/>
          <p:cNvSpPr>
            <a:spLocks noChangeShapeType="1"/>
          </p:cNvSpPr>
          <p:nvPr/>
        </p:nvSpPr>
        <p:spPr bwMode="auto">
          <a:xfrm flipV="1">
            <a:off x="1050925" y="3278188"/>
            <a:ext cx="755650" cy="30797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5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5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5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5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211" grpId="0" animBg="1"/>
      <p:bldP spid="305212" grpId="0" animBg="1"/>
      <p:bldP spid="2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15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02154" name="Date Placeholder 3"/>
          <p:cNvSpPr txBox="1">
            <a:spLocks noGrp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PHY1010W</a:t>
            </a:r>
          </a:p>
        </p:txBody>
      </p:sp>
      <p:sp>
        <p:nvSpPr>
          <p:cNvPr id="3021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8BD0690-44B1-4447-A69A-23FAE375C551}" type="slidenum">
              <a:rPr lang="en-US" smtClean="0">
                <a:latin typeface="Koala"/>
                <a:cs typeface="Arial" charset="0"/>
              </a:rPr>
              <a:pPr/>
              <a:t>21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02156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302157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components of     </a:t>
            </a:r>
            <a:br>
              <a:rPr lang="en-ZA" smtClean="0"/>
            </a:br>
            <a:r>
              <a:rPr lang="en-ZA" smtClean="0"/>
              <a:t>are… </a:t>
            </a:r>
            <a:endParaRPr lang="en-US" smtClean="0"/>
          </a:p>
        </p:txBody>
      </p:sp>
      <p:graphicFrame>
        <p:nvGraphicFramePr>
          <p:cNvPr id="302106" name="Object 26"/>
          <p:cNvGraphicFramePr>
            <a:graphicFrameLocks noChangeAspect="1"/>
          </p:cNvGraphicFramePr>
          <p:nvPr/>
        </p:nvGraphicFramePr>
        <p:xfrm>
          <a:off x="3343275" y="13620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61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13620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2158" name="Line 27"/>
          <p:cNvSpPr>
            <a:spLocks noChangeShapeType="1"/>
          </p:cNvSpPr>
          <p:nvPr/>
        </p:nvSpPr>
        <p:spPr bwMode="auto">
          <a:xfrm>
            <a:off x="4725988" y="2689225"/>
            <a:ext cx="3236912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2159" name="Rectangle 28"/>
          <p:cNvSpPr>
            <a:spLocks noChangeArrowheads="1"/>
          </p:cNvSpPr>
          <p:nvPr/>
        </p:nvSpPr>
        <p:spPr bwMode="auto">
          <a:xfrm>
            <a:off x="6132513" y="1255713"/>
            <a:ext cx="9366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302160" name="Line 30"/>
          <p:cNvSpPr>
            <a:spLocks noChangeShapeType="1"/>
          </p:cNvSpPr>
          <p:nvPr/>
        </p:nvSpPr>
        <p:spPr bwMode="auto">
          <a:xfrm flipV="1">
            <a:off x="6586538" y="1752600"/>
            <a:ext cx="3175" cy="27701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2161" name="Rectangle 56"/>
          <p:cNvSpPr>
            <a:spLocks noChangeArrowheads="1"/>
          </p:cNvSpPr>
          <p:nvPr/>
        </p:nvSpPr>
        <p:spPr bwMode="auto">
          <a:xfrm>
            <a:off x="7794625" y="2454275"/>
            <a:ext cx="1009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302162" name="Line 57"/>
          <p:cNvSpPr>
            <a:spLocks noChangeShapeType="1"/>
          </p:cNvSpPr>
          <p:nvPr/>
        </p:nvSpPr>
        <p:spPr bwMode="auto">
          <a:xfrm>
            <a:off x="6596063" y="2705100"/>
            <a:ext cx="1028700" cy="1331913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2138" name="Object 58"/>
          <p:cNvGraphicFramePr>
            <a:graphicFrameLocks noChangeAspect="1"/>
          </p:cNvGraphicFramePr>
          <p:nvPr/>
        </p:nvGraphicFramePr>
        <p:xfrm>
          <a:off x="7623175" y="39147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62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3175" y="39147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2140" name="Line 60"/>
          <p:cNvSpPr>
            <a:spLocks noChangeShapeType="1"/>
          </p:cNvSpPr>
          <p:nvPr/>
        </p:nvSpPr>
        <p:spPr bwMode="auto">
          <a:xfrm flipV="1">
            <a:off x="6591300" y="2690813"/>
            <a:ext cx="1023938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2141" name="Object 61"/>
          <p:cNvGraphicFramePr>
            <a:graphicFrameLocks noChangeAspect="1"/>
          </p:cNvGraphicFramePr>
          <p:nvPr/>
        </p:nvGraphicFramePr>
        <p:xfrm>
          <a:off x="6913563" y="2197100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63" name="Equation" r:id="rId7" imgW="380880" imgH="431640" progId="Equation.DSMT4">
                  <p:embed/>
                </p:oleObj>
              </mc:Choice>
              <mc:Fallback>
                <p:oleObj name="Equation" r:id="rId7" imgW="380880" imgH="43164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563" y="2197100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2143" name="Rectangle 63"/>
          <p:cNvSpPr>
            <a:spLocks noChangeArrowheads="1"/>
          </p:cNvSpPr>
          <p:nvPr/>
        </p:nvSpPr>
        <p:spPr bwMode="auto">
          <a:xfrm>
            <a:off x="179388" y="2579688"/>
            <a:ext cx="429895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+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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 m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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 m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2165" name="Line 66"/>
          <p:cNvSpPr>
            <a:spLocks noChangeShapeType="1"/>
          </p:cNvSpPr>
          <p:nvPr/>
        </p:nvSpPr>
        <p:spPr bwMode="auto">
          <a:xfrm rot="16200000" flipV="1">
            <a:off x="7078663" y="3411538"/>
            <a:ext cx="0" cy="124460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2166" name="Line 67"/>
          <p:cNvSpPr>
            <a:spLocks noChangeShapeType="1"/>
          </p:cNvSpPr>
          <p:nvPr/>
        </p:nvSpPr>
        <p:spPr bwMode="auto">
          <a:xfrm flipV="1">
            <a:off x="7616825" y="2592388"/>
            <a:ext cx="0" cy="150971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2167" name="Rectangle 69"/>
          <p:cNvSpPr>
            <a:spLocks noChangeArrowheads="1"/>
          </p:cNvSpPr>
          <p:nvPr/>
        </p:nvSpPr>
        <p:spPr bwMode="auto">
          <a:xfrm>
            <a:off x="6594475" y="2644775"/>
            <a:ext cx="1009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US" sz="20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02168" name="Freeform 70"/>
          <p:cNvSpPr>
            <a:spLocks/>
          </p:cNvSpPr>
          <p:nvPr/>
        </p:nvSpPr>
        <p:spPr bwMode="auto">
          <a:xfrm>
            <a:off x="6962775" y="2698750"/>
            <a:ext cx="219075" cy="458788"/>
          </a:xfrm>
          <a:custGeom>
            <a:avLst/>
            <a:gdLst>
              <a:gd name="T0" fmla="*/ 2147483647 w 123"/>
              <a:gd name="T1" fmla="*/ 0 h 244"/>
              <a:gd name="T2" fmla="*/ 0 w 123"/>
              <a:gd name="T3" fmla="*/ 2147483647 h 244"/>
              <a:gd name="T4" fmla="*/ 0 60000 65536"/>
              <a:gd name="T5" fmla="*/ 0 60000 65536"/>
              <a:gd name="T6" fmla="*/ 0 w 123"/>
              <a:gd name="T7" fmla="*/ 0 h 244"/>
              <a:gd name="T8" fmla="*/ 123 w 123"/>
              <a:gd name="T9" fmla="*/ 244 h 2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3" h="244">
                <a:moveTo>
                  <a:pt x="115" y="0"/>
                </a:moveTo>
                <a:cubicBezTo>
                  <a:pt x="123" y="100"/>
                  <a:pt x="84" y="199"/>
                  <a:pt x="0" y="244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2151" name="Line 71"/>
          <p:cNvSpPr>
            <a:spLocks noChangeShapeType="1"/>
          </p:cNvSpPr>
          <p:nvPr/>
        </p:nvSpPr>
        <p:spPr bwMode="auto">
          <a:xfrm>
            <a:off x="7610475" y="2679700"/>
            <a:ext cx="7938" cy="1350963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2152" name="Object 72"/>
          <p:cNvGraphicFramePr>
            <a:graphicFrameLocks noChangeAspect="1"/>
          </p:cNvGraphicFramePr>
          <p:nvPr/>
        </p:nvGraphicFramePr>
        <p:xfrm>
          <a:off x="7653338" y="3157538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64" name="Equation" r:id="rId9" imgW="380880" imgH="482400" progId="Equation.DSMT4">
                  <p:embed/>
                </p:oleObj>
              </mc:Choice>
              <mc:Fallback>
                <p:oleObj name="Equation" r:id="rId9" imgW="380880" imgH="48240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3338" y="3157538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-1.85185E-6 L -0.16823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02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11111E-6 -3.7037E-7 L -0.11302 -3.7037E-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02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140" grpId="0" animBg="1"/>
      <p:bldP spid="302151" grpId="0" animBg="1"/>
      <p:bldP spid="302151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3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03132" name="Date Placeholder 3"/>
          <p:cNvSpPr txBox="1">
            <a:spLocks noGrp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PHY1010W</a:t>
            </a:r>
          </a:p>
        </p:txBody>
      </p:sp>
      <p:sp>
        <p:nvSpPr>
          <p:cNvPr id="30313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819F844-85F1-4A1A-BBCA-0F9500D4D949}" type="slidenum">
              <a:rPr lang="en-US" smtClean="0">
                <a:latin typeface="Koala"/>
                <a:cs typeface="Arial" charset="0"/>
              </a:rPr>
              <a:pPr/>
              <a:t>22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031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3031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components of     </a:t>
            </a:r>
            <a:br>
              <a:rPr lang="en-ZA" smtClean="0"/>
            </a:br>
            <a:r>
              <a:rPr lang="en-ZA" smtClean="0"/>
              <a:t>are… </a:t>
            </a:r>
            <a:endParaRPr lang="en-US" smtClean="0"/>
          </a:p>
        </p:txBody>
      </p:sp>
      <p:graphicFrame>
        <p:nvGraphicFramePr>
          <p:cNvPr id="303108" name="Object 4"/>
          <p:cNvGraphicFramePr>
            <a:graphicFrameLocks noChangeAspect="1"/>
          </p:cNvGraphicFramePr>
          <p:nvPr/>
        </p:nvGraphicFramePr>
        <p:xfrm>
          <a:off x="3343275" y="13620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3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13620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3136" name="Line 5"/>
          <p:cNvSpPr>
            <a:spLocks noChangeShapeType="1"/>
          </p:cNvSpPr>
          <p:nvPr/>
        </p:nvSpPr>
        <p:spPr bwMode="auto">
          <a:xfrm>
            <a:off x="4725988" y="2144713"/>
            <a:ext cx="3236912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37" name="Rectangle 6"/>
          <p:cNvSpPr>
            <a:spLocks noChangeArrowheads="1"/>
          </p:cNvSpPr>
          <p:nvPr/>
        </p:nvSpPr>
        <p:spPr bwMode="auto">
          <a:xfrm>
            <a:off x="6132513" y="1200150"/>
            <a:ext cx="9366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303138" name="Line 7"/>
          <p:cNvSpPr>
            <a:spLocks noChangeShapeType="1"/>
          </p:cNvSpPr>
          <p:nvPr/>
        </p:nvSpPr>
        <p:spPr bwMode="auto">
          <a:xfrm flipV="1">
            <a:off x="6586538" y="1671638"/>
            <a:ext cx="3175" cy="22987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39" name="Rectangle 8"/>
          <p:cNvSpPr>
            <a:spLocks noChangeArrowheads="1"/>
          </p:cNvSpPr>
          <p:nvPr/>
        </p:nvSpPr>
        <p:spPr bwMode="auto">
          <a:xfrm>
            <a:off x="7794625" y="1909763"/>
            <a:ext cx="10096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</a:p>
        </p:txBody>
      </p:sp>
      <p:sp>
        <p:nvSpPr>
          <p:cNvPr id="303140" name="Line 9"/>
          <p:cNvSpPr>
            <a:spLocks noChangeShapeType="1"/>
          </p:cNvSpPr>
          <p:nvPr/>
        </p:nvSpPr>
        <p:spPr bwMode="auto">
          <a:xfrm flipH="1">
            <a:off x="5091113" y="2554288"/>
            <a:ext cx="1028700" cy="1331912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3114" name="Object 10"/>
          <p:cNvGraphicFramePr>
            <a:graphicFrameLocks noChangeAspect="1"/>
          </p:cNvGraphicFramePr>
          <p:nvPr/>
        </p:nvGraphicFramePr>
        <p:xfrm>
          <a:off x="5299075" y="286861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4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286861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3115" name="Line 11"/>
          <p:cNvSpPr>
            <a:spLocks noChangeShapeType="1"/>
          </p:cNvSpPr>
          <p:nvPr/>
        </p:nvSpPr>
        <p:spPr bwMode="auto">
          <a:xfrm>
            <a:off x="6581775" y="2541588"/>
            <a:ext cx="7938" cy="1325562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16" name="Line 12"/>
          <p:cNvSpPr>
            <a:spLocks noChangeShapeType="1"/>
          </p:cNvSpPr>
          <p:nvPr/>
        </p:nvSpPr>
        <p:spPr bwMode="auto">
          <a:xfrm flipH="1" flipV="1">
            <a:off x="5092700" y="2146300"/>
            <a:ext cx="1023938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3117" name="Object 13"/>
          <p:cNvGraphicFramePr>
            <a:graphicFrameLocks noChangeAspect="1"/>
          </p:cNvGraphicFramePr>
          <p:nvPr/>
        </p:nvGraphicFramePr>
        <p:xfrm>
          <a:off x="5522913" y="1652588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5" name="Equation" r:id="rId7" imgW="380880" imgH="431640" progId="Equation.DSMT4">
                  <p:embed/>
                </p:oleObj>
              </mc:Choice>
              <mc:Fallback>
                <p:oleObj name="Equation" r:id="rId7" imgW="380880" imgH="431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913" y="1652588"/>
                        <a:ext cx="381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3118" name="Object 14"/>
          <p:cNvGraphicFramePr>
            <a:graphicFrameLocks noChangeAspect="1"/>
          </p:cNvGraphicFramePr>
          <p:nvPr/>
        </p:nvGraphicFramePr>
        <p:xfrm>
          <a:off x="6637338" y="2911475"/>
          <a:ext cx="38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6" name="Equation" r:id="rId9" imgW="380880" imgH="482400" progId="Equation.DSMT4">
                  <p:embed/>
                </p:oleObj>
              </mc:Choice>
              <mc:Fallback>
                <p:oleObj name="Equation" r:id="rId9" imgW="380880" imgH="482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338" y="2911475"/>
                        <a:ext cx="38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3119" name="Rectangle 15"/>
          <p:cNvSpPr>
            <a:spLocks noChangeArrowheads="1"/>
          </p:cNvSpPr>
          <p:nvPr/>
        </p:nvSpPr>
        <p:spPr bwMode="auto">
          <a:xfrm>
            <a:off x="179388" y="2579688"/>
            <a:ext cx="429895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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 m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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 m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3120" name="Line 16"/>
          <p:cNvSpPr>
            <a:spLocks noChangeShapeType="1"/>
          </p:cNvSpPr>
          <p:nvPr/>
        </p:nvSpPr>
        <p:spPr bwMode="auto">
          <a:xfrm flipV="1">
            <a:off x="6119813" y="2093913"/>
            <a:ext cx="0" cy="129222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21" name="Line 17"/>
          <p:cNvSpPr>
            <a:spLocks noChangeShapeType="1"/>
          </p:cNvSpPr>
          <p:nvPr/>
        </p:nvSpPr>
        <p:spPr bwMode="auto">
          <a:xfrm rot="16200000" flipV="1">
            <a:off x="5853113" y="3032125"/>
            <a:ext cx="0" cy="170180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23" name="Line 19"/>
          <p:cNvSpPr>
            <a:spLocks noChangeShapeType="1"/>
          </p:cNvSpPr>
          <p:nvPr/>
        </p:nvSpPr>
        <p:spPr bwMode="auto">
          <a:xfrm rot="16200000" flipV="1">
            <a:off x="6229351" y="2136775"/>
            <a:ext cx="0" cy="82867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24" name="Rectangle 20"/>
          <p:cNvSpPr>
            <a:spLocks noChangeArrowheads="1"/>
          </p:cNvSpPr>
          <p:nvPr/>
        </p:nvSpPr>
        <p:spPr bwMode="auto">
          <a:xfrm>
            <a:off x="5603875" y="2741613"/>
            <a:ext cx="10096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US" sz="20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03125" name="Freeform 21"/>
          <p:cNvSpPr>
            <a:spLocks/>
          </p:cNvSpPr>
          <p:nvPr/>
        </p:nvSpPr>
        <p:spPr bwMode="auto">
          <a:xfrm rot="5400000">
            <a:off x="5869781" y="2929732"/>
            <a:ext cx="161925" cy="338138"/>
          </a:xfrm>
          <a:custGeom>
            <a:avLst/>
            <a:gdLst>
              <a:gd name="T0" fmla="*/ 2147483647 w 123"/>
              <a:gd name="T1" fmla="*/ 0 h 244"/>
              <a:gd name="T2" fmla="*/ 0 w 123"/>
              <a:gd name="T3" fmla="*/ 2147483647 h 244"/>
              <a:gd name="T4" fmla="*/ 0 60000 65536"/>
              <a:gd name="T5" fmla="*/ 0 60000 65536"/>
              <a:gd name="T6" fmla="*/ 0 w 123"/>
              <a:gd name="T7" fmla="*/ 0 h 244"/>
              <a:gd name="T8" fmla="*/ 123 w 123"/>
              <a:gd name="T9" fmla="*/ 244 h 2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3" h="244">
                <a:moveTo>
                  <a:pt x="115" y="0"/>
                </a:moveTo>
                <a:cubicBezTo>
                  <a:pt x="123" y="100"/>
                  <a:pt x="84" y="199"/>
                  <a:pt x="0" y="244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26" name="Line 22"/>
          <p:cNvSpPr>
            <a:spLocks noChangeShapeType="1"/>
          </p:cNvSpPr>
          <p:nvPr/>
        </p:nvSpPr>
        <p:spPr bwMode="auto">
          <a:xfrm flipV="1">
            <a:off x="5095875" y="2066925"/>
            <a:ext cx="0" cy="1871663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27" name="Rectangle 23"/>
          <p:cNvSpPr>
            <a:spLocks noChangeArrowheads="1"/>
          </p:cNvSpPr>
          <p:nvPr/>
        </p:nvSpPr>
        <p:spPr bwMode="auto">
          <a:xfrm>
            <a:off x="179388" y="4154488"/>
            <a:ext cx="866140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Note that we can (re)combine components into a single vector, i.e. (re)write it in polar notation, by calculating its magnitude and direction using Pythagoras and trigonometry:</a:t>
            </a:r>
            <a:endParaRPr lang="en-US" sz="2200">
              <a:solidFill>
                <a:srgbClr val="000066"/>
              </a:solidFill>
            </a:endParaRPr>
          </a:p>
        </p:txBody>
      </p:sp>
      <p:graphicFrame>
        <p:nvGraphicFramePr>
          <p:cNvPr id="303129" name="Object 25"/>
          <p:cNvGraphicFramePr>
            <a:graphicFrameLocks noChangeAspect="1"/>
          </p:cNvGraphicFramePr>
          <p:nvPr/>
        </p:nvGraphicFramePr>
        <p:xfrm>
          <a:off x="674688" y="5592763"/>
          <a:ext cx="207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7" name="Equation" r:id="rId11" imgW="2070000" imgH="596880" progId="Equation.DSMT4">
                  <p:embed/>
                </p:oleObj>
              </mc:Choice>
              <mc:Fallback>
                <p:oleObj name="Equation" r:id="rId11" imgW="2070000" imgH="5968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5592763"/>
                        <a:ext cx="207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3130" name="Object 26"/>
          <p:cNvGraphicFramePr>
            <a:graphicFrameLocks noChangeAspect="1"/>
          </p:cNvGraphicFramePr>
          <p:nvPr/>
        </p:nvGraphicFramePr>
        <p:xfrm>
          <a:off x="3586163" y="5470525"/>
          <a:ext cx="1955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8" name="Equation" r:id="rId13" imgW="1955520" imgH="863280" progId="Equation.DSMT4">
                  <p:embed/>
                </p:oleObj>
              </mc:Choice>
              <mc:Fallback>
                <p:oleObj name="Equation" r:id="rId13" imgW="1955520" imgH="8632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163" y="5470525"/>
                        <a:ext cx="1955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28"/>
          <p:cNvSpPr>
            <a:spLocks noChangeArrowheads="1"/>
          </p:cNvSpPr>
          <p:nvPr/>
        </p:nvSpPr>
        <p:spPr bwMode="auto">
          <a:xfrm>
            <a:off x="5675313" y="5614988"/>
            <a:ext cx="27955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(On </a:t>
            </a:r>
            <a:r>
              <a:rPr lang="en-ZA" sz="2200" i="1">
                <a:solidFill>
                  <a:srgbClr val="000066"/>
                </a:solidFill>
              </a:rPr>
              <a:t>this</a:t>
            </a:r>
            <a:r>
              <a:rPr lang="en-ZA" sz="2200" i="1" baseline="30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slide!)</a:t>
            </a:r>
            <a:endParaRPr lang="en-US" sz="2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3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3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15" grpId="0" animBg="1"/>
      <p:bldP spid="303116" grpId="0" animBg="1"/>
      <p:bldP spid="303120" grpId="0" animBg="1"/>
      <p:bldP spid="303121" grpId="0" animBg="1"/>
      <p:bldP spid="303123" grpId="0" animBg="1"/>
      <p:bldP spid="303124" grpId="0"/>
      <p:bldP spid="303125" grpId="0" animBg="1"/>
      <p:bldP spid="30312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8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041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DC93A45-98ED-4485-ABA0-B40C498F1BBF}" type="slidenum">
              <a:rPr lang="en-US" smtClean="0">
                <a:latin typeface="Koala"/>
                <a:cs typeface="Arial" charset="0"/>
              </a:rPr>
              <a:pPr/>
              <a:t>23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041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UNIT VECTORS</a:t>
            </a:r>
            <a:endParaRPr lang="en-US" smtClean="0"/>
          </a:p>
        </p:txBody>
      </p:sp>
      <p:sp>
        <p:nvSpPr>
          <p:cNvPr id="3041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5543550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Components are most useful when used with </a:t>
            </a:r>
            <a:r>
              <a:rPr lang="en-US" smtClean="0">
                <a:solidFill>
                  <a:srgbClr val="FF0000"/>
                </a:solidFill>
              </a:rPr>
              <a:t>unit vector </a:t>
            </a:r>
            <a:r>
              <a:rPr lang="en-US" smtClean="0"/>
              <a:t>notation.</a:t>
            </a:r>
          </a:p>
        </p:txBody>
      </p:sp>
      <p:sp>
        <p:nvSpPr>
          <p:cNvPr id="304163" name="Rectangle 35"/>
          <p:cNvSpPr>
            <a:spLocks noChangeArrowheads="1"/>
          </p:cNvSpPr>
          <p:nvPr/>
        </p:nvSpPr>
        <p:spPr bwMode="auto">
          <a:xfrm>
            <a:off x="179388" y="2346325"/>
            <a:ext cx="5259387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A unit vector is a vector with a magnitude of exactly 1 pointing in a particular direction: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6218238" y="1323975"/>
            <a:ext cx="2609850" cy="2505075"/>
            <a:chOff x="3917" y="834"/>
            <a:chExt cx="1644" cy="1578"/>
          </a:xfrm>
        </p:grpSpPr>
        <p:sp>
          <p:nvSpPr>
            <p:cNvPr id="304192" name="Rectangle 5"/>
            <p:cNvSpPr>
              <a:spLocks noChangeArrowheads="1"/>
            </p:cNvSpPr>
            <p:nvPr/>
          </p:nvSpPr>
          <p:spPr bwMode="auto">
            <a:xfrm>
              <a:off x="4138" y="834"/>
              <a:ext cx="38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  <a:endParaRPr lang="en-US" sz="200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04193" name="Rectangle 7"/>
            <p:cNvSpPr>
              <a:spLocks noChangeArrowheads="1"/>
            </p:cNvSpPr>
            <p:nvPr/>
          </p:nvSpPr>
          <p:spPr bwMode="auto">
            <a:xfrm>
              <a:off x="5196" y="1940"/>
              <a:ext cx="365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endParaRPr lang="en-US" sz="200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04194" name="Line 8"/>
            <p:cNvSpPr>
              <a:spLocks noChangeShapeType="1"/>
            </p:cNvSpPr>
            <p:nvPr/>
          </p:nvSpPr>
          <p:spPr bwMode="auto">
            <a:xfrm>
              <a:off x="4127" y="2095"/>
              <a:ext cx="119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4195" name="Line 9"/>
            <p:cNvSpPr>
              <a:spLocks noChangeShapeType="1"/>
            </p:cNvSpPr>
            <p:nvPr/>
          </p:nvSpPr>
          <p:spPr bwMode="auto">
            <a:xfrm flipV="1">
              <a:off x="4316" y="1122"/>
              <a:ext cx="9" cy="112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4196" name="Line 19"/>
            <p:cNvSpPr>
              <a:spLocks noChangeShapeType="1"/>
            </p:cNvSpPr>
            <p:nvPr/>
          </p:nvSpPr>
          <p:spPr bwMode="auto">
            <a:xfrm>
              <a:off x="4989" y="2097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4197" name="Rectangle 32"/>
            <p:cNvSpPr>
              <a:spLocks noChangeArrowheads="1"/>
            </p:cNvSpPr>
            <p:nvPr/>
          </p:nvSpPr>
          <p:spPr bwMode="auto">
            <a:xfrm>
              <a:off x="4819" y="2152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198" name="Rectangle 33"/>
            <p:cNvSpPr>
              <a:spLocks noChangeArrowheads="1"/>
            </p:cNvSpPr>
            <p:nvPr/>
          </p:nvSpPr>
          <p:spPr bwMode="auto">
            <a:xfrm>
              <a:off x="3917" y="1313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199" name="Line 11"/>
            <p:cNvSpPr>
              <a:spLocks noChangeShapeType="1"/>
            </p:cNvSpPr>
            <p:nvPr/>
          </p:nvSpPr>
          <p:spPr bwMode="auto">
            <a:xfrm rot="-5400000">
              <a:off x="4274" y="1407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04167" name="Line 39"/>
          <p:cNvSpPr>
            <a:spLocks noChangeShapeType="1"/>
          </p:cNvSpPr>
          <p:nvPr/>
        </p:nvSpPr>
        <p:spPr bwMode="auto">
          <a:xfrm flipV="1">
            <a:off x="6859588" y="2266950"/>
            <a:ext cx="0" cy="1057275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4168" name="Line 40"/>
          <p:cNvSpPr>
            <a:spLocks noChangeShapeType="1"/>
          </p:cNvSpPr>
          <p:nvPr/>
        </p:nvSpPr>
        <p:spPr bwMode="auto">
          <a:xfrm>
            <a:off x="6859588" y="3322638"/>
            <a:ext cx="1077912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4169" name="Object 41"/>
          <p:cNvGraphicFramePr>
            <a:graphicFrameLocks noChangeAspect="1"/>
          </p:cNvGraphicFramePr>
          <p:nvPr/>
        </p:nvGraphicFramePr>
        <p:xfrm>
          <a:off x="7280275" y="3386138"/>
          <a:ext cx="152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196" name="Equation" r:id="rId5" imgW="152280" imgH="355320" progId="Equation.DSMT4">
                  <p:embed/>
                </p:oleObj>
              </mc:Choice>
              <mc:Fallback>
                <p:oleObj name="Equation" r:id="rId5" imgW="152280" imgH="35532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0275" y="3386138"/>
                        <a:ext cx="152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70" name="Object 42"/>
          <p:cNvGraphicFramePr>
            <a:graphicFrameLocks noChangeAspect="1"/>
          </p:cNvGraphicFramePr>
          <p:nvPr/>
        </p:nvGraphicFramePr>
        <p:xfrm>
          <a:off x="6596063" y="2665413"/>
          <a:ext cx="152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197" name="Equation" r:id="rId7" imgW="152280" imgH="431640" progId="Equation.DSMT4">
                  <p:embed/>
                </p:oleObj>
              </mc:Choice>
              <mc:Fallback>
                <p:oleObj name="Equation" r:id="rId7" imgW="152280" imgH="43164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6063" y="2665413"/>
                        <a:ext cx="152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4171" name="Rectangle 43"/>
          <p:cNvSpPr>
            <a:spLocks noChangeArrowheads="1"/>
          </p:cNvSpPr>
          <p:nvPr/>
        </p:nvSpPr>
        <p:spPr bwMode="auto">
          <a:xfrm>
            <a:off x="179388" y="4589463"/>
            <a:ext cx="85312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A unit vector is pure </a:t>
            </a:r>
            <a:r>
              <a:rPr lang="en-US" sz="2200" i="1">
                <a:solidFill>
                  <a:srgbClr val="000066"/>
                </a:solidFill>
              </a:rPr>
              <a:t>direction</a:t>
            </a:r>
            <a:r>
              <a:rPr lang="en-US" sz="2200">
                <a:solidFill>
                  <a:srgbClr val="000066"/>
                </a:solidFill>
              </a:rPr>
              <a:t> – it has no units!</a:t>
            </a:r>
          </a:p>
        </p:txBody>
      </p:sp>
      <p:graphicFrame>
        <p:nvGraphicFramePr>
          <p:cNvPr id="304173" name="Object 45"/>
          <p:cNvGraphicFramePr>
            <a:graphicFrameLocks noChangeAspect="1"/>
          </p:cNvGraphicFramePr>
          <p:nvPr/>
        </p:nvGraphicFramePr>
        <p:xfrm>
          <a:off x="1058863" y="3590925"/>
          <a:ext cx="257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198" name="Equation" r:id="rId9" imgW="2577960" imgH="444240" progId="Equation.DSMT4">
                  <p:embed/>
                </p:oleObj>
              </mc:Choice>
              <mc:Fallback>
                <p:oleObj name="Equation" r:id="rId9" imgW="2577960" imgH="44424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3590925"/>
                        <a:ext cx="2578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74" name="Object 46"/>
          <p:cNvGraphicFramePr>
            <a:graphicFrameLocks noChangeAspect="1"/>
          </p:cNvGraphicFramePr>
          <p:nvPr/>
        </p:nvGraphicFramePr>
        <p:xfrm>
          <a:off x="3992563" y="3584575"/>
          <a:ext cx="2552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199" name="Equation" r:id="rId11" imgW="2552400" imgH="457200" progId="Equation.DSMT4">
                  <p:embed/>
                </p:oleObj>
              </mc:Choice>
              <mc:Fallback>
                <p:oleObj name="Equation" r:id="rId11" imgW="2552400" imgH="45720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63" y="3584575"/>
                        <a:ext cx="25527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4178" name="Rectangle 50"/>
          <p:cNvSpPr>
            <a:spLocks noChangeArrowheads="1"/>
          </p:cNvSpPr>
          <p:nvPr/>
        </p:nvSpPr>
        <p:spPr bwMode="auto">
          <a:xfrm>
            <a:off x="179388" y="5172075"/>
            <a:ext cx="85312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Vector      can now be resolved and written as:</a:t>
            </a:r>
          </a:p>
        </p:txBody>
      </p:sp>
      <p:graphicFrame>
        <p:nvGraphicFramePr>
          <p:cNvPr id="304179" name="Object 51"/>
          <p:cNvGraphicFramePr>
            <a:graphicFrameLocks noChangeAspect="1"/>
          </p:cNvGraphicFramePr>
          <p:nvPr/>
        </p:nvGraphicFramePr>
        <p:xfrm>
          <a:off x="1951038" y="517048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00" name="Equation" r:id="rId13" imgW="266400" imgH="342720" progId="Equation.DSMT4">
                  <p:embed/>
                </p:oleObj>
              </mc:Choice>
              <mc:Fallback>
                <p:oleObj name="Equation" r:id="rId13" imgW="266400" imgH="34272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517048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80" name="Object 52"/>
          <p:cNvGraphicFramePr>
            <a:graphicFrameLocks noChangeAspect="1"/>
          </p:cNvGraphicFramePr>
          <p:nvPr/>
        </p:nvGraphicFramePr>
        <p:xfrm>
          <a:off x="1368425" y="5716588"/>
          <a:ext cx="312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01" name="Equation" r:id="rId15" imgW="3124080" imgH="495000" progId="Equation.DSMT4">
                  <p:embed/>
                </p:oleObj>
              </mc:Choice>
              <mc:Fallback>
                <p:oleObj name="Equation" r:id="rId15" imgW="3124080" imgH="4950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5716588"/>
                        <a:ext cx="31242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81" name="Object 53"/>
          <p:cNvGraphicFramePr>
            <a:graphicFrameLocks noChangeAspect="1"/>
          </p:cNvGraphicFramePr>
          <p:nvPr/>
        </p:nvGraphicFramePr>
        <p:xfrm>
          <a:off x="2390775" y="4059238"/>
          <a:ext cx="260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02" name="Equation" r:id="rId17" imgW="2603160" imgH="444240" progId="Equation.DSMT4">
                  <p:embed/>
                </p:oleObj>
              </mc:Choice>
              <mc:Fallback>
                <p:oleObj name="Equation" r:id="rId17" imgW="2603160" imgH="44424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4059238"/>
                        <a:ext cx="260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0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30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63" grpId="0"/>
      <p:bldP spid="304167" grpId="0" animBg="1"/>
      <p:bldP spid="304168" grpId="0" animBg="1"/>
      <p:bldP spid="304171" grpId="0"/>
      <p:bldP spid="30417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9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0729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0950FA2-B463-41CD-B603-F8A2316F0CBB}" type="slidenum">
              <a:rPr lang="en-US" smtClean="0">
                <a:latin typeface="Koala"/>
                <a:cs typeface="Arial" charset="0"/>
              </a:rPr>
              <a:pPr/>
              <a:t>24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072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UNIT VECTORS</a:t>
            </a:r>
            <a:endParaRPr lang="en-US" smtClean="0"/>
          </a:p>
        </p:txBody>
      </p:sp>
      <p:sp>
        <p:nvSpPr>
          <p:cNvPr id="307295" name="Line 62"/>
          <p:cNvSpPr>
            <a:spLocks noChangeShapeType="1"/>
          </p:cNvSpPr>
          <p:nvPr/>
        </p:nvSpPr>
        <p:spPr bwMode="auto">
          <a:xfrm>
            <a:off x="5221288" y="4046538"/>
            <a:ext cx="268605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96" name="Rectangle 63"/>
          <p:cNvSpPr>
            <a:spLocks noChangeArrowheads="1"/>
          </p:cNvSpPr>
          <p:nvPr/>
        </p:nvSpPr>
        <p:spPr bwMode="auto">
          <a:xfrm>
            <a:off x="6618288" y="1255713"/>
            <a:ext cx="12334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(m/s)</a:t>
            </a:r>
          </a:p>
        </p:txBody>
      </p:sp>
      <p:sp>
        <p:nvSpPr>
          <p:cNvPr id="307297" name="Line 64"/>
          <p:cNvSpPr>
            <a:spLocks noChangeShapeType="1"/>
          </p:cNvSpPr>
          <p:nvPr/>
        </p:nvSpPr>
        <p:spPr bwMode="auto">
          <a:xfrm flipV="1">
            <a:off x="7072313" y="1752600"/>
            <a:ext cx="3175" cy="24796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98" name="Rectangle 65"/>
          <p:cNvSpPr>
            <a:spLocks noChangeArrowheads="1"/>
          </p:cNvSpPr>
          <p:nvPr/>
        </p:nvSpPr>
        <p:spPr bwMode="auto">
          <a:xfrm>
            <a:off x="7780338" y="3792538"/>
            <a:ext cx="11842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(m/s)</a:t>
            </a:r>
          </a:p>
        </p:txBody>
      </p:sp>
      <p:sp>
        <p:nvSpPr>
          <p:cNvPr id="307299" name="Line 66"/>
          <p:cNvSpPr>
            <a:spLocks noChangeShapeType="1"/>
          </p:cNvSpPr>
          <p:nvPr/>
        </p:nvSpPr>
        <p:spPr bwMode="auto">
          <a:xfrm flipH="1" flipV="1">
            <a:off x="5664200" y="2030413"/>
            <a:ext cx="868363" cy="138430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7267" name="Object 67"/>
          <p:cNvGraphicFramePr>
            <a:graphicFrameLocks noChangeAspect="1"/>
          </p:cNvGraphicFramePr>
          <p:nvPr/>
        </p:nvGraphicFramePr>
        <p:xfrm>
          <a:off x="6178550" y="2386013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0" name="Equation" r:id="rId4" imgW="203040" imgH="291960" progId="Equation.DSMT4">
                  <p:embed/>
                </p:oleObj>
              </mc:Choice>
              <mc:Fallback>
                <p:oleObj name="Equation" r:id="rId4" imgW="203040" imgH="2919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8550" y="2386013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68" name="Line 68"/>
          <p:cNvSpPr>
            <a:spLocks noChangeShapeType="1"/>
          </p:cNvSpPr>
          <p:nvPr/>
        </p:nvSpPr>
        <p:spPr bwMode="auto">
          <a:xfrm flipV="1">
            <a:off x="7067550" y="2039938"/>
            <a:ext cx="7938" cy="1350962"/>
          </a:xfrm>
          <a:prstGeom prst="line">
            <a:avLst/>
          </a:prstGeom>
          <a:noFill/>
          <a:ln w="44450">
            <a:solidFill>
              <a:srgbClr val="43FF43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69" name="Line 69"/>
          <p:cNvSpPr>
            <a:spLocks noChangeShapeType="1"/>
          </p:cNvSpPr>
          <p:nvPr/>
        </p:nvSpPr>
        <p:spPr bwMode="auto">
          <a:xfrm flipH="1" flipV="1">
            <a:off x="5651500" y="4038600"/>
            <a:ext cx="871538" cy="0"/>
          </a:xfrm>
          <a:prstGeom prst="line">
            <a:avLst/>
          </a:prstGeom>
          <a:noFill/>
          <a:ln w="44450">
            <a:solidFill>
              <a:srgbClr val="43FF43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302" name="Line 72"/>
          <p:cNvSpPr>
            <a:spLocks noChangeShapeType="1"/>
          </p:cNvSpPr>
          <p:nvPr/>
        </p:nvSpPr>
        <p:spPr bwMode="auto">
          <a:xfrm rot="16200000" flipV="1">
            <a:off x="6318251" y="2600325"/>
            <a:ext cx="0" cy="160337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73" name="Line 73"/>
          <p:cNvSpPr>
            <a:spLocks noChangeShapeType="1"/>
          </p:cNvSpPr>
          <p:nvPr/>
        </p:nvSpPr>
        <p:spPr bwMode="auto">
          <a:xfrm flipV="1">
            <a:off x="5656263" y="1952625"/>
            <a:ext cx="0" cy="2157413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304" name="Rectangle 74"/>
          <p:cNvSpPr>
            <a:spLocks noChangeArrowheads="1"/>
          </p:cNvSpPr>
          <p:nvPr/>
        </p:nvSpPr>
        <p:spPr bwMode="auto">
          <a:xfrm>
            <a:off x="5791200" y="3087688"/>
            <a:ext cx="7889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6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60</a:t>
            </a:r>
            <a:r>
              <a:rPr lang="en-US" sz="16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</a:t>
            </a:r>
          </a:p>
        </p:txBody>
      </p:sp>
      <p:sp>
        <p:nvSpPr>
          <p:cNvPr id="307305" name="Freeform 75"/>
          <p:cNvSpPr>
            <a:spLocks/>
          </p:cNvSpPr>
          <p:nvPr/>
        </p:nvSpPr>
        <p:spPr bwMode="auto">
          <a:xfrm flipH="1" flipV="1">
            <a:off x="5992813" y="2941638"/>
            <a:ext cx="219075" cy="458787"/>
          </a:xfrm>
          <a:custGeom>
            <a:avLst/>
            <a:gdLst>
              <a:gd name="T0" fmla="*/ 2147483647 w 123"/>
              <a:gd name="T1" fmla="*/ 0 h 244"/>
              <a:gd name="T2" fmla="*/ 0 w 123"/>
              <a:gd name="T3" fmla="*/ 2147483647 h 244"/>
              <a:gd name="T4" fmla="*/ 0 60000 65536"/>
              <a:gd name="T5" fmla="*/ 0 60000 65536"/>
              <a:gd name="T6" fmla="*/ 0 w 123"/>
              <a:gd name="T7" fmla="*/ 0 h 244"/>
              <a:gd name="T8" fmla="*/ 123 w 123"/>
              <a:gd name="T9" fmla="*/ 244 h 2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3" h="244">
                <a:moveTo>
                  <a:pt x="115" y="0"/>
                </a:moveTo>
                <a:cubicBezTo>
                  <a:pt x="123" y="100"/>
                  <a:pt x="84" y="199"/>
                  <a:pt x="0" y="244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76" name="Line 76"/>
          <p:cNvSpPr>
            <a:spLocks noChangeShapeType="1"/>
          </p:cNvSpPr>
          <p:nvPr/>
        </p:nvSpPr>
        <p:spPr bwMode="auto">
          <a:xfrm flipV="1">
            <a:off x="6532563" y="3225800"/>
            <a:ext cx="0" cy="89217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77" name="Line 77"/>
          <p:cNvSpPr>
            <a:spLocks noChangeShapeType="1"/>
          </p:cNvSpPr>
          <p:nvPr/>
        </p:nvSpPr>
        <p:spPr bwMode="auto">
          <a:xfrm rot="16200000" flipV="1">
            <a:off x="6338094" y="1277144"/>
            <a:ext cx="0" cy="1519238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78" name="Rectangle 78"/>
          <p:cNvSpPr>
            <a:spLocks noChangeArrowheads="1"/>
          </p:cNvSpPr>
          <p:nvPr/>
        </p:nvSpPr>
        <p:spPr bwMode="auto">
          <a:xfrm>
            <a:off x="311150" y="3349625"/>
            <a:ext cx="473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–(12 m/s)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cos60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° </a:t>
            </a:r>
            <a:br>
              <a:rPr lang="en-US" b="1">
                <a:solidFill>
                  <a:srgbClr val="000066"/>
                </a:solidFill>
                <a:latin typeface="Times New Roman" pitchFamily="18" charset="0"/>
              </a:rPr>
            </a:b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–6.00 m/s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7280" name="Rectangle 80"/>
          <p:cNvSpPr>
            <a:spLocks noChangeArrowheads="1"/>
          </p:cNvSpPr>
          <p:nvPr/>
        </p:nvSpPr>
        <p:spPr bwMode="auto">
          <a:xfrm>
            <a:off x="5140325" y="4029075"/>
            <a:ext cx="20002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 = –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cos60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°</a:t>
            </a:r>
          </a:p>
        </p:txBody>
      </p:sp>
      <p:sp>
        <p:nvSpPr>
          <p:cNvPr id="307310" name="Rectangle 81"/>
          <p:cNvSpPr>
            <a:spLocks noChangeArrowheads="1"/>
          </p:cNvSpPr>
          <p:nvPr/>
        </p:nvSpPr>
        <p:spPr bwMode="auto">
          <a:xfrm>
            <a:off x="5084763" y="2246313"/>
            <a:ext cx="1235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br>
              <a:rPr lang="en-ZA" sz="2000" b="1">
                <a:solidFill>
                  <a:srgbClr val="000066"/>
                </a:solidFill>
                <a:latin typeface="Times New Roman" pitchFamily="18" charset="0"/>
              </a:rPr>
            </a:b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12 m/s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7282" name="Rectangle 82"/>
          <p:cNvSpPr>
            <a:spLocks noChangeArrowheads="1"/>
          </p:cNvSpPr>
          <p:nvPr/>
        </p:nvSpPr>
        <p:spPr bwMode="auto">
          <a:xfrm>
            <a:off x="6934200" y="2227263"/>
            <a:ext cx="19081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 = +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sin60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°</a:t>
            </a:r>
          </a:p>
        </p:txBody>
      </p:sp>
      <p:sp>
        <p:nvSpPr>
          <p:cNvPr id="307283" name="Rectangle 83"/>
          <p:cNvSpPr>
            <a:spLocks noChangeArrowheads="1"/>
          </p:cNvSpPr>
          <p:nvPr/>
        </p:nvSpPr>
        <p:spPr bwMode="auto">
          <a:xfrm>
            <a:off x="311150" y="4495800"/>
            <a:ext cx="462121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+(12 m/s)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sin60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° </a:t>
            </a:r>
            <a:br>
              <a:rPr lang="en-US" b="1">
                <a:solidFill>
                  <a:srgbClr val="000066"/>
                </a:solidFill>
                <a:latin typeface="Times New Roman" pitchFamily="18" charset="0"/>
              </a:rPr>
            </a:b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= +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10.4 m/s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07286" name="Object 86"/>
          <p:cNvGraphicFramePr>
            <a:graphicFrameLocks noChangeAspect="1"/>
          </p:cNvGraphicFramePr>
          <p:nvPr/>
        </p:nvGraphicFramePr>
        <p:xfrm>
          <a:off x="1741488" y="5670550"/>
          <a:ext cx="308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1" name="Equation" r:id="rId6" imgW="3085920" imgH="545760" progId="Equation.DSMT4">
                  <p:embed/>
                </p:oleObj>
              </mc:Choice>
              <mc:Fallback>
                <p:oleObj name="Equation" r:id="rId6" imgW="3085920" imgH="54576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5670550"/>
                        <a:ext cx="3086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87" name="Rectangle 87"/>
          <p:cNvSpPr>
            <a:spLocks noChangeArrowheads="1"/>
          </p:cNvSpPr>
          <p:nvPr/>
        </p:nvSpPr>
        <p:spPr bwMode="auto">
          <a:xfrm>
            <a:off x="311150" y="5702300"/>
            <a:ext cx="4621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Hence: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307288" name="Line 88"/>
          <p:cNvSpPr>
            <a:spLocks noChangeShapeType="1"/>
          </p:cNvSpPr>
          <p:nvPr/>
        </p:nvSpPr>
        <p:spPr bwMode="auto">
          <a:xfrm flipV="1">
            <a:off x="7073900" y="3498850"/>
            <a:ext cx="0" cy="544513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89" name="Line 89"/>
          <p:cNvSpPr>
            <a:spLocks noChangeShapeType="1"/>
          </p:cNvSpPr>
          <p:nvPr/>
        </p:nvSpPr>
        <p:spPr bwMode="auto">
          <a:xfrm rot="5400000" flipV="1">
            <a:off x="7340600" y="3773488"/>
            <a:ext cx="0" cy="5461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7290" name="Object 90"/>
          <p:cNvGraphicFramePr>
            <a:graphicFrameLocks noChangeAspect="1"/>
          </p:cNvGraphicFramePr>
          <p:nvPr/>
        </p:nvGraphicFramePr>
        <p:xfrm>
          <a:off x="7451725" y="4138613"/>
          <a:ext cx="152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2" name="Equation" r:id="rId8" imgW="152280" imgH="355320" progId="Equation.DSMT4">
                  <p:embed/>
                </p:oleObj>
              </mc:Choice>
              <mc:Fallback>
                <p:oleObj name="Equation" r:id="rId8" imgW="152280" imgH="355320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4138613"/>
                        <a:ext cx="152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1" name="Object 91"/>
          <p:cNvGraphicFramePr>
            <a:graphicFrameLocks noChangeAspect="1"/>
          </p:cNvGraphicFramePr>
          <p:nvPr/>
        </p:nvGraphicFramePr>
        <p:xfrm>
          <a:off x="7199313" y="3400425"/>
          <a:ext cx="152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3" name="Equation" r:id="rId10" imgW="152280" imgH="431640" progId="Equation.DSMT4">
                  <p:embed/>
                </p:oleObj>
              </mc:Choice>
              <mc:Fallback>
                <p:oleObj name="Equation" r:id="rId10" imgW="152280" imgH="431640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9313" y="3400425"/>
                        <a:ext cx="152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16" name="Rectangle 92"/>
          <p:cNvSpPr>
            <a:spLocks noChangeArrowheads="1"/>
          </p:cNvSpPr>
          <p:nvPr/>
        </p:nvSpPr>
        <p:spPr bwMode="auto">
          <a:xfrm>
            <a:off x="311150" y="1330325"/>
            <a:ext cx="4621213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Given a 12 m/s velocity vector which makes an angle of 60</a:t>
            </a:r>
            <a:r>
              <a:rPr lang="en-US" sz="2200">
                <a:solidFill>
                  <a:srgbClr val="000066"/>
                </a:solidFill>
              </a:rPr>
              <a:t>° with the negative x-axis, write the vector in terms of components and unit vectors.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8" grpId="0" animBg="1"/>
      <p:bldP spid="307269" grpId="0" animBg="1"/>
      <p:bldP spid="307273" grpId="0" animBg="1"/>
      <p:bldP spid="307276" grpId="0" animBg="1"/>
      <p:bldP spid="307277" grpId="0" animBg="1"/>
      <p:bldP spid="307278" grpId="0"/>
      <p:bldP spid="307280" grpId="0"/>
      <p:bldP spid="307282" grpId="0"/>
      <p:bldP spid="307283" grpId="0"/>
      <p:bldP spid="307287" grpId="0"/>
      <p:bldP spid="307288" grpId="0" animBg="1"/>
      <p:bldP spid="30728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4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0618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C3A4161-0E72-49C7-B5D0-8841E42D7B17}" type="slidenum">
              <a:rPr lang="en-US" smtClean="0">
                <a:latin typeface="Koala"/>
                <a:cs typeface="Arial" charset="0"/>
              </a:rPr>
              <a:pPr/>
              <a:t>25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06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ALGEBRAIC ADDITION OF VECTORS </a:t>
            </a:r>
            <a:endParaRPr lang="en-US" smtClean="0"/>
          </a:p>
        </p:txBody>
      </p:sp>
      <p:sp>
        <p:nvSpPr>
          <p:cNvPr id="306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493713"/>
          </a:xfrm>
        </p:spPr>
        <p:txBody>
          <a:bodyPr/>
          <a:lstStyle/>
          <a:p>
            <a:pPr lvl="1" indent="0" eaLnBrk="1" hangingPunct="1"/>
            <a:r>
              <a:rPr lang="en-ZA" smtClean="0"/>
              <a:t>Suppose </a:t>
            </a:r>
            <a:endParaRPr lang="en-US" smtClean="0"/>
          </a:p>
        </p:txBody>
      </p:sp>
      <p:graphicFrame>
        <p:nvGraphicFramePr>
          <p:cNvPr id="306180" name="Object 4"/>
          <p:cNvGraphicFramePr>
            <a:graphicFrameLocks noChangeAspect="1"/>
          </p:cNvGraphicFramePr>
          <p:nvPr/>
        </p:nvGraphicFramePr>
        <p:xfrm>
          <a:off x="1911350" y="1365250"/>
          <a:ext cx="1828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192" name="Equation" r:id="rId4" imgW="1828800" imgH="355320" progId="Equation.DSMT4">
                  <p:embed/>
                </p:oleObj>
              </mc:Choice>
              <mc:Fallback>
                <p:oleObj name="Equation" r:id="rId4" imgW="18288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0" y="1365250"/>
                        <a:ext cx="1828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6181" name="Object 5"/>
          <p:cNvGraphicFramePr>
            <a:graphicFrameLocks noChangeAspect="1"/>
          </p:cNvGraphicFramePr>
          <p:nvPr/>
        </p:nvGraphicFramePr>
        <p:xfrm>
          <a:off x="909638" y="2041525"/>
          <a:ext cx="6578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193" name="Equation" r:id="rId6" imgW="6578280" imgH="558720" progId="Equation.DSMT4">
                  <p:embed/>
                </p:oleObj>
              </mc:Choice>
              <mc:Fallback>
                <p:oleObj name="Equation" r:id="rId6" imgW="657828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2041525"/>
                        <a:ext cx="6578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6182" name="Object 6"/>
          <p:cNvGraphicFramePr>
            <a:graphicFrameLocks noChangeAspect="1"/>
          </p:cNvGraphicFramePr>
          <p:nvPr/>
        </p:nvGraphicFramePr>
        <p:xfrm>
          <a:off x="665163" y="2695575"/>
          <a:ext cx="6248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194" name="Equation" r:id="rId8" imgW="6248160" imgH="520560" progId="Equation.DSMT4">
                  <p:embed/>
                </p:oleObj>
              </mc:Choice>
              <mc:Fallback>
                <p:oleObj name="Equation" r:id="rId8" imgW="6248160" imgH="520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3" y="2695575"/>
                        <a:ext cx="62484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6183" name="Object 7"/>
          <p:cNvGraphicFramePr>
            <a:graphicFrameLocks noChangeAspect="1"/>
          </p:cNvGraphicFramePr>
          <p:nvPr/>
        </p:nvGraphicFramePr>
        <p:xfrm>
          <a:off x="1908175" y="3338513"/>
          <a:ext cx="2451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195" name="Equation" r:id="rId10" imgW="2450880" imgH="520560" progId="Equation.DSMT4">
                  <p:embed/>
                </p:oleObj>
              </mc:Choice>
              <mc:Fallback>
                <p:oleObj name="Equation" r:id="rId10" imgW="245088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338513"/>
                        <a:ext cx="2451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79388" y="4010025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  <a:tabLst>
                <a:tab pos="1520825" algn="l"/>
                <a:tab pos="5113338" algn="l"/>
              </a:tabLst>
            </a:pPr>
            <a:r>
              <a:rPr lang="en-ZA">
                <a:solidFill>
                  <a:srgbClr val="000066"/>
                </a:solidFill>
              </a:rPr>
              <a:t>Thus	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=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+ B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+ C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       </a:t>
            </a:r>
            <a:r>
              <a:rPr lang="en-ZA">
                <a:solidFill>
                  <a:srgbClr val="000066"/>
                </a:solidFill>
              </a:rPr>
              <a:t>and	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=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+ B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+ C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79388" y="4664075"/>
            <a:ext cx="8774112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  <a:tabLst>
                <a:tab pos="1520825" algn="l"/>
              </a:tabLst>
            </a:pPr>
            <a:r>
              <a:rPr lang="en-ZA" sz="2300">
                <a:solidFill>
                  <a:srgbClr val="000066"/>
                </a:solidFill>
              </a:rPr>
              <a:t>In other words, we can add vectors by adding their components, axis by axis, to determine a single resultant component in each direction.  These resultants can then be combined, or simply presented in unit vector notation.</a:t>
            </a:r>
            <a:endParaRPr lang="en-US" sz="23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665163" y="3309938"/>
            <a:ext cx="14859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  <a:tabLst>
                <a:tab pos="1520825" algn="l"/>
                <a:tab pos="5113338" algn="l"/>
              </a:tabLst>
            </a:pPr>
            <a:r>
              <a:rPr lang="en-ZA">
                <a:solidFill>
                  <a:srgbClr val="000066"/>
                </a:solidFill>
              </a:rPr>
              <a:t>and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3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1033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101A152-4F09-421F-9C57-D05D309DC1C7}" type="slidenum">
              <a:rPr lang="en-US" smtClean="0">
                <a:latin typeface="Koala"/>
                <a:cs typeface="Arial" charset="0"/>
              </a:rPr>
              <a:pPr/>
              <a:t>26</a:t>
            </a:fld>
            <a:endParaRPr lang="en-US" smtClean="0">
              <a:latin typeface="Koala"/>
              <a:cs typeface="Arial" charset="0"/>
            </a:endParaRPr>
          </a:p>
        </p:txBody>
      </p:sp>
      <p:grpSp>
        <p:nvGrpSpPr>
          <p:cNvPr id="310334" name="Group 62"/>
          <p:cNvGrpSpPr>
            <a:grpSpLocks/>
          </p:cNvGrpSpPr>
          <p:nvPr/>
        </p:nvGrpSpPr>
        <p:grpSpPr bwMode="auto">
          <a:xfrm>
            <a:off x="4581525" y="1252538"/>
            <a:ext cx="4310063" cy="4044950"/>
            <a:chOff x="2886" y="789"/>
            <a:chExt cx="2715" cy="2548"/>
          </a:xfrm>
        </p:grpSpPr>
        <p:sp>
          <p:nvSpPr>
            <p:cNvPr id="310360" name="Rectangle 6"/>
            <p:cNvSpPr>
              <a:spLocks noChangeArrowheads="1"/>
            </p:cNvSpPr>
            <p:nvPr/>
          </p:nvSpPr>
          <p:spPr bwMode="auto">
            <a:xfrm>
              <a:off x="2886" y="789"/>
              <a:ext cx="43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  <a:endParaRPr lang="en-US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10361" name="Rectangle 8"/>
            <p:cNvSpPr>
              <a:spLocks noChangeArrowheads="1"/>
            </p:cNvSpPr>
            <p:nvPr/>
          </p:nvSpPr>
          <p:spPr bwMode="auto">
            <a:xfrm>
              <a:off x="5282" y="3026"/>
              <a:ext cx="319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endParaRPr lang="en-US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10362" name="Line 7"/>
            <p:cNvSpPr>
              <a:spLocks noChangeShapeType="1"/>
            </p:cNvSpPr>
            <p:nvPr/>
          </p:nvSpPr>
          <p:spPr bwMode="auto">
            <a:xfrm flipV="1">
              <a:off x="3223" y="937"/>
              <a:ext cx="4" cy="228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10363" name="Line 5"/>
            <p:cNvSpPr>
              <a:spLocks noChangeShapeType="1"/>
            </p:cNvSpPr>
            <p:nvPr/>
          </p:nvSpPr>
          <p:spPr bwMode="auto">
            <a:xfrm>
              <a:off x="3221" y="3223"/>
              <a:ext cx="2145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10333" name="Line 61"/>
          <p:cNvSpPr>
            <a:spLocks noChangeShapeType="1"/>
          </p:cNvSpPr>
          <p:nvPr/>
        </p:nvSpPr>
        <p:spPr bwMode="auto">
          <a:xfrm rot="16200000" flipV="1">
            <a:off x="7449344" y="3388519"/>
            <a:ext cx="0" cy="95091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" name="Rectangle 59"/>
          <p:cNvSpPr>
            <a:spLocks noChangeArrowheads="1"/>
          </p:cNvSpPr>
          <p:nvPr/>
        </p:nvSpPr>
        <p:spPr bwMode="auto">
          <a:xfrm>
            <a:off x="1141413" y="4505325"/>
            <a:ext cx="6238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+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03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ALGEBRAIC ADDITION OF VECTORS</a:t>
            </a:r>
            <a:endParaRPr lang="en-US" smtClean="0"/>
          </a:p>
        </p:txBody>
      </p:sp>
      <p:sp>
        <p:nvSpPr>
          <p:cNvPr id="3103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3135312" cy="250190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process of vector addition by the addition of components can visualised as follows: </a:t>
            </a:r>
            <a:endParaRPr lang="en-US" smtClean="0"/>
          </a:p>
        </p:txBody>
      </p:sp>
      <p:graphicFrame>
        <p:nvGraphicFramePr>
          <p:cNvPr id="310282" name="Object 10"/>
          <p:cNvGraphicFramePr>
            <a:graphicFrameLocks noChangeAspect="1"/>
          </p:cNvGraphicFramePr>
          <p:nvPr/>
        </p:nvGraphicFramePr>
        <p:xfrm>
          <a:off x="6108700" y="44100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43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44100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86" name="Object 14"/>
          <p:cNvGraphicFramePr>
            <a:graphicFrameLocks noChangeAspect="1"/>
          </p:cNvGraphicFramePr>
          <p:nvPr/>
        </p:nvGraphicFramePr>
        <p:xfrm>
          <a:off x="6191250" y="3141663"/>
          <a:ext cx="27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44" name="Equation" r:id="rId6" imgW="279360" imgH="342720" progId="Equation.DSMT4">
                  <p:embed/>
                </p:oleObj>
              </mc:Choice>
              <mc:Fallback>
                <p:oleObj name="Equation" r:id="rId6" imgW="279360" imgH="342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3141663"/>
                        <a:ext cx="2794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293" name="AutoShape 21"/>
          <p:cNvSpPr>
            <a:spLocks/>
          </p:cNvSpPr>
          <p:nvPr/>
        </p:nvSpPr>
        <p:spPr bwMode="auto">
          <a:xfrm>
            <a:off x="4525963" y="2035175"/>
            <a:ext cx="214312" cy="3059113"/>
          </a:xfrm>
          <a:prstGeom prst="leftBrace">
            <a:avLst>
              <a:gd name="adj1" fmla="val 53065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0294" name="AutoShape 22"/>
          <p:cNvSpPr>
            <a:spLocks/>
          </p:cNvSpPr>
          <p:nvPr/>
        </p:nvSpPr>
        <p:spPr bwMode="auto">
          <a:xfrm rot="-5400000">
            <a:off x="6334125" y="4229100"/>
            <a:ext cx="214313" cy="2671763"/>
          </a:xfrm>
          <a:prstGeom prst="leftBrace">
            <a:avLst>
              <a:gd name="adj1" fmla="val 46346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0287" name="Line 15"/>
          <p:cNvSpPr>
            <a:spLocks noChangeShapeType="1"/>
          </p:cNvSpPr>
          <p:nvPr/>
        </p:nvSpPr>
        <p:spPr bwMode="auto">
          <a:xfrm rot="16200000" flipV="1">
            <a:off x="6005513" y="2892425"/>
            <a:ext cx="0" cy="194310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288" name="Line 16"/>
          <p:cNvSpPr>
            <a:spLocks noChangeShapeType="1"/>
          </p:cNvSpPr>
          <p:nvPr/>
        </p:nvSpPr>
        <p:spPr bwMode="auto">
          <a:xfrm flipV="1">
            <a:off x="7788275" y="1981200"/>
            <a:ext cx="0" cy="3128963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296" name="Line 24"/>
          <p:cNvSpPr>
            <a:spLocks noChangeShapeType="1"/>
          </p:cNvSpPr>
          <p:nvPr/>
        </p:nvSpPr>
        <p:spPr bwMode="auto">
          <a:xfrm rot="16200000" flipV="1">
            <a:off x="6437313" y="617537"/>
            <a:ext cx="0" cy="280987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297" name="Line 25"/>
          <p:cNvSpPr>
            <a:spLocks noChangeShapeType="1"/>
          </p:cNvSpPr>
          <p:nvPr/>
        </p:nvSpPr>
        <p:spPr bwMode="auto">
          <a:xfrm flipV="1">
            <a:off x="6977063" y="3775075"/>
            <a:ext cx="0" cy="1335088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284" name="Line 12"/>
          <p:cNvSpPr>
            <a:spLocks noChangeShapeType="1"/>
          </p:cNvSpPr>
          <p:nvPr/>
        </p:nvSpPr>
        <p:spPr bwMode="auto">
          <a:xfrm flipV="1">
            <a:off x="5127625" y="3849688"/>
            <a:ext cx="1874838" cy="125888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295" name="Line 23"/>
          <p:cNvSpPr>
            <a:spLocks noChangeShapeType="1"/>
          </p:cNvSpPr>
          <p:nvPr/>
        </p:nvSpPr>
        <p:spPr bwMode="auto">
          <a:xfrm flipV="1">
            <a:off x="6978650" y="2024063"/>
            <a:ext cx="819150" cy="183673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10298" name="Object 26"/>
          <p:cNvGraphicFramePr>
            <a:graphicFrameLocks noChangeAspect="1"/>
          </p:cNvGraphicFramePr>
          <p:nvPr/>
        </p:nvGraphicFramePr>
        <p:xfrm>
          <a:off x="7321550" y="302418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45" name="Equation" r:id="rId8" imgW="266400" imgH="342720" progId="Equation.DSMT4">
                  <p:embed/>
                </p:oleObj>
              </mc:Choice>
              <mc:Fallback>
                <p:oleObj name="Equation" r:id="rId8" imgW="26640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1550" y="302418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301" name="Rectangle 29"/>
          <p:cNvSpPr>
            <a:spLocks noChangeArrowheads="1"/>
          </p:cNvSpPr>
          <p:nvPr/>
        </p:nvSpPr>
        <p:spPr bwMode="auto">
          <a:xfrm>
            <a:off x="5694363" y="5035550"/>
            <a:ext cx="8524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0302" name="Rectangle 30"/>
          <p:cNvSpPr>
            <a:spLocks noChangeArrowheads="1"/>
          </p:cNvSpPr>
          <p:nvPr/>
        </p:nvSpPr>
        <p:spPr bwMode="auto">
          <a:xfrm>
            <a:off x="6942138" y="5035550"/>
            <a:ext cx="8524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0303" name="Rectangle 31"/>
          <p:cNvSpPr>
            <a:spLocks noChangeArrowheads="1"/>
          </p:cNvSpPr>
          <p:nvPr/>
        </p:nvSpPr>
        <p:spPr bwMode="auto">
          <a:xfrm>
            <a:off x="4470400" y="2735263"/>
            <a:ext cx="8524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0304" name="Rectangle 32"/>
          <p:cNvSpPr>
            <a:spLocks noChangeArrowheads="1"/>
          </p:cNvSpPr>
          <p:nvPr/>
        </p:nvSpPr>
        <p:spPr bwMode="auto">
          <a:xfrm>
            <a:off x="4470400" y="4135438"/>
            <a:ext cx="8524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0305" name="Rectangle 33"/>
          <p:cNvSpPr>
            <a:spLocks noChangeArrowheads="1"/>
          </p:cNvSpPr>
          <p:nvPr/>
        </p:nvSpPr>
        <p:spPr bwMode="auto">
          <a:xfrm rot="-5400000">
            <a:off x="3034506" y="3337720"/>
            <a:ext cx="20161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= 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+ B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0306" name="Rectangle 34"/>
          <p:cNvSpPr>
            <a:spLocks noChangeArrowheads="1"/>
          </p:cNvSpPr>
          <p:nvPr/>
        </p:nvSpPr>
        <p:spPr bwMode="auto">
          <a:xfrm>
            <a:off x="5411788" y="5767388"/>
            <a:ext cx="20161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= 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+ B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0319" name="Line 47"/>
          <p:cNvSpPr>
            <a:spLocks noChangeShapeType="1"/>
          </p:cNvSpPr>
          <p:nvPr/>
        </p:nvSpPr>
        <p:spPr bwMode="auto">
          <a:xfrm>
            <a:off x="5127625" y="5116513"/>
            <a:ext cx="1839913" cy="1587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320" name="Line 48"/>
          <p:cNvSpPr>
            <a:spLocks noChangeShapeType="1"/>
          </p:cNvSpPr>
          <p:nvPr/>
        </p:nvSpPr>
        <p:spPr bwMode="auto">
          <a:xfrm>
            <a:off x="6969125" y="5116513"/>
            <a:ext cx="822325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321" name="Line 49"/>
          <p:cNvSpPr>
            <a:spLocks noChangeShapeType="1"/>
          </p:cNvSpPr>
          <p:nvPr/>
        </p:nvSpPr>
        <p:spPr bwMode="auto">
          <a:xfrm rot="-5400000">
            <a:off x="4198938" y="2930525"/>
            <a:ext cx="1839912" cy="1588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322" name="Line 50"/>
          <p:cNvSpPr>
            <a:spLocks noChangeShapeType="1"/>
          </p:cNvSpPr>
          <p:nvPr/>
        </p:nvSpPr>
        <p:spPr bwMode="auto">
          <a:xfrm rot="-5400000">
            <a:off x="4479131" y="4482307"/>
            <a:ext cx="1262063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323" name="Line 51"/>
          <p:cNvSpPr>
            <a:spLocks noChangeShapeType="1"/>
          </p:cNvSpPr>
          <p:nvPr/>
        </p:nvSpPr>
        <p:spPr bwMode="auto">
          <a:xfrm>
            <a:off x="5118100" y="5754688"/>
            <a:ext cx="2665413" cy="1587"/>
          </a:xfrm>
          <a:prstGeom prst="line">
            <a:avLst/>
          </a:prstGeom>
          <a:noFill/>
          <a:ln w="44450">
            <a:solidFill>
              <a:srgbClr val="FF7575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324" name="Line 52"/>
          <p:cNvSpPr>
            <a:spLocks noChangeShapeType="1"/>
          </p:cNvSpPr>
          <p:nvPr/>
        </p:nvSpPr>
        <p:spPr bwMode="auto">
          <a:xfrm rot="-5400000">
            <a:off x="2864644" y="3563144"/>
            <a:ext cx="3092450" cy="1588"/>
          </a:xfrm>
          <a:prstGeom prst="line">
            <a:avLst/>
          </a:prstGeom>
          <a:noFill/>
          <a:ln w="44450">
            <a:solidFill>
              <a:srgbClr val="FF7575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0281" name="Line 9"/>
          <p:cNvSpPr>
            <a:spLocks noChangeShapeType="1"/>
          </p:cNvSpPr>
          <p:nvPr/>
        </p:nvSpPr>
        <p:spPr bwMode="auto">
          <a:xfrm flipV="1">
            <a:off x="5116513" y="2009775"/>
            <a:ext cx="2679700" cy="30908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10325" name="Object 53"/>
          <p:cNvGraphicFramePr>
            <a:graphicFrameLocks noChangeAspect="1"/>
          </p:cNvGraphicFramePr>
          <p:nvPr/>
        </p:nvGraphicFramePr>
        <p:xfrm>
          <a:off x="1106488" y="453072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46" name="Equation" r:id="rId10" imgW="266400" imgH="342720" progId="Equation.DSMT4">
                  <p:embed/>
                </p:oleObj>
              </mc:Choice>
              <mc:Fallback>
                <p:oleObj name="Equation" r:id="rId10" imgW="266400" imgH="34272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453072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326" name="Rectangle 54"/>
          <p:cNvSpPr>
            <a:spLocks noChangeArrowheads="1"/>
          </p:cNvSpPr>
          <p:nvPr/>
        </p:nvSpPr>
        <p:spPr bwMode="auto">
          <a:xfrm>
            <a:off x="1655763" y="4495800"/>
            <a:ext cx="6238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=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10327" name="Object 55"/>
          <p:cNvGraphicFramePr>
            <a:graphicFrameLocks noChangeAspect="1"/>
          </p:cNvGraphicFramePr>
          <p:nvPr/>
        </p:nvGraphicFramePr>
        <p:xfrm>
          <a:off x="2147888" y="4530725"/>
          <a:ext cx="27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47" name="Equation" r:id="rId11" imgW="279360" imgH="342720" progId="Equation.DSMT4">
                  <p:embed/>
                </p:oleObj>
              </mc:Choice>
              <mc:Fallback>
                <p:oleObj name="Equation" r:id="rId11" imgW="279360" imgH="34272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4530725"/>
                        <a:ext cx="2794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30" name="Object 58"/>
          <p:cNvGraphicFramePr>
            <a:graphicFrameLocks noChangeAspect="1"/>
          </p:cNvGraphicFramePr>
          <p:nvPr/>
        </p:nvGraphicFramePr>
        <p:xfrm>
          <a:off x="1608138" y="453072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48" name="Equation" r:id="rId13" imgW="266400" imgH="342720" progId="Equation.DSMT4">
                  <p:embed/>
                </p:oleObj>
              </mc:Choice>
              <mc:Fallback>
                <p:oleObj name="Equation" r:id="rId13" imgW="266400" imgH="34272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453072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10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310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3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0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310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000"/>
                                        <p:tgtEl>
                                          <p:spTgt spid="310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000"/>
                                        <p:tgtEl>
                                          <p:spTgt spid="3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31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000"/>
                                        <p:tgtEl>
                                          <p:spTgt spid="3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1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33" grpId="0" animBg="1"/>
      <p:bldP spid="2" grpId="0"/>
      <p:bldP spid="310293" grpId="0" animBg="1"/>
      <p:bldP spid="310294" grpId="0" animBg="1"/>
      <p:bldP spid="310287" grpId="0" animBg="1"/>
      <p:bldP spid="310288" grpId="0" animBg="1"/>
      <p:bldP spid="310296" grpId="0" animBg="1"/>
      <p:bldP spid="310297" grpId="0" animBg="1"/>
      <p:bldP spid="310284" grpId="0" animBg="1"/>
      <p:bldP spid="310295" grpId="0" animBg="1"/>
      <p:bldP spid="310301" grpId="0"/>
      <p:bldP spid="310302" grpId="0"/>
      <p:bldP spid="310303" grpId="0"/>
      <p:bldP spid="310304" grpId="0"/>
      <p:bldP spid="310305" grpId="0"/>
      <p:bldP spid="310306" grpId="0"/>
      <p:bldP spid="310319" grpId="0" animBg="1"/>
      <p:bldP spid="310320" grpId="0" animBg="1"/>
      <p:bldP spid="310321" grpId="0" animBg="1"/>
      <p:bldP spid="310322" grpId="0" animBg="1"/>
      <p:bldP spid="310323" grpId="0" animBg="1"/>
      <p:bldP spid="310324" grpId="0" animBg="1"/>
      <p:bldP spid="310281" grpId="0" animBg="1"/>
      <p:bldP spid="31032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7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5537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17CF4C0-B024-46D0-AF23-CD52524CD8C4}" type="slidenum">
              <a:rPr lang="en-US" smtClean="0">
                <a:latin typeface="Koala"/>
                <a:cs typeface="Arial" charset="0"/>
              </a:rPr>
              <a:pPr/>
              <a:t>27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55374" name="Line 2"/>
          <p:cNvSpPr>
            <a:spLocks noChangeShapeType="1"/>
          </p:cNvSpPr>
          <p:nvPr/>
        </p:nvSpPr>
        <p:spPr bwMode="auto">
          <a:xfrm rot="16200000" flipV="1">
            <a:off x="7449344" y="3388519"/>
            <a:ext cx="0" cy="95091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ALGEBRAIC ADDITION OF VECTORS</a:t>
            </a:r>
            <a:endParaRPr lang="en-US" smtClean="0"/>
          </a:p>
        </p:txBody>
      </p:sp>
      <p:sp>
        <p:nvSpPr>
          <p:cNvPr id="35537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3135312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While it is often quite acceptable to present      as</a:t>
            </a:r>
            <a:endParaRPr lang="en-US" smtClean="0"/>
          </a:p>
        </p:txBody>
      </p:sp>
      <p:graphicFrame>
        <p:nvGraphicFramePr>
          <p:cNvPr id="355334" name="Object 6"/>
          <p:cNvGraphicFramePr>
            <a:graphicFrameLocks noChangeAspect="1"/>
          </p:cNvGraphicFramePr>
          <p:nvPr/>
        </p:nvGraphicFramePr>
        <p:xfrm>
          <a:off x="6108700" y="44100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86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44100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5335" name="Object 7"/>
          <p:cNvGraphicFramePr>
            <a:graphicFrameLocks noChangeAspect="1"/>
          </p:cNvGraphicFramePr>
          <p:nvPr/>
        </p:nvGraphicFramePr>
        <p:xfrm>
          <a:off x="6191250" y="3141663"/>
          <a:ext cx="27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87" name="Equation" r:id="rId6" imgW="279360" imgH="342720" progId="Equation.DSMT4">
                  <p:embed/>
                </p:oleObj>
              </mc:Choice>
              <mc:Fallback>
                <p:oleObj name="Equation" r:id="rId6" imgW="279360" imgH="342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3141663"/>
                        <a:ext cx="2794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5377" name="Line 10"/>
          <p:cNvSpPr>
            <a:spLocks noChangeShapeType="1"/>
          </p:cNvSpPr>
          <p:nvPr/>
        </p:nvSpPr>
        <p:spPr bwMode="auto">
          <a:xfrm rot="16200000" flipV="1">
            <a:off x="6005513" y="2892425"/>
            <a:ext cx="0" cy="194310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78" name="Line 11"/>
          <p:cNvSpPr>
            <a:spLocks noChangeShapeType="1"/>
          </p:cNvSpPr>
          <p:nvPr/>
        </p:nvSpPr>
        <p:spPr bwMode="auto">
          <a:xfrm flipV="1">
            <a:off x="7788275" y="1981200"/>
            <a:ext cx="0" cy="3128963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79" name="Line 12"/>
          <p:cNvSpPr>
            <a:spLocks noChangeShapeType="1"/>
          </p:cNvSpPr>
          <p:nvPr/>
        </p:nvSpPr>
        <p:spPr bwMode="auto">
          <a:xfrm rot="16200000" flipV="1">
            <a:off x="6437313" y="617537"/>
            <a:ext cx="0" cy="280987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80" name="Line 13"/>
          <p:cNvSpPr>
            <a:spLocks noChangeShapeType="1"/>
          </p:cNvSpPr>
          <p:nvPr/>
        </p:nvSpPr>
        <p:spPr bwMode="auto">
          <a:xfrm flipV="1">
            <a:off x="6977063" y="3775075"/>
            <a:ext cx="0" cy="1335088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355381" name="Group 14"/>
          <p:cNvGrpSpPr>
            <a:grpSpLocks/>
          </p:cNvGrpSpPr>
          <p:nvPr/>
        </p:nvGrpSpPr>
        <p:grpSpPr bwMode="auto">
          <a:xfrm>
            <a:off x="4581525" y="1252538"/>
            <a:ext cx="4310063" cy="4044950"/>
            <a:chOff x="2886" y="789"/>
            <a:chExt cx="2715" cy="2548"/>
          </a:xfrm>
        </p:grpSpPr>
        <p:sp>
          <p:nvSpPr>
            <p:cNvPr id="355396" name="Rectangle 15"/>
            <p:cNvSpPr>
              <a:spLocks noChangeArrowheads="1"/>
            </p:cNvSpPr>
            <p:nvPr/>
          </p:nvSpPr>
          <p:spPr bwMode="auto">
            <a:xfrm>
              <a:off x="2886" y="789"/>
              <a:ext cx="43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  <a:endParaRPr lang="en-US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55397" name="Rectangle 16"/>
            <p:cNvSpPr>
              <a:spLocks noChangeArrowheads="1"/>
            </p:cNvSpPr>
            <p:nvPr/>
          </p:nvSpPr>
          <p:spPr bwMode="auto">
            <a:xfrm>
              <a:off x="5282" y="3026"/>
              <a:ext cx="319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endParaRPr lang="en-US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55398" name="Line 17"/>
            <p:cNvSpPr>
              <a:spLocks noChangeShapeType="1"/>
            </p:cNvSpPr>
            <p:nvPr/>
          </p:nvSpPr>
          <p:spPr bwMode="auto">
            <a:xfrm flipV="1">
              <a:off x="3223" y="937"/>
              <a:ext cx="4" cy="22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55399" name="Line 18"/>
            <p:cNvSpPr>
              <a:spLocks noChangeShapeType="1"/>
            </p:cNvSpPr>
            <p:nvPr/>
          </p:nvSpPr>
          <p:spPr bwMode="auto">
            <a:xfrm>
              <a:off x="3222" y="3223"/>
              <a:ext cx="2144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55382" name="Line 19"/>
          <p:cNvSpPr>
            <a:spLocks noChangeShapeType="1"/>
          </p:cNvSpPr>
          <p:nvPr/>
        </p:nvSpPr>
        <p:spPr bwMode="auto">
          <a:xfrm flipV="1">
            <a:off x="5127625" y="3849688"/>
            <a:ext cx="1874838" cy="125888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83" name="Line 20"/>
          <p:cNvSpPr>
            <a:spLocks noChangeShapeType="1"/>
          </p:cNvSpPr>
          <p:nvPr/>
        </p:nvSpPr>
        <p:spPr bwMode="auto">
          <a:xfrm flipV="1">
            <a:off x="6978650" y="2024063"/>
            <a:ext cx="819150" cy="183673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55349" name="Object 21"/>
          <p:cNvGraphicFramePr>
            <a:graphicFrameLocks noChangeAspect="1"/>
          </p:cNvGraphicFramePr>
          <p:nvPr/>
        </p:nvGraphicFramePr>
        <p:xfrm>
          <a:off x="7321550" y="302418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88" name="Equation" r:id="rId8" imgW="266400" imgH="342720" progId="Equation.DSMT4">
                  <p:embed/>
                </p:oleObj>
              </mc:Choice>
              <mc:Fallback>
                <p:oleObj name="Equation" r:id="rId8" imgW="266400" imgH="3427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1550" y="302418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5384" name="Rectangle 26"/>
          <p:cNvSpPr>
            <a:spLocks noChangeArrowheads="1"/>
          </p:cNvSpPr>
          <p:nvPr/>
        </p:nvSpPr>
        <p:spPr bwMode="auto">
          <a:xfrm rot="-5400000">
            <a:off x="3539331" y="3337720"/>
            <a:ext cx="20161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= 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+ B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55385" name="Rectangle 27"/>
          <p:cNvSpPr>
            <a:spLocks noChangeArrowheads="1"/>
          </p:cNvSpPr>
          <p:nvPr/>
        </p:nvSpPr>
        <p:spPr bwMode="auto">
          <a:xfrm>
            <a:off x="5411788" y="5287963"/>
            <a:ext cx="20161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= 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+ B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55386" name="Line 28"/>
          <p:cNvSpPr>
            <a:spLocks noChangeShapeType="1"/>
          </p:cNvSpPr>
          <p:nvPr/>
        </p:nvSpPr>
        <p:spPr bwMode="auto">
          <a:xfrm>
            <a:off x="5127625" y="5116513"/>
            <a:ext cx="1839913" cy="1587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87" name="Line 29"/>
          <p:cNvSpPr>
            <a:spLocks noChangeShapeType="1"/>
          </p:cNvSpPr>
          <p:nvPr/>
        </p:nvSpPr>
        <p:spPr bwMode="auto">
          <a:xfrm>
            <a:off x="6969125" y="5116513"/>
            <a:ext cx="822325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88" name="Line 30"/>
          <p:cNvSpPr>
            <a:spLocks noChangeShapeType="1"/>
          </p:cNvSpPr>
          <p:nvPr/>
        </p:nvSpPr>
        <p:spPr bwMode="auto">
          <a:xfrm rot="-5400000">
            <a:off x="4198938" y="2930525"/>
            <a:ext cx="1839912" cy="1588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89" name="Line 31"/>
          <p:cNvSpPr>
            <a:spLocks noChangeShapeType="1"/>
          </p:cNvSpPr>
          <p:nvPr/>
        </p:nvSpPr>
        <p:spPr bwMode="auto">
          <a:xfrm rot="-5400000">
            <a:off x="4479131" y="4482307"/>
            <a:ext cx="1262063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90" name="Line 32"/>
          <p:cNvSpPr>
            <a:spLocks noChangeShapeType="1"/>
          </p:cNvSpPr>
          <p:nvPr/>
        </p:nvSpPr>
        <p:spPr bwMode="auto">
          <a:xfrm>
            <a:off x="5118100" y="5275263"/>
            <a:ext cx="2665413" cy="1587"/>
          </a:xfrm>
          <a:prstGeom prst="line">
            <a:avLst/>
          </a:prstGeom>
          <a:noFill/>
          <a:ln w="44450">
            <a:solidFill>
              <a:srgbClr val="FF7575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91" name="Line 33"/>
          <p:cNvSpPr>
            <a:spLocks noChangeShapeType="1"/>
          </p:cNvSpPr>
          <p:nvPr/>
        </p:nvSpPr>
        <p:spPr bwMode="auto">
          <a:xfrm rot="-5400000">
            <a:off x="3369469" y="3563144"/>
            <a:ext cx="3092450" cy="1588"/>
          </a:xfrm>
          <a:prstGeom prst="line">
            <a:avLst/>
          </a:prstGeom>
          <a:noFill/>
          <a:ln w="44450">
            <a:solidFill>
              <a:srgbClr val="FF7575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5392" name="Line 34"/>
          <p:cNvSpPr>
            <a:spLocks noChangeShapeType="1"/>
          </p:cNvSpPr>
          <p:nvPr/>
        </p:nvSpPr>
        <p:spPr bwMode="auto">
          <a:xfrm flipV="1">
            <a:off x="5116513" y="2009775"/>
            <a:ext cx="2679700" cy="30908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55367" name="Object 39"/>
          <p:cNvGraphicFramePr>
            <a:graphicFrameLocks noChangeAspect="1"/>
          </p:cNvGraphicFramePr>
          <p:nvPr/>
        </p:nvGraphicFramePr>
        <p:xfrm>
          <a:off x="2039938" y="2168525"/>
          <a:ext cx="27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89" name="Equation" r:id="rId10" imgW="279360" imgH="342720" progId="Equation.DSMT4">
                  <p:embed/>
                </p:oleObj>
              </mc:Choice>
              <mc:Fallback>
                <p:oleObj name="Equation" r:id="rId10" imgW="279360" imgH="34272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938" y="2168525"/>
                        <a:ext cx="2794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5368" name="Object 40"/>
          <p:cNvGraphicFramePr>
            <a:graphicFrameLocks noChangeAspect="1"/>
          </p:cNvGraphicFramePr>
          <p:nvPr/>
        </p:nvGraphicFramePr>
        <p:xfrm>
          <a:off x="427038" y="2790825"/>
          <a:ext cx="2451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90" name="Equation" r:id="rId12" imgW="2450880" imgH="520560" progId="Equation.DSMT4">
                  <p:embed/>
                </p:oleObj>
              </mc:Choice>
              <mc:Fallback>
                <p:oleObj name="Equation" r:id="rId12" imgW="2450880" imgH="5205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2790825"/>
                        <a:ext cx="2451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5393" name="Rectangle 41"/>
          <p:cNvSpPr>
            <a:spLocks noChangeArrowheads="1"/>
          </p:cNvSpPr>
          <p:nvPr/>
        </p:nvSpPr>
        <p:spPr bwMode="auto">
          <a:xfrm>
            <a:off x="179388" y="3435350"/>
            <a:ext cx="3297237" cy="267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its polar form is easily reconstituted from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>
                <a:solidFill>
                  <a:srgbClr val="000066"/>
                </a:solidFill>
              </a:rPr>
              <a:t> and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y 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600" b="1" i="1" baseline="-25000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using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 sz="2300">
                <a:solidFill>
                  <a:srgbClr val="000066"/>
                </a:solidFill>
              </a:rPr>
              <a:t/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and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55370" name="Object 42"/>
          <p:cNvGraphicFramePr>
            <a:graphicFrameLocks noChangeAspect="1"/>
          </p:cNvGraphicFramePr>
          <p:nvPr/>
        </p:nvGraphicFramePr>
        <p:xfrm>
          <a:off x="1452563" y="4773613"/>
          <a:ext cx="2120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91" name="Equation" r:id="rId14" imgW="2120760" imgH="596880" progId="Equation.DSMT4">
                  <p:embed/>
                </p:oleObj>
              </mc:Choice>
              <mc:Fallback>
                <p:oleObj name="Equation" r:id="rId14" imgW="2120760" imgH="5968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563" y="4773613"/>
                        <a:ext cx="2120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5371" name="Object 43"/>
          <p:cNvGraphicFramePr>
            <a:graphicFrameLocks noChangeAspect="1"/>
          </p:cNvGraphicFramePr>
          <p:nvPr/>
        </p:nvGraphicFramePr>
        <p:xfrm>
          <a:off x="1455738" y="5432425"/>
          <a:ext cx="1981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92" name="Equation" r:id="rId16" imgW="1981080" imgH="863280" progId="Equation.DSMT4">
                  <p:embed/>
                </p:oleObj>
              </mc:Choice>
              <mc:Fallback>
                <p:oleObj name="Equation" r:id="rId16" imgW="1981080" imgH="8632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738" y="5432425"/>
                        <a:ext cx="19812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5394" name="Rectangle 44"/>
          <p:cNvSpPr>
            <a:spLocks noChangeArrowheads="1"/>
          </p:cNvSpPr>
          <p:nvPr/>
        </p:nvSpPr>
        <p:spPr bwMode="auto">
          <a:xfrm>
            <a:off x="5280025" y="4667250"/>
            <a:ext cx="8366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US" sz="20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55395" name="Freeform 45"/>
          <p:cNvSpPr>
            <a:spLocks/>
          </p:cNvSpPr>
          <p:nvPr/>
        </p:nvSpPr>
        <p:spPr bwMode="auto">
          <a:xfrm>
            <a:off x="5645150" y="4552950"/>
            <a:ext cx="268288" cy="550863"/>
          </a:xfrm>
          <a:custGeom>
            <a:avLst/>
            <a:gdLst>
              <a:gd name="T0" fmla="*/ 0 w 169"/>
              <a:gd name="T1" fmla="*/ 0 h 347"/>
              <a:gd name="T2" fmla="*/ 2147483647 w 169"/>
              <a:gd name="T3" fmla="*/ 2147483647 h 347"/>
              <a:gd name="T4" fmla="*/ 0 60000 65536"/>
              <a:gd name="T5" fmla="*/ 0 60000 65536"/>
              <a:gd name="T6" fmla="*/ 0 w 169"/>
              <a:gd name="T7" fmla="*/ 0 h 347"/>
              <a:gd name="T8" fmla="*/ 169 w 169"/>
              <a:gd name="T9" fmla="*/ 347 h 3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9" h="347">
                <a:moveTo>
                  <a:pt x="0" y="0"/>
                </a:moveTo>
                <a:cubicBezTo>
                  <a:pt x="102" y="61"/>
                  <a:pt x="168" y="180"/>
                  <a:pt x="169" y="347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400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574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6BE500F-A0FE-4104-932E-66BDEA602F4F}" type="slidenum">
              <a:rPr lang="en-US" smtClean="0">
                <a:latin typeface="Koala"/>
                <a:cs typeface="Arial" charset="0"/>
              </a:rPr>
              <a:pPr/>
              <a:t>28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57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GRAPHICAL VECTOR ADDITION</a:t>
            </a:r>
            <a:endParaRPr lang="en-US" smtClean="0"/>
          </a:p>
        </p:txBody>
      </p:sp>
      <p:sp>
        <p:nvSpPr>
          <p:cNvPr id="357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A helicopter flies 15 km on a bearing of 10</a:t>
            </a:r>
            <a:r>
              <a:rPr lang="en-US" smtClean="0"/>
              <a:t>°, then 20 km on a bearing of 250°.  Determine its net displacement.</a:t>
            </a:r>
          </a:p>
        </p:txBody>
      </p:sp>
      <p:sp>
        <p:nvSpPr>
          <p:cNvPr id="357404" name="Line 4"/>
          <p:cNvSpPr>
            <a:spLocks noChangeShapeType="1"/>
          </p:cNvSpPr>
          <p:nvPr/>
        </p:nvSpPr>
        <p:spPr bwMode="auto">
          <a:xfrm flipH="1" flipV="1">
            <a:off x="2078038" y="2941638"/>
            <a:ext cx="0" cy="20193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7405" name="Line 5"/>
          <p:cNvSpPr>
            <a:spLocks noChangeShapeType="1"/>
          </p:cNvSpPr>
          <p:nvPr/>
        </p:nvSpPr>
        <p:spPr bwMode="auto">
          <a:xfrm>
            <a:off x="974725" y="4637088"/>
            <a:ext cx="212566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7406" name="Rectangle 6"/>
          <p:cNvSpPr>
            <a:spLocks noChangeArrowheads="1"/>
          </p:cNvSpPr>
          <p:nvPr/>
        </p:nvSpPr>
        <p:spPr bwMode="auto">
          <a:xfrm>
            <a:off x="1698625" y="2524125"/>
            <a:ext cx="731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N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57407" name="Rectangle 7"/>
          <p:cNvSpPr>
            <a:spLocks noChangeArrowheads="1"/>
          </p:cNvSpPr>
          <p:nvPr/>
        </p:nvSpPr>
        <p:spPr bwMode="auto">
          <a:xfrm>
            <a:off x="1838325" y="3624263"/>
            <a:ext cx="7762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10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357408" name="Freeform 8"/>
          <p:cNvSpPr>
            <a:spLocks/>
          </p:cNvSpPr>
          <p:nvPr/>
        </p:nvSpPr>
        <p:spPr bwMode="auto">
          <a:xfrm>
            <a:off x="2079625" y="4110038"/>
            <a:ext cx="204788" cy="52387"/>
          </a:xfrm>
          <a:custGeom>
            <a:avLst/>
            <a:gdLst>
              <a:gd name="T0" fmla="*/ 0 w 129"/>
              <a:gd name="T1" fmla="*/ 2147483647 h 33"/>
              <a:gd name="T2" fmla="*/ 2147483647 w 129"/>
              <a:gd name="T3" fmla="*/ 2147483647 h 33"/>
              <a:gd name="T4" fmla="*/ 0 60000 65536"/>
              <a:gd name="T5" fmla="*/ 0 60000 65536"/>
              <a:gd name="T6" fmla="*/ 0 w 129"/>
              <a:gd name="T7" fmla="*/ 0 h 33"/>
              <a:gd name="T8" fmla="*/ 129 w 129"/>
              <a:gd name="T9" fmla="*/ 33 h 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" h="33">
                <a:moveTo>
                  <a:pt x="0" y="4"/>
                </a:moveTo>
                <a:cubicBezTo>
                  <a:pt x="48" y="0"/>
                  <a:pt x="104" y="16"/>
                  <a:pt x="129" y="33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7409" name="Freeform 9"/>
          <p:cNvSpPr>
            <a:spLocks/>
          </p:cNvSpPr>
          <p:nvPr/>
        </p:nvSpPr>
        <p:spPr bwMode="auto">
          <a:xfrm>
            <a:off x="1662113" y="4170363"/>
            <a:ext cx="579437" cy="179387"/>
          </a:xfrm>
          <a:custGeom>
            <a:avLst/>
            <a:gdLst>
              <a:gd name="T0" fmla="*/ 0 w 354"/>
              <a:gd name="T1" fmla="*/ 2147483647 h 113"/>
              <a:gd name="T2" fmla="*/ 2147483647 w 354"/>
              <a:gd name="T3" fmla="*/ 2147483647 h 113"/>
              <a:gd name="T4" fmla="*/ 0 60000 65536"/>
              <a:gd name="T5" fmla="*/ 0 60000 65536"/>
              <a:gd name="T6" fmla="*/ 0 w 354"/>
              <a:gd name="T7" fmla="*/ 0 h 113"/>
              <a:gd name="T8" fmla="*/ 354 w 354"/>
              <a:gd name="T9" fmla="*/ 113 h 11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4" h="113">
                <a:moveTo>
                  <a:pt x="0" y="113"/>
                </a:moveTo>
                <a:cubicBezTo>
                  <a:pt x="74" y="27"/>
                  <a:pt x="228" y="0"/>
                  <a:pt x="354" y="44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7410" name="Rectangle 10"/>
          <p:cNvSpPr>
            <a:spLocks noChangeArrowheads="1"/>
          </p:cNvSpPr>
          <p:nvPr/>
        </p:nvSpPr>
        <p:spPr bwMode="auto">
          <a:xfrm>
            <a:off x="1614488" y="4141788"/>
            <a:ext cx="508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ZA" sz="1800" b="1" i="1">
              <a:solidFill>
                <a:srgbClr val="000066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57411" name="Rectangle 11"/>
          <p:cNvSpPr>
            <a:spLocks noChangeArrowheads="1"/>
          </p:cNvSpPr>
          <p:nvPr/>
        </p:nvSpPr>
        <p:spPr bwMode="auto">
          <a:xfrm>
            <a:off x="2144713" y="3894138"/>
            <a:ext cx="9731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15 km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7412" name="Rectangle 12"/>
          <p:cNvSpPr>
            <a:spLocks noChangeArrowheads="1"/>
          </p:cNvSpPr>
          <p:nvPr/>
        </p:nvSpPr>
        <p:spPr bwMode="auto">
          <a:xfrm>
            <a:off x="673100" y="3078163"/>
            <a:ext cx="97313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20 km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7413" name="Rectangle 13"/>
          <p:cNvSpPr>
            <a:spLocks noChangeArrowheads="1"/>
          </p:cNvSpPr>
          <p:nvPr/>
        </p:nvSpPr>
        <p:spPr bwMode="auto">
          <a:xfrm>
            <a:off x="3624263" y="4529138"/>
            <a:ext cx="21986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= 74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°</a:t>
            </a:r>
          </a:p>
        </p:txBody>
      </p:sp>
      <p:sp>
        <p:nvSpPr>
          <p:cNvPr id="357414" name="Rectangle 14"/>
          <p:cNvSpPr>
            <a:spLocks noChangeArrowheads="1"/>
          </p:cNvSpPr>
          <p:nvPr/>
        </p:nvSpPr>
        <p:spPr bwMode="auto">
          <a:xfrm>
            <a:off x="1968500" y="3165475"/>
            <a:ext cx="7762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60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357415" name="Freeform 15"/>
          <p:cNvSpPr>
            <a:spLocks/>
          </p:cNvSpPr>
          <p:nvPr/>
        </p:nvSpPr>
        <p:spPr bwMode="auto">
          <a:xfrm>
            <a:off x="2482850" y="3121025"/>
            <a:ext cx="171450" cy="217488"/>
          </a:xfrm>
          <a:custGeom>
            <a:avLst/>
            <a:gdLst>
              <a:gd name="T0" fmla="*/ 2147483647 w 108"/>
              <a:gd name="T1" fmla="*/ 2147483647 h 137"/>
              <a:gd name="T2" fmla="*/ 2147483647 w 108"/>
              <a:gd name="T3" fmla="*/ 0 h 137"/>
              <a:gd name="T4" fmla="*/ 0 60000 65536"/>
              <a:gd name="T5" fmla="*/ 0 60000 65536"/>
              <a:gd name="T6" fmla="*/ 0 w 108"/>
              <a:gd name="T7" fmla="*/ 0 h 137"/>
              <a:gd name="T8" fmla="*/ 108 w 108"/>
              <a:gd name="T9" fmla="*/ 137 h 1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137">
                <a:moveTo>
                  <a:pt x="108" y="137"/>
                </a:moveTo>
                <a:cubicBezTo>
                  <a:pt x="44" y="115"/>
                  <a:pt x="0" y="59"/>
                  <a:pt x="3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7416" name="Line 16"/>
          <p:cNvSpPr>
            <a:spLocks noChangeShapeType="1"/>
          </p:cNvSpPr>
          <p:nvPr/>
        </p:nvSpPr>
        <p:spPr bwMode="auto">
          <a:xfrm flipH="1" flipV="1">
            <a:off x="620713" y="3767138"/>
            <a:ext cx="1446212" cy="855662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7417" name="Line 17"/>
          <p:cNvSpPr>
            <a:spLocks noChangeShapeType="1"/>
          </p:cNvSpPr>
          <p:nvPr/>
        </p:nvSpPr>
        <p:spPr bwMode="auto">
          <a:xfrm flipV="1">
            <a:off x="2074863" y="2979738"/>
            <a:ext cx="771525" cy="1655762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57418" name="Line 18"/>
          <p:cNvSpPr>
            <a:spLocks noChangeShapeType="1"/>
          </p:cNvSpPr>
          <p:nvPr/>
        </p:nvSpPr>
        <p:spPr bwMode="auto">
          <a:xfrm flipH="1">
            <a:off x="592138" y="2995613"/>
            <a:ext cx="2235200" cy="76200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57395" name="Object 19"/>
          <p:cNvGraphicFramePr>
            <a:graphicFrameLocks noChangeAspect="1"/>
          </p:cNvGraphicFramePr>
          <p:nvPr/>
        </p:nvGraphicFramePr>
        <p:xfrm>
          <a:off x="1049338" y="417671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410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417671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7396" name="Object 20"/>
          <p:cNvGraphicFramePr>
            <a:graphicFrameLocks noChangeAspect="1"/>
          </p:cNvGraphicFramePr>
          <p:nvPr/>
        </p:nvGraphicFramePr>
        <p:xfrm>
          <a:off x="3897313" y="2684463"/>
          <a:ext cx="435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411" name="Equation" r:id="rId6" imgW="4356000" imgH="393480" progId="Equation.DSMT4">
                  <p:embed/>
                </p:oleObj>
              </mc:Choice>
              <mc:Fallback>
                <p:oleObj name="Equation" r:id="rId6" imgW="4356000" imgH="393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2684463"/>
                        <a:ext cx="43561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7397" name="Object 21"/>
          <p:cNvGraphicFramePr>
            <a:graphicFrameLocks noChangeAspect="1"/>
          </p:cNvGraphicFramePr>
          <p:nvPr/>
        </p:nvGraphicFramePr>
        <p:xfrm>
          <a:off x="3913188" y="3252788"/>
          <a:ext cx="1612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412" name="Equation" r:id="rId8" imgW="1612800" imgH="279360" progId="Equation.DSMT4">
                  <p:embed/>
                </p:oleObj>
              </mc:Choice>
              <mc:Fallback>
                <p:oleObj name="Equation" r:id="rId8" imgW="161280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188" y="3252788"/>
                        <a:ext cx="1612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7398" name="Object 22"/>
          <p:cNvGraphicFramePr>
            <a:graphicFrameLocks noChangeAspect="1"/>
          </p:cNvGraphicFramePr>
          <p:nvPr/>
        </p:nvGraphicFramePr>
        <p:xfrm>
          <a:off x="3929063" y="3857625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413" name="Equation" r:id="rId10" imgW="1866600" imgH="609480" progId="Equation.DSMT4">
                  <p:embed/>
                </p:oleObj>
              </mc:Choice>
              <mc:Fallback>
                <p:oleObj name="Equation" r:id="rId10" imgW="1866600" imgH="6094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3857625"/>
                        <a:ext cx="1866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7399" name="Object 23"/>
          <p:cNvGraphicFramePr>
            <a:graphicFrameLocks noChangeAspect="1"/>
          </p:cNvGraphicFramePr>
          <p:nvPr/>
        </p:nvGraphicFramePr>
        <p:xfrm>
          <a:off x="3916363" y="5308600"/>
          <a:ext cx="2336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414" name="Equation" r:id="rId12" imgW="2336760" imgH="457200" progId="Equation.DSMT4">
                  <p:embed/>
                </p:oleObj>
              </mc:Choice>
              <mc:Fallback>
                <p:oleObj name="Equation" r:id="rId12" imgW="2336760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363" y="5308600"/>
                        <a:ext cx="2336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43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0944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52ED11A-2185-4FF2-97E3-574C948F776C}" type="slidenum">
              <a:rPr lang="en-US" smtClean="0">
                <a:latin typeface="Koala"/>
                <a:cs typeface="Arial" charset="0"/>
              </a:rPr>
              <a:pPr/>
              <a:t>29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09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ALGEBRAIC ADDITION OF VECTORS</a:t>
            </a:r>
            <a:endParaRPr lang="en-US" smtClean="0"/>
          </a:p>
        </p:txBody>
      </p:sp>
      <p:sp>
        <p:nvSpPr>
          <p:cNvPr id="309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A helicopter flies 15 km on a bearing of 10</a:t>
            </a:r>
            <a:r>
              <a:rPr lang="en-US" smtClean="0"/>
              <a:t>°, then 20 km on a bearing of 250°.  Determine its net displacement.</a:t>
            </a:r>
          </a:p>
        </p:txBody>
      </p:sp>
      <p:sp>
        <p:nvSpPr>
          <p:cNvPr id="309443" name="Line 4"/>
          <p:cNvSpPr>
            <a:spLocks noChangeShapeType="1"/>
          </p:cNvSpPr>
          <p:nvPr/>
        </p:nvSpPr>
        <p:spPr bwMode="auto">
          <a:xfrm flipH="1" flipV="1">
            <a:off x="2220913" y="2779713"/>
            <a:ext cx="0" cy="23812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9444" name="Line 5"/>
          <p:cNvSpPr>
            <a:spLocks noChangeShapeType="1"/>
          </p:cNvSpPr>
          <p:nvPr/>
        </p:nvSpPr>
        <p:spPr bwMode="auto">
          <a:xfrm>
            <a:off x="79375" y="4475163"/>
            <a:ext cx="316388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9445" name="Rectangle 6"/>
          <p:cNvSpPr>
            <a:spLocks noChangeArrowheads="1"/>
          </p:cNvSpPr>
          <p:nvPr/>
        </p:nvSpPr>
        <p:spPr bwMode="auto">
          <a:xfrm>
            <a:off x="280988" y="2381250"/>
            <a:ext cx="7318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N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9446" name="Rectangle 7"/>
          <p:cNvSpPr>
            <a:spLocks noChangeArrowheads="1"/>
          </p:cNvSpPr>
          <p:nvPr/>
        </p:nvSpPr>
        <p:spPr bwMode="auto">
          <a:xfrm>
            <a:off x="1981200" y="3462338"/>
            <a:ext cx="7762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10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309447" name="Freeform 8"/>
          <p:cNvSpPr>
            <a:spLocks/>
          </p:cNvSpPr>
          <p:nvPr/>
        </p:nvSpPr>
        <p:spPr bwMode="auto">
          <a:xfrm>
            <a:off x="2222500" y="3948113"/>
            <a:ext cx="204788" cy="52387"/>
          </a:xfrm>
          <a:custGeom>
            <a:avLst/>
            <a:gdLst>
              <a:gd name="T0" fmla="*/ 0 w 129"/>
              <a:gd name="T1" fmla="*/ 2147483647 h 33"/>
              <a:gd name="T2" fmla="*/ 2147483647 w 129"/>
              <a:gd name="T3" fmla="*/ 2147483647 h 33"/>
              <a:gd name="T4" fmla="*/ 0 60000 65536"/>
              <a:gd name="T5" fmla="*/ 0 60000 65536"/>
              <a:gd name="T6" fmla="*/ 0 w 129"/>
              <a:gd name="T7" fmla="*/ 0 h 33"/>
              <a:gd name="T8" fmla="*/ 129 w 129"/>
              <a:gd name="T9" fmla="*/ 33 h 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" h="33">
                <a:moveTo>
                  <a:pt x="0" y="4"/>
                </a:moveTo>
                <a:cubicBezTo>
                  <a:pt x="48" y="0"/>
                  <a:pt x="104" y="16"/>
                  <a:pt x="129" y="33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9448" name="Rectangle 10"/>
          <p:cNvSpPr>
            <a:spLocks noChangeArrowheads="1"/>
          </p:cNvSpPr>
          <p:nvPr/>
        </p:nvSpPr>
        <p:spPr bwMode="auto">
          <a:xfrm>
            <a:off x="1290638" y="4114800"/>
            <a:ext cx="508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ZA" sz="1800" b="1" i="1">
              <a:solidFill>
                <a:srgbClr val="000066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09449" name="Rectangle 11"/>
          <p:cNvSpPr>
            <a:spLocks noChangeArrowheads="1"/>
          </p:cNvSpPr>
          <p:nvPr/>
        </p:nvSpPr>
        <p:spPr bwMode="auto">
          <a:xfrm>
            <a:off x="2287588" y="3732213"/>
            <a:ext cx="9731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15 km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450" name="Line 16"/>
          <p:cNvSpPr>
            <a:spLocks noChangeShapeType="1"/>
          </p:cNvSpPr>
          <p:nvPr/>
        </p:nvSpPr>
        <p:spPr bwMode="auto">
          <a:xfrm flipH="1" flipV="1">
            <a:off x="763588" y="3605213"/>
            <a:ext cx="1446212" cy="855662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9451" name="Line 17"/>
          <p:cNvSpPr>
            <a:spLocks noChangeShapeType="1"/>
          </p:cNvSpPr>
          <p:nvPr/>
        </p:nvSpPr>
        <p:spPr bwMode="auto">
          <a:xfrm flipV="1">
            <a:off x="2217738" y="3060700"/>
            <a:ext cx="658812" cy="1412875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9266" name="Line 18"/>
          <p:cNvSpPr>
            <a:spLocks noChangeShapeType="1"/>
          </p:cNvSpPr>
          <p:nvPr/>
        </p:nvSpPr>
        <p:spPr bwMode="auto">
          <a:xfrm flipH="1">
            <a:off x="779463" y="3090863"/>
            <a:ext cx="2057400" cy="544512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9267" name="Object 19"/>
          <p:cNvGraphicFramePr>
            <a:graphicFrameLocks noChangeAspect="1"/>
          </p:cNvGraphicFramePr>
          <p:nvPr/>
        </p:nvGraphicFramePr>
        <p:xfrm>
          <a:off x="1192213" y="401478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57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213" y="401478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71" name="Object 23"/>
          <p:cNvGraphicFramePr>
            <a:graphicFrameLocks noChangeAspect="1"/>
          </p:cNvGraphicFramePr>
          <p:nvPr/>
        </p:nvGraphicFramePr>
        <p:xfrm>
          <a:off x="5230813" y="4713288"/>
          <a:ext cx="3454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58" name="Equation" r:id="rId6" imgW="3454200" imgH="545760" progId="Equation.DSMT4">
                  <p:embed/>
                </p:oleObj>
              </mc:Choice>
              <mc:Fallback>
                <p:oleObj name="Equation" r:id="rId6" imgW="3454200" imgH="5457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813" y="4713288"/>
                        <a:ext cx="34544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72" name="Rectangle 24"/>
          <p:cNvSpPr>
            <a:spLocks noChangeArrowheads="1"/>
          </p:cNvSpPr>
          <p:nvPr/>
        </p:nvSpPr>
        <p:spPr bwMode="auto">
          <a:xfrm>
            <a:off x="773113" y="4384675"/>
            <a:ext cx="7762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20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309273" name="Freeform 25"/>
          <p:cNvSpPr>
            <a:spLocks/>
          </p:cNvSpPr>
          <p:nvPr/>
        </p:nvSpPr>
        <p:spPr bwMode="auto">
          <a:xfrm rot="5400000" flipV="1">
            <a:off x="1471613" y="4530725"/>
            <a:ext cx="153987" cy="42863"/>
          </a:xfrm>
          <a:custGeom>
            <a:avLst/>
            <a:gdLst>
              <a:gd name="T0" fmla="*/ 0 w 129"/>
              <a:gd name="T1" fmla="*/ 2147483647 h 33"/>
              <a:gd name="T2" fmla="*/ 2147483647 w 129"/>
              <a:gd name="T3" fmla="*/ 2147483647 h 33"/>
              <a:gd name="T4" fmla="*/ 0 60000 65536"/>
              <a:gd name="T5" fmla="*/ 0 60000 65536"/>
              <a:gd name="T6" fmla="*/ 0 w 129"/>
              <a:gd name="T7" fmla="*/ 0 h 33"/>
              <a:gd name="T8" fmla="*/ 129 w 129"/>
              <a:gd name="T9" fmla="*/ 33 h 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" h="33">
                <a:moveTo>
                  <a:pt x="0" y="4"/>
                </a:moveTo>
                <a:cubicBezTo>
                  <a:pt x="48" y="0"/>
                  <a:pt x="104" y="16"/>
                  <a:pt x="129" y="33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9432" name="Group 184"/>
          <p:cNvGraphicFramePr>
            <a:graphicFrameLocks noGrp="1"/>
          </p:cNvGraphicFramePr>
          <p:nvPr/>
        </p:nvGraphicFramePr>
        <p:xfrm>
          <a:off x="3819525" y="2427288"/>
          <a:ext cx="4830763" cy="2152652"/>
        </p:xfrm>
        <a:graphic>
          <a:graphicData uri="http://schemas.openxmlformats.org/drawingml/2006/table">
            <a:tbl>
              <a:tblPr/>
              <a:tblGrid>
                <a:gridCol w="715963"/>
                <a:gridCol w="2057400"/>
                <a:gridCol w="2057400"/>
              </a:tblGrid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x-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comp’nt (km)</a:t>
                      </a: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y-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comp’nt (km)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9295" name="Object 47"/>
          <p:cNvGraphicFramePr>
            <a:graphicFrameLocks noChangeAspect="1"/>
          </p:cNvGraphicFramePr>
          <p:nvPr/>
        </p:nvGraphicFramePr>
        <p:xfrm>
          <a:off x="2754313" y="3416300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59" name="Equation" r:id="rId8" imgW="266400" imgH="342720" progId="Equation.DSMT4">
                  <p:embed/>
                </p:oleObj>
              </mc:Choice>
              <mc:Fallback>
                <p:oleObj name="Equation" r:id="rId8" imgW="266400" imgH="34272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313" y="3416300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96" name="Object 48"/>
          <p:cNvGraphicFramePr>
            <a:graphicFrameLocks noChangeAspect="1"/>
          </p:cNvGraphicFramePr>
          <p:nvPr/>
        </p:nvGraphicFramePr>
        <p:xfrm>
          <a:off x="4033838" y="357028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60" name="Equation" r:id="rId10" imgW="266400" imgH="342720" progId="Equation.DSMT4">
                  <p:embed/>
                </p:oleObj>
              </mc:Choice>
              <mc:Fallback>
                <p:oleObj name="Equation" r:id="rId10" imgW="266400" imgH="34272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357028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97" name="Object 49"/>
          <p:cNvGraphicFramePr>
            <a:graphicFrameLocks noChangeAspect="1"/>
          </p:cNvGraphicFramePr>
          <p:nvPr/>
        </p:nvGraphicFramePr>
        <p:xfrm>
          <a:off x="4033838" y="30257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61" name="Equation" r:id="rId12" imgW="266400" imgH="342720" progId="Equation.DSMT4">
                  <p:embed/>
                </p:oleObj>
              </mc:Choice>
              <mc:Fallback>
                <p:oleObj name="Equation" r:id="rId12" imgW="266400" imgH="34272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30257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477" name="Line 67"/>
          <p:cNvSpPr>
            <a:spLocks noChangeShapeType="1"/>
          </p:cNvSpPr>
          <p:nvPr/>
        </p:nvSpPr>
        <p:spPr bwMode="auto">
          <a:xfrm flipV="1">
            <a:off x="661988" y="2800350"/>
            <a:ext cx="0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9478" name="Rectangle 68"/>
          <p:cNvSpPr>
            <a:spLocks noChangeArrowheads="1"/>
          </p:cNvSpPr>
          <p:nvPr/>
        </p:nvSpPr>
        <p:spPr bwMode="auto">
          <a:xfrm>
            <a:off x="1920875" y="2308225"/>
            <a:ext cx="6318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9479" name="Rectangle 69"/>
          <p:cNvSpPr>
            <a:spLocks noChangeArrowheads="1"/>
          </p:cNvSpPr>
          <p:nvPr/>
        </p:nvSpPr>
        <p:spPr bwMode="auto">
          <a:xfrm>
            <a:off x="3038475" y="4217988"/>
            <a:ext cx="5921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09394" name="Object 146"/>
          <p:cNvGraphicFramePr>
            <a:graphicFrameLocks noChangeAspect="1"/>
          </p:cNvGraphicFramePr>
          <p:nvPr/>
        </p:nvGraphicFramePr>
        <p:xfrm>
          <a:off x="4033838" y="4108450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62" name="Equation" r:id="rId13" imgW="266400" imgH="342720" progId="Equation.DSMT4">
                  <p:embed/>
                </p:oleObj>
              </mc:Choice>
              <mc:Fallback>
                <p:oleObj name="Equation" r:id="rId13" imgW="266400" imgH="342720" progId="Equation.DSMT4">
                  <p:embed/>
                  <p:pic>
                    <p:nvPicPr>
                      <p:cNvPr id="0" name="Picture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4108450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33" name="Object 185"/>
          <p:cNvGraphicFramePr>
            <a:graphicFrameLocks noChangeAspect="1"/>
          </p:cNvGraphicFramePr>
          <p:nvPr/>
        </p:nvGraphicFramePr>
        <p:xfrm>
          <a:off x="220663" y="5519738"/>
          <a:ext cx="3175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63" name="Equation" r:id="rId14" imgW="3174840" imgH="596880" progId="Equation.DSMT4">
                  <p:embed/>
                </p:oleObj>
              </mc:Choice>
              <mc:Fallback>
                <p:oleObj name="Equation" r:id="rId14" imgW="3174840" imgH="59688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5519738"/>
                        <a:ext cx="3175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34" name="Object 186"/>
          <p:cNvGraphicFramePr>
            <a:graphicFrameLocks noChangeAspect="1"/>
          </p:cNvGraphicFramePr>
          <p:nvPr/>
        </p:nvGraphicFramePr>
        <p:xfrm>
          <a:off x="3649663" y="5405438"/>
          <a:ext cx="5016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64" name="Equation" r:id="rId16" imgW="5016240" imgH="863280" progId="Equation.DSMT4">
                  <p:embed/>
                </p:oleObj>
              </mc:Choice>
              <mc:Fallback>
                <p:oleObj name="Equation" r:id="rId16" imgW="5016240" imgH="86328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663" y="5405438"/>
                        <a:ext cx="5016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480" name="Freeform 187"/>
          <p:cNvSpPr>
            <a:spLocks/>
          </p:cNvSpPr>
          <p:nvPr/>
        </p:nvSpPr>
        <p:spPr bwMode="auto">
          <a:xfrm rot="-5400000">
            <a:off x="1346200" y="4227513"/>
            <a:ext cx="350837" cy="141288"/>
          </a:xfrm>
          <a:custGeom>
            <a:avLst/>
            <a:gdLst>
              <a:gd name="T0" fmla="*/ 0 w 129"/>
              <a:gd name="T1" fmla="*/ 2147483647 h 33"/>
              <a:gd name="T2" fmla="*/ 2147483647 w 129"/>
              <a:gd name="T3" fmla="*/ 2147483647 h 33"/>
              <a:gd name="T4" fmla="*/ 0 60000 65536"/>
              <a:gd name="T5" fmla="*/ 0 60000 65536"/>
              <a:gd name="T6" fmla="*/ 0 w 129"/>
              <a:gd name="T7" fmla="*/ 0 h 33"/>
              <a:gd name="T8" fmla="*/ 129 w 129"/>
              <a:gd name="T9" fmla="*/ 33 h 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" h="33">
                <a:moveTo>
                  <a:pt x="0" y="4"/>
                </a:moveTo>
                <a:cubicBezTo>
                  <a:pt x="48" y="0"/>
                  <a:pt x="104" y="16"/>
                  <a:pt x="129" y="33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9436" name="Line 188"/>
          <p:cNvSpPr>
            <a:spLocks noChangeShapeType="1"/>
          </p:cNvSpPr>
          <p:nvPr/>
        </p:nvSpPr>
        <p:spPr bwMode="auto">
          <a:xfrm>
            <a:off x="2600325" y="6035675"/>
            <a:ext cx="769938" cy="0"/>
          </a:xfrm>
          <a:prstGeom prst="line">
            <a:avLst/>
          </a:prstGeom>
          <a:noFill/>
          <a:ln w="15875">
            <a:solidFill>
              <a:srgbClr val="000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9437" name="Line 189"/>
          <p:cNvSpPr>
            <a:spLocks noChangeShapeType="1"/>
          </p:cNvSpPr>
          <p:nvPr/>
        </p:nvSpPr>
        <p:spPr bwMode="auto">
          <a:xfrm>
            <a:off x="6931025" y="6035675"/>
            <a:ext cx="1585913" cy="0"/>
          </a:xfrm>
          <a:prstGeom prst="line">
            <a:avLst/>
          </a:prstGeom>
          <a:noFill/>
          <a:ln w="15875">
            <a:solidFill>
              <a:srgbClr val="000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9438" name="Object 190"/>
          <p:cNvGraphicFramePr>
            <a:graphicFrameLocks noChangeAspect="1"/>
          </p:cNvGraphicFramePr>
          <p:nvPr/>
        </p:nvGraphicFramePr>
        <p:xfrm>
          <a:off x="1039813" y="311626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65" name="Equation" r:id="rId18" imgW="266400" imgH="342720" progId="Equation.DSMT4">
                  <p:embed/>
                </p:oleObj>
              </mc:Choice>
              <mc:Fallback>
                <p:oleObj name="Equation" r:id="rId18" imgW="266400" imgH="342720" progId="Equation.DSMT4">
                  <p:embed/>
                  <p:pic>
                    <p:nvPicPr>
                      <p:cNvPr id="0" name="Picture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311626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91"/>
          <p:cNvSpPr>
            <a:spLocks noChangeArrowheads="1"/>
          </p:cNvSpPr>
          <p:nvPr/>
        </p:nvSpPr>
        <p:spPr bwMode="auto">
          <a:xfrm>
            <a:off x="1211263" y="2908300"/>
            <a:ext cx="9731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20 km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ine 192"/>
          <p:cNvSpPr>
            <a:spLocks noChangeShapeType="1"/>
          </p:cNvSpPr>
          <p:nvPr/>
        </p:nvSpPr>
        <p:spPr bwMode="auto">
          <a:xfrm flipV="1">
            <a:off x="2868613" y="3057525"/>
            <a:ext cx="0" cy="144780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" name="Line 193"/>
          <p:cNvSpPr>
            <a:spLocks noChangeShapeType="1"/>
          </p:cNvSpPr>
          <p:nvPr/>
        </p:nvSpPr>
        <p:spPr bwMode="auto">
          <a:xfrm rot="16200000" flipV="1">
            <a:off x="2540001" y="2695575"/>
            <a:ext cx="0" cy="73342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" name="Line 194"/>
          <p:cNvSpPr>
            <a:spLocks noChangeShapeType="1"/>
          </p:cNvSpPr>
          <p:nvPr/>
        </p:nvSpPr>
        <p:spPr bwMode="auto">
          <a:xfrm flipV="1">
            <a:off x="146050" y="4365625"/>
            <a:ext cx="0" cy="69850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" name="Line 196"/>
          <p:cNvSpPr>
            <a:spLocks noChangeShapeType="1"/>
          </p:cNvSpPr>
          <p:nvPr/>
        </p:nvSpPr>
        <p:spPr bwMode="auto">
          <a:xfrm rot="16200000" flipV="1">
            <a:off x="1074738" y="3956050"/>
            <a:ext cx="0" cy="214947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" name="Rectangle 199"/>
          <p:cNvSpPr>
            <a:spLocks noChangeArrowheads="1"/>
          </p:cNvSpPr>
          <p:nvPr/>
        </p:nvSpPr>
        <p:spPr bwMode="auto">
          <a:xfrm>
            <a:off x="4535488" y="2994025"/>
            <a:ext cx="1420812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+15 sin10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°</a:t>
            </a:r>
            <a:endParaRPr lang="en-GB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" name="Rectangle 200"/>
          <p:cNvSpPr>
            <a:spLocks noChangeArrowheads="1"/>
          </p:cNvSpPr>
          <p:nvPr/>
        </p:nvSpPr>
        <p:spPr bwMode="auto">
          <a:xfrm>
            <a:off x="6591300" y="2994025"/>
            <a:ext cx="1450975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+15 cos10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°</a:t>
            </a:r>
            <a:endParaRPr lang="en-GB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9" name="Rectangle 201"/>
          <p:cNvSpPr>
            <a:spLocks noChangeArrowheads="1"/>
          </p:cNvSpPr>
          <p:nvPr/>
        </p:nvSpPr>
        <p:spPr bwMode="auto">
          <a:xfrm>
            <a:off x="4535488" y="3535363"/>
            <a:ext cx="1431925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20 cos20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°</a:t>
            </a:r>
            <a:endParaRPr lang="en-GB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10" name="Rectangle 202"/>
          <p:cNvSpPr>
            <a:spLocks noChangeArrowheads="1"/>
          </p:cNvSpPr>
          <p:nvPr/>
        </p:nvSpPr>
        <p:spPr bwMode="auto">
          <a:xfrm>
            <a:off x="6591300" y="3535363"/>
            <a:ext cx="1401763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20 sin20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°</a:t>
            </a:r>
            <a:endParaRPr lang="en-GB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4535488" y="4071938"/>
            <a:ext cx="809625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–16.2</a:t>
            </a:r>
            <a:endParaRPr lang="en-GB" sz="22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452" name="Rectangle 204"/>
          <p:cNvSpPr>
            <a:spLocks noChangeArrowheads="1"/>
          </p:cNvSpPr>
          <p:nvPr/>
        </p:nvSpPr>
        <p:spPr bwMode="auto">
          <a:xfrm>
            <a:off x="6591300" y="4071938"/>
            <a:ext cx="828675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+7.93</a:t>
            </a:r>
            <a:endParaRPr lang="en-GB" sz="22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199"/>
          <p:cNvSpPr>
            <a:spLocks noChangeArrowheads="1"/>
          </p:cNvSpPr>
          <p:nvPr/>
        </p:nvSpPr>
        <p:spPr bwMode="auto">
          <a:xfrm>
            <a:off x="4535488" y="2994025"/>
            <a:ext cx="835025" cy="4397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+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2.60</a:t>
            </a:r>
            <a:endParaRPr lang="en-GB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6" name="Rectangle 200"/>
          <p:cNvSpPr>
            <a:spLocks noChangeArrowheads="1"/>
          </p:cNvSpPr>
          <p:nvPr/>
        </p:nvSpPr>
        <p:spPr bwMode="auto">
          <a:xfrm>
            <a:off x="6591300" y="2994025"/>
            <a:ext cx="976313" cy="4397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+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14.77</a:t>
            </a:r>
            <a:endParaRPr lang="en-GB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7" name="Rectangle 201"/>
          <p:cNvSpPr>
            <a:spLocks noChangeArrowheads="1"/>
          </p:cNvSpPr>
          <p:nvPr/>
        </p:nvSpPr>
        <p:spPr bwMode="auto">
          <a:xfrm>
            <a:off x="4535488" y="3535363"/>
            <a:ext cx="957262" cy="4397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18.79</a:t>
            </a:r>
            <a:endParaRPr lang="en-GB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8" name="Rectangle 202"/>
          <p:cNvSpPr>
            <a:spLocks noChangeArrowheads="1"/>
          </p:cNvSpPr>
          <p:nvPr/>
        </p:nvSpPr>
        <p:spPr bwMode="auto">
          <a:xfrm>
            <a:off x="6591300" y="3535363"/>
            <a:ext cx="815975" cy="4397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6.84</a:t>
            </a:r>
            <a:endParaRPr lang="en-GB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944 0.20185 " pathEditMode="relative" ptsTypes="AA">
                                      <p:cBhvr>
                                        <p:cTn id="6" dur="2000" fill="hold"/>
                                        <p:tgtEl>
                                          <p:spTgt spid="3094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944 0.20185 " pathEditMode="relative" ptsTypes="AA">
                                      <p:cBhvr>
                                        <p:cTn id="8" dur="2000" fill="hold"/>
                                        <p:tgtEl>
                                          <p:spTgt spid="309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0.03125 0.2569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" y="128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09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309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66" grpId="0" animBg="1"/>
      <p:bldP spid="309272" grpId="0"/>
      <p:bldP spid="309273" grpId="0" animBg="1"/>
      <p:bldP spid="309436" grpId="0" animBg="1"/>
      <p:bldP spid="309437" grpId="0" animBg="1"/>
      <p:bldP spid="2" grpId="0"/>
      <p:bldP spid="3" grpId="0" animBg="1"/>
      <p:bldP spid="4" grpId="0" animBg="1"/>
      <p:bldP spid="5" grpId="0" animBg="1"/>
      <p:bldP spid="6" grpId="0" animBg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309452" grpId="0"/>
      <p:bldP spid="45" grpId="0"/>
      <p:bldP spid="46" grpId="0"/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5EC2326-FAA4-46C9-93E2-2F69837733F4}" type="slidenum">
              <a:rPr lang="en-US" smtClean="0">
                <a:latin typeface="Koala"/>
                <a:cs typeface="Arial" charset="0"/>
              </a:rPr>
              <a:pPr/>
              <a:t>3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VECTORS</a:t>
            </a:r>
            <a:endParaRPr lang="en-US" smtClean="0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3305175"/>
          </a:xfrm>
        </p:spPr>
        <p:txBody>
          <a:bodyPr/>
          <a:lstStyle/>
          <a:p>
            <a:pPr lvl="1" indent="0" eaLnBrk="1" hangingPunct="1"/>
            <a:r>
              <a:rPr lang="en-ZA" smtClean="0"/>
              <a:t>Using only positive and negative signs to denote the direction of vector quantities is possible only when working in a single dimension (i.e. rectilinearly).</a:t>
            </a:r>
          </a:p>
          <a:p>
            <a:pPr lvl="1" indent="0" eaLnBrk="1" hangingPunct="1"/>
            <a:endParaRPr lang="en-ZA" smtClean="0"/>
          </a:p>
          <a:p>
            <a:pPr lvl="1" indent="0" eaLnBrk="1" hangingPunct="1"/>
            <a:r>
              <a:rPr lang="en-ZA" smtClean="0"/>
              <a:t>In order to deal with direction when describing motion in 2-d (and later, 3-d) we manipulate vectors using either graphical (geometrical) techniques, or the algebraic addition of vector components.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9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6559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AFFC6EB-E555-4283-9EF3-5C83E30F53FA}" type="slidenum">
              <a:rPr lang="en-US" smtClean="0">
                <a:latin typeface="Koala"/>
                <a:cs typeface="Arial" charset="0"/>
              </a:rPr>
              <a:pPr/>
              <a:t>30</a:t>
            </a:fld>
            <a:endParaRPr lang="en-US" smtClean="0">
              <a:latin typeface="Koala"/>
              <a:cs typeface="Arial" charset="0"/>
            </a:endParaRPr>
          </a:p>
        </p:txBody>
      </p:sp>
      <p:grpSp>
        <p:nvGrpSpPr>
          <p:cNvPr id="365598" name="Group 30"/>
          <p:cNvGrpSpPr>
            <a:grpSpLocks/>
          </p:cNvGrpSpPr>
          <p:nvPr/>
        </p:nvGrpSpPr>
        <p:grpSpPr bwMode="auto">
          <a:xfrm>
            <a:off x="4727575" y="2592388"/>
            <a:ext cx="4114800" cy="3451225"/>
            <a:chOff x="2978" y="1633"/>
            <a:chExt cx="2592" cy="2174"/>
          </a:xfrm>
        </p:grpSpPr>
        <p:sp>
          <p:nvSpPr>
            <p:cNvPr id="365611" name="Rectangle 6"/>
            <p:cNvSpPr>
              <a:spLocks noChangeArrowheads="1"/>
            </p:cNvSpPr>
            <p:nvPr/>
          </p:nvSpPr>
          <p:spPr bwMode="auto">
            <a:xfrm>
              <a:off x="4963" y="1633"/>
              <a:ext cx="46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b="1">
                  <a:solidFill>
                    <a:srgbClr val="000066"/>
                  </a:solidFill>
                  <a:latin typeface="Times New Roman" pitchFamily="18" charset="0"/>
                </a:rPr>
                <a:t>N</a:t>
              </a:r>
              <a:endParaRPr lang="en-US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65612" name="Line 13"/>
            <p:cNvSpPr>
              <a:spLocks noChangeShapeType="1"/>
            </p:cNvSpPr>
            <p:nvPr/>
          </p:nvSpPr>
          <p:spPr bwMode="auto">
            <a:xfrm flipV="1">
              <a:off x="5203" y="1897"/>
              <a:ext cx="0" cy="1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65613" name="Line 4"/>
            <p:cNvSpPr>
              <a:spLocks noChangeShapeType="1"/>
            </p:cNvSpPr>
            <p:nvPr/>
          </p:nvSpPr>
          <p:spPr bwMode="auto">
            <a:xfrm flipH="1" flipV="1">
              <a:off x="3997" y="1848"/>
              <a:ext cx="0" cy="195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65614" name="Line 5"/>
            <p:cNvSpPr>
              <a:spLocks noChangeShapeType="1"/>
            </p:cNvSpPr>
            <p:nvPr/>
          </p:nvSpPr>
          <p:spPr bwMode="auto">
            <a:xfrm>
              <a:off x="2978" y="2833"/>
              <a:ext cx="235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65615" name="Rectangle 14"/>
            <p:cNvSpPr>
              <a:spLocks noChangeArrowheads="1"/>
            </p:cNvSpPr>
            <p:nvPr/>
          </p:nvSpPr>
          <p:spPr bwMode="auto">
            <a:xfrm>
              <a:off x="3938" y="1749"/>
              <a:ext cx="39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  <a:endParaRPr lang="en-US" sz="200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65616" name="Rectangle 15"/>
            <p:cNvSpPr>
              <a:spLocks noChangeArrowheads="1"/>
            </p:cNvSpPr>
            <p:nvPr/>
          </p:nvSpPr>
          <p:spPr bwMode="auto">
            <a:xfrm>
              <a:off x="5197" y="2671"/>
              <a:ext cx="373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endParaRPr lang="en-US" sz="200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ALGEBRAIC ADDITION OF VECTORS</a:t>
            </a:r>
            <a:endParaRPr lang="en-US" smtClean="0"/>
          </a:p>
        </p:txBody>
      </p:sp>
      <p:sp>
        <p:nvSpPr>
          <p:cNvPr id="3655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28675"/>
          </a:xfrm>
        </p:spPr>
        <p:txBody>
          <a:bodyPr/>
          <a:lstStyle/>
          <a:p>
            <a:pPr lvl="1" indent="0" eaLnBrk="1" hangingPunct="1"/>
            <a:r>
              <a:rPr lang="en-ZA" sz="2200" smtClean="0"/>
              <a:t>A spelunker is surveying a cave.  He follows a </a:t>
            </a:r>
            <a:r>
              <a:rPr lang="en-GB" sz="2200" smtClean="0"/>
              <a:t>passage 100 m straight east, then 50 m in a direction 30</a:t>
            </a:r>
            <a:r>
              <a:rPr lang="en-US" sz="2200" smtClean="0"/>
              <a:t>°</a:t>
            </a:r>
            <a:r>
              <a:rPr lang="en-GB" sz="2200" smtClean="0"/>
              <a:t> west of north, then</a:t>
            </a:r>
            <a:endParaRPr lang="en-US" sz="2200" smtClean="0"/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08650" y="3506788"/>
            <a:ext cx="7762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30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365576" name="Freeform 8"/>
          <p:cNvSpPr>
            <a:spLocks/>
          </p:cNvSpPr>
          <p:nvPr/>
        </p:nvSpPr>
        <p:spPr bwMode="auto">
          <a:xfrm flipH="1">
            <a:off x="6088063" y="3970338"/>
            <a:ext cx="257175" cy="68262"/>
          </a:xfrm>
          <a:custGeom>
            <a:avLst/>
            <a:gdLst>
              <a:gd name="T0" fmla="*/ 0 w 129"/>
              <a:gd name="T1" fmla="*/ 2147483647 h 33"/>
              <a:gd name="T2" fmla="*/ 2147483647 w 129"/>
              <a:gd name="T3" fmla="*/ 2147483647 h 33"/>
              <a:gd name="T4" fmla="*/ 0 60000 65536"/>
              <a:gd name="T5" fmla="*/ 0 60000 65536"/>
              <a:gd name="T6" fmla="*/ 0 w 129"/>
              <a:gd name="T7" fmla="*/ 0 h 33"/>
              <a:gd name="T8" fmla="*/ 129 w 129"/>
              <a:gd name="T9" fmla="*/ 33 h 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" h="33">
                <a:moveTo>
                  <a:pt x="0" y="4"/>
                </a:moveTo>
                <a:cubicBezTo>
                  <a:pt x="48" y="0"/>
                  <a:pt x="104" y="16"/>
                  <a:pt x="129" y="33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5577" name="Line 9"/>
          <p:cNvSpPr>
            <a:spLocks noChangeShapeType="1"/>
          </p:cNvSpPr>
          <p:nvPr/>
        </p:nvSpPr>
        <p:spPr bwMode="auto">
          <a:xfrm flipH="1" flipV="1">
            <a:off x="5630863" y="3236913"/>
            <a:ext cx="700087" cy="125888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5578" name="Line 10"/>
          <p:cNvSpPr>
            <a:spLocks noChangeShapeType="1"/>
          </p:cNvSpPr>
          <p:nvPr/>
        </p:nvSpPr>
        <p:spPr bwMode="auto">
          <a:xfrm>
            <a:off x="6329363" y="4495800"/>
            <a:ext cx="1706562" cy="4763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659438" y="4857750"/>
            <a:ext cx="7762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45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graphicFrame>
        <p:nvGraphicFramePr>
          <p:cNvPr id="365580" name="Object 12"/>
          <p:cNvGraphicFramePr>
            <a:graphicFrameLocks noChangeAspect="1"/>
          </p:cNvGraphicFramePr>
          <p:nvPr/>
        </p:nvGraphicFramePr>
        <p:xfrm>
          <a:off x="7770813" y="398621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5601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0813" y="398621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5584" name="Object 16"/>
          <p:cNvGraphicFramePr>
            <a:graphicFrameLocks noChangeAspect="1"/>
          </p:cNvGraphicFramePr>
          <p:nvPr/>
        </p:nvGraphicFramePr>
        <p:xfrm>
          <a:off x="5213350" y="300196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5602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00196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5585" name="Rectangle 17"/>
          <p:cNvSpPr>
            <a:spLocks noChangeArrowheads="1"/>
          </p:cNvSpPr>
          <p:nvPr/>
        </p:nvSpPr>
        <p:spPr bwMode="auto">
          <a:xfrm>
            <a:off x="5130800" y="3656013"/>
            <a:ext cx="97313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50 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5590" name="Rectangle 22"/>
          <p:cNvSpPr>
            <a:spLocks noChangeArrowheads="1"/>
          </p:cNvSpPr>
          <p:nvPr/>
        </p:nvSpPr>
        <p:spPr bwMode="auto">
          <a:xfrm>
            <a:off x="6664325" y="4470400"/>
            <a:ext cx="11112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100 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5591" name="Line 23"/>
          <p:cNvSpPr>
            <a:spLocks noChangeShapeType="1"/>
          </p:cNvSpPr>
          <p:nvPr/>
        </p:nvSpPr>
        <p:spPr bwMode="auto">
          <a:xfrm flipH="1">
            <a:off x="4814888" y="4502150"/>
            <a:ext cx="1516062" cy="1350963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5592" name="Freeform 24"/>
          <p:cNvSpPr>
            <a:spLocks/>
          </p:cNvSpPr>
          <p:nvPr/>
        </p:nvSpPr>
        <p:spPr bwMode="auto">
          <a:xfrm>
            <a:off x="5995988" y="4808538"/>
            <a:ext cx="342900" cy="136525"/>
          </a:xfrm>
          <a:custGeom>
            <a:avLst/>
            <a:gdLst>
              <a:gd name="T0" fmla="*/ 2147483647 w 216"/>
              <a:gd name="T1" fmla="*/ 2147483647 h 86"/>
              <a:gd name="T2" fmla="*/ 0 w 216"/>
              <a:gd name="T3" fmla="*/ 0 h 86"/>
              <a:gd name="T4" fmla="*/ 0 60000 65536"/>
              <a:gd name="T5" fmla="*/ 0 60000 65536"/>
              <a:gd name="T6" fmla="*/ 0 w 216"/>
              <a:gd name="T7" fmla="*/ 0 h 86"/>
              <a:gd name="T8" fmla="*/ 216 w 216"/>
              <a:gd name="T9" fmla="*/ 86 h 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" h="86">
                <a:moveTo>
                  <a:pt x="216" y="86"/>
                </a:moveTo>
                <a:cubicBezTo>
                  <a:pt x="132" y="86"/>
                  <a:pt x="43" y="49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5593" name="Rectangle 25"/>
          <p:cNvSpPr>
            <a:spLocks noChangeArrowheads="1"/>
          </p:cNvSpPr>
          <p:nvPr/>
        </p:nvSpPr>
        <p:spPr bwMode="auto">
          <a:xfrm>
            <a:off x="4878388" y="4665663"/>
            <a:ext cx="11112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150 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5594" name="Object 26"/>
          <p:cNvGraphicFramePr>
            <a:graphicFrameLocks noChangeAspect="1"/>
          </p:cNvGraphicFramePr>
          <p:nvPr/>
        </p:nvGraphicFramePr>
        <p:xfrm>
          <a:off x="4527550" y="5835650"/>
          <a:ext cx="26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5603" name="Equation" r:id="rId8" imgW="266400" imgH="355320" progId="Equation.DSMT4">
                  <p:embed/>
                </p:oleObj>
              </mc:Choice>
              <mc:Fallback>
                <p:oleObj name="Equation" r:id="rId8" imgW="266400" imgH="3553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5835650"/>
                        <a:ext cx="266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5610" name="Rectangle 27"/>
          <p:cNvSpPr>
            <a:spLocks noChangeArrowheads="1"/>
          </p:cNvSpPr>
          <p:nvPr/>
        </p:nvSpPr>
        <p:spPr bwMode="auto">
          <a:xfrm>
            <a:off x="179388" y="2082800"/>
            <a:ext cx="4419600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GB" sz="2200">
                <a:solidFill>
                  <a:srgbClr val="000066"/>
                </a:solidFill>
              </a:rPr>
              <a:t>150 m at 45</a:t>
            </a:r>
            <a:r>
              <a:rPr lang="en-US" sz="2200">
                <a:solidFill>
                  <a:srgbClr val="000066"/>
                </a:solidFill>
              </a:rPr>
              <a:t>°</a:t>
            </a:r>
            <a:r>
              <a:rPr lang="en-GB" sz="2200">
                <a:solidFill>
                  <a:srgbClr val="000066"/>
                </a:solidFill>
              </a:rPr>
              <a:t> west of south.  After a fourth unmeasured displacement he finds himself back where he started.  </a:t>
            </a:r>
            <a:br>
              <a:rPr lang="en-GB" sz="2200">
                <a:solidFill>
                  <a:srgbClr val="000066"/>
                </a:solidFill>
              </a:rPr>
            </a:br>
            <a:r>
              <a:rPr lang="en-GB" sz="2200">
                <a:solidFill>
                  <a:srgbClr val="000066"/>
                </a:solidFill>
              </a:rPr>
              <a:t>Determine the magnitude </a:t>
            </a:r>
            <a:br>
              <a:rPr lang="en-GB" sz="2200">
                <a:solidFill>
                  <a:srgbClr val="000066"/>
                </a:solidFill>
              </a:rPr>
            </a:br>
            <a:r>
              <a:rPr lang="en-GB" sz="2200">
                <a:solidFill>
                  <a:srgbClr val="000066"/>
                </a:solidFill>
              </a:rPr>
              <a:t>and direction of his fourth displacement.</a:t>
            </a:r>
            <a:endParaRPr lang="en-US" sz="2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5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65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5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36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5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5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5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5" grpId="0"/>
      <p:bldP spid="365576" grpId="0" animBg="1"/>
      <p:bldP spid="365577" grpId="0" animBg="1"/>
      <p:bldP spid="365578" grpId="0" animBg="1"/>
      <p:bldP spid="365579" grpId="0"/>
      <p:bldP spid="365585" grpId="0"/>
      <p:bldP spid="365590" grpId="0"/>
      <p:bldP spid="365591" grpId="0" animBg="1"/>
      <p:bldP spid="365592" grpId="0" animBg="1"/>
      <p:bldP spid="36559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767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6776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74748AA-DE48-4FDB-8011-A0C152E3A04D}" type="slidenum">
              <a:rPr lang="en-US" smtClean="0">
                <a:latin typeface="Koala"/>
                <a:cs typeface="Arial" charset="0"/>
              </a:rPr>
              <a:pPr/>
              <a:t>31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67762" name="Rectangle 146"/>
          <p:cNvSpPr>
            <a:spLocks noChangeArrowheads="1"/>
          </p:cNvSpPr>
          <p:nvPr/>
        </p:nvSpPr>
        <p:spPr bwMode="auto">
          <a:xfrm>
            <a:off x="3663950" y="1327150"/>
            <a:ext cx="5214938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  <a:tabLst>
                <a:tab pos="4843463" algn="r"/>
              </a:tabLst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100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 25 –106 +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0</a:t>
            </a:r>
          </a:p>
        </p:txBody>
      </p:sp>
      <p:sp>
        <p:nvSpPr>
          <p:cNvPr id="367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ALGEBRAIC ADDITION OF VECTORS</a:t>
            </a:r>
            <a:endParaRPr lang="en-US" smtClean="0"/>
          </a:p>
        </p:txBody>
      </p:sp>
      <p:sp>
        <p:nvSpPr>
          <p:cNvPr id="367771" name="Rectangle 6"/>
          <p:cNvSpPr>
            <a:spLocks noChangeArrowheads="1"/>
          </p:cNvSpPr>
          <p:nvPr/>
        </p:nvSpPr>
        <p:spPr bwMode="auto">
          <a:xfrm>
            <a:off x="2243138" y="1236663"/>
            <a:ext cx="7318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N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67772" name="Rectangle 7"/>
          <p:cNvSpPr>
            <a:spLocks noChangeArrowheads="1"/>
          </p:cNvSpPr>
          <p:nvPr/>
        </p:nvSpPr>
        <p:spPr bwMode="auto">
          <a:xfrm>
            <a:off x="879475" y="1704975"/>
            <a:ext cx="7762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30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367773" name="Rectangle 11"/>
          <p:cNvSpPr>
            <a:spLocks noChangeArrowheads="1"/>
          </p:cNvSpPr>
          <p:nvPr/>
        </p:nvSpPr>
        <p:spPr bwMode="auto">
          <a:xfrm>
            <a:off x="863600" y="2890838"/>
            <a:ext cx="7762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45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367774" name="Rectangle 14"/>
          <p:cNvSpPr>
            <a:spLocks noChangeArrowheads="1"/>
          </p:cNvSpPr>
          <p:nvPr/>
        </p:nvSpPr>
        <p:spPr bwMode="auto">
          <a:xfrm>
            <a:off x="1398588" y="1211263"/>
            <a:ext cx="6318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67775" name="Rectangle 15"/>
          <p:cNvSpPr>
            <a:spLocks noChangeArrowheads="1"/>
          </p:cNvSpPr>
          <p:nvPr/>
        </p:nvSpPr>
        <p:spPr bwMode="auto">
          <a:xfrm>
            <a:off x="2647950" y="2347913"/>
            <a:ext cx="5921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67776" name="Rectangle 17"/>
          <p:cNvSpPr>
            <a:spLocks noChangeArrowheads="1"/>
          </p:cNvSpPr>
          <p:nvPr/>
        </p:nvSpPr>
        <p:spPr bwMode="auto">
          <a:xfrm>
            <a:off x="388938" y="2016125"/>
            <a:ext cx="9731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50 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7777" name="Rectangle 22"/>
          <p:cNvSpPr>
            <a:spLocks noChangeArrowheads="1"/>
          </p:cNvSpPr>
          <p:nvPr/>
        </p:nvSpPr>
        <p:spPr bwMode="auto">
          <a:xfrm>
            <a:off x="1419225" y="2535238"/>
            <a:ext cx="11112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100 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7778" name="Rectangle 25"/>
          <p:cNvSpPr>
            <a:spLocks noChangeArrowheads="1"/>
          </p:cNvSpPr>
          <p:nvPr/>
        </p:nvSpPr>
        <p:spPr bwMode="auto">
          <a:xfrm>
            <a:off x="147638" y="2655888"/>
            <a:ext cx="11112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150 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7779" name="Line 4"/>
          <p:cNvSpPr>
            <a:spLocks noChangeShapeType="1"/>
          </p:cNvSpPr>
          <p:nvPr/>
        </p:nvSpPr>
        <p:spPr bwMode="auto">
          <a:xfrm flipH="1" flipV="1">
            <a:off x="1493838" y="1423988"/>
            <a:ext cx="0" cy="22113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7780" name="Line 5"/>
          <p:cNvSpPr>
            <a:spLocks noChangeShapeType="1"/>
          </p:cNvSpPr>
          <p:nvPr/>
        </p:nvSpPr>
        <p:spPr bwMode="auto">
          <a:xfrm>
            <a:off x="225425" y="2586038"/>
            <a:ext cx="261778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7781" name="Freeform 8"/>
          <p:cNvSpPr>
            <a:spLocks/>
          </p:cNvSpPr>
          <p:nvPr/>
        </p:nvSpPr>
        <p:spPr bwMode="auto">
          <a:xfrm flipH="1">
            <a:off x="1292225" y="2171700"/>
            <a:ext cx="201613" cy="53975"/>
          </a:xfrm>
          <a:custGeom>
            <a:avLst/>
            <a:gdLst>
              <a:gd name="T0" fmla="*/ 0 w 129"/>
              <a:gd name="T1" fmla="*/ 2147483647 h 33"/>
              <a:gd name="T2" fmla="*/ 2147483647 w 129"/>
              <a:gd name="T3" fmla="*/ 2147483647 h 33"/>
              <a:gd name="T4" fmla="*/ 0 60000 65536"/>
              <a:gd name="T5" fmla="*/ 0 60000 65536"/>
              <a:gd name="T6" fmla="*/ 0 w 129"/>
              <a:gd name="T7" fmla="*/ 0 h 33"/>
              <a:gd name="T8" fmla="*/ 129 w 129"/>
              <a:gd name="T9" fmla="*/ 33 h 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" h="33">
                <a:moveTo>
                  <a:pt x="0" y="4"/>
                </a:moveTo>
                <a:cubicBezTo>
                  <a:pt x="48" y="0"/>
                  <a:pt x="104" y="16"/>
                  <a:pt x="129" y="33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7782" name="Line 9"/>
          <p:cNvSpPr>
            <a:spLocks noChangeShapeType="1"/>
          </p:cNvSpPr>
          <p:nvPr/>
        </p:nvSpPr>
        <p:spPr bwMode="auto">
          <a:xfrm flipH="1" flipV="1">
            <a:off x="942975" y="1693863"/>
            <a:ext cx="539750" cy="89058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7783" name="Line 10"/>
          <p:cNvSpPr>
            <a:spLocks noChangeShapeType="1"/>
          </p:cNvSpPr>
          <p:nvPr/>
        </p:nvSpPr>
        <p:spPr bwMode="auto">
          <a:xfrm>
            <a:off x="1481138" y="2584450"/>
            <a:ext cx="1131887" cy="3175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67628" name="Object 12"/>
          <p:cNvGraphicFramePr>
            <a:graphicFrameLocks noChangeAspect="1"/>
          </p:cNvGraphicFramePr>
          <p:nvPr/>
        </p:nvGraphicFramePr>
        <p:xfrm>
          <a:off x="2406650" y="2184400"/>
          <a:ext cx="207963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87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2184400"/>
                        <a:ext cx="207963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7784" name="Line 13"/>
          <p:cNvSpPr>
            <a:spLocks noChangeShapeType="1"/>
          </p:cNvSpPr>
          <p:nvPr/>
        </p:nvSpPr>
        <p:spPr bwMode="auto">
          <a:xfrm flipV="1">
            <a:off x="2611438" y="1668463"/>
            <a:ext cx="0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67632" name="Object 16"/>
          <p:cNvGraphicFramePr>
            <a:graphicFrameLocks noChangeAspect="1"/>
          </p:cNvGraphicFramePr>
          <p:nvPr/>
        </p:nvGraphicFramePr>
        <p:xfrm>
          <a:off x="673100" y="1489075"/>
          <a:ext cx="20955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88" name="Equation" r:id="rId6" imgW="266400" imgH="342720" progId="Equation.DSMT4">
                  <p:embed/>
                </p:oleObj>
              </mc:Choice>
              <mc:Fallback>
                <p:oleObj name="Equation" r:id="rId6" imgW="266400" imgH="342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1489075"/>
                        <a:ext cx="20955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7785" name="Line 18"/>
          <p:cNvSpPr>
            <a:spLocks noChangeShapeType="1"/>
          </p:cNvSpPr>
          <p:nvPr/>
        </p:nvSpPr>
        <p:spPr bwMode="auto">
          <a:xfrm flipV="1">
            <a:off x="947738" y="1628775"/>
            <a:ext cx="0" cy="98107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7786" name="Line 19"/>
          <p:cNvSpPr>
            <a:spLocks noChangeShapeType="1"/>
          </p:cNvSpPr>
          <p:nvPr/>
        </p:nvSpPr>
        <p:spPr bwMode="auto">
          <a:xfrm rot="16200000" flipV="1">
            <a:off x="1193801" y="1409700"/>
            <a:ext cx="0" cy="57467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7787" name="Line 20"/>
          <p:cNvSpPr>
            <a:spLocks noChangeShapeType="1"/>
          </p:cNvSpPr>
          <p:nvPr/>
        </p:nvSpPr>
        <p:spPr bwMode="auto">
          <a:xfrm flipV="1">
            <a:off x="434975" y="2554288"/>
            <a:ext cx="0" cy="98425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7788" name="Line 21"/>
          <p:cNvSpPr>
            <a:spLocks noChangeShapeType="1"/>
          </p:cNvSpPr>
          <p:nvPr/>
        </p:nvSpPr>
        <p:spPr bwMode="auto">
          <a:xfrm rot="16200000" flipV="1">
            <a:off x="962025" y="2968625"/>
            <a:ext cx="0" cy="112395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7789" name="Line 23"/>
          <p:cNvSpPr>
            <a:spLocks noChangeShapeType="1"/>
          </p:cNvSpPr>
          <p:nvPr/>
        </p:nvSpPr>
        <p:spPr bwMode="auto">
          <a:xfrm flipH="1">
            <a:off x="427038" y="2589213"/>
            <a:ext cx="1055687" cy="94138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7790" name="Freeform 24"/>
          <p:cNvSpPr>
            <a:spLocks/>
          </p:cNvSpPr>
          <p:nvPr/>
        </p:nvSpPr>
        <p:spPr bwMode="auto">
          <a:xfrm>
            <a:off x="1220788" y="2830513"/>
            <a:ext cx="268287" cy="106362"/>
          </a:xfrm>
          <a:custGeom>
            <a:avLst/>
            <a:gdLst>
              <a:gd name="T0" fmla="*/ 2147483647 w 216"/>
              <a:gd name="T1" fmla="*/ 2147483647 h 86"/>
              <a:gd name="T2" fmla="*/ 0 w 216"/>
              <a:gd name="T3" fmla="*/ 0 h 86"/>
              <a:gd name="T4" fmla="*/ 0 60000 65536"/>
              <a:gd name="T5" fmla="*/ 0 60000 65536"/>
              <a:gd name="T6" fmla="*/ 0 w 216"/>
              <a:gd name="T7" fmla="*/ 0 h 86"/>
              <a:gd name="T8" fmla="*/ 216 w 216"/>
              <a:gd name="T9" fmla="*/ 86 h 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" h="86">
                <a:moveTo>
                  <a:pt x="216" y="86"/>
                </a:moveTo>
                <a:cubicBezTo>
                  <a:pt x="132" y="86"/>
                  <a:pt x="43" y="49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67642" name="Object 26"/>
          <p:cNvGraphicFramePr>
            <a:graphicFrameLocks noChangeAspect="1"/>
          </p:cNvGraphicFramePr>
          <p:nvPr/>
        </p:nvGraphicFramePr>
        <p:xfrm>
          <a:off x="146050" y="3340100"/>
          <a:ext cx="2095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89" name="Equation" r:id="rId8" imgW="266400" imgH="355320" progId="Equation.DSMT4">
                  <p:embed/>
                </p:oleObj>
              </mc:Choice>
              <mc:Fallback>
                <p:oleObj name="Equation" r:id="rId8" imgW="266400" imgH="3553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3340100"/>
                        <a:ext cx="20955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Group 167"/>
          <p:cNvGraphicFramePr>
            <a:graphicFrameLocks noGrp="1"/>
          </p:cNvGraphicFramePr>
          <p:nvPr/>
        </p:nvGraphicFramePr>
        <p:xfrm>
          <a:off x="577850" y="3952875"/>
          <a:ext cx="7986713" cy="2420880"/>
        </p:xfrm>
        <a:graphic>
          <a:graphicData uri="http://schemas.openxmlformats.org/drawingml/2006/table">
            <a:tbl>
              <a:tblPr/>
              <a:tblGrid>
                <a:gridCol w="1044575"/>
                <a:gridCol w="1620838"/>
                <a:gridCol w="1187450"/>
                <a:gridCol w="2066925"/>
                <a:gridCol w="2066925"/>
              </a:tblGrid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Vector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Magntd (m)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Angle </a:t>
                      </a: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  <a:sym typeface="Symbol" pitchFamily="18" charset="2"/>
                        </a:rPr>
                        <a:t>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x-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comp’nt (m)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y-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comp’nt (m)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90600" algn="r"/>
                        </a:tabLst>
                      </a:pP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	100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4863" algn="r"/>
                        </a:tabLst>
                      </a:pP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	0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°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r"/>
                        </a:tabLst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r"/>
                        </a:tabLst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2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90600" algn="r"/>
                        </a:tabLst>
                      </a:pP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	50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4863" algn="r"/>
                        </a:tabLst>
                      </a:pP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	 120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°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r"/>
                        </a:tabLst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r"/>
                        </a:tabLst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90600" algn="r"/>
                        </a:tabLst>
                      </a:pP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	150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4863" algn="r"/>
                        </a:tabLst>
                      </a:pP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	 225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°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r"/>
                        </a:tabLst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r"/>
                        </a:tabLst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4863" algn="r"/>
                        </a:tabLst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r"/>
                        </a:tabLst>
                      </a:pP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	 </a:t>
                      </a:r>
                      <a:r>
                        <a:rPr kumimoji="0" lang="en-Z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  <a:r>
                        <a:rPr kumimoji="0" lang="en-ZA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 =</a:t>
                      </a:r>
                      <a:r>
                        <a:rPr kumimoji="0" lang="en-Z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r"/>
                        </a:tabLst>
                      </a:pP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	 </a:t>
                      </a:r>
                      <a:r>
                        <a:rPr kumimoji="0" lang="en-Z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  <a:r>
                        <a:rPr kumimoji="0" lang="en-ZA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 =</a:t>
                      </a:r>
                      <a:r>
                        <a:rPr kumimoji="0" lang="en-Z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67722" name="Object 106"/>
          <p:cNvGraphicFramePr>
            <a:graphicFrameLocks noChangeAspect="1"/>
          </p:cNvGraphicFramePr>
          <p:nvPr/>
        </p:nvGraphicFramePr>
        <p:xfrm>
          <a:off x="952500" y="4373563"/>
          <a:ext cx="2444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90" name="Equation" r:id="rId10" imgW="266400" imgH="342720" progId="Equation.DSMT4">
                  <p:embed/>
                </p:oleObj>
              </mc:Choice>
              <mc:Fallback>
                <p:oleObj name="Equation" r:id="rId10" imgW="266400" imgH="34272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4373563"/>
                        <a:ext cx="24447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7723" name="Object 107"/>
          <p:cNvGraphicFramePr>
            <a:graphicFrameLocks noChangeAspect="1"/>
          </p:cNvGraphicFramePr>
          <p:nvPr/>
        </p:nvGraphicFramePr>
        <p:xfrm>
          <a:off x="952500" y="4764088"/>
          <a:ext cx="2444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91" name="Equation" r:id="rId11" imgW="266400" imgH="342720" progId="Equation.DSMT4">
                  <p:embed/>
                </p:oleObj>
              </mc:Choice>
              <mc:Fallback>
                <p:oleObj name="Equation" r:id="rId11" imgW="266400" imgH="34272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4764088"/>
                        <a:ext cx="24447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7724" name="Object 108"/>
          <p:cNvGraphicFramePr>
            <a:graphicFrameLocks noChangeAspect="1"/>
          </p:cNvGraphicFramePr>
          <p:nvPr/>
        </p:nvGraphicFramePr>
        <p:xfrm>
          <a:off x="952500" y="5156200"/>
          <a:ext cx="2444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92" name="Equation" r:id="rId13" imgW="266400" imgH="355320" progId="Equation.DSMT4">
                  <p:embed/>
                </p:oleObj>
              </mc:Choice>
              <mc:Fallback>
                <p:oleObj name="Equation" r:id="rId13" imgW="266400" imgH="35532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156200"/>
                        <a:ext cx="244475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7725" name="Object 109"/>
          <p:cNvGraphicFramePr>
            <a:graphicFrameLocks noChangeAspect="1"/>
          </p:cNvGraphicFramePr>
          <p:nvPr/>
        </p:nvGraphicFramePr>
        <p:xfrm>
          <a:off x="946150" y="5559425"/>
          <a:ext cx="2571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93" name="Equation" r:id="rId15" imgW="279360" imgH="342720" progId="Equation.DSMT4">
                  <p:embed/>
                </p:oleObj>
              </mc:Choice>
              <mc:Fallback>
                <p:oleObj name="Equation" r:id="rId15" imgW="279360" imgH="34272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5559425"/>
                        <a:ext cx="25717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7761" name="Object 145"/>
          <p:cNvGraphicFramePr>
            <a:graphicFrameLocks noChangeAspect="1"/>
          </p:cNvGraphicFramePr>
          <p:nvPr/>
        </p:nvGraphicFramePr>
        <p:xfrm>
          <a:off x="952500" y="5951538"/>
          <a:ext cx="2444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94" name="Equation" r:id="rId17" imgW="266400" imgH="342720" progId="Equation.DSMT4">
                  <p:embed/>
                </p:oleObj>
              </mc:Choice>
              <mc:Fallback>
                <p:oleObj name="Equation" r:id="rId17" imgW="266400" imgH="34272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951538"/>
                        <a:ext cx="24447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7764" name="Rectangle 148"/>
          <p:cNvSpPr>
            <a:spLocks noChangeArrowheads="1"/>
          </p:cNvSpPr>
          <p:nvPr/>
        </p:nvSpPr>
        <p:spPr bwMode="auto">
          <a:xfrm>
            <a:off x="3663950" y="1860550"/>
            <a:ext cx="5210175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  <a:tabLst>
                <a:tab pos="4843463" algn="r"/>
              </a:tabLst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0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+43.3 –106 +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0</a:t>
            </a:r>
          </a:p>
        </p:txBody>
      </p:sp>
      <p:graphicFrame>
        <p:nvGraphicFramePr>
          <p:cNvPr id="367765" name="Object 149"/>
          <p:cNvGraphicFramePr>
            <a:graphicFrameLocks noChangeAspect="1"/>
          </p:cNvGraphicFramePr>
          <p:nvPr/>
        </p:nvGraphicFramePr>
        <p:xfrm>
          <a:off x="3703638" y="2476500"/>
          <a:ext cx="322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95" name="Equation" r:id="rId19" imgW="3225600" imgH="457200" progId="Equation.DSMT4">
                  <p:embed/>
                </p:oleObj>
              </mc:Choice>
              <mc:Fallback>
                <p:oleObj name="Equation" r:id="rId19" imgW="3225600" imgH="457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638" y="2476500"/>
                        <a:ext cx="3225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7766" name="Object 150"/>
          <p:cNvGraphicFramePr>
            <a:graphicFrameLocks noChangeAspect="1"/>
          </p:cNvGraphicFramePr>
          <p:nvPr/>
        </p:nvGraphicFramePr>
        <p:xfrm>
          <a:off x="3713163" y="3106738"/>
          <a:ext cx="2921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96" name="Equation" r:id="rId21" imgW="2920680" imgH="609480" progId="Equation.DSMT4">
                  <p:embed/>
                </p:oleObj>
              </mc:Choice>
              <mc:Fallback>
                <p:oleObj name="Equation" r:id="rId21" imgW="2920680" imgH="60948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3" y="3106738"/>
                        <a:ext cx="2921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52"/>
          <p:cNvSpPr>
            <a:spLocks noChangeArrowheads="1"/>
          </p:cNvSpPr>
          <p:nvPr/>
        </p:nvSpPr>
        <p:spPr bwMode="auto">
          <a:xfrm>
            <a:off x="7323138" y="1327150"/>
            <a:ext cx="1631950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  <a:tabLst>
                <a:tab pos="4843463" algn="r"/>
              </a:tabLst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31 </a:t>
            </a:r>
          </a:p>
        </p:txBody>
      </p:sp>
      <p:sp>
        <p:nvSpPr>
          <p:cNvPr id="367769" name="Rectangle 153"/>
          <p:cNvSpPr>
            <a:spLocks noChangeArrowheads="1"/>
          </p:cNvSpPr>
          <p:nvPr/>
        </p:nvSpPr>
        <p:spPr bwMode="auto">
          <a:xfrm>
            <a:off x="7113588" y="1860550"/>
            <a:ext cx="1825625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  <a:tabLst>
                <a:tab pos="4843463" algn="r"/>
              </a:tabLst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D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62.7 </a:t>
            </a:r>
          </a:p>
        </p:txBody>
      </p:sp>
      <p:sp>
        <p:nvSpPr>
          <p:cNvPr id="4" name="Rectangle 155"/>
          <p:cNvSpPr>
            <a:spLocks noChangeArrowheads="1"/>
          </p:cNvSpPr>
          <p:nvPr/>
        </p:nvSpPr>
        <p:spPr bwMode="auto">
          <a:xfrm>
            <a:off x="5478463" y="4329113"/>
            <a:ext cx="561975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100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" name="Rectangle 156"/>
          <p:cNvSpPr>
            <a:spLocks noChangeArrowheads="1"/>
          </p:cNvSpPr>
          <p:nvPr/>
        </p:nvSpPr>
        <p:spPr bwMode="auto">
          <a:xfrm>
            <a:off x="7788275" y="4329113"/>
            <a:ext cx="307975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" name="Rectangle 157"/>
          <p:cNvSpPr>
            <a:spLocks noChangeArrowheads="1"/>
          </p:cNvSpPr>
          <p:nvPr/>
        </p:nvSpPr>
        <p:spPr bwMode="auto">
          <a:xfrm>
            <a:off x="5478463" y="4727575"/>
            <a:ext cx="5619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–25</a:t>
            </a:r>
            <a:endParaRPr lang="en-GB" sz="20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58"/>
          <p:cNvSpPr>
            <a:spLocks noChangeArrowheads="1"/>
          </p:cNvSpPr>
          <p:nvPr/>
        </p:nvSpPr>
        <p:spPr bwMode="auto">
          <a:xfrm>
            <a:off x="7485063" y="4746625"/>
            <a:ext cx="625475" cy="3968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43.3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" name="Rectangle 159"/>
          <p:cNvSpPr>
            <a:spLocks noChangeArrowheads="1"/>
          </p:cNvSpPr>
          <p:nvPr/>
        </p:nvSpPr>
        <p:spPr bwMode="auto">
          <a:xfrm>
            <a:off x="5341938" y="5121275"/>
            <a:ext cx="6889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–106</a:t>
            </a:r>
            <a:endParaRPr lang="en-GB" sz="20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60"/>
          <p:cNvSpPr>
            <a:spLocks noChangeArrowheads="1"/>
          </p:cNvSpPr>
          <p:nvPr/>
        </p:nvSpPr>
        <p:spPr bwMode="auto">
          <a:xfrm>
            <a:off x="7407275" y="5121275"/>
            <a:ext cx="6889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–106</a:t>
            </a:r>
            <a:endParaRPr lang="en-GB" sz="20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61"/>
          <p:cNvSpPr>
            <a:spLocks noChangeArrowheads="1"/>
          </p:cNvSpPr>
          <p:nvPr/>
        </p:nvSpPr>
        <p:spPr bwMode="auto">
          <a:xfrm>
            <a:off x="5595938" y="5524500"/>
            <a:ext cx="4349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endParaRPr lang="en-GB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62"/>
          <p:cNvSpPr>
            <a:spLocks noChangeArrowheads="1"/>
          </p:cNvSpPr>
          <p:nvPr/>
        </p:nvSpPr>
        <p:spPr bwMode="auto">
          <a:xfrm>
            <a:off x="7470775" y="5524500"/>
            <a:ext cx="6254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62.7</a:t>
            </a:r>
            <a:endParaRPr lang="en-GB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63"/>
          <p:cNvSpPr>
            <a:spLocks noChangeArrowheads="1"/>
          </p:cNvSpPr>
          <p:nvPr/>
        </p:nvSpPr>
        <p:spPr bwMode="auto">
          <a:xfrm>
            <a:off x="5592763" y="5524500"/>
            <a:ext cx="3079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?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13" name="Rectangle 164"/>
          <p:cNvSpPr>
            <a:spLocks noChangeArrowheads="1"/>
          </p:cNvSpPr>
          <p:nvPr/>
        </p:nvSpPr>
        <p:spPr bwMode="auto">
          <a:xfrm>
            <a:off x="7654925" y="5524500"/>
            <a:ext cx="3079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?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14" name="Rectangle 168"/>
          <p:cNvSpPr>
            <a:spLocks noChangeArrowheads="1"/>
          </p:cNvSpPr>
          <p:nvPr/>
        </p:nvSpPr>
        <p:spPr bwMode="auto">
          <a:xfrm>
            <a:off x="2147888" y="5524500"/>
            <a:ext cx="6254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69.9</a:t>
            </a:r>
            <a:endParaRPr lang="en-GB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69"/>
          <p:cNvSpPr>
            <a:spLocks noChangeArrowheads="1"/>
          </p:cNvSpPr>
          <p:nvPr/>
        </p:nvSpPr>
        <p:spPr bwMode="auto">
          <a:xfrm>
            <a:off x="3489325" y="5516563"/>
            <a:ext cx="727075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63.7</a:t>
            </a:r>
            <a:r>
              <a:rPr lang="en-ZA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</a:t>
            </a:r>
          </a:p>
        </p:txBody>
      </p:sp>
      <p:sp>
        <p:nvSpPr>
          <p:cNvPr id="16" name="Rectangle 170"/>
          <p:cNvSpPr>
            <a:spLocks noChangeArrowheads="1"/>
          </p:cNvSpPr>
          <p:nvPr/>
        </p:nvSpPr>
        <p:spPr bwMode="auto">
          <a:xfrm>
            <a:off x="2268538" y="5524500"/>
            <a:ext cx="3079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?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17" name="Rectangle 171"/>
          <p:cNvSpPr>
            <a:spLocks noChangeArrowheads="1"/>
          </p:cNvSpPr>
          <p:nvPr/>
        </p:nvSpPr>
        <p:spPr bwMode="auto">
          <a:xfrm>
            <a:off x="3692525" y="5524500"/>
            <a:ext cx="3079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?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762" grpId="0"/>
      <p:bldP spid="367764" grpId="0"/>
      <p:bldP spid="3" grpId="0"/>
      <p:bldP spid="367769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7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4597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4721207-A2E9-439F-B510-39C663F98EAD}" type="slidenum">
              <a:rPr lang="en-US" smtClean="0">
                <a:latin typeface="Koala"/>
                <a:cs typeface="Arial" charset="0"/>
              </a:rPr>
              <a:pPr/>
              <a:t>32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45977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ZA" smtClean="0"/>
              <a:t>VECTORS</a:t>
            </a:r>
            <a:endParaRPr lang="en-US" smtClean="0"/>
          </a:p>
        </p:txBody>
      </p:sp>
      <p:sp>
        <p:nvSpPr>
          <p:cNvPr id="45978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algn="l" eaLnBrk="1" hangingPunct="1"/>
            <a:r>
              <a:rPr lang="en-ZA" smtClean="0"/>
              <a:t>Learning outcomes:</a:t>
            </a:r>
            <a:br>
              <a:rPr lang="en-ZA" smtClean="0"/>
            </a:br>
            <a:r>
              <a:rPr lang="en-ZA" sz="2400" smtClean="0"/>
              <a:t>At the end of this chapter you should be able to…</a:t>
            </a:r>
            <a:endParaRPr lang="en-US" sz="2400" smtClean="0"/>
          </a:p>
        </p:txBody>
      </p:sp>
      <p:sp>
        <p:nvSpPr>
          <p:cNvPr id="459781" name="Rectangle 4"/>
          <p:cNvSpPr>
            <a:spLocks noChangeArrowheads="1"/>
          </p:cNvSpPr>
          <p:nvPr/>
        </p:nvSpPr>
        <p:spPr bwMode="auto">
          <a:xfrm>
            <a:off x="161925" y="2746375"/>
            <a:ext cx="88201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Resolve vectors into components and reassemble components into a single vector with magnitude and direction.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Make use of unit vectors for specifying direction. </a:t>
            </a:r>
            <a:endParaRPr lang="en-US" sz="2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Manipulate vectors (add, subtract, multiply by a scalar) both graphically (geometrically) and algebraically.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4BE4B26-3DE0-42A1-A0AD-54B1159988CF}" type="slidenum">
              <a:rPr lang="en-US" smtClean="0">
                <a:latin typeface="Koala"/>
                <a:cs typeface="Arial" charset="0"/>
              </a:rPr>
              <a:pPr/>
              <a:t>4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SCALARS and VECTORS </a:t>
            </a:r>
            <a:endParaRPr lang="en-US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70025"/>
            <a:ext cx="1293812" cy="538163"/>
          </a:xfrm>
          <a:solidFill>
            <a:srgbClr val="D2D2FF"/>
          </a:solidFill>
          <a:ln>
            <a:solidFill>
              <a:srgbClr val="FF0000"/>
            </a:solidFill>
          </a:ln>
        </p:spPr>
        <p:txBody>
          <a:bodyPr/>
          <a:lstStyle/>
          <a:p>
            <a:pPr marL="0" indent="0" eaLnBrk="1" hangingPunct="1"/>
            <a:r>
              <a:rPr lang="en-ZA" b="1" smtClean="0"/>
              <a:t>Scalar</a:t>
            </a:r>
            <a:endParaRPr lang="en-US" b="1" smtClean="0"/>
          </a:p>
        </p:txBody>
      </p:sp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1481138" y="1493838"/>
            <a:ext cx="7472362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452438" lvl="1" indent="-273050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– A physical quantity with magnitude (size) but no associated direction.</a:t>
            </a:r>
            <a:r>
              <a:rPr lang="en-US">
                <a:solidFill>
                  <a:srgbClr val="000066"/>
                </a:solidFill>
              </a:rPr>
              <a:t> </a:t>
            </a:r>
            <a:br>
              <a:rPr lang="en-US">
                <a:solidFill>
                  <a:srgbClr val="000066"/>
                </a:solidFill>
              </a:rPr>
            </a:br>
            <a:r>
              <a:rPr lang="en-US">
                <a:solidFill>
                  <a:srgbClr val="000066"/>
                </a:solidFill>
              </a:rPr>
              <a:t>E.g.  temperature, energy, mass.</a:t>
            </a: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179388" y="3148013"/>
            <a:ext cx="1293812" cy="538162"/>
          </a:xfrm>
          <a:prstGeom prst="rect">
            <a:avLst/>
          </a:prstGeom>
          <a:solidFill>
            <a:srgbClr val="D2D2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600" b="1">
                <a:solidFill>
                  <a:srgbClr val="000066"/>
                </a:solidFill>
              </a:rPr>
              <a:t>Vector</a:t>
            </a:r>
            <a:endParaRPr lang="en-US" sz="2600" b="1">
              <a:solidFill>
                <a:srgbClr val="000066"/>
              </a:solidFill>
            </a:endParaRPr>
          </a:p>
        </p:txBody>
      </p:sp>
      <p:sp>
        <p:nvSpPr>
          <p:cNvPr id="280582" name="Rectangle 6"/>
          <p:cNvSpPr>
            <a:spLocks noChangeArrowheads="1"/>
          </p:cNvSpPr>
          <p:nvPr/>
        </p:nvSpPr>
        <p:spPr bwMode="auto">
          <a:xfrm>
            <a:off x="1481138" y="3170238"/>
            <a:ext cx="7472362" cy="133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452438" lvl="1" indent="-273050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– A physical quantity which has both magnitude AND direction.</a:t>
            </a:r>
            <a:r>
              <a:rPr lang="en-US" sz="2600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/>
            </a:r>
            <a:br>
              <a:rPr lang="en-US">
                <a:solidFill>
                  <a:srgbClr val="000066"/>
                </a:solidFill>
              </a:rPr>
            </a:br>
            <a:r>
              <a:rPr lang="en-US">
                <a:solidFill>
                  <a:srgbClr val="000066"/>
                </a:solidFill>
              </a:rPr>
              <a:t>E.g.  displacement, velocity, force.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4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785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B49D2CC-A8EB-48E4-BC37-D760CECC3E2B}" type="slidenum">
              <a:rPr lang="en-US" smtClean="0">
                <a:latin typeface="Koala"/>
                <a:cs typeface="Arial" charset="0"/>
              </a:rPr>
              <a:pPr/>
              <a:t>5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78544" name="Rectangle 2"/>
          <p:cNvSpPr>
            <a:spLocks noGrp="1" noChangeArrowheads="1"/>
          </p:cNvSpPr>
          <p:nvPr>
            <p:ph type="title"/>
          </p:nvPr>
        </p:nvSpPr>
        <p:spPr>
          <a:xfrm>
            <a:off x="207963" y="574675"/>
            <a:ext cx="8724900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VECTOR REPRESENTATION and NOTATION</a:t>
            </a:r>
            <a:endParaRPr lang="en-US" sz="2800" smtClean="0"/>
          </a:p>
        </p:txBody>
      </p:sp>
      <p:sp>
        <p:nvSpPr>
          <p:cNvPr id="2785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763" y="1343025"/>
            <a:ext cx="7418387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Graphically, a vector is represented by a </a:t>
            </a:r>
            <a:r>
              <a:rPr lang="en-ZA" i="1" smtClean="0"/>
              <a:t>ray.</a:t>
            </a:r>
            <a:r>
              <a:rPr lang="en-ZA" smtClean="0"/>
              <a:t>  </a:t>
            </a:r>
            <a:br>
              <a:rPr lang="en-ZA" smtClean="0"/>
            </a:br>
            <a:r>
              <a:rPr lang="en-ZA" smtClean="0"/>
              <a:t>The length of the ray represents the magnitude, while the arrow indicates the direction.</a:t>
            </a:r>
            <a:endParaRPr lang="en-US" i="1" smtClean="0"/>
          </a:p>
        </p:txBody>
      </p:sp>
      <p:sp>
        <p:nvSpPr>
          <p:cNvPr id="278534" name="Line 6"/>
          <p:cNvSpPr>
            <a:spLocks noChangeShapeType="1"/>
          </p:cNvSpPr>
          <p:nvPr/>
        </p:nvSpPr>
        <p:spPr bwMode="auto">
          <a:xfrm flipV="1">
            <a:off x="7870825" y="1430338"/>
            <a:ext cx="666750" cy="1189037"/>
          </a:xfrm>
          <a:prstGeom prst="line">
            <a:avLst/>
          </a:prstGeom>
          <a:noFill/>
          <a:ln w="44450">
            <a:solidFill>
              <a:srgbClr val="0000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78535" name="Object 7"/>
          <p:cNvGraphicFramePr>
            <a:graphicFrameLocks noChangeAspect="1"/>
          </p:cNvGraphicFramePr>
          <p:nvPr/>
        </p:nvGraphicFramePr>
        <p:xfrm>
          <a:off x="8251825" y="2001838"/>
          <a:ext cx="24765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48" name="Equation" r:id="rId4" imgW="203040" imgH="279360" progId="Equation.DSMT4">
                  <p:embed/>
                </p:oleObj>
              </mc:Choice>
              <mc:Fallback>
                <p:oleObj name="Equation" r:id="rId4" imgW="203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1825" y="2001838"/>
                        <a:ext cx="24765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31763" y="4002088"/>
            <a:ext cx="8774112" cy="895350"/>
            <a:chOff x="113" y="1776"/>
            <a:chExt cx="5527" cy="564"/>
          </a:xfrm>
        </p:grpSpPr>
        <p:sp>
          <p:nvSpPr>
            <p:cNvPr id="278552" name="Rectangle 9"/>
            <p:cNvSpPr>
              <a:spLocks noChangeArrowheads="1"/>
            </p:cNvSpPr>
            <p:nvPr/>
          </p:nvSpPr>
          <p:spPr bwMode="auto">
            <a:xfrm>
              <a:off x="113" y="1776"/>
              <a:ext cx="5527" cy="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>
                  <a:solidFill>
                    <a:srgbClr val="000066"/>
                  </a:solidFill>
                </a:rPr>
                <a:t>Algebraically, we shall distinguish a vector from a scalar by using an arrow over the letter,   .</a:t>
              </a:r>
              <a:endParaRPr lang="en-US" i="1">
                <a:solidFill>
                  <a:srgbClr val="000066"/>
                </a:solidFill>
              </a:endParaRPr>
            </a:p>
          </p:txBody>
        </p:sp>
        <p:graphicFrame>
          <p:nvGraphicFramePr>
            <p:cNvPr id="278538" name="Object 10"/>
            <p:cNvGraphicFramePr>
              <a:graphicFrameLocks noChangeAspect="1"/>
            </p:cNvGraphicFramePr>
            <p:nvPr/>
          </p:nvGraphicFramePr>
          <p:xfrm>
            <a:off x="3378" y="2081"/>
            <a:ext cx="128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8549" name="Equation" r:id="rId6" imgW="203040" imgH="279360" progId="Equation.DSMT4">
                    <p:embed/>
                  </p:oleObj>
                </mc:Choice>
                <mc:Fallback>
                  <p:oleObj name="Equation" r:id="rId6" imgW="203040" imgH="27936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8" y="2081"/>
                          <a:ext cx="128" cy="1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8540" name="Rectangle 12"/>
          <p:cNvSpPr>
            <a:spLocks noChangeArrowheads="1"/>
          </p:cNvSpPr>
          <p:nvPr/>
        </p:nvSpPr>
        <p:spPr bwMode="auto">
          <a:xfrm>
            <a:off x="131763" y="5113338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165225" lvl="1" indent="-985838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Note:	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>
                <a:solidFill>
                  <a:srgbClr val="000066"/>
                </a:solidFill>
              </a:rPr>
              <a:t> is a scalar quantity representing the magnitude of vector   , and can never be negative.</a:t>
            </a:r>
            <a:endParaRPr lang="en-US" i="1">
              <a:solidFill>
                <a:srgbClr val="000066"/>
              </a:solidFill>
            </a:endParaRPr>
          </a:p>
        </p:txBody>
      </p:sp>
      <p:graphicFrame>
        <p:nvGraphicFramePr>
          <p:cNvPr id="278541" name="Object 13"/>
          <p:cNvGraphicFramePr>
            <a:graphicFrameLocks noChangeAspect="1"/>
          </p:cNvGraphicFramePr>
          <p:nvPr/>
        </p:nvGraphicFramePr>
        <p:xfrm>
          <a:off x="2786063" y="560546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50" name="Equation" r:id="rId8" imgW="203040" imgH="279360" progId="Equation.DSMT4">
                  <p:embed/>
                </p:oleObj>
              </mc:Choice>
              <mc:Fallback>
                <p:oleObj name="Equation" r:id="rId8" imgW="2030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560546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131763" y="2768600"/>
            <a:ext cx="89646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important information is in the direction and length of the ray – we can shift it around if we do not change these.</a:t>
            </a:r>
          </a:p>
        </p:txBody>
      </p:sp>
      <p:sp>
        <p:nvSpPr>
          <p:cNvPr id="4" name="Freeform 17"/>
          <p:cNvSpPr>
            <a:spLocks/>
          </p:cNvSpPr>
          <p:nvPr/>
        </p:nvSpPr>
        <p:spPr bwMode="auto">
          <a:xfrm>
            <a:off x="403225" y="1754188"/>
            <a:ext cx="1676400" cy="55562"/>
          </a:xfrm>
          <a:custGeom>
            <a:avLst/>
            <a:gdLst>
              <a:gd name="T0" fmla="*/ 0 w 1056"/>
              <a:gd name="T1" fmla="*/ 2147483647 h 35"/>
              <a:gd name="T2" fmla="*/ 2147483647 w 1056"/>
              <a:gd name="T3" fmla="*/ 2147483647 h 35"/>
              <a:gd name="T4" fmla="*/ 0 60000 65536"/>
              <a:gd name="T5" fmla="*/ 0 60000 65536"/>
              <a:gd name="T6" fmla="*/ 0 w 1056"/>
              <a:gd name="T7" fmla="*/ 0 h 35"/>
              <a:gd name="T8" fmla="*/ 1056 w 1056"/>
              <a:gd name="T9" fmla="*/ 35 h 3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6" h="35">
                <a:moveTo>
                  <a:pt x="0" y="35"/>
                </a:moveTo>
                <a:cubicBezTo>
                  <a:pt x="378" y="0"/>
                  <a:pt x="689" y="34"/>
                  <a:pt x="1056" y="12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78546" name="Freeform 18"/>
          <p:cNvSpPr>
            <a:spLocks/>
          </p:cNvSpPr>
          <p:nvPr/>
        </p:nvSpPr>
        <p:spPr bwMode="auto">
          <a:xfrm>
            <a:off x="403225" y="4419600"/>
            <a:ext cx="1900238" cy="42863"/>
          </a:xfrm>
          <a:custGeom>
            <a:avLst/>
            <a:gdLst>
              <a:gd name="T0" fmla="*/ 0 w 1056"/>
              <a:gd name="T1" fmla="*/ 2147483647 h 35"/>
              <a:gd name="T2" fmla="*/ 2147483647 w 1056"/>
              <a:gd name="T3" fmla="*/ 2147483647 h 35"/>
              <a:gd name="T4" fmla="*/ 0 60000 65536"/>
              <a:gd name="T5" fmla="*/ 0 60000 65536"/>
              <a:gd name="T6" fmla="*/ 0 w 1056"/>
              <a:gd name="T7" fmla="*/ 0 h 35"/>
              <a:gd name="T8" fmla="*/ 1056 w 1056"/>
              <a:gd name="T9" fmla="*/ 35 h 3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6" h="35">
                <a:moveTo>
                  <a:pt x="0" y="35"/>
                </a:moveTo>
                <a:cubicBezTo>
                  <a:pt x="378" y="0"/>
                  <a:pt x="689" y="34"/>
                  <a:pt x="1056" y="12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8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0" presetClass="pat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-4.07356E-6 C -0.05017 0.17997 -0.76788 0.09392 -0.74774 0.33981 C -0.7276 0.58571 -0.14323 0.514 -0.01962 0.51238 L 0.0033 -4.07356E-6 Z " pathEditMode="relative" rAng="0" ptsTypes="fsFf">
                                      <p:cBhvr>
                                        <p:cTn id="13" dur="5000" fill="hold"/>
                                        <p:tgtEl>
                                          <p:spTgt spid="2785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600" y="29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78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7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4" grpId="0" animBg="1"/>
      <p:bldP spid="278534" grpId="1" animBg="1"/>
      <p:bldP spid="278540" grpId="0"/>
      <p:bldP spid="3" grpId="0"/>
      <p:bldP spid="4" grpId="0" animBg="1"/>
      <p:bldP spid="2785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50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8265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11F5959-A6AB-44BB-8465-6EFD0CBFA0C8}" type="slidenum">
              <a:rPr lang="en-US" smtClean="0">
                <a:latin typeface="Koala"/>
                <a:cs typeface="Arial" charset="0"/>
              </a:rPr>
              <a:pPr/>
              <a:t>6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82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GRAPHICAL VECTOR ADDITION</a:t>
            </a:r>
            <a:endParaRPr lang="en-US" smtClean="0"/>
          </a:p>
        </p:txBody>
      </p:sp>
      <p:sp>
        <p:nvSpPr>
          <p:cNvPr id="282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A helicopter flies 15 km on a bearing of 10</a:t>
            </a:r>
            <a:r>
              <a:rPr lang="en-US" smtClean="0"/>
              <a:t>°, then 20 km on a bearing of 250°.  Determine its net displacement.</a:t>
            </a:r>
          </a:p>
        </p:txBody>
      </p:sp>
      <p:sp>
        <p:nvSpPr>
          <p:cNvPr id="282628" name="Line 4"/>
          <p:cNvSpPr>
            <a:spLocks noChangeShapeType="1"/>
          </p:cNvSpPr>
          <p:nvPr/>
        </p:nvSpPr>
        <p:spPr bwMode="auto">
          <a:xfrm flipH="1" flipV="1">
            <a:off x="2078038" y="2941638"/>
            <a:ext cx="0" cy="20193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29" name="Line 5"/>
          <p:cNvSpPr>
            <a:spLocks noChangeShapeType="1"/>
          </p:cNvSpPr>
          <p:nvPr/>
        </p:nvSpPr>
        <p:spPr bwMode="auto">
          <a:xfrm>
            <a:off x="974725" y="4637088"/>
            <a:ext cx="212566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30" name="Rectangle 6"/>
          <p:cNvSpPr>
            <a:spLocks noChangeArrowheads="1"/>
          </p:cNvSpPr>
          <p:nvPr/>
        </p:nvSpPr>
        <p:spPr bwMode="auto">
          <a:xfrm>
            <a:off x="1698625" y="2524125"/>
            <a:ext cx="731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N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2634" name="Rectangle 10"/>
          <p:cNvSpPr>
            <a:spLocks noChangeArrowheads="1"/>
          </p:cNvSpPr>
          <p:nvPr/>
        </p:nvSpPr>
        <p:spPr bwMode="auto">
          <a:xfrm>
            <a:off x="1838325" y="3624263"/>
            <a:ext cx="7762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10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282635" name="Freeform 11"/>
          <p:cNvSpPr>
            <a:spLocks/>
          </p:cNvSpPr>
          <p:nvPr/>
        </p:nvSpPr>
        <p:spPr bwMode="auto">
          <a:xfrm>
            <a:off x="2079625" y="4110038"/>
            <a:ext cx="204788" cy="52387"/>
          </a:xfrm>
          <a:custGeom>
            <a:avLst/>
            <a:gdLst>
              <a:gd name="T0" fmla="*/ 0 w 129"/>
              <a:gd name="T1" fmla="*/ 2147483647 h 33"/>
              <a:gd name="T2" fmla="*/ 2147483647 w 129"/>
              <a:gd name="T3" fmla="*/ 2147483647 h 33"/>
              <a:gd name="T4" fmla="*/ 0 60000 65536"/>
              <a:gd name="T5" fmla="*/ 0 60000 65536"/>
              <a:gd name="T6" fmla="*/ 0 w 129"/>
              <a:gd name="T7" fmla="*/ 0 h 33"/>
              <a:gd name="T8" fmla="*/ 129 w 129"/>
              <a:gd name="T9" fmla="*/ 33 h 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" h="33">
                <a:moveTo>
                  <a:pt x="0" y="4"/>
                </a:moveTo>
                <a:cubicBezTo>
                  <a:pt x="48" y="0"/>
                  <a:pt x="104" y="16"/>
                  <a:pt x="129" y="33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36" name="Freeform 12"/>
          <p:cNvSpPr>
            <a:spLocks/>
          </p:cNvSpPr>
          <p:nvPr/>
        </p:nvSpPr>
        <p:spPr bwMode="auto">
          <a:xfrm>
            <a:off x="1662113" y="4170363"/>
            <a:ext cx="579437" cy="179387"/>
          </a:xfrm>
          <a:custGeom>
            <a:avLst/>
            <a:gdLst>
              <a:gd name="T0" fmla="*/ 0 w 354"/>
              <a:gd name="T1" fmla="*/ 2147483647 h 113"/>
              <a:gd name="T2" fmla="*/ 2147483647 w 354"/>
              <a:gd name="T3" fmla="*/ 2147483647 h 113"/>
              <a:gd name="T4" fmla="*/ 0 60000 65536"/>
              <a:gd name="T5" fmla="*/ 0 60000 65536"/>
              <a:gd name="T6" fmla="*/ 0 w 354"/>
              <a:gd name="T7" fmla="*/ 0 h 113"/>
              <a:gd name="T8" fmla="*/ 354 w 354"/>
              <a:gd name="T9" fmla="*/ 113 h 11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4" h="113">
                <a:moveTo>
                  <a:pt x="0" y="113"/>
                </a:moveTo>
                <a:cubicBezTo>
                  <a:pt x="74" y="27"/>
                  <a:pt x="228" y="0"/>
                  <a:pt x="354" y="44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37" name="Rectangle 13"/>
          <p:cNvSpPr>
            <a:spLocks noChangeArrowheads="1"/>
          </p:cNvSpPr>
          <p:nvPr/>
        </p:nvSpPr>
        <p:spPr bwMode="auto">
          <a:xfrm>
            <a:off x="1614488" y="4141788"/>
            <a:ext cx="508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ZA" sz="1800" b="1" i="1">
              <a:solidFill>
                <a:srgbClr val="000066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82638" name="Rectangle 14"/>
          <p:cNvSpPr>
            <a:spLocks noChangeArrowheads="1"/>
          </p:cNvSpPr>
          <p:nvPr/>
        </p:nvSpPr>
        <p:spPr bwMode="auto">
          <a:xfrm>
            <a:off x="2144713" y="3894138"/>
            <a:ext cx="9731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15 km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2639" name="Rectangle 15"/>
          <p:cNvSpPr>
            <a:spLocks noChangeArrowheads="1"/>
          </p:cNvSpPr>
          <p:nvPr/>
        </p:nvSpPr>
        <p:spPr bwMode="auto">
          <a:xfrm>
            <a:off x="673100" y="3078163"/>
            <a:ext cx="97313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20 km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2640" name="Rectangle 16"/>
          <p:cNvSpPr>
            <a:spLocks noChangeArrowheads="1"/>
          </p:cNvSpPr>
          <p:nvPr/>
        </p:nvSpPr>
        <p:spPr bwMode="auto">
          <a:xfrm>
            <a:off x="3624263" y="4529138"/>
            <a:ext cx="21986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= 74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°</a:t>
            </a:r>
          </a:p>
        </p:txBody>
      </p:sp>
      <p:sp>
        <p:nvSpPr>
          <p:cNvPr id="282641" name="Rectangle 17"/>
          <p:cNvSpPr>
            <a:spLocks noChangeArrowheads="1"/>
          </p:cNvSpPr>
          <p:nvPr/>
        </p:nvSpPr>
        <p:spPr bwMode="auto">
          <a:xfrm>
            <a:off x="1968500" y="3165475"/>
            <a:ext cx="7762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60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282642" name="Freeform 18"/>
          <p:cNvSpPr>
            <a:spLocks/>
          </p:cNvSpPr>
          <p:nvPr/>
        </p:nvSpPr>
        <p:spPr bwMode="auto">
          <a:xfrm>
            <a:off x="2482850" y="3121025"/>
            <a:ext cx="171450" cy="217488"/>
          </a:xfrm>
          <a:custGeom>
            <a:avLst/>
            <a:gdLst>
              <a:gd name="T0" fmla="*/ 2147483647 w 108"/>
              <a:gd name="T1" fmla="*/ 2147483647 h 137"/>
              <a:gd name="T2" fmla="*/ 2147483647 w 108"/>
              <a:gd name="T3" fmla="*/ 0 h 137"/>
              <a:gd name="T4" fmla="*/ 0 60000 65536"/>
              <a:gd name="T5" fmla="*/ 0 60000 65536"/>
              <a:gd name="T6" fmla="*/ 0 w 108"/>
              <a:gd name="T7" fmla="*/ 0 h 137"/>
              <a:gd name="T8" fmla="*/ 108 w 108"/>
              <a:gd name="T9" fmla="*/ 137 h 1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137">
                <a:moveTo>
                  <a:pt x="108" y="137"/>
                </a:moveTo>
                <a:cubicBezTo>
                  <a:pt x="44" y="115"/>
                  <a:pt x="0" y="59"/>
                  <a:pt x="3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33" name="Line 9"/>
          <p:cNvSpPr>
            <a:spLocks noChangeShapeType="1"/>
          </p:cNvSpPr>
          <p:nvPr/>
        </p:nvSpPr>
        <p:spPr bwMode="auto">
          <a:xfrm flipH="1" flipV="1">
            <a:off x="620713" y="3767138"/>
            <a:ext cx="1446212" cy="855662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31" name="Line 7"/>
          <p:cNvSpPr>
            <a:spLocks noChangeShapeType="1"/>
          </p:cNvSpPr>
          <p:nvPr/>
        </p:nvSpPr>
        <p:spPr bwMode="auto">
          <a:xfrm flipV="1">
            <a:off x="2074863" y="2979738"/>
            <a:ext cx="771525" cy="1655762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32" name="Line 8"/>
          <p:cNvSpPr>
            <a:spLocks noChangeShapeType="1"/>
          </p:cNvSpPr>
          <p:nvPr/>
        </p:nvSpPr>
        <p:spPr bwMode="auto">
          <a:xfrm flipH="1">
            <a:off x="592138" y="2995613"/>
            <a:ext cx="2235200" cy="76200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82644" name="Object 20"/>
          <p:cNvGraphicFramePr>
            <a:graphicFrameLocks noChangeAspect="1"/>
          </p:cNvGraphicFramePr>
          <p:nvPr/>
        </p:nvGraphicFramePr>
        <p:xfrm>
          <a:off x="1049338" y="417671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60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417671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45" name="Object 21"/>
          <p:cNvGraphicFramePr>
            <a:graphicFrameLocks noChangeAspect="1"/>
          </p:cNvGraphicFramePr>
          <p:nvPr/>
        </p:nvGraphicFramePr>
        <p:xfrm>
          <a:off x="3897313" y="2684463"/>
          <a:ext cx="435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61" name="Equation" r:id="rId6" imgW="4356000" imgH="393480" progId="Equation.DSMT4">
                  <p:embed/>
                </p:oleObj>
              </mc:Choice>
              <mc:Fallback>
                <p:oleObj name="Equation" r:id="rId6" imgW="4356000" imgH="3934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2684463"/>
                        <a:ext cx="43561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46" name="Object 22"/>
          <p:cNvGraphicFramePr>
            <a:graphicFrameLocks noChangeAspect="1"/>
          </p:cNvGraphicFramePr>
          <p:nvPr/>
        </p:nvGraphicFramePr>
        <p:xfrm>
          <a:off x="3913188" y="3252788"/>
          <a:ext cx="1612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62" name="Equation" r:id="rId8" imgW="1612800" imgH="279360" progId="Equation.DSMT4">
                  <p:embed/>
                </p:oleObj>
              </mc:Choice>
              <mc:Fallback>
                <p:oleObj name="Equation" r:id="rId8" imgW="161280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188" y="3252788"/>
                        <a:ext cx="1612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47" name="Object 23"/>
          <p:cNvGraphicFramePr>
            <a:graphicFrameLocks noChangeAspect="1"/>
          </p:cNvGraphicFramePr>
          <p:nvPr/>
        </p:nvGraphicFramePr>
        <p:xfrm>
          <a:off x="3929063" y="3865563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63" name="Equation" r:id="rId10" imgW="1866600" imgH="609480" progId="Equation.DSMT4">
                  <p:embed/>
                </p:oleObj>
              </mc:Choice>
              <mc:Fallback>
                <p:oleObj name="Equation" r:id="rId10" imgW="1866600" imgH="609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3865563"/>
                        <a:ext cx="1866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49" name="Object 25"/>
          <p:cNvGraphicFramePr>
            <a:graphicFrameLocks noChangeAspect="1"/>
          </p:cNvGraphicFramePr>
          <p:nvPr/>
        </p:nvGraphicFramePr>
        <p:xfrm>
          <a:off x="3916363" y="5308600"/>
          <a:ext cx="2336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64" name="Equation" r:id="rId12" imgW="2336760" imgH="457200" progId="Equation.DSMT4">
                  <p:embed/>
                </p:oleObj>
              </mc:Choice>
              <mc:Fallback>
                <p:oleObj name="Equation" r:id="rId12" imgW="2336760" imgH="457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363" y="5308600"/>
                        <a:ext cx="2336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2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2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2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282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2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8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2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282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2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82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282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2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2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8" grpId="0" animBg="1"/>
      <p:bldP spid="282629" grpId="0" animBg="1"/>
      <p:bldP spid="282630" grpId="0"/>
      <p:bldP spid="282634" grpId="0"/>
      <p:bldP spid="282635" grpId="0" animBg="1"/>
      <p:bldP spid="282636" grpId="0" animBg="1"/>
      <p:bldP spid="282637" grpId="0"/>
      <p:bldP spid="282638" grpId="0"/>
      <p:bldP spid="282639" grpId="0"/>
      <p:bldP spid="282640" grpId="0"/>
      <p:bldP spid="282641" grpId="0"/>
      <p:bldP spid="282642" grpId="0" animBg="1"/>
      <p:bldP spid="282633" grpId="0" animBg="1"/>
      <p:bldP spid="282631" grpId="0" animBg="1"/>
      <p:bldP spid="2826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9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8469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480BAD8-0C49-4353-B2AA-815F2D5C64A0}" type="slidenum">
              <a:rPr lang="en-US" smtClean="0">
                <a:latin typeface="Koala"/>
                <a:cs typeface="Arial" charset="0"/>
              </a:rPr>
              <a:pPr/>
              <a:t>7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846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MULTIPLYING A VECTOR BY A SCALAR</a:t>
            </a:r>
            <a:endParaRPr lang="en-US" smtClean="0"/>
          </a:p>
        </p:txBody>
      </p:sp>
      <p:sp>
        <p:nvSpPr>
          <p:cNvPr id="2846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Multiplying a vector by a positive scalar gives another vector with a different magnitude but the same direction:</a:t>
            </a:r>
            <a:endParaRPr lang="en-US" smtClean="0"/>
          </a:p>
        </p:txBody>
      </p:sp>
      <p:graphicFrame>
        <p:nvGraphicFramePr>
          <p:cNvPr id="284676" name="Object 4"/>
          <p:cNvGraphicFramePr>
            <a:graphicFrameLocks noChangeAspect="1"/>
          </p:cNvGraphicFramePr>
          <p:nvPr/>
        </p:nvGraphicFramePr>
        <p:xfrm>
          <a:off x="474663" y="2519363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09" name="Equation" r:id="rId4" imgW="901440" imgH="355320" progId="Equation.DSMT4">
                  <p:embed/>
                </p:oleObj>
              </mc:Choice>
              <mc:Fallback>
                <p:oleObj name="Equation" r:id="rId4" imgW="90144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19363"/>
                        <a:ext cx="901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677" name="Rectangle 5"/>
          <p:cNvSpPr>
            <a:spLocks noChangeArrowheads="1"/>
          </p:cNvSpPr>
          <p:nvPr/>
        </p:nvSpPr>
        <p:spPr bwMode="auto">
          <a:xfrm>
            <a:off x="179388" y="3370263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Notes: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84678" name="Rectangle 6"/>
          <p:cNvSpPr>
            <a:spLocks noChangeArrowheads="1"/>
          </p:cNvSpPr>
          <p:nvPr/>
        </p:nvSpPr>
        <p:spPr bwMode="auto">
          <a:xfrm>
            <a:off x="1190625" y="3382963"/>
            <a:ext cx="7751763" cy="280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B = cA.  (c</a:t>
            </a:r>
            <a:r>
              <a:rPr lang="en-ZA" sz="2200">
                <a:solidFill>
                  <a:srgbClr val="000066"/>
                </a:solidFill>
              </a:rPr>
              <a:t> is the factor by which the magnitude of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   </a:t>
            </a:r>
            <a:r>
              <a:rPr lang="en-ZA" sz="2200">
                <a:solidFill>
                  <a:srgbClr val="000066"/>
                </a:solidFill>
              </a:rPr>
              <a:t>is changed.)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ZA" sz="2200">
                <a:solidFill>
                  <a:srgbClr val="000066"/>
                </a:solidFill>
              </a:rPr>
              <a:t>     lies in the same direction as     .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ZA" sz="2200">
                <a:solidFill>
                  <a:srgbClr val="000066"/>
                </a:solidFill>
              </a:rPr>
              <a:t>                                       (Distributive law).</a:t>
            </a:r>
          </a:p>
          <a:p>
            <a:pPr marL="714375" lvl="2" indent="-355600">
              <a:lnSpc>
                <a:spcPct val="110000"/>
              </a:lnSpc>
              <a:buFontTx/>
              <a:buBlip>
                <a:blip r:embed="rId6"/>
              </a:buBlip>
            </a:pPr>
            <a:endParaRPr lang="en-ZA" sz="10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ZA" sz="2200">
                <a:solidFill>
                  <a:srgbClr val="000066"/>
                </a:solidFill>
              </a:rPr>
              <a:t>If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c</a:t>
            </a:r>
            <a:r>
              <a:rPr lang="en-ZA" sz="2200">
                <a:solidFill>
                  <a:srgbClr val="000066"/>
                </a:solidFill>
              </a:rPr>
              <a:t> is zero, the product is the directionless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FF0000"/>
                </a:solidFill>
              </a:rPr>
              <a:t>zero vector</a:t>
            </a:r>
            <a:r>
              <a:rPr lang="en-ZA" sz="2200">
                <a:solidFill>
                  <a:srgbClr val="000066"/>
                </a:solidFill>
              </a:rPr>
              <a:t>, or </a:t>
            </a:r>
            <a:r>
              <a:rPr lang="en-ZA" sz="2200">
                <a:solidFill>
                  <a:srgbClr val="FF0000"/>
                </a:solidFill>
              </a:rPr>
              <a:t>null vector</a:t>
            </a:r>
            <a:r>
              <a:rPr lang="en-ZA" sz="2200">
                <a:solidFill>
                  <a:srgbClr val="000066"/>
                </a:solidFill>
              </a:rPr>
              <a:t>.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284697" name="Line 7"/>
          <p:cNvSpPr>
            <a:spLocks noChangeShapeType="1"/>
          </p:cNvSpPr>
          <p:nvPr/>
        </p:nvSpPr>
        <p:spPr bwMode="auto">
          <a:xfrm flipV="1">
            <a:off x="2227263" y="2490788"/>
            <a:ext cx="1354137" cy="227012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84680" name="Object 8"/>
          <p:cNvGraphicFramePr>
            <a:graphicFrameLocks noChangeAspect="1"/>
          </p:cNvGraphicFramePr>
          <p:nvPr/>
        </p:nvGraphicFramePr>
        <p:xfrm>
          <a:off x="8524875" y="338613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0" name="Equation" r:id="rId7" imgW="266400" imgH="342720" progId="Equation.DSMT4">
                  <p:embed/>
                </p:oleObj>
              </mc:Choice>
              <mc:Fallback>
                <p:oleObj name="Equation" r:id="rId7" imgW="266400" imgH="342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75" y="338613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81" name="Object 9"/>
          <p:cNvGraphicFramePr>
            <a:graphicFrameLocks noChangeAspect="1"/>
          </p:cNvGraphicFramePr>
          <p:nvPr/>
        </p:nvGraphicFramePr>
        <p:xfrm>
          <a:off x="1952625" y="428783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1" name="Equation" r:id="rId9" imgW="266400" imgH="342720" progId="Equation.DSMT4">
                  <p:embed/>
                </p:oleObj>
              </mc:Choice>
              <mc:Fallback>
                <p:oleObj name="Equation" r:id="rId9" imgW="266400" imgH="342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428783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82" name="Object 10"/>
          <p:cNvGraphicFramePr>
            <a:graphicFrameLocks noChangeAspect="1"/>
          </p:cNvGraphicFramePr>
          <p:nvPr/>
        </p:nvGraphicFramePr>
        <p:xfrm>
          <a:off x="6161088" y="4295775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2" name="Equation" r:id="rId11" imgW="266400" imgH="342720" progId="Equation.DSMT4">
                  <p:embed/>
                </p:oleObj>
              </mc:Choice>
              <mc:Fallback>
                <p:oleObj name="Equation" r:id="rId11" imgW="266400" imgH="342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1088" y="4295775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83" name="Object 11"/>
          <p:cNvGraphicFramePr>
            <a:graphicFrameLocks noChangeAspect="1"/>
          </p:cNvGraphicFramePr>
          <p:nvPr/>
        </p:nvGraphicFramePr>
        <p:xfrm>
          <a:off x="1978025" y="4786313"/>
          <a:ext cx="2476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3" name="Equation" r:id="rId13" imgW="2476440" imgH="419040" progId="Equation.DSMT4">
                  <p:embed/>
                </p:oleObj>
              </mc:Choice>
              <mc:Fallback>
                <p:oleObj name="Equation" r:id="rId13" imgW="2476440" imgH="419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4786313"/>
                        <a:ext cx="2476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684" name="Line 12"/>
          <p:cNvSpPr>
            <a:spLocks noChangeShapeType="1"/>
          </p:cNvSpPr>
          <p:nvPr/>
        </p:nvSpPr>
        <p:spPr bwMode="auto">
          <a:xfrm flipV="1">
            <a:off x="2227263" y="2600325"/>
            <a:ext cx="2627312" cy="439738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84685" name="Object 13"/>
          <p:cNvGraphicFramePr>
            <a:graphicFrameLocks noChangeAspect="1"/>
          </p:cNvGraphicFramePr>
          <p:nvPr/>
        </p:nvGraphicFramePr>
        <p:xfrm>
          <a:off x="2530475" y="2239963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4" name="Equation" r:id="rId15" imgW="266400" imgH="342720" progId="Equation.DSMT4">
                  <p:embed/>
                </p:oleObj>
              </mc:Choice>
              <mc:Fallback>
                <p:oleObj name="Equation" r:id="rId15" imgW="266400" imgH="342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2239963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86" name="Object 14"/>
          <p:cNvGraphicFramePr>
            <a:graphicFrameLocks noChangeAspect="1"/>
          </p:cNvGraphicFramePr>
          <p:nvPr/>
        </p:nvGraphicFramePr>
        <p:xfrm>
          <a:off x="3438525" y="2830513"/>
          <a:ext cx="1371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5" name="Equation" r:id="rId17" imgW="1371600" imgH="419040" progId="Equation.DSMT4">
                  <p:embed/>
                </p:oleObj>
              </mc:Choice>
              <mc:Fallback>
                <p:oleObj name="Equation" r:id="rId17" imgW="1371600" imgH="419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2830513"/>
                        <a:ext cx="1371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687" name="Line 15"/>
          <p:cNvSpPr>
            <a:spLocks noChangeShapeType="1"/>
          </p:cNvSpPr>
          <p:nvPr/>
        </p:nvSpPr>
        <p:spPr bwMode="auto">
          <a:xfrm flipV="1">
            <a:off x="6226175" y="2386013"/>
            <a:ext cx="1238250" cy="7096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4688" name="Line 16"/>
          <p:cNvSpPr>
            <a:spLocks noChangeShapeType="1"/>
          </p:cNvSpPr>
          <p:nvPr/>
        </p:nvSpPr>
        <p:spPr bwMode="auto">
          <a:xfrm flipV="1">
            <a:off x="6942138" y="2760663"/>
            <a:ext cx="584200" cy="33496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84689" name="Object 17"/>
          <p:cNvGraphicFramePr>
            <a:graphicFrameLocks noChangeAspect="1"/>
          </p:cNvGraphicFramePr>
          <p:nvPr/>
        </p:nvGraphicFramePr>
        <p:xfrm>
          <a:off x="6527800" y="2357438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6" name="Equation" r:id="rId19" imgW="266400" imgH="342720" progId="Equation.DSMT4">
                  <p:embed/>
                </p:oleObj>
              </mc:Choice>
              <mc:Fallback>
                <p:oleObj name="Equation" r:id="rId19" imgW="266400" imgH="3427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2357438"/>
                        <a:ext cx="266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4690" name="Object 18"/>
          <p:cNvGraphicFramePr>
            <a:graphicFrameLocks noChangeAspect="1"/>
          </p:cNvGraphicFramePr>
          <p:nvPr/>
        </p:nvGraphicFramePr>
        <p:xfrm>
          <a:off x="7445375" y="2830513"/>
          <a:ext cx="1371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7" name="Equation" r:id="rId21" imgW="1371600" imgH="419040" progId="Equation.DSMT4">
                  <p:embed/>
                </p:oleObj>
              </mc:Choice>
              <mc:Fallback>
                <p:oleObj name="Equation" r:id="rId21" imgW="1371600" imgH="4190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75" y="2830513"/>
                        <a:ext cx="1371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4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4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7" grpId="0"/>
      <p:bldP spid="284684" grpId="0" animBg="1"/>
      <p:bldP spid="284687" grpId="0" animBg="1"/>
      <p:bldP spid="2846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928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B171EE2-B7A6-405A-9A76-0273239BA709}" type="slidenum">
              <a:rPr lang="en-US" smtClean="0">
                <a:latin typeface="Koala"/>
                <a:cs typeface="Arial" charset="0"/>
              </a:rPr>
              <a:pPr/>
              <a:t>8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92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3305175"/>
          </a:xfrm>
        </p:spPr>
        <p:txBody>
          <a:bodyPr/>
          <a:lstStyle/>
          <a:p>
            <a:pPr lvl="1" indent="0" eaLnBrk="1" hangingPunct="1"/>
            <a:r>
              <a:rPr lang="en-US" smtClean="0"/>
              <a:t>Manipulating vectors geometrically is tedious.</a:t>
            </a:r>
          </a:p>
          <a:p>
            <a:pPr lvl="1" indent="0" eaLnBrk="1" hangingPunct="1"/>
            <a:endParaRPr lang="en-US" smtClean="0"/>
          </a:p>
          <a:p>
            <a:pPr lvl="1" indent="0" eaLnBrk="1" hangingPunct="1"/>
            <a:r>
              <a:rPr lang="en-US" smtClean="0"/>
              <a:t>Using a (rectangular) coordinate system, we can use </a:t>
            </a:r>
            <a:r>
              <a:rPr lang="en-US" i="1" smtClean="0"/>
              <a:t>components</a:t>
            </a:r>
            <a:r>
              <a:rPr lang="en-US" i="1" baseline="30000" smtClean="0"/>
              <a:t> </a:t>
            </a:r>
            <a:r>
              <a:rPr lang="en-US" smtClean="0"/>
              <a:t> to manipulate vectors algebraically.</a:t>
            </a:r>
          </a:p>
          <a:p>
            <a:pPr lvl="1" indent="0" eaLnBrk="1" hangingPunct="1"/>
            <a:endParaRPr lang="en-US" smtClean="0"/>
          </a:p>
          <a:p>
            <a:pPr lvl="1" indent="0" eaLnBrk="1" hangingPunct="1"/>
            <a:r>
              <a:rPr lang="en-US" smtClean="0"/>
              <a:t>We shall use </a:t>
            </a:r>
            <a:r>
              <a:rPr lang="en-US" smtClean="0">
                <a:solidFill>
                  <a:srgbClr val="FF0000"/>
                </a:solidFill>
              </a:rPr>
              <a:t>Cartesian coordinates</a:t>
            </a:r>
            <a:r>
              <a:rPr lang="en-US" smtClean="0"/>
              <a:t>, a </a:t>
            </a:r>
            <a:r>
              <a:rPr lang="en-US" i="1" smtClean="0"/>
              <a:t>right-handed</a:t>
            </a:r>
            <a:r>
              <a:rPr lang="en-US" smtClean="0"/>
              <a:t> system of axes:</a:t>
            </a:r>
          </a:p>
          <a:p>
            <a:pPr lvl="1" indent="0" eaLnBrk="1" hangingPunct="1"/>
            <a:endParaRPr lang="en-US" smtClean="0"/>
          </a:p>
        </p:txBody>
      </p:sp>
      <p:grpSp>
        <p:nvGrpSpPr>
          <p:cNvPr id="291850" name="Group 10"/>
          <p:cNvGrpSpPr>
            <a:grpSpLocks/>
          </p:cNvGrpSpPr>
          <p:nvPr/>
        </p:nvGrpSpPr>
        <p:grpSpPr bwMode="auto">
          <a:xfrm>
            <a:off x="4398963" y="3827463"/>
            <a:ext cx="4308475" cy="2413000"/>
            <a:chOff x="2497" y="2411"/>
            <a:chExt cx="2714" cy="1520"/>
          </a:xfrm>
        </p:grpSpPr>
        <p:sp>
          <p:nvSpPr>
            <p:cNvPr id="292871" name="Line 4"/>
            <p:cNvSpPr>
              <a:spLocks noChangeShapeType="1"/>
            </p:cNvSpPr>
            <p:nvPr/>
          </p:nvSpPr>
          <p:spPr bwMode="auto">
            <a:xfrm flipV="1">
              <a:off x="3734" y="2742"/>
              <a:ext cx="1" cy="92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2872" name="Rectangle 5"/>
            <p:cNvSpPr>
              <a:spLocks noChangeArrowheads="1"/>
            </p:cNvSpPr>
            <p:nvPr/>
          </p:nvSpPr>
          <p:spPr bwMode="auto">
            <a:xfrm>
              <a:off x="3497" y="2411"/>
              <a:ext cx="37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 algn="ctr">
                <a:lnSpc>
                  <a:spcPct val="110000"/>
                </a:lnSpc>
              </a:pPr>
              <a:r>
                <a:rPr lang="en-US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292873" name="Line 6"/>
            <p:cNvSpPr>
              <a:spLocks noChangeShapeType="1"/>
            </p:cNvSpPr>
            <p:nvPr/>
          </p:nvSpPr>
          <p:spPr bwMode="auto">
            <a:xfrm>
              <a:off x="3057" y="3312"/>
              <a:ext cx="1898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2874" name="Rectangle 7"/>
            <p:cNvSpPr>
              <a:spLocks noChangeArrowheads="1"/>
            </p:cNvSpPr>
            <p:nvPr/>
          </p:nvSpPr>
          <p:spPr bwMode="auto">
            <a:xfrm>
              <a:off x="4840" y="3123"/>
              <a:ext cx="37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 algn="ctr">
                <a:lnSpc>
                  <a:spcPct val="110000"/>
                </a:lnSpc>
              </a:pPr>
              <a:r>
                <a:rPr lang="en-US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292875" name="Line 8"/>
            <p:cNvSpPr>
              <a:spLocks noChangeShapeType="1"/>
            </p:cNvSpPr>
            <p:nvPr/>
          </p:nvSpPr>
          <p:spPr bwMode="auto">
            <a:xfrm flipH="1">
              <a:off x="2860" y="3131"/>
              <a:ext cx="1248" cy="59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2876" name="Rectangle 9"/>
            <p:cNvSpPr>
              <a:spLocks noChangeArrowheads="1"/>
            </p:cNvSpPr>
            <p:nvPr/>
          </p:nvSpPr>
          <p:spPr bwMode="auto">
            <a:xfrm>
              <a:off x="2497" y="3620"/>
              <a:ext cx="37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 algn="ctr">
                <a:lnSpc>
                  <a:spcPct val="110000"/>
                </a:lnSpc>
              </a:pPr>
              <a:r>
                <a:rPr lang="en-US" b="1" i="1">
                  <a:solidFill>
                    <a:srgbClr val="000066"/>
                  </a:solidFill>
                  <a:latin typeface="Times New Roman" pitchFamily="18" charset="0"/>
                </a:rPr>
                <a:t>z</a:t>
              </a:r>
            </a:p>
          </p:txBody>
        </p:sp>
      </p:grpSp>
      <p:sp>
        <p:nvSpPr>
          <p:cNvPr id="291851" name="Rectangle 11"/>
          <p:cNvSpPr>
            <a:spLocks noChangeArrowheads="1"/>
          </p:cNvSpPr>
          <p:nvPr/>
        </p:nvSpPr>
        <p:spPr bwMode="auto">
          <a:xfrm>
            <a:off x="179388" y="4518025"/>
            <a:ext cx="4348162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(The (entire) system can be rotated – any which way – to suit the situation.)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1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2918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54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908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3E95314-FBD0-4569-B7DC-B8C1572C63F7}" type="slidenum">
              <a:rPr lang="en-US" smtClean="0">
                <a:latin typeface="Koala"/>
                <a:cs typeface="Arial" charset="0"/>
              </a:rPr>
              <a:pPr/>
              <a:t>9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908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VECTOR COMPONENTS</a:t>
            </a:r>
            <a:endParaRPr lang="en-US" smtClean="0"/>
          </a:p>
        </p:txBody>
      </p:sp>
      <p:sp>
        <p:nvSpPr>
          <p:cNvPr id="2908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US" smtClean="0"/>
              <a:t>Adding two vectors (graphically joining them head-to-tail) produces a resultant (drawn from the tail of the first to the head of the last)…</a:t>
            </a:r>
          </a:p>
        </p:txBody>
      </p:sp>
      <p:graphicFrame>
        <p:nvGraphicFramePr>
          <p:cNvPr id="290828" name="Object 12"/>
          <p:cNvGraphicFramePr>
            <a:graphicFrameLocks noChangeAspect="1"/>
          </p:cNvGraphicFramePr>
          <p:nvPr/>
        </p:nvGraphicFramePr>
        <p:xfrm>
          <a:off x="5746750" y="327660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60" name="Equation" r:id="rId4" imgW="1498320" imgH="431640" progId="Equation.DSMT4">
                  <p:embed/>
                </p:oleObj>
              </mc:Choice>
              <mc:Fallback>
                <p:oleObj name="Equation" r:id="rId4" imgW="1498320" imgH="431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0" y="3276600"/>
                        <a:ext cx="1498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0839" name="Line 23"/>
          <p:cNvSpPr>
            <a:spLocks noChangeShapeType="1"/>
          </p:cNvSpPr>
          <p:nvPr/>
        </p:nvSpPr>
        <p:spPr bwMode="auto">
          <a:xfrm flipV="1">
            <a:off x="7631113" y="2781300"/>
            <a:ext cx="488950" cy="1916113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0840" name="Line 24"/>
          <p:cNvSpPr>
            <a:spLocks noChangeShapeType="1"/>
          </p:cNvSpPr>
          <p:nvPr/>
        </p:nvSpPr>
        <p:spPr bwMode="auto">
          <a:xfrm flipV="1">
            <a:off x="6416675" y="4697413"/>
            <a:ext cx="1216025" cy="0"/>
          </a:xfrm>
          <a:prstGeom prst="line">
            <a:avLst/>
          </a:prstGeom>
          <a:noFill/>
          <a:ln w="44450">
            <a:solidFill>
              <a:srgbClr val="759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90842" name="Object 26"/>
          <p:cNvGraphicFramePr>
            <a:graphicFrameLocks noChangeAspect="1"/>
          </p:cNvGraphicFramePr>
          <p:nvPr/>
        </p:nvGraphicFramePr>
        <p:xfrm>
          <a:off x="6913563" y="4751388"/>
          <a:ext cx="342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61" name="Equation" r:id="rId6" imgW="342720" imgH="431640" progId="Equation.DSMT4">
                  <p:embed/>
                </p:oleObj>
              </mc:Choice>
              <mc:Fallback>
                <p:oleObj name="Equation" r:id="rId6" imgW="342720" imgH="4316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563" y="4751388"/>
                        <a:ext cx="342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0853" name="Object 37"/>
          <p:cNvGraphicFramePr>
            <a:graphicFrameLocks noChangeAspect="1"/>
          </p:cNvGraphicFramePr>
          <p:nvPr/>
        </p:nvGraphicFramePr>
        <p:xfrm>
          <a:off x="7867650" y="3762375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62" name="Equation" r:id="rId8" imgW="355320" imgH="431640" progId="Equation.DSMT4">
                  <p:embed/>
                </p:oleObj>
              </mc:Choice>
              <mc:Fallback>
                <p:oleObj name="Equation" r:id="rId8" imgW="355320" imgH="43164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650" y="3762375"/>
                        <a:ext cx="35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0827" name="Line 11"/>
          <p:cNvSpPr>
            <a:spLocks noChangeShapeType="1"/>
          </p:cNvSpPr>
          <p:nvPr/>
        </p:nvSpPr>
        <p:spPr bwMode="auto">
          <a:xfrm flipV="1">
            <a:off x="6405563" y="2794000"/>
            <a:ext cx="1730375" cy="1920875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0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29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0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90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0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39" grpId="0" animBg="1"/>
      <p:bldP spid="290840" grpId="0" animBg="1"/>
      <p:bldP spid="290827" grpId="0" animBg="1"/>
    </p:bldLst>
  </p:timing>
</p:sld>
</file>

<file path=ppt/theme/theme1.xml><?xml version="1.0" encoding="utf-8"?>
<a:theme xmlns:a="http://schemas.openxmlformats.org/drawingml/2006/main" name="PHY1010W">
  <a:themeElements>
    <a:clrScheme name="PHY1010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Y1010W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</a:objectDefaults>
  <a:extraClrSchemeLst>
    <a:extraClrScheme>
      <a:clrScheme name="PHY1010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PHY1010W</Template>
  <TotalTime>3117</TotalTime>
  <Words>1646</Words>
  <Application>Microsoft Office PowerPoint</Application>
  <PresentationFormat>On-screen Show (4:3)</PresentationFormat>
  <Paragraphs>421</Paragraphs>
  <Slides>32</Slides>
  <Notes>32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PHY1010W</vt:lpstr>
      <vt:lpstr>Equation</vt:lpstr>
      <vt:lpstr>PHY1012F VECTORS  </vt:lpstr>
      <vt:lpstr>VECTORS</vt:lpstr>
      <vt:lpstr>VECTORS</vt:lpstr>
      <vt:lpstr>SCALARS and VECTORS </vt:lpstr>
      <vt:lpstr>VECTOR REPRESENTATION and NOTATION</vt:lpstr>
      <vt:lpstr>GRAPHICAL VECTOR ADDITION</vt:lpstr>
      <vt:lpstr>MULTIPLYING A VECTOR BY A SCALAR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VECTOR COMPONENTS</vt:lpstr>
      <vt:lpstr>UNIT VECTORS</vt:lpstr>
      <vt:lpstr>UNIT VECTORS</vt:lpstr>
      <vt:lpstr>ALGEBRAIC ADDITION OF VECTORS </vt:lpstr>
      <vt:lpstr>ALGEBRAIC ADDITION OF VECTORS</vt:lpstr>
      <vt:lpstr>ALGEBRAIC ADDITION OF VECTORS</vt:lpstr>
      <vt:lpstr>GRAPHICAL VECTOR ADDITION</vt:lpstr>
      <vt:lpstr>ALGEBRAIC ADDITION OF VECTORS</vt:lpstr>
      <vt:lpstr>ALGEBRAIC ADDITION OF VECTORS</vt:lpstr>
      <vt:lpstr>ALGEBRAIC ADDITION OF VECTORS</vt:lpstr>
      <vt:lpstr>VECTORS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Gregor Leigh</dc:creator>
  <cp:lastModifiedBy>Angus James Morrison</cp:lastModifiedBy>
  <cp:revision>188</cp:revision>
  <dcterms:created xsi:type="dcterms:W3CDTF">2006-03-12T12:17:27Z</dcterms:created>
  <dcterms:modified xsi:type="dcterms:W3CDTF">2014-05-19T16:12:50Z</dcterms:modified>
</cp:coreProperties>
</file>