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63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65.xml" ContentType="application/vnd.openxmlformats-officedocument.presentationml.notesSlide+xml"/>
  <Override PartName="/ppt/notesSlides/notesSlide6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  <p:sldMasterId id="2147483651" r:id="rId2"/>
    <p:sldMasterId id="2147483652" r:id="rId3"/>
  </p:sldMasterIdLst>
  <p:notesMasterIdLst>
    <p:notesMasterId r:id="rId70"/>
  </p:notesMasterIdLst>
  <p:handoutMasterIdLst>
    <p:handoutMasterId r:id="rId71"/>
  </p:handoutMasterIdLst>
  <p:sldIdLst>
    <p:sldId id="495" r:id="rId4"/>
    <p:sldId id="337" r:id="rId5"/>
    <p:sldId id="338" r:id="rId6"/>
    <p:sldId id="383" r:id="rId7"/>
    <p:sldId id="385" r:id="rId8"/>
    <p:sldId id="341" r:id="rId9"/>
    <p:sldId id="357" r:id="rId10"/>
    <p:sldId id="342" r:id="rId11"/>
    <p:sldId id="387" r:id="rId12"/>
    <p:sldId id="343" r:id="rId13"/>
    <p:sldId id="344" r:id="rId14"/>
    <p:sldId id="391" r:id="rId15"/>
    <p:sldId id="345" r:id="rId16"/>
    <p:sldId id="460" r:id="rId17"/>
    <p:sldId id="490" r:id="rId18"/>
    <p:sldId id="395" r:id="rId19"/>
    <p:sldId id="347" r:id="rId20"/>
    <p:sldId id="484" r:id="rId21"/>
    <p:sldId id="348" r:id="rId22"/>
    <p:sldId id="487" r:id="rId23"/>
    <p:sldId id="399" r:id="rId24"/>
    <p:sldId id="401" r:id="rId25"/>
    <p:sldId id="405" r:id="rId26"/>
    <p:sldId id="402" r:id="rId27"/>
    <p:sldId id="478" r:id="rId28"/>
    <p:sldId id="409" r:id="rId29"/>
    <p:sldId id="410" r:id="rId30"/>
    <p:sldId id="411" r:id="rId31"/>
    <p:sldId id="413" r:id="rId32"/>
    <p:sldId id="414" r:id="rId33"/>
    <p:sldId id="433" r:id="rId34"/>
    <p:sldId id="434" r:id="rId35"/>
    <p:sldId id="435" r:id="rId36"/>
    <p:sldId id="437" r:id="rId37"/>
    <p:sldId id="438" r:id="rId38"/>
    <p:sldId id="439" r:id="rId39"/>
    <p:sldId id="480" r:id="rId40"/>
    <p:sldId id="440" r:id="rId41"/>
    <p:sldId id="489" r:id="rId42"/>
    <p:sldId id="441" r:id="rId43"/>
    <p:sldId id="442" r:id="rId44"/>
    <p:sldId id="443" r:id="rId45"/>
    <p:sldId id="466" r:id="rId46"/>
    <p:sldId id="444" r:id="rId47"/>
    <p:sldId id="445" r:id="rId48"/>
    <p:sldId id="447" r:id="rId49"/>
    <p:sldId id="448" r:id="rId50"/>
    <p:sldId id="453" r:id="rId51"/>
    <p:sldId id="454" r:id="rId52"/>
    <p:sldId id="451" r:id="rId53"/>
    <p:sldId id="455" r:id="rId54"/>
    <p:sldId id="468" r:id="rId55"/>
    <p:sldId id="494" r:id="rId56"/>
    <p:sldId id="469" r:id="rId57"/>
    <p:sldId id="470" r:id="rId58"/>
    <p:sldId id="471" r:id="rId59"/>
    <p:sldId id="488" r:id="rId60"/>
    <p:sldId id="457" r:id="rId61"/>
    <p:sldId id="461" r:id="rId62"/>
    <p:sldId id="459" r:id="rId63"/>
    <p:sldId id="473" r:id="rId64"/>
    <p:sldId id="458" r:id="rId65"/>
    <p:sldId id="474" r:id="rId66"/>
    <p:sldId id="462" r:id="rId67"/>
    <p:sldId id="463" r:id="rId68"/>
    <p:sldId id="472" r:id="rId6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 Rounded MT Bold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 Rounded MT Bold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 Rounded MT Bold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 Rounded MT Bold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 Rounded MT Bold" pitchFamily="34" charset="0"/>
        <a:ea typeface="+mn-ea"/>
        <a:cs typeface="Arial" charset="0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Arial Rounded MT Bold" pitchFamily="34" charset="0"/>
        <a:ea typeface="+mn-ea"/>
        <a:cs typeface="Arial" charset="0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Arial Rounded MT Bold" pitchFamily="34" charset="0"/>
        <a:ea typeface="+mn-ea"/>
        <a:cs typeface="Arial" charset="0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Arial Rounded MT Bold" pitchFamily="34" charset="0"/>
        <a:ea typeface="+mn-ea"/>
        <a:cs typeface="Arial" charset="0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Arial Rounded MT Bold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00"/>
    <a:srgbClr val="DBB191"/>
    <a:srgbClr val="00CC00"/>
    <a:srgbClr val="D2D2FF"/>
    <a:srgbClr val="EBEBFF"/>
    <a:srgbClr val="0000CC"/>
    <a:srgbClr val="3399FF"/>
    <a:srgbClr val="00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775" autoAdjust="0"/>
    <p:restoredTop sz="97924" autoAdjust="0"/>
  </p:normalViewPr>
  <p:slideViewPr>
    <p:cSldViewPr snapToGrid="0">
      <p:cViewPr varScale="1">
        <p:scale>
          <a:sx n="69" d="100"/>
          <a:sy n="69" d="100"/>
        </p:scale>
        <p:origin x="-188" y="-80"/>
      </p:cViewPr>
      <p:guideLst>
        <p:guide orient="horz" pos="4275"/>
        <p:guide pos="575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880"/>
    </p:cViewPr>
  </p:sorterViewPr>
  <p:notesViewPr>
    <p:cSldViewPr snapToGrid="0">
      <p:cViewPr varScale="1">
        <p:scale>
          <a:sx n="99" d="100"/>
          <a:sy n="99" d="100"/>
        </p:scale>
        <p:origin x="-3492" y="-9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9" Type="http://schemas.openxmlformats.org/officeDocument/2006/relationships/slide" Target="slides/slide36.xml"/><Relationship Id="rId21" Type="http://schemas.openxmlformats.org/officeDocument/2006/relationships/slide" Target="slides/slide18.xml"/><Relationship Id="rId34" Type="http://schemas.openxmlformats.org/officeDocument/2006/relationships/slide" Target="slides/slide31.xml"/><Relationship Id="rId42" Type="http://schemas.openxmlformats.org/officeDocument/2006/relationships/slide" Target="slides/slide39.xml"/><Relationship Id="rId47" Type="http://schemas.openxmlformats.org/officeDocument/2006/relationships/slide" Target="slides/slide44.xml"/><Relationship Id="rId50" Type="http://schemas.openxmlformats.org/officeDocument/2006/relationships/slide" Target="slides/slide47.xml"/><Relationship Id="rId55" Type="http://schemas.openxmlformats.org/officeDocument/2006/relationships/slide" Target="slides/slide52.xml"/><Relationship Id="rId63" Type="http://schemas.openxmlformats.org/officeDocument/2006/relationships/slide" Target="slides/slide60.xml"/><Relationship Id="rId68" Type="http://schemas.openxmlformats.org/officeDocument/2006/relationships/slide" Target="slides/slide65.xml"/><Relationship Id="rId7" Type="http://schemas.openxmlformats.org/officeDocument/2006/relationships/slide" Target="slides/slide4.xml"/><Relationship Id="rId71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9" Type="http://schemas.openxmlformats.org/officeDocument/2006/relationships/slide" Target="slides/slide26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slide" Target="slides/slide29.xml"/><Relationship Id="rId37" Type="http://schemas.openxmlformats.org/officeDocument/2006/relationships/slide" Target="slides/slide34.xml"/><Relationship Id="rId40" Type="http://schemas.openxmlformats.org/officeDocument/2006/relationships/slide" Target="slides/slide37.xml"/><Relationship Id="rId45" Type="http://schemas.openxmlformats.org/officeDocument/2006/relationships/slide" Target="slides/slide42.xml"/><Relationship Id="rId53" Type="http://schemas.openxmlformats.org/officeDocument/2006/relationships/slide" Target="slides/slide50.xml"/><Relationship Id="rId58" Type="http://schemas.openxmlformats.org/officeDocument/2006/relationships/slide" Target="slides/slide55.xml"/><Relationship Id="rId66" Type="http://schemas.openxmlformats.org/officeDocument/2006/relationships/slide" Target="slides/slide63.xml"/><Relationship Id="rId74" Type="http://schemas.openxmlformats.org/officeDocument/2006/relationships/theme" Target="theme/theme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slide" Target="slides/slide33.xml"/><Relationship Id="rId49" Type="http://schemas.openxmlformats.org/officeDocument/2006/relationships/slide" Target="slides/slide46.xml"/><Relationship Id="rId57" Type="http://schemas.openxmlformats.org/officeDocument/2006/relationships/slide" Target="slides/slide54.xml"/><Relationship Id="rId61" Type="http://schemas.openxmlformats.org/officeDocument/2006/relationships/slide" Target="slides/slide58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slide" Target="slides/slide28.xml"/><Relationship Id="rId44" Type="http://schemas.openxmlformats.org/officeDocument/2006/relationships/slide" Target="slides/slide41.xml"/><Relationship Id="rId52" Type="http://schemas.openxmlformats.org/officeDocument/2006/relationships/slide" Target="slides/slide49.xml"/><Relationship Id="rId60" Type="http://schemas.openxmlformats.org/officeDocument/2006/relationships/slide" Target="slides/slide57.xml"/><Relationship Id="rId65" Type="http://schemas.openxmlformats.org/officeDocument/2006/relationships/slide" Target="slides/slide62.xml"/><Relationship Id="rId73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slide" Target="slides/slide32.xml"/><Relationship Id="rId43" Type="http://schemas.openxmlformats.org/officeDocument/2006/relationships/slide" Target="slides/slide40.xml"/><Relationship Id="rId48" Type="http://schemas.openxmlformats.org/officeDocument/2006/relationships/slide" Target="slides/slide45.xml"/><Relationship Id="rId56" Type="http://schemas.openxmlformats.org/officeDocument/2006/relationships/slide" Target="slides/slide53.xml"/><Relationship Id="rId64" Type="http://schemas.openxmlformats.org/officeDocument/2006/relationships/slide" Target="slides/slide61.xml"/><Relationship Id="rId69" Type="http://schemas.openxmlformats.org/officeDocument/2006/relationships/slide" Target="slides/slide66.xml"/><Relationship Id="rId8" Type="http://schemas.openxmlformats.org/officeDocument/2006/relationships/slide" Target="slides/slide5.xml"/><Relationship Id="rId51" Type="http://schemas.openxmlformats.org/officeDocument/2006/relationships/slide" Target="slides/slide48.xml"/><Relationship Id="rId72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slide" Target="slides/slide30.xml"/><Relationship Id="rId38" Type="http://schemas.openxmlformats.org/officeDocument/2006/relationships/slide" Target="slides/slide35.xml"/><Relationship Id="rId46" Type="http://schemas.openxmlformats.org/officeDocument/2006/relationships/slide" Target="slides/slide43.xml"/><Relationship Id="rId59" Type="http://schemas.openxmlformats.org/officeDocument/2006/relationships/slide" Target="slides/slide56.xml"/><Relationship Id="rId67" Type="http://schemas.openxmlformats.org/officeDocument/2006/relationships/slide" Target="slides/slide64.xml"/><Relationship Id="rId20" Type="http://schemas.openxmlformats.org/officeDocument/2006/relationships/slide" Target="slides/slide17.xml"/><Relationship Id="rId41" Type="http://schemas.openxmlformats.org/officeDocument/2006/relationships/slide" Target="slides/slide38.xml"/><Relationship Id="rId54" Type="http://schemas.openxmlformats.org/officeDocument/2006/relationships/slide" Target="slides/slide51.xml"/><Relationship Id="rId62" Type="http://schemas.openxmlformats.org/officeDocument/2006/relationships/slide" Target="slides/slide59.xml"/><Relationship Id="rId70" Type="http://schemas.openxmlformats.org/officeDocument/2006/relationships/notesMaster" Target="notesMasters/notesMaster1.xml"/><Relationship Id="rId7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8" Type="http://schemas.openxmlformats.org/officeDocument/2006/relationships/image" Target="../media/image30.wmf"/><Relationship Id="rId3" Type="http://schemas.openxmlformats.org/officeDocument/2006/relationships/image" Target="../media/image25.wmf"/><Relationship Id="rId7" Type="http://schemas.openxmlformats.org/officeDocument/2006/relationships/image" Target="../media/image29.wmf"/><Relationship Id="rId2" Type="http://schemas.openxmlformats.org/officeDocument/2006/relationships/image" Target="../media/image24.wmf"/><Relationship Id="rId1" Type="http://schemas.openxmlformats.org/officeDocument/2006/relationships/image" Target="../media/image23.wmf"/><Relationship Id="rId6" Type="http://schemas.openxmlformats.org/officeDocument/2006/relationships/image" Target="../media/image28.wmf"/><Relationship Id="rId5" Type="http://schemas.openxmlformats.org/officeDocument/2006/relationships/image" Target="../media/image27.wmf"/><Relationship Id="rId4" Type="http://schemas.openxmlformats.org/officeDocument/2006/relationships/image" Target="../media/image26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3.wmf"/><Relationship Id="rId2" Type="http://schemas.openxmlformats.org/officeDocument/2006/relationships/image" Target="../media/image32.wmf"/><Relationship Id="rId1" Type="http://schemas.openxmlformats.org/officeDocument/2006/relationships/image" Target="../media/image31.wmf"/><Relationship Id="rId4" Type="http://schemas.openxmlformats.org/officeDocument/2006/relationships/image" Target="../media/image34.wmf"/></Relationships>
</file>

<file path=ppt/drawings/_rels/vmlDrawing12.vml.rels><?xml version="1.0" encoding="UTF-8" standalone="yes"?>
<Relationships xmlns="http://schemas.openxmlformats.org/package/2006/relationships"><Relationship Id="rId2" Type="http://schemas.openxmlformats.org/officeDocument/2006/relationships/image" Target="../media/image36.wmf"/><Relationship Id="rId1" Type="http://schemas.openxmlformats.org/officeDocument/2006/relationships/image" Target="../media/image35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39.wmf"/><Relationship Id="rId7" Type="http://schemas.openxmlformats.org/officeDocument/2006/relationships/image" Target="../media/image43.wmf"/><Relationship Id="rId2" Type="http://schemas.openxmlformats.org/officeDocument/2006/relationships/image" Target="../media/image38.wmf"/><Relationship Id="rId1" Type="http://schemas.openxmlformats.org/officeDocument/2006/relationships/image" Target="../media/image37.wmf"/><Relationship Id="rId6" Type="http://schemas.openxmlformats.org/officeDocument/2006/relationships/image" Target="../media/image42.wmf"/><Relationship Id="rId5" Type="http://schemas.openxmlformats.org/officeDocument/2006/relationships/image" Target="../media/image41.wmf"/><Relationship Id="rId4" Type="http://schemas.openxmlformats.org/officeDocument/2006/relationships/image" Target="../media/image40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46.wmf"/><Relationship Id="rId2" Type="http://schemas.openxmlformats.org/officeDocument/2006/relationships/image" Target="../media/image45.wmf"/><Relationship Id="rId1" Type="http://schemas.openxmlformats.org/officeDocument/2006/relationships/image" Target="../media/image44.wmf"/></Relationships>
</file>

<file path=ppt/drawings/_rels/vmlDrawing15.vml.rels><?xml version="1.0" encoding="UTF-8" standalone="yes"?>
<Relationships xmlns="http://schemas.openxmlformats.org/package/2006/relationships"><Relationship Id="rId2" Type="http://schemas.openxmlformats.org/officeDocument/2006/relationships/image" Target="../media/image48.wmf"/><Relationship Id="rId1" Type="http://schemas.openxmlformats.org/officeDocument/2006/relationships/image" Target="../media/image47.wmf"/></Relationships>
</file>

<file path=ppt/drawings/_rels/vmlDrawing16.vml.rels><?xml version="1.0" encoding="UTF-8" standalone="yes"?>
<Relationships xmlns="http://schemas.openxmlformats.org/package/2006/relationships"><Relationship Id="rId3" Type="http://schemas.openxmlformats.org/officeDocument/2006/relationships/image" Target="../media/image36.wmf"/><Relationship Id="rId2" Type="http://schemas.openxmlformats.org/officeDocument/2006/relationships/image" Target="../media/image50.wmf"/><Relationship Id="rId1" Type="http://schemas.openxmlformats.org/officeDocument/2006/relationships/image" Target="../media/image49.wmf"/></Relationships>
</file>

<file path=ppt/drawings/_rels/vmlDrawing17.vml.rels><?xml version="1.0" encoding="UTF-8" standalone="yes"?>
<Relationships xmlns="http://schemas.openxmlformats.org/package/2006/relationships"><Relationship Id="rId1" Type="http://schemas.openxmlformats.org/officeDocument/2006/relationships/image" Target="../media/image51.wmf"/></Relationships>
</file>

<file path=ppt/drawings/_rels/vmlDrawing18.vml.rels><?xml version="1.0" encoding="UTF-8" standalone="yes"?>
<Relationships xmlns="http://schemas.openxmlformats.org/package/2006/relationships"><Relationship Id="rId1" Type="http://schemas.openxmlformats.org/officeDocument/2006/relationships/image" Target="../media/image52.wmf"/></Relationships>
</file>

<file path=ppt/drawings/_rels/vmlDrawing19.vml.rels><?xml version="1.0" encoding="UTF-8" standalone="yes"?>
<Relationships xmlns="http://schemas.openxmlformats.org/package/2006/relationships"><Relationship Id="rId1" Type="http://schemas.openxmlformats.org/officeDocument/2006/relationships/image" Target="../media/image53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Relationship Id="rId5" Type="http://schemas.openxmlformats.org/officeDocument/2006/relationships/image" Target="../media/image8.wmf"/><Relationship Id="rId4" Type="http://schemas.openxmlformats.org/officeDocument/2006/relationships/image" Target="../media/image7.wmf"/></Relationships>
</file>

<file path=ppt/drawings/_rels/vmlDrawing20.vml.rels><?xml version="1.0" encoding="UTF-8" standalone="yes"?>
<Relationships xmlns="http://schemas.openxmlformats.org/package/2006/relationships"><Relationship Id="rId2" Type="http://schemas.openxmlformats.org/officeDocument/2006/relationships/image" Target="../media/image55.wmf"/><Relationship Id="rId1" Type="http://schemas.openxmlformats.org/officeDocument/2006/relationships/image" Target="../media/image54.wmf"/></Relationships>
</file>

<file path=ppt/drawings/_rels/vmlDrawing21.vml.rels><?xml version="1.0" encoding="UTF-8" standalone="yes"?>
<Relationships xmlns="http://schemas.openxmlformats.org/package/2006/relationships"><Relationship Id="rId2" Type="http://schemas.openxmlformats.org/officeDocument/2006/relationships/image" Target="../media/image56.wmf"/><Relationship Id="rId1" Type="http://schemas.openxmlformats.org/officeDocument/2006/relationships/image" Target="../media/image54.wmf"/></Relationships>
</file>

<file path=ppt/drawings/_rels/vmlDrawing22.vml.rels><?xml version="1.0" encoding="UTF-8" standalone="yes"?>
<Relationships xmlns="http://schemas.openxmlformats.org/package/2006/relationships"><Relationship Id="rId3" Type="http://schemas.openxmlformats.org/officeDocument/2006/relationships/image" Target="../media/image59.wmf"/><Relationship Id="rId2" Type="http://schemas.openxmlformats.org/officeDocument/2006/relationships/image" Target="../media/image58.wmf"/><Relationship Id="rId1" Type="http://schemas.openxmlformats.org/officeDocument/2006/relationships/image" Target="../media/image57.wmf"/></Relationships>
</file>

<file path=ppt/drawings/_rels/vmlDrawing23.vml.rels><?xml version="1.0" encoding="UTF-8" standalone="yes"?>
<Relationships xmlns="http://schemas.openxmlformats.org/package/2006/relationships"><Relationship Id="rId3" Type="http://schemas.openxmlformats.org/officeDocument/2006/relationships/image" Target="../media/image62.wmf"/><Relationship Id="rId2" Type="http://schemas.openxmlformats.org/officeDocument/2006/relationships/image" Target="../media/image61.wmf"/><Relationship Id="rId1" Type="http://schemas.openxmlformats.org/officeDocument/2006/relationships/image" Target="../media/image60.wmf"/><Relationship Id="rId4" Type="http://schemas.openxmlformats.org/officeDocument/2006/relationships/image" Target="../media/image63.wmf"/></Relationships>
</file>

<file path=ppt/drawings/_rels/vmlDrawing24.vml.rels><?xml version="1.0" encoding="UTF-8" standalone="yes"?>
<Relationships xmlns="http://schemas.openxmlformats.org/package/2006/relationships"><Relationship Id="rId3" Type="http://schemas.openxmlformats.org/officeDocument/2006/relationships/image" Target="../media/image66.wmf"/><Relationship Id="rId2" Type="http://schemas.openxmlformats.org/officeDocument/2006/relationships/image" Target="../media/image65.wmf"/><Relationship Id="rId1" Type="http://schemas.openxmlformats.org/officeDocument/2006/relationships/image" Target="../media/image64.wmf"/><Relationship Id="rId4" Type="http://schemas.openxmlformats.org/officeDocument/2006/relationships/image" Target="../media/image67.wmf"/></Relationships>
</file>

<file path=ppt/drawings/_rels/vmlDrawing25.vml.rels><?xml version="1.0" encoding="UTF-8" standalone="yes"?>
<Relationships xmlns="http://schemas.openxmlformats.org/package/2006/relationships"><Relationship Id="rId3" Type="http://schemas.openxmlformats.org/officeDocument/2006/relationships/image" Target="../media/image69.wmf"/><Relationship Id="rId2" Type="http://schemas.openxmlformats.org/officeDocument/2006/relationships/image" Target="../media/image37.wmf"/><Relationship Id="rId1" Type="http://schemas.openxmlformats.org/officeDocument/2006/relationships/image" Target="../media/image68.wmf"/><Relationship Id="rId5" Type="http://schemas.openxmlformats.org/officeDocument/2006/relationships/image" Target="../media/image71.wmf"/><Relationship Id="rId4" Type="http://schemas.openxmlformats.org/officeDocument/2006/relationships/image" Target="../media/image70.wmf"/></Relationships>
</file>

<file path=ppt/drawings/_rels/vmlDrawing26.vml.rels><?xml version="1.0" encoding="UTF-8" standalone="yes"?>
<Relationships xmlns="http://schemas.openxmlformats.org/package/2006/relationships"><Relationship Id="rId8" Type="http://schemas.openxmlformats.org/officeDocument/2006/relationships/image" Target="../media/image79.wmf"/><Relationship Id="rId3" Type="http://schemas.openxmlformats.org/officeDocument/2006/relationships/image" Target="../media/image74.wmf"/><Relationship Id="rId7" Type="http://schemas.openxmlformats.org/officeDocument/2006/relationships/image" Target="../media/image78.wmf"/><Relationship Id="rId12" Type="http://schemas.openxmlformats.org/officeDocument/2006/relationships/image" Target="../media/image83.wmf"/><Relationship Id="rId2" Type="http://schemas.openxmlformats.org/officeDocument/2006/relationships/image" Target="../media/image73.wmf"/><Relationship Id="rId1" Type="http://schemas.openxmlformats.org/officeDocument/2006/relationships/image" Target="../media/image72.wmf"/><Relationship Id="rId6" Type="http://schemas.openxmlformats.org/officeDocument/2006/relationships/image" Target="../media/image77.wmf"/><Relationship Id="rId11" Type="http://schemas.openxmlformats.org/officeDocument/2006/relationships/image" Target="../media/image82.wmf"/><Relationship Id="rId5" Type="http://schemas.openxmlformats.org/officeDocument/2006/relationships/image" Target="../media/image76.wmf"/><Relationship Id="rId10" Type="http://schemas.openxmlformats.org/officeDocument/2006/relationships/image" Target="../media/image81.wmf"/><Relationship Id="rId4" Type="http://schemas.openxmlformats.org/officeDocument/2006/relationships/image" Target="../media/image75.wmf"/><Relationship Id="rId9" Type="http://schemas.openxmlformats.org/officeDocument/2006/relationships/image" Target="../media/image80.wmf"/></Relationships>
</file>

<file path=ppt/drawings/_rels/vmlDrawing27.vml.rels><?xml version="1.0" encoding="UTF-8" standalone="yes"?>
<Relationships xmlns="http://schemas.openxmlformats.org/package/2006/relationships"><Relationship Id="rId1" Type="http://schemas.openxmlformats.org/officeDocument/2006/relationships/image" Target="../media/image84.wmf"/></Relationships>
</file>

<file path=ppt/drawings/_rels/vmlDrawing28.vml.rels><?xml version="1.0" encoding="UTF-8" standalone="yes"?>
<Relationships xmlns="http://schemas.openxmlformats.org/package/2006/relationships"><Relationship Id="rId1" Type="http://schemas.openxmlformats.org/officeDocument/2006/relationships/image" Target="../media/image85.wmf"/></Relationships>
</file>

<file path=ppt/drawings/_rels/vmlDrawing29.vml.rels><?xml version="1.0" encoding="UTF-8" standalone="yes"?>
<Relationships xmlns="http://schemas.openxmlformats.org/package/2006/relationships"><Relationship Id="rId1" Type="http://schemas.openxmlformats.org/officeDocument/2006/relationships/image" Target="../media/image86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30.vml.rels><?xml version="1.0" encoding="UTF-8" standalone="yes"?>
<Relationships xmlns="http://schemas.openxmlformats.org/package/2006/relationships"><Relationship Id="rId3" Type="http://schemas.openxmlformats.org/officeDocument/2006/relationships/image" Target="../media/image89.wmf"/><Relationship Id="rId2" Type="http://schemas.openxmlformats.org/officeDocument/2006/relationships/image" Target="../media/image88.wmf"/><Relationship Id="rId1" Type="http://schemas.openxmlformats.org/officeDocument/2006/relationships/image" Target="../media/image87.wmf"/><Relationship Id="rId4" Type="http://schemas.openxmlformats.org/officeDocument/2006/relationships/image" Target="../media/image90.wmf"/></Relationships>
</file>

<file path=ppt/drawings/_rels/vmlDrawing31.vml.rels><?xml version="1.0" encoding="UTF-8" standalone="yes"?>
<Relationships xmlns="http://schemas.openxmlformats.org/package/2006/relationships"><Relationship Id="rId3" Type="http://schemas.openxmlformats.org/officeDocument/2006/relationships/image" Target="../media/image89.wmf"/><Relationship Id="rId2" Type="http://schemas.openxmlformats.org/officeDocument/2006/relationships/image" Target="../media/image88.wmf"/><Relationship Id="rId1" Type="http://schemas.openxmlformats.org/officeDocument/2006/relationships/image" Target="../media/image87.wmf"/><Relationship Id="rId4" Type="http://schemas.openxmlformats.org/officeDocument/2006/relationships/image" Target="../media/image90.wmf"/></Relationships>
</file>

<file path=ppt/drawings/_rels/vmlDrawing32.vml.rels><?xml version="1.0" encoding="UTF-8" standalone="yes"?>
<Relationships xmlns="http://schemas.openxmlformats.org/package/2006/relationships"><Relationship Id="rId1" Type="http://schemas.openxmlformats.org/officeDocument/2006/relationships/image" Target="../media/image91.wmf"/></Relationships>
</file>

<file path=ppt/drawings/_rels/vmlDrawing33.vml.rels><?xml version="1.0" encoding="UTF-8" standalone="yes"?>
<Relationships xmlns="http://schemas.openxmlformats.org/package/2006/relationships"><Relationship Id="rId3" Type="http://schemas.openxmlformats.org/officeDocument/2006/relationships/image" Target="../media/image94.wmf"/><Relationship Id="rId7" Type="http://schemas.openxmlformats.org/officeDocument/2006/relationships/image" Target="../media/image98.wmf"/><Relationship Id="rId2" Type="http://schemas.openxmlformats.org/officeDocument/2006/relationships/image" Target="../media/image93.wmf"/><Relationship Id="rId1" Type="http://schemas.openxmlformats.org/officeDocument/2006/relationships/image" Target="../media/image92.wmf"/><Relationship Id="rId6" Type="http://schemas.openxmlformats.org/officeDocument/2006/relationships/image" Target="../media/image97.wmf"/><Relationship Id="rId5" Type="http://schemas.openxmlformats.org/officeDocument/2006/relationships/image" Target="../media/image96.wmf"/><Relationship Id="rId4" Type="http://schemas.openxmlformats.org/officeDocument/2006/relationships/image" Target="../media/image95.wmf"/></Relationships>
</file>

<file path=ppt/drawings/_rels/vmlDrawing3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1.wmf"/><Relationship Id="rId7" Type="http://schemas.openxmlformats.org/officeDocument/2006/relationships/image" Target="../media/image105.wmf"/><Relationship Id="rId2" Type="http://schemas.openxmlformats.org/officeDocument/2006/relationships/image" Target="../media/image100.wmf"/><Relationship Id="rId1" Type="http://schemas.openxmlformats.org/officeDocument/2006/relationships/image" Target="../media/image99.wmf"/><Relationship Id="rId6" Type="http://schemas.openxmlformats.org/officeDocument/2006/relationships/image" Target="../media/image104.wmf"/><Relationship Id="rId5" Type="http://schemas.openxmlformats.org/officeDocument/2006/relationships/image" Target="../media/image103.wmf"/><Relationship Id="rId4" Type="http://schemas.openxmlformats.org/officeDocument/2006/relationships/image" Target="../media/image102.wmf"/></Relationships>
</file>

<file path=ppt/drawings/_rels/vmlDrawing3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6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image" Target="../media/image17.wmf"/><Relationship Id="rId1" Type="http://schemas.openxmlformats.org/officeDocument/2006/relationships/image" Target="../media/image16.wmf"/><Relationship Id="rId4" Type="http://schemas.openxmlformats.org/officeDocument/2006/relationships/image" Target="../media/image19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2" Type="http://schemas.openxmlformats.org/officeDocument/2006/relationships/image" Target="../media/image21.wmf"/><Relationship Id="rId1" Type="http://schemas.openxmlformats.org/officeDocument/2006/relationships/image" Target="../media/image20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36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236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defRPr sz="1800">
                <a:cs typeface="+mn-cs"/>
              </a:defRPr>
            </a:lvl1pPr>
          </a:lstStyle>
          <a:p>
            <a:pPr>
              <a:defRPr/>
            </a:pPr>
            <a:r>
              <a:rPr lang="en-GB"/>
              <a:t>Kinematics</a:t>
            </a:r>
          </a:p>
        </p:txBody>
      </p:sp>
      <p:sp>
        <p:nvSpPr>
          <p:cNvPr id="6236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236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1F4362C0-01E1-4526-8877-246059B9C12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430207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78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738EC064-1C37-4144-BBD9-A0A3556EE5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390799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 Rounded MT Bold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 Rounded MT Bold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 Rounded MT Bold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 Rounded MT Bold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 Rounded MT Bold" pitchFamily="34" charset="0"/>
              </a:defRPr>
            </a:lvl5pPr>
            <a:lvl6pPr marL="2514600" indent="-228600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Rounded MT Bold" pitchFamily="34" charset="0"/>
              </a:defRPr>
            </a:lvl6pPr>
            <a:lvl7pPr marL="2971800" indent="-228600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Rounded MT Bold" pitchFamily="34" charset="0"/>
              </a:defRPr>
            </a:lvl7pPr>
            <a:lvl8pPr marL="3429000" indent="-228600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Rounded MT Bold" pitchFamily="34" charset="0"/>
              </a:defRPr>
            </a:lvl8pPr>
            <a:lvl9pPr marL="3886200" indent="-228600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Rounded MT Bold" pitchFamily="34" charset="0"/>
              </a:defRPr>
            </a:lvl9pPr>
          </a:lstStyle>
          <a:p>
            <a:pPr eaLnBrk="1" hangingPunct="1"/>
            <a:fld id="{34996E43-A4C2-48CB-9F1C-EF3353100F5B}" type="slidenum">
              <a:rPr lang="en-US" altLang="en-US" sz="1200" smtClean="0">
                <a:latin typeface="Arial" pitchFamily="34" charset="0"/>
              </a:rPr>
              <a:pPr eaLnBrk="1" hangingPunct="1"/>
              <a:t>1</a:t>
            </a:fld>
            <a:endParaRPr lang="en-US" altLang="en-US" sz="1200" smtClean="0">
              <a:latin typeface="Arial" pitchFamily="34" charset="0"/>
            </a:endParaRPr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585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F91EF88-2B7A-432D-AFEB-CB6C1496FA1B}" type="slidenum">
              <a:rPr lang="en-US" smtClean="0">
                <a:cs typeface="Arial" charset="0"/>
              </a:rPr>
              <a:pPr/>
              <a:t>10</a:t>
            </a:fld>
            <a:endParaRPr lang="en-US" smtClean="0">
              <a:cs typeface="Arial" charset="0"/>
            </a:endParaRPr>
          </a:p>
        </p:txBody>
      </p:sp>
      <p:sp>
        <p:nvSpPr>
          <p:cNvPr id="5058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58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ZA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790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EAB6E92-1637-4F23-AB26-12ACD63E41CB}" type="slidenum">
              <a:rPr lang="en-US" smtClean="0">
                <a:cs typeface="Arial" charset="0"/>
              </a:rPr>
              <a:pPr/>
              <a:t>11</a:t>
            </a:fld>
            <a:endParaRPr lang="en-US" smtClean="0">
              <a:cs typeface="Arial" charset="0"/>
            </a:endParaRPr>
          </a:p>
        </p:txBody>
      </p:sp>
      <p:sp>
        <p:nvSpPr>
          <p:cNvPr id="5079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790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ZA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995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BE81B59-017D-416F-B8FA-740A47E3E09E}" type="slidenum">
              <a:rPr lang="en-US" smtClean="0">
                <a:cs typeface="Arial" charset="0"/>
              </a:rPr>
              <a:pPr/>
              <a:t>12</a:t>
            </a:fld>
            <a:endParaRPr lang="en-US" smtClean="0">
              <a:cs typeface="Arial" charset="0"/>
            </a:endParaRPr>
          </a:p>
        </p:txBody>
      </p:sp>
      <p:sp>
        <p:nvSpPr>
          <p:cNvPr id="5099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995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ZA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0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BB651E3-5F76-447C-A79D-824ADA3CEFD0}" type="slidenum">
              <a:rPr lang="en-US" smtClean="0">
                <a:cs typeface="Arial" charset="0"/>
              </a:rPr>
              <a:pPr/>
              <a:t>13</a:t>
            </a:fld>
            <a:endParaRPr lang="en-US" smtClean="0">
              <a:cs typeface="Arial" charset="0"/>
            </a:endParaRPr>
          </a:p>
        </p:txBody>
      </p:sp>
      <p:sp>
        <p:nvSpPr>
          <p:cNvPr id="5120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0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ZA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404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93CFFB3-D0D4-461F-A5BC-BC245FC3AC91}" type="slidenum">
              <a:rPr lang="en-US" smtClean="0">
                <a:cs typeface="Arial" charset="0"/>
              </a:rPr>
              <a:pPr/>
              <a:t>14</a:t>
            </a:fld>
            <a:endParaRPr lang="en-US" smtClean="0">
              <a:cs typeface="Arial" charset="0"/>
            </a:endParaRPr>
          </a:p>
        </p:txBody>
      </p:sp>
      <p:sp>
        <p:nvSpPr>
          <p:cNvPr id="5140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6175" y="685800"/>
            <a:ext cx="4570413" cy="3427413"/>
          </a:xfrm>
          <a:ln/>
        </p:spPr>
      </p:sp>
      <p:sp>
        <p:nvSpPr>
          <p:cNvPr id="5140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1813"/>
            <a:ext cx="5486400" cy="4116387"/>
          </a:xfrm>
          <a:noFill/>
          <a:ln/>
        </p:spPr>
        <p:txBody>
          <a:bodyPr/>
          <a:lstStyle/>
          <a:p>
            <a:pPr eaLnBrk="1" hangingPunct="1"/>
            <a:endParaRPr lang="en-ZA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8145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62629FAD-FE02-47A4-B8AE-70B766E9099E}" type="slidenum">
              <a:rPr lang="en-US" sz="1200">
                <a:latin typeface="Arial" charset="0"/>
              </a:rPr>
              <a:pPr algn="r"/>
              <a:t>15</a:t>
            </a:fld>
            <a:endParaRPr lang="en-US" sz="1200">
              <a:latin typeface="Arial" charset="0"/>
            </a:endParaRPr>
          </a:p>
        </p:txBody>
      </p:sp>
      <p:sp>
        <p:nvSpPr>
          <p:cNvPr id="518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6175" y="685800"/>
            <a:ext cx="4570413" cy="3427413"/>
          </a:xfrm>
          <a:ln/>
        </p:spPr>
      </p:sp>
      <p:sp>
        <p:nvSpPr>
          <p:cNvPr id="518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1813"/>
            <a:ext cx="5486400" cy="4116387"/>
          </a:xfrm>
          <a:noFill/>
          <a:ln/>
        </p:spPr>
        <p:txBody>
          <a:bodyPr/>
          <a:lstStyle/>
          <a:p>
            <a:pPr eaLnBrk="1" hangingPunct="1"/>
            <a:endParaRPr lang="en-ZA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633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E863DB9-0A7F-4E7F-9D1C-5BC346D6BE8E}" type="slidenum">
              <a:rPr lang="en-US" smtClean="0">
                <a:cs typeface="Arial" charset="0"/>
              </a:rPr>
              <a:pPr/>
              <a:t>16</a:t>
            </a:fld>
            <a:endParaRPr lang="en-US" smtClean="0">
              <a:cs typeface="Arial" charset="0"/>
            </a:endParaRPr>
          </a:p>
        </p:txBody>
      </p:sp>
      <p:sp>
        <p:nvSpPr>
          <p:cNvPr id="526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633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ZA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8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AAF90CE-50EE-4F28-B4AC-7C1F5A5ABEBD}" type="slidenum">
              <a:rPr lang="en-US" smtClean="0">
                <a:cs typeface="Arial" charset="0"/>
              </a:rPr>
              <a:pPr/>
              <a:t>17</a:t>
            </a:fld>
            <a:endParaRPr lang="en-US" smtClean="0">
              <a:cs typeface="Arial" charset="0"/>
            </a:endParaRPr>
          </a:p>
        </p:txBody>
      </p:sp>
      <p:sp>
        <p:nvSpPr>
          <p:cNvPr id="532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4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ZA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452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21092D6-3478-47F0-80A2-C8DEF8B24155}" type="slidenum">
              <a:rPr lang="en-US" smtClean="0">
                <a:cs typeface="Arial" charset="0"/>
              </a:rPr>
              <a:pPr/>
              <a:t>18</a:t>
            </a:fld>
            <a:endParaRPr lang="en-US" smtClean="0">
              <a:cs typeface="Arial" charset="0"/>
            </a:endParaRPr>
          </a:p>
        </p:txBody>
      </p:sp>
      <p:sp>
        <p:nvSpPr>
          <p:cNvPr id="534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45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ZA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657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6FF2AC0-1B3F-46CD-9917-460BABBEE1B6}" type="slidenum">
              <a:rPr lang="en-US" smtClean="0">
                <a:cs typeface="Arial" charset="0"/>
              </a:rPr>
              <a:pPr/>
              <a:t>19</a:t>
            </a:fld>
            <a:endParaRPr lang="en-US" smtClean="0">
              <a:cs typeface="Arial" charset="0"/>
            </a:endParaRPr>
          </a:p>
        </p:txBody>
      </p:sp>
      <p:sp>
        <p:nvSpPr>
          <p:cNvPr id="536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65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ZA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989C764-A6A4-4B19-894D-DFA8C6989D62}" type="slidenum">
              <a:rPr lang="en-US" smtClean="0">
                <a:cs typeface="Arial" charset="0"/>
              </a:rPr>
              <a:pPr/>
              <a:t>2</a:t>
            </a:fld>
            <a:endParaRPr lang="en-US" smtClean="0">
              <a:cs typeface="Arial" charset="0"/>
            </a:endParaRPr>
          </a:p>
        </p:txBody>
      </p:sp>
      <p:sp>
        <p:nvSpPr>
          <p:cNvPr id="419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ZA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862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B5A9C22-E7BA-401C-9E1C-B6668AFDFA73}" type="slidenum">
              <a:rPr lang="en-US" smtClean="0">
                <a:cs typeface="Arial" charset="0"/>
              </a:rPr>
              <a:pPr/>
              <a:t>20</a:t>
            </a:fld>
            <a:endParaRPr lang="en-US" smtClean="0">
              <a:cs typeface="Arial" charset="0"/>
            </a:endParaRPr>
          </a:p>
        </p:txBody>
      </p:sp>
      <p:sp>
        <p:nvSpPr>
          <p:cNvPr id="538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6175" y="685800"/>
            <a:ext cx="4570413" cy="3427413"/>
          </a:xfrm>
          <a:ln/>
        </p:spPr>
      </p:sp>
      <p:sp>
        <p:nvSpPr>
          <p:cNvPr id="538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1813"/>
            <a:ext cx="5486400" cy="4116387"/>
          </a:xfrm>
          <a:noFill/>
          <a:ln/>
        </p:spPr>
        <p:txBody>
          <a:bodyPr/>
          <a:lstStyle/>
          <a:p>
            <a:pPr eaLnBrk="1" hangingPunct="1"/>
            <a:endParaRPr lang="en-ZA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067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8825A7A-6252-4732-97FE-F530E481220C}" type="slidenum">
              <a:rPr lang="en-US" smtClean="0">
                <a:cs typeface="Arial" charset="0"/>
              </a:rPr>
              <a:pPr/>
              <a:t>21</a:t>
            </a:fld>
            <a:endParaRPr lang="en-US" smtClean="0">
              <a:cs typeface="Arial" charset="0"/>
            </a:endParaRPr>
          </a:p>
        </p:txBody>
      </p:sp>
      <p:sp>
        <p:nvSpPr>
          <p:cNvPr id="540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06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ZA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681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385E63C-44D7-4EDC-B997-12D736C0DDF0}" type="slidenum">
              <a:rPr lang="en-US" smtClean="0">
                <a:cs typeface="Arial" charset="0"/>
              </a:rPr>
              <a:pPr/>
              <a:t>22</a:t>
            </a:fld>
            <a:endParaRPr lang="en-US" smtClean="0">
              <a:cs typeface="Arial" charset="0"/>
            </a:endParaRPr>
          </a:p>
        </p:txBody>
      </p:sp>
      <p:sp>
        <p:nvSpPr>
          <p:cNvPr id="546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68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ZA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886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4DD1E12-AFF5-4BAD-90C2-CBD038CA5BAC}" type="slidenum">
              <a:rPr lang="en-US" smtClean="0">
                <a:cs typeface="Arial" charset="0"/>
              </a:rPr>
              <a:pPr/>
              <a:t>23</a:t>
            </a:fld>
            <a:endParaRPr lang="en-US" smtClean="0">
              <a:cs typeface="Arial" charset="0"/>
            </a:endParaRPr>
          </a:p>
        </p:txBody>
      </p:sp>
      <p:sp>
        <p:nvSpPr>
          <p:cNvPr id="548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88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ZA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091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688CCDB-1BF5-403D-B1CF-54E8E4455001}" type="slidenum">
              <a:rPr lang="en-US" smtClean="0">
                <a:cs typeface="Arial" charset="0"/>
              </a:rPr>
              <a:pPr/>
              <a:t>24</a:t>
            </a:fld>
            <a:endParaRPr lang="en-US" smtClean="0">
              <a:cs typeface="Arial" charset="0"/>
            </a:endParaRPr>
          </a:p>
        </p:txBody>
      </p:sp>
      <p:sp>
        <p:nvSpPr>
          <p:cNvPr id="550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09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ZA" smtClean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078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363D289-DDE2-4B65-A719-452E5DB22954}" type="slidenum">
              <a:rPr lang="en-US" smtClean="0">
                <a:cs typeface="Arial" charset="0"/>
              </a:rPr>
              <a:pPr/>
              <a:t>25</a:t>
            </a:fld>
            <a:endParaRPr lang="en-US" smtClean="0">
              <a:cs typeface="Arial" charset="0"/>
            </a:endParaRPr>
          </a:p>
        </p:txBody>
      </p:sp>
      <p:sp>
        <p:nvSpPr>
          <p:cNvPr id="6307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07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ZA" smtClean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283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67C5A67-1385-40D0-804C-486E1C1F778A}" type="slidenum">
              <a:rPr lang="en-US" smtClean="0">
                <a:cs typeface="Arial" charset="0"/>
              </a:rPr>
              <a:pPr/>
              <a:t>26</a:t>
            </a:fld>
            <a:endParaRPr lang="en-US" smtClean="0">
              <a:cs typeface="Arial" charset="0"/>
            </a:endParaRPr>
          </a:p>
        </p:txBody>
      </p:sp>
      <p:sp>
        <p:nvSpPr>
          <p:cNvPr id="6328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28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ZA" smtClean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8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7836B78-270F-44A5-A1BC-0462FA847F1C}" type="slidenum">
              <a:rPr lang="en-US" smtClean="0">
                <a:cs typeface="Arial" charset="0"/>
              </a:rPr>
              <a:pPr/>
              <a:t>27</a:t>
            </a:fld>
            <a:endParaRPr lang="en-US" smtClean="0">
              <a:cs typeface="Arial" charset="0"/>
            </a:endParaRPr>
          </a:p>
        </p:txBody>
      </p:sp>
      <p:sp>
        <p:nvSpPr>
          <p:cNvPr id="6348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8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ZA" smtClean="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692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121F229-9B2F-4863-914F-78E585B8C49F}" type="slidenum">
              <a:rPr lang="en-US" smtClean="0">
                <a:cs typeface="Arial" charset="0"/>
              </a:rPr>
              <a:pPr/>
              <a:t>28</a:t>
            </a:fld>
            <a:endParaRPr lang="en-US" smtClean="0">
              <a:cs typeface="Arial" charset="0"/>
            </a:endParaRPr>
          </a:p>
        </p:txBody>
      </p:sp>
      <p:sp>
        <p:nvSpPr>
          <p:cNvPr id="6369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69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ZA" smtClean="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897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D049CFE-7161-4FDD-9891-8B4972E04838}" type="slidenum">
              <a:rPr lang="en-US" smtClean="0">
                <a:cs typeface="Arial" charset="0"/>
              </a:rPr>
              <a:pPr/>
              <a:t>29</a:t>
            </a:fld>
            <a:endParaRPr lang="en-US" smtClean="0">
              <a:cs typeface="Arial" charset="0"/>
            </a:endParaRPr>
          </a:p>
        </p:txBody>
      </p:sp>
      <p:sp>
        <p:nvSpPr>
          <p:cNvPr id="6389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89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ZA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E53F20F-804C-4D94-9F3B-C9907B199DB9}" type="slidenum">
              <a:rPr lang="en-US" smtClean="0">
                <a:cs typeface="Arial" charset="0"/>
              </a:rPr>
              <a:pPr/>
              <a:t>3</a:t>
            </a:fld>
            <a:endParaRPr lang="en-US" smtClean="0">
              <a:cs typeface="Arial" charset="0"/>
            </a:endParaRPr>
          </a:p>
        </p:txBody>
      </p:sp>
      <p:sp>
        <p:nvSpPr>
          <p:cNvPr id="440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ZA" smtClean="0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102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61A1E03-DAF7-4390-A84B-E47F8DD8A4A0}" type="slidenum">
              <a:rPr lang="en-US" smtClean="0">
                <a:cs typeface="Arial" charset="0"/>
              </a:rPr>
              <a:pPr/>
              <a:t>30</a:t>
            </a:fld>
            <a:endParaRPr lang="en-US" smtClean="0">
              <a:cs typeface="Arial" charset="0"/>
            </a:endParaRPr>
          </a:p>
        </p:txBody>
      </p:sp>
      <p:sp>
        <p:nvSpPr>
          <p:cNvPr id="6410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102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ZA" smtClean="0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891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1BF0ECA-84C3-405B-9ECF-972118B4BF88}" type="slidenum">
              <a:rPr lang="en-US" smtClean="0">
                <a:cs typeface="Arial" charset="0"/>
              </a:rPr>
              <a:pPr/>
              <a:t>31</a:t>
            </a:fld>
            <a:endParaRPr lang="en-US" smtClean="0">
              <a:cs typeface="Arial" charset="0"/>
            </a:endParaRPr>
          </a:p>
        </p:txBody>
      </p:sp>
      <p:sp>
        <p:nvSpPr>
          <p:cNvPr id="678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89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ZA" smtClean="0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096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4E623A0-9EE9-4D12-ADA3-B426BD65D29E}" type="slidenum">
              <a:rPr lang="en-US" smtClean="0">
                <a:cs typeface="Arial" charset="0"/>
              </a:rPr>
              <a:pPr/>
              <a:t>32</a:t>
            </a:fld>
            <a:endParaRPr lang="en-US" smtClean="0">
              <a:cs typeface="Arial" charset="0"/>
            </a:endParaRPr>
          </a:p>
        </p:txBody>
      </p:sp>
      <p:sp>
        <p:nvSpPr>
          <p:cNvPr id="680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09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ZA" smtClean="0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300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9FBD488-7A72-499F-AF38-F83CFBF8F287}" type="slidenum">
              <a:rPr lang="en-US" smtClean="0">
                <a:cs typeface="Arial" charset="0"/>
              </a:rPr>
              <a:pPr/>
              <a:t>33</a:t>
            </a:fld>
            <a:endParaRPr lang="en-US" smtClean="0">
              <a:cs typeface="Arial" charset="0"/>
            </a:endParaRPr>
          </a:p>
        </p:txBody>
      </p:sp>
      <p:sp>
        <p:nvSpPr>
          <p:cNvPr id="683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30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ZA" smtClean="0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505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76E12F8-BF71-4A0F-BC57-19F1C276DACC}" type="slidenum">
              <a:rPr lang="en-US" smtClean="0">
                <a:cs typeface="Arial" charset="0"/>
              </a:rPr>
              <a:pPr/>
              <a:t>34</a:t>
            </a:fld>
            <a:endParaRPr lang="en-US" smtClean="0">
              <a:cs typeface="Arial" charset="0"/>
            </a:endParaRPr>
          </a:p>
        </p:txBody>
      </p:sp>
      <p:sp>
        <p:nvSpPr>
          <p:cNvPr id="685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50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ZA" smtClean="0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710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2287F8C-C0D8-48F8-A8DC-EE9CE34AFB50}" type="slidenum">
              <a:rPr lang="en-US" smtClean="0">
                <a:cs typeface="Arial" charset="0"/>
              </a:rPr>
              <a:pPr/>
              <a:t>35</a:t>
            </a:fld>
            <a:endParaRPr lang="en-US" smtClean="0">
              <a:cs typeface="Arial" charset="0"/>
            </a:endParaRPr>
          </a:p>
        </p:txBody>
      </p:sp>
      <p:sp>
        <p:nvSpPr>
          <p:cNvPr id="687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710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ZA" smtClean="0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915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CFEDF54-26FE-488B-8137-736E618FBAEF}" type="slidenum">
              <a:rPr lang="en-US" smtClean="0">
                <a:cs typeface="Arial" charset="0"/>
              </a:rPr>
              <a:pPr/>
              <a:t>36</a:t>
            </a:fld>
            <a:endParaRPr lang="en-US" smtClean="0">
              <a:cs typeface="Arial" charset="0"/>
            </a:endParaRPr>
          </a:p>
        </p:txBody>
      </p:sp>
      <p:sp>
        <p:nvSpPr>
          <p:cNvPr id="689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915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ZA" smtClean="0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529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9C85C21-B36A-4BF9-B29B-4C5F12679A11}" type="slidenum">
              <a:rPr lang="en-US" smtClean="0">
                <a:cs typeface="Arial" charset="0"/>
              </a:rPr>
              <a:pPr/>
              <a:t>37</a:t>
            </a:fld>
            <a:endParaRPr lang="en-US" smtClean="0">
              <a:cs typeface="Arial" charset="0"/>
            </a:endParaRPr>
          </a:p>
        </p:txBody>
      </p:sp>
      <p:sp>
        <p:nvSpPr>
          <p:cNvPr id="695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52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836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E62F2F1-8483-41D0-9F10-FBC353F2CDF7}" type="slidenum">
              <a:rPr lang="en-US" smtClean="0">
                <a:cs typeface="Arial" charset="0"/>
              </a:rPr>
              <a:pPr/>
              <a:t>38</a:t>
            </a:fld>
            <a:endParaRPr lang="en-US" smtClean="0">
              <a:cs typeface="Arial" charset="0"/>
            </a:endParaRPr>
          </a:p>
        </p:txBody>
      </p:sp>
      <p:sp>
        <p:nvSpPr>
          <p:cNvPr id="6983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83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ZA" smtClean="0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6433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A68A32B2-C97E-4B7A-82C3-6937F4D4743A}" type="slidenum">
              <a:rPr lang="en-US" sz="1200">
                <a:latin typeface="Arial" charset="0"/>
              </a:rPr>
              <a:pPr algn="r"/>
              <a:t>39</a:t>
            </a:fld>
            <a:endParaRPr lang="en-US" sz="1200">
              <a:latin typeface="Arial" charset="0"/>
            </a:endParaRPr>
          </a:p>
        </p:txBody>
      </p:sp>
      <p:sp>
        <p:nvSpPr>
          <p:cNvPr id="786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64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ZA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7E46499-CE0F-46B4-876A-D3A8262BF145}" type="slidenum">
              <a:rPr lang="en-US" smtClean="0">
                <a:cs typeface="Arial" charset="0"/>
              </a:rPr>
              <a:pPr/>
              <a:t>4</a:t>
            </a:fld>
            <a:endParaRPr lang="en-US" smtClean="0">
              <a:cs typeface="Arial" charset="0"/>
            </a:endParaRPr>
          </a:p>
        </p:txBody>
      </p:sp>
      <p:sp>
        <p:nvSpPr>
          <p:cNvPr id="460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ZA" smtClean="0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950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C233606-2605-4222-82E9-CFC1E17D5D62}" type="slidenum">
              <a:rPr lang="en-US" smtClean="0">
                <a:cs typeface="Arial" charset="0"/>
              </a:rPr>
              <a:pPr/>
              <a:t>40</a:t>
            </a:fld>
            <a:endParaRPr lang="en-US" smtClean="0">
              <a:cs typeface="Arial" charset="0"/>
            </a:endParaRPr>
          </a:p>
        </p:txBody>
      </p:sp>
      <p:sp>
        <p:nvSpPr>
          <p:cNvPr id="789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950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ZA" smtClean="0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257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9CFE549-C3AF-42A8-AE72-1D10C615265F}" type="slidenum">
              <a:rPr lang="en-US" smtClean="0">
                <a:cs typeface="Arial" charset="0"/>
              </a:rPr>
              <a:pPr/>
              <a:t>41</a:t>
            </a:fld>
            <a:endParaRPr lang="en-US" smtClean="0">
              <a:cs typeface="Arial" charset="0"/>
            </a:endParaRPr>
          </a:p>
        </p:txBody>
      </p:sp>
      <p:sp>
        <p:nvSpPr>
          <p:cNvPr id="792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25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ZA" smtClean="0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564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5BF1315-9D73-4390-B234-5CEE87DB7346}" type="slidenum">
              <a:rPr lang="en-US" smtClean="0">
                <a:cs typeface="Arial" charset="0"/>
              </a:rPr>
              <a:pPr/>
              <a:t>42</a:t>
            </a:fld>
            <a:endParaRPr lang="en-US" smtClean="0">
              <a:cs typeface="Arial" charset="0"/>
            </a:endParaRPr>
          </a:p>
        </p:txBody>
      </p:sp>
      <p:sp>
        <p:nvSpPr>
          <p:cNvPr id="795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565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ZA" smtClean="0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769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D781408-E051-4AB4-A188-2C7A99E2958C}" type="slidenum">
              <a:rPr lang="en-US" smtClean="0">
                <a:cs typeface="Arial" charset="0"/>
              </a:rPr>
              <a:pPr/>
              <a:t>43</a:t>
            </a:fld>
            <a:endParaRPr lang="en-US" smtClean="0">
              <a:cs typeface="Arial" charset="0"/>
            </a:endParaRPr>
          </a:p>
        </p:txBody>
      </p:sp>
      <p:sp>
        <p:nvSpPr>
          <p:cNvPr id="797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76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ZA" smtClean="0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974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0632076-567E-4C00-9742-3F815305BEDD}" type="slidenum">
              <a:rPr lang="en-US" smtClean="0">
                <a:cs typeface="Arial" charset="0"/>
              </a:rPr>
              <a:pPr/>
              <a:t>44</a:t>
            </a:fld>
            <a:endParaRPr lang="en-US" smtClean="0">
              <a:cs typeface="Arial" charset="0"/>
            </a:endParaRPr>
          </a:p>
        </p:txBody>
      </p:sp>
      <p:sp>
        <p:nvSpPr>
          <p:cNvPr id="799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97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ZA" smtClean="0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281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CE259AA-24AE-48D2-A43B-8229384785F5}" type="slidenum">
              <a:rPr lang="en-US" smtClean="0">
                <a:cs typeface="Arial" charset="0"/>
              </a:rPr>
              <a:pPr/>
              <a:t>45</a:t>
            </a:fld>
            <a:endParaRPr lang="en-US" smtClean="0">
              <a:cs typeface="Arial" charset="0"/>
            </a:endParaRPr>
          </a:p>
        </p:txBody>
      </p:sp>
      <p:sp>
        <p:nvSpPr>
          <p:cNvPr id="802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28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ZA" smtClean="0"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100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424C03F-EA24-4274-9DC4-DB3489B9D21D}" type="slidenum">
              <a:rPr lang="en-US" smtClean="0">
                <a:cs typeface="Arial" charset="0"/>
              </a:rPr>
              <a:pPr/>
              <a:t>46</a:t>
            </a:fld>
            <a:endParaRPr lang="en-US" smtClean="0">
              <a:cs typeface="Arial" charset="0"/>
            </a:endParaRPr>
          </a:p>
        </p:txBody>
      </p:sp>
      <p:sp>
        <p:nvSpPr>
          <p:cNvPr id="811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10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ZA" smtClean="0"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408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E7F0EC3-90EF-4B59-A828-ED40D703E295}" type="slidenum">
              <a:rPr lang="en-US" smtClean="0">
                <a:cs typeface="Arial" charset="0"/>
              </a:rPr>
              <a:pPr/>
              <a:t>47</a:t>
            </a:fld>
            <a:endParaRPr lang="en-US" smtClean="0">
              <a:cs typeface="Arial" charset="0"/>
            </a:endParaRPr>
          </a:p>
        </p:txBody>
      </p:sp>
      <p:sp>
        <p:nvSpPr>
          <p:cNvPr id="8140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40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ZA" smtClean="0"/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022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2EEAA06-67AD-4425-83A1-4450C7657BB1}" type="slidenum">
              <a:rPr lang="en-US" smtClean="0">
                <a:cs typeface="Arial" charset="0"/>
              </a:rPr>
              <a:pPr/>
              <a:t>48</a:t>
            </a:fld>
            <a:endParaRPr lang="en-US" smtClean="0">
              <a:cs typeface="Arial" charset="0"/>
            </a:endParaRPr>
          </a:p>
        </p:txBody>
      </p:sp>
      <p:sp>
        <p:nvSpPr>
          <p:cNvPr id="8202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022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ZA" smtClean="0"/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227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6572EC3-9884-45B1-805D-ADC928F70BA9}" type="slidenum">
              <a:rPr lang="en-US" smtClean="0">
                <a:cs typeface="Arial" charset="0"/>
              </a:rPr>
              <a:pPr/>
              <a:t>49</a:t>
            </a:fld>
            <a:endParaRPr lang="en-US" smtClean="0">
              <a:cs typeface="Arial" charset="0"/>
            </a:endParaRPr>
          </a:p>
        </p:txBody>
      </p:sp>
      <p:sp>
        <p:nvSpPr>
          <p:cNvPr id="822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22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ZA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39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88B02FD-4920-4164-901E-A2EFC320E373}" type="slidenum">
              <a:rPr lang="en-US" smtClean="0">
                <a:cs typeface="Arial" charset="0"/>
              </a:rPr>
              <a:pPr/>
              <a:t>5</a:t>
            </a:fld>
            <a:endParaRPr lang="en-US" smtClean="0">
              <a:cs typeface="Arial" charset="0"/>
            </a:endParaRPr>
          </a:p>
        </p:txBody>
      </p:sp>
      <p:sp>
        <p:nvSpPr>
          <p:cNvPr id="315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53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ZA" smtClean="0"/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534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89563F0-6BAB-448D-8F89-503649178346}" type="slidenum">
              <a:rPr lang="en-US" smtClean="0">
                <a:cs typeface="Arial" charset="0"/>
              </a:rPr>
              <a:pPr/>
              <a:t>50</a:t>
            </a:fld>
            <a:endParaRPr lang="en-US" smtClean="0">
              <a:cs typeface="Arial" charset="0"/>
            </a:endParaRPr>
          </a:p>
        </p:txBody>
      </p:sp>
      <p:sp>
        <p:nvSpPr>
          <p:cNvPr id="8253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53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ZA" smtClean="0"/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739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DB39987-6B5E-42AC-BCE6-60E8C2768F81}" type="slidenum">
              <a:rPr lang="en-US" smtClean="0">
                <a:cs typeface="Arial" charset="0"/>
              </a:rPr>
              <a:pPr/>
              <a:t>51</a:t>
            </a:fld>
            <a:endParaRPr lang="en-US" smtClean="0">
              <a:cs typeface="Arial" charset="0"/>
            </a:endParaRPr>
          </a:p>
        </p:txBody>
      </p:sp>
      <p:sp>
        <p:nvSpPr>
          <p:cNvPr id="827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73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ZA" smtClean="0"/>
          </a:p>
        </p:txBody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4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FC5A642-8DC6-499E-85E7-98DA50FBE544}" type="slidenum">
              <a:rPr lang="en-US" smtClean="0">
                <a:cs typeface="Arial" charset="0"/>
              </a:rPr>
              <a:pPr/>
              <a:t>52</a:t>
            </a:fld>
            <a:endParaRPr lang="en-US" smtClean="0">
              <a:cs typeface="Arial" charset="0"/>
            </a:endParaRPr>
          </a:p>
        </p:txBody>
      </p:sp>
      <p:sp>
        <p:nvSpPr>
          <p:cNvPr id="829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94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ZA" smtClean="0"/>
          </a:p>
        </p:txBody>
      </p:sp>
    </p:spTree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8353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8701E24A-5B0D-4C49-9EAE-86B60CFEABAE}" type="slidenum">
              <a:rPr lang="en-US" sz="1200">
                <a:latin typeface="Arial" charset="0"/>
              </a:rPr>
              <a:pPr algn="r"/>
              <a:t>53</a:t>
            </a:fld>
            <a:endParaRPr lang="en-US" sz="1200">
              <a:latin typeface="Arial" charset="0"/>
            </a:endParaRPr>
          </a:p>
        </p:txBody>
      </p:sp>
      <p:sp>
        <p:nvSpPr>
          <p:cNvPr id="8683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835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ZA" smtClean="0"/>
          </a:p>
        </p:txBody>
      </p:sp>
    </p:spTree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0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71C0164-29A6-406D-A0C3-A3232B020831}" type="slidenum">
              <a:rPr lang="en-US" smtClean="0">
                <a:cs typeface="Arial" charset="0"/>
              </a:rPr>
              <a:pPr/>
              <a:t>54</a:t>
            </a:fld>
            <a:endParaRPr lang="en-US" smtClean="0">
              <a:cs typeface="Arial" charset="0"/>
            </a:endParaRPr>
          </a:p>
        </p:txBody>
      </p:sp>
      <p:sp>
        <p:nvSpPr>
          <p:cNvPr id="8704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040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ZA" smtClean="0"/>
          </a:p>
        </p:txBody>
      </p:sp>
    </p:spTree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244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A88F098-D483-4A64-846D-E03320BD53E1}" type="slidenum">
              <a:rPr lang="en-US" smtClean="0">
                <a:cs typeface="Arial" charset="0"/>
              </a:rPr>
              <a:pPr/>
              <a:t>55</a:t>
            </a:fld>
            <a:endParaRPr lang="en-US" smtClean="0">
              <a:cs typeface="Arial" charset="0"/>
            </a:endParaRPr>
          </a:p>
        </p:txBody>
      </p:sp>
      <p:sp>
        <p:nvSpPr>
          <p:cNvPr id="8724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245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ZA" smtClean="0"/>
          </a:p>
        </p:txBody>
      </p:sp>
    </p:spTree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449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339B070-D413-4C6F-81FC-A940EF50C25F}" type="slidenum">
              <a:rPr lang="en-US" smtClean="0">
                <a:cs typeface="Arial" charset="0"/>
              </a:rPr>
              <a:pPr/>
              <a:t>56</a:t>
            </a:fld>
            <a:endParaRPr lang="en-US" smtClean="0">
              <a:cs typeface="Arial" charset="0"/>
            </a:endParaRPr>
          </a:p>
        </p:txBody>
      </p:sp>
      <p:sp>
        <p:nvSpPr>
          <p:cNvPr id="8744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44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ZA" smtClean="0"/>
          </a:p>
        </p:txBody>
      </p:sp>
    </p:spTree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654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E4566AF-D328-439D-B194-79B8EBFF3618}" type="slidenum">
              <a:rPr lang="en-US" smtClean="0">
                <a:cs typeface="Arial" charset="0"/>
              </a:rPr>
              <a:pPr/>
              <a:t>57</a:t>
            </a:fld>
            <a:endParaRPr lang="en-US" smtClean="0">
              <a:cs typeface="Arial" charset="0"/>
            </a:endParaRPr>
          </a:p>
        </p:txBody>
      </p:sp>
      <p:sp>
        <p:nvSpPr>
          <p:cNvPr id="8765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65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ZA" smtClean="0"/>
          </a:p>
        </p:txBody>
      </p:sp>
    </p:spTree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859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3048DAF-C9DB-43B8-BEAF-FA4ECD467856}" type="slidenum">
              <a:rPr lang="en-US" smtClean="0">
                <a:cs typeface="Arial" charset="0"/>
              </a:rPr>
              <a:pPr/>
              <a:t>58</a:t>
            </a:fld>
            <a:endParaRPr lang="en-US" smtClean="0">
              <a:cs typeface="Arial" charset="0"/>
            </a:endParaRPr>
          </a:p>
        </p:txBody>
      </p:sp>
      <p:sp>
        <p:nvSpPr>
          <p:cNvPr id="8785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85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ZA" smtClean="0"/>
          </a:p>
        </p:txBody>
      </p:sp>
    </p:spTree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268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8D0DB9A-5EB6-456F-BA32-777F8ACD1DA1}" type="slidenum">
              <a:rPr lang="en-US" smtClean="0">
                <a:cs typeface="Arial" charset="0"/>
              </a:rPr>
              <a:pPr/>
              <a:t>59</a:t>
            </a:fld>
            <a:endParaRPr lang="en-US" smtClean="0">
              <a:cs typeface="Arial" charset="0"/>
            </a:endParaRPr>
          </a:p>
        </p:txBody>
      </p:sp>
      <p:sp>
        <p:nvSpPr>
          <p:cNvPr id="8826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26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ZA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4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25566BE-4114-4B0D-B796-8ADA088341AB}" type="slidenum">
              <a:rPr lang="en-US" smtClean="0">
                <a:cs typeface="Arial" charset="0"/>
              </a:rPr>
              <a:pPr/>
              <a:t>6</a:t>
            </a:fld>
            <a:endParaRPr lang="en-US" smtClean="0">
              <a:cs typeface="Arial" charset="0"/>
            </a:endParaRPr>
          </a:p>
        </p:txBody>
      </p:sp>
      <p:sp>
        <p:nvSpPr>
          <p:cNvPr id="317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ZA" smtClean="0"/>
          </a:p>
        </p:txBody>
      </p:sp>
    </p:spTree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473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1909960-9B95-4E10-9E62-9361BB121A70}" type="slidenum">
              <a:rPr lang="en-US" smtClean="0">
                <a:cs typeface="Arial" charset="0"/>
              </a:rPr>
              <a:pPr/>
              <a:t>60</a:t>
            </a:fld>
            <a:endParaRPr lang="en-US" smtClean="0">
              <a:cs typeface="Arial" charset="0"/>
            </a:endParaRPr>
          </a:p>
        </p:txBody>
      </p:sp>
      <p:sp>
        <p:nvSpPr>
          <p:cNvPr id="8847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473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ZA" smtClean="0"/>
          </a:p>
        </p:txBody>
      </p:sp>
    </p:spTree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678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1A5A12A-16A9-4E52-9D2A-0984F93435D5}" type="slidenum">
              <a:rPr lang="en-US" smtClean="0">
                <a:cs typeface="Arial" charset="0"/>
              </a:rPr>
              <a:pPr/>
              <a:t>61</a:t>
            </a:fld>
            <a:endParaRPr lang="en-US" smtClean="0">
              <a:cs typeface="Arial" charset="0"/>
            </a:endParaRPr>
          </a:p>
        </p:txBody>
      </p:sp>
      <p:sp>
        <p:nvSpPr>
          <p:cNvPr id="8867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67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ZA" smtClean="0"/>
          </a:p>
        </p:txBody>
      </p:sp>
    </p:spTree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883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2BE4B6C-48D7-45AB-BE8B-34D78CCA9E7A}" type="slidenum">
              <a:rPr lang="en-US" smtClean="0">
                <a:cs typeface="Arial" charset="0"/>
              </a:rPr>
              <a:pPr/>
              <a:t>62</a:t>
            </a:fld>
            <a:endParaRPr lang="en-US" smtClean="0">
              <a:cs typeface="Arial" charset="0"/>
            </a:endParaRPr>
          </a:p>
        </p:txBody>
      </p:sp>
      <p:sp>
        <p:nvSpPr>
          <p:cNvPr id="8888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88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ZA" smtClean="0"/>
          </a:p>
        </p:txBody>
      </p:sp>
    </p:spTree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8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2625421-3CE7-4576-8A01-8C70A5113CD6}" type="slidenum">
              <a:rPr lang="en-US" smtClean="0">
                <a:cs typeface="Arial" charset="0"/>
              </a:rPr>
              <a:pPr/>
              <a:t>63</a:t>
            </a:fld>
            <a:endParaRPr lang="en-US" smtClean="0">
              <a:cs typeface="Arial" charset="0"/>
            </a:endParaRPr>
          </a:p>
        </p:txBody>
      </p:sp>
      <p:sp>
        <p:nvSpPr>
          <p:cNvPr id="8908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908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ZA" smtClean="0"/>
          </a:p>
        </p:txBody>
      </p:sp>
    </p:spTree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292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5D0DC82-6330-4E27-BC4E-3300AE38A0AC}" type="slidenum">
              <a:rPr lang="en-US" smtClean="0">
                <a:cs typeface="Arial" charset="0"/>
              </a:rPr>
              <a:pPr/>
              <a:t>64</a:t>
            </a:fld>
            <a:endParaRPr lang="en-US" smtClean="0">
              <a:cs typeface="Arial" charset="0"/>
            </a:endParaRPr>
          </a:p>
        </p:txBody>
      </p:sp>
      <p:sp>
        <p:nvSpPr>
          <p:cNvPr id="8929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929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ZA" smtClean="0"/>
          </a:p>
        </p:txBody>
      </p:sp>
    </p:spTree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907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0CB6C10-09CA-45D0-95A6-4D52CC652690}" type="slidenum">
              <a:rPr lang="en-US" smtClean="0">
                <a:cs typeface="Arial" charset="0"/>
              </a:rPr>
              <a:pPr/>
              <a:t>65</a:t>
            </a:fld>
            <a:endParaRPr lang="en-US" smtClean="0">
              <a:cs typeface="Arial" charset="0"/>
            </a:endParaRPr>
          </a:p>
        </p:txBody>
      </p:sp>
      <p:sp>
        <p:nvSpPr>
          <p:cNvPr id="8990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990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ZA" smtClean="0"/>
          </a:p>
        </p:txBody>
      </p:sp>
    </p:spTree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521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ED845CC-60C6-4D68-836E-C0AE0CF58972}" type="slidenum">
              <a:rPr lang="en-US" smtClean="0">
                <a:cs typeface="Arial" charset="0"/>
              </a:rPr>
              <a:pPr/>
              <a:t>66</a:t>
            </a:fld>
            <a:endParaRPr lang="en-US" smtClean="0">
              <a:cs typeface="Arial" charset="0"/>
            </a:endParaRPr>
          </a:p>
        </p:txBody>
      </p:sp>
      <p:sp>
        <p:nvSpPr>
          <p:cNvPr id="9052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52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ZA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971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2217EED-14AA-4018-B7DB-4994F7EF6C62}" type="slidenum">
              <a:rPr lang="en-US" smtClean="0">
                <a:cs typeface="Arial" charset="0"/>
              </a:rPr>
              <a:pPr/>
              <a:t>7</a:t>
            </a:fld>
            <a:endParaRPr lang="en-US" smtClean="0">
              <a:cs typeface="Arial" charset="0"/>
            </a:endParaRPr>
          </a:p>
        </p:txBody>
      </p:sp>
      <p:sp>
        <p:nvSpPr>
          <p:cNvPr id="499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97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ZA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6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CB2F464-3C39-4163-BB7B-3786C906BE20}" type="slidenum">
              <a:rPr lang="en-US" smtClean="0">
                <a:cs typeface="Arial" charset="0"/>
              </a:rPr>
              <a:pPr/>
              <a:t>8</a:t>
            </a:fld>
            <a:endParaRPr lang="en-US" smtClean="0">
              <a:cs typeface="Arial" charset="0"/>
            </a:endParaRPr>
          </a:p>
        </p:txBody>
      </p:sp>
      <p:sp>
        <p:nvSpPr>
          <p:cNvPr id="5017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7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ZA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380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1B58B6A-7D3B-413E-B755-97ACA69D2712}" type="slidenum">
              <a:rPr lang="en-US" smtClean="0">
                <a:cs typeface="Arial" charset="0"/>
              </a:rPr>
              <a:pPr/>
              <a:t>9</a:t>
            </a:fld>
            <a:endParaRPr lang="en-US" smtClean="0">
              <a:cs typeface="Arial" charset="0"/>
            </a:endParaRPr>
          </a:p>
        </p:txBody>
      </p:sp>
      <p:sp>
        <p:nvSpPr>
          <p:cNvPr id="5038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38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ZA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PHY1012F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59511B-E96D-4870-8A6B-FBAAB8C51B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PHY1012F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2A2F08-FEBD-421F-83BF-91C99EB5CC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1163" y="574675"/>
            <a:ext cx="2192337" cy="29432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79388" y="574675"/>
            <a:ext cx="6429375" cy="29432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PHY1012F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44D663-984E-49A4-BE72-0D23478B15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PHY1012F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9D3928-C302-4543-9BB4-09EEE878F92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PHY1012F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2E59B0-00FB-4E63-ACB4-EE07BDADCF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PHY1012F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1FDEA1-231B-4B93-8B0E-F36191DE38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9388" y="1343025"/>
            <a:ext cx="4310062" cy="21748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1850" y="1343025"/>
            <a:ext cx="4311650" cy="21748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PHY1012F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805912-2F34-4377-94E7-1C03A869DD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PHY1012F</a:t>
            </a:r>
          </a:p>
        </p:txBody>
      </p:sp>
      <p:sp>
        <p:nvSpPr>
          <p:cNvPr id="8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26CBFF-7A47-43C6-A34F-02C5845D47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PHY1012F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739443-65C1-42E8-9988-D5F366D5D2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PHY1012F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F87703-0806-4150-B272-23DA565A6B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PHY1012F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ECEB51-3D69-4523-A981-3489C5DB7D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PHY1012F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10ACB5-57AA-4A77-8B28-755E83FD0A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PHY1012F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5DBEED-2296-48D7-AF11-23A1DF5D480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PHY1012F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FD5A91-DDA0-4391-A1E4-C033DA7E22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1163" y="574675"/>
            <a:ext cx="2192337" cy="29432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79388" y="574675"/>
            <a:ext cx="6429375" cy="29432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PHY1012F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0B20B8-C353-4203-A094-8B9AE05B459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PHY1012F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AACA67-A2FF-4573-95D3-97B472E019C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PHY1012F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72AB3D-417F-4D16-B6D5-5175DDFBD2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PHY1012F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011F3A-4F47-4945-95CB-2BA259DEB95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9388" y="1343025"/>
            <a:ext cx="4310062" cy="21748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1850" y="1343025"/>
            <a:ext cx="4311650" cy="21748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PHY1012F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956A94-BBE8-49D8-93F7-9CD72141616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PHY1012F</a:t>
            </a:r>
          </a:p>
        </p:txBody>
      </p:sp>
      <p:sp>
        <p:nvSpPr>
          <p:cNvPr id="8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85CFA6-5F2D-4995-A04D-79E062CE57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PHY1012F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664F44-6A20-46C6-A1CE-B86FD94530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PHY1012F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A6CE5A-4226-4E8D-9A72-CF770BEB6C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PHY1012F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833A06-BE50-4026-906F-B2C5FE16C2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PHY1012F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AE0173-1E1C-4636-BD34-662709C06A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PHY1012F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E17916-39E0-4ECB-B43D-9EAE0FB93C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PHY1012F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D0F3E3-9D44-4F4D-92E4-5B81B4F8E5E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1163" y="574675"/>
            <a:ext cx="2192337" cy="29432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79388" y="574675"/>
            <a:ext cx="6429375" cy="29432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PHY1012F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9E2DFD-10D9-45F1-837D-B49113A995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9388" y="1343025"/>
            <a:ext cx="4310062" cy="21748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1850" y="1343025"/>
            <a:ext cx="4311650" cy="21748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PHY1012F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5D9F46-079D-44DD-A120-A89930EA2A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PHY1012F</a:t>
            </a:r>
          </a:p>
        </p:txBody>
      </p:sp>
      <p:sp>
        <p:nvSpPr>
          <p:cNvPr id="8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F2AD62-18BC-461B-9A51-7D4EED9BCB2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PHY1012F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982C70-8E91-4117-AE84-BAB0C135EE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PHY1012F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2ADCAD-19E7-4CC3-8EFA-0F94342B72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PHY1012F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E04503-C85D-440D-930C-79D21A06902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PHY1012F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C235FE-4AA0-4BFA-BEA8-E49202F073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EBEB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9388" y="1343025"/>
            <a:ext cx="8774112" cy="217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7950" y="182563"/>
            <a:ext cx="1079500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5F5F5F"/>
                </a:solidFill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PHY1012F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064500" y="6381750"/>
            <a:ext cx="946150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defRPr sz="1400" b="1">
                <a:solidFill>
                  <a:srgbClr val="5F5F5F"/>
                </a:solidFill>
                <a:latin typeface="Koala" pitchFamily="34" charset="0"/>
                <a:cs typeface="+mn-cs"/>
              </a:defRPr>
            </a:lvl1pPr>
          </a:lstStyle>
          <a:p>
            <a:pPr>
              <a:defRPr/>
            </a:pPr>
            <a:fld id="{DADE7B8B-935B-43D3-9E18-F5FEFD5E68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101" name="Line 5"/>
          <p:cNvSpPr>
            <a:spLocks noChangeShapeType="1"/>
          </p:cNvSpPr>
          <p:nvPr/>
        </p:nvSpPr>
        <p:spPr bwMode="auto">
          <a:xfrm>
            <a:off x="179388" y="438150"/>
            <a:ext cx="8785225" cy="0"/>
          </a:xfrm>
          <a:prstGeom prst="line">
            <a:avLst/>
          </a:prstGeom>
          <a:noFill/>
          <a:ln w="22225">
            <a:solidFill>
              <a:srgbClr val="F8DC0E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>
              <a:lnSpc>
                <a:spcPct val="110000"/>
              </a:lnSpc>
              <a:defRPr/>
            </a:pPr>
            <a:endParaRPr lang="en-ZA" sz="2400">
              <a:cs typeface="+mn-cs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455613" y="574675"/>
            <a:ext cx="8231187" cy="655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103" name="Line 7"/>
          <p:cNvSpPr>
            <a:spLocks noChangeShapeType="1"/>
          </p:cNvSpPr>
          <p:nvPr/>
        </p:nvSpPr>
        <p:spPr bwMode="auto">
          <a:xfrm>
            <a:off x="179388" y="6429375"/>
            <a:ext cx="8785225" cy="0"/>
          </a:xfrm>
          <a:prstGeom prst="line">
            <a:avLst/>
          </a:prstGeom>
          <a:noFill/>
          <a:ln w="22225">
            <a:solidFill>
              <a:srgbClr val="F8DC0E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>
              <a:lnSpc>
                <a:spcPct val="110000"/>
              </a:lnSpc>
              <a:defRPr/>
            </a:pPr>
            <a:endParaRPr lang="en-ZA" sz="2400">
              <a:cs typeface="+mn-cs"/>
            </a:endParaRPr>
          </a:p>
        </p:txBody>
      </p:sp>
      <p:sp>
        <p:nvSpPr>
          <p:cNvPr id="4104" name="Rectangle 8"/>
          <p:cNvSpPr>
            <a:spLocks noChangeArrowheads="1"/>
          </p:cNvSpPr>
          <p:nvPr/>
        </p:nvSpPr>
        <p:spPr bwMode="auto">
          <a:xfrm>
            <a:off x="3794125" y="182563"/>
            <a:ext cx="1471613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1200">
                <a:solidFill>
                  <a:srgbClr val="5F5F5F"/>
                </a:solidFill>
                <a:latin typeface="Arial" charset="0"/>
                <a:cs typeface="+mn-cs"/>
              </a:rPr>
              <a:t>NEWTON’S LAWS</a:t>
            </a:r>
          </a:p>
        </p:txBody>
      </p:sp>
      <p:sp>
        <p:nvSpPr>
          <p:cNvPr id="4105" name="Rectangle 9"/>
          <p:cNvSpPr>
            <a:spLocks noChangeArrowheads="1"/>
          </p:cNvSpPr>
          <p:nvPr/>
        </p:nvSpPr>
        <p:spPr bwMode="auto">
          <a:xfrm>
            <a:off x="7124700" y="182563"/>
            <a:ext cx="1939925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>
              <a:defRPr/>
            </a:pPr>
            <a:r>
              <a:rPr lang="en-US" sz="1200">
                <a:solidFill>
                  <a:srgbClr val="5F5F5F"/>
                </a:solidFill>
                <a:latin typeface="Arial" charset="0"/>
                <a:cs typeface="+mn-cs"/>
              </a:rPr>
              <a:t>CONCEPTS OF MOTION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2" r:id="rId2"/>
    <p:sldLayoutId id="2147483661" r:id="rId3"/>
    <p:sldLayoutId id="2147483660" r:id="rId4"/>
    <p:sldLayoutId id="2147483659" r:id="rId5"/>
    <p:sldLayoutId id="2147483658" r:id="rId6"/>
    <p:sldLayoutId id="2147483657" r:id="rId7"/>
    <p:sldLayoutId id="2147483656" r:id="rId8"/>
    <p:sldLayoutId id="2147483655" r:id="rId9"/>
    <p:sldLayoutId id="2147483654" r:id="rId10"/>
    <p:sldLayoutId id="2147483653" r:id="rId11"/>
  </p:sldLayoutIdLst>
  <p:timing>
    <p:tnLst>
      <p:par>
        <p:cTn id="1" dur="indefinite" restart="never" nodeType="tmRoot"/>
      </p:par>
    </p:tnLst>
  </p:timing>
  <p:hf hdr="0" ft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80008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800080"/>
          </a:solidFill>
          <a:latin typeface="Arial Rounded MT Bold" pitchFamily="34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800080"/>
          </a:solidFill>
          <a:latin typeface="Arial Rounded MT Bold" pitchFamily="34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800080"/>
          </a:solidFill>
          <a:latin typeface="Arial Rounded MT Bold" pitchFamily="34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800080"/>
          </a:solidFill>
          <a:latin typeface="Arial Rounded MT Bold" pitchFamily="34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rgbClr val="800080"/>
          </a:solidFill>
          <a:latin typeface="Arial Rounded MT Bold" pitchFamily="34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rgbClr val="800080"/>
          </a:solidFill>
          <a:latin typeface="Arial Rounded MT Bold" pitchFamily="34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rgbClr val="800080"/>
          </a:solidFill>
          <a:latin typeface="Arial Rounded MT Bold" pitchFamily="34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rgbClr val="800080"/>
          </a:solidFill>
          <a:latin typeface="Arial Rounded MT Bold" pitchFamily="34" charset="0"/>
          <a:cs typeface="Arial" charset="0"/>
        </a:defRPr>
      </a:lvl9pPr>
    </p:titleStyle>
    <p:bodyStyle>
      <a:lvl1pPr marL="342900" indent="-342900" algn="l" rtl="0" eaLnBrk="0" fontAlgn="base" hangingPunct="0">
        <a:lnSpc>
          <a:spcPct val="110000"/>
        </a:lnSpc>
        <a:spcBef>
          <a:spcPct val="0"/>
        </a:spcBef>
        <a:spcAft>
          <a:spcPct val="0"/>
        </a:spcAft>
        <a:defRPr sz="2600">
          <a:solidFill>
            <a:srgbClr val="000066"/>
          </a:solidFill>
          <a:latin typeface="+mn-lt"/>
          <a:ea typeface="+mn-ea"/>
          <a:cs typeface="+mn-cs"/>
        </a:defRPr>
      </a:lvl1pPr>
      <a:lvl2pPr marL="179388" indent="277813" algn="l" rtl="0" eaLnBrk="0" fontAlgn="base" hangingPunct="0">
        <a:lnSpc>
          <a:spcPct val="110000"/>
        </a:lnSpc>
        <a:spcBef>
          <a:spcPct val="0"/>
        </a:spcBef>
        <a:spcAft>
          <a:spcPct val="0"/>
        </a:spcAft>
        <a:buSzPct val="80000"/>
        <a:buFont typeface="Arial" charset="0"/>
        <a:defRPr sz="2400">
          <a:solidFill>
            <a:srgbClr val="000066"/>
          </a:solidFill>
          <a:latin typeface="+mn-lt"/>
          <a:cs typeface="+mn-cs"/>
        </a:defRPr>
      </a:lvl2pPr>
      <a:lvl3pPr marL="714375" indent="-355600" algn="l" rtl="0" eaLnBrk="0" fontAlgn="base" hangingPunct="0">
        <a:lnSpc>
          <a:spcPct val="110000"/>
        </a:lnSpc>
        <a:spcBef>
          <a:spcPct val="0"/>
        </a:spcBef>
        <a:spcAft>
          <a:spcPct val="0"/>
        </a:spcAft>
        <a:buBlip>
          <a:blip r:embed="rId13"/>
        </a:buBlip>
        <a:defRPr sz="2200">
          <a:solidFill>
            <a:srgbClr val="000066"/>
          </a:solidFill>
          <a:latin typeface="+mn-lt"/>
          <a:cs typeface="+mn-cs"/>
        </a:defRPr>
      </a:lvl3pPr>
      <a:lvl4pPr marL="893763" indent="477838" algn="l" rtl="0" eaLnBrk="0" fontAlgn="base" hangingPunct="0">
        <a:lnSpc>
          <a:spcPct val="120000"/>
        </a:lnSpc>
        <a:spcBef>
          <a:spcPct val="0"/>
        </a:spcBef>
        <a:spcAft>
          <a:spcPct val="0"/>
        </a:spcAft>
        <a:buSzPct val="50000"/>
        <a:buFont typeface="Arial" charset="0"/>
        <a:defRPr sz="2400">
          <a:solidFill>
            <a:srgbClr val="000066"/>
          </a:solidFill>
          <a:latin typeface="+mn-lt"/>
          <a:cs typeface="+mn-cs"/>
        </a:defRPr>
      </a:lvl4pPr>
      <a:lvl5pPr marL="1073150" indent="755650" algn="l" rtl="0" eaLnBrk="0" fontAlgn="base" hangingPunct="0">
        <a:lnSpc>
          <a:spcPct val="120000"/>
        </a:lnSpc>
        <a:spcBef>
          <a:spcPct val="0"/>
        </a:spcBef>
        <a:spcAft>
          <a:spcPct val="0"/>
        </a:spcAft>
        <a:defRPr sz="2400">
          <a:solidFill>
            <a:srgbClr val="000066"/>
          </a:solidFill>
          <a:latin typeface="+mn-lt"/>
          <a:cs typeface="+mn-cs"/>
        </a:defRPr>
      </a:lvl5pPr>
      <a:lvl6pPr marL="1530350" indent="755650" algn="l" rtl="0" fontAlgn="base">
        <a:lnSpc>
          <a:spcPct val="120000"/>
        </a:lnSpc>
        <a:spcBef>
          <a:spcPct val="0"/>
        </a:spcBef>
        <a:spcAft>
          <a:spcPct val="0"/>
        </a:spcAft>
        <a:defRPr sz="2400">
          <a:solidFill>
            <a:srgbClr val="000066"/>
          </a:solidFill>
          <a:latin typeface="+mn-lt"/>
          <a:cs typeface="+mn-cs"/>
        </a:defRPr>
      </a:lvl6pPr>
      <a:lvl7pPr marL="1987550" indent="755650" algn="l" rtl="0" fontAlgn="base">
        <a:lnSpc>
          <a:spcPct val="120000"/>
        </a:lnSpc>
        <a:spcBef>
          <a:spcPct val="0"/>
        </a:spcBef>
        <a:spcAft>
          <a:spcPct val="0"/>
        </a:spcAft>
        <a:defRPr sz="2400">
          <a:solidFill>
            <a:srgbClr val="000066"/>
          </a:solidFill>
          <a:latin typeface="+mn-lt"/>
          <a:cs typeface="+mn-cs"/>
        </a:defRPr>
      </a:lvl7pPr>
      <a:lvl8pPr marL="2444750" indent="755650" algn="l" rtl="0" fontAlgn="base">
        <a:lnSpc>
          <a:spcPct val="120000"/>
        </a:lnSpc>
        <a:spcBef>
          <a:spcPct val="0"/>
        </a:spcBef>
        <a:spcAft>
          <a:spcPct val="0"/>
        </a:spcAft>
        <a:defRPr sz="2400">
          <a:solidFill>
            <a:srgbClr val="000066"/>
          </a:solidFill>
          <a:latin typeface="+mn-lt"/>
          <a:cs typeface="+mn-cs"/>
        </a:defRPr>
      </a:lvl8pPr>
      <a:lvl9pPr marL="2901950" indent="755650" algn="l" rtl="0" fontAlgn="base">
        <a:lnSpc>
          <a:spcPct val="120000"/>
        </a:lnSpc>
        <a:spcBef>
          <a:spcPct val="0"/>
        </a:spcBef>
        <a:spcAft>
          <a:spcPct val="0"/>
        </a:spcAft>
        <a:defRPr sz="2400">
          <a:solidFill>
            <a:srgbClr val="000066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EBEB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9388" y="1343025"/>
            <a:ext cx="8774112" cy="217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7950" y="182563"/>
            <a:ext cx="1079500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5F5F5F"/>
                </a:solidFill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PHY1012F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064500" y="6381750"/>
            <a:ext cx="946150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defRPr sz="1400" b="1">
                <a:solidFill>
                  <a:srgbClr val="5F5F5F"/>
                </a:solidFill>
                <a:latin typeface="Koala" pitchFamily="34" charset="0"/>
                <a:cs typeface="+mn-cs"/>
              </a:defRPr>
            </a:lvl1pPr>
          </a:lstStyle>
          <a:p>
            <a:pPr>
              <a:defRPr/>
            </a:pPr>
            <a:fld id="{F38EDC0A-1967-4607-B88A-33F1877398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101" name="Line 5"/>
          <p:cNvSpPr>
            <a:spLocks noChangeShapeType="1"/>
          </p:cNvSpPr>
          <p:nvPr userDrawn="1"/>
        </p:nvSpPr>
        <p:spPr bwMode="auto">
          <a:xfrm>
            <a:off x="179388" y="438150"/>
            <a:ext cx="8785225" cy="0"/>
          </a:xfrm>
          <a:prstGeom prst="line">
            <a:avLst/>
          </a:prstGeom>
          <a:noFill/>
          <a:ln w="22225">
            <a:solidFill>
              <a:srgbClr val="F8DC0E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>
              <a:lnSpc>
                <a:spcPct val="110000"/>
              </a:lnSpc>
              <a:defRPr/>
            </a:pPr>
            <a:endParaRPr lang="en-ZA">
              <a:cs typeface="+mn-cs"/>
            </a:endParaRPr>
          </a:p>
        </p:txBody>
      </p:sp>
      <p:sp>
        <p:nvSpPr>
          <p:cNvPr id="13318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455613" y="574675"/>
            <a:ext cx="8231187" cy="655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103" name="Line 7"/>
          <p:cNvSpPr>
            <a:spLocks noChangeShapeType="1"/>
          </p:cNvSpPr>
          <p:nvPr/>
        </p:nvSpPr>
        <p:spPr bwMode="auto">
          <a:xfrm>
            <a:off x="179388" y="6429375"/>
            <a:ext cx="8785225" cy="0"/>
          </a:xfrm>
          <a:prstGeom prst="line">
            <a:avLst/>
          </a:prstGeom>
          <a:noFill/>
          <a:ln w="22225">
            <a:solidFill>
              <a:srgbClr val="F8DC0E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>
              <a:lnSpc>
                <a:spcPct val="110000"/>
              </a:lnSpc>
              <a:defRPr/>
            </a:pPr>
            <a:endParaRPr lang="en-ZA">
              <a:cs typeface="+mn-cs"/>
            </a:endParaRPr>
          </a:p>
        </p:txBody>
      </p:sp>
      <p:sp>
        <p:nvSpPr>
          <p:cNvPr id="4104" name="Rectangle 8"/>
          <p:cNvSpPr>
            <a:spLocks noChangeArrowheads="1"/>
          </p:cNvSpPr>
          <p:nvPr/>
        </p:nvSpPr>
        <p:spPr bwMode="auto">
          <a:xfrm>
            <a:off x="3784600" y="182563"/>
            <a:ext cx="150495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1200">
                <a:solidFill>
                  <a:srgbClr val="5F5F5F"/>
                </a:solidFill>
                <a:latin typeface="Arial" charset="0"/>
              </a:rPr>
              <a:t>COURSE TUTORS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3" r:id="rId2"/>
    <p:sldLayoutId id="2147483672" r:id="rId3"/>
    <p:sldLayoutId id="2147483671" r:id="rId4"/>
    <p:sldLayoutId id="2147483670" r:id="rId5"/>
    <p:sldLayoutId id="2147483669" r:id="rId6"/>
    <p:sldLayoutId id="2147483668" r:id="rId7"/>
    <p:sldLayoutId id="2147483667" r:id="rId8"/>
    <p:sldLayoutId id="2147483666" r:id="rId9"/>
    <p:sldLayoutId id="2147483665" r:id="rId10"/>
    <p:sldLayoutId id="2147483664" r:id="rId11"/>
  </p:sldLayoutIdLst>
  <p:timing>
    <p:tnLst>
      <p:par>
        <p:cTn id="1" dur="indefinite" restart="never" nodeType="tmRoot"/>
      </p:par>
    </p:tnLst>
  </p:timing>
  <p:hf hdr="0" ft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80008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800080"/>
          </a:solidFill>
          <a:latin typeface="Arial Rounded MT Bold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800080"/>
          </a:solidFill>
          <a:latin typeface="Arial Rounded MT Bold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800080"/>
          </a:solidFill>
          <a:latin typeface="Arial Rounded MT Bold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800080"/>
          </a:solidFill>
          <a:latin typeface="Arial Rounded MT Bold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800080"/>
          </a:solidFill>
          <a:latin typeface="Arial Rounded MT Bold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800080"/>
          </a:solidFill>
          <a:latin typeface="Arial Rounded MT Bold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800080"/>
          </a:solidFill>
          <a:latin typeface="Arial Rounded MT Bold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800080"/>
          </a:solidFill>
          <a:latin typeface="Arial Rounded MT Bold" pitchFamily="34" charset="0"/>
        </a:defRPr>
      </a:lvl9pPr>
    </p:titleStyle>
    <p:bodyStyle>
      <a:lvl1pPr marL="342900" indent="-342900" algn="l" rtl="0" eaLnBrk="0" fontAlgn="base" hangingPunct="0">
        <a:lnSpc>
          <a:spcPct val="110000"/>
        </a:lnSpc>
        <a:spcBef>
          <a:spcPct val="0"/>
        </a:spcBef>
        <a:spcAft>
          <a:spcPct val="0"/>
        </a:spcAft>
        <a:defRPr sz="2600">
          <a:solidFill>
            <a:srgbClr val="000066"/>
          </a:solidFill>
          <a:latin typeface="+mn-lt"/>
          <a:ea typeface="+mn-ea"/>
          <a:cs typeface="+mn-cs"/>
        </a:defRPr>
      </a:lvl1pPr>
      <a:lvl2pPr marL="179388" indent="277813" algn="l" rtl="0" eaLnBrk="0" fontAlgn="base" hangingPunct="0">
        <a:lnSpc>
          <a:spcPct val="110000"/>
        </a:lnSpc>
        <a:spcBef>
          <a:spcPct val="0"/>
        </a:spcBef>
        <a:spcAft>
          <a:spcPct val="0"/>
        </a:spcAft>
        <a:buSzPct val="80000"/>
        <a:buFont typeface="Arial" charset="0"/>
        <a:defRPr sz="2400">
          <a:solidFill>
            <a:srgbClr val="000066"/>
          </a:solidFill>
          <a:latin typeface="+mn-lt"/>
        </a:defRPr>
      </a:lvl2pPr>
      <a:lvl3pPr marL="714375" indent="-355600" algn="l" rtl="0" eaLnBrk="0" fontAlgn="base" hangingPunct="0">
        <a:lnSpc>
          <a:spcPct val="110000"/>
        </a:lnSpc>
        <a:spcBef>
          <a:spcPct val="0"/>
        </a:spcBef>
        <a:spcAft>
          <a:spcPct val="0"/>
        </a:spcAft>
        <a:buBlip>
          <a:blip r:embed="rId13"/>
        </a:buBlip>
        <a:defRPr sz="2200">
          <a:solidFill>
            <a:srgbClr val="000066"/>
          </a:solidFill>
          <a:latin typeface="+mn-lt"/>
        </a:defRPr>
      </a:lvl3pPr>
      <a:lvl4pPr marL="893763" indent="477838" algn="l" rtl="0" eaLnBrk="0" fontAlgn="base" hangingPunct="0">
        <a:lnSpc>
          <a:spcPct val="120000"/>
        </a:lnSpc>
        <a:spcBef>
          <a:spcPct val="0"/>
        </a:spcBef>
        <a:spcAft>
          <a:spcPct val="0"/>
        </a:spcAft>
        <a:buSzPct val="50000"/>
        <a:buFont typeface="Arial" charset="0"/>
        <a:defRPr sz="2400">
          <a:solidFill>
            <a:srgbClr val="000066"/>
          </a:solidFill>
          <a:latin typeface="+mn-lt"/>
        </a:defRPr>
      </a:lvl4pPr>
      <a:lvl5pPr marL="1073150" indent="755650" algn="l" rtl="0" eaLnBrk="0" fontAlgn="base" hangingPunct="0">
        <a:lnSpc>
          <a:spcPct val="120000"/>
        </a:lnSpc>
        <a:spcBef>
          <a:spcPct val="0"/>
        </a:spcBef>
        <a:spcAft>
          <a:spcPct val="0"/>
        </a:spcAft>
        <a:defRPr sz="2400">
          <a:solidFill>
            <a:srgbClr val="000066"/>
          </a:solidFill>
          <a:latin typeface="+mn-lt"/>
        </a:defRPr>
      </a:lvl5pPr>
      <a:lvl6pPr marL="1530350" indent="755650" algn="l" rtl="0" eaLnBrk="0" fontAlgn="base" hangingPunct="0">
        <a:lnSpc>
          <a:spcPct val="120000"/>
        </a:lnSpc>
        <a:spcBef>
          <a:spcPct val="0"/>
        </a:spcBef>
        <a:spcAft>
          <a:spcPct val="0"/>
        </a:spcAft>
        <a:defRPr sz="2400">
          <a:solidFill>
            <a:srgbClr val="000066"/>
          </a:solidFill>
          <a:latin typeface="+mn-lt"/>
        </a:defRPr>
      </a:lvl6pPr>
      <a:lvl7pPr marL="1987550" indent="755650" algn="l" rtl="0" eaLnBrk="0" fontAlgn="base" hangingPunct="0">
        <a:lnSpc>
          <a:spcPct val="120000"/>
        </a:lnSpc>
        <a:spcBef>
          <a:spcPct val="0"/>
        </a:spcBef>
        <a:spcAft>
          <a:spcPct val="0"/>
        </a:spcAft>
        <a:defRPr sz="2400">
          <a:solidFill>
            <a:srgbClr val="000066"/>
          </a:solidFill>
          <a:latin typeface="+mn-lt"/>
        </a:defRPr>
      </a:lvl7pPr>
      <a:lvl8pPr marL="2444750" indent="755650" algn="l" rtl="0" eaLnBrk="0" fontAlgn="base" hangingPunct="0">
        <a:lnSpc>
          <a:spcPct val="120000"/>
        </a:lnSpc>
        <a:spcBef>
          <a:spcPct val="0"/>
        </a:spcBef>
        <a:spcAft>
          <a:spcPct val="0"/>
        </a:spcAft>
        <a:defRPr sz="2400">
          <a:solidFill>
            <a:srgbClr val="000066"/>
          </a:solidFill>
          <a:latin typeface="+mn-lt"/>
        </a:defRPr>
      </a:lvl8pPr>
      <a:lvl9pPr marL="2901950" indent="755650" algn="l" rtl="0" eaLnBrk="0" fontAlgn="base" hangingPunct="0">
        <a:lnSpc>
          <a:spcPct val="120000"/>
        </a:lnSpc>
        <a:spcBef>
          <a:spcPct val="0"/>
        </a:spcBef>
        <a:spcAft>
          <a:spcPct val="0"/>
        </a:spcAft>
        <a:defRPr sz="2400">
          <a:solidFill>
            <a:srgbClr val="000066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EBEB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9388" y="1343025"/>
            <a:ext cx="8774112" cy="217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7950" y="182563"/>
            <a:ext cx="1079500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5F5F5F"/>
                </a:solidFill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PHY1012F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064500" y="6381750"/>
            <a:ext cx="946150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defRPr sz="1400" b="1">
                <a:solidFill>
                  <a:srgbClr val="5F5F5F"/>
                </a:solidFill>
                <a:latin typeface="Koala" pitchFamily="34" charset="0"/>
                <a:cs typeface="+mn-cs"/>
              </a:defRPr>
            </a:lvl1pPr>
          </a:lstStyle>
          <a:p>
            <a:pPr>
              <a:defRPr/>
            </a:pPr>
            <a:fld id="{2DAAB418-1098-4341-8E8A-F219C85D79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101" name="Line 5"/>
          <p:cNvSpPr>
            <a:spLocks noChangeShapeType="1"/>
          </p:cNvSpPr>
          <p:nvPr/>
        </p:nvSpPr>
        <p:spPr bwMode="auto">
          <a:xfrm>
            <a:off x="179388" y="438150"/>
            <a:ext cx="8785225" cy="0"/>
          </a:xfrm>
          <a:prstGeom prst="line">
            <a:avLst/>
          </a:prstGeom>
          <a:noFill/>
          <a:ln w="22225">
            <a:solidFill>
              <a:srgbClr val="F8DC0E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>
              <a:lnSpc>
                <a:spcPct val="110000"/>
              </a:lnSpc>
              <a:defRPr/>
            </a:pPr>
            <a:endParaRPr lang="en-ZA" sz="2400">
              <a:cs typeface="+mn-cs"/>
            </a:endParaRPr>
          </a:p>
        </p:txBody>
      </p:sp>
      <p:sp>
        <p:nvSpPr>
          <p:cNvPr id="25606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455613" y="574675"/>
            <a:ext cx="8231187" cy="655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103" name="Line 7"/>
          <p:cNvSpPr>
            <a:spLocks noChangeShapeType="1"/>
          </p:cNvSpPr>
          <p:nvPr/>
        </p:nvSpPr>
        <p:spPr bwMode="auto">
          <a:xfrm>
            <a:off x="179388" y="6429375"/>
            <a:ext cx="8785225" cy="0"/>
          </a:xfrm>
          <a:prstGeom prst="line">
            <a:avLst/>
          </a:prstGeom>
          <a:noFill/>
          <a:ln w="22225">
            <a:solidFill>
              <a:srgbClr val="F8DC0E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>
              <a:lnSpc>
                <a:spcPct val="110000"/>
              </a:lnSpc>
              <a:defRPr/>
            </a:pPr>
            <a:endParaRPr lang="en-ZA" sz="2400"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4" r:id="rId2"/>
    <p:sldLayoutId id="2147483683" r:id="rId3"/>
    <p:sldLayoutId id="2147483682" r:id="rId4"/>
    <p:sldLayoutId id="2147483681" r:id="rId5"/>
    <p:sldLayoutId id="2147483680" r:id="rId6"/>
    <p:sldLayoutId id="2147483679" r:id="rId7"/>
    <p:sldLayoutId id="2147483678" r:id="rId8"/>
    <p:sldLayoutId id="2147483677" r:id="rId9"/>
    <p:sldLayoutId id="2147483676" r:id="rId10"/>
    <p:sldLayoutId id="2147483675" r:id="rId11"/>
  </p:sldLayoutIdLst>
  <p:timing>
    <p:tnLst>
      <p:par>
        <p:cTn id="1" dur="indefinite" restart="never" nodeType="tmRoot"/>
      </p:par>
    </p:tnLst>
  </p:timing>
  <p:hf hdr="0" ft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80008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800080"/>
          </a:solidFill>
          <a:latin typeface="Arial Rounded MT Bold" pitchFamily="34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800080"/>
          </a:solidFill>
          <a:latin typeface="Arial Rounded MT Bold" pitchFamily="34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800080"/>
          </a:solidFill>
          <a:latin typeface="Arial Rounded MT Bold" pitchFamily="34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800080"/>
          </a:solidFill>
          <a:latin typeface="Arial Rounded MT Bold" pitchFamily="34" charset="0"/>
          <a:cs typeface="Arial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800080"/>
          </a:solidFill>
          <a:latin typeface="Arial Rounded MT Bold" pitchFamily="34" charset="0"/>
          <a:cs typeface="Arial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800080"/>
          </a:solidFill>
          <a:latin typeface="Arial Rounded MT Bold" pitchFamily="34" charset="0"/>
          <a:cs typeface="Arial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800080"/>
          </a:solidFill>
          <a:latin typeface="Arial Rounded MT Bold" pitchFamily="34" charset="0"/>
          <a:cs typeface="Arial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800080"/>
          </a:solidFill>
          <a:latin typeface="Arial Rounded MT Bold" pitchFamily="34" charset="0"/>
          <a:cs typeface="Arial" charset="0"/>
        </a:defRPr>
      </a:lvl9pPr>
    </p:titleStyle>
    <p:bodyStyle>
      <a:lvl1pPr marL="342900" indent="-342900" algn="l" rtl="0" eaLnBrk="0" fontAlgn="base" hangingPunct="0">
        <a:lnSpc>
          <a:spcPct val="110000"/>
        </a:lnSpc>
        <a:spcBef>
          <a:spcPct val="0"/>
        </a:spcBef>
        <a:spcAft>
          <a:spcPct val="0"/>
        </a:spcAft>
        <a:defRPr sz="2600">
          <a:solidFill>
            <a:srgbClr val="000066"/>
          </a:solidFill>
          <a:latin typeface="+mn-lt"/>
          <a:ea typeface="+mn-ea"/>
          <a:cs typeface="+mn-cs"/>
        </a:defRPr>
      </a:lvl1pPr>
      <a:lvl2pPr marL="179388" indent="277813" algn="l" rtl="0" eaLnBrk="0" fontAlgn="base" hangingPunct="0">
        <a:lnSpc>
          <a:spcPct val="110000"/>
        </a:lnSpc>
        <a:spcBef>
          <a:spcPct val="0"/>
        </a:spcBef>
        <a:spcAft>
          <a:spcPct val="0"/>
        </a:spcAft>
        <a:buSzPct val="80000"/>
        <a:buFont typeface="Arial" charset="0"/>
        <a:defRPr sz="2400">
          <a:solidFill>
            <a:srgbClr val="000066"/>
          </a:solidFill>
          <a:latin typeface="+mn-lt"/>
          <a:cs typeface="+mn-cs"/>
        </a:defRPr>
      </a:lvl2pPr>
      <a:lvl3pPr marL="714375" indent="-355600" algn="l" rtl="0" eaLnBrk="0" fontAlgn="base" hangingPunct="0">
        <a:lnSpc>
          <a:spcPct val="110000"/>
        </a:lnSpc>
        <a:spcBef>
          <a:spcPct val="0"/>
        </a:spcBef>
        <a:spcAft>
          <a:spcPct val="0"/>
        </a:spcAft>
        <a:buBlip>
          <a:blip r:embed="rId13"/>
        </a:buBlip>
        <a:defRPr sz="2200">
          <a:solidFill>
            <a:srgbClr val="000066"/>
          </a:solidFill>
          <a:latin typeface="+mn-lt"/>
          <a:cs typeface="+mn-cs"/>
        </a:defRPr>
      </a:lvl3pPr>
      <a:lvl4pPr marL="893763" indent="477838" algn="l" rtl="0" eaLnBrk="0" fontAlgn="base" hangingPunct="0">
        <a:lnSpc>
          <a:spcPct val="120000"/>
        </a:lnSpc>
        <a:spcBef>
          <a:spcPct val="0"/>
        </a:spcBef>
        <a:spcAft>
          <a:spcPct val="0"/>
        </a:spcAft>
        <a:buSzPct val="50000"/>
        <a:buFont typeface="Arial" charset="0"/>
        <a:defRPr sz="2400">
          <a:solidFill>
            <a:srgbClr val="000066"/>
          </a:solidFill>
          <a:latin typeface="+mn-lt"/>
          <a:cs typeface="+mn-cs"/>
        </a:defRPr>
      </a:lvl4pPr>
      <a:lvl5pPr marL="1073150" indent="755650" algn="l" rtl="0" eaLnBrk="0" fontAlgn="base" hangingPunct="0">
        <a:lnSpc>
          <a:spcPct val="120000"/>
        </a:lnSpc>
        <a:spcBef>
          <a:spcPct val="0"/>
        </a:spcBef>
        <a:spcAft>
          <a:spcPct val="0"/>
        </a:spcAft>
        <a:defRPr sz="2400">
          <a:solidFill>
            <a:srgbClr val="000066"/>
          </a:solidFill>
          <a:latin typeface="+mn-lt"/>
          <a:cs typeface="+mn-cs"/>
        </a:defRPr>
      </a:lvl5pPr>
      <a:lvl6pPr marL="1530350" indent="755650" algn="l" rtl="0" eaLnBrk="0" fontAlgn="base" hangingPunct="0">
        <a:lnSpc>
          <a:spcPct val="120000"/>
        </a:lnSpc>
        <a:spcBef>
          <a:spcPct val="0"/>
        </a:spcBef>
        <a:spcAft>
          <a:spcPct val="0"/>
        </a:spcAft>
        <a:defRPr sz="2400">
          <a:solidFill>
            <a:srgbClr val="000066"/>
          </a:solidFill>
          <a:latin typeface="+mn-lt"/>
          <a:cs typeface="+mn-cs"/>
        </a:defRPr>
      </a:lvl6pPr>
      <a:lvl7pPr marL="1987550" indent="755650" algn="l" rtl="0" eaLnBrk="0" fontAlgn="base" hangingPunct="0">
        <a:lnSpc>
          <a:spcPct val="120000"/>
        </a:lnSpc>
        <a:spcBef>
          <a:spcPct val="0"/>
        </a:spcBef>
        <a:spcAft>
          <a:spcPct val="0"/>
        </a:spcAft>
        <a:defRPr sz="2400">
          <a:solidFill>
            <a:srgbClr val="000066"/>
          </a:solidFill>
          <a:latin typeface="+mn-lt"/>
          <a:cs typeface="+mn-cs"/>
        </a:defRPr>
      </a:lvl7pPr>
      <a:lvl8pPr marL="2444750" indent="755650" algn="l" rtl="0" eaLnBrk="0" fontAlgn="base" hangingPunct="0">
        <a:lnSpc>
          <a:spcPct val="120000"/>
        </a:lnSpc>
        <a:spcBef>
          <a:spcPct val="0"/>
        </a:spcBef>
        <a:spcAft>
          <a:spcPct val="0"/>
        </a:spcAft>
        <a:defRPr sz="2400">
          <a:solidFill>
            <a:srgbClr val="000066"/>
          </a:solidFill>
          <a:latin typeface="+mn-lt"/>
          <a:cs typeface="+mn-cs"/>
        </a:defRPr>
      </a:lvl8pPr>
      <a:lvl9pPr marL="2901950" indent="755650" algn="l" rtl="0" eaLnBrk="0" fontAlgn="base" hangingPunct="0">
        <a:lnSpc>
          <a:spcPct val="120000"/>
        </a:lnSpc>
        <a:spcBef>
          <a:spcPct val="0"/>
        </a:spcBef>
        <a:spcAft>
          <a:spcPct val="0"/>
        </a:spcAft>
        <a:defRPr sz="2400">
          <a:solidFill>
            <a:srgbClr val="000066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7" Type="http://schemas.openxmlformats.org/officeDocument/2006/relationships/image" Target="../media/image11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11.bin"/><Relationship Id="rId5" Type="http://schemas.openxmlformats.org/officeDocument/2006/relationships/image" Target="../media/image10.wmf"/><Relationship Id="rId4" Type="http://schemas.openxmlformats.org/officeDocument/2006/relationships/oleObject" Target="../embeddings/oleObject10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12.wmf"/><Relationship Id="rId4" Type="http://schemas.openxmlformats.org/officeDocument/2006/relationships/oleObject" Target="../embeddings/oleObject12.bin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5.bin"/><Relationship Id="rId3" Type="http://schemas.openxmlformats.org/officeDocument/2006/relationships/notesSlide" Target="../notesSlides/notesSlide17.xml"/><Relationship Id="rId7" Type="http://schemas.openxmlformats.org/officeDocument/2006/relationships/image" Target="../media/image14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14.bin"/><Relationship Id="rId5" Type="http://schemas.openxmlformats.org/officeDocument/2006/relationships/image" Target="../media/image13.wmf"/><Relationship Id="rId4" Type="http://schemas.openxmlformats.org/officeDocument/2006/relationships/oleObject" Target="../embeddings/oleObject13.bin"/><Relationship Id="rId9" Type="http://schemas.openxmlformats.org/officeDocument/2006/relationships/image" Target="../media/image15.wmf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8.bin"/><Relationship Id="rId3" Type="http://schemas.openxmlformats.org/officeDocument/2006/relationships/notesSlide" Target="../notesSlides/notesSlide19.xml"/><Relationship Id="rId7" Type="http://schemas.openxmlformats.org/officeDocument/2006/relationships/image" Target="../media/image17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17.bin"/><Relationship Id="rId11" Type="http://schemas.openxmlformats.org/officeDocument/2006/relationships/image" Target="../media/image19.wmf"/><Relationship Id="rId5" Type="http://schemas.openxmlformats.org/officeDocument/2006/relationships/image" Target="../media/image16.wmf"/><Relationship Id="rId10" Type="http://schemas.openxmlformats.org/officeDocument/2006/relationships/oleObject" Target="../embeddings/oleObject19.bin"/><Relationship Id="rId4" Type="http://schemas.openxmlformats.org/officeDocument/2006/relationships/oleObject" Target="../embeddings/oleObject16.bin"/><Relationship Id="rId9" Type="http://schemas.openxmlformats.org/officeDocument/2006/relationships/image" Target="../media/image18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2.bin"/><Relationship Id="rId3" Type="http://schemas.openxmlformats.org/officeDocument/2006/relationships/notesSlide" Target="../notesSlides/notesSlide21.xml"/><Relationship Id="rId7" Type="http://schemas.openxmlformats.org/officeDocument/2006/relationships/image" Target="../media/image21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21.bin"/><Relationship Id="rId5" Type="http://schemas.openxmlformats.org/officeDocument/2006/relationships/image" Target="../media/image20.wmf"/><Relationship Id="rId4" Type="http://schemas.openxmlformats.org/officeDocument/2006/relationships/oleObject" Target="../embeddings/oleObject20.bin"/><Relationship Id="rId9" Type="http://schemas.openxmlformats.org/officeDocument/2006/relationships/image" Target="../media/image22.wmf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wmf"/><Relationship Id="rId13" Type="http://schemas.openxmlformats.org/officeDocument/2006/relationships/oleObject" Target="../embeddings/oleObject27.bin"/><Relationship Id="rId18" Type="http://schemas.openxmlformats.org/officeDocument/2006/relationships/image" Target="../media/image29.wmf"/><Relationship Id="rId3" Type="http://schemas.openxmlformats.org/officeDocument/2006/relationships/notesSlide" Target="../notesSlides/notesSlide22.xml"/><Relationship Id="rId7" Type="http://schemas.openxmlformats.org/officeDocument/2006/relationships/oleObject" Target="../embeddings/oleObject24.bin"/><Relationship Id="rId12" Type="http://schemas.openxmlformats.org/officeDocument/2006/relationships/image" Target="../media/image26.wmf"/><Relationship Id="rId17" Type="http://schemas.openxmlformats.org/officeDocument/2006/relationships/oleObject" Target="../embeddings/oleObject29.bin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28.wmf"/><Relationship Id="rId20" Type="http://schemas.openxmlformats.org/officeDocument/2006/relationships/image" Target="../media/image30.wmf"/><Relationship Id="rId1" Type="http://schemas.openxmlformats.org/officeDocument/2006/relationships/vmlDrawing" Target="../drawings/vmlDrawing10.vml"/><Relationship Id="rId6" Type="http://schemas.openxmlformats.org/officeDocument/2006/relationships/image" Target="../media/image23.wmf"/><Relationship Id="rId11" Type="http://schemas.openxmlformats.org/officeDocument/2006/relationships/oleObject" Target="../embeddings/oleObject26.bin"/><Relationship Id="rId5" Type="http://schemas.openxmlformats.org/officeDocument/2006/relationships/oleObject" Target="../embeddings/oleObject23.bin"/><Relationship Id="rId15" Type="http://schemas.openxmlformats.org/officeDocument/2006/relationships/oleObject" Target="../embeddings/oleObject28.bin"/><Relationship Id="rId10" Type="http://schemas.openxmlformats.org/officeDocument/2006/relationships/image" Target="../media/image25.wmf"/><Relationship Id="rId19" Type="http://schemas.openxmlformats.org/officeDocument/2006/relationships/oleObject" Target="../embeddings/oleObject30.bin"/><Relationship Id="rId4" Type="http://schemas.openxmlformats.org/officeDocument/2006/relationships/audio" Target="../media/audio1.wav"/><Relationship Id="rId9" Type="http://schemas.openxmlformats.org/officeDocument/2006/relationships/oleObject" Target="../embeddings/oleObject25.bin"/><Relationship Id="rId14" Type="http://schemas.openxmlformats.org/officeDocument/2006/relationships/image" Target="../media/image27.wmf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wmf"/><Relationship Id="rId3" Type="http://schemas.openxmlformats.org/officeDocument/2006/relationships/notesSlide" Target="../notesSlides/notesSlide23.xml"/><Relationship Id="rId7" Type="http://schemas.openxmlformats.org/officeDocument/2006/relationships/oleObject" Target="../embeddings/oleObject32.bin"/><Relationship Id="rId12" Type="http://schemas.openxmlformats.org/officeDocument/2006/relationships/image" Target="../media/image34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31.wmf"/><Relationship Id="rId11" Type="http://schemas.openxmlformats.org/officeDocument/2006/relationships/oleObject" Target="../embeddings/oleObject34.bin"/><Relationship Id="rId5" Type="http://schemas.openxmlformats.org/officeDocument/2006/relationships/oleObject" Target="../embeddings/oleObject31.bin"/><Relationship Id="rId10" Type="http://schemas.openxmlformats.org/officeDocument/2006/relationships/image" Target="../media/image33.wmf"/><Relationship Id="rId4" Type="http://schemas.openxmlformats.org/officeDocument/2006/relationships/audio" Target="../media/audio1.wav"/><Relationship Id="rId9" Type="http://schemas.openxmlformats.org/officeDocument/2006/relationships/oleObject" Target="../embeddings/oleObject33.bin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6.wmf"/><Relationship Id="rId3" Type="http://schemas.openxmlformats.org/officeDocument/2006/relationships/notesSlide" Target="../notesSlides/notesSlide24.xml"/><Relationship Id="rId7" Type="http://schemas.openxmlformats.org/officeDocument/2006/relationships/oleObject" Target="../embeddings/oleObject3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35.wmf"/><Relationship Id="rId5" Type="http://schemas.openxmlformats.org/officeDocument/2006/relationships/oleObject" Target="../embeddings/oleObject35.bin"/><Relationship Id="rId4" Type="http://schemas.openxmlformats.org/officeDocument/2006/relationships/audio" Target="../media/audio1.wav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9.bin"/><Relationship Id="rId13" Type="http://schemas.openxmlformats.org/officeDocument/2006/relationships/image" Target="../media/image41.wmf"/><Relationship Id="rId3" Type="http://schemas.openxmlformats.org/officeDocument/2006/relationships/notesSlide" Target="../notesSlides/notesSlide25.xml"/><Relationship Id="rId7" Type="http://schemas.openxmlformats.org/officeDocument/2006/relationships/image" Target="../media/image38.wmf"/><Relationship Id="rId12" Type="http://schemas.openxmlformats.org/officeDocument/2006/relationships/oleObject" Target="../embeddings/oleObject41.bin"/><Relationship Id="rId17" Type="http://schemas.openxmlformats.org/officeDocument/2006/relationships/image" Target="../media/image43.wmf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43.bin"/><Relationship Id="rId1" Type="http://schemas.openxmlformats.org/officeDocument/2006/relationships/vmlDrawing" Target="../drawings/vmlDrawing13.vml"/><Relationship Id="rId6" Type="http://schemas.openxmlformats.org/officeDocument/2006/relationships/oleObject" Target="../embeddings/oleObject38.bin"/><Relationship Id="rId11" Type="http://schemas.openxmlformats.org/officeDocument/2006/relationships/image" Target="../media/image40.wmf"/><Relationship Id="rId5" Type="http://schemas.openxmlformats.org/officeDocument/2006/relationships/image" Target="../media/image37.wmf"/><Relationship Id="rId15" Type="http://schemas.openxmlformats.org/officeDocument/2006/relationships/image" Target="../media/image42.wmf"/><Relationship Id="rId10" Type="http://schemas.openxmlformats.org/officeDocument/2006/relationships/oleObject" Target="../embeddings/oleObject40.bin"/><Relationship Id="rId4" Type="http://schemas.openxmlformats.org/officeDocument/2006/relationships/oleObject" Target="../embeddings/oleObject37.bin"/><Relationship Id="rId9" Type="http://schemas.openxmlformats.org/officeDocument/2006/relationships/image" Target="../media/image39.wmf"/><Relationship Id="rId14" Type="http://schemas.openxmlformats.org/officeDocument/2006/relationships/oleObject" Target="../embeddings/oleObject42.bin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5.wmf"/><Relationship Id="rId3" Type="http://schemas.openxmlformats.org/officeDocument/2006/relationships/notesSlide" Target="../notesSlides/notesSlide27.xml"/><Relationship Id="rId7" Type="http://schemas.openxmlformats.org/officeDocument/2006/relationships/oleObject" Target="../embeddings/oleObject4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44.wmf"/><Relationship Id="rId5" Type="http://schemas.openxmlformats.org/officeDocument/2006/relationships/oleObject" Target="../embeddings/oleObject44.bin"/><Relationship Id="rId10" Type="http://schemas.openxmlformats.org/officeDocument/2006/relationships/image" Target="../media/image46.wmf"/><Relationship Id="rId4" Type="http://schemas.openxmlformats.org/officeDocument/2006/relationships/audio" Target="../media/audio1.wav"/><Relationship Id="rId9" Type="http://schemas.openxmlformats.org/officeDocument/2006/relationships/oleObject" Target="../embeddings/oleObject46.bin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8.xml"/><Relationship Id="rId7" Type="http://schemas.openxmlformats.org/officeDocument/2006/relationships/image" Target="../media/image48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5.vml"/><Relationship Id="rId6" Type="http://schemas.openxmlformats.org/officeDocument/2006/relationships/oleObject" Target="../embeddings/oleObject48.bin"/><Relationship Id="rId5" Type="http://schemas.openxmlformats.org/officeDocument/2006/relationships/image" Target="../media/image47.wmf"/><Relationship Id="rId4" Type="http://schemas.openxmlformats.org/officeDocument/2006/relationships/oleObject" Target="../embeddings/oleObject47.bin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1.bin"/><Relationship Id="rId3" Type="http://schemas.openxmlformats.org/officeDocument/2006/relationships/notesSlide" Target="../notesSlides/notesSlide29.xml"/><Relationship Id="rId7" Type="http://schemas.openxmlformats.org/officeDocument/2006/relationships/image" Target="../media/image50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6.vml"/><Relationship Id="rId6" Type="http://schemas.openxmlformats.org/officeDocument/2006/relationships/oleObject" Target="../embeddings/oleObject50.bin"/><Relationship Id="rId5" Type="http://schemas.openxmlformats.org/officeDocument/2006/relationships/image" Target="../media/image49.wmf"/><Relationship Id="rId4" Type="http://schemas.openxmlformats.org/officeDocument/2006/relationships/oleObject" Target="../embeddings/oleObject49.bin"/><Relationship Id="rId9" Type="http://schemas.openxmlformats.org/officeDocument/2006/relationships/image" Target="../media/image36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1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7.vml"/><Relationship Id="rId5" Type="http://schemas.openxmlformats.org/officeDocument/2006/relationships/image" Target="../media/image51.wmf"/><Relationship Id="rId4" Type="http://schemas.openxmlformats.org/officeDocument/2006/relationships/oleObject" Target="../embeddings/oleObject52.bin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2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8.vml"/><Relationship Id="rId5" Type="http://schemas.openxmlformats.org/officeDocument/2006/relationships/image" Target="../media/image52.wmf"/><Relationship Id="rId4" Type="http://schemas.openxmlformats.org/officeDocument/2006/relationships/oleObject" Target="../embeddings/oleObject53.bin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3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9.vml"/><Relationship Id="rId5" Type="http://schemas.openxmlformats.org/officeDocument/2006/relationships/image" Target="../media/image53.wmf"/><Relationship Id="rId4" Type="http://schemas.openxmlformats.org/officeDocument/2006/relationships/oleObject" Target="../embeddings/oleObject54.bin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8.xml"/><Relationship Id="rId7" Type="http://schemas.openxmlformats.org/officeDocument/2006/relationships/image" Target="../media/image55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0.vml"/><Relationship Id="rId6" Type="http://schemas.openxmlformats.org/officeDocument/2006/relationships/oleObject" Target="../embeddings/oleObject56.bin"/><Relationship Id="rId5" Type="http://schemas.openxmlformats.org/officeDocument/2006/relationships/image" Target="../media/image54.wmf"/><Relationship Id="rId4" Type="http://schemas.openxmlformats.org/officeDocument/2006/relationships/oleObject" Target="../embeddings/oleObject55.bin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9.xml"/><Relationship Id="rId7" Type="http://schemas.openxmlformats.org/officeDocument/2006/relationships/image" Target="../media/image56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1.vml"/><Relationship Id="rId6" Type="http://schemas.openxmlformats.org/officeDocument/2006/relationships/oleObject" Target="../embeddings/oleObject58.bin"/><Relationship Id="rId5" Type="http://schemas.openxmlformats.org/officeDocument/2006/relationships/image" Target="../media/image54.wmf"/><Relationship Id="rId4" Type="http://schemas.openxmlformats.org/officeDocument/2006/relationships/oleObject" Target="../embeddings/oleObject57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1.bin"/><Relationship Id="rId3" Type="http://schemas.openxmlformats.org/officeDocument/2006/relationships/notesSlide" Target="../notesSlides/notesSlide40.xml"/><Relationship Id="rId7" Type="http://schemas.openxmlformats.org/officeDocument/2006/relationships/image" Target="../media/image58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2.vml"/><Relationship Id="rId6" Type="http://schemas.openxmlformats.org/officeDocument/2006/relationships/oleObject" Target="../embeddings/oleObject60.bin"/><Relationship Id="rId5" Type="http://schemas.openxmlformats.org/officeDocument/2006/relationships/image" Target="../media/image57.wmf"/><Relationship Id="rId4" Type="http://schemas.openxmlformats.org/officeDocument/2006/relationships/oleObject" Target="../embeddings/oleObject59.bin"/><Relationship Id="rId9" Type="http://schemas.openxmlformats.org/officeDocument/2006/relationships/image" Target="../media/image59.wmf"/></Relationships>
</file>

<file path=ppt/slides/_rels/slide4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4.bin"/><Relationship Id="rId3" Type="http://schemas.openxmlformats.org/officeDocument/2006/relationships/notesSlide" Target="../notesSlides/notesSlide41.xml"/><Relationship Id="rId7" Type="http://schemas.openxmlformats.org/officeDocument/2006/relationships/image" Target="../media/image61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3.vml"/><Relationship Id="rId6" Type="http://schemas.openxmlformats.org/officeDocument/2006/relationships/oleObject" Target="../embeddings/oleObject63.bin"/><Relationship Id="rId11" Type="http://schemas.openxmlformats.org/officeDocument/2006/relationships/image" Target="../media/image63.wmf"/><Relationship Id="rId5" Type="http://schemas.openxmlformats.org/officeDocument/2006/relationships/image" Target="../media/image60.wmf"/><Relationship Id="rId10" Type="http://schemas.openxmlformats.org/officeDocument/2006/relationships/oleObject" Target="../embeddings/oleObject65.bin"/><Relationship Id="rId4" Type="http://schemas.openxmlformats.org/officeDocument/2006/relationships/oleObject" Target="../embeddings/oleObject62.bin"/><Relationship Id="rId9" Type="http://schemas.openxmlformats.org/officeDocument/2006/relationships/image" Target="../media/image62.wmf"/></Relationships>
</file>

<file path=ppt/slides/_rels/slide4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8.bin"/><Relationship Id="rId3" Type="http://schemas.openxmlformats.org/officeDocument/2006/relationships/notesSlide" Target="../notesSlides/notesSlide42.xml"/><Relationship Id="rId7" Type="http://schemas.openxmlformats.org/officeDocument/2006/relationships/image" Target="../media/image65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4.vml"/><Relationship Id="rId6" Type="http://schemas.openxmlformats.org/officeDocument/2006/relationships/oleObject" Target="../embeddings/oleObject67.bin"/><Relationship Id="rId11" Type="http://schemas.openxmlformats.org/officeDocument/2006/relationships/image" Target="../media/image67.wmf"/><Relationship Id="rId5" Type="http://schemas.openxmlformats.org/officeDocument/2006/relationships/image" Target="../media/image64.wmf"/><Relationship Id="rId10" Type="http://schemas.openxmlformats.org/officeDocument/2006/relationships/oleObject" Target="../embeddings/oleObject69.bin"/><Relationship Id="rId4" Type="http://schemas.openxmlformats.org/officeDocument/2006/relationships/oleObject" Target="../embeddings/oleObject66.bin"/><Relationship Id="rId9" Type="http://schemas.openxmlformats.org/officeDocument/2006/relationships/image" Target="../media/image66.wmf"/></Relationships>
</file>

<file path=ppt/slides/_rels/slide4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2.bin"/><Relationship Id="rId13" Type="http://schemas.openxmlformats.org/officeDocument/2006/relationships/image" Target="../media/image71.wmf"/><Relationship Id="rId3" Type="http://schemas.openxmlformats.org/officeDocument/2006/relationships/notesSlide" Target="../notesSlides/notesSlide43.xml"/><Relationship Id="rId7" Type="http://schemas.openxmlformats.org/officeDocument/2006/relationships/image" Target="../media/image37.wmf"/><Relationship Id="rId12" Type="http://schemas.openxmlformats.org/officeDocument/2006/relationships/oleObject" Target="../embeddings/oleObject7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5.vml"/><Relationship Id="rId6" Type="http://schemas.openxmlformats.org/officeDocument/2006/relationships/oleObject" Target="../embeddings/oleObject71.bin"/><Relationship Id="rId11" Type="http://schemas.openxmlformats.org/officeDocument/2006/relationships/image" Target="../media/image70.wmf"/><Relationship Id="rId5" Type="http://schemas.openxmlformats.org/officeDocument/2006/relationships/image" Target="../media/image68.wmf"/><Relationship Id="rId10" Type="http://schemas.openxmlformats.org/officeDocument/2006/relationships/oleObject" Target="../embeddings/oleObject73.bin"/><Relationship Id="rId4" Type="http://schemas.openxmlformats.org/officeDocument/2006/relationships/oleObject" Target="../embeddings/oleObject70.bin"/><Relationship Id="rId9" Type="http://schemas.openxmlformats.org/officeDocument/2006/relationships/image" Target="../media/image69.wmf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7.bin"/><Relationship Id="rId13" Type="http://schemas.openxmlformats.org/officeDocument/2006/relationships/oleObject" Target="../embeddings/oleObject79.bin"/><Relationship Id="rId18" Type="http://schemas.openxmlformats.org/officeDocument/2006/relationships/image" Target="../media/image78.wmf"/><Relationship Id="rId26" Type="http://schemas.openxmlformats.org/officeDocument/2006/relationships/image" Target="../media/image82.wmf"/><Relationship Id="rId3" Type="http://schemas.openxmlformats.org/officeDocument/2006/relationships/notesSlide" Target="../notesSlides/notesSlide45.xml"/><Relationship Id="rId21" Type="http://schemas.openxmlformats.org/officeDocument/2006/relationships/oleObject" Target="../embeddings/oleObject83.bin"/><Relationship Id="rId7" Type="http://schemas.openxmlformats.org/officeDocument/2006/relationships/image" Target="../media/image73.wmf"/><Relationship Id="rId12" Type="http://schemas.openxmlformats.org/officeDocument/2006/relationships/image" Target="../media/image75.wmf"/><Relationship Id="rId17" Type="http://schemas.openxmlformats.org/officeDocument/2006/relationships/oleObject" Target="../embeddings/oleObject81.bin"/><Relationship Id="rId25" Type="http://schemas.openxmlformats.org/officeDocument/2006/relationships/oleObject" Target="../embeddings/oleObject85.bin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77.wmf"/><Relationship Id="rId20" Type="http://schemas.openxmlformats.org/officeDocument/2006/relationships/image" Target="../media/image79.wmf"/><Relationship Id="rId1" Type="http://schemas.openxmlformats.org/officeDocument/2006/relationships/vmlDrawing" Target="../drawings/vmlDrawing26.vml"/><Relationship Id="rId6" Type="http://schemas.openxmlformats.org/officeDocument/2006/relationships/oleObject" Target="../embeddings/oleObject76.bin"/><Relationship Id="rId11" Type="http://schemas.openxmlformats.org/officeDocument/2006/relationships/oleObject" Target="../embeddings/oleObject78.bin"/><Relationship Id="rId24" Type="http://schemas.openxmlformats.org/officeDocument/2006/relationships/image" Target="../media/image81.wmf"/><Relationship Id="rId5" Type="http://schemas.openxmlformats.org/officeDocument/2006/relationships/image" Target="../media/image72.wmf"/><Relationship Id="rId15" Type="http://schemas.openxmlformats.org/officeDocument/2006/relationships/oleObject" Target="../embeddings/oleObject80.bin"/><Relationship Id="rId23" Type="http://schemas.openxmlformats.org/officeDocument/2006/relationships/oleObject" Target="../embeddings/oleObject84.bin"/><Relationship Id="rId28" Type="http://schemas.openxmlformats.org/officeDocument/2006/relationships/image" Target="../media/image83.wmf"/><Relationship Id="rId10" Type="http://schemas.openxmlformats.org/officeDocument/2006/relationships/image" Target="../media/image1.png"/><Relationship Id="rId19" Type="http://schemas.openxmlformats.org/officeDocument/2006/relationships/oleObject" Target="../embeddings/oleObject82.bin"/><Relationship Id="rId4" Type="http://schemas.openxmlformats.org/officeDocument/2006/relationships/oleObject" Target="../embeddings/oleObject75.bin"/><Relationship Id="rId9" Type="http://schemas.openxmlformats.org/officeDocument/2006/relationships/image" Target="../media/image74.wmf"/><Relationship Id="rId14" Type="http://schemas.openxmlformats.org/officeDocument/2006/relationships/image" Target="../media/image76.wmf"/><Relationship Id="rId22" Type="http://schemas.openxmlformats.org/officeDocument/2006/relationships/image" Target="../media/image80.wmf"/><Relationship Id="rId27" Type="http://schemas.openxmlformats.org/officeDocument/2006/relationships/oleObject" Target="../embeddings/oleObject86.bin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6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7.vml"/><Relationship Id="rId5" Type="http://schemas.openxmlformats.org/officeDocument/2006/relationships/image" Target="../media/image84.wmf"/><Relationship Id="rId4" Type="http://schemas.openxmlformats.org/officeDocument/2006/relationships/oleObject" Target="../embeddings/oleObject87.bin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7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8.vml"/><Relationship Id="rId5" Type="http://schemas.openxmlformats.org/officeDocument/2006/relationships/image" Target="../media/image85.wmf"/><Relationship Id="rId4" Type="http://schemas.openxmlformats.org/officeDocument/2006/relationships/oleObject" Target="../embeddings/oleObject88.bin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3" Type="http://schemas.openxmlformats.org/officeDocument/2006/relationships/notesSlide" Target="../notesSlides/notesSlide5.xml"/><Relationship Id="rId7" Type="http://schemas.openxmlformats.org/officeDocument/2006/relationships/oleObject" Target="../embeddings/oleObject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1.png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0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9.vml"/><Relationship Id="rId5" Type="http://schemas.openxmlformats.org/officeDocument/2006/relationships/image" Target="../media/image86.wmf"/><Relationship Id="rId4" Type="http://schemas.openxmlformats.org/officeDocument/2006/relationships/oleObject" Target="../embeddings/oleObject89.bin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2.bin"/><Relationship Id="rId3" Type="http://schemas.openxmlformats.org/officeDocument/2006/relationships/notesSlide" Target="../notesSlides/notesSlide52.xml"/><Relationship Id="rId7" Type="http://schemas.openxmlformats.org/officeDocument/2006/relationships/image" Target="../media/image88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0.vml"/><Relationship Id="rId6" Type="http://schemas.openxmlformats.org/officeDocument/2006/relationships/oleObject" Target="../embeddings/oleObject91.bin"/><Relationship Id="rId11" Type="http://schemas.openxmlformats.org/officeDocument/2006/relationships/image" Target="../media/image90.wmf"/><Relationship Id="rId5" Type="http://schemas.openxmlformats.org/officeDocument/2006/relationships/image" Target="../media/image87.wmf"/><Relationship Id="rId10" Type="http://schemas.openxmlformats.org/officeDocument/2006/relationships/oleObject" Target="../embeddings/oleObject93.bin"/><Relationship Id="rId4" Type="http://schemas.openxmlformats.org/officeDocument/2006/relationships/oleObject" Target="../embeddings/oleObject90.bin"/><Relationship Id="rId9" Type="http://schemas.openxmlformats.org/officeDocument/2006/relationships/image" Target="../media/image89.wmf"/></Relationships>
</file>

<file path=ppt/slides/_rels/slide5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6.bin"/><Relationship Id="rId3" Type="http://schemas.openxmlformats.org/officeDocument/2006/relationships/notesSlide" Target="../notesSlides/notesSlide53.xml"/><Relationship Id="rId7" Type="http://schemas.openxmlformats.org/officeDocument/2006/relationships/image" Target="../media/image88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1.vml"/><Relationship Id="rId6" Type="http://schemas.openxmlformats.org/officeDocument/2006/relationships/oleObject" Target="../embeddings/oleObject95.bin"/><Relationship Id="rId11" Type="http://schemas.openxmlformats.org/officeDocument/2006/relationships/image" Target="../media/image90.wmf"/><Relationship Id="rId5" Type="http://schemas.openxmlformats.org/officeDocument/2006/relationships/image" Target="../media/image87.wmf"/><Relationship Id="rId10" Type="http://schemas.openxmlformats.org/officeDocument/2006/relationships/oleObject" Target="../embeddings/oleObject97.bin"/><Relationship Id="rId4" Type="http://schemas.openxmlformats.org/officeDocument/2006/relationships/oleObject" Target="../embeddings/oleObject94.bin"/><Relationship Id="rId9" Type="http://schemas.openxmlformats.org/officeDocument/2006/relationships/image" Target="../media/image89.wmf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7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7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7.xml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7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2.vml"/><Relationship Id="rId6" Type="http://schemas.openxmlformats.org/officeDocument/2006/relationships/image" Target="../media/image91.wmf"/><Relationship Id="rId5" Type="http://schemas.openxmlformats.org/officeDocument/2006/relationships/oleObject" Target="../embeddings/oleObject98.bin"/><Relationship Id="rId4" Type="http://schemas.openxmlformats.org/officeDocument/2006/relationships/image" Target="../media/image1.png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7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13" Type="http://schemas.openxmlformats.org/officeDocument/2006/relationships/oleObject" Target="../embeddings/oleObject7.bin"/><Relationship Id="rId3" Type="http://schemas.openxmlformats.org/officeDocument/2006/relationships/notesSlide" Target="../notesSlides/notesSlide6.xml"/><Relationship Id="rId7" Type="http://schemas.openxmlformats.org/officeDocument/2006/relationships/oleObject" Target="../embeddings/oleObject4.bin"/><Relationship Id="rId12" Type="http://schemas.openxmlformats.org/officeDocument/2006/relationships/image" Target="../media/image7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wmf"/><Relationship Id="rId11" Type="http://schemas.openxmlformats.org/officeDocument/2006/relationships/oleObject" Target="../embeddings/oleObject6.bin"/><Relationship Id="rId5" Type="http://schemas.openxmlformats.org/officeDocument/2006/relationships/oleObject" Target="../embeddings/oleObject3.bin"/><Relationship Id="rId10" Type="http://schemas.openxmlformats.org/officeDocument/2006/relationships/image" Target="../media/image6.wmf"/><Relationship Id="rId4" Type="http://schemas.openxmlformats.org/officeDocument/2006/relationships/image" Target="../media/image1.png"/><Relationship Id="rId9" Type="http://schemas.openxmlformats.org/officeDocument/2006/relationships/oleObject" Target="../embeddings/oleObject5.bin"/><Relationship Id="rId14" Type="http://schemas.openxmlformats.org/officeDocument/2006/relationships/image" Target="../media/image8.wmf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7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7.xml"/></Relationships>
</file>

<file path=ppt/slides/_rels/slide6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3.wmf"/><Relationship Id="rId13" Type="http://schemas.openxmlformats.org/officeDocument/2006/relationships/oleObject" Target="../embeddings/oleObject103.bin"/><Relationship Id="rId18" Type="http://schemas.openxmlformats.org/officeDocument/2006/relationships/image" Target="../media/image98.wmf"/><Relationship Id="rId3" Type="http://schemas.openxmlformats.org/officeDocument/2006/relationships/notesSlide" Target="../notesSlides/notesSlide62.xml"/><Relationship Id="rId7" Type="http://schemas.openxmlformats.org/officeDocument/2006/relationships/oleObject" Target="../embeddings/oleObject100.bin"/><Relationship Id="rId12" Type="http://schemas.openxmlformats.org/officeDocument/2006/relationships/image" Target="../media/image95.wmf"/><Relationship Id="rId17" Type="http://schemas.openxmlformats.org/officeDocument/2006/relationships/oleObject" Target="../embeddings/oleObject105.bin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97.wmf"/><Relationship Id="rId1" Type="http://schemas.openxmlformats.org/officeDocument/2006/relationships/vmlDrawing" Target="../drawings/vmlDrawing33.vml"/><Relationship Id="rId6" Type="http://schemas.openxmlformats.org/officeDocument/2006/relationships/image" Target="../media/image92.wmf"/><Relationship Id="rId11" Type="http://schemas.openxmlformats.org/officeDocument/2006/relationships/oleObject" Target="../embeddings/oleObject102.bin"/><Relationship Id="rId5" Type="http://schemas.openxmlformats.org/officeDocument/2006/relationships/oleObject" Target="../embeddings/oleObject99.bin"/><Relationship Id="rId15" Type="http://schemas.openxmlformats.org/officeDocument/2006/relationships/oleObject" Target="../embeddings/oleObject104.bin"/><Relationship Id="rId10" Type="http://schemas.openxmlformats.org/officeDocument/2006/relationships/image" Target="../media/image94.wmf"/><Relationship Id="rId4" Type="http://schemas.openxmlformats.org/officeDocument/2006/relationships/audio" Target="../media/audio1.wav"/><Relationship Id="rId9" Type="http://schemas.openxmlformats.org/officeDocument/2006/relationships/oleObject" Target="../embeddings/oleObject101.bin"/><Relationship Id="rId14" Type="http://schemas.openxmlformats.org/officeDocument/2006/relationships/image" Target="../media/image96.wmf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7.xml"/></Relationships>
</file>

<file path=ppt/slides/_rels/slide6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8.bin"/><Relationship Id="rId13" Type="http://schemas.openxmlformats.org/officeDocument/2006/relationships/image" Target="../media/image103.wmf"/><Relationship Id="rId3" Type="http://schemas.openxmlformats.org/officeDocument/2006/relationships/notesSlide" Target="../notesSlides/notesSlide64.xml"/><Relationship Id="rId7" Type="http://schemas.openxmlformats.org/officeDocument/2006/relationships/image" Target="../media/image100.wmf"/><Relationship Id="rId12" Type="http://schemas.openxmlformats.org/officeDocument/2006/relationships/oleObject" Target="../embeddings/oleObject110.bin"/><Relationship Id="rId17" Type="http://schemas.openxmlformats.org/officeDocument/2006/relationships/image" Target="../media/image105.wmf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112.bin"/><Relationship Id="rId1" Type="http://schemas.openxmlformats.org/officeDocument/2006/relationships/vmlDrawing" Target="../drawings/vmlDrawing34.vml"/><Relationship Id="rId6" Type="http://schemas.openxmlformats.org/officeDocument/2006/relationships/oleObject" Target="../embeddings/oleObject107.bin"/><Relationship Id="rId11" Type="http://schemas.openxmlformats.org/officeDocument/2006/relationships/image" Target="../media/image102.wmf"/><Relationship Id="rId5" Type="http://schemas.openxmlformats.org/officeDocument/2006/relationships/image" Target="../media/image99.wmf"/><Relationship Id="rId15" Type="http://schemas.openxmlformats.org/officeDocument/2006/relationships/image" Target="../media/image104.wmf"/><Relationship Id="rId10" Type="http://schemas.openxmlformats.org/officeDocument/2006/relationships/oleObject" Target="../embeddings/oleObject109.bin"/><Relationship Id="rId4" Type="http://schemas.openxmlformats.org/officeDocument/2006/relationships/oleObject" Target="../embeddings/oleObject106.bin"/><Relationship Id="rId9" Type="http://schemas.openxmlformats.org/officeDocument/2006/relationships/image" Target="../media/image101.wmf"/><Relationship Id="rId14" Type="http://schemas.openxmlformats.org/officeDocument/2006/relationships/oleObject" Target="../embeddings/oleObject111.bin"/></Relationships>
</file>

<file path=ppt/slides/_rels/slide6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5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5.vml"/><Relationship Id="rId5" Type="http://schemas.openxmlformats.org/officeDocument/2006/relationships/image" Target="../media/image106.wmf"/><Relationship Id="rId4" Type="http://schemas.openxmlformats.org/officeDocument/2006/relationships/oleObject" Target="../embeddings/oleObject113.bin"/></Relationships>
</file>

<file path=ppt/slides/_rels/slide6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9.wmf"/><Relationship Id="rId4" Type="http://schemas.openxmlformats.org/officeDocument/2006/relationships/oleObject" Target="../embeddings/oleObject8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9.wmf"/><Relationship Id="rId5" Type="http://schemas.openxmlformats.org/officeDocument/2006/relationships/oleObject" Target="../embeddings/oleObject9.bin"/><Relationship Id="rId4" Type="http://schemas.openxmlformats.org/officeDocument/2006/relationships/audio" Target="../media/audio1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949375" y="1661013"/>
            <a:ext cx="3261127" cy="3418501"/>
          </a:xfrm>
          <a:noFill/>
        </p:spPr>
        <p:txBody>
          <a:bodyPr wrap="none">
            <a:spAutoFit/>
          </a:bodyPr>
          <a:lstStyle/>
          <a:p>
            <a:pPr eaLnBrk="1" hangingPunct="1">
              <a:lnSpc>
                <a:spcPct val="150000"/>
              </a:lnSpc>
              <a:spcBef>
                <a:spcPct val="100000"/>
              </a:spcBef>
            </a:pPr>
            <a:r>
              <a:rPr lang="en-US" altLang="en-US" sz="4400" b="1" dirty="0" smtClean="0">
                <a:solidFill>
                  <a:srgbClr val="FF0000"/>
                </a:solidFill>
              </a:rPr>
              <a:t>PHY1012F</a:t>
            </a:r>
            <a:r>
              <a:rPr lang="en-US" altLang="en-US" sz="4400" b="1" dirty="0" smtClean="0">
                <a:solidFill>
                  <a:srgbClr val="0000CC"/>
                </a:solidFill>
              </a:rPr>
              <a:t/>
            </a:r>
            <a:br>
              <a:rPr lang="en-US" altLang="en-US" sz="4400" b="1" dirty="0" smtClean="0">
                <a:solidFill>
                  <a:srgbClr val="0000CC"/>
                </a:solidFill>
              </a:rPr>
            </a:br>
            <a:r>
              <a:rPr lang="en-US" altLang="en-US" sz="4400" b="1" dirty="0" smtClean="0">
                <a:solidFill>
                  <a:schemeClr val="tx1"/>
                </a:solidFill>
              </a:rPr>
              <a:t>Kinematics</a:t>
            </a:r>
            <a:br>
              <a:rPr lang="en-US" altLang="en-US" sz="4400" b="1" dirty="0" smtClean="0">
                <a:solidFill>
                  <a:schemeClr val="tx1"/>
                </a:solidFill>
              </a:rPr>
            </a:br>
            <a:r>
              <a:rPr lang="en-US" altLang="en-US" sz="2800" b="1" dirty="0" smtClean="0">
                <a:solidFill>
                  <a:schemeClr val="tx1"/>
                </a:solidFill>
              </a:rPr>
              <a:t/>
            </a:r>
            <a:br>
              <a:rPr lang="en-US" altLang="en-US" sz="2800" b="1" dirty="0" smtClean="0">
                <a:solidFill>
                  <a:schemeClr val="tx1"/>
                </a:solidFill>
              </a:rPr>
            </a:br>
            <a:endParaRPr lang="en-US" altLang="en-US" sz="2800" b="1" dirty="0" smtClean="0">
              <a:solidFill>
                <a:schemeClr val="tx1"/>
              </a:solidFill>
            </a:endParaRPr>
          </a:p>
        </p:txBody>
      </p:sp>
      <p:sp useBgFill="1">
        <p:nvSpPr>
          <p:cNvPr id="14339" name="TextBox 2"/>
          <p:cNvSpPr txBox="1">
            <a:spLocks noChangeArrowheads="1"/>
          </p:cNvSpPr>
          <p:nvPr/>
        </p:nvSpPr>
        <p:spPr bwMode="auto">
          <a:xfrm>
            <a:off x="0" y="153988"/>
            <a:ext cx="9144000" cy="498475"/>
          </a:xfrm>
          <a:prstGeom prst="rect">
            <a:avLst/>
          </a:prstGeom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 Rounded MT Bold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 Rounded MT Bold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 Rounded MT Bold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 Rounded MT Bold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 Rounded MT Bold" pitchFamily="34" charset="0"/>
              </a:defRPr>
            </a:lvl5pPr>
            <a:lvl6pPr marL="2514600" indent="-228600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Rounded MT Bold" pitchFamily="34" charset="0"/>
              </a:defRPr>
            </a:lvl6pPr>
            <a:lvl7pPr marL="2971800" indent="-228600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Rounded MT Bold" pitchFamily="34" charset="0"/>
              </a:defRPr>
            </a:lvl7pPr>
            <a:lvl8pPr marL="3429000" indent="-228600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Rounded MT Bold" pitchFamily="34" charset="0"/>
              </a:defRPr>
            </a:lvl8pPr>
            <a:lvl9pPr marL="3886200" indent="-228600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Rounded MT Bold" pitchFamily="34" charset="0"/>
              </a:defRPr>
            </a:lvl9pPr>
          </a:lstStyle>
          <a:p>
            <a:pPr eaLnBrk="1" hangingPunct="1"/>
            <a:r>
              <a:rPr lang="en-US" altLang="en-US"/>
              <a:t>                        </a:t>
            </a:r>
          </a:p>
        </p:txBody>
      </p:sp>
      <p:sp>
        <p:nvSpPr>
          <p:cNvPr id="14340" name="Rectangle 1"/>
          <p:cNvSpPr>
            <a:spLocks noChangeArrowheads="1"/>
          </p:cNvSpPr>
          <p:nvPr/>
        </p:nvSpPr>
        <p:spPr bwMode="auto">
          <a:xfrm>
            <a:off x="179388" y="5475288"/>
            <a:ext cx="6192837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 Rounded MT Bold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 Rounded MT Bold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 Rounded MT Bold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 Rounded MT Bold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 Rounded MT Bold" pitchFamily="34" charset="0"/>
              </a:defRPr>
            </a:lvl5pPr>
            <a:lvl6pPr marL="2514600" indent="-228600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Rounded MT Bold" pitchFamily="34" charset="0"/>
              </a:defRPr>
            </a:lvl6pPr>
            <a:lvl7pPr marL="2971800" indent="-228600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Rounded MT Bold" pitchFamily="34" charset="0"/>
              </a:defRPr>
            </a:lvl7pPr>
            <a:lvl8pPr marL="3429000" indent="-228600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Rounded MT Bold" pitchFamily="34" charset="0"/>
              </a:defRPr>
            </a:lvl8pPr>
            <a:lvl9pPr marL="3886200" indent="-228600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Rounded MT Bold" pitchFamily="34" charset="0"/>
              </a:defRPr>
            </a:lvl9pPr>
          </a:lstStyle>
          <a:p>
            <a:pPr eaLnBrk="1" hangingPunct="1"/>
            <a:r>
              <a:rPr lang="en-US" altLang="en-US" sz="2800" dirty="0" err="1" smtClean="0">
                <a:latin typeface="Comic Sans MS" pitchFamily="66" charset="0"/>
              </a:rPr>
              <a:t>Gregor</a:t>
            </a:r>
            <a:r>
              <a:rPr lang="en-US" altLang="en-US" sz="2800" dirty="0" smtClean="0">
                <a:latin typeface="Comic Sans MS" pitchFamily="66" charset="0"/>
              </a:rPr>
              <a:t> Leigh</a:t>
            </a:r>
            <a:r>
              <a:rPr lang="en-US" altLang="en-US" sz="2800" dirty="0">
                <a:latin typeface="Comic Sans MS" pitchFamily="66" charset="0"/>
              </a:rPr>
              <a:t/>
            </a:r>
            <a:br>
              <a:rPr lang="en-US" altLang="en-US" sz="2800" dirty="0">
                <a:latin typeface="Comic Sans MS" pitchFamily="66" charset="0"/>
              </a:rPr>
            </a:br>
            <a:r>
              <a:rPr lang="en-ZA" altLang="en-US" sz="2800" dirty="0" smtClean="0">
                <a:latin typeface="Comic Sans MS" pitchFamily="66" charset="0"/>
              </a:rPr>
              <a:t>gregor.leigh@uct.ac.za</a:t>
            </a:r>
            <a:endParaRPr lang="en-ZA" altLang="en-US" sz="2800" dirty="0"/>
          </a:p>
        </p:txBody>
      </p:sp>
    </p:spTree>
    <p:extLst>
      <p:ext uri="{BB962C8B-B14F-4D97-AF65-F5344CB8AC3E}">
        <p14:creationId xmlns:p14="http://schemas.microsoft.com/office/powerpoint/2010/main" val="216000389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4833" name="Rectangle 3"/>
          <p:cNvSpPr>
            <a:spLocks noGrp="1" noChangeArrowheads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PHY1012F</a:t>
            </a:r>
          </a:p>
        </p:txBody>
      </p:sp>
      <p:sp>
        <p:nvSpPr>
          <p:cNvPr id="504834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8610186-E879-495D-96A8-764BBEAFA761}" type="slidenum">
              <a:rPr lang="en-US" smtClean="0">
                <a:latin typeface="Koala"/>
              </a:rPr>
              <a:pPr>
                <a:defRPr/>
              </a:pPr>
              <a:t>10</a:t>
            </a:fld>
            <a:endParaRPr lang="en-US" smtClean="0">
              <a:latin typeface="Koala"/>
            </a:endParaRPr>
          </a:p>
        </p:txBody>
      </p:sp>
      <p:sp>
        <p:nvSpPr>
          <p:cNvPr id="504835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ZA" smtClean="0"/>
              <a:t>INTERPRETING POSITION GRAPHS</a:t>
            </a:r>
            <a:endParaRPr lang="en-US" smtClean="0"/>
          </a:p>
        </p:txBody>
      </p:sp>
      <p:sp>
        <p:nvSpPr>
          <p:cNvPr id="504836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79388" y="1343025"/>
            <a:ext cx="8774112" cy="863600"/>
          </a:xfrm>
        </p:spPr>
        <p:txBody>
          <a:bodyPr/>
          <a:lstStyle/>
          <a:p>
            <a:pPr lvl="1" indent="0" eaLnBrk="1" hangingPunct="1"/>
            <a:r>
              <a:rPr lang="en-ZA" sz="2300" smtClean="0"/>
              <a:t>It is essential to remember that motion graphs are </a:t>
            </a:r>
            <a:r>
              <a:rPr lang="en-ZA" sz="2300" i="1" smtClean="0"/>
              <a:t>abstract</a:t>
            </a:r>
            <a:r>
              <a:rPr lang="en-ZA" sz="2300" smtClean="0"/>
              <a:t> representations of motion – they are NOT </a:t>
            </a:r>
            <a:r>
              <a:rPr lang="en-ZA" sz="2300" i="1" smtClean="0"/>
              <a:t>pictures!</a:t>
            </a:r>
            <a:endParaRPr lang="en-US" sz="2300" smtClean="0"/>
          </a:p>
        </p:txBody>
      </p:sp>
      <p:sp>
        <p:nvSpPr>
          <p:cNvPr id="504837" name="Rectangle 4"/>
          <p:cNvSpPr>
            <a:spLocks noChangeArrowheads="1"/>
          </p:cNvSpPr>
          <p:nvPr/>
        </p:nvSpPr>
        <p:spPr bwMode="auto">
          <a:xfrm>
            <a:off x="179388" y="2308225"/>
            <a:ext cx="8774112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SzPct val="80000"/>
              <a:buFont typeface="Arial" charset="0"/>
              <a:buNone/>
            </a:pPr>
            <a:r>
              <a:rPr lang="en-ZA" sz="2300">
                <a:solidFill>
                  <a:srgbClr val="000066"/>
                </a:solidFill>
              </a:rPr>
              <a:t>The following graph represents the motion of a car along a straight road…  Describe the motion of the car.</a:t>
            </a:r>
            <a:endParaRPr lang="en-US" sz="2300">
              <a:solidFill>
                <a:srgbClr val="000066"/>
              </a:solidFill>
            </a:endParaRPr>
          </a:p>
        </p:txBody>
      </p:sp>
      <p:sp>
        <p:nvSpPr>
          <p:cNvPr id="504838" name="Freeform 5"/>
          <p:cNvSpPr>
            <a:spLocks/>
          </p:cNvSpPr>
          <p:nvPr/>
        </p:nvSpPr>
        <p:spPr bwMode="auto">
          <a:xfrm>
            <a:off x="1536700" y="4219575"/>
            <a:ext cx="2744788" cy="1819275"/>
          </a:xfrm>
          <a:custGeom>
            <a:avLst/>
            <a:gdLst>
              <a:gd name="T0" fmla="*/ 0 w 1729"/>
              <a:gd name="T1" fmla="*/ 0 h 1146"/>
              <a:gd name="T2" fmla="*/ 2147483647 w 1729"/>
              <a:gd name="T3" fmla="*/ 2147483647 h 1146"/>
              <a:gd name="T4" fmla="*/ 2147483647 w 1729"/>
              <a:gd name="T5" fmla="*/ 2147483647 h 1146"/>
              <a:gd name="T6" fmla="*/ 2147483647 w 1729"/>
              <a:gd name="T7" fmla="*/ 2147483647 h 1146"/>
              <a:gd name="T8" fmla="*/ 0 60000 65536"/>
              <a:gd name="T9" fmla="*/ 0 60000 65536"/>
              <a:gd name="T10" fmla="*/ 0 60000 65536"/>
              <a:gd name="T11" fmla="*/ 0 60000 65536"/>
              <a:gd name="T12" fmla="*/ 0 w 1729"/>
              <a:gd name="T13" fmla="*/ 0 h 1146"/>
              <a:gd name="T14" fmla="*/ 1729 w 1729"/>
              <a:gd name="T15" fmla="*/ 1146 h 114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729" h="1146">
                <a:moveTo>
                  <a:pt x="0" y="0"/>
                </a:moveTo>
                <a:lnTo>
                  <a:pt x="649" y="1146"/>
                </a:lnTo>
                <a:lnTo>
                  <a:pt x="868" y="1146"/>
                </a:lnTo>
                <a:lnTo>
                  <a:pt x="1729" y="384"/>
                </a:lnTo>
              </a:path>
            </a:pathLst>
          </a:custGeom>
          <a:noFill/>
          <a:ln w="31750">
            <a:solidFill>
              <a:srgbClr val="3366FF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504839" name="Rectangle 8"/>
          <p:cNvSpPr>
            <a:spLocks noChangeArrowheads="1"/>
          </p:cNvSpPr>
          <p:nvPr/>
        </p:nvSpPr>
        <p:spPr bwMode="auto">
          <a:xfrm>
            <a:off x="1060450" y="3284538"/>
            <a:ext cx="1022350" cy="39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 indent="1588">
              <a:lnSpc>
                <a:spcPct val="110000"/>
              </a:lnSpc>
            </a:pPr>
            <a:r>
              <a:rPr lang="en-US" sz="1800" b="1" i="1">
                <a:solidFill>
                  <a:srgbClr val="000066"/>
                </a:solidFill>
                <a:latin typeface="Times New Roman" pitchFamily="18" charset="0"/>
              </a:rPr>
              <a:t>x </a:t>
            </a:r>
            <a:r>
              <a:rPr lang="en-US" sz="1800" b="1">
                <a:solidFill>
                  <a:srgbClr val="000066"/>
                </a:solidFill>
                <a:latin typeface="Times New Roman" pitchFamily="18" charset="0"/>
              </a:rPr>
              <a:t>(km)</a:t>
            </a:r>
            <a:endParaRPr lang="en-US" sz="1800" b="1" i="1">
              <a:solidFill>
                <a:srgbClr val="000066"/>
              </a:solidFill>
              <a:latin typeface="Times New Roman" pitchFamily="18" charset="0"/>
            </a:endParaRPr>
          </a:p>
        </p:txBody>
      </p:sp>
      <p:sp>
        <p:nvSpPr>
          <p:cNvPr id="504840" name="Line 9"/>
          <p:cNvSpPr>
            <a:spLocks noChangeShapeType="1"/>
          </p:cNvSpPr>
          <p:nvPr/>
        </p:nvSpPr>
        <p:spPr bwMode="auto">
          <a:xfrm>
            <a:off x="1389063" y="4832350"/>
            <a:ext cx="3498850" cy="1588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504841" name="Rectangle 10"/>
          <p:cNvSpPr>
            <a:spLocks noChangeArrowheads="1"/>
          </p:cNvSpPr>
          <p:nvPr/>
        </p:nvSpPr>
        <p:spPr bwMode="auto">
          <a:xfrm>
            <a:off x="4708525" y="4618038"/>
            <a:ext cx="1108075" cy="39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 indent="1588">
              <a:lnSpc>
                <a:spcPct val="110000"/>
              </a:lnSpc>
            </a:pPr>
            <a:r>
              <a:rPr lang="en-US" sz="1800" b="1" i="1">
                <a:solidFill>
                  <a:srgbClr val="000066"/>
                </a:solidFill>
                <a:latin typeface="Times New Roman" pitchFamily="18" charset="0"/>
              </a:rPr>
              <a:t>t  </a:t>
            </a:r>
            <a:r>
              <a:rPr lang="en-US" sz="1800" b="1">
                <a:solidFill>
                  <a:srgbClr val="000066"/>
                </a:solidFill>
                <a:latin typeface="Times New Roman" pitchFamily="18" charset="0"/>
              </a:rPr>
              <a:t>(min)</a:t>
            </a:r>
            <a:endParaRPr lang="en-US" sz="1800" b="1" i="1">
              <a:solidFill>
                <a:srgbClr val="000066"/>
              </a:solidFill>
              <a:latin typeface="Times New Roman" pitchFamily="18" charset="0"/>
            </a:endParaRPr>
          </a:p>
        </p:txBody>
      </p:sp>
      <p:sp>
        <p:nvSpPr>
          <p:cNvPr id="504842" name="Line 11"/>
          <p:cNvSpPr>
            <a:spLocks noChangeShapeType="1"/>
          </p:cNvSpPr>
          <p:nvPr/>
        </p:nvSpPr>
        <p:spPr bwMode="auto">
          <a:xfrm>
            <a:off x="2222500" y="4833938"/>
            <a:ext cx="0" cy="119062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504843" name="Rectangle 16"/>
          <p:cNvSpPr>
            <a:spLocks noChangeArrowheads="1"/>
          </p:cNvSpPr>
          <p:nvPr/>
        </p:nvSpPr>
        <p:spPr bwMode="auto">
          <a:xfrm>
            <a:off x="769938" y="5216525"/>
            <a:ext cx="666750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>
              <a:lnSpc>
                <a:spcPct val="105000"/>
              </a:lnSpc>
            </a:pPr>
            <a:r>
              <a:rPr lang="en-GB" sz="20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en-GB" sz="2000" b="1">
                <a:solidFill>
                  <a:srgbClr val="000000"/>
                </a:solidFill>
                <a:latin typeface="Times New Roman" pitchFamily="18" charset="0"/>
              </a:rPr>
              <a:t>10</a:t>
            </a:r>
            <a:endParaRPr lang="en-US" sz="2000" b="1" baseline="-250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504844" name="Line 18"/>
          <p:cNvSpPr>
            <a:spLocks noChangeShapeType="1"/>
          </p:cNvSpPr>
          <p:nvPr/>
        </p:nvSpPr>
        <p:spPr bwMode="auto">
          <a:xfrm>
            <a:off x="1879600" y="4833938"/>
            <a:ext cx="0" cy="119062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504845" name="Line 19"/>
          <p:cNvSpPr>
            <a:spLocks noChangeShapeType="1"/>
          </p:cNvSpPr>
          <p:nvPr/>
        </p:nvSpPr>
        <p:spPr bwMode="auto">
          <a:xfrm>
            <a:off x="2908300" y="4833938"/>
            <a:ext cx="0" cy="119062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504846" name="Line 20"/>
          <p:cNvSpPr>
            <a:spLocks noChangeShapeType="1"/>
          </p:cNvSpPr>
          <p:nvPr/>
        </p:nvSpPr>
        <p:spPr bwMode="auto">
          <a:xfrm>
            <a:off x="2565400" y="4833938"/>
            <a:ext cx="0" cy="119062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504847" name="Line 21"/>
          <p:cNvSpPr>
            <a:spLocks noChangeShapeType="1"/>
          </p:cNvSpPr>
          <p:nvPr/>
        </p:nvSpPr>
        <p:spPr bwMode="auto">
          <a:xfrm>
            <a:off x="3251200" y="4833938"/>
            <a:ext cx="0" cy="119062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504848" name="Line 22"/>
          <p:cNvSpPr>
            <a:spLocks noChangeShapeType="1"/>
          </p:cNvSpPr>
          <p:nvPr/>
        </p:nvSpPr>
        <p:spPr bwMode="auto">
          <a:xfrm>
            <a:off x="4279900" y="4833938"/>
            <a:ext cx="0" cy="119062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504849" name="Line 23"/>
          <p:cNvSpPr>
            <a:spLocks noChangeShapeType="1"/>
          </p:cNvSpPr>
          <p:nvPr/>
        </p:nvSpPr>
        <p:spPr bwMode="auto">
          <a:xfrm>
            <a:off x="3937000" y="4833938"/>
            <a:ext cx="0" cy="119062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504850" name="Line 24"/>
          <p:cNvSpPr>
            <a:spLocks noChangeShapeType="1"/>
          </p:cNvSpPr>
          <p:nvPr/>
        </p:nvSpPr>
        <p:spPr bwMode="auto">
          <a:xfrm>
            <a:off x="3594100" y="4833938"/>
            <a:ext cx="0" cy="119062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504851" name="Rectangle 25"/>
          <p:cNvSpPr>
            <a:spLocks noChangeArrowheads="1"/>
          </p:cNvSpPr>
          <p:nvPr/>
        </p:nvSpPr>
        <p:spPr bwMode="auto">
          <a:xfrm>
            <a:off x="1955800" y="4864100"/>
            <a:ext cx="533400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>
              <a:lnSpc>
                <a:spcPct val="105000"/>
              </a:lnSpc>
            </a:pPr>
            <a:r>
              <a:rPr lang="en-GB" sz="2000" b="1">
                <a:solidFill>
                  <a:srgbClr val="000000"/>
                </a:solidFill>
                <a:latin typeface="Times New Roman" pitchFamily="18" charset="0"/>
              </a:rPr>
              <a:t>20</a:t>
            </a:r>
            <a:endParaRPr lang="en-US" sz="2000" b="1" baseline="-250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504852" name="Rectangle 26"/>
          <p:cNvSpPr>
            <a:spLocks noChangeArrowheads="1"/>
          </p:cNvSpPr>
          <p:nvPr/>
        </p:nvSpPr>
        <p:spPr bwMode="auto">
          <a:xfrm>
            <a:off x="2632075" y="4864100"/>
            <a:ext cx="533400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>
              <a:lnSpc>
                <a:spcPct val="105000"/>
              </a:lnSpc>
            </a:pPr>
            <a:r>
              <a:rPr lang="en-GB" sz="2000" b="1">
                <a:solidFill>
                  <a:srgbClr val="000000"/>
                </a:solidFill>
                <a:latin typeface="Times New Roman" pitchFamily="18" charset="0"/>
              </a:rPr>
              <a:t>40</a:t>
            </a:r>
            <a:endParaRPr lang="en-US" sz="2000" b="1" baseline="-250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504853" name="Rectangle 27"/>
          <p:cNvSpPr>
            <a:spLocks noChangeArrowheads="1"/>
          </p:cNvSpPr>
          <p:nvPr/>
        </p:nvSpPr>
        <p:spPr bwMode="auto">
          <a:xfrm>
            <a:off x="3317875" y="4864100"/>
            <a:ext cx="533400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>
              <a:lnSpc>
                <a:spcPct val="105000"/>
              </a:lnSpc>
            </a:pPr>
            <a:r>
              <a:rPr lang="en-GB" sz="2000" b="1">
                <a:solidFill>
                  <a:srgbClr val="000000"/>
                </a:solidFill>
                <a:latin typeface="Times New Roman" pitchFamily="18" charset="0"/>
              </a:rPr>
              <a:t>60</a:t>
            </a:r>
            <a:endParaRPr lang="en-US" sz="2000" b="1" baseline="-250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504854" name="Rectangle 29"/>
          <p:cNvSpPr>
            <a:spLocks noChangeArrowheads="1"/>
          </p:cNvSpPr>
          <p:nvPr/>
        </p:nvSpPr>
        <p:spPr bwMode="auto">
          <a:xfrm>
            <a:off x="1084263" y="4625975"/>
            <a:ext cx="352425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>
              <a:lnSpc>
                <a:spcPct val="105000"/>
              </a:lnSpc>
            </a:pPr>
            <a:r>
              <a:rPr lang="en-GB" sz="2000" b="1">
                <a:solidFill>
                  <a:srgbClr val="000000"/>
                </a:solidFill>
                <a:latin typeface="Times New Roman" pitchFamily="18" charset="0"/>
              </a:rPr>
              <a:t>0</a:t>
            </a:r>
            <a:endParaRPr lang="en-US" sz="2000" b="1" baseline="-250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504855" name="Line 7"/>
          <p:cNvSpPr>
            <a:spLocks noChangeShapeType="1"/>
          </p:cNvSpPr>
          <p:nvPr/>
        </p:nvSpPr>
        <p:spPr bwMode="auto">
          <a:xfrm flipV="1">
            <a:off x="1533525" y="3705225"/>
            <a:ext cx="3175" cy="253365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504856" name="Line 12"/>
          <p:cNvSpPr>
            <a:spLocks noChangeShapeType="1"/>
          </p:cNvSpPr>
          <p:nvPr/>
        </p:nvSpPr>
        <p:spPr bwMode="auto">
          <a:xfrm>
            <a:off x="1401763" y="6043613"/>
            <a:ext cx="136525" cy="0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504857" name="Line 13"/>
          <p:cNvSpPr>
            <a:spLocks noChangeShapeType="1"/>
          </p:cNvSpPr>
          <p:nvPr/>
        </p:nvSpPr>
        <p:spPr bwMode="auto">
          <a:xfrm>
            <a:off x="1401763" y="5435600"/>
            <a:ext cx="136525" cy="0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504858" name="Line 14"/>
          <p:cNvSpPr>
            <a:spLocks noChangeShapeType="1"/>
          </p:cNvSpPr>
          <p:nvPr/>
        </p:nvSpPr>
        <p:spPr bwMode="auto">
          <a:xfrm>
            <a:off x="1401763" y="4221163"/>
            <a:ext cx="136525" cy="0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504859" name="Line 15"/>
          <p:cNvSpPr>
            <a:spLocks noChangeShapeType="1"/>
          </p:cNvSpPr>
          <p:nvPr/>
        </p:nvSpPr>
        <p:spPr bwMode="auto">
          <a:xfrm>
            <a:off x="1401763" y="4829175"/>
            <a:ext cx="136525" cy="0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504860" name="Rectangle 36"/>
          <p:cNvSpPr>
            <a:spLocks noChangeArrowheads="1"/>
          </p:cNvSpPr>
          <p:nvPr/>
        </p:nvSpPr>
        <p:spPr bwMode="auto">
          <a:xfrm>
            <a:off x="769938" y="5816600"/>
            <a:ext cx="666750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>
              <a:lnSpc>
                <a:spcPct val="105000"/>
              </a:lnSpc>
            </a:pPr>
            <a:r>
              <a:rPr lang="en-GB" sz="20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en-GB" sz="2000" b="1">
                <a:solidFill>
                  <a:srgbClr val="000000"/>
                </a:solidFill>
                <a:latin typeface="Times New Roman" pitchFamily="18" charset="0"/>
              </a:rPr>
              <a:t>20</a:t>
            </a:r>
            <a:endParaRPr lang="en-US" sz="2000" b="1" baseline="-250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504861" name="Rectangle 37"/>
          <p:cNvSpPr>
            <a:spLocks noChangeArrowheads="1"/>
          </p:cNvSpPr>
          <p:nvPr/>
        </p:nvSpPr>
        <p:spPr bwMode="auto">
          <a:xfrm>
            <a:off x="941388" y="4025900"/>
            <a:ext cx="495300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>
              <a:lnSpc>
                <a:spcPct val="105000"/>
              </a:lnSpc>
            </a:pPr>
            <a:r>
              <a:rPr lang="en-GB" sz="2000" b="1">
                <a:solidFill>
                  <a:srgbClr val="000000"/>
                </a:solidFill>
                <a:latin typeface="Times New Roman" pitchFamily="18" charset="0"/>
              </a:rPr>
              <a:t>10</a:t>
            </a:r>
            <a:endParaRPr lang="en-US" sz="2000" b="1" baseline="-250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504862" name="Rectangle 38"/>
          <p:cNvSpPr>
            <a:spLocks noChangeArrowheads="1"/>
          </p:cNvSpPr>
          <p:nvPr/>
        </p:nvSpPr>
        <p:spPr bwMode="auto">
          <a:xfrm>
            <a:off x="4003675" y="4864100"/>
            <a:ext cx="533400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>
              <a:lnSpc>
                <a:spcPct val="105000"/>
              </a:lnSpc>
            </a:pPr>
            <a:r>
              <a:rPr lang="en-GB" sz="2000" b="1">
                <a:solidFill>
                  <a:srgbClr val="000000"/>
                </a:solidFill>
                <a:latin typeface="Times New Roman" pitchFamily="18" charset="0"/>
              </a:rPr>
              <a:t>80</a:t>
            </a:r>
            <a:endParaRPr lang="en-US" sz="2000" b="1" baseline="-250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504863" name="Line 39"/>
          <p:cNvSpPr>
            <a:spLocks noChangeShapeType="1"/>
          </p:cNvSpPr>
          <p:nvPr/>
        </p:nvSpPr>
        <p:spPr bwMode="auto">
          <a:xfrm>
            <a:off x="1546225" y="5441950"/>
            <a:ext cx="2655888" cy="0"/>
          </a:xfrm>
          <a:prstGeom prst="line">
            <a:avLst/>
          </a:prstGeom>
          <a:noFill/>
          <a:ln w="15875">
            <a:solidFill>
              <a:schemeClr val="bg2"/>
            </a:solidFill>
            <a:prstDash val="dash"/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504864" name="Line 40"/>
          <p:cNvSpPr>
            <a:spLocks noChangeShapeType="1"/>
          </p:cNvSpPr>
          <p:nvPr/>
        </p:nvSpPr>
        <p:spPr bwMode="auto">
          <a:xfrm>
            <a:off x="1546225" y="6051550"/>
            <a:ext cx="2655888" cy="0"/>
          </a:xfrm>
          <a:prstGeom prst="line">
            <a:avLst/>
          </a:prstGeom>
          <a:noFill/>
          <a:ln w="15875">
            <a:solidFill>
              <a:schemeClr val="bg2"/>
            </a:solidFill>
            <a:prstDash val="dash"/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grpSp>
        <p:nvGrpSpPr>
          <p:cNvPr id="504865" name="Group 65"/>
          <p:cNvGrpSpPr>
            <a:grpSpLocks/>
          </p:cNvGrpSpPr>
          <p:nvPr/>
        </p:nvGrpSpPr>
        <p:grpSpPr bwMode="auto">
          <a:xfrm>
            <a:off x="2566988" y="4645025"/>
            <a:ext cx="342900" cy="1635125"/>
            <a:chOff x="1617" y="2660"/>
            <a:chExt cx="216" cy="1296"/>
          </a:xfrm>
        </p:grpSpPr>
        <p:sp>
          <p:nvSpPr>
            <p:cNvPr id="504881" name="Line 41"/>
            <p:cNvSpPr>
              <a:spLocks noChangeShapeType="1"/>
            </p:cNvSpPr>
            <p:nvPr/>
          </p:nvSpPr>
          <p:spPr bwMode="auto">
            <a:xfrm>
              <a:off x="1617" y="2660"/>
              <a:ext cx="0" cy="1296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prstDash val="dash"/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504882" name="Line 42"/>
            <p:cNvSpPr>
              <a:spLocks noChangeShapeType="1"/>
            </p:cNvSpPr>
            <p:nvPr/>
          </p:nvSpPr>
          <p:spPr bwMode="auto">
            <a:xfrm>
              <a:off x="1833" y="2660"/>
              <a:ext cx="0" cy="1296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prstDash val="dash"/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</p:grpSp>
      <p:grpSp>
        <p:nvGrpSpPr>
          <p:cNvPr id="265275" name="Group 59"/>
          <p:cNvGrpSpPr>
            <a:grpSpLocks/>
          </p:cNvGrpSpPr>
          <p:nvPr/>
        </p:nvGrpSpPr>
        <p:grpSpPr bwMode="auto">
          <a:xfrm>
            <a:off x="1887538" y="3492500"/>
            <a:ext cx="7054850" cy="2462213"/>
            <a:chOff x="1189" y="2200"/>
            <a:chExt cx="4444" cy="1551"/>
          </a:xfrm>
        </p:grpSpPr>
        <p:sp>
          <p:nvSpPr>
            <p:cNvPr id="504879" name="Rectangle 53"/>
            <p:cNvSpPr>
              <a:spLocks noChangeArrowheads="1"/>
            </p:cNvSpPr>
            <p:nvPr/>
          </p:nvSpPr>
          <p:spPr bwMode="auto">
            <a:xfrm>
              <a:off x="1524" y="2200"/>
              <a:ext cx="4109" cy="4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marL="179388" lvl="1">
                <a:lnSpc>
                  <a:spcPct val="110000"/>
                </a:lnSpc>
                <a:buSzPct val="80000"/>
                <a:buFont typeface="Arial" charset="0"/>
                <a:buNone/>
              </a:pPr>
              <a:r>
                <a:rPr lang="en-ZA" sz="2000">
                  <a:solidFill>
                    <a:srgbClr val="3366FF"/>
                  </a:solidFill>
                </a:rPr>
                <a:t>After 30 min the car stops for 10 min at a position 20 km to the left of the origin.</a:t>
              </a:r>
              <a:endParaRPr lang="en-US" sz="2000">
                <a:solidFill>
                  <a:srgbClr val="3366FF"/>
                </a:solidFill>
              </a:endParaRPr>
            </a:p>
          </p:txBody>
        </p:sp>
        <p:sp>
          <p:nvSpPr>
            <p:cNvPr id="504880" name="Freeform 54"/>
            <p:cNvSpPr>
              <a:spLocks/>
            </p:cNvSpPr>
            <p:nvPr/>
          </p:nvSpPr>
          <p:spPr bwMode="auto">
            <a:xfrm>
              <a:off x="1189" y="2348"/>
              <a:ext cx="561" cy="1403"/>
            </a:xfrm>
            <a:custGeom>
              <a:avLst/>
              <a:gdLst>
                <a:gd name="T0" fmla="*/ 428 w 561"/>
                <a:gd name="T1" fmla="*/ 0 h 1403"/>
                <a:gd name="T2" fmla="*/ 458 w 561"/>
                <a:gd name="T3" fmla="*/ 1403 h 1403"/>
                <a:gd name="T4" fmla="*/ 0 60000 65536"/>
                <a:gd name="T5" fmla="*/ 0 60000 65536"/>
                <a:gd name="T6" fmla="*/ 0 w 561"/>
                <a:gd name="T7" fmla="*/ 0 h 1403"/>
                <a:gd name="T8" fmla="*/ 561 w 561"/>
                <a:gd name="T9" fmla="*/ 1403 h 1403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561" h="1403">
                  <a:moveTo>
                    <a:pt x="428" y="0"/>
                  </a:moveTo>
                  <a:cubicBezTo>
                    <a:pt x="0" y="141"/>
                    <a:pt x="561" y="1101"/>
                    <a:pt x="458" y="1403"/>
                  </a:cubicBezTo>
                </a:path>
              </a:pathLst>
            </a:custGeom>
            <a:noFill/>
            <a:ln w="22225">
              <a:solidFill>
                <a:srgbClr val="3366FF"/>
              </a:solidFill>
              <a:prstDash val="sysDot"/>
              <a:round/>
              <a:headEnd/>
              <a:tailEnd type="stealth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</p:grpSp>
      <p:grpSp>
        <p:nvGrpSpPr>
          <p:cNvPr id="265279" name="Group 63"/>
          <p:cNvGrpSpPr>
            <a:grpSpLocks/>
          </p:cNvGrpSpPr>
          <p:nvPr/>
        </p:nvGrpSpPr>
        <p:grpSpPr bwMode="auto">
          <a:xfrm>
            <a:off x="1149350" y="3492500"/>
            <a:ext cx="7793038" cy="1314450"/>
            <a:chOff x="724" y="2200"/>
            <a:chExt cx="4909" cy="828"/>
          </a:xfrm>
        </p:grpSpPr>
        <p:sp>
          <p:nvSpPr>
            <p:cNvPr id="504877" name="Rectangle 61"/>
            <p:cNvSpPr>
              <a:spLocks noChangeArrowheads="1"/>
            </p:cNvSpPr>
            <p:nvPr/>
          </p:nvSpPr>
          <p:spPr bwMode="auto">
            <a:xfrm>
              <a:off x="1524" y="2200"/>
              <a:ext cx="4109" cy="2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marL="179388" lvl="1">
                <a:lnSpc>
                  <a:spcPct val="110000"/>
                </a:lnSpc>
                <a:buSzPct val="80000"/>
                <a:buFont typeface="Arial" charset="0"/>
                <a:buNone/>
              </a:pPr>
              <a:r>
                <a:rPr lang="en-ZA" sz="2000">
                  <a:solidFill>
                    <a:srgbClr val="3366FF"/>
                  </a:solidFill>
                </a:rPr>
                <a:t>The car reaches the origin once more at 80 min.</a:t>
              </a:r>
              <a:endParaRPr lang="en-US" sz="2000">
                <a:solidFill>
                  <a:srgbClr val="3366FF"/>
                </a:solidFill>
              </a:endParaRPr>
            </a:p>
          </p:txBody>
        </p:sp>
        <p:sp>
          <p:nvSpPr>
            <p:cNvPr id="504878" name="Freeform 62"/>
            <p:cNvSpPr>
              <a:spLocks/>
            </p:cNvSpPr>
            <p:nvPr/>
          </p:nvSpPr>
          <p:spPr bwMode="auto">
            <a:xfrm>
              <a:off x="724" y="2348"/>
              <a:ext cx="2149" cy="680"/>
            </a:xfrm>
            <a:custGeom>
              <a:avLst/>
              <a:gdLst>
                <a:gd name="T0" fmla="*/ 893 w 2149"/>
                <a:gd name="T1" fmla="*/ 0 h 680"/>
                <a:gd name="T2" fmla="*/ 1964 w 2149"/>
                <a:gd name="T3" fmla="*/ 598 h 680"/>
                <a:gd name="T4" fmla="*/ 0 60000 65536"/>
                <a:gd name="T5" fmla="*/ 0 60000 65536"/>
                <a:gd name="T6" fmla="*/ 0 w 2149"/>
                <a:gd name="T7" fmla="*/ 0 h 680"/>
                <a:gd name="T8" fmla="*/ 2149 w 2149"/>
                <a:gd name="T9" fmla="*/ 680 h 68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49" h="680">
                  <a:moveTo>
                    <a:pt x="893" y="0"/>
                  </a:moveTo>
                  <a:cubicBezTo>
                    <a:pt x="0" y="680"/>
                    <a:pt x="2149" y="118"/>
                    <a:pt x="1964" y="598"/>
                  </a:cubicBezTo>
                </a:path>
              </a:pathLst>
            </a:custGeom>
            <a:noFill/>
            <a:ln w="22225">
              <a:solidFill>
                <a:srgbClr val="3366FF"/>
              </a:solidFill>
              <a:prstDash val="sysDot"/>
              <a:round/>
              <a:headEnd/>
              <a:tailEnd type="stealth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</p:grpSp>
      <p:grpSp>
        <p:nvGrpSpPr>
          <p:cNvPr id="265280" name="Group 64"/>
          <p:cNvGrpSpPr>
            <a:grpSpLocks/>
          </p:cNvGrpSpPr>
          <p:nvPr/>
        </p:nvGrpSpPr>
        <p:grpSpPr bwMode="auto">
          <a:xfrm>
            <a:off x="1898650" y="3492500"/>
            <a:ext cx="7043738" cy="2439988"/>
            <a:chOff x="1196" y="2200"/>
            <a:chExt cx="4437" cy="1537"/>
          </a:xfrm>
        </p:grpSpPr>
        <p:sp>
          <p:nvSpPr>
            <p:cNvPr id="504875" name="Rectangle 56"/>
            <p:cNvSpPr>
              <a:spLocks noChangeArrowheads="1"/>
            </p:cNvSpPr>
            <p:nvPr/>
          </p:nvSpPr>
          <p:spPr bwMode="auto">
            <a:xfrm>
              <a:off x="1524" y="2200"/>
              <a:ext cx="4109" cy="2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marL="179388" lvl="1">
                <a:lnSpc>
                  <a:spcPct val="110000"/>
                </a:lnSpc>
                <a:buSzPct val="80000"/>
                <a:buFont typeface="Arial" charset="0"/>
                <a:buNone/>
              </a:pPr>
              <a:r>
                <a:rPr lang="en-ZA" sz="2000">
                  <a:solidFill>
                    <a:srgbClr val="3366FF"/>
                  </a:solidFill>
                </a:rPr>
                <a:t>At 40 min the car starts moving back to the right.</a:t>
              </a:r>
              <a:endParaRPr lang="en-US" sz="2000">
                <a:solidFill>
                  <a:srgbClr val="3366FF"/>
                </a:solidFill>
              </a:endParaRPr>
            </a:p>
          </p:txBody>
        </p:sp>
        <p:sp>
          <p:nvSpPr>
            <p:cNvPr id="504876" name="Freeform 57"/>
            <p:cNvSpPr>
              <a:spLocks/>
            </p:cNvSpPr>
            <p:nvPr/>
          </p:nvSpPr>
          <p:spPr bwMode="auto">
            <a:xfrm>
              <a:off x="1196" y="2348"/>
              <a:ext cx="672" cy="1389"/>
            </a:xfrm>
            <a:custGeom>
              <a:avLst/>
              <a:gdLst>
                <a:gd name="T0" fmla="*/ 421 w 672"/>
                <a:gd name="T1" fmla="*/ 0 h 1389"/>
                <a:gd name="T2" fmla="*/ 635 w 672"/>
                <a:gd name="T3" fmla="*/ 1389 h 1389"/>
                <a:gd name="T4" fmla="*/ 0 60000 65536"/>
                <a:gd name="T5" fmla="*/ 0 60000 65536"/>
                <a:gd name="T6" fmla="*/ 0 w 672"/>
                <a:gd name="T7" fmla="*/ 0 h 1389"/>
                <a:gd name="T8" fmla="*/ 672 w 672"/>
                <a:gd name="T9" fmla="*/ 1389 h 1389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672" h="1389">
                  <a:moveTo>
                    <a:pt x="421" y="0"/>
                  </a:moveTo>
                  <a:cubicBezTo>
                    <a:pt x="0" y="45"/>
                    <a:pt x="672" y="982"/>
                    <a:pt x="635" y="1389"/>
                  </a:cubicBezTo>
                </a:path>
              </a:pathLst>
            </a:custGeom>
            <a:noFill/>
            <a:ln w="22225">
              <a:solidFill>
                <a:srgbClr val="3366FF"/>
              </a:solidFill>
              <a:prstDash val="sysDot"/>
              <a:round/>
              <a:headEnd/>
              <a:tailEnd type="stealth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</p:grpSp>
      <p:grpSp>
        <p:nvGrpSpPr>
          <p:cNvPr id="265267" name="Group 51"/>
          <p:cNvGrpSpPr>
            <a:grpSpLocks/>
          </p:cNvGrpSpPr>
          <p:nvPr/>
        </p:nvGrpSpPr>
        <p:grpSpPr bwMode="auto">
          <a:xfrm>
            <a:off x="1900238" y="3492500"/>
            <a:ext cx="7042150" cy="1220788"/>
            <a:chOff x="1197" y="2200"/>
            <a:chExt cx="4436" cy="769"/>
          </a:xfrm>
        </p:grpSpPr>
        <p:sp>
          <p:nvSpPr>
            <p:cNvPr id="504873" name="Rectangle 49"/>
            <p:cNvSpPr>
              <a:spLocks noChangeArrowheads="1"/>
            </p:cNvSpPr>
            <p:nvPr/>
          </p:nvSpPr>
          <p:spPr bwMode="auto">
            <a:xfrm>
              <a:off x="1524" y="2200"/>
              <a:ext cx="4109" cy="6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marL="179388" lvl="1">
                <a:lnSpc>
                  <a:spcPct val="110000"/>
                </a:lnSpc>
                <a:buSzPct val="80000"/>
                <a:buFont typeface="Arial" charset="0"/>
                <a:buNone/>
              </a:pPr>
              <a:r>
                <a:rPr lang="en-ZA" sz="2000">
                  <a:solidFill>
                    <a:srgbClr val="3366FF"/>
                  </a:solidFill>
                </a:rPr>
                <a:t>During the first 30 min the value of </a:t>
              </a:r>
              <a:r>
                <a:rPr lang="en-ZA" sz="2000" b="1" i="1">
                  <a:solidFill>
                    <a:srgbClr val="3366FF"/>
                  </a:solidFill>
                  <a:latin typeface="Times New Roman" pitchFamily="18" charset="0"/>
                </a:rPr>
                <a:t>x</a:t>
              </a:r>
              <a:r>
                <a:rPr lang="en-ZA" sz="2000">
                  <a:solidFill>
                    <a:srgbClr val="3366FF"/>
                  </a:solidFill>
                </a:rPr>
                <a:t> changes from +10 km to </a:t>
              </a:r>
              <a:r>
                <a:rPr lang="en-ZA" sz="2000">
                  <a:solidFill>
                    <a:srgbClr val="3366FF"/>
                  </a:solidFill>
                  <a:sym typeface="Symbol" pitchFamily="18" charset="2"/>
                </a:rPr>
                <a:t>20 km</a:t>
              </a:r>
              <a:r>
                <a:rPr lang="en-ZA" sz="2000">
                  <a:solidFill>
                    <a:srgbClr val="3366FF"/>
                  </a:solidFill>
                </a:rPr>
                <a:t>, indicating that the car is moving to the left.</a:t>
              </a:r>
              <a:endParaRPr lang="en-US" sz="2000">
                <a:solidFill>
                  <a:srgbClr val="3366FF"/>
                </a:solidFill>
              </a:endParaRPr>
            </a:p>
          </p:txBody>
        </p:sp>
        <p:sp>
          <p:nvSpPr>
            <p:cNvPr id="504874" name="Freeform 50"/>
            <p:cNvSpPr>
              <a:spLocks/>
            </p:cNvSpPr>
            <p:nvPr/>
          </p:nvSpPr>
          <p:spPr bwMode="auto">
            <a:xfrm>
              <a:off x="1197" y="2348"/>
              <a:ext cx="420" cy="621"/>
            </a:xfrm>
            <a:custGeom>
              <a:avLst/>
              <a:gdLst>
                <a:gd name="T0" fmla="*/ 4 w 605"/>
                <a:gd name="T1" fmla="*/ 0 h 296"/>
                <a:gd name="T2" fmla="*/ 0 w 605"/>
                <a:gd name="T3" fmla="*/ 9475680 h 296"/>
                <a:gd name="T4" fmla="*/ 0 60000 65536"/>
                <a:gd name="T5" fmla="*/ 0 60000 65536"/>
                <a:gd name="T6" fmla="*/ 0 w 605"/>
                <a:gd name="T7" fmla="*/ 0 h 296"/>
                <a:gd name="T8" fmla="*/ 605 w 605"/>
                <a:gd name="T9" fmla="*/ 296 h 29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605" h="296">
                  <a:moveTo>
                    <a:pt x="605" y="0"/>
                  </a:moveTo>
                  <a:cubicBezTo>
                    <a:pt x="354" y="15"/>
                    <a:pt x="325" y="281"/>
                    <a:pt x="0" y="296"/>
                  </a:cubicBezTo>
                </a:path>
              </a:pathLst>
            </a:custGeom>
            <a:noFill/>
            <a:ln w="22225">
              <a:solidFill>
                <a:srgbClr val="3366FF"/>
              </a:solidFill>
              <a:prstDash val="sysDot"/>
              <a:round/>
              <a:headEnd/>
              <a:tailEnd type="stealth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</p:grpSp>
      <p:grpSp>
        <p:nvGrpSpPr>
          <p:cNvPr id="265263" name="Group 47"/>
          <p:cNvGrpSpPr>
            <a:grpSpLocks/>
          </p:cNvGrpSpPr>
          <p:nvPr/>
        </p:nvGrpSpPr>
        <p:grpSpPr bwMode="auto">
          <a:xfrm>
            <a:off x="1606550" y="3492500"/>
            <a:ext cx="7335838" cy="704850"/>
            <a:chOff x="1012" y="2200"/>
            <a:chExt cx="4621" cy="444"/>
          </a:xfrm>
        </p:grpSpPr>
        <p:sp>
          <p:nvSpPr>
            <p:cNvPr id="504871" name="Rectangle 45"/>
            <p:cNvSpPr>
              <a:spLocks noChangeArrowheads="1"/>
            </p:cNvSpPr>
            <p:nvPr/>
          </p:nvSpPr>
          <p:spPr bwMode="auto">
            <a:xfrm>
              <a:off x="1524" y="2200"/>
              <a:ext cx="4109" cy="2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marL="179388" lvl="1">
                <a:lnSpc>
                  <a:spcPct val="110000"/>
                </a:lnSpc>
                <a:buSzPct val="80000"/>
                <a:buFont typeface="Arial" charset="0"/>
                <a:buNone/>
              </a:pPr>
              <a:r>
                <a:rPr lang="en-ZA" sz="2000">
                  <a:solidFill>
                    <a:srgbClr val="3366FF"/>
                  </a:solidFill>
                </a:rPr>
                <a:t>At </a:t>
              </a:r>
              <a:r>
                <a:rPr lang="en-ZA" sz="2000" b="1" i="1">
                  <a:solidFill>
                    <a:srgbClr val="3366FF"/>
                  </a:solidFill>
                  <a:latin typeface="Times New Roman" pitchFamily="18" charset="0"/>
                </a:rPr>
                <a:t>t = </a:t>
              </a:r>
              <a:r>
                <a:rPr lang="en-ZA" sz="2000">
                  <a:solidFill>
                    <a:srgbClr val="3366FF"/>
                  </a:solidFill>
                </a:rPr>
                <a:t>0 the car is 10 km to the right of the origin.</a:t>
              </a:r>
              <a:endParaRPr lang="en-US" sz="2000">
                <a:solidFill>
                  <a:srgbClr val="3366FF"/>
                </a:solidFill>
              </a:endParaRPr>
            </a:p>
          </p:txBody>
        </p:sp>
        <p:sp>
          <p:nvSpPr>
            <p:cNvPr id="504872" name="Freeform 46"/>
            <p:cNvSpPr>
              <a:spLocks/>
            </p:cNvSpPr>
            <p:nvPr/>
          </p:nvSpPr>
          <p:spPr bwMode="auto">
            <a:xfrm>
              <a:off x="1012" y="2348"/>
              <a:ext cx="605" cy="296"/>
            </a:xfrm>
            <a:custGeom>
              <a:avLst/>
              <a:gdLst>
                <a:gd name="T0" fmla="*/ 605 w 605"/>
                <a:gd name="T1" fmla="*/ 0 h 296"/>
                <a:gd name="T2" fmla="*/ 0 w 605"/>
                <a:gd name="T3" fmla="*/ 296 h 296"/>
                <a:gd name="T4" fmla="*/ 0 60000 65536"/>
                <a:gd name="T5" fmla="*/ 0 60000 65536"/>
                <a:gd name="T6" fmla="*/ 0 w 605"/>
                <a:gd name="T7" fmla="*/ 0 h 296"/>
                <a:gd name="T8" fmla="*/ 605 w 605"/>
                <a:gd name="T9" fmla="*/ 296 h 29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605" h="296">
                  <a:moveTo>
                    <a:pt x="605" y="0"/>
                  </a:moveTo>
                  <a:cubicBezTo>
                    <a:pt x="354" y="15"/>
                    <a:pt x="325" y="281"/>
                    <a:pt x="0" y="296"/>
                  </a:cubicBezTo>
                </a:path>
              </a:pathLst>
            </a:custGeom>
            <a:noFill/>
            <a:ln w="22225">
              <a:solidFill>
                <a:srgbClr val="3366FF"/>
              </a:solidFill>
              <a:prstDash val="sysDot"/>
              <a:round/>
              <a:headEnd/>
              <a:tailEnd type="stealth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65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65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65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65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332" name="Rectangle 3"/>
          <p:cNvSpPr>
            <a:spLocks noGrp="1" noChangeArrowheads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PHY1012F</a:t>
            </a:r>
          </a:p>
        </p:txBody>
      </p:sp>
      <p:sp>
        <p:nvSpPr>
          <p:cNvPr id="266331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24F886D-5C12-46BE-86E3-38BA2606AAD7}" type="slidenum">
              <a:rPr lang="en-US" smtClean="0">
                <a:latin typeface="Koala"/>
              </a:rPr>
              <a:pPr>
                <a:defRPr/>
              </a:pPr>
              <a:t>11</a:t>
            </a:fld>
            <a:endParaRPr lang="en-US" smtClean="0">
              <a:latin typeface="Koala"/>
            </a:endParaRPr>
          </a:p>
        </p:txBody>
      </p:sp>
      <p:sp>
        <p:nvSpPr>
          <p:cNvPr id="26633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ZA" smtClean="0"/>
              <a:t>UNIFORM MOTION</a:t>
            </a:r>
            <a:endParaRPr lang="en-US" smtClean="0"/>
          </a:p>
        </p:txBody>
      </p:sp>
      <p:sp>
        <p:nvSpPr>
          <p:cNvPr id="26633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79388" y="1343025"/>
            <a:ext cx="8774112" cy="1296988"/>
          </a:xfrm>
        </p:spPr>
        <p:txBody>
          <a:bodyPr/>
          <a:lstStyle/>
          <a:p>
            <a:pPr lvl="1" indent="0" eaLnBrk="1" hangingPunct="1"/>
            <a:r>
              <a:rPr lang="en-ZA" smtClean="0"/>
              <a:t>Straight-line motion in which equal displacements occur during </a:t>
            </a:r>
            <a:r>
              <a:rPr lang="en-ZA" i="1" smtClean="0"/>
              <a:t>any</a:t>
            </a:r>
            <a:r>
              <a:rPr lang="en-ZA" i="1" baseline="30000" smtClean="0"/>
              <a:t> </a:t>
            </a:r>
            <a:r>
              <a:rPr lang="en-ZA" smtClean="0"/>
              <a:t> successive equal-time intervals is called </a:t>
            </a:r>
            <a:r>
              <a:rPr lang="en-ZA" smtClean="0">
                <a:solidFill>
                  <a:srgbClr val="FF0000"/>
                </a:solidFill>
              </a:rPr>
              <a:t>uniform motion</a:t>
            </a:r>
            <a:r>
              <a:rPr lang="en-ZA" smtClean="0"/>
              <a:t>.</a:t>
            </a:r>
            <a:endParaRPr lang="en-US" smtClean="0"/>
          </a:p>
        </p:txBody>
      </p:sp>
      <p:grpSp>
        <p:nvGrpSpPr>
          <p:cNvPr id="266336" name="Group 37"/>
          <p:cNvGrpSpPr>
            <a:grpSpLocks/>
          </p:cNvGrpSpPr>
          <p:nvPr/>
        </p:nvGrpSpPr>
        <p:grpSpPr bwMode="auto">
          <a:xfrm>
            <a:off x="2976563" y="3011488"/>
            <a:ext cx="787400" cy="119062"/>
            <a:chOff x="1875" y="1897"/>
            <a:chExt cx="496" cy="75"/>
          </a:xfrm>
        </p:grpSpPr>
        <p:sp>
          <p:nvSpPr>
            <p:cNvPr id="266382" name="Line 6"/>
            <p:cNvSpPr>
              <a:spLocks noChangeShapeType="1"/>
            </p:cNvSpPr>
            <p:nvPr/>
          </p:nvSpPr>
          <p:spPr bwMode="auto">
            <a:xfrm>
              <a:off x="1940" y="1936"/>
              <a:ext cx="431" cy="0"/>
            </a:xfrm>
            <a:prstGeom prst="line">
              <a:avLst/>
            </a:prstGeom>
            <a:noFill/>
            <a:ln w="38100">
              <a:solidFill>
                <a:srgbClr val="00CC00"/>
              </a:solidFill>
              <a:round/>
              <a:headEnd/>
              <a:tailEnd type="stealth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266383" name="Oval 7"/>
            <p:cNvSpPr>
              <a:spLocks noChangeAspect="1" noChangeArrowheads="1"/>
            </p:cNvSpPr>
            <p:nvPr/>
          </p:nvSpPr>
          <p:spPr bwMode="auto">
            <a:xfrm>
              <a:off x="1875" y="1897"/>
              <a:ext cx="75" cy="75"/>
            </a:xfrm>
            <a:prstGeom prst="ellipse">
              <a:avLst/>
            </a:prstGeom>
            <a:solidFill>
              <a:srgbClr val="000066"/>
            </a:solidFill>
            <a:ln w="9525" algn="ctr">
              <a:solidFill>
                <a:srgbClr val="000066"/>
              </a:solidFill>
              <a:round/>
              <a:headEnd/>
              <a:tailEnd/>
            </a:ln>
          </p:spPr>
          <p:txBody>
            <a:bodyPr wrap="none" lIns="90000" tIns="46800" rIns="90000" bIns="46800" anchor="ctr"/>
            <a:lstStyle/>
            <a:p>
              <a:pPr>
                <a:lnSpc>
                  <a:spcPct val="110000"/>
                </a:lnSpc>
              </a:pPr>
              <a:endParaRPr lang="en-ZA"/>
            </a:p>
          </p:txBody>
        </p:sp>
      </p:grpSp>
      <p:sp>
        <p:nvSpPr>
          <p:cNvPr id="266337" name="Oval 8"/>
          <p:cNvSpPr>
            <a:spLocks noChangeAspect="1" noChangeArrowheads="1"/>
          </p:cNvSpPr>
          <p:nvPr/>
        </p:nvSpPr>
        <p:spPr bwMode="auto">
          <a:xfrm>
            <a:off x="5399088" y="3006725"/>
            <a:ext cx="119062" cy="119063"/>
          </a:xfrm>
          <a:prstGeom prst="ellipse">
            <a:avLst/>
          </a:prstGeom>
          <a:solidFill>
            <a:srgbClr val="000066"/>
          </a:solidFill>
          <a:ln w="9525" algn="ctr">
            <a:solidFill>
              <a:srgbClr val="000066"/>
            </a:solidFill>
            <a:round/>
            <a:headEnd/>
            <a:tailEnd/>
          </a:ln>
        </p:spPr>
        <p:txBody>
          <a:bodyPr wrap="none" lIns="90000" tIns="46800" rIns="90000" bIns="46800" anchor="ctr"/>
          <a:lstStyle/>
          <a:p>
            <a:pPr>
              <a:lnSpc>
                <a:spcPct val="110000"/>
              </a:lnSpc>
            </a:pPr>
            <a:endParaRPr lang="en-ZA"/>
          </a:p>
        </p:txBody>
      </p:sp>
      <p:sp>
        <p:nvSpPr>
          <p:cNvPr id="266338" name="Rectangle 9"/>
          <p:cNvSpPr>
            <a:spLocks noChangeArrowheads="1"/>
          </p:cNvSpPr>
          <p:nvPr/>
        </p:nvSpPr>
        <p:spPr bwMode="auto">
          <a:xfrm>
            <a:off x="179388" y="2814638"/>
            <a:ext cx="8774112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SzPct val="80000"/>
              <a:buFont typeface="Arial" charset="0"/>
              <a:buNone/>
            </a:pPr>
            <a:r>
              <a:rPr lang="en-ZA" sz="2400">
                <a:solidFill>
                  <a:srgbClr val="000066"/>
                </a:solidFill>
              </a:rPr>
              <a:t>Motion diagram:</a:t>
            </a:r>
            <a:endParaRPr lang="en-US" sz="2400">
              <a:solidFill>
                <a:srgbClr val="000066"/>
              </a:solidFill>
            </a:endParaRPr>
          </a:p>
        </p:txBody>
      </p:sp>
      <p:sp>
        <p:nvSpPr>
          <p:cNvPr id="266250" name="Rectangle 10"/>
          <p:cNvSpPr>
            <a:spLocks noChangeArrowheads="1"/>
          </p:cNvSpPr>
          <p:nvPr/>
        </p:nvSpPr>
        <p:spPr bwMode="auto">
          <a:xfrm>
            <a:off x="179388" y="3403600"/>
            <a:ext cx="8774112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SzPct val="80000"/>
              <a:buFont typeface="Arial" charset="0"/>
              <a:buNone/>
            </a:pPr>
            <a:r>
              <a:rPr lang="en-ZA" sz="2400">
                <a:solidFill>
                  <a:srgbClr val="000066"/>
                </a:solidFill>
              </a:rPr>
              <a:t>Position graph:</a:t>
            </a:r>
            <a:endParaRPr lang="en-US" sz="2400">
              <a:solidFill>
                <a:srgbClr val="000066"/>
              </a:solidFill>
            </a:endParaRPr>
          </a:p>
        </p:txBody>
      </p:sp>
      <p:grpSp>
        <p:nvGrpSpPr>
          <p:cNvPr id="266340" name="Group 38"/>
          <p:cNvGrpSpPr>
            <a:grpSpLocks/>
          </p:cNvGrpSpPr>
          <p:nvPr/>
        </p:nvGrpSpPr>
        <p:grpSpPr bwMode="auto">
          <a:xfrm>
            <a:off x="3779838" y="3011488"/>
            <a:ext cx="787400" cy="119062"/>
            <a:chOff x="1875" y="1897"/>
            <a:chExt cx="496" cy="75"/>
          </a:xfrm>
        </p:grpSpPr>
        <p:sp>
          <p:nvSpPr>
            <p:cNvPr id="266380" name="Line 39"/>
            <p:cNvSpPr>
              <a:spLocks noChangeShapeType="1"/>
            </p:cNvSpPr>
            <p:nvPr/>
          </p:nvSpPr>
          <p:spPr bwMode="auto">
            <a:xfrm>
              <a:off x="1940" y="1936"/>
              <a:ext cx="431" cy="0"/>
            </a:xfrm>
            <a:prstGeom prst="line">
              <a:avLst/>
            </a:prstGeom>
            <a:noFill/>
            <a:ln w="38100">
              <a:solidFill>
                <a:srgbClr val="00CC00"/>
              </a:solidFill>
              <a:round/>
              <a:headEnd/>
              <a:tailEnd type="stealth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266381" name="Oval 40"/>
            <p:cNvSpPr>
              <a:spLocks noChangeAspect="1" noChangeArrowheads="1"/>
            </p:cNvSpPr>
            <p:nvPr/>
          </p:nvSpPr>
          <p:spPr bwMode="auto">
            <a:xfrm>
              <a:off x="1875" y="1897"/>
              <a:ext cx="75" cy="75"/>
            </a:xfrm>
            <a:prstGeom prst="ellipse">
              <a:avLst/>
            </a:prstGeom>
            <a:solidFill>
              <a:srgbClr val="000066"/>
            </a:solidFill>
            <a:ln w="9525" algn="ctr">
              <a:solidFill>
                <a:srgbClr val="000066"/>
              </a:solidFill>
              <a:round/>
              <a:headEnd/>
              <a:tailEnd/>
            </a:ln>
          </p:spPr>
          <p:txBody>
            <a:bodyPr wrap="none" lIns="90000" tIns="46800" rIns="90000" bIns="46800" anchor="ctr"/>
            <a:lstStyle/>
            <a:p>
              <a:pPr>
                <a:lnSpc>
                  <a:spcPct val="110000"/>
                </a:lnSpc>
              </a:pPr>
              <a:endParaRPr lang="en-ZA"/>
            </a:p>
          </p:txBody>
        </p:sp>
      </p:grpSp>
      <p:grpSp>
        <p:nvGrpSpPr>
          <p:cNvPr id="266341" name="Group 41"/>
          <p:cNvGrpSpPr>
            <a:grpSpLocks/>
          </p:cNvGrpSpPr>
          <p:nvPr/>
        </p:nvGrpSpPr>
        <p:grpSpPr bwMode="auto">
          <a:xfrm>
            <a:off x="4583113" y="3011488"/>
            <a:ext cx="787400" cy="119062"/>
            <a:chOff x="1875" y="1897"/>
            <a:chExt cx="496" cy="75"/>
          </a:xfrm>
        </p:grpSpPr>
        <p:sp>
          <p:nvSpPr>
            <p:cNvPr id="266378" name="Line 42"/>
            <p:cNvSpPr>
              <a:spLocks noChangeShapeType="1"/>
            </p:cNvSpPr>
            <p:nvPr/>
          </p:nvSpPr>
          <p:spPr bwMode="auto">
            <a:xfrm>
              <a:off x="1940" y="1936"/>
              <a:ext cx="431" cy="0"/>
            </a:xfrm>
            <a:prstGeom prst="line">
              <a:avLst/>
            </a:prstGeom>
            <a:noFill/>
            <a:ln w="38100">
              <a:solidFill>
                <a:srgbClr val="00CC00"/>
              </a:solidFill>
              <a:round/>
              <a:headEnd/>
              <a:tailEnd type="stealth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266379" name="Oval 43"/>
            <p:cNvSpPr>
              <a:spLocks noChangeAspect="1" noChangeArrowheads="1"/>
            </p:cNvSpPr>
            <p:nvPr/>
          </p:nvSpPr>
          <p:spPr bwMode="auto">
            <a:xfrm>
              <a:off x="1875" y="1897"/>
              <a:ext cx="75" cy="75"/>
            </a:xfrm>
            <a:prstGeom prst="ellipse">
              <a:avLst/>
            </a:prstGeom>
            <a:solidFill>
              <a:srgbClr val="000066"/>
            </a:solidFill>
            <a:ln w="9525" algn="ctr">
              <a:solidFill>
                <a:srgbClr val="000066"/>
              </a:solidFill>
              <a:round/>
              <a:headEnd/>
              <a:tailEnd/>
            </a:ln>
          </p:spPr>
          <p:txBody>
            <a:bodyPr wrap="none" lIns="90000" tIns="46800" rIns="90000" bIns="46800" anchor="ctr"/>
            <a:lstStyle/>
            <a:p>
              <a:pPr>
                <a:lnSpc>
                  <a:spcPct val="110000"/>
                </a:lnSpc>
              </a:pPr>
              <a:endParaRPr lang="en-ZA"/>
            </a:p>
          </p:txBody>
        </p:sp>
      </p:grpSp>
      <p:grpSp>
        <p:nvGrpSpPr>
          <p:cNvPr id="266322" name="Group 82"/>
          <p:cNvGrpSpPr>
            <a:grpSpLocks/>
          </p:cNvGrpSpPr>
          <p:nvPr/>
        </p:nvGrpSpPr>
        <p:grpSpPr bwMode="auto">
          <a:xfrm>
            <a:off x="5994400" y="2322513"/>
            <a:ext cx="3149600" cy="2293937"/>
            <a:chOff x="3776" y="1463"/>
            <a:chExt cx="1984" cy="1445"/>
          </a:xfrm>
        </p:grpSpPr>
        <p:sp>
          <p:nvSpPr>
            <p:cNvPr id="266349" name="Line 64"/>
            <p:cNvSpPr>
              <a:spLocks noChangeShapeType="1"/>
            </p:cNvSpPr>
            <p:nvPr/>
          </p:nvSpPr>
          <p:spPr bwMode="auto">
            <a:xfrm>
              <a:off x="4029" y="1916"/>
              <a:ext cx="1253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prstDash val="dash"/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266350" name="Rectangle 14"/>
            <p:cNvSpPr>
              <a:spLocks noChangeArrowheads="1"/>
            </p:cNvSpPr>
            <p:nvPr/>
          </p:nvSpPr>
          <p:spPr bwMode="auto">
            <a:xfrm>
              <a:off x="3947" y="1463"/>
              <a:ext cx="510" cy="2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>
                <a:lnSpc>
                  <a:spcPct val="105000"/>
                </a:lnSpc>
              </a:pPr>
              <a:r>
                <a:rPr lang="en-GB" sz="1800" b="1" i="1">
                  <a:solidFill>
                    <a:srgbClr val="000000"/>
                  </a:solidFill>
                  <a:latin typeface="Times New Roman" pitchFamily="18" charset="0"/>
                </a:rPr>
                <a:t>s </a:t>
              </a:r>
              <a:r>
                <a:rPr lang="en-GB" sz="1800" b="1">
                  <a:solidFill>
                    <a:srgbClr val="000000"/>
                  </a:solidFill>
                  <a:latin typeface="Times New Roman" pitchFamily="18" charset="0"/>
                </a:rPr>
                <a:t>(m)</a:t>
              </a:r>
              <a:endParaRPr lang="en-US" sz="1800" b="1" baseline="-250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grpSp>
          <p:nvGrpSpPr>
            <p:cNvPr id="266351" name="Group 36"/>
            <p:cNvGrpSpPr>
              <a:grpSpLocks/>
            </p:cNvGrpSpPr>
            <p:nvPr/>
          </p:nvGrpSpPr>
          <p:grpSpPr bwMode="auto">
            <a:xfrm>
              <a:off x="4050" y="1713"/>
              <a:ext cx="1355" cy="906"/>
              <a:chOff x="4108" y="1713"/>
              <a:chExt cx="1355" cy="906"/>
            </a:xfrm>
          </p:grpSpPr>
          <p:sp>
            <p:nvSpPr>
              <p:cNvPr id="266376" name="Line 13"/>
              <p:cNvSpPr>
                <a:spLocks noChangeShapeType="1"/>
              </p:cNvSpPr>
              <p:nvPr/>
            </p:nvSpPr>
            <p:spPr bwMode="auto">
              <a:xfrm>
                <a:off x="4108" y="1713"/>
                <a:ext cx="0" cy="906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 type="triangle" w="lg" len="lg"/>
                <a:tailEnd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66377" name="Line 16"/>
              <p:cNvSpPr>
                <a:spLocks noChangeShapeType="1"/>
              </p:cNvSpPr>
              <p:nvPr/>
            </p:nvSpPr>
            <p:spPr bwMode="auto">
              <a:xfrm>
                <a:off x="4108" y="2619"/>
                <a:ext cx="1355" cy="0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 type="triangl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</p:grpSp>
        <p:sp>
          <p:nvSpPr>
            <p:cNvPr id="266352" name="Rectangle 17"/>
            <p:cNvSpPr>
              <a:spLocks noChangeArrowheads="1"/>
            </p:cNvSpPr>
            <p:nvPr/>
          </p:nvSpPr>
          <p:spPr bwMode="auto">
            <a:xfrm>
              <a:off x="5403" y="2483"/>
              <a:ext cx="357" cy="2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>
                <a:lnSpc>
                  <a:spcPct val="105000"/>
                </a:lnSpc>
              </a:pPr>
              <a:r>
                <a:rPr lang="en-GB" sz="1800" b="1" i="1">
                  <a:solidFill>
                    <a:srgbClr val="000000"/>
                  </a:solidFill>
                  <a:latin typeface="Times New Roman" pitchFamily="18" charset="0"/>
                </a:rPr>
                <a:t>t </a:t>
              </a:r>
              <a:r>
                <a:rPr lang="en-GB" sz="1800" b="1">
                  <a:solidFill>
                    <a:srgbClr val="000000"/>
                  </a:solidFill>
                  <a:latin typeface="Times New Roman" pitchFamily="18" charset="0"/>
                </a:rPr>
                <a:t>(s)</a:t>
              </a:r>
              <a:endParaRPr lang="en-US" sz="1800" b="1" baseline="-250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266353" name="Line 28"/>
            <p:cNvSpPr>
              <a:spLocks noChangeShapeType="1"/>
            </p:cNvSpPr>
            <p:nvPr/>
          </p:nvSpPr>
          <p:spPr bwMode="auto">
            <a:xfrm flipV="1">
              <a:off x="4052" y="1915"/>
              <a:ext cx="1168" cy="469"/>
            </a:xfrm>
            <a:prstGeom prst="line">
              <a:avLst/>
            </a:prstGeom>
            <a:noFill/>
            <a:ln w="31750">
              <a:solidFill>
                <a:srgbClr val="3366FF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grpSp>
          <p:nvGrpSpPr>
            <p:cNvPr id="266354" name="Group 62"/>
            <p:cNvGrpSpPr>
              <a:grpSpLocks/>
            </p:cNvGrpSpPr>
            <p:nvPr/>
          </p:nvGrpSpPr>
          <p:grpSpPr bwMode="auto">
            <a:xfrm>
              <a:off x="3980" y="1917"/>
              <a:ext cx="66" cy="702"/>
              <a:chOff x="4038" y="1917"/>
              <a:chExt cx="66" cy="702"/>
            </a:xfrm>
          </p:grpSpPr>
          <p:sp>
            <p:nvSpPr>
              <p:cNvPr id="266372" name="Line 58"/>
              <p:cNvSpPr>
                <a:spLocks noChangeShapeType="1"/>
              </p:cNvSpPr>
              <p:nvPr/>
            </p:nvSpPr>
            <p:spPr bwMode="auto">
              <a:xfrm rot="-5400000">
                <a:off x="4071" y="2586"/>
                <a:ext cx="0" cy="66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66373" name="Line 59"/>
              <p:cNvSpPr>
                <a:spLocks noChangeShapeType="1"/>
              </p:cNvSpPr>
              <p:nvPr/>
            </p:nvSpPr>
            <p:spPr bwMode="auto">
              <a:xfrm rot="-5400000">
                <a:off x="4071" y="2352"/>
                <a:ext cx="0" cy="66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66374" name="Line 60"/>
              <p:cNvSpPr>
                <a:spLocks noChangeShapeType="1"/>
              </p:cNvSpPr>
              <p:nvPr/>
            </p:nvSpPr>
            <p:spPr bwMode="auto">
              <a:xfrm rot="-5400000">
                <a:off x="4071" y="2118"/>
                <a:ext cx="0" cy="66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66375" name="Line 61"/>
              <p:cNvSpPr>
                <a:spLocks noChangeShapeType="1"/>
              </p:cNvSpPr>
              <p:nvPr/>
            </p:nvSpPr>
            <p:spPr bwMode="auto">
              <a:xfrm rot="-5400000">
                <a:off x="4071" y="1884"/>
                <a:ext cx="0" cy="66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</p:grpSp>
        <p:sp>
          <p:nvSpPr>
            <p:cNvPr id="266355" name="Line 67"/>
            <p:cNvSpPr>
              <a:spLocks noChangeShapeType="1"/>
            </p:cNvSpPr>
            <p:nvPr/>
          </p:nvSpPr>
          <p:spPr bwMode="auto">
            <a:xfrm>
              <a:off x="5223" y="1859"/>
              <a:ext cx="0" cy="756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prstDash val="dash"/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266356" name="Rectangle 68"/>
            <p:cNvSpPr>
              <a:spLocks noChangeArrowheads="1"/>
            </p:cNvSpPr>
            <p:nvPr/>
          </p:nvSpPr>
          <p:spPr bwMode="auto">
            <a:xfrm>
              <a:off x="5120" y="2648"/>
              <a:ext cx="201" cy="2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algn="ctr">
                <a:lnSpc>
                  <a:spcPct val="105000"/>
                </a:lnSpc>
              </a:pPr>
              <a:r>
                <a:rPr lang="en-GB" sz="2000" b="1">
                  <a:solidFill>
                    <a:srgbClr val="000000"/>
                  </a:solidFill>
                  <a:latin typeface="Times New Roman" pitchFamily="18" charset="0"/>
                </a:rPr>
                <a:t>6</a:t>
              </a:r>
              <a:endParaRPr lang="en-US" sz="2000" b="1" baseline="-250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grpSp>
          <p:nvGrpSpPr>
            <p:cNvPr id="266357" name="Group 71"/>
            <p:cNvGrpSpPr>
              <a:grpSpLocks/>
            </p:cNvGrpSpPr>
            <p:nvPr/>
          </p:nvGrpSpPr>
          <p:grpSpPr bwMode="auto">
            <a:xfrm>
              <a:off x="4052" y="2622"/>
              <a:ext cx="1170" cy="66"/>
              <a:chOff x="4110" y="2622"/>
              <a:chExt cx="1206" cy="66"/>
            </a:xfrm>
          </p:grpSpPr>
          <p:sp>
            <p:nvSpPr>
              <p:cNvPr id="266365" name="Line 44"/>
              <p:cNvSpPr>
                <a:spLocks noChangeShapeType="1"/>
              </p:cNvSpPr>
              <p:nvPr/>
            </p:nvSpPr>
            <p:spPr bwMode="auto">
              <a:xfrm>
                <a:off x="4110" y="2622"/>
                <a:ext cx="0" cy="66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66366" name="Line 46"/>
              <p:cNvSpPr>
                <a:spLocks noChangeShapeType="1"/>
              </p:cNvSpPr>
              <p:nvPr/>
            </p:nvSpPr>
            <p:spPr bwMode="auto">
              <a:xfrm>
                <a:off x="4311" y="2622"/>
                <a:ext cx="0" cy="66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66367" name="Line 47"/>
              <p:cNvSpPr>
                <a:spLocks noChangeShapeType="1"/>
              </p:cNvSpPr>
              <p:nvPr/>
            </p:nvSpPr>
            <p:spPr bwMode="auto">
              <a:xfrm>
                <a:off x="4512" y="2622"/>
                <a:ext cx="0" cy="66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66368" name="Line 49"/>
              <p:cNvSpPr>
                <a:spLocks noChangeShapeType="1"/>
              </p:cNvSpPr>
              <p:nvPr/>
            </p:nvSpPr>
            <p:spPr bwMode="auto">
              <a:xfrm>
                <a:off x="4713" y="2622"/>
                <a:ext cx="0" cy="66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66369" name="Line 50"/>
              <p:cNvSpPr>
                <a:spLocks noChangeShapeType="1"/>
              </p:cNvSpPr>
              <p:nvPr/>
            </p:nvSpPr>
            <p:spPr bwMode="auto">
              <a:xfrm>
                <a:off x="4914" y="2622"/>
                <a:ext cx="0" cy="66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66370" name="Line 52"/>
              <p:cNvSpPr>
                <a:spLocks noChangeShapeType="1"/>
              </p:cNvSpPr>
              <p:nvPr/>
            </p:nvSpPr>
            <p:spPr bwMode="auto">
              <a:xfrm>
                <a:off x="5115" y="2622"/>
                <a:ext cx="0" cy="66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66371" name="Line 70"/>
              <p:cNvSpPr>
                <a:spLocks noChangeShapeType="1"/>
              </p:cNvSpPr>
              <p:nvPr/>
            </p:nvSpPr>
            <p:spPr bwMode="auto">
              <a:xfrm>
                <a:off x="5316" y="2622"/>
                <a:ext cx="0" cy="66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</p:grpSp>
        <p:sp>
          <p:nvSpPr>
            <p:cNvPr id="266358" name="Rectangle 72"/>
            <p:cNvSpPr>
              <a:spLocks noChangeArrowheads="1"/>
            </p:cNvSpPr>
            <p:nvPr/>
          </p:nvSpPr>
          <p:spPr bwMode="auto">
            <a:xfrm>
              <a:off x="3944" y="2648"/>
              <a:ext cx="201" cy="2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algn="ctr">
                <a:lnSpc>
                  <a:spcPct val="105000"/>
                </a:lnSpc>
              </a:pPr>
              <a:r>
                <a:rPr lang="en-GB" sz="2000" b="1">
                  <a:solidFill>
                    <a:srgbClr val="000000"/>
                  </a:solidFill>
                  <a:latin typeface="Times New Roman" pitchFamily="18" charset="0"/>
                </a:rPr>
                <a:t>0</a:t>
              </a:r>
              <a:endParaRPr lang="en-US" sz="2000" b="1" baseline="-250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266359" name="Rectangle 73"/>
            <p:cNvSpPr>
              <a:spLocks noChangeArrowheads="1"/>
            </p:cNvSpPr>
            <p:nvPr/>
          </p:nvSpPr>
          <p:spPr bwMode="auto">
            <a:xfrm>
              <a:off x="4340" y="2648"/>
              <a:ext cx="201" cy="2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algn="ctr">
                <a:lnSpc>
                  <a:spcPct val="105000"/>
                </a:lnSpc>
              </a:pPr>
              <a:r>
                <a:rPr lang="en-GB" sz="2000" b="1">
                  <a:solidFill>
                    <a:srgbClr val="000000"/>
                  </a:solidFill>
                  <a:latin typeface="Times New Roman" pitchFamily="18" charset="0"/>
                </a:rPr>
                <a:t>2</a:t>
              </a:r>
              <a:endParaRPr lang="en-US" sz="2000" b="1" baseline="-250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266360" name="Rectangle 74"/>
            <p:cNvSpPr>
              <a:spLocks noChangeArrowheads="1"/>
            </p:cNvSpPr>
            <p:nvPr/>
          </p:nvSpPr>
          <p:spPr bwMode="auto">
            <a:xfrm>
              <a:off x="4730" y="2648"/>
              <a:ext cx="201" cy="2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algn="ctr">
                <a:lnSpc>
                  <a:spcPct val="105000"/>
                </a:lnSpc>
              </a:pPr>
              <a:r>
                <a:rPr lang="en-GB" sz="2000" b="1">
                  <a:solidFill>
                    <a:srgbClr val="000000"/>
                  </a:solidFill>
                  <a:latin typeface="Times New Roman" pitchFamily="18" charset="0"/>
                </a:rPr>
                <a:t>4</a:t>
              </a:r>
              <a:endParaRPr lang="en-US" sz="2000" b="1" baseline="-250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266361" name="Rectangle 75"/>
            <p:cNvSpPr>
              <a:spLocks noChangeArrowheads="1"/>
            </p:cNvSpPr>
            <p:nvPr/>
          </p:nvSpPr>
          <p:spPr bwMode="auto">
            <a:xfrm>
              <a:off x="3776" y="2252"/>
              <a:ext cx="201" cy="2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algn="ctr">
                <a:lnSpc>
                  <a:spcPct val="105000"/>
                </a:lnSpc>
              </a:pPr>
              <a:r>
                <a:rPr lang="en-GB" sz="2000" b="1">
                  <a:solidFill>
                    <a:srgbClr val="000000"/>
                  </a:solidFill>
                  <a:latin typeface="Times New Roman" pitchFamily="18" charset="0"/>
                </a:rPr>
                <a:t>2</a:t>
              </a:r>
              <a:endParaRPr lang="en-US" sz="2000" b="1" baseline="-250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266362" name="Rectangle 76"/>
            <p:cNvSpPr>
              <a:spLocks noChangeArrowheads="1"/>
            </p:cNvSpPr>
            <p:nvPr/>
          </p:nvSpPr>
          <p:spPr bwMode="auto">
            <a:xfrm>
              <a:off x="3776" y="2012"/>
              <a:ext cx="201" cy="2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algn="ctr">
                <a:lnSpc>
                  <a:spcPct val="105000"/>
                </a:lnSpc>
              </a:pPr>
              <a:r>
                <a:rPr lang="en-GB" sz="2000" b="1">
                  <a:solidFill>
                    <a:srgbClr val="000000"/>
                  </a:solidFill>
                  <a:latin typeface="Times New Roman" pitchFamily="18" charset="0"/>
                </a:rPr>
                <a:t>4</a:t>
              </a:r>
              <a:endParaRPr lang="en-US" sz="2000" b="1" baseline="-250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266363" name="Rectangle 77"/>
            <p:cNvSpPr>
              <a:spLocks noChangeArrowheads="1"/>
            </p:cNvSpPr>
            <p:nvPr/>
          </p:nvSpPr>
          <p:spPr bwMode="auto">
            <a:xfrm>
              <a:off x="3776" y="1784"/>
              <a:ext cx="201" cy="2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algn="ctr">
                <a:lnSpc>
                  <a:spcPct val="105000"/>
                </a:lnSpc>
              </a:pPr>
              <a:r>
                <a:rPr lang="en-GB" sz="2000" b="1">
                  <a:solidFill>
                    <a:srgbClr val="000000"/>
                  </a:solidFill>
                  <a:latin typeface="Times New Roman" pitchFamily="18" charset="0"/>
                </a:rPr>
                <a:t>6</a:t>
              </a:r>
              <a:endParaRPr lang="en-US" sz="2000" b="1" baseline="-250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266364" name="Rectangle 78"/>
            <p:cNvSpPr>
              <a:spLocks noChangeArrowheads="1"/>
            </p:cNvSpPr>
            <p:nvPr/>
          </p:nvSpPr>
          <p:spPr bwMode="auto">
            <a:xfrm>
              <a:off x="3776" y="2480"/>
              <a:ext cx="201" cy="2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algn="ctr">
                <a:lnSpc>
                  <a:spcPct val="105000"/>
                </a:lnSpc>
              </a:pPr>
              <a:r>
                <a:rPr lang="en-GB" sz="2000" b="1">
                  <a:solidFill>
                    <a:srgbClr val="000000"/>
                  </a:solidFill>
                  <a:latin typeface="Times New Roman" pitchFamily="18" charset="0"/>
                </a:rPr>
                <a:t>0</a:t>
              </a:r>
              <a:endParaRPr lang="en-US" sz="2000" b="1" baseline="-250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</p:grpSp>
      <p:grpSp>
        <p:nvGrpSpPr>
          <p:cNvPr id="266325" name="Group 85"/>
          <p:cNvGrpSpPr>
            <a:grpSpLocks/>
          </p:cNvGrpSpPr>
          <p:nvPr/>
        </p:nvGrpSpPr>
        <p:grpSpPr bwMode="auto">
          <a:xfrm>
            <a:off x="6396038" y="3036888"/>
            <a:ext cx="2670175" cy="754062"/>
            <a:chOff x="4029" y="1913"/>
            <a:chExt cx="1682" cy="475"/>
          </a:xfrm>
        </p:grpSpPr>
        <p:sp>
          <p:nvSpPr>
            <p:cNvPr id="266346" name="Line 81"/>
            <p:cNvSpPr>
              <a:spLocks noChangeShapeType="1"/>
            </p:cNvSpPr>
            <p:nvPr/>
          </p:nvSpPr>
          <p:spPr bwMode="auto">
            <a:xfrm>
              <a:off x="4029" y="2388"/>
              <a:ext cx="1253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prstDash val="dash"/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266347" name="Rectangle 83"/>
            <p:cNvSpPr>
              <a:spLocks noChangeArrowheads="1"/>
            </p:cNvSpPr>
            <p:nvPr/>
          </p:nvSpPr>
          <p:spPr bwMode="auto">
            <a:xfrm>
              <a:off x="4933" y="2010"/>
              <a:ext cx="778" cy="2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marL="179388" lvl="1">
                <a:lnSpc>
                  <a:spcPct val="110000"/>
                </a:lnSpc>
                <a:buSzPct val="80000"/>
                <a:buFont typeface="Arial" charset="0"/>
                <a:buNone/>
              </a:pPr>
              <a:r>
                <a:rPr lang="en-ZA" sz="2200" b="1">
                  <a:solidFill>
                    <a:srgbClr val="000066"/>
                  </a:solidFill>
                  <a:latin typeface="Times New Roman" pitchFamily="18" charset="0"/>
                  <a:sym typeface="Symbol" pitchFamily="18" charset="2"/>
                </a:rPr>
                <a:t></a:t>
              </a:r>
              <a:r>
                <a:rPr lang="en-ZA" sz="2200" b="1" i="1">
                  <a:solidFill>
                    <a:srgbClr val="000066"/>
                  </a:solidFill>
                  <a:latin typeface="Times New Roman" pitchFamily="18" charset="0"/>
                  <a:sym typeface="Symbol" pitchFamily="18" charset="2"/>
                </a:rPr>
                <a:t>s = </a:t>
              </a:r>
              <a:r>
                <a:rPr lang="en-ZA" sz="2200" b="1">
                  <a:solidFill>
                    <a:srgbClr val="000066"/>
                  </a:solidFill>
                  <a:latin typeface="Times New Roman" pitchFamily="18" charset="0"/>
                  <a:sym typeface="Symbol" pitchFamily="18" charset="2"/>
                </a:rPr>
                <a:t>4 m</a:t>
              </a:r>
            </a:p>
          </p:txBody>
        </p:sp>
        <p:sp>
          <p:nvSpPr>
            <p:cNvPr id="266348" name="Line 84"/>
            <p:cNvSpPr>
              <a:spLocks noChangeShapeType="1"/>
            </p:cNvSpPr>
            <p:nvPr/>
          </p:nvSpPr>
          <p:spPr bwMode="auto">
            <a:xfrm>
              <a:off x="5324" y="1913"/>
              <a:ext cx="0" cy="465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 type="arrow" w="lg" len="lg"/>
              <a:tailEnd type="arrow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</p:grpSp>
      <p:sp>
        <p:nvSpPr>
          <p:cNvPr id="266326" name="Rectangle 86"/>
          <p:cNvSpPr>
            <a:spLocks noChangeArrowheads="1"/>
          </p:cNvSpPr>
          <p:nvPr/>
        </p:nvSpPr>
        <p:spPr bwMode="auto">
          <a:xfrm>
            <a:off x="6845300" y="2500313"/>
            <a:ext cx="1141413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marL="179388" lvl="1">
              <a:lnSpc>
                <a:spcPct val="110000"/>
              </a:lnSpc>
              <a:buSzPct val="80000"/>
              <a:buFont typeface="Arial" charset="0"/>
              <a:buNone/>
            </a:pPr>
            <a:r>
              <a:rPr lang="en-ZA" sz="2200" b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</a:t>
            </a:r>
            <a:r>
              <a:rPr lang="en-ZA" sz="2200" b="1" i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t = </a:t>
            </a:r>
            <a:r>
              <a:rPr lang="en-ZA" sz="2200" b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6 s</a:t>
            </a:r>
          </a:p>
        </p:txBody>
      </p:sp>
      <p:sp>
        <p:nvSpPr>
          <p:cNvPr id="266327" name="Line 87"/>
          <p:cNvSpPr>
            <a:spLocks noChangeShapeType="1"/>
          </p:cNvSpPr>
          <p:nvPr/>
        </p:nvSpPr>
        <p:spPr bwMode="auto">
          <a:xfrm rot="-5400000">
            <a:off x="7376319" y="1975644"/>
            <a:ext cx="0" cy="1855788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 type="arrow" w="lg" len="lg"/>
            <a:tailEnd type="arrow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graphicFrame>
        <p:nvGraphicFramePr>
          <p:cNvPr id="266328" name="Object 90"/>
          <p:cNvGraphicFramePr>
            <a:graphicFrameLocks noChangeAspect="1"/>
          </p:cNvGraphicFramePr>
          <p:nvPr/>
        </p:nvGraphicFramePr>
        <p:xfrm>
          <a:off x="1341438" y="4613275"/>
          <a:ext cx="3835400" cy="422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342" name="Equation" r:id="rId4" imgW="3835400" imgH="431800" progId="Equation.DSMT4">
                  <p:embed/>
                </p:oleObj>
              </mc:Choice>
              <mc:Fallback>
                <p:oleObj name="Equation" r:id="rId4" imgW="3835400" imgH="431800" progId="Equation.DSMT4">
                  <p:embed/>
                  <p:pic>
                    <p:nvPicPr>
                      <p:cNvPr id="0" name="Picture 9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41438" y="4613275"/>
                        <a:ext cx="3835400" cy="4222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329" name="Object 91"/>
          <p:cNvGraphicFramePr>
            <a:graphicFrameLocks noChangeAspect="1"/>
          </p:cNvGraphicFramePr>
          <p:nvPr/>
        </p:nvGraphicFramePr>
        <p:xfrm>
          <a:off x="1341438" y="3898900"/>
          <a:ext cx="14097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343" name="Equation" r:id="rId6" imgW="1409700" imgH="609600" progId="Equation.DSMT4">
                  <p:embed/>
                </p:oleObj>
              </mc:Choice>
              <mc:Fallback>
                <p:oleObj name="Equation" r:id="rId6" imgW="1409700" imgH="609600" progId="Equation.DSMT4">
                  <p:embed/>
                  <p:pic>
                    <p:nvPicPr>
                      <p:cNvPr id="0" name="Picture 9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41438" y="3898900"/>
                        <a:ext cx="1409700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50" grpId="0"/>
      <p:bldP spid="266326" grpId="0"/>
      <p:bldP spid="26632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0701" name="Rectangle 3"/>
          <p:cNvSpPr>
            <a:spLocks noGrp="1" noChangeArrowheads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PHY1012F</a:t>
            </a:r>
          </a:p>
        </p:txBody>
      </p:sp>
      <p:sp>
        <p:nvSpPr>
          <p:cNvPr id="2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889AA94-7FF9-49D3-8CA2-A31A313A5650}" type="slidenum">
              <a:rPr lang="en-US" smtClean="0">
                <a:latin typeface="Koala"/>
              </a:rPr>
              <a:pPr>
                <a:defRPr/>
              </a:pPr>
              <a:t>12</a:t>
            </a:fld>
            <a:endParaRPr lang="en-US" smtClean="0">
              <a:latin typeface="Koala"/>
            </a:endParaRPr>
          </a:p>
        </p:txBody>
      </p:sp>
      <p:sp>
        <p:nvSpPr>
          <p:cNvPr id="370703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ZA" smtClean="0"/>
              <a:t>UNIFORM MOTION</a:t>
            </a:r>
            <a:endParaRPr lang="en-US" smtClean="0"/>
          </a:p>
        </p:txBody>
      </p:sp>
      <p:sp>
        <p:nvSpPr>
          <p:cNvPr id="370704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79388" y="1343025"/>
            <a:ext cx="8774112" cy="1296988"/>
          </a:xfrm>
        </p:spPr>
        <p:txBody>
          <a:bodyPr/>
          <a:lstStyle/>
          <a:p>
            <a:pPr lvl="1" indent="0" eaLnBrk="1" hangingPunct="1"/>
            <a:r>
              <a:rPr lang="en-ZA" smtClean="0"/>
              <a:t>Straight-line motion in which equal displacements occur during </a:t>
            </a:r>
            <a:r>
              <a:rPr lang="en-ZA" i="1" smtClean="0"/>
              <a:t>any</a:t>
            </a:r>
            <a:r>
              <a:rPr lang="en-ZA" i="1" baseline="30000" smtClean="0"/>
              <a:t> </a:t>
            </a:r>
            <a:r>
              <a:rPr lang="en-ZA" smtClean="0"/>
              <a:t> successive equal-time intervals is called </a:t>
            </a:r>
            <a:r>
              <a:rPr lang="en-ZA" smtClean="0">
                <a:solidFill>
                  <a:srgbClr val="FF0000"/>
                </a:solidFill>
              </a:rPr>
              <a:t>uniform motion</a:t>
            </a:r>
            <a:r>
              <a:rPr lang="en-ZA" smtClean="0"/>
              <a:t>.</a:t>
            </a:r>
            <a:endParaRPr lang="en-US" smtClean="0"/>
          </a:p>
        </p:txBody>
      </p:sp>
      <p:grpSp>
        <p:nvGrpSpPr>
          <p:cNvPr id="370705" name="Group 4"/>
          <p:cNvGrpSpPr>
            <a:grpSpLocks/>
          </p:cNvGrpSpPr>
          <p:nvPr/>
        </p:nvGrpSpPr>
        <p:grpSpPr bwMode="auto">
          <a:xfrm>
            <a:off x="2976563" y="3011488"/>
            <a:ext cx="787400" cy="119062"/>
            <a:chOff x="1875" y="1897"/>
            <a:chExt cx="496" cy="75"/>
          </a:xfrm>
        </p:grpSpPr>
        <p:sp>
          <p:nvSpPr>
            <p:cNvPr id="370750" name="Line 5"/>
            <p:cNvSpPr>
              <a:spLocks noChangeShapeType="1"/>
            </p:cNvSpPr>
            <p:nvPr/>
          </p:nvSpPr>
          <p:spPr bwMode="auto">
            <a:xfrm>
              <a:off x="1940" y="1936"/>
              <a:ext cx="431" cy="0"/>
            </a:xfrm>
            <a:prstGeom prst="line">
              <a:avLst/>
            </a:prstGeom>
            <a:noFill/>
            <a:ln w="38100">
              <a:solidFill>
                <a:srgbClr val="00CC00"/>
              </a:solidFill>
              <a:round/>
              <a:headEnd/>
              <a:tailEnd type="stealth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370751" name="Oval 6"/>
            <p:cNvSpPr>
              <a:spLocks noChangeAspect="1" noChangeArrowheads="1"/>
            </p:cNvSpPr>
            <p:nvPr/>
          </p:nvSpPr>
          <p:spPr bwMode="auto">
            <a:xfrm>
              <a:off x="1875" y="1897"/>
              <a:ext cx="75" cy="75"/>
            </a:xfrm>
            <a:prstGeom prst="ellipse">
              <a:avLst/>
            </a:prstGeom>
            <a:solidFill>
              <a:srgbClr val="000066"/>
            </a:solidFill>
            <a:ln w="9525" algn="ctr">
              <a:solidFill>
                <a:srgbClr val="000066"/>
              </a:solidFill>
              <a:round/>
              <a:headEnd/>
              <a:tailEnd/>
            </a:ln>
          </p:spPr>
          <p:txBody>
            <a:bodyPr wrap="none" lIns="90000" tIns="46800" rIns="90000" bIns="46800" anchor="ctr"/>
            <a:lstStyle/>
            <a:p>
              <a:pPr>
                <a:lnSpc>
                  <a:spcPct val="110000"/>
                </a:lnSpc>
              </a:pPr>
              <a:endParaRPr lang="en-ZA"/>
            </a:p>
          </p:txBody>
        </p:sp>
      </p:grpSp>
      <p:sp>
        <p:nvSpPr>
          <p:cNvPr id="370706" name="Oval 7"/>
          <p:cNvSpPr>
            <a:spLocks noChangeAspect="1" noChangeArrowheads="1"/>
          </p:cNvSpPr>
          <p:nvPr/>
        </p:nvSpPr>
        <p:spPr bwMode="auto">
          <a:xfrm>
            <a:off x="5399088" y="3006725"/>
            <a:ext cx="119062" cy="119063"/>
          </a:xfrm>
          <a:prstGeom prst="ellipse">
            <a:avLst/>
          </a:prstGeom>
          <a:solidFill>
            <a:srgbClr val="000066"/>
          </a:solidFill>
          <a:ln w="9525" algn="ctr">
            <a:solidFill>
              <a:srgbClr val="000066"/>
            </a:solidFill>
            <a:round/>
            <a:headEnd/>
            <a:tailEnd/>
          </a:ln>
        </p:spPr>
        <p:txBody>
          <a:bodyPr wrap="none" lIns="90000" tIns="46800" rIns="90000" bIns="46800" anchor="ctr"/>
          <a:lstStyle/>
          <a:p>
            <a:pPr>
              <a:lnSpc>
                <a:spcPct val="110000"/>
              </a:lnSpc>
            </a:pPr>
            <a:endParaRPr lang="en-ZA"/>
          </a:p>
        </p:txBody>
      </p:sp>
      <p:sp>
        <p:nvSpPr>
          <p:cNvPr id="370707" name="Rectangle 8"/>
          <p:cNvSpPr>
            <a:spLocks noChangeArrowheads="1"/>
          </p:cNvSpPr>
          <p:nvPr/>
        </p:nvSpPr>
        <p:spPr bwMode="auto">
          <a:xfrm>
            <a:off x="179388" y="2814638"/>
            <a:ext cx="8774112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SzPct val="80000"/>
              <a:buFont typeface="Arial" charset="0"/>
              <a:buNone/>
            </a:pPr>
            <a:r>
              <a:rPr lang="en-ZA" sz="2400">
                <a:solidFill>
                  <a:srgbClr val="000066"/>
                </a:solidFill>
              </a:rPr>
              <a:t>Motion diagram:</a:t>
            </a:r>
            <a:endParaRPr lang="en-US" sz="2400">
              <a:solidFill>
                <a:srgbClr val="000066"/>
              </a:solidFill>
            </a:endParaRPr>
          </a:p>
        </p:txBody>
      </p:sp>
      <p:sp>
        <p:nvSpPr>
          <p:cNvPr id="370708" name="Rectangle 9"/>
          <p:cNvSpPr>
            <a:spLocks noChangeArrowheads="1"/>
          </p:cNvSpPr>
          <p:nvPr/>
        </p:nvSpPr>
        <p:spPr bwMode="auto">
          <a:xfrm>
            <a:off x="179388" y="3403600"/>
            <a:ext cx="8774112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SzPct val="80000"/>
              <a:buFont typeface="Arial" charset="0"/>
              <a:buNone/>
            </a:pPr>
            <a:r>
              <a:rPr lang="en-ZA" sz="2400">
                <a:solidFill>
                  <a:srgbClr val="000066"/>
                </a:solidFill>
              </a:rPr>
              <a:t>Position graph:</a:t>
            </a:r>
            <a:endParaRPr lang="en-US" sz="2400">
              <a:solidFill>
                <a:srgbClr val="000066"/>
              </a:solidFill>
            </a:endParaRPr>
          </a:p>
        </p:txBody>
      </p:sp>
      <p:sp>
        <p:nvSpPr>
          <p:cNvPr id="370698" name="Rectangle 10"/>
          <p:cNvSpPr>
            <a:spLocks noChangeArrowheads="1"/>
          </p:cNvSpPr>
          <p:nvPr/>
        </p:nvSpPr>
        <p:spPr bwMode="auto">
          <a:xfrm>
            <a:off x="179388" y="5340350"/>
            <a:ext cx="8774112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SzPct val="80000"/>
              <a:buFont typeface="Arial" charset="0"/>
              <a:buNone/>
            </a:pPr>
            <a:r>
              <a:rPr lang="en-ZA" sz="2400">
                <a:solidFill>
                  <a:srgbClr val="000066"/>
                </a:solidFill>
              </a:rPr>
              <a:t>An object’s straight line motion is uniform if and only if its velocity </a:t>
            </a:r>
            <a:r>
              <a:rPr lang="en-ZA" sz="2400" b="1" i="1">
                <a:solidFill>
                  <a:srgbClr val="000066"/>
                </a:solidFill>
                <a:latin typeface="Times New Roman" pitchFamily="18" charset="0"/>
              </a:rPr>
              <a:t>v</a:t>
            </a:r>
            <a:r>
              <a:rPr lang="en-ZA" sz="2400" b="1" i="1" baseline="-25000">
                <a:solidFill>
                  <a:srgbClr val="000066"/>
                </a:solidFill>
                <a:latin typeface="Times New Roman" pitchFamily="18" charset="0"/>
              </a:rPr>
              <a:t>x</a:t>
            </a:r>
            <a:r>
              <a:rPr lang="en-ZA" sz="2400">
                <a:solidFill>
                  <a:srgbClr val="000066"/>
                </a:solidFill>
              </a:rPr>
              <a:t> (or </a:t>
            </a:r>
            <a:r>
              <a:rPr lang="en-ZA" sz="2400" b="1" i="1">
                <a:solidFill>
                  <a:srgbClr val="000066"/>
                </a:solidFill>
                <a:latin typeface="Times New Roman" pitchFamily="18" charset="0"/>
              </a:rPr>
              <a:t>v</a:t>
            </a:r>
            <a:r>
              <a:rPr lang="en-ZA" sz="2400" b="1" i="1" baseline="-25000">
                <a:solidFill>
                  <a:srgbClr val="000066"/>
                </a:solidFill>
                <a:latin typeface="Times New Roman" pitchFamily="18" charset="0"/>
              </a:rPr>
              <a:t>y</a:t>
            </a:r>
            <a:r>
              <a:rPr lang="en-ZA" sz="2400" b="1">
                <a:solidFill>
                  <a:srgbClr val="000066"/>
                </a:solidFill>
              </a:rPr>
              <a:t>)</a:t>
            </a:r>
            <a:r>
              <a:rPr lang="en-ZA" sz="2400">
                <a:solidFill>
                  <a:srgbClr val="000066"/>
                </a:solidFill>
              </a:rPr>
              <a:t> is constant and unchanging.</a:t>
            </a:r>
            <a:endParaRPr lang="en-US" sz="2400">
              <a:solidFill>
                <a:srgbClr val="000066"/>
              </a:solidFill>
            </a:endParaRPr>
          </a:p>
        </p:txBody>
      </p:sp>
      <p:graphicFrame>
        <p:nvGraphicFramePr>
          <p:cNvPr id="370700" name="Object 12"/>
          <p:cNvGraphicFramePr>
            <a:graphicFrameLocks noChangeAspect="1"/>
          </p:cNvGraphicFramePr>
          <p:nvPr/>
        </p:nvGraphicFramePr>
        <p:xfrm>
          <a:off x="1341438" y="3898900"/>
          <a:ext cx="3835400" cy="1130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0706" name="Equation" r:id="rId4" imgW="3835400" imgH="1130300" progId="Equation.DSMT4">
                  <p:embed/>
                </p:oleObj>
              </mc:Choice>
              <mc:Fallback>
                <p:oleObj name="Equation" r:id="rId4" imgW="3835400" imgH="11303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41438" y="3898900"/>
                        <a:ext cx="3835400" cy="1130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70710" name="Group 12"/>
          <p:cNvGrpSpPr>
            <a:grpSpLocks/>
          </p:cNvGrpSpPr>
          <p:nvPr/>
        </p:nvGrpSpPr>
        <p:grpSpPr bwMode="auto">
          <a:xfrm>
            <a:off x="3779838" y="3011488"/>
            <a:ext cx="787400" cy="119062"/>
            <a:chOff x="1875" y="1897"/>
            <a:chExt cx="496" cy="75"/>
          </a:xfrm>
        </p:grpSpPr>
        <p:sp>
          <p:nvSpPr>
            <p:cNvPr id="3" name="Line 13"/>
            <p:cNvSpPr>
              <a:spLocks noChangeShapeType="1"/>
            </p:cNvSpPr>
            <p:nvPr/>
          </p:nvSpPr>
          <p:spPr bwMode="auto">
            <a:xfrm>
              <a:off x="1940" y="1936"/>
              <a:ext cx="431" cy="0"/>
            </a:xfrm>
            <a:prstGeom prst="line">
              <a:avLst/>
            </a:prstGeom>
            <a:noFill/>
            <a:ln w="38100">
              <a:solidFill>
                <a:srgbClr val="00CC00"/>
              </a:solidFill>
              <a:round/>
              <a:headEnd/>
              <a:tailEnd type="stealth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370749" name="Oval 14"/>
            <p:cNvSpPr>
              <a:spLocks noChangeAspect="1" noChangeArrowheads="1"/>
            </p:cNvSpPr>
            <p:nvPr/>
          </p:nvSpPr>
          <p:spPr bwMode="auto">
            <a:xfrm>
              <a:off x="1875" y="1897"/>
              <a:ext cx="75" cy="75"/>
            </a:xfrm>
            <a:prstGeom prst="ellipse">
              <a:avLst/>
            </a:prstGeom>
            <a:solidFill>
              <a:srgbClr val="000066"/>
            </a:solidFill>
            <a:ln w="9525" algn="ctr">
              <a:solidFill>
                <a:srgbClr val="000066"/>
              </a:solidFill>
              <a:round/>
              <a:headEnd/>
              <a:tailEnd/>
            </a:ln>
          </p:spPr>
          <p:txBody>
            <a:bodyPr wrap="none" lIns="90000" tIns="46800" rIns="90000" bIns="46800" anchor="ctr"/>
            <a:lstStyle/>
            <a:p>
              <a:pPr>
                <a:lnSpc>
                  <a:spcPct val="110000"/>
                </a:lnSpc>
              </a:pPr>
              <a:endParaRPr lang="en-ZA"/>
            </a:p>
          </p:txBody>
        </p:sp>
      </p:grpSp>
      <p:grpSp>
        <p:nvGrpSpPr>
          <p:cNvPr id="370711" name="Group 15"/>
          <p:cNvGrpSpPr>
            <a:grpSpLocks/>
          </p:cNvGrpSpPr>
          <p:nvPr/>
        </p:nvGrpSpPr>
        <p:grpSpPr bwMode="auto">
          <a:xfrm>
            <a:off x="4583113" y="3011488"/>
            <a:ext cx="787400" cy="119062"/>
            <a:chOff x="1875" y="1897"/>
            <a:chExt cx="496" cy="75"/>
          </a:xfrm>
        </p:grpSpPr>
        <p:sp>
          <p:nvSpPr>
            <p:cNvPr id="370746" name="Line 16"/>
            <p:cNvSpPr>
              <a:spLocks noChangeShapeType="1"/>
            </p:cNvSpPr>
            <p:nvPr/>
          </p:nvSpPr>
          <p:spPr bwMode="auto">
            <a:xfrm>
              <a:off x="1940" y="1936"/>
              <a:ext cx="431" cy="0"/>
            </a:xfrm>
            <a:prstGeom prst="line">
              <a:avLst/>
            </a:prstGeom>
            <a:noFill/>
            <a:ln w="38100">
              <a:solidFill>
                <a:srgbClr val="00CC00"/>
              </a:solidFill>
              <a:round/>
              <a:headEnd/>
              <a:tailEnd type="stealth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4" name="Oval 17"/>
            <p:cNvSpPr>
              <a:spLocks noChangeAspect="1" noChangeArrowheads="1"/>
            </p:cNvSpPr>
            <p:nvPr/>
          </p:nvSpPr>
          <p:spPr bwMode="auto">
            <a:xfrm>
              <a:off x="1875" y="1897"/>
              <a:ext cx="75" cy="75"/>
            </a:xfrm>
            <a:prstGeom prst="ellipse">
              <a:avLst/>
            </a:prstGeom>
            <a:solidFill>
              <a:srgbClr val="000066"/>
            </a:solidFill>
            <a:ln w="9525" algn="ctr">
              <a:solidFill>
                <a:srgbClr val="000066"/>
              </a:solidFill>
              <a:round/>
              <a:headEnd/>
              <a:tailEnd/>
            </a:ln>
          </p:spPr>
          <p:txBody>
            <a:bodyPr wrap="none" lIns="90000" tIns="46800" rIns="90000" bIns="46800" anchor="ctr"/>
            <a:lstStyle/>
            <a:p>
              <a:pPr>
                <a:lnSpc>
                  <a:spcPct val="110000"/>
                </a:lnSpc>
              </a:pPr>
              <a:endParaRPr lang="en-ZA"/>
            </a:p>
          </p:txBody>
        </p:sp>
      </p:grpSp>
      <p:sp>
        <p:nvSpPr>
          <p:cNvPr id="370712" name="Line 19"/>
          <p:cNvSpPr>
            <a:spLocks noChangeShapeType="1"/>
          </p:cNvSpPr>
          <p:nvPr/>
        </p:nvSpPr>
        <p:spPr bwMode="auto">
          <a:xfrm>
            <a:off x="6396038" y="3041650"/>
            <a:ext cx="1989137" cy="0"/>
          </a:xfrm>
          <a:prstGeom prst="line">
            <a:avLst/>
          </a:prstGeom>
          <a:noFill/>
          <a:ln w="15875">
            <a:solidFill>
              <a:schemeClr val="bg2"/>
            </a:solidFill>
            <a:prstDash val="dash"/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370713" name="Rectangle 20"/>
          <p:cNvSpPr>
            <a:spLocks noChangeArrowheads="1"/>
          </p:cNvSpPr>
          <p:nvPr/>
        </p:nvSpPr>
        <p:spPr bwMode="auto">
          <a:xfrm>
            <a:off x="6265863" y="2322513"/>
            <a:ext cx="809625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lnSpc>
                <a:spcPct val="105000"/>
              </a:lnSpc>
            </a:pPr>
            <a:r>
              <a:rPr lang="en-GB" sz="1800" b="1" i="1">
                <a:solidFill>
                  <a:srgbClr val="000000"/>
                </a:solidFill>
                <a:latin typeface="Times New Roman" pitchFamily="18" charset="0"/>
              </a:rPr>
              <a:t>s </a:t>
            </a:r>
            <a:r>
              <a:rPr lang="en-GB" sz="1800" b="1">
                <a:solidFill>
                  <a:srgbClr val="000000"/>
                </a:solidFill>
                <a:latin typeface="Times New Roman" pitchFamily="18" charset="0"/>
              </a:rPr>
              <a:t>(m)</a:t>
            </a:r>
            <a:endParaRPr lang="en-US" sz="1800" b="1" baseline="-25000">
              <a:solidFill>
                <a:srgbClr val="000000"/>
              </a:solidFill>
              <a:latin typeface="Times New Roman" pitchFamily="18" charset="0"/>
            </a:endParaRPr>
          </a:p>
        </p:txBody>
      </p:sp>
      <p:grpSp>
        <p:nvGrpSpPr>
          <p:cNvPr id="370714" name="Group 21"/>
          <p:cNvGrpSpPr>
            <a:grpSpLocks/>
          </p:cNvGrpSpPr>
          <p:nvPr/>
        </p:nvGrpSpPr>
        <p:grpSpPr bwMode="auto">
          <a:xfrm>
            <a:off x="6429375" y="2719388"/>
            <a:ext cx="2151063" cy="1438275"/>
            <a:chOff x="4108" y="1713"/>
            <a:chExt cx="1355" cy="906"/>
          </a:xfrm>
        </p:grpSpPr>
        <p:sp>
          <p:nvSpPr>
            <p:cNvPr id="5" name="Line 22"/>
            <p:cNvSpPr>
              <a:spLocks noChangeShapeType="1"/>
            </p:cNvSpPr>
            <p:nvPr/>
          </p:nvSpPr>
          <p:spPr bwMode="auto">
            <a:xfrm>
              <a:off x="4108" y="1713"/>
              <a:ext cx="0" cy="906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 type="triangle" w="lg" len="lg"/>
              <a:tailEnd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370745" name="Line 23"/>
            <p:cNvSpPr>
              <a:spLocks noChangeShapeType="1"/>
            </p:cNvSpPr>
            <p:nvPr/>
          </p:nvSpPr>
          <p:spPr bwMode="auto">
            <a:xfrm>
              <a:off x="4108" y="2619"/>
              <a:ext cx="1355" cy="0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triangl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</p:grpSp>
      <p:sp>
        <p:nvSpPr>
          <p:cNvPr id="370715" name="Rectangle 24"/>
          <p:cNvSpPr>
            <a:spLocks noChangeArrowheads="1"/>
          </p:cNvSpPr>
          <p:nvPr/>
        </p:nvSpPr>
        <p:spPr bwMode="auto">
          <a:xfrm>
            <a:off x="8577263" y="3941763"/>
            <a:ext cx="566737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lnSpc>
                <a:spcPct val="105000"/>
              </a:lnSpc>
            </a:pPr>
            <a:r>
              <a:rPr lang="en-GB" sz="1800" b="1" i="1">
                <a:solidFill>
                  <a:srgbClr val="000000"/>
                </a:solidFill>
                <a:latin typeface="Times New Roman" pitchFamily="18" charset="0"/>
              </a:rPr>
              <a:t>t </a:t>
            </a:r>
            <a:r>
              <a:rPr lang="en-GB" sz="1800" b="1">
                <a:solidFill>
                  <a:srgbClr val="000000"/>
                </a:solidFill>
                <a:latin typeface="Times New Roman" pitchFamily="18" charset="0"/>
              </a:rPr>
              <a:t>(s)</a:t>
            </a:r>
            <a:endParaRPr lang="en-US" sz="1800" b="1" baseline="-250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70716" name="Line 25"/>
          <p:cNvSpPr>
            <a:spLocks noChangeShapeType="1"/>
          </p:cNvSpPr>
          <p:nvPr/>
        </p:nvSpPr>
        <p:spPr bwMode="auto">
          <a:xfrm flipV="1">
            <a:off x="7042150" y="3040063"/>
            <a:ext cx="1244600" cy="1120775"/>
          </a:xfrm>
          <a:prstGeom prst="line">
            <a:avLst/>
          </a:prstGeom>
          <a:noFill/>
          <a:ln w="31750">
            <a:solidFill>
              <a:srgbClr val="3366FF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grpSp>
        <p:nvGrpSpPr>
          <p:cNvPr id="370717" name="Group 26"/>
          <p:cNvGrpSpPr>
            <a:grpSpLocks/>
          </p:cNvGrpSpPr>
          <p:nvPr/>
        </p:nvGrpSpPr>
        <p:grpSpPr bwMode="auto">
          <a:xfrm>
            <a:off x="6318250" y="3043238"/>
            <a:ext cx="104775" cy="1114425"/>
            <a:chOff x="4038" y="1917"/>
            <a:chExt cx="66" cy="702"/>
          </a:xfrm>
        </p:grpSpPr>
        <p:sp>
          <p:nvSpPr>
            <p:cNvPr id="370740" name="Line 27"/>
            <p:cNvSpPr>
              <a:spLocks noChangeShapeType="1"/>
            </p:cNvSpPr>
            <p:nvPr/>
          </p:nvSpPr>
          <p:spPr bwMode="auto">
            <a:xfrm rot="-5400000">
              <a:off x="4071" y="2586"/>
              <a:ext cx="0" cy="66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370741" name="Line 28"/>
            <p:cNvSpPr>
              <a:spLocks noChangeShapeType="1"/>
            </p:cNvSpPr>
            <p:nvPr/>
          </p:nvSpPr>
          <p:spPr bwMode="auto">
            <a:xfrm rot="-5400000">
              <a:off x="4071" y="2352"/>
              <a:ext cx="0" cy="66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370742" name="Line 29"/>
            <p:cNvSpPr>
              <a:spLocks noChangeShapeType="1"/>
            </p:cNvSpPr>
            <p:nvPr/>
          </p:nvSpPr>
          <p:spPr bwMode="auto">
            <a:xfrm rot="-5400000">
              <a:off x="4071" y="2118"/>
              <a:ext cx="0" cy="66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6" name="Line 30"/>
            <p:cNvSpPr>
              <a:spLocks noChangeShapeType="1"/>
            </p:cNvSpPr>
            <p:nvPr/>
          </p:nvSpPr>
          <p:spPr bwMode="auto">
            <a:xfrm rot="-5400000">
              <a:off x="4071" y="1884"/>
              <a:ext cx="0" cy="66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</p:grpSp>
      <p:sp>
        <p:nvSpPr>
          <p:cNvPr id="370718" name="Line 31"/>
          <p:cNvSpPr>
            <a:spLocks noChangeShapeType="1"/>
          </p:cNvSpPr>
          <p:nvPr/>
        </p:nvSpPr>
        <p:spPr bwMode="auto">
          <a:xfrm>
            <a:off x="8291513" y="2951163"/>
            <a:ext cx="0" cy="1200150"/>
          </a:xfrm>
          <a:prstGeom prst="line">
            <a:avLst/>
          </a:prstGeom>
          <a:noFill/>
          <a:ln w="15875">
            <a:solidFill>
              <a:schemeClr val="bg2"/>
            </a:solidFill>
            <a:prstDash val="dash"/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370719" name="Rectangle 32"/>
          <p:cNvSpPr>
            <a:spLocks noChangeArrowheads="1"/>
          </p:cNvSpPr>
          <p:nvPr/>
        </p:nvSpPr>
        <p:spPr bwMode="auto">
          <a:xfrm>
            <a:off x="8128000" y="4203700"/>
            <a:ext cx="319088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>
              <a:lnSpc>
                <a:spcPct val="105000"/>
              </a:lnSpc>
            </a:pPr>
            <a:r>
              <a:rPr lang="en-GB" sz="2000" b="1">
                <a:solidFill>
                  <a:srgbClr val="000000"/>
                </a:solidFill>
                <a:latin typeface="Times New Roman" pitchFamily="18" charset="0"/>
              </a:rPr>
              <a:t>6</a:t>
            </a:r>
            <a:endParaRPr lang="en-US" sz="2000" b="1" baseline="-25000">
              <a:solidFill>
                <a:srgbClr val="000000"/>
              </a:solidFill>
              <a:latin typeface="Times New Roman" pitchFamily="18" charset="0"/>
            </a:endParaRPr>
          </a:p>
        </p:txBody>
      </p:sp>
      <p:grpSp>
        <p:nvGrpSpPr>
          <p:cNvPr id="370720" name="Group 33"/>
          <p:cNvGrpSpPr>
            <a:grpSpLocks/>
          </p:cNvGrpSpPr>
          <p:nvPr/>
        </p:nvGrpSpPr>
        <p:grpSpPr bwMode="auto">
          <a:xfrm>
            <a:off x="6432550" y="4162425"/>
            <a:ext cx="1857375" cy="104775"/>
            <a:chOff x="4110" y="2622"/>
            <a:chExt cx="1206" cy="66"/>
          </a:xfrm>
        </p:grpSpPr>
        <p:sp>
          <p:nvSpPr>
            <p:cNvPr id="370733" name="Line 34"/>
            <p:cNvSpPr>
              <a:spLocks noChangeShapeType="1"/>
            </p:cNvSpPr>
            <p:nvPr/>
          </p:nvSpPr>
          <p:spPr bwMode="auto">
            <a:xfrm>
              <a:off x="4110" y="2622"/>
              <a:ext cx="0" cy="66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370734" name="Line 35"/>
            <p:cNvSpPr>
              <a:spLocks noChangeShapeType="1"/>
            </p:cNvSpPr>
            <p:nvPr/>
          </p:nvSpPr>
          <p:spPr bwMode="auto">
            <a:xfrm>
              <a:off x="4311" y="2622"/>
              <a:ext cx="0" cy="66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370735" name="Line 36"/>
            <p:cNvSpPr>
              <a:spLocks noChangeShapeType="1"/>
            </p:cNvSpPr>
            <p:nvPr/>
          </p:nvSpPr>
          <p:spPr bwMode="auto">
            <a:xfrm>
              <a:off x="4512" y="2622"/>
              <a:ext cx="0" cy="66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370736" name="Line 37"/>
            <p:cNvSpPr>
              <a:spLocks noChangeShapeType="1"/>
            </p:cNvSpPr>
            <p:nvPr/>
          </p:nvSpPr>
          <p:spPr bwMode="auto">
            <a:xfrm>
              <a:off x="4713" y="2622"/>
              <a:ext cx="0" cy="66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7" name="Line 38"/>
            <p:cNvSpPr>
              <a:spLocks noChangeShapeType="1"/>
            </p:cNvSpPr>
            <p:nvPr/>
          </p:nvSpPr>
          <p:spPr bwMode="auto">
            <a:xfrm>
              <a:off x="4914" y="2622"/>
              <a:ext cx="0" cy="66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370738" name="Line 39"/>
            <p:cNvSpPr>
              <a:spLocks noChangeShapeType="1"/>
            </p:cNvSpPr>
            <p:nvPr/>
          </p:nvSpPr>
          <p:spPr bwMode="auto">
            <a:xfrm>
              <a:off x="5115" y="2622"/>
              <a:ext cx="0" cy="66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370739" name="Line 40"/>
            <p:cNvSpPr>
              <a:spLocks noChangeShapeType="1"/>
            </p:cNvSpPr>
            <p:nvPr/>
          </p:nvSpPr>
          <p:spPr bwMode="auto">
            <a:xfrm>
              <a:off x="5316" y="2622"/>
              <a:ext cx="0" cy="66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</p:grpSp>
      <p:sp>
        <p:nvSpPr>
          <p:cNvPr id="370721" name="Rectangle 41"/>
          <p:cNvSpPr>
            <a:spLocks noChangeArrowheads="1"/>
          </p:cNvSpPr>
          <p:nvPr/>
        </p:nvSpPr>
        <p:spPr bwMode="auto">
          <a:xfrm>
            <a:off x="6261100" y="4203700"/>
            <a:ext cx="319088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>
              <a:lnSpc>
                <a:spcPct val="105000"/>
              </a:lnSpc>
            </a:pPr>
            <a:r>
              <a:rPr lang="en-GB" sz="2000" b="1">
                <a:solidFill>
                  <a:srgbClr val="000000"/>
                </a:solidFill>
                <a:latin typeface="Times New Roman" pitchFamily="18" charset="0"/>
              </a:rPr>
              <a:t>0</a:t>
            </a:r>
            <a:endParaRPr lang="en-US" sz="2000" b="1" baseline="-250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70722" name="Rectangle 42"/>
          <p:cNvSpPr>
            <a:spLocks noChangeArrowheads="1"/>
          </p:cNvSpPr>
          <p:nvPr/>
        </p:nvSpPr>
        <p:spPr bwMode="auto">
          <a:xfrm>
            <a:off x="6889750" y="4203700"/>
            <a:ext cx="319088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>
              <a:lnSpc>
                <a:spcPct val="105000"/>
              </a:lnSpc>
            </a:pPr>
            <a:r>
              <a:rPr lang="en-GB" sz="2000" b="1">
                <a:solidFill>
                  <a:srgbClr val="000000"/>
                </a:solidFill>
                <a:latin typeface="Times New Roman" pitchFamily="18" charset="0"/>
              </a:rPr>
              <a:t>2</a:t>
            </a:r>
            <a:endParaRPr lang="en-US" sz="2000" b="1" baseline="-250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70723" name="Rectangle 43"/>
          <p:cNvSpPr>
            <a:spLocks noChangeArrowheads="1"/>
          </p:cNvSpPr>
          <p:nvPr/>
        </p:nvSpPr>
        <p:spPr bwMode="auto">
          <a:xfrm>
            <a:off x="7508875" y="4203700"/>
            <a:ext cx="319088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>
              <a:lnSpc>
                <a:spcPct val="105000"/>
              </a:lnSpc>
            </a:pPr>
            <a:r>
              <a:rPr lang="en-GB" sz="2000" b="1">
                <a:solidFill>
                  <a:srgbClr val="000000"/>
                </a:solidFill>
                <a:latin typeface="Times New Roman" pitchFamily="18" charset="0"/>
              </a:rPr>
              <a:t>4</a:t>
            </a:r>
            <a:endParaRPr lang="en-US" sz="2000" b="1" baseline="-250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70724" name="Rectangle 44"/>
          <p:cNvSpPr>
            <a:spLocks noChangeArrowheads="1"/>
          </p:cNvSpPr>
          <p:nvPr/>
        </p:nvSpPr>
        <p:spPr bwMode="auto">
          <a:xfrm>
            <a:off x="5994400" y="3575050"/>
            <a:ext cx="319088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>
              <a:lnSpc>
                <a:spcPct val="105000"/>
              </a:lnSpc>
            </a:pPr>
            <a:r>
              <a:rPr lang="en-GB" sz="2000" b="1">
                <a:solidFill>
                  <a:srgbClr val="000000"/>
                </a:solidFill>
                <a:latin typeface="Times New Roman" pitchFamily="18" charset="0"/>
              </a:rPr>
              <a:t>2</a:t>
            </a:r>
            <a:endParaRPr lang="en-US" sz="2000" b="1" baseline="-250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70725" name="Rectangle 45"/>
          <p:cNvSpPr>
            <a:spLocks noChangeArrowheads="1"/>
          </p:cNvSpPr>
          <p:nvPr/>
        </p:nvSpPr>
        <p:spPr bwMode="auto">
          <a:xfrm>
            <a:off x="5994400" y="3194050"/>
            <a:ext cx="319088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>
              <a:lnSpc>
                <a:spcPct val="105000"/>
              </a:lnSpc>
            </a:pPr>
            <a:r>
              <a:rPr lang="en-GB" sz="2000" b="1">
                <a:solidFill>
                  <a:srgbClr val="000000"/>
                </a:solidFill>
                <a:latin typeface="Times New Roman" pitchFamily="18" charset="0"/>
              </a:rPr>
              <a:t>4</a:t>
            </a:r>
            <a:endParaRPr lang="en-US" sz="2000" b="1" baseline="-250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70726" name="Rectangle 46"/>
          <p:cNvSpPr>
            <a:spLocks noChangeArrowheads="1"/>
          </p:cNvSpPr>
          <p:nvPr/>
        </p:nvSpPr>
        <p:spPr bwMode="auto">
          <a:xfrm>
            <a:off x="5994400" y="2832100"/>
            <a:ext cx="319088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>
              <a:lnSpc>
                <a:spcPct val="105000"/>
              </a:lnSpc>
            </a:pPr>
            <a:r>
              <a:rPr lang="en-GB" sz="2000" b="1">
                <a:solidFill>
                  <a:srgbClr val="000000"/>
                </a:solidFill>
                <a:latin typeface="Times New Roman" pitchFamily="18" charset="0"/>
              </a:rPr>
              <a:t>6</a:t>
            </a:r>
            <a:endParaRPr lang="en-US" sz="2000" b="1" baseline="-250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70727" name="Rectangle 47"/>
          <p:cNvSpPr>
            <a:spLocks noChangeArrowheads="1"/>
          </p:cNvSpPr>
          <p:nvPr/>
        </p:nvSpPr>
        <p:spPr bwMode="auto">
          <a:xfrm>
            <a:off x="5994400" y="3937000"/>
            <a:ext cx="319088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>
              <a:lnSpc>
                <a:spcPct val="105000"/>
              </a:lnSpc>
            </a:pPr>
            <a:r>
              <a:rPr lang="en-GB" sz="2000" b="1">
                <a:solidFill>
                  <a:srgbClr val="000000"/>
                </a:solidFill>
                <a:latin typeface="Times New Roman" pitchFamily="18" charset="0"/>
              </a:rPr>
              <a:t>0</a:t>
            </a:r>
            <a:endParaRPr lang="en-US" sz="2000" b="1" baseline="-250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70737" name="Line 49"/>
          <p:cNvSpPr>
            <a:spLocks noChangeShapeType="1"/>
          </p:cNvSpPr>
          <p:nvPr/>
        </p:nvSpPr>
        <p:spPr bwMode="auto">
          <a:xfrm>
            <a:off x="7050088" y="2951163"/>
            <a:ext cx="0" cy="1200150"/>
          </a:xfrm>
          <a:prstGeom prst="line">
            <a:avLst/>
          </a:prstGeom>
          <a:noFill/>
          <a:ln w="15875">
            <a:solidFill>
              <a:schemeClr val="bg2"/>
            </a:solidFill>
            <a:prstDash val="dash"/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370743" name="Rectangle 55"/>
          <p:cNvSpPr>
            <a:spLocks noChangeArrowheads="1"/>
          </p:cNvSpPr>
          <p:nvPr/>
        </p:nvSpPr>
        <p:spPr bwMode="auto">
          <a:xfrm>
            <a:off x="7069138" y="2382838"/>
            <a:ext cx="1141412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marL="179388" lvl="1">
              <a:lnSpc>
                <a:spcPct val="110000"/>
              </a:lnSpc>
              <a:buSzPct val="80000"/>
              <a:buFont typeface="Arial" charset="0"/>
              <a:buNone/>
            </a:pPr>
            <a:r>
              <a:rPr lang="en-ZA" sz="2200" b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</a:t>
            </a:r>
            <a:r>
              <a:rPr lang="en-ZA" sz="2200" b="1" i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t = </a:t>
            </a:r>
            <a:r>
              <a:rPr lang="en-ZA" sz="2200" b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4 s</a:t>
            </a:r>
          </a:p>
        </p:txBody>
      </p:sp>
      <p:sp>
        <p:nvSpPr>
          <p:cNvPr id="370744" name="Line 56"/>
          <p:cNvSpPr>
            <a:spLocks noChangeShapeType="1"/>
          </p:cNvSpPr>
          <p:nvPr/>
        </p:nvSpPr>
        <p:spPr bwMode="auto">
          <a:xfrm rot="-5400000">
            <a:off x="7681119" y="2245519"/>
            <a:ext cx="0" cy="1246188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 type="arrow" w="lg" len="lg"/>
            <a:tailEnd type="arrow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370747" name="Rectangle 59"/>
          <p:cNvSpPr>
            <a:spLocks noChangeArrowheads="1"/>
          </p:cNvSpPr>
          <p:nvPr/>
        </p:nvSpPr>
        <p:spPr bwMode="auto">
          <a:xfrm>
            <a:off x="7661275" y="3460750"/>
            <a:ext cx="123507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marL="179388" lvl="1">
              <a:lnSpc>
                <a:spcPct val="110000"/>
              </a:lnSpc>
              <a:buSzPct val="80000"/>
              <a:buFont typeface="Arial" charset="0"/>
              <a:buNone/>
            </a:pPr>
            <a:r>
              <a:rPr lang="en-ZA" sz="2200" b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</a:t>
            </a:r>
            <a:r>
              <a:rPr lang="en-ZA" sz="2200" b="1" i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s = </a:t>
            </a:r>
            <a:r>
              <a:rPr lang="en-ZA" sz="2200" b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6 m</a:t>
            </a:r>
          </a:p>
        </p:txBody>
      </p:sp>
      <p:sp>
        <p:nvSpPr>
          <p:cNvPr id="370748" name="Line 60"/>
          <p:cNvSpPr>
            <a:spLocks noChangeShapeType="1"/>
          </p:cNvSpPr>
          <p:nvPr/>
        </p:nvSpPr>
        <p:spPr bwMode="auto">
          <a:xfrm>
            <a:off x="8396288" y="3036888"/>
            <a:ext cx="0" cy="1101725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 type="arrow" w="lg" len="lg"/>
            <a:tailEnd type="arrow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7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7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7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0698" grpId="0"/>
      <p:bldP spid="370737" grpId="0" animBg="1"/>
      <p:bldP spid="370743" grpId="0"/>
      <p:bldP spid="370744" grpId="0" animBg="1"/>
      <p:bldP spid="370747" grpId="0"/>
      <p:bldP spid="370748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0977" name="Rectangle 3"/>
          <p:cNvSpPr>
            <a:spLocks noGrp="1" noChangeArrowheads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PHY1012F</a:t>
            </a:r>
          </a:p>
        </p:txBody>
      </p:sp>
      <p:sp>
        <p:nvSpPr>
          <p:cNvPr id="510978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79657DE3-6E77-4D92-872E-EACB4D05793F}" type="slidenum">
              <a:rPr lang="en-US" smtClean="0">
                <a:latin typeface="Koala"/>
              </a:rPr>
              <a:pPr>
                <a:defRPr/>
              </a:pPr>
              <a:t>13</a:t>
            </a:fld>
            <a:endParaRPr lang="en-US" smtClean="0">
              <a:latin typeface="Koala"/>
            </a:endParaRPr>
          </a:p>
        </p:txBody>
      </p:sp>
      <p:sp>
        <p:nvSpPr>
          <p:cNvPr id="510979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ZA" sz="2800" smtClean="0"/>
              <a:t>POSITION GRAPHS OF UNIFORM MOTION</a:t>
            </a:r>
            <a:endParaRPr lang="en-US" sz="2800" smtClean="0"/>
          </a:p>
        </p:txBody>
      </p:sp>
      <p:sp>
        <p:nvSpPr>
          <p:cNvPr id="267268" name="Rectangle 4"/>
          <p:cNvSpPr>
            <a:spLocks noChangeArrowheads="1"/>
          </p:cNvSpPr>
          <p:nvPr/>
        </p:nvSpPr>
        <p:spPr bwMode="auto">
          <a:xfrm>
            <a:off x="4714875" y="4310063"/>
            <a:ext cx="4238625" cy="129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SzPct val="80000"/>
              <a:buFont typeface="Arial" charset="0"/>
              <a:buNone/>
            </a:pPr>
            <a:r>
              <a:rPr lang="en-ZA" sz="2400">
                <a:solidFill>
                  <a:srgbClr val="000066"/>
                </a:solidFill>
              </a:rPr>
              <a:t>Body B is… travelling to the </a:t>
            </a:r>
            <a:r>
              <a:rPr lang="en-ZA" sz="2400" i="1">
                <a:solidFill>
                  <a:srgbClr val="000066"/>
                </a:solidFill>
              </a:rPr>
              <a:t>left/right</a:t>
            </a:r>
            <a:r>
              <a:rPr lang="en-ZA" sz="2400">
                <a:solidFill>
                  <a:srgbClr val="000066"/>
                </a:solidFill>
              </a:rPr>
              <a:t> and is going </a:t>
            </a:r>
            <a:r>
              <a:rPr lang="en-ZA" sz="2400" i="1">
                <a:solidFill>
                  <a:srgbClr val="000066"/>
                </a:solidFill>
              </a:rPr>
              <a:t>slower/faster</a:t>
            </a:r>
            <a:r>
              <a:rPr lang="en-ZA" sz="2400">
                <a:solidFill>
                  <a:srgbClr val="000066"/>
                </a:solidFill>
              </a:rPr>
              <a:t> than A.</a:t>
            </a:r>
            <a:endParaRPr lang="en-US" sz="2400">
              <a:solidFill>
                <a:srgbClr val="000066"/>
              </a:solidFill>
            </a:endParaRPr>
          </a:p>
        </p:txBody>
      </p:sp>
      <p:sp>
        <p:nvSpPr>
          <p:cNvPr id="510981" name="Rectangle 5"/>
          <p:cNvSpPr>
            <a:spLocks noChangeArrowheads="1"/>
          </p:cNvSpPr>
          <p:nvPr/>
        </p:nvSpPr>
        <p:spPr bwMode="auto">
          <a:xfrm>
            <a:off x="179388" y="1576388"/>
            <a:ext cx="4470400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SzPct val="80000"/>
              <a:buFont typeface="Arial" charset="0"/>
              <a:buNone/>
            </a:pPr>
            <a:r>
              <a:rPr lang="en-ZA" sz="2400">
                <a:solidFill>
                  <a:srgbClr val="000066"/>
                </a:solidFill>
              </a:rPr>
              <a:t>Body A is travelling to the right at constant speed…</a:t>
            </a:r>
            <a:endParaRPr lang="en-US" sz="2400">
              <a:solidFill>
                <a:srgbClr val="000066"/>
              </a:solidFill>
            </a:endParaRPr>
          </a:p>
        </p:txBody>
      </p:sp>
      <p:sp>
        <p:nvSpPr>
          <p:cNvPr id="510982" name="Rectangle 9"/>
          <p:cNvSpPr>
            <a:spLocks noChangeArrowheads="1"/>
          </p:cNvSpPr>
          <p:nvPr/>
        </p:nvSpPr>
        <p:spPr bwMode="auto">
          <a:xfrm>
            <a:off x="5105400" y="1362075"/>
            <a:ext cx="731838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lnSpc>
                <a:spcPct val="105000"/>
              </a:lnSpc>
            </a:pPr>
            <a:r>
              <a:rPr lang="en-GB" sz="1800" b="1" i="1">
                <a:solidFill>
                  <a:srgbClr val="000000"/>
                </a:solidFill>
                <a:latin typeface="Times New Roman" pitchFamily="18" charset="0"/>
              </a:rPr>
              <a:t>x </a:t>
            </a:r>
            <a:r>
              <a:rPr lang="en-GB" sz="1800" b="1">
                <a:solidFill>
                  <a:srgbClr val="000000"/>
                </a:solidFill>
                <a:latin typeface="Times New Roman" pitchFamily="18" charset="0"/>
              </a:rPr>
              <a:t>(m)</a:t>
            </a:r>
            <a:endParaRPr lang="en-US" sz="1800" b="1" baseline="-25000">
              <a:solidFill>
                <a:srgbClr val="000000"/>
              </a:solidFill>
              <a:latin typeface="Times New Roman" pitchFamily="18" charset="0"/>
            </a:endParaRPr>
          </a:p>
        </p:txBody>
      </p:sp>
      <p:grpSp>
        <p:nvGrpSpPr>
          <p:cNvPr id="510983" name="Group 10"/>
          <p:cNvGrpSpPr>
            <a:grpSpLocks/>
          </p:cNvGrpSpPr>
          <p:nvPr/>
        </p:nvGrpSpPr>
        <p:grpSpPr bwMode="auto">
          <a:xfrm>
            <a:off x="5268913" y="1758950"/>
            <a:ext cx="2506662" cy="1676400"/>
            <a:chOff x="4108" y="1713"/>
            <a:chExt cx="1355" cy="906"/>
          </a:xfrm>
        </p:grpSpPr>
        <p:sp>
          <p:nvSpPr>
            <p:cNvPr id="510998" name="Line 11"/>
            <p:cNvSpPr>
              <a:spLocks noChangeShapeType="1"/>
            </p:cNvSpPr>
            <p:nvPr/>
          </p:nvSpPr>
          <p:spPr bwMode="auto">
            <a:xfrm>
              <a:off x="4108" y="1713"/>
              <a:ext cx="0" cy="906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 type="triangle" w="lg" len="lg"/>
              <a:tailEnd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510999" name="Line 12"/>
            <p:cNvSpPr>
              <a:spLocks noChangeShapeType="1"/>
            </p:cNvSpPr>
            <p:nvPr/>
          </p:nvSpPr>
          <p:spPr bwMode="auto">
            <a:xfrm>
              <a:off x="4108" y="2619"/>
              <a:ext cx="1355" cy="0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triangl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</p:grpSp>
      <p:sp>
        <p:nvSpPr>
          <p:cNvPr id="510984" name="Rectangle 13"/>
          <p:cNvSpPr>
            <a:spLocks noChangeArrowheads="1"/>
          </p:cNvSpPr>
          <p:nvPr/>
        </p:nvSpPr>
        <p:spPr bwMode="auto">
          <a:xfrm>
            <a:off x="7780338" y="3216275"/>
            <a:ext cx="59055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lnSpc>
                <a:spcPct val="105000"/>
              </a:lnSpc>
            </a:pPr>
            <a:r>
              <a:rPr lang="en-GB" sz="1800" b="1" i="1">
                <a:solidFill>
                  <a:srgbClr val="000000"/>
                </a:solidFill>
                <a:latin typeface="Times New Roman" pitchFamily="18" charset="0"/>
              </a:rPr>
              <a:t>t </a:t>
            </a:r>
            <a:r>
              <a:rPr lang="en-GB" sz="1800" b="1">
                <a:solidFill>
                  <a:srgbClr val="000000"/>
                </a:solidFill>
                <a:latin typeface="Times New Roman" pitchFamily="18" charset="0"/>
              </a:rPr>
              <a:t>(s)</a:t>
            </a:r>
            <a:endParaRPr lang="en-US" sz="1800" b="1" baseline="-250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510985" name="Line 14"/>
          <p:cNvSpPr>
            <a:spLocks noChangeShapeType="1"/>
          </p:cNvSpPr>
          <p:nvPr/>
        </p:nvSpPr>
        <p:spPr bwMode="auto">
          <a:xfrm flipV="1">
            <a:off x="5578475" y="2055813"/>
            <a:ext cx="1965325" cy="1387475"/>
          </a:xfrm>
          <a:prstGeom prst="line">
            <a:avLst/>
          </a:prstGeom>
          <a:noFill/>
          <a:ln w="31750">
            <a:solidFill>
              <a:srgbClr val="3366FF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510986" name="Rectangle 38"/>
          <p:cNvSpPr>
            <a:spLocks noChangeArrowheads="1"/>
          </p:cNvSpPr>
          <p:nvPr/>
        </p:nvSpPr>
        <p:spPr bwMode="auto">
          <a:xfrm>
            <a:off x="7578725" y="1736725"/>
            <a:ext cx="411163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lnSpc>
                <a:spcPct val="105000"/>
              </a:lnSpc>
            </a:pPr>
            <a:r>
              <a:rPr lang="en-GB" sz="2000">
                <a:solidFill>
                  <a:srgbClr val="000000"/>
                </a:solidFill>
              </a:rPr>
              <a:t>A</a:t>
            </a:r>
            <a:endParaRPr lang="en-US" sz="2000" baseline="-25000">
              <a:solidFill>
                <a:srgbClr val="000000"/>
              </a:solidFill>
            </a:endParaRPr>
          </a:p>
        </p:txBody>
      </p:sp>
      <p:grpSp>
        <p:nvGrpSpPr>
          <p:cNvPr id="267314" name="Group 50"/>
          <p:cNvGrpSpPr>
            <a:grpSpLocks/>
          </p:cNvGrpSpPr>
          <p:nvPr/>
        </p:nvGrpSpPr>
        <p:grpSpPr bwMode="auto">
          <a:xfrm>
            <a:off x="936625" y="3027363"/>
            <a:ext cx="3324225" cy="2949575"/>
            <a:chOff x="590" y="1907"/>
            <a:chExt cx="2094" cy="1858"/>
          </a:xfrm>
        </p:grpSpPr>
        <p:sp>
          <p:nvSpPr>
            <p:cNvPr id="510991" name="Rectangle 39"/>
            <p:cNvSpPr>
              <a:spLocks noChangeArrowheads="1"/>
            </p:cNvSpPr>
            <p:nvPr/>
          </p:nvSpPr>
          <p:spPr bwMode="auto">
            <a:xfrm>
              <a:off x="590" y="1907"/>
              <a:ext cx="510" cy="2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>
                <a:lnSpc>
                  <a:spcPct val="105000"/>
                </a:lnSpc>
              </a:pPr>
              <a:r>
                <a:rPr lang="en-GB" sz="1800" b="1" i="1">
                  <a:solidFill>
                    <a:srgbClr val="000000"/>
                  </a:solidFill>
                  <a:latin typeface="Times New Roman" pitchFamily="18" charset="0"/>
                </a:rPr>
                <a:t>x </a:t>
              </a:r>
              <a:r>
                <a:rPr lang="en-GB" sz="1800" b="1">
                  <a:solidFill>
                    <a:srgbClr val="000000"/>
                  </a:solidFill>
                  <a:latin typeface="Times New Roman" pitchFamily="18" charset="0"/>
                </a:rPr>
                <a:t>(m)</a:t>
              </a:r>
              <a:endParaRPr lang="en-US" sz="1800" b="1" baseline="-250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510992" name="Rectangle 43"/>
            <p:cNvSpPr>
              <a:spLocks noChangeArrowheads="1"/>
            </p:cNvSpPr>
            <p:nvPr/>
          </p:nvSpPr>
          <p:spPr bwMode="auto">
            <a:xfrm>
              <a:off x="2327" y="3525"/>
              <a:ext cx="357" cy="2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>
                <a:lnSpc>
                  <a:spcPct val="105000"/>
                </a:lnSpc>
              </a:pPr>
              <a:r>
                <a:rPr lang="en-GB" sz="1800" b="1" i="1">
                  <a:solidFill>
                    <a:srgbClr val="000000"/>
                  </a:solidFill>
                  <a:latin typeface="Times New Roman" pitchFamily="18" charset="0"/>
                </a:rPr>
                <a:t>t </a:t>
              </a:r>
              <a:r>
                <a:rPr lang="en-GB" sz="1800" b="1">
                  <a:solidFill>
                    <a:srgbClr val="000000"/>
                  </a:solidFill>
                  <a:latin typeface="Times New Roman" pitchFamily="18" charset="0"/>
                </a:rPr>
                <a:t>(s)</a:t>
              </a:r>
              <a:endParaRPr lang="en-US" sz="1800" b="1" baseline="-250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510993" name="Line 44"/>
            <p:cNvSpPr>
              <a:spLocks noChangeShapeType="1"/>
            </p:cNvSpPr>
            <p:nvPr/>
          </p:nvSpPr>
          <p:spPr bwMode="auto">
            <a:xfrm flipH="1" flipV="1">
              <a:off x="746" y="2440"/>
              <a:ext cx="738" cy="1214"/>
            </a:xfrm>
            <a:prstGeom prst="line">
              <a:avLst/>
            </a:prstGeom>
            <a:noFill/>
            <a:ln w="31750">
              <a:solidFill>
                <a:srgbClr val="3366FF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510994" name="Rectangle 45"/>
            <p:cNvSpPr>
              <a:spLocks noChangeArrowheads="1"/>
            </p:cNvSpPr>
            <p:nvPr/>
          </p:nvSpPr>
          <p:spPr bwMode="auto">
            <a:xfrm>
              <a:off x="1343" y="3200"/>
              <a:ext cx="222" cy="2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>
                <a:lnSpc>
                  <a:spcPct val="105000"/>
                </a:lnSpc>
              </a:pPr>
              <a:r>
                <a:rPr lang="en-GB" sz="2000">
                  <a:solidFill>
                    <a:srgbClr val="000000"/>
                  </a:solidFill>
                </a:rPr>
                <a:t>B</a:t>
              </a:r>
              <a:endParaRPr lang="en-US" sz="2000" baseline="-25000">
                <a:solidFill>
                  <a:srgbClr val="000000"/>
                </a:solidFill>
              </a:endParaRPr>
            </a:p>
          </p:txBody>
        </p:sp>
        <p:grpSp>
          <p:nvGrpSpPr>
            <p:cNvPr id="510995" name="Group 46"/>
            <p:cNvGrpSpPr>
              <a:grpSpLocks/>
            </p:cNvGrpSpPr>
            <p:nvPr/>
          </p:nvGrpSpPr>
          <p:grpSpPr bwMode="auto">
            <a:xfrm>
              <a:off x="752" y="2209"/>
              <a:ext cx="1579" cy="1455"/>
              <a:chOff x="4108" y="1713"/>
              <a:chExt cx="1355" cy="906"/>
            </a:xfrm>
          </p:grpSpPr>
          <p:sp>
            <p:nvSpPr>
              <p:cNvPr id="510996" name="Line 47"/>
              <p:cNvSpPr>
                <a:spLocks noChangeShapeType="1"/>
              </p:cNvSpPr>
              <p:nvPr/>
            </p:nvSpPr>
            <p:spPr bwMode="auto">
              <a:xfrm>
                <a:off x="4108" y="1713"/>
                <a:ext cx="0" cy="906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 type="triangle" w="lg" len="lg"/>
                <a:tailEnd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510997" name="Line 48"/>
              <p:cNvSpPr>
                <a:spLocks noChangeShapeType="1"/>
              </p:cNvSpPr>
              <p:nvPr/>
            </p:nvSpPr>
            <p:spPr bwMode="auto">
              <a:xfrm>
                <a:off x="4108" y="2619"/>
                <a:ext cx="1355" cy="0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 type="triangl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</p:grpSp>
      </p:grpSp>
      <p:sp>
        <p:nvSpPr>
          <p:cNvPr id="267313" name="Rectangle 49"/>
          <p:cNvSpPr>
            <a:spLocks noChangeArrowheads="1"/>
          </p:cNvSpPr>
          <p:nvPr/>
        </p:nvSpPr>
        <p:spPr bwMode="auto">
          <a:xfrm>
            <a:off x="4714875" y="5740400"/>
            <a:ext cx="4238625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SzPct val="80000"/>
              <a:buFont typeface="Arial" charset="0"/>
              <a:buNone/>
            </a:pPr>
            <a:r>
              <a:rPr lang="en-ZA" sz="2200">
                <a:solidFill>
                  <a:srgbClr val="000066"/>
                </a:solidFill>
              </a:rPr>
              <a:t>(Assume same axes scales.)</a:t>
            </a:r>
            <a:endParaRPr lang="en-US" sz="2200">
              <a:solidFill>
                <a:srgbClr val="000066"/>
              </a:solidFill>
            </a:endParaRPr>
          </a:p>
        </p:txBody>
      </p:sp>
      <p:sp>
        <p:nvSpPr>
          <p:cNvPr id="267315" name="Line 51"/>
          <p:cNvSpPr>
            <a:spLocks noChangeShapeType="1"/>
          </p:cNvSpPr>
          <p:nvPr/>
        </p:nvSpPr>
        <p:spPr bwMode="auto">
          <a:xfrm>
            <a:off x="6072188" y="5005388"/>
            <a:ext cx="727075" cy="0"/>
          </a:xfrm>
          <a:prstGeom prst="line">
            <a:avLst/>
          </a:prstGeom>
          <a:noFill/>
          <a:ln w="101600">
            <a:solidFill>
              <a:srgbClr val="000066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267316" name="Line 52"/>
          <p:cNvSpPr>
            <a:spLocks noChangeShapeType="1"/>
          </p:cNvSpPr>
          <p:nvPr/>
        </p:nvSpPr>
        <p:spPr bwMode="auto">
          <a:xfrm>
            <a:off x="5018088" y="5403850"/>
            <a:ext cx="1020762" cy="0"/>
          </a:xfrm>
          <a:prstGeom prst="line">
            <a:avLst/>
          </a:prstGeom>
          <a:noFill/>
          <a:ln w="101600">
            <a:solidFill>
              <a:srgbClr val="000066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7268" grpId="0" build="allAtOnce"/>
      <p:bldP spid="267313" grpId="0"/>
      <p:bldP spid="267315" grpId="0" animBg="1"/>
      <p:bldP spid="26731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7345" name="Rectangle 3"/>
          <p:cNvSpPr>
            <a:spLocks noGrp="1" noChangeArrowheads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PHY1012F</a:t>
            </a:r>
          </a:p>
        </p:txBody>
      </p:sp>
      <p:sp>
        <p:nvSpPr>
          <p:cNvPr id="697346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C7884B8-C3A0-40F6-A30C-1FEA5E757E4B}" type="slidenum">
              <a:rPr lang="en-US" smtClean="0">
                <a:latin typeface="Koala"/>
              </a:rPr>
              <a:pPr>
                <a:defRPr/>
              </a:pPr>
              <a:t>14</a:t>
            </a:fld>
            <a:endParaRPr lang="en-US" smtClean="0">
              <a:latin typeface="Koala"/>
            </a:endParaRPr>
          </a:p>
        </p:txBody>
      </p:sp>
      <p:sp>
        <p:nvSpPr>
          <p:cNvPr id="697347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ZA" sz="2800" smtClean="0"/>
              <a:t>POSITION GRAPHS OF UNIFORM MOTION</a:t>
            </a:r>
            <a:endParaRPr lang="en-US" sz="2800" smtClean="0"/>
          </a:p>
        </p:txBody>
      </p:sp>
      <p:sp>
        <p:nvSpPr>
          <p:cNvPr id="56320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79388" y="1343025"/>
            <a:ext cx="8774112" cy="3008313"/>
          </a:xfrm>
        </p:spPr>
        <p:txBody>
          <a:bodyPr/>
          <a:lstStyle/>
          <a:p>
            <a:pPr lvl="1" indent="0" eaLnBrk="1" hangingPunct="1"/>
            <a:r>
              <a:rPr lang="en-ZA" smtClean="0"/>
              <a:t>Summary:</a:t>
            </a:r>
          </a:p>
          <a:p>
            <a:pPr lvl="2" eaLnBrk="1" hangingPunct="1"/>
            <a:endParaRPr lang="en-ZA" sz="1000" smtClean="0"/>
          </a:p>
          <a:p>
            <a:pPr lvl="2" eaLnBrk="1" hangingPunct="1"/>
            <a:r>
              <a:rPr lang="en-ZA" smtClean="0"/>
              <a:t>Zero slope </a:t>
            </a:r>
            <a:r>
              <a:rPr lang="en-ZA" smtClean="0">
                <a:sym typeface="Symbol" pitchFamily="18" charset="2"/>
              </a:rPr>
              <a:t> zero velocity.  (Object is stationary.)</a:t>
            </a:r>
            <a:endParaRPr lang="en-ZA" smtClean="0"/>
          </a:p>
          <a:p>
            <a:pPr lvl="2" eaLnBrk="1" hangingPunct="1"/>
            <a:endParaRPr lang="en-ZA" sz="1000" smtClean="0"/>
          </a:p>
          <a:p>
            <a:pPr lvl="2" eaLnBrk="1" hangingPunct="1"/>
            <a:r>
              <a:rPr lang="en-ZA" smtClean="0"/>
              <a:t>Steeper slopes </a:t>
            </a:r>
            <a:r>
              <a:rPr lang="en-ZA" smtClean="0">
                <a:sym typeface="Symbol" pitchFamily="18" charset="2"/>
              </a:rPr>
              <a:t> faster speeds.</a:t>
            </a:r>
          </a:p>
          <a:p>
            <a:pPr lvl="2" eaLnBrk="1" hangingPunct="1"/>
            <a:endParaRPr lang="en-ZA" sz="1000" smtClean="0"/>
          </a:p>
          <a:p>
            <a:pPr lvl="2" eaLnBrk="1" hangingPunct="1"/>
            <a:r>
              <a:rPr lang="en-ZA" smtClean="0"/>
              <a:t>Negative slope </a:t>
            </a:r>
            <a:r>
              <a:rPr lang="en-ZA" smtClean="0">
                <a:sym typeface="Symbol" pitchFamily="18" charset="2"/>
              </a:rPr>
              <a:t> negative velocity (ie </a:t>
            </a:r>
            <a:r>
              <a:rPr lang="en-ZA" b="1" i="1" smtClean="0">
                <a:latin typeface="Times New Roman" pitchFamily="18" charset="0"/>
                <a:sym typeface="Symbol" pitchFamily="18" charset="2"/>
              </a:rPr>
              <a:t>v</a:t>
            </a:r>
            <a:r>
              <a:rPr lang="en-ZA" b="1" i="1" baseline="-25000" smtClean="0">
                <a:latin typeface="Times New Roman" pitchFamily="18" charset="0"/>
                <a:sym typeface="Symbol" pitchFamily="18" charset="2"/>
              </a:rPr>
              <a:t>x</a:t>
            </a:r>
            <a:r>
              <a:rPr lang="en-ZA" smtClean="0">
                <a:sym typeface="Symbol" pitchFamily="18" charset="2"/>
              </a:rPr>
              <a:t> is left/</a:t>
            </a:r>
            <a:r>
              <a:rPr lang="en-ZA" b="1" i="1" smtClean="0">
                <a:latin typeface="Times New Roman" pitchFamily="18" charset="0"/>
                <a:sym typeface="Symbol" pitchFamily="18" charset="2"/>
              </a:rPr>
              <a:t>v</a:t>
            </a:r>
            <a:r>
              <a:rPr lang="en-ZA" b="1" i="1" baseline="-25000" smtClean="0">
                <a:latin typeface="Times New Roman" pitchFamily="18" charset="0"/>
                <a:sym typeface="Symbol" pitchFamily="18" charset="2"/>
              </a:rPr>
              <a:t>y</a:t>
            </a:r>
            <a:r>
              <a:rPr lang="en-ZA" smtClean="0">
                <a:sym typeface="Symbol" pitchFamily="18" charset="2"/>
              </a:rPr>
              <a:t> is down).</a:t>
            </a:r>
          </a:p>
          <a:p>
            <a:pPr lvl="2" eaLnBrk="1" hangingPunct="1"/>
            <a:endParaRPr lang="en-ZA" sz="1000" smtClean="0"/>
          </a:p>
          <a:p>
            <a:pPr lvl="2" eaLnBrk="1" hangingPunct="1"/>
            <a:r>
              <a:rPr lang="en-ZA" smtClean="0">
                <a:sym typeface="Symbol" pitchFamily="18" charset="2"/>
              </a:rPr>
              <a:t>The sign (negative or positive) refers only to the </a:t>
            </a:r>
            <a:r>
              <a:rPr lang="en-ZA" i="1" smtClean="0">
                <a:sym typeface="Symbol" pitchFamily="18" charset="2"/>
              </a:rPr>
              <a:t>direction</a:t>
            </a:r>
            <a:r>
              <a:rPr lang="en-ZA" smtClean="0">
                <a:sym typeface="Symbol" pitchFamily="18" charset="2"/>
              </a:rPr>
              <a:t> of the velocity, and has nothing to do with its </a:t>
            </a:r>
            <a:r>
              <a:rPr lang="en-ZA" i="1" smtClean="0">
                <a:sym typeface="Symbol" pitchFamily="18" charset="2"/>
              </a:rPr>
              <a:t>magnitude</a:t>
            </a:r>
            <a:r>
              <a:rPr lang="en-ZA" smtClean="0">
                <a:sym typeface="Symbol" pitchFamily="18" charset="2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0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1553" name="Rectangle 3"/>
          <p:cNvSpPr txBox="1">
            <a:spLocks noGrp="1" noChangeArrowheads="1"/>
          </p:cNvSpPr>
          <p:nvPr/>
        </p:nvSpPr>
        <p:spPr bwMode="auto">
          <a:xfrm>
            <a:off x="107950" y="182563"/>
            <a:ext cx="1079500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n-US" sz="1200">
                <a:solidFill>
                  <a:srgbClr val="5F5F5F"/>
                </a:solidFill>
                <a:latin typeface="Arial" charset="0"/>
              </a:rPr>
              <a:t>PHY1012F</a:t>
            </a:r>
          </a:p>
        </p:txBody>
      </p:sp>
      <p:sp>
        <p:nvSpPr>
          <p:cNvPr id="791554" name="Slide Number Placeholder 4"/>
          <p:cNvSpPr txBox="1">
            <a:spLocks noGrp="1"/>
          </p:cNvSpPr>
          <p:nvPr/>
        </p:nvSpPr>
        <p:spPr bwMode="auto">
          <a:xfrm>
            <a:off x="8064500" y="6381750"/>
            <a:ext cx="946150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DA0A3177-89C4-4BB6-A840-3FF564BED02A}" type="slidenum">
              <a:rPr lang="en-US" sz="1400" b="1">
                <a:solidFill>
                  <a:srgbClr val="5F5F5F"/>
                </a:solidFill>
                <a:latin typeface="Koala" pitchFamily="34" charset="0"/>
              </a:rPr>
              <a:pPr algn="r"/>
              <a:t>15</a:t>
            </a:fld>
            <a:endParaRPr lang="en-US" sz="1400" b="1">
              <a:solidFill>
                <a:srgbClr val="5F5F5F"/>
              </a:solidFill>
              <a:latin typeface="Koala" pitchFamily="34" charset="0"/>
            </a:endParaRPr>
          </a:p>
        </p:txBody>
      </p:sp>
      <p:sp>
        <p:nvSpPr>
          <p:cNvPr id="791555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ZA" sz="2800" smtClean="0"/>
              <a:t>POSITION GRAPHS OF UNIFORM MOTION</a:t>
            </a:r>
            <a:endParaRPr lang="en-US" sz="2800" smtClean="0"/>
          </a:p>
        </p:txBody>
      </p:sp>
      <p:sp>
        <p:nvSpPr>
          <p:cNvPr id="56320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79388" y="1343025"/>
            <a:ext cx="8774112" cy="4818063"/>
          </a:xfrm>
        </p:spPr>
        <p:txBody>
          <a:bodyPr/>
          <a:lstStyle/>
          <a:p>
            <a:pPr lvl="1" indent="0" eaLnBrk="1" hangingPunct="1"/>
            <a:r>
              <a:rPr lang="en-ZA" smtClean="0"/>
              <a:t>Summary:</a:t>
            </a:r>
          </a:p>
          <a:p>
            <a:pPr lvl="2" eaLnBrk="1" hangingPunct="1"/>
            <a:endParaRPr lang="en-ZA" sz="1000" smtClean="0"/>
          </a:p>
          <a:p>
            <a:pPr lvl="2" eaLnBrk="1" hangingPunct="1"/>
            <a:r>
              <a:rPr lang="en-ZA" smtClean="0"/>
              <a:t>Zero slope </a:t>
            </a:r>
            <a:r>
              <a:rPr lang="en-ZA" smtClean="0">
                <a:sym typeface="Symbol" pitchFamily="18" charset="2"/>
              </a:rPr>
              <a:t> zero velocity.  (Object is stationary.)</a:t>
            </a:r>
            <a:endParaRPr lang="en-ZA" smtClean="0"/>
          </a:p>
          <a:p>
            <a:pPr lvl="2" eaLnBrk="1" hangingPunct="1"/>
            <a:endParaRPr lang="en-ZA" sz="1000" smtClean="0"/>
          </a:p>
          <a:p>
            <a:pPr lvl="2" eaLnBrk="1" hangingPunct="1"/>
            <a:r>
              <a:rPr lang="en-ZA" smtClean="0"/>
              <a:t>Steeper slopes </a:t>
            </a:r>
            <a:r>
              <a:rPr lang="en-ZA" smtClean="0">
                <a:sym typeface="Symbol" pitchFamily="18" charset="2"/>
              </a:rPr>
              <a:t> faster speeds.</a:t>
            </a:r>
          </a:p>
          <a:p>
            <a:pPr lvl="2" eaLnBrk="1" hangingPunct="1"/>
            <a:endParaRPr lang="en-ZA" sz="1000" smtClean="0"/>
          </a:p>
          <a:p>
            <a:pPr lvl="2" eaLnBrk="1" hangingPunct="1"/>
            <a:r>
              <a:rPr lang="en-ZA" smtClean="0"/>
              <a:t>Negative slope </a:t>
            </a:r>
            <a:r>
              <a:rPr lang="en-ZA" smtClean="0">
                <a:sym typeface="Symbol" pitchFamily="18" charset="2"/>
              </a:rPr>
              <a:t> negative velocity (ie </a:t>
            </a:r>
            <a:r>
              <a:rPr lang="en-ZA" b="1" i="1" smtClean="0">
                <a:latin typeface="Times New Roman" pitchFamily="18" charset="0"/>
                <a:sym typeface="Symbol" pitchFamily="18" charset="2"/>
              </a:rPr>
              <a:t>v</a:t>
            </a:r>
            <a:r>
              <a:rPr lang="en-ZA" b="1" i="1" baseline="-25000" smtClean="0">
                <a:latin typeface="Times New Roman" pitchFamily="18" charset="0"/>
                <a:sym typeface="Symbol" pitchFamily="18" charset="2"/>
              </a:rPr>
              <a:t>x</a:t>
            </a:r>
            <a:r>
              <a:rPr lang="en-ZA" smtClean="0">
                <a:sym typeface="Symbol" pitchFamily="18" charset="2"/>
              </a:rPr>
              <a:t> is left/</a:t>
            </a:r>
            <a:r>
              <a:rPr lang="en-ZA" b="1" i="1" smtClean="0">
                <a:latin typeface="Times New Roman" pitchFamily="18" charset="0"/>
                <a:sym typeface="Symbol" pitchFamily="18" charset="2"/>
              </a:rPr>
              <a:t>v</a:t>
            </a:r>
            <a:r>
              <a:rPr lang="en-ZA" b="1" i="1" baseline="-25000" smtClean="0">
                <a:latin typeface="Times New Roman" pitchFamily="18" charset="0"/>
                <a:sym typeface="Symbol" pitchFamily="18" charset="2"/>
              </a:rPr>
              <a:t>y</a:t>
            </a:r>
            <a:r>
              <a:rPr lang="en-ZA" smtClean="0">
                <a:sym typeface="Symbol" pitchFamily="18" charset="2"/>
              </a:rPr>
              <a:t> is down).</a:t>
            </a:r>
          </a:p>
          <a:p>
            <a:pPr lvl="2" eaLnBrk="1" hangingPunct="1"/>
            <a:endParaRPr lang="en-ZA" sz="1000" smtClean="0"/>
          </a:p>
          <a:p>
            <a:pPr lvl="2" eaLnBrk="1" hangingPunct="1"/>
            <a:r>
              <a:rPr lang="en-ZA" smtClean="0">
                <a:sym typeface="Symbol" pitchFamily="18" charset="2"/>
              </a:rPr>
              <a:t>The sign (negative or positive) refers only to the </a:t>
            </a:r>
            <a:r>
              <a:rPr lang="en-ZA" i="1" smtClean="0">
                <a:sym typeface="Symbol" pitchFamily="18" charset="2"/>
              </a:rPr>
              <a:t>direction</a:t>
            </a:r>
            <a:r>
              <a:rPr lang="en-ZA" smtClean="0">
                <a:sym typeface="Symbol" pitchFamily="18" charset="2"/>
              </a:rPr>
              <a:t> of the velocity, and has nothing to do with its </a:t>
            </a:r>
            <a:r>
              <a:rPr lang="en-ZA" i="1" smtClean="0">
                <a:sym typeface="Symbol" pitchFamily="18" charset="2"/>
              </a:rPr>
              <a:t>magnitude</a:t>
            </a:r>
            <a:r>
              <a:rPr lang="en-ZA" smtClean="0">
                <a:sym typeface="Symbol" pitchFamily="18" charset="2"/>
              </a:rPr>
              <a:t>.</a:t>
            </a:r>
          </a:p>
          <a:p>
            <a:pPr lvl="2" eaLnBrk="1" hangingPunct="1"/>
            <a:endParaRPr lang="en-ZA" sz="1000" smtClean="0"/>
          </a:p>
          <a:p>
            <a:pPr lvl="2" eaLnBrk="1" hangingPunct="1"/>
            <a:r>
              <a:rPr lang="en-ZA" smtClean="0">
                <a:sym typeface="Symbol" pitchFamily="18" charset="2"/>
              </a:rPr>
              <a:t>The slope is a ratio of </a:t>
            </a:r>
            <a:r>
              <a:rPr lang="en-ZA" i="1" smtClean="0">
                <a:sym typeface="Symbol" pitchFamily="18" charset="2"/>
              </a:rPr>
              <a:t>intervals</a:t>
            </a:r>
            <a:r>
              <a:rPr lang="en-ZA" smtClean="0">
                <a:sym typeface="Symbol" pitchFamily="18" charset="2"/>
              </a:rPr>
              <a:t>, </a:t>
            </a:r>
            <a:r>
              <a:rPr lang="en-ZA" b="1" i="1" smtClean="0">
                <a:latin typeface="Times New Roman" pitchFamily="18" charset="0"/>
                <a:sym typeface="Symbol" pitchFamily="18" charset="2"/>
              </a:rPr>
              <a:t>x</a:t>
            </a:r>
            <a:r>
              <a:rPr lang="en-ZA" smtClean="0">
                <a:sym typeface="Symbol" pitchFamily="18" charset="2"/>
              </a:rPr>
              <a:t>/</a:t>
            </a:r>
            <a:r>
              <a:rPr lang="en-ZA" b="1" i="1" smtClean="0">
                <a:latin typeface="Times New Roman" pitchFamily="18" charset="0"/>
                <a:sym typeface="Symbol" pitchFamily="18" charset="2"/>
              </a:rPr>
              <a:t>t</a:t>
            </a:r>
            <a:r>
              <a:rPr lang="en-ZA" smtClean="0">
                <a:sym typeface="Symbol" pitchFamily="18" charset="2"/>
              </a:rPr>
              <a:t>, not coordinates, </a:t>
            </a:r>
            <a:r>
              <a:rPr lang="en-ZA" b="1" i="1" smtClean="0">
                <a:latin typeface="Times New Roman" pitchFamily="18" charset="0"/>
                <a:sym typeface="Symbol" pitchFamily="18" charset="2"/>
              </a:rPr>
              <a:t>x</a:t>
            </a:r>
            <a:r>
              <a:rPr lang="en-ZA" smtClean="0">
                <a:sym typeface="Symbol" pitchFamily="18" charset="2"/>
              </a:rPr>
              <a:t>/</a:t>
            </a:r>
            <a:r>
              <a:rPr lang="en-ZA" b="1" i="1" smtClean="0">
                <a:latin typeface="Times New Roman" pitchFamily="18" charset="0"/>
                <a:sym typeface="Symbol" pitchFamily="18" charset="2"/>
              </a:rPr>
              <a:t>t</a:t>
            </a:r>
            <a:r>
              <a:rPr lang="en-ZA" smtClean="0">
                <a:sym typeface="Symbol" pitchFamily="18" charset="2"/>
              </a:rPr>
              <a:t>.</a:t>
            </a:r>
          </a:p>
          <a:p>
            <a:pPr lvl="2" eaLnBrk="1" hangingPunct="1"/>
            <a:endParaRPr lang="en-ZA" sz="1000" smtClean="0"/>
          </a:p>
          <a:p>
            <a:pPr lvl="2" eaLnBrk="1" hangingPunct="1"/>
            <a:r>
              <a:rPr lang="en-ZA" smtClean="0">
                <a:sym typeface="Symbol" pitchFamily="18" charset="2"/>
              </a:rPr>
              <a:t>Remember: Position graphs are </a:t>
            </a:r>
            <a:r>
              <a:rPr lang="en-ZA" i="1" smtClean="0">
                <a:sym typeface="Symbol" pitchFamily="18" charset="2"/>
              </a:rPr>
              <a:t>abstract </a:t>
            </a:r>
            <a:r>
              <a:rPr lang="en-ZA" smtClean="0">
                <a:sym typeface="Symbol" pitchFamily="18" charset="2"/>
              </a:rPr>
              <a:t>representations!  We are concerned with the physically meaningful slope </a:t>
            </a:r>
            <a:br>
              <a:rPr lang="en-ZA" smtClean="0">
                <a:sym typeface="Symbol" pitchFamily="18" charset="2"/>
              </a:rPr>
            </a:br>
            <a:r>
              <a:rPr lang="en-ZA" smtClean="0">
                <a:sym typeface="Symbol" pitchFamily="18" charset="2"/>
              </a:rPr>
              <a:t>[in m/s], not the actual slope of the graph on paper.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0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5313" name="Rectangle 3"/>
          <p:cNvSpPr>
            <a:spLocks noGrp="1" noChangeArrowheads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PHY1012F</a:t>
            </a:r>
          </a:p>
        </p:txBody>
      </p:sp>
      <p:sp>
        <p:nvSpPr>
          <p:cNvPr id="525314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F054D02E-2B97-4E95-A5C3-7A9509A5C0A1}" type="slidenum">
              <a:rPr lang="en-US" smtClean="0">
                <a:latin typeface="Koala"/>
              </a:rPr>
              <a:pPr>
                <a:defRPr/>
              </a:pPr>
              <a:t>16</a:t>
            </a:fld>
            <a:endParaRPr lang="en-US" smtClean="0">
              <a:latin typeface="Koala"/>
            </a:endParaRPr>
          </a:p>
        </p:txBody>
      </p:sp>
      <p:grpSp>
        <p:nvGrpSpPr>
          <p:cNvPr id="525315" name="Group 50"/>
          <p:cNvGrpSpPr>
            <a:grpSpLocks/>
          </p:cNvGrpSpPr>
          <p:nvPr/>
        </p:nvGrpSpPr>
        <p:grpSpPr bwMode="auto">
          <a:xfrm>
            <a:off x="5362575" y="3276600"/>
            <a:ext cx="2689225" cy="473075"/>
            <a:chOff x="3378" y="2064"/>
            <a:chExt cx="1694" cy="298"/>
          </a:xfrm>
        </p:grpSpPr>
        <p:sp>
          <p:nvSpPr>
            <p:cNvPr id="525341" name="Rectangle 15"/>
            <p:cNvSpPr>
              <a:spLocks noChangeArrowheads="1"/>
            </p:cNvSpPr>
            <p:nvPr/>
          </p:nvSpPr>
          <p:spPr bwMode="auto">
            <a:xfrm>
              <a:off x="3378" y="2101"/>
              <a:ext cx="245" cy="2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>
                <a:lnSpc>
                  <a:spcPct val="105000"/>
                </a:lnSpc>
              </a:pPr>
              <a:r>
                <a:rPr lang="en-GB" sz="2000" b="1">
                  <a:solidFill>
                    <a:srgbClr val="000000"/>
                  </a:solidFill>
                  <a:latin typeface="Times New Roman" pitchFamily="18" charset="0"/>
                </a:rPr>
                <a:t>0</a:t>
              </a:r>
              <a:endParaRPr lang="en-US" sz="2000" b="1" baseline="-250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grpSp>
          <p:nvGrpSpPr>
            <p:cNvPr id="525342" name="Group 16"/>
            <p:cNvGrpSpPr>
              <a:grpSpLocks/>
            </p:cNvGrpSpPr>
            <p:nvPr/>
          </p:nvGrpSpPr>
          <p:grpSpPr bwMode="auto">
            <a:xfrm>
              <a:off x="3480" y="2064"/>
              <a:ext cx="1456" cy="79"/>
              <a:chOff x="3475" y="2064"/>
              <a:chExt cx="1476" cy="75"/>
            </a:xfrm>
          </p:grpSpPr>
          <p:sp>
            <p:nvSpPr>
              <p:cNvPr id="525347" name="Line 17"/>
              <p:cNvSpPr>
                <a:spLocks noChangeShapeType="1"/>
              </p:cNvSpPr>
              <p:nvPr/>
            </p:nvSpPr>
            <p:spPr bwMode="auto">
              <a:xfrm>
                <a:off x="3475" y="2064"/>
                <a:ext cx="0" cy="75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525348" name="Line 18"/>
              <p:cNvSpPr>
                <a:spLocks noChangeShapeType="1"/>
              </p:cNvSpPr>
              <p:nvPr/>
            </p:nvSpPr>
            <p:spPr bwMode="auto">
              <a:xfrm>
                <a:off x="3844" y="2064"/>
                <a:ext cx="0" cy="75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525349" name="Line 19"/>
              <p:cNvSpPr>
                <a:spLocks noChangeShapeType="1"/>
              </p:cNvSpPr>
              <p:nvPr/>
            </p:nvSpPr>
            <p:spPr bwMode="auto">
              <a:xfrm>
                <a:off x="4213" y="2064"/>
                <a:ext cx="0" cy="75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525350" name="Line 20"/>
              <p:cNvSpPr>
                <a:spLocks noChangeShapeType="1"/>
              </p:cNvSpPr>
              <p:nvPr/>
            </p:nvSpPr>
            <p:spPr bwMode="auto">
              <a:xfrm>
                <a:off x="4582" y="2064"/>
                <a:ext cx="0" cy="75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525351" name="Line 21"/>
              <p:cNvSpPr>
                <a:spLocks noChangeShapeType="1"/>
              </p:cNvSpPr>
              <p:nvPr/>
            </p:nvSpPr>
            <p:spPr bwMode="auto">
              <a:xfrm>
                <a:off x="4951" y="2064"/>
                <a:ext cx="0" cy="75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</p:grpSp>
        <p:sp>
          <p:nvSpPr>
            <p:cNvPr id="525343" name="Rectangle 22"/>
            <p:cNvSpPr>
              <a:spLocks noChangeArrowheads="1"/>
            </p:cNvSpPr>
            <p:nvPr/>
          </p:nvSpPr>
          <p:spPr bwMode="auto">
            <a:xfrm>
              <a:off x="3742" y="2101"/>
              <a:ext cx="245" cy="2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>
                <a:lnSpc>
                  <a:spcPct val="105000"/>
                </a:lnSpc>
              </a:pPr>
              <a:r>
                <a:rPr lang="en-GB" sz="2000" b="1">
                  <a:solidFill>
                    <a:srgbClr val="000000"/>
                  </a:solidFill>
                  <a:latin typeface="Times New Roman" pitchFamily="18" charset="0"/>
                </a:rPr>
                <a:t>1</a:t>
              </a:r>
              <a:endParaRPr lang="en-US" sz="2000" b="1" baseline="-250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525344" name="Rectangle 23"/>
            <p:cNvSpPr>
              <a:spLocks noChangeArrowheads="1"/>
            </p:cNvSpPr>
            <p:nvPr/>
          </p:nvSpPr>
          <p:spPr bwMode="auto">
            <a:xfrm>
              <a:off x="4109" y="2101"/>
              <a:ext cx="245" cy="2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>
                <a:lnSpc>
                  <a:spcPct val="105000"/>
                </a:lnSpc>
              </a:pPr>
              <a:r>
                <a:rPr lang="en-GB" sz="2000" b="1">
                  <a:solidFill>
                    <a:srgbClr val="000000"/>
                  </a:solidFill>
                  <a:latin typeface="Times New Roman" pitchFamily="18" charset="0"/>
                </a:rPr>
                <a:t>2</a:t>
              </a:r>
              <a:endParaRPr lang="en-US" sz="2000" b="1" baseline="-250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525345" name="Rectangle 24"/>
            <p:cNvSpPr>
              <a:spLocks noChangeArrowheads="1"/>
            </p:cNvSpPr>
            <p:nvPr/>
          </p:nvSpPr>
          <p:spPr bwMode="auto">
            <a:xfrm>
              <a:off x="4467" y="2101"/>
              <a:ext cx="245" cy="2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>
                <a:lnSpc>
                  <a:spcPct val="105000"/>
                </a:lnSpc>
              </a:pPr>
              <a:r>
                <a:rPr lang="en-GB" sz="2000" b="1">
                  <a:solidFill>
                    <a:srgbClr val="000000"/>
                  </a:solidFill>
                  <a:latin typeface="Times New Roman" pitchFamily="18" charset="0"/>
                </a:rPr>
                <a:t>3</a:t>
              </a:r>
              <a:endParaRPr lang="en-US" sz="2000" b="1" baseline="-250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525346" name="Rectangle 25"/>
            <p:cNvSpPr>
              <a:spLocks noChangeArrowheads="1"/>
            </p:cNvSpPr>
            <p:nvPr/>
          </p:nvSpPr>
          <p:spPr bwMode="auto">
            <a:xfrm>
              <a:off x="4827" y="2101"/>
              <a:ext cx="245" cy="2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>
                <a:lnSpc>
                  <a:spcPct val="105000"/>
                </a:lnSpc>
              </a:pPr>
              <a:r>
                <a:rPr lang="en-GB" sz="2000" b="1">
                  <a:solidFill>
                    <a:srgbClr val="000000"/>
                  </a:solidFill>
                  <a:latin typeface="Times New Roman" pitchFamily="18" charset="0"/>
                </a:rPr>
                <a:t>4</a:t>
              </a:r>
              <a:endParaRPr lang="en-US" sz="2000" b="1" baseline="-250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</p:grpSp>
      <p:sp>
        <p:nvSpPr>
          <p:cNvPr id="525316" name="Rectangle 2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179388" y="3995738"/>
            <a:ext cx="8531225" cy="860425"/>
          </a:xfrm>
        </p:spPr>
        <p:txBody>
          <a:bodyPr/>
          <a:lstStyle/>
          <a:p>
            <a:pPr marL="0" indent="0" eaLnBrk="1" hangingPunct="1">
              <a:lnSpc>
                <a:spcPct val="105000"/>
              </a:lnSpc>
            </a:pPr>
            <a:r>
              <a:rPr lang="en-ZA" sz="2400" smtClean="0"/>
              <a:t>Describe carefully (and quantitatively) the motion of the basketball player depicted by this position graph.</a:t>
            </a:r>
            <a:endParaRPr lang="en-US" sz="2400" smtClean="0"/>
          </a:p>
        </p:txBody>
      </p:sp>
      <p:sp>
        <p:nvSpPr>
          <p:cNvPr id="525317" name="Rectangle 9"/>
          <p:cNvSpPr>
            <a:spLocks noChangeArrowheads="1"/>
          </p:cNvSpPr>
          <p:nvPr/>
        </p:nvSpPr>
        <p:spPr bwMode="auto">
          <a:xfrm>
            <a:off x="5229225" y="812800"/>
            <a:ext cx="714375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>
              <a:lnSpc>
                <a:spcPct val="105000"/>
              </a:lnSpc>
            </a:pPr>
            <a:r>
              <a:rPr lang="en-GB" sz="1800" b="1" i="1">
                <a:solidFill>
                  <a:srgbClr val="000000"/>
                </a:solidFill>
                <a:latin typeface="Times New Roman" pitchFamily="18" charset="0"/>
              </a:rPr>
              <a:t>x </a:t>
            </a:r>
            <a:r>
              <a:rPr lang="en-GB" sz="1800" b="1">
                <a:solidFill>
                  <a:srgbClr val="000000"/>
                </a:solidFill>
                <a:latin typeface="Times New Roman" pitchFamily="18" charset="0"/>
              </a:rPr>
              <a:t>(m)</a:t>
            </a:r>
            <a:endParaRPr lang="en-US" sz="1800" b="1" i="1" baseline="-250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525318" name="Rectangle 10"/>
          <p:cNvSpPr>
            <a:spLocks noChangeArrowheads="1"/>
          </p:cNvSpPr>
          <p:nvPr/>
        </p:nvSpPr>
        <p:spPr bwMode="auto">
          <a:xfrm>
            <a:off x="8166100" y="3067050"/>
            <a:ext cx="592138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lnSpc>
                <a:spcPct val="105000"/>
              </a:lnSpc>
            </a:pPr>
            <a:r>
              <a:rPr lang="en-GB" sz="1800" b="1" i="1">
                <a:solidFill>
                  <a:srgbClr val="000000"/>
                </a:solidFill>
                <a:latin typeface="Times New Roman" pitchFamily="18" charset="0"/>
              </a:rPr>
              <a:t>t </a:t>
            </a:r>
            <a:r>
              <a:rPr lang="en-GB" sz="1800" b="1">
                <a:solidFill>
                  <a:srgbClr val="000000"/>
                </a:solidFill>
                <a:latin typeface="Times New Roman" pitchFamily="18" charset="0"/>
              </a:rPr>
              <a:t>(s)</a:t>
            </a:r>
            <a:endParaRPr lang="en-US" sz="1800" b="1" i="1" baseline="-25000">
              <a:solidFill>
                <a:srgbClr val="000000"/>
              </a:solidFill>
              <a:latin typeface="Times New Roman" pitchFamily="18" charset="0"/>
            </a:endParaRPr>
          </a:p>
        </p:txBody>
      </p:sp>
      <p:grpSp>
        <p:nvGrpSpPr>
          <p:cNvPr id="525319" name="Group 11"/>
          <p:cNvGrpSpPr>
            <a:grpSpLocks/>
          </p:cNvGrpSpPr>
          <p:nvPr/>
        </p:nvGrpSpPr>
        <p:grpSpPr bwMode="auto">
          <a:xfrm>
            <a:off x="5518150" y="1152525"/>
            <a:ext cx="2662238" cy="2127250"/>
            <a:chOff x="3476" y="1102"/>
            <a:chExt cx="1603" cy="964"/>
          </a:xfrm>
        </p:grpSpPr>
        <p:sp>
          <p:nvSpPr>
            <p:cNvPr id="525339" name="Line 12"/>
            <p:cNvSpPr>
              <a:spLocks noChangeShapeType="1"/>
            </p:cNvSpPr>
            <p:nvPr/>
          </p:nvSpPr>
          <p:spPr bwMode="auto">
            <a:xfrm>
              <a:off x="3476" y="1102"/>
              <a:ext cx="0" cy="958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 type="triangle" w="lg" len="lg"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525340" name="Line 13"/>
            <p:cNvSpPr>
              <a:spLocks noChangeShapeType="1"/>
            </p:cNvSpPr>
            <p:nvPr/>
          </p:nvSpPr>
          <p:spPr bwMode="auto">
            <a:xfrm>
              <a:off x="3476" y="2066"/>
              <a:ext cx="1603" cy="0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triangl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</p:grpSp>
      <p:grpSp>
        <p:nvGrpSpPr>
          <p:cNvPr id="525320" name="Group 48"/>
          <p:cNvGrpSpPr>
            <a:grpSpLocks/>
          </p:cNvGrpSpPr>
          <p:nvPr/>
        </p:nvGrpSpPr>
        <p:grpSpPr bwMode="auto">
          <a:xfrm>
            <a:off x="6096000" y="1393825"/>
            <a:ext cx="1735138" cy="1890713"/>
            <a:chOff x="3840" y="856"/>
            <a:chExt cx="1093" cy="1287"/>
          </a:xfrm>
        </p:grpSpPr>
        <p:sp>
          <p:nvSpPr>
            <p:cNvPr id="525335" name="Line 31"/>
            <p:cNvSpPr>
              <a:spLocks noChangeShapeType="1"/>
            </p:cNvSpPr>
            <p:nvPr/>
          </p:nvSpPr>
          <p:spPr bwMode="auto">
            <a:xfrm flipV="1">
              <a:off x="4209" y="856"/>
              <a:ext cx="0" cy="1287"/>
            </a:xfrm>
            <a:prstGeom prst="line">
              <a:avLst/>
            </a:prstGeom>
            <a:noFill/>
            <a:ln w="19050">
              <a:solidFill>
                <a:schemeClr val="bg2"/>
              </a:solidFill>
              <a:prstDash val="dash"/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525336" name="Line 32"/>
            <p:cNvSpPr>
              <a:spLocks noChangeShapeType="1"/>
            </p:cNvSpPr>
            <p:nvPr/>
          </p:nvSpPr>
          <p:spPr bwMode="auto">
            <a:xfrm flipV="1">
              <a:off x="3840" y="856"/>
              <a:ext cx="0" cy="1287"/>
            </a:xfrm>
            <a:prstGeom prst="line">
              <a:avLst/>
            </a:prstGeom>
            <a:noFill/>
            <a:ln w="19050">
              <a:solidFill>
                <a:schemeClr val="bg2"/>
              </a:solidFill>
              <a:prstDash val="dash"/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525337" name="Line 33"/>
            <p:cNvSpPr>
              <a:spLocks noChangeShapeType="1"/>
            </p:cNvSpPr>
            <p:nvPr/>
          </p:nvSpPr>
          <p:spPr bwMode="auto">
            <a:xfrm flipV="1">
              <a:off x="4571" y="856"/>
              <a:ext cx="0" cy="1287"/>
            </a:xfrm>
            <a:prstGeom prst="line">
              <a:avLst/>
            </a:prstGeom>
            <a:noFill/>
            <a:ln w="19050">
              <a:solidFill>
                <a:schemeClr val="bg2"/>
              </a:solidFill>
              <a:prstDash val="dash"/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525338" name="Line 34"/>
            <p:cNvSpPr>
              <a:spLocks noChangeShapeType="1"/>
            </p:cNvSpPr>
            <p:nvPr/>
          </p:nvSpPr>
          <p:spPr bwMode="auto">
            <a:xfrm flipV="1">
              <a:off x="4933" y="856"/>
              <a:ext cx="0" cy="1287"/>
            </a:xfrm>
            <a:prstGeom prst="line">
              <a:avLst/>
            </a:prstGeom>
            <a:noFill/>
            <a:ln w="19050">
              <a:solidFill>
                <a:schemeClr val="bg2"/>
              </a:solidFill>
              <a:prstDash val="dash"/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</p:grpSp>
      <p:grpSp>
        <p:nvGrpSpPr>
          <p:cNvPr id="525321" name="Group 35"/>
          <p:cNvGrpSpPr>
            <a:grpSpLocks/>
          </p:cNvGrpSpPr>
          <p:nvPr/>
        </p:nvGrpSpPr>
        <p:grpSpPr bwMode="auto">
          <a:xfrm>
            <a:off x="5408613" y="1571625"/>
            <a:ext cx="117475" cy="1700213"/>
            <a:chOff x="4038" y="1917"/>
            <a:chExt cx="66" cy="702"/>
          </a:xfrm>
        </p:grpSpPr>
        <p:sp>
          <p:nvSpPr>
            <p:cNvPr id="525331" name="Line 36"/>
            <p:cNvSpPr>
              <a:spLocks noChangeShapeType="1"/>
            </p:cNvSpPr>
            <p:nvPr/>
          </p:nvSpPr>
          <p:spPr bwMode="auto">
            <a:xfrm rot="-5400000">
              <a:off x="4071" y="2586"/>
              <a:ext cx="0" cy="66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525332" name="Line 37"/>
            <p:cNvSpPr>
              <a:spLocks noChangeShapeType="1"/>
            </p:cNvSpPr>
            <p:nvPr/>
          </p:nvSpPr>
          <p:spPr bwMode="auto">
            <a:xfrm rot="-5400000">
              <a:off x="4071" y="2352"/>
              <a:ext cx="0" cy="66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525333" name="Line 38"/>
            <p:cNvSpPr>
              <a:spLocks noChangeShapeType="1"/>
            </p:cNvSpPr>
            <p:nvPr/>
          </p:nvSpPr>
          <p:spPr bwMode="auto">
            <a:xfrm rot="-5400000">
              <a:off x="4071" y="2118"/>
              <a:ext cx="0" cy="66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525334" name="Line 39"/>
            <p:cNvSpPr>
              <a:spLocks noChangeShapeType="1"/>
            </p:cNvSpPr>
            <p:nvPr/>
          </p:nvSpPr>
          <p:spPr bwMode="auto">
            <a:xfrm rot="-5400000">
              <a:off x="4071" y="1884"/>
              <a:ext cx="0" cy="66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</p:grpSp>
      <p:sp>
        <p:nvSpPr>
          <p:cNvPr id="525322" name="Rectangle 40"/>
          <p:cNvSpPr>
            <a:spLocks noChangeArrowheads="1"/>
          </p:cNvSpPr>
          <p:nvPr/>
        </p:nvSpPr>
        <p:spPr bwMode="auto">
          <a:xfrm>
            <a:off x="5075238" y="2478088"/>
            <a:ext cx="319087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>
              <a:lnSpc>
                <a:spcPct val="105000"/>
              </a:lnSpc>
            </a:pPr>
            <a:r>
              <a:rPr lang="en-GB" sz="2000" b="1">
                <a:solidFill>
                  <a:srgbClr val="000000"/>
                </a:solidFill>
                <a:latin typeface="Times New Roman" pitchFamily="18" charset="0"/>
              </a:rPr>
              <a:t>2</a:t>
            </a:r>
            <a:endParaRPr lang="en-US" sz="2000" b="1" baseline="-250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525323" name="Rectangle 41"/>
          <p:cNvSpPr>
            <a:spLocks noChangeArrowheads="1"/>
          </p:cNvSpPr>
          <p:nvPr/>
        </p:nvSpPr>
        <p:spPr bwMode="auto">
          <a:xfrm>
            <a:off x="5075238" y="1920875"/>
            <a:ext cx="319087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>
              <a:lnSpc>
                <a:spcPct val="105000"/>
              </a:lnSpc>
            </a:pPr>
            <a:r>
              <a:rPr lang="en-GB" sz="2000" b="1">
                <a:solidFill>
                  <a:srgbClr val="000000"/>
                </a:solidFill>
                <a:latin typeface="Times New Roman" pitchFamily="18" charset="0"/>
              </a:rPr>
              <a:t>4</a:t>
            </a:r>
            <a:endParaRPr lang="en-US" sz="2000" b="1" baseline="-250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525324" name="Rectangle 42"/>
          <p:cNvSpPr>
            <a:spLocks noChangeArrowheads="1"/>
          </p:cNvSpPr>
          <p:nvPr/>
        </p:nvSpPr>
        <p:spPr bwMode="auto">
          <a:xfrm>
            <a:off x="5075238" y="1336675"/>
            <a:ext cx="319087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>
              <a:lnSpc>
                <a:spcPct val="105000"/>
              </a:lnSpc>
            </a:pPr>
            <a:r>
              <a:rPr lang="en-GB" sz="2000" b="1">
                <a:solidFill>
                  <a:srgbClr val="000000"/>
                </a:solidFill>
                <a:latin typeface="Times New Roman" pitchFamily="18" charset="0"/>
              </a:rPr>
              <a:t>6</a:t>
            </a:r>
            <a:endParaRPr lang="en-US" sz="2000" b="1" baseline="-250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525325" name="Rectangle 43"/>
          <p:cNvSpPr>
            <a:spLocks noChangeArrowheads="1"/>
          </p:cNvSpPr>
          <p:nvPr/>
        </p:nvSpPr>
        <p:spPr bwMode="auto">
          <a:xfrm>
            <a:off x="5075238" y="3051175"/>
            <a:ext cx="319087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>
              <a:lnSpc>
                <a:spcPct val="105000"/>
              </a:lnSpc>
            </a:pPr>
            <a:r>
              <a:rPr lang="en-GB" sz="2000" b="1">
                <a:solidFill>
                  <a:srgbClr val="000000"/>
                </a:solidFill>
                <a:latin typeface="Times New Roman" pitchFamily="18" charset="0"/>
              </a:rPr>
              <a:t>0</a:t>
            </a:r>
            <a:endParaRPr lang="en-US" sz="2000" b="1" baseline="-25000">
              <a:solidFill>
                <a:srgbClr val="000000"/>
              </a:solidFill>
              <a:latin typeface="Times New Roman" pitchFamily="18" charset="0"/>
            </a:endParaRPr>
          </a:p>
        </p:txBody>
      </p:sp>
      <p:grpSp>
        <p:nvGrpSpPr>
          <p:cNvPr id="525326" name="Group 47"/>
          <p:cNvGrpSpPr>
            <a:grpSpLocks/>
          </p:cNvGrpSpPr>
          <p:nvPr/>
        </p:nvGrpSpPr>
        <p:grpSpPr bwMode="auto">
          <a:xfrm>
            <a:off x="5476875" y="1565275"/>
            <a:ext cx="2395538" cy="1136650"/>
            <a:chOff x="3450" y="986"/>
            <a:chExt cx="1509" cy="716"/>
          </a:xfrm>
        </p:grpSpPr>
        <p:sp>
          <p:nvSpPr>
            <p:cNvPr id="525328" name="Line 44"/>
            <p:cNvSpPr>
              <a:spLocks noChangeShapeType="1"/>
            </p:cNvSpPr>
            <p:nvPr/>
          </p:nvSpPr>
          <p:spPr bwMode="auto">
            <a:xfrm rot="16200000" flipV="1">
              <a:off x="4205" y="231"/>
              <a:ext cx="0" cy="1509"/>
            </a:xfrm>
            <a:prstGeom prst="line">
              <a:avLst/>
            </a:prstGeom>
            <a:noFill/>
            <a:ln w="19050">
              <a:solidFill>
                <a:schemeClr val="bg2"/>
              </a:solidFill>
              <a:prstDash val="dash"/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525329" name="Line 45"/>
            <p:cNvSpPr>
              <a:spLocks noChangeShapeType="1"/>
            </p:cNvSpPr>
            <p:nvPr/>
          </p:nvSpPr>
          <p:spPr bwMode="auto">
            <a:xfrm rot="16200000" flipV="1">
              <a:off x="4205" y="947"/>
              <a:ext cx="0" cy="1509"/>
            </a:xfrm>
            <a:prstGeom prst="line">
              <a:avLst/>
            </a:prstGeom>
            <a:noFill/>
            <a:ln w="19050">
              <a:solidFill>
                <a:schemeClr val="bg2"/>
              </a:solidFill>
              <a:prstDash val="dash"/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525330" name="Line 46"/>
            <p:cNvSpPr>
              <a:spLocks noChangeShapeType="1"/>
            </p:cNvSpPr>
            <p:nvPr/>
          </p:nvSpPr>
          <p:spPr bwMode="auto">
            <a:xfrm rot="16200000" flipV="1">
              <a:off x="4205" y="586"/>
              <a:ext cx="0" cy="1509"/>
            </a:xfrm>
            <a:prstGeom prst="line">
              <a:avLst/>
            </a:prstGeom>
            <a:noFill/>
            <a:ln w="19050">
              <a:solidFill>
                <a:schemeClr val="bg2"/>
              </a:solidFill>
              <a:prstDash val="dash"/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</p:grpSp>
      <p:sp>
        <p:nvSpPr>
          <p:cNvPr id="525327" name="Freeform 49"/>
          <p:cNvSpPr>
            <a:spLocks/>
          </p:cNvSpPr>
          <p:nvPr/>
        </p:nvSpPr>
        <p:spPr bwMode="auto">
          <a:xfrm>
            <a:off x="5510213" y="1558925"/>
            <a:ext cx="2320925" cy="1711325"/>
          </a:xfrm>
          <a:custGeom>
            <a:avLst/>
            <a:gdLst>
              <a:gd name="T0" fmla="*/ 0 w 1462"/>
              <a:gd name="T1" fmla="*/ 2147483647 h 1078"/>
              <a:gd name="T2" fmla="*/ 2147483647 w 1462"/>
              <a:gd name="T3" fmla="*/ 0 h 1078"/>
              <a:gd name="T4" fmla="*/ 2147483647 w 1462"/>
              <a:gd name="T5" fmla="*/ 2147483647 h 1078"/>
              <a:gd name="T6" fmla="*/ 2147483647 w 1462"/>
              <a:gd name="T7" fmla="*/ 2147483647 h 1078"/>
              <a:gd name="T8" fmla="*/ 0 60000 65536"/>
              <a:gd name="T9" fmla="*/ 0 60000 65536"/>
              <a:gd name="T10" fmla="*/ 0 60000 65536"/>
              <a:gd name="T11" fmla="*/ 0 60000 65536"/>
              <a:gd name="T12" fmla="*/ 0 w 1462"/>
              <a:gd name="T13" fmla="*/ 0 h 1078"/>
              <a:gd name="T14" fmla="*/ 1462 w 1462"/>
              <a:gd name="T15" fmla="*/ 1078 h 107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462" h="1078">
                <a:moveTo>
                  <a:pt x="0" y="1078"/>
                </a:moveTo>
                <a:lnTo>
                  <a:pt x="369" y="0"/>
                </a:lnTo>
                <a:lnTo>
                  <a:pt x="1100" y="355"/>
                </a:lnTo>
                <a:lnTo>
                  <a:pt x="1462" y="355"/>
                </a:lnTo>
              </a:path>
            </a:pathLst>
          </a:custGeom>
          <a:noFill/>
          <a:ln w="31750">
            <a:solidFill>
              <a:srgbClr val="3366FF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381" name="Rectangle 3"/>
          <p:cNvSpPr>
            <a:spLocks noGrp="1" noChangeArrowheads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PHY1012F</a:t>
            </a:r>
          </a:p>
        </p:txBody>
      </p:sp>
      <p:sp>
        <p:nvSpPr>
          <p:cNvPr id="269379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C597B6F-7DC9-413E-81B6-1438B029F93C}" type="slidenum">
              <a:rPr lang="en-US" smtClean="0">
                <a:latin typeface="Koala"/>
              </a:rPr>
              <a:pPr>
                <a:defRPr/>
              </a:pPr>
              <a:t>17</a:t>
            </a:fld>
            <a:endParaRPr lang="en-US" smtClean="0">
              <a:latin typeface="Koala"/>
            </a:endParaRPr>
          </a:p>
        </p:txBody>
      </p:sp>
      <p:sp>
        <p:nvSpPr>
          <p:cNvPr id="269383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ZA" sz="2800" smtClean="0"/>
              <a:t>THE MATHEMATICS OF UNIFORM MOTION</a:t>
            </a:r>
            <a:endParaRPr lang="en-US" sz="2800" smtClean="0"/>
          </a:p>
        </p:txBody>
      </p:sp>
      <p:sp>
        <p:nvSpPr>
          <p:cNvPr id="26931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79388" y="4999038"/>
            <a:ext cx="8774112" cy="863600"/>
          </a:xfrm>
        </p:spPr>
        <p:txBody>
          <a:bodyPr/>
          <a:lstStyle/>
          <a:p>
            <a:pPr lvl="1" indent="0" eaLnBrk="1" hangingPunct="1"/>
            <a:r>
              <a:rPr lang="en-US" sz="2300" smtClean="0"/>
              <a:t>The velocity of a uniformly moving object tells us the amount by which its position changes during each second.</a:t>
            </a:r>
          </a:p>
        </p:txBody>
      </p:sp>
      <p:graphicFrame>
        <p:nvGraphicFramePr>
          <p:cNvPr id="269316" name="Object 66"/>
          <p:cNvGraphicFramePr>
            <a:graphicFrameLocks noChangeAspect="1"/>
          </p:cNvGraphicFramePr>
          <p:nvPr/>
        </p:nvGraphicFramePr>
        <p:xfrm>
          <a:off x="1438275" y="3403600"/>
          <a:ext cx="1701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9396" name="Equation" r:id="rId4" imgW="1701800" imgH="381000" progId="Equation.DSMT4">
                  <p:embed/>
                </p:oleObj>
              </mc:Choice>
              <mc:Fallback>
                <p:oleObj name="Equation" r:id="rId4" imgW="1701800" imgH="381000" progId="Equation.DSMT4">
                  <p:embed/>
                  <p:pic>
                    <p:nvPicPr>
                      <p:cNvPr id="0" name="Picture 6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38275" y="3403600"/>
                        <a:ext cx="17018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67"/>
          <p:cNvGraphicFramePr>
            <a:graphicFrameLocks noChangeAspect="1"/>
          </p:cNvGraphicFramePr>
          <p:nvPr/>
        </p:nvGraphicFramePr>
        <p:xfrm>
          <a:off x="995363" y="2254250"/>
          <a:ext cx="10160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9397" name="Equation" r:id="rId6" imgW="1016000" imgH="609600" progId="Equation.DSMT4">
                  <p:embed/>
                </p:oleObj>
              </mc:Choice>
              <mc:Fallback>
                <p:oleObj name="Equation" r:id="rId6" imgW="1016000" imgH="609600" progId="Equation.DSMT4">
                  <p:embed/>
                  <p:pic>
                    <p:nvPicPr>
                      <p:cNvPr id="0" name="Picture 6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5363" y="2254250"/>
                        <a:ext cx="1016000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9339" name="Rectangle 27"/>
          <p:cNvSpPr>
            <a:spLocks noChangeArrowheads="1"/>
          </p:cNvSpPr>
          <p:nvPr/>
        </p:nvSpPr>
        <p:spPr bwMode="auto">
          <a:xfrm>
            <a:off x="4787900" y="1325563"/>
            <a:ext cx="714375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>
              <a:lnSpc>
                <a:spcPct val="105000"/>
              </a:lnSpc>
            </a:pPr>
            <a:r>
              <a:rPr lang="en-GB" sz="1800" b="1" i="1">
                <a:solidFill>
                  <a:srgbClr val="000000"/>
                </a:solidFill>
                <a:latin typeface="Times New Roman" pitchFamily="18" charset="0"/>
              </a:rPr>
              <a:t>s </a:t>
            </a:r>
            <a:r>
              <a:rPr lang="en-GB" sz="1800" b="1">
                <a:solidFill>
                  <a:srgbClr val="000000"/>
                </a:solidFill>
                <a:latin typeface="Times New Roman" pitchFamily="18" charset="0"/>
              </a:rPr>
              <a:t>(m)</a:t>
            </a:r>
            <a:endParaRPr lang="en-US" sz="1800" b="1" i="1" baseline="-250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69340" name="Rectangle 28"/>
          <p:cNvSpPr>
            <a:spLocks noChangeArrowheads="1"/>
          </p:cNvSpPr>
          <p:nvPr/>
        </p:nvSpPr>
        <p:spPr bwMode="auto">
          <a:xfrm>
            <a:off x="8253413" y="4081463"/>
            <a:ext cx="592137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lnSpc>
                <a:spcPct val="105000"/>
              </a:lnSpc>
            </a:pPr>
            <a:r>
              <a:rPr lang="en-GB" sz="1800" b="1" i="1">
                <a:solidFill>
                  <a:srgbClr val="000000"/>
                </a:solidFill>
                <a:latin typeface="Times New Roman" pitchFamily="18" charset="0"/>
              </a:rPr>
              <a:t>t </a:t>
            </a:r>
            <a:r>
              <a:rPr lang="en-GB" sz="1800" b="1">
                <a:solidFill>
                  <a:srgbClr val="000000"/>
                </a:solidFill>
                <a:latin typeface="Times New Roman" pitchFamily="18" charset="0"/>
              </a:rPr>
              <a:t>(s)</a:t>
            </a:r>
            <a:endParaRPr lang="en-US" sz="1800" b="1" i="1" baseline="-250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69354" name="Rectangle 42"/>
          <p:cNvSpPr>
            <a:spLocks noChangeArrowheads="1"/>
          </p:cNvSpPr>
          <p:nvPr/>
        </p:nvSpPr>
        <p:spPr bwMode="auto">
          <a:xfrm>
            <a:off x="4437063" y="2052638"/>
            <a:ext cx="51752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>
              <a:lnSpc>
                <a:spcPct val="105000"/>
              </a:lnSpc>
            </a:pPr>
            <a:r>
              <a:rPr lang="en-GB" sz="2400" b="1" i="1">
                <a:solidFill>
                  <a:srgbClr val="000000"/>
                </a:solidFill>
                <a:latin typeface="Times New Roman" pitchFamily="18" charset="0"/>
              </a:rPr>
              <a:t>s</a:t>
            </a:r>
            <a:r>
              <a:rPr lang="en-GB" sz="2400" b="1" baseline="-25000">
                <a:solidFill>
                  <a:srgbClr val="000000"/>
                </a:solidFill>
                <a:latin typeface="Times New Roman" pitchFamily="18" charset="0"/>
              </a:rPr>
              <a:t>f</a:t>
            </a:r>
            <a:endParaRPr lang="en-US" sz="2400" b="1" baseline="-250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69357" name="Rectangle 45"/>
          <p:cNvSpPr>
            <a:spLocks noChangeArrowheads="1"/>
          </p:cNvSpPr>
          <p:nvPr/>
        </p:nvSpPr>
        <p:spPr bwMode="auto">
          <a:xfrm>
            <a:off x="4437063" y="3176588"/>
            <a:ext cx="51752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>
              <a:lnSpc>
                <a:spcPct val="105000"/>
              </a:lnSpc>
            </a:pPr>
            <a:r>
              <a:rPr lang="en-GB" sz="2400" b="1" i="1">
                <a:solidFill>
                  <a:srgbClr val="000000"/>
                </a:solidFill>
                <a:latin typeface="Times New Roman" pitchFamily="18" charset="0"/>
              </a:rPr>
              <a:t>s</a:t>
            </a:r>
            <a:r>
              <a:rPr lang="en-GB" sz="2400" b="1" baseline="-25000">
                <a:solidFill>
                  <a:srgbClr val="000000"/>
                </a:solidFill>
                <a:latin typeface="Times New Roman" pitchFamily="18" charset="0"/>
              </a:rPr>
              <a:t>i</a:t>
            </a:r>
            <a:endParaRPr lang="en-US" sz="2400" b="1" baseline="-25000">
              <a:solidFill>
                <a:srgbClr val="000000"/>
              </a:solidFill>
              <a:latin typeface="Times New Roman" pitchFamily="18" charset="0"/>
            </a:endParaRPr>
          </a:p>
        </p:txBody>
      </p:sp>
      <p:grpSp>
        <p:nvGrpSpPr>
          <p:cNvPr id="269341" name="Group 29"/>
          <p:cNvGrpSpPr>
            <a:grpSpLocks/>
          </p:cNvGrpSpPr>
          <p:nvPr/>
        </p:nvGrpSpPr>
        <p:grpSpPr bwMode="auto">
          <a:xfrm>
            <a:off x="5019675" y="1714500"/>
            <a:ext cx="3240088" cy="2587625"/>
            <a:chOff x="3476" y="1102"/>
            <a:chExt cx="1603" cy="964"/>
          </a:xfrm>
        </p:grpSpPr>
        <p:sp>
          <p:nvSpPr>
            <p:cNvPr id="269404" name="Line 30"/>
            <p:cNvSpPr>
              <a:spLocks noChangeShapeType="1"/>
            </p:cNvSpPr>
            <p:nvPr/>
          </p:nvSpPr>
          <p:spPr bwMode="auto">
            <a:xfrm>
              <a:off x="3476" y="1102"/>
              <a:ext cx="0" cy="958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 type="triangle" w="lg" len="lg"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269405" name="Line 31"/>
            <p:cNvSpPr>
              <a:spLocks noChangeShapeType="1"/>
            </p:cNvSpPr>
            <p:nvPr/>
          </p:nvSpPr>
          <p:spPr bwMode="auto">
            <a:xfrm>
              <a:off x="3476" y="2066"/>
              <a:ext cx="1603" cy="0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triangl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</p:grpSp>
      <p:sp>
        <p:nvSpPr>
          <p:cNvPr id="269346" name="Line 34"/>
          <p:cNvSpPr>
            <a:spLocks noChangeShapeType="1"/>
          </p:cNvSpPr>
          <p:nvPr/>
        </p:nvSpPr>
        <p:spPr bwMode="auto">
          <a:xfrm flipV="1">
            <a:off x="5722938" y="3273425"/>
            <a:ext cx="0" cy="1128713"/>
          </a:xfrm>
          <a:prstGeom prst="line">
            <a:avLst/>
          </a:prstGeom>
          <a:noFill/>
          <a:ln w="19050">
            <a:solidFill>
              <a:schemeClr val="bg2"/>
            </a:solidFill>
            <a:prstDash val="dash"/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269348" name="Line 36"/>
          <p:cNvSpPr>
            <a:spLocks noChangeShapeType="1"/>
          </p:cNvSpPr>
          <p:nvPr/>
        </p:nvSpPr>
        <p:spPr bwMode="auto">
          <a:xfrm flipV="1">
            <a:off x="7423150" y="2101850"/>
            <a:ext cx="0" cy="2300288"/>
          </a:xfrm>
          <a:prstGeom prst="line">
            <a:avLst/>
          </a:prstGeom>
          <a:noFill/>
          <a:ln w="19050">
            <a:solidFill>
              <a:schemeClr val="bg2"/>
            </a:solidFill>
            <a:prstDash val="dash"/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grpSp>
        <p:nvGrpSpPr>
          <p:cNvPr id="269367" name="Group 55"/>
          <p:cNvGrpSpPr>
            <a:grpSpLocks/>
          </p:cNvGrpSpPr>
          <p:nvPr/>
        </p:nvGrpSpPr>
        <p:grpSpPr bwMode="auto">
          <a:xfrm>
            <a:off x="4897438" y="2357438"/>
            <a:ext cx="2987675" cy="1112837"/>
            <a:chOff x="3130" y="1485"/>
            <a:chExt cx="1837" cy="701"/>
          </a:xfrm>
        </p:grpSpPr>
        <p:sp>
          <p:nvSpPr>
            <p:cNvPr id="269402" name="Line 47"/>
            <p:cNvSpPr>
              <a:spLocks noChangeShapeType="1"/>
            </p:cNvSpPr>
            <p:nvPr/>
          </p:nvSpPr>
          <p:spPr bwMode="auto">
            <a:xfrm rot="16200000" flipV="1">
              <a:off x="4049" y="566"/>
              <a:ext cx="0" cy="1837"/>
            </a:xfrm>
            <a:prstGeom prst="line">
              <a:avLst/>
            </a:prstGeom>
            <a:noFill/>
            <a:ln w="19050">
              <a:solidFill>
                <a:schemeClr val="bg2"/>
              </a:solidFill>
              <a:prstDash val="dash"/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269403" name="Line 48"/>
            <p:cNvSpPr>
              <a:spLocks noChangeShapeType="1"/>
            </p:cNvSpPr>
            <p:nvPr/>
          </p:nvSpPr>
          <p:spPr bwMode="auto">
            <a:xfrm rot="16200000" flipV="1">
              <a:off x="4049" y="1267"/>
              <a:ext cx="0" cy="1837"/>
            </a:xfrm>
            <a:prstGeom prst="line">
              <a:avLst/>
            </a:prstGeom>
            <a:noFill/>
            <a:ln w="19050">
              <a:solidFill>
                <a:schemeClr val="bg2"/>
              </a:solidFill>
              <a:prstDash val="dash"/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</p:grpSp>
      <p:sp>
        <p:nvSpPr>
          <p:cNvPr id="269368" name="Line 56"/>
          <p:cNvSpPr>
            <a:spLocks noChangeShapeType="1"/>
          </p:cNvSpPr>
          <p:nvPr/>
        </p:nvSpPr>
        <p:spPr bwMode="auto">
          <a:xfrm flipV="1">
            <a:off x="5157788" y="2108200"/>
            <a:ext cx="2649537" cy="1735138"/>
          </a:xfrm>
          <a:prstGeom prst="line">
            <a:avLst/>
          </a:prstGeom>
          <a:noFill/>
          <a:ln w="31750">
            <a:solidFill>
              <a:srgbClr val="3366FF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269369" name="Rectangle 57"/>
          <p:cNvSpPr>
            <a:spLocks noChangeArrowheads="1"/>
          </p:cNvSpPr>
          <p:nvPr/>
        </p:nvSpPr>
        <p:spPr bwMode="auto">
          <a:xfrm>
            <a:off x="7158038" y="4329113"/>
            <a:ext cx="51752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>
              <a:lnSpc>
                <a:spcPct val="105000"/>
              </a:lnSpc>
            </a:pPr>
            <a:r>
              <a:rPr lang="en-GB" sz="2400" b="1" i="1">
                <a:solidFill>
                  <a:srgbClr val="000000"/>
                </a:solidFill>
                <a:latin typeface="Times New Roman" pitchFamily="18" charset="0"/>
              </a:rPr>
              <a:t>t</a:t>
            </a:r>
            <a:r>
              <a:rPr lang="en-GB" sz="2400" b="1" baseline="-25000">
                <a:solidFill>
                  <a:srgbClr val="000000"/>
                </a:solidFill>
                <a:latin typeface="Times New Roman" pitchFamily="18" charset="0"/>
              </a:rPr>
              <a:t>f</a:t>
            </a:r>
            <a:endParaRPr lang="en-US" sz="2400" b="1" baseline="-250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69370" name="Rectangle 58"/>
          <p:cNvSpPr>
            <a:spLocks noChangeArrowheads="1"/>
          </p:cNvSpPr>
          <p:nvPr/>
        </p:nvSpPr>
        <p:spPr bwMode="auto">
          <a:xfrm>
            <a:off x="5480050" y="4329113"/>
            <a:ext cx="51752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>
              <a:lnSpc>
                <a:spcPct val="105000"/>
              </a:lnSpc>
            </a:pPr>
            <a:r>
              <a:rPr lang="en-GB" sz="2400" b="1" i="1">
                <a:solidFill>
                  <a:srgbClr val="000000"/>
                </a:solidFill>
                <a:latin typeface="Times New Roman" pitchFamily="18" charset="0"/>
              </a:rPr>
              <a:t>t</a:t>
            </a:r>
            <a:r>
              <a:rPr lang="en-GB" sz="2400" b="1" baseline="-25000">
                <a:solidFill>
                  <a:srgbClr val="000000"/>
                </a:solidFill>
                <a:latin typeface="Times New Roman" pitchFamily="18" charset="0"/>
              </a:rPr>
              <a:t>i</a:t>
            </a:r>
            <a:endParaRPr lang="en-US" sz="2400" b="1" baseline="-250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69371" name="Rectangle 59"/>
          <p:cNvSpPr>
            <a:spLocks noChangeArrowheads="1"/>
          </p:cNvSpPr>
          <p:nvPr/>
        </p:nvSpPr>
        <p:spPr bwMode="auto">
          <a:xfrm>
            <a:off x="6340475" y="3686175"/>
            <a:ext cx="554038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marL="179388" lvl="1">
              <a:lnSpc>
                <a:spcPct val="110000"/>
              </a:lnSpc>
              <a:buSzPct val="80000"/>
              <a:buFont typeface="Arial" charset="0"/>
              <a:buNone/>
            </a:pPr>
            <a:r>
              <a:rPr lang="en-ZA" sz="2200" b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</a:t>
            </a:r>
            <a:r>
              <a:rPr lang="en-ZA" sz="2200" b="1" i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t</a:t>
            </a:r>
            <a:endParaRPr lang="en-ZA" sz="2200" b="1">
              <a:solidFill>
                <a:srgbClr val="000066"/>
              </a:solidFill>
              <a:latin typeface="Times New Roman" pitchFamily="18" charset="0"/>
              <a:sym typeface="Symbol" pitchFamily="18" charset="2"/>
            </a:endParaRPr>
          </a:p>
        </p:txBody>
      </p:sp>
      <p:sp>
        <p:nvSpPr>
          <p:cNvPr id="269372" name="Line 60"/>
          <p:cNvSpPr>
            <a:spLocks noChangeShapeType="1"/>
          </p:cNvSpPr>
          <p:nvPr/>
        </p:nvSpPr>
        <p:spPr bwMode="auto">
          <a:xfrm rot="-5400000">
            <a:off x="6574632" y="2815431"/>
            <a:ext cx="0" cy="1703387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 type="arrow" w="lg" len="lg"/>
            <a:tailEnd type="arrow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269373" name="Rectangle 61"/>
          <p:cNvSpPr>
            <a:spLocks noChangeArrowheads="1"/>
          </p:cNvSpPr>
          <p:nvPr/>
        </p:nvSpPr>
        <p:spPr bwMode="auto">
          <a:xfrm>
            <a:off x="7629525" y="2676525"/>
            <a:ext cx="554038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marL="179388" lvl="1">
              <a:lnSpc>
                <a:spcPct val="110000"/>
              </a:lnSpc>
              <a:buSzPct val="80000"/>
              <a:buFont typeface="Arial" charset="0"/>
              <a:buNone/>
            </a:pPr>
            <a:r>
              <a:rPr lang="en-ZA" sz="2200" b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</a:t>
            </a:r>
            <a:r>
              <a:rPr lang="en-ZA" sz="2200" b="1" i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s</a:t>
            </a:r>
            <a:endParaRPr lang="en-ZA" sz="2200" b="1">
              <a:solidFill>
                <a:srgbClr val="000066"/>
              </a:solidFill>
              <a:latin typeface="Times New Roman" pitchFamily="18" charset="0"/>
              <a:sym typeface="Symbol" pitchFamily="18" charset="2"/>
            </a:endParaRPr>
          </a:p>
        </p:txBody>
      </p:sp>
      <p:sp>
        <p:nvSpPr>
          <p:cNvPr id="269374" name="Line 62"/>
          <p:cNvSpPr>
            <a:spLocks noChangeShapeType="1"/>
          </p:cNvSpPr>
          <p:nvPr/>
        </p:nvSpPr>
        <p:spPr bwMode="auto">
          <a:xfrm rot="10800000">
            <a:off x="7688263" y="2357438"/>
            <a:ext cx="0" cy="1116012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 type="arrow" w="lg" len="lg"/>
            <a:tailEnd type="arrow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269375" name="Rectangle 63"/>
          <p:cNvSpPr>
            <a:spLocks noChangeArrowheads="1"/>
          </p:cNvSpPr>
          <p:nvPr/>
        </p:nvSpPr>
        <p:spPr bwMode="auto">
          <a:xfrm>
            <a:off x="1257300" y="3327400"/>
            <a:ext cx="2057400" cy="554038"/>
          </a:xfrm>
          <a:prstGeom prst="rect">
            <a:avLst/>
          </a:prstGeom>
          <a:noFill/>
          <a:ln w="25400" algn="ctr">
            <a:solidFill>
              <a:srgbClr val="FF0000"/>
            </a:solidFill>
            <a:miter lim="800000"/>
            <a:headEnd/>
            <a:tailEnd/>
          </a:ln>
        </p:spPr>
        <p:txBody>
          <a:bodyPr wrap="none" lIns="90000" tIns="46800" rIns="90000" bIns="46800" anchor="ctr"/>
          <a:lstStyle/>
          <a:p>
            <a:pPr>
              <a:lnSpc>
                <a:spcPct val="110000"/>
              </a:lnSpc>
            </a:pPr>
            <a:endParaRPr lang="en-ZA"/>
          </a:p>
        </p:txBody>
      </p:sp>
      <p:sp>
        <p:nvSpPr>
          <p:cNvPr id="269376" name="Rectangle 64"/>
          <p:cNvSpPr>
            <a:spLocks noChangeArrowheads="1"/>
          </p:cNvSpPr>
          <p:nvPr/>
        </p:nvSpPr>
        <p:spPr bwMode="auto">
          <a:xfrm>
            <a:off x="554038" y="3989388"/>
            <a:ext cx="3346450" cy="477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SzPct val="80000"/>
              <a:buFont typeface="Arial" charset="0"/>
              <a:buNone/>
            </a:pPr>
            <a:r>
              <a:rPr lang="en-US" sz="2300">
                <a:solidFill>
                  <a:srgbClr val="000066"/>
                </a:solidFill>
              </a:rPr>
              <a:t>(For uniform motion)</a:t>
            </a:r>
          </a:p>
        </p:txBody>
      </p:sp>
      <p:graphicFrame>
        <p:nvGraphicFramePr>
          <p:cNvPr id="269377" name="Object 68"/>
          <p:cNvGraphicFramePr>
            <a:graphicFrameLocks noChangeAspect="1"/>
          </p:cNvGraphicFramePr>
          <p:nvPr/>
        </p:nvGraphicFramePr>
        <p:xfrm>
          <a:off x="2074863" y="2200275"/>
          <a:ext cx="11303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9398" name="Equation" r:id="rId8" imgW="1129810" imgH="761669" progId="Equation.DSMT4">
                  <p:embed/>
                </p:oleObj>
              </mc:Choice>
              <mc:Fallback>
                <p:oleObj name="Equation" r:id="rId8" imgW="1129810" imgH="761669" progId="Equation.DSMT4">
                  <p:embed/>
                  <p:pic>
                    <p:nvPicPr>
                      <p:cNvPr id="0" name="Picture 6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74863" y="2200275"/>
                        <a:ext cx="1130300" cy="762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69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69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2693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2693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269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69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2693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2693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2693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2693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269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269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269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2000"/>
                                        <p:tgtEl>
                                          <p:spTgt spid="269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2000"/>
                                        <p:tgtEl>
                                          <p:spTgt spid="269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9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1" dur="500"/>
                                        <p:tgtEl>
                                          <p:spTgt spid="269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2000"/>
                                        <p:tgtEl>
                                          <p:spTgt spid="269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9315" grpId="0" build="p"/>
      <p:bldP spid="269339" grpId="0"/>
      <p:bldP spid="269340" grpId="0"/>
      <p:bldP spid="269354" grpId="0"/>
      <p:bldP spid="269357" grpId="0"/>
      <p:bldP spid="269346" grpId="0" animBg="1"/>
      <p:bldP spid="269348" grpId="0" animBg="1"/>
      <p:bldP spid="269368" grpId="0" animBg="1"/>
      <p:bldP spid="269369" grpId="0"/>
      <p:bldP spid="269370" grpId="0"/>
      <p:bldP spid="269371" grpId="0"/>
      <p:bldP spid="269372" grpId="0" animBg="1"/>
      <p:bldP spid="269373" grpId="0"/>
      <p:bldP spid="269374" grpId="0" animBg="1"/>
      <p:bldP spid="269375" grpId="0" animBg="1"/>
      <p:bldP spid="269376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8" name="Group 127"/>
          <p:cNvGrpSpPr>
            <a:grpSpLocks/>
          </p:cNvGrpSpPr>
          <p:nvPr/>
        </p:nvGrpSpPr>
        <p:grpSpPr bwMode="auto">
          <a:xfrm>
            <a:off x="473075" y="3976688"/>
            <a:ext cx="665163" cy="303212"/>
            <a:chOff x="473408" y="3976489"/>
            <a:chExt cx="664479" cy="303577"/>
          </a:xfrm>
        </p:grpSpPr>
        <p:grpSp>
          <p:nvGrpSpPr>
            <p:cNvPr id="813127" name="Group 16"/>
            <p:cNvGrpSpPr>
              <a:grpSpLocks/>
            </p:cNvGrpSpPr>
            <p:nvPr/>
          </p:nvGrpSpPr>
          <p:grpSpPr bwMode="auto">
            <a:xfrm flipH="1">
              <a:off x="999162" y="4206620"/>
              <a:ext cx="73442" cy="73446"/>
              <a:chOff x="9315" y="9915"/>
              <a:chExt cx="600" cy="600"/>
            </a:xfrm>
          </p:grpSpPr>
          <p:sp>
            <p:nvSpPr>
              <p:cNvPr id="529455" name="Oval 17"/>
              <p:cNvSpPr>
                <a:spLocks noChangeArrowheads="1"/>
              </p:cNvSpPr>
              <p:nvPr/>
            </p:nvSpPr>
            <p:spPr bwMode="auto">
              <a:xfrm>
                <a:off x="9313" y="9918"/>
                <a:ext cx="596" cy="597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chemeClr val="bg1">
                    <a:lumMod val="85000"/>
                  </a:scheme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110000"/>
                  </a:lnSpc>
                  <a:defRPr/>
                </a:pPr>
                <a:endParaRPr lang="en-ZA"/>
              </a:p>
            </p:txBody>
          </p:sp>
          <p:sp>
            <p:nvSpPr>
              <p:cNvPr id="529456" name="Oval 18"/>
              <p:cNvSpPr>
                <a:spLocks noChangeArrowheads="1"/>
              </p:cNvSpPr>
              <p:nvPr/>
            </p:nvSpPr>
            <p:spPr bwMode="auto">
              <a:xfrm>
                <a:off x="9417" y="10022"/>
                <a:ext cx="389" cy="390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chemeClr val="bg1">
                    <a:lumMod val="85000"/>
                  </a:scheme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110000"/>
                  </a:lnSpc>
                  <a:defRPr/>
                </a:pPr>
                <a:endParaRPr lang="en-ZA"/>
              </a:p>
            </p:txBody>
          </p:sp>
        </p:grpSp>
        <p:grpSp>
          <p:nvGrpSpPr>
            <p:cNvPr id="813128" name="Group 19"/>
            <p:cNvGrpSpPr>
              <a:grpSpLocks/>
            </p:cNvGrpSpPr>
            <p:nvPr/>
          </p:nvGrpSpPr>
          <p:grpSpPr bwMode="auto">
            <a:xfrm flipH="1">
              <a:off x="647105" y="4206620"/>
              <a:ext cx="73442" cy="73446"/>
              <a:chOff x="9315" y="9915"/>
              <a:chExt cx="600" cy="600"/>
            </a:xfrm>
          </p:grpSpPr>
          <p:sp>
            <p:nvSpPr>
              <p:cNvPr id="529453" name="Oval 20"/>
              <p:cNvSpPr>
                <a:spLocks noChangeArrowheads="1"/>
              </p:cNvSpPr>
              <p:nvPr/>
            </p:nvSpPr>
            <p:spPr bwMode="auto">
              <a:xfrm>
                <a:off x="9313" y="9918"/>
                <a:ext cx="596" cy="597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chemeClr val="bg1">
                    <a:lumMod val="85000"/>
                  </a:scheme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110000"/>
                  </a:lnSpc>
                  <a:defRPr/>
                </a:pPr>
                <a:endParaRPr lang="en-ZA"/>
              </a:p>
            </p:txBody>
          </p:sp>
          <p:sp>
            <p:nvSpPr>
              <p:cNvPr id="529454" name="Oval 21"/>
              <p:cNvSpPr>
                <a:spLocks noChangeArrowheads="1"/>
              </p:cNvSpPr>
              <p:nvPr/>
            </p:nvSpPr>
            <p:spPr bwMode="auto">
              <a:xfrm>
                <a:off x="9417" y="10022"/>
                <a:ext cx="389" cy="390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chemeClr val="bg1">
                    <a:lumMod val="85000"/>
                  </a:scheme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110000"/>
                  </a:lnSpc>
                  <a:defRPr/>
                </a:pPr>
                <a:endParaRPr lang="en-ZA"/>
              </a:p>
            </p:txBody>
          </p:sp>
        </p:grpSp>
        <p:grpSp>
          <p:nvGrpSpPr>
            <p:cNvPr id="813129" name="Group 22"/>
            <p:cNvGrpSpPr>
              <a:grpSpLocks/>
            </p:cNvGrpSpPr>
            <p:nvPr/>
          </p:nvGrpSpPr>
          <p:grpSpPr bwMode="auto">
            <a:xfrm flipH="1">
              <a:off x="563171" y="4206620"/>
              <a:ext cx="73442" cy="73446"/>
              <a:chOff x="9315" y="9915"/>
              <a:chExt cx="600" cy="600"/>
            </a:xfrm>
          </p:grpSpPr>
          <p:sp>
            <p:nvSpPr>
              <p:cNvPr id="2" name="Oval 23"/>
              <p:cNvSpPr>
                <a:spLocks noChangeArrowheads="1"/>
              </p:cNvSpPr>
              <p:nvPr/>
            </p:nvSpPr>
            <p:spPr bwMode="auto">
              <a:xfrm>
                <a:off x="9314" y="9918"/>
                <a:ext cx="596" cy="597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chemeClr val="bg1">
                    <a:lumMod val="85000"/>
                  </a:scheme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110000"/>
                  </a:lnSpc>
                  <a:defRPr/>
                </a:pPr>
                <a:endParaRPr lang="en-ZA"/>
              </a:p>
            </p:txBody>
          </p:sp>
          <p:sp>
            <p:nvSpPr>
              <p:cNvPr id="3" name="Oval 24"/>
              <p:cNvSpPr>
                <a:spLocks noChangeArrowheads="1"/>
              </p:cNvSpPr>
              <p:nvPr/>
            </p:nvSpPr>
            <p:spPr bwMode="auto">
              <a:xfrm>
                <a:off x="9418" y="10022"/>
                <a:ext cx="389" cy="390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chemeClr val="bg1">
                    <a:lumMod val="85000"/>
                  </a:scheme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110000"/>
                  </a:lnSpc>
                  <a:defRPr/>
                </a:pPr>
                <a:endParaRPr lang="en-ZA"/>
              </a:p>
            </p:txBody>
          </p:sp>
        </p:grpSp>
        <p:sp>
          <p:nvSpPr>
            <p:cNvPr id="4" name="Freeform 25"/>
            <p:cNvSpPr>
              <a:spLocks/>
            </p:cNvSpPr>
            <p:nvPr/>
          </p:nvSpPr>
          <p:spPr bwMode="auto">
            <a:xfrm flipH="1">
              <a:off x="473408" y="3976489"/>
              <a:ext cx="661307" cy="270200"/>
            </a:xfrm>
            <a:custGeom>
              <a:avLst/>
              <a:gdLst>
                <a:gd name="T0" fmla="*/ 462 w 5667"/>
                <a:gd name="T1" fmla="*/ 2280 h 2318"/>
                <a:gd name="T2" fmla="*/ 117 w 5667"/>
                <a:gd name="T3" fmla="*/ 2280 h 2318"/>
                <a:gd name="T4" fmla="*/ 207 w 5667"/>
                <a:gd name="T5" fmla="*/ 885 h 2318"/>
                <a:gd name="T6" fmla="*/ 1362 w 5667"/>
                <a:gd name="T7" fmla="*/ 765 h 2318"/>
                <a:gd name="T8" fmla="*/ 1362 w 5667"/>
                <a:gd name="T9" fmla="*/ 1785 h 2318"/>
                <a:gd name="T10" fmla="*/ 1497 w 5667"/>
                <a:gd name="T11" fmla="*/ 1785 h 2318"/>
                <a:gd name="T12" fmla="*/ 1497 w 5667"/>
                <a:gd name="T13" fmla="*/ 255 h 2318"/>
                <a:gd name="T14" fmla="*/ 5667 w 5667"/>
                <a:gd name="T15" fmla="*/ 255 h 2318"/>
                <a:gd name="T16" fmla="*/ 5667 w 5667"/>
                <a:gd name="T17" fmla="*/ 2145 h 2318"/>
                <a:gd name="T18" fmla="*/ 4917 w 5667"/>
                <a:gd name="T19" fmla="*/ 2145 h 2318"/>
                <a:gd name="T20" fmla="*/ 4587 w 5667"/>
                <a:gd name="T21" fmla="*/ 1943 h 2318"/>
                <a:gd name="T22" fmla="*/ 3830 w 5667"/>
                <a:gd name="T23" fmla="*/ 1943 h 2318"/>
                <a:gd name="T24" fmla="*/ 3545 w 5667"/>
                <a:gd name="T25" fmla="*/ 2115 h 2318"/>
                <a:gd name="T26" fmla="*/ 1512 w 5667"/>
                <a:gd name="T27" fmla="*/ 2100 h 2318"/>
                <a:gd name="T28" fmla="*/ 1512 w 5667"/>
                <a:gd name="T29" fmla="*/ 2310 h 2318"/>
                <a:gd name="T30" fmla="*/ 1197 w 5667"/>
                <a:gd name="T31" fmla="*/ 2310 h 2318"/>
                <a:gd name="T32" fmla="*/ 822 w 5667"/>
                <a:gd name="T33" fmla="*/ 1920 h 2318"/>
                <a:gd name="T34" fmla="*/ 462 w 5667"/>
                <a:gd name="T35" fmla="*/ 2280 h 2318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5667"/>
                <a:gd name="T55" fmla="*/ 0 h 2318"/>
                <a:gd name="T56" fmla="*/ 5667 w 5667"/>
                <a:gd name="T57" fmla="*/ 2318 h 2318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5667" h="2318">
                  <a:moveTo>
                    <a:pt x="462" y="2280"/>
                  </a:moveTo>
                  <a:cubicBezTo>
                    <a:pt x="334" y="2280"/>
                    <a:pt x="357" y="2295"/>
                    <a:pt x="117" y="2280"/>
                  </a:cubicBezTo>
                  <a:cubicBezTo>
                    <a:pt x="75" y="2048"/>
                    <a:pt x="0" y="1137"/>
                    <a:pt x="207" y="885"/>
                  </a:cubicBezTo>
                  <a:cubicBezTo>
                    <a:pt x="582" y="705"/>
                    <a:pt x="1170" y="615"/>
                    <a:pt x="1362" y="765"/>
                  </a:cubicBezTo>
                  <a:lnTo>
                    <a:pt x="1362" y="1785"/>
                  </a:lnTo>
                  <a:lnTo>
                    <a:pt x="1497" y="1785"/>
                  </a:lnTo>
                  <a:lnTo>
                    <a:pt x="1497" y="255"/>
                  </a:lnTo>
                  <a:cubicBezTo>
                    <a:pt x="2192" y="0"/>
                    <a:pt x="5457" y="255"/>
                    <a:pt x="5667" y="255"/>
                  </a:cubicBezTo>
                  <a:cubicBezTo>
                    <a:pt x="5660" y="510"/>
                    <a:pt x="5652" y="1815"/>
                    <a:pt x="5667" y="2145"/>
                  </a:cubicBezTo>
                  <a:cubicBezTo>
                    <a:pt x="5382" y="2145"/>
                    <a:pt x="5090" y="2138"/>
                    <a:pt x="4917" y="2145"/>
                  </a:cubicBezTo>
                  <a:cubicBezTo>
                    <a:pt x="4917" y="1800"/>
                    <a:pt x="4587" y="1943"/>
                    <a:pt x="4587" y="1943"/>
                  </a:cubicBezTo>
                  <a:cubicBezTo>
                    <a:pt x="4587" y="1943"/>
                    <a:pt x="4205" y="1943"/>
                    <a:pt x="3830" y="1943"/>
                  </a:cubicBezTo>
                  <a:cubicBezTo>
                    <a:pt x="3830" y="1943"/>
                    <a:pt x="3597" y="1935"/>
                    <a:pt x="3545" y="2115"/>
                  </a:cubicBezTo>
                  <a:cubicBezTo>
                    <a:pt x="3208" y="2108"/>
                    <a:pt x="1844" y="2100"/>
                    <a:pt x="1512" y="2100"/>
                  </a:cubicBezTo>
                  <a:cubicBezTo>
                    <a:pt x="1512" y="2205"/>
                    <a:pt x="1512" y="2220"/>
                    <a:pt x="1512" y="2310"/>
                  </a:cubicBezTo>
                  <a:cubicBezTo>
                    <a:pt x="1422" y="2310"/>
                    <a:pt x="1317" y="2318"/>
                    <a:pt x="1197" y="2310"/>
                  </a:cubicBezTo>
                  <a:cubicBezTo>
                    <a:pt x="1212" y="2040"/>
                    <a:pt x="944" y="1925"/>
                    <a:pt x="822" y="1920"/>
                  </a:cubicBezTo>
                  <a:cubicBezTo>
                    <a:pt x="700" y="1915"/>
                    <a:pt x="492" y="2055"/>
                    <a:pt x="462" y="2280"/>
                  </a:cubicBezTo>
                  <a:close/>
                </a:path>
              </a:pathLst>
            </a:custGeom>
            <a:solidFill>
              <a:schemeClr val="bg1"/>
            </a:solidFill>
            <a:ln w="9525">
              <a:solidFill>
                <a:schemeClr val="bg1">
                  <a:lumMod val="8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" name="Freeform 26"/>
            <p:cNvSpPr>
              <a:spLocks/>
            </p:cNvSpPr>
            <p:nvPr/>
          </p:nvSpPr>
          <p:spPr bwMode="auto">
            <a:xfrm flipH="1">
              <a:off x="1039563" y="4087748"/>
              <a:ext cx="76122" cy="58808"/>
            </a:xfrm>
            <a:custGeom>
              <a:avLst/>
              <a:gdLst>
                <a:gd name="T0" fmla="*/ 0 w 644"/>
                <a:gd name="T1" fmla="*/ 488 h 450"/>
                <a:gd name="T2" fmla="*/ 44 w 644"/>
                <a:gd name="T3" fmla="*/ 0 h 450"/>
                <a:gd name="T4" fmla="*/ 644 w 644"/>
                <a:gd name="T5" fmla="*/ 0 h 450"/>
                <a:gd name="T6" fmla="*/ 644 w 644"/>
                <a:gd name="T7" fmla="*/ 495 h 450"/>
                <a:gd name="T8" fmla="*/ 0 w 644"/>
                <a:gd name="T9" fmla="*/ 488 h 45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44"/>
                <a:gd name="T16" fmla="*/ 0 h 450"/>
                <a:gd name="T17" fmla="*/ 644 w 644"/>
                <a:gd name="T18" fmla="*/ 450 h 45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44" h="450">
                  <a:moveTo>
                    <a:pt x="0" y="444"/>
                  </a:moveTo>
                  <a:lnTo>
                    <a:pt x="44" y="0"/>
                  </a:lnTo>
                  <a:lnTo>
                    <a:pt x="644" y="0"/>
                  </a:lnTo>
                  <a:lnTo>
                    <a:pt x="644" y="450"/>
                  </a:lnTo>
                  <a:lnTo>
                    <a:pt x="0" y="444"/>
                  </a:ln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chemeClr val="bg1">
                  <a:lumMod val="8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Freeform 27"/>
            <p:cNvSpPr>
              <a:spLocks/>
            </p:cNvSpPr>
            <p:nvPr/>
          </p:nvSpPr>
          <p:spPr bwMode="auto">
            <a:xfrm flipH="1">
              <a:off x="1003088" y="4087748"/>
              <a:ext cx="20617" cy="58808"/>
            </a:xfrm>
            <a:custGeom>
              <a:avLst/>
              <a:gdLst>
                <a:gd name="T0" fmla="*/ 1 w 270"/>
                <a:gd name="T1" fmla="*/ 488 h 450"/>
                <a:gd name="T2" fmla="*/ 0 w 270"/>
                <a:gd name="T3" fmla="*/ 0 h 450"/>
                <a:gd name="T4" fmla="*/ 180 w 270"/>
                <a:gd name="T5" fmla="*/ 0 h 450"/>
                <a:gd name="T6" fmla="*/ 180 w 270"/>
                <a:gd name="T7" fmla="*/ 495 h 450"/>
                <a:gd name="T8" fmla="*/ 1 w 270"/>
                <a:gd name="T9" fmla="*/ 488 h 45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70"/>
                <a:gd name="T16" fmla="*/ 0 h 450"/>
                <a:gd name="T17" fmla="*/ 270 w 270"/>
                <a:gd name="T18" fmla="*/ 450 h 45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70" h="450">
                  <a:moveTo>
                    <a:pt x="1" y="444"/>
                  </a:moveTo>
                  <a:lnTo>
                    <a:pt x="0" y="0"/>
                  </a:lnTo>
                  <a:lnTo>
                    <a:pt x="270" y="0"/>
                  </a:lnTo>
                  <a:lnTo>
                    <a:pt x="270" y="450"/>
                  </a:lnTo>
                  <a:lnTo>
                    <a:pt x="1" y="444"/>
                  </a:ln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chemeClr val="bg1">
                  <a:lumMod val="8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Rectangle 28"/>
            <p:cNvSpPr>
              <a:spLocks noChangeArrowheads="1"/>
            </p:cNvSpPr>
            <p:nvPr/>
          </p:nvSpPr>
          <p:spPr bwMode="auto">
            <a:xfrm flipH="1">
              <a:off x="1120442" y="4200595"/>
              <a:ext cx="17445" cy="41325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chemeClr val="bg1">
                  <a:lumMod val="85000"/>
                </a:schemeClr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lnSpc>
                  <a:spcPct val="110000"/>
                </a:lnSpc>
                <a:defRPr/>
              </a:pPr>
              <a:endParaRPr lang="en-ZA"/>
            </a:p>
          </p:txBody>
        </p:sp>
        <p:sp>
          <p:nvSpPr>
            <p:cNvPr id="8" name="Rectangle 29"/>
            <p:cNvSpPr>
              <a:spLocks noChangeArrowheads="1"/>
            </p:cNvSpPr>
            <p:nvPr/>
          </p:nvSpPr>
          <p:spPr bwMode="auto">
            <a:xfrm flipH="1">
              <a:off x="958683" y="4186291"/>
              <a:ext cx="15859" cy="58808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chemeClr val="bg1">
                  <a:lumMod val="85000"/>
                </a:schemeClr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lnSpc>
                  <a:spcPct val="110000"/>
                </a:lnSpc>
                <a:defRPr/>
              </a:pPr>
              <a:endParaRPr lang="en-ZA"/>
            </a:p>
          </p:txBody>
        </p:sp>
        <p:sp>
          <p:nvSpPr>
            <p:cNvPr id="9" name="Freeform 30"/>
            <p:cNvSpPr>
              <a:spLocks/>
            </p:cNvSpPr>
            <p:nvPr/>
          </p:nvSpPr>
          <p:spPr bwMode="auto">
            <a:xfrm flipH="1">
              <a:off x="624066" y="4203774"/>
              <a:ext cx="38061" cy="28609"/>
            </a:xfrm>
            <a:custGeom>
              <a:avLst/>
              <a:gdLst>
                <a:gd name="T0" fmla="*/ 0 w 285"/>
                <a:gd name="T1" fmla="*/ 0 h 180"/>
                <a:gd name="T2" fmla="*/ 166 w 285"/>
                <a:gd name="T3" fmla="*/ 240 h 180"/>
                <a:gd name="T4" fmla="*/ 315 w 285"/>
                <a:gd name="T5" fmla="*/ 0 h 180"/>
                <a:gd name="T6" fmla="*/ 0 w 285"/>
                <a:gd name="T7" fmla="*/ 0 h 18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85"/>
                <a:gd name="T13" fmla="*/ 0 h 180"/>
                <a:gd name="T14" fmla="*/ 285 w 285"/>
                <a:gd name="T15" fmla="*/ 180 h 18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85" h="180">
                  <a:moveTo>
                    <a:pt x="0" y="0"/>
                  </a:moveTo>
                  <a:lnTo>
                    <a:pt x="150" y="180"/>
                  </a:lnTo>
                  <a:lnTo>
                    <a:pt x="28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solidFill>
                <a:schemeClr val="bg1">
                  <a:lumMod val="8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29450" name="Rectangle 31"/>
            <p:cNvSpPr>
              <a:spLocks noChangeArrowheads="1"/>
            </p:cNvSpPr>
            <p:nvPr/>
          </p:nvSpPr>
          <p:spPr bwMode="auto">
            <a:xfrm rot="21554897" flipH="1">
              <a:off x="708116" y="4226026"/>
              <a:ext cx="248982" cy="7948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chemeClr val="bg1">
                  <a:lumMod val="85000"/>
                </a:schemeClr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lnSpc>
                  <a:spcPct val="110000"/>
                </a:lnSpc>
                <a:defRPr/>
              </a:pPr>
              <a:endParaRPr lang="en-ZA"/>
            </a:p>
          </p:txBody>
        </p:sp>
      </p:grpSp>
      <p:grpSp>
        <p:nvGrpSpPr>
          <p:cNvPr id="131" name="Group 130"/>
          <p:cNvGrpSpPr>
            <a:grpSpLocks/>
          </p:cNvGrpSpPr>
          <p:nvPr/>
        </p:nvGrpSpPr>
        <p:grpSpPr bwMode="auto">
          <a:xfrm>
            <a:off x="473075" y="3960813"/>
            <a:ext cx="665163" cy="319087"/>
            <a:chOff x="473408" y="3960815"/>
            <a:chExt cx="664479" cy="319313"/>
          </a:xfrm>
        </p:grpSpPr>
        <p:grpSp>
          <p:nvGrpSpPr>
            <p:cNvPr id="813107" name="Group 97"/>
            <p:cNvGrpSpPr>
              <a:grpSpLocks/>
            </p:cNvGrpSpPr>
            <p:nvPr/>
          </p:nvGrpSpPr>
          <p:grpSpPr bwMode="auto">
            <a:xfrm>
              <a:off x="473408" y="3960815"/>
              <a:ext cx="664479" cy="319313"/>
              <a:chOff x="4328885" y="3960815"/>
              <a:chExt cx="664479" cy="319313"/>
            </a:xfrm>
          </p:grpSpPr>
          <p:sp>
            <p:nvSpPr>
              <p:cNvPr id="813109" name="Rectangle 73"/>
              <p:cNvSpPr>
                <a:spLocks noChangeArrowheads="1"/>
              </p:cNvSpPr>
              <p:nvPr/>
            </p:nvSpPr>
            <p:spPr bwMode="auto">
              <a:xfrm>
                <a:off x="4337958" y="3960815"/>
                <a:ext cx="481520" cy="297647"/>
              </a:xfrm>
              <a:prstGeom prst="rect">
                <a:avLst/>
              </a:prstGeom>
              <a:noFill/>
              <a:ln w="31750" algn="ctr">
                <a:noFill/>
                <a:miter lim="800000"/>
                <a:headEnd/>
                <a:tailEnd type="none" w="lg" len="lg"/>
              </a:ln>
            </p:spPr>
            <p:txBody>
              <a:bodyPr wrap="none" lIns="90000" tIns="46800" rIns="90000" bIns="46800">
                <a:spAutoFit/>
              </a:bodyPr>
              <a:lstStyle/>
              <a:p>
                <a:pPr>
                  <a:lnSpc>
                    <a:spcPct val="110000"/>
                  </a:lnSpc>
                </a:pPr>
                <a:r>
                  <a:rPr lang="en-ZA" sz="1200">
                    <a:solidFill>
                      <a:srgbClr val="000066"/>
                    </a:solidFill>
                  </a:rPr>
                  <a:t>Bob</a:t>
                </a:r>
                <a:endParaRPr lang="en-GB" sz="1200">
                  <a:solidFill>
                    <a:srgbClr val="000066"/>
                  </a:solidFill>
                </a:endParaRPr>
              </a:p>
            </p:txBody>
          </p:sp>
          <p:grpSp>
            <p:nvGrpSpPr>
              <p:cNvPr id="813110" name="Group 34"/>
              <p:cNvGrpSpPr>
                <a:grpSpLocks/>
              </p:cNvGrpSpPr>
              <p:nvPr/>
            </p:nvGrpSpPr>
            <p:grpSpPr bwMode="auto">
              <a:xfrm flipH="1">
                <a:off x="4328898" y="3976551"/>
                <a:ext cx="664475" cy="303577"/>
                <a:chOff x="13995" y="7605"/>
                <a:chExt cx="5700" cy="2604"/>
              </a:xfrm>
            </p:grpSpPr>
            <p:grpSp>
              <p:nvGrpSpPr>
                <p:cNvPr id="813111" name="Group 35"/>
                <p:cNvGrpSpPr>
                  <a:grpSpLocks/>
                </p:cNvGrpSpPr>
                <p:nvPr/>
              </p:nvGrpSpPr>
              <p:grpSpPr bwMode="auto">
                <a:xfrm>
                  <a:off x="14555" y="9579"/>
                  <a:ext cx="630" cy="630"/>
                  <a:chOff x="9315" y="9915"/>
                  <a:chExt cx="600" cy="600"/>
                </a:xfrm>
              </p:grpSpPr>
              <p:sp>
                <p:nvSpPr>
                  <p:cNvPr id="813125" name="Oval 36"/>
                  <p:cNvSpPr>
                    <a:spLocks noChangeArrowheads="1"/>
                  </p:cNvSpPr>
                  <p:nvPr/>
                </p:nvSpPr>
                <p:spPr bwMode="auto">
                  <a:xfrm>
                    <a:off x="9315" y="9915"/>
                    <a:ext cx="600" cy="600"/>
                  </a:xfrm>
                  <a:prstGeom prst="ellipse">
                    <a:avLst/>
                  </a:prstGeom>
                  <a:solidFill>
                    <a:srgbClr val="000000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>
                      <a:lnSpc>
                        <a:spcPct val="110000"/>
                      </a:lnSpc>
                    </a:pPr>
                    <a:endParaRPr lang="en-ZA"/>
                  </a:p>
                </p:txBody>
              </p:sp>
              <p:sp>
                <p:nvSpPr>
                  <p:cNvPr id="813126" name="Oval 37"/>
                  <p:cNvSpPr>
                    <a:spLocks noChangeArrowheads="1"/>
                  </p:cNvSpPr>
                  <p:nvPr/>
                </p:nvSpPr>
                <p:spPr bwMode="auto">
                  <a:xfrm>
                    <a:off x="9420" y="10020"/>
                    <a:ext cx="390" cy="390"/>
                  </a:xfrm>
                  <a:prstGeom prst="ellipse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>
                      <a:lnSpc>
                        <a:spcPct val="110000"/>
                      </a:lnSpc>
                    </a:pPr>
                    <a:endParaRPr lang="en-ZA"/>
                  </a:p>
                </p:txBody>
              </p:sp>
            </p:grpSp>
            <p:grpSp>
              <p:nvGrpSpPr>
                <p:cNvPr id="813112" name="Group 38"/>
                <p:cNvGrpSpPr>
                  <a:grpSpLocks/>
                </p:cNvGrpSpPr>
                <p:nvPr/>
              </p:nvGrpSpPr>
              <p:grpSpPr bwMode="auto">
                <a:xfrm>
                  <a:off x="17575" y="9579"/>
                  <a:ext cx="630" cy="630"/>
                  <a:chOff x="9315" y="9915"/>
                  <a:chExt cx="600" cy="600"/>
                </a:xfrm>
              </p:grpSpPr>
              <p:sp>
                <p:nvSpPr>
                  <p:cNvPr id="813123" name="Oval 39"/>
                  <p:cNvSpPr>
                    <a:spLocks noChangeArrowheads="1"/>
                  </p:cNvSpPr>
                  <p:nvPr/>
                </p:nvSpPr>
                <p:spPr bwMode="auto">
                  <a:xfrm>
                    <a:off x="9315" y="9915"/>
                    <a:ext cx="600" cy="600"/>
                  </a:xfrm>
                  <a:prstGeom prst="ellipse">
                    <a:avLst/>
                  </a:prstGeom>
                  <a:solidFill>
                    <a:srgbClr val="000000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>
                      <a:lnSpc>
                        <a:spcPct val="110000"/>
                      </a:lnSpc>
                    </a:pPr>
                    <a:endParaRPr lang="en-ZA"/>
                  </a:p>
                </p:txBody>
              </p:sp>
              <p:sp>
                <p:nvSpPr>
                  <p:cNvPr id="813124" name="Oval 40"/>
                  <p:cNvSpPr>
                    <a:spLocks noChangeArrowheads="1"/>
                  </p:cNvSpPr>
                  <p:nvPr/>
                </p:nvSpPr>
                <p:spPr bwMode="auto">
                  <a:xfrm>
                    <a:off x="9420" y="10020"/>
                    <a:ext cx="390" cy="390"/>
                  </a:xfrm>
                  <a:prstGeom prst="ellipse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>
                      <a:lnSpc>
                        <a:spcPct val="110000"/>
                      </a:lnSpc>
                    </a:pPr>
                    <a:endParaRPr lang="en-ZA"/>
                  </a:p>
                </p:txBody>
              </p:sp>
            </p:grpSp>
            <p:grpSp>
              <p:nvGrpSpPr>
                <p:cNvPr id="813113" name="Group 41"/>
                <p:cNvGrpSpPr>
                  <a:grpSpLocks/>
                </p:cNvGrpSpPr>
                <p:nvPr/>
              </p:nvGrpSpPr>
              <p:grpSpPr bwMode="auto">
                <a:xfrm>
                  <a:off x="18295" y="9579"/>
                  <a:ext cx="630" cy="630"/>
                  <a:chOff x="9315" y="9915"/>
                  <a:chExt cx="600" cy="600"/>
                </a:xfrm>
              </p:grpSpPr>
              <p:sp>
                <p:nvSpPr>
                  <p:cNvPr id="813121" name="Oval 42"/>
                  <p:cNvSpPr>
                    <a:spLocks noChangeArrowheads="1"/>
                  </p:cNvSpPr>
                  <p:nvPr/>
                </p:nvSpPr>
                <p:spPr bwMode="auto">
                  <a:xfrm>
                    <a:off x="9315" y="9915"/>
                    <a:ext cx="600" cy="600"/>
                  </a:xfrm>
                  <a:prstGeom prst="ellipse">
                    <a:avLst/>
                  </a:prstGeom>
                  <a:solidFill>
                    <a:srgbClr val="000000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>
                      <a:lnSpc>
                        <a:spcPct val="110000"/>
                      </a:lnSpc>
                    </a:pPr>
                    <a:endParaRPr lang="en-ZA"/>
                  </a:p>
                </p:txBody>
              </p:sp>
              <p:sp>
                <p:nvSpPr>
                  <p:cNvPr id="813122" name="Oval 43"/>
                  <p:cNvSpPr>
                    <a:spLocks noChangeArrowheads="1"/>
                  </p:cNvSpPr>
                  <p:nvPr/>
                </p:nvSpPr>
                <p:spPr bwMode="auto">
                  <a:xfrm>
                    <a:off x="9420" y="10020"/>
                    <a:ext cx="390" cy="390"/>
                  </a:xfrm>
                  <a:prstGeom prst="ellipse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>
                      <a:lnSpc>
                        <a:spcPct val="110000"/>
                      </a:lnSpc>
                    </a:pPr>
                    <a:endParaRPr lang="en-ZA"/>
                  </a:p>
                </p:txBody>
              </p:sp>
            </p:grpSp>
            <p:sp>
              <p:nvSpPr>
                <p:cNvPr id="813114" name="Freeform 44"/>
                <p:cNvSpPr>
                  <a:spLocks/>
                </p:cNvSpPr>
                <p:nvPr/>
              </p:nvSpPr>
              <p:spPr bwMode="auto">
                <a:xfrm>
                  <a:off x="14028" y="7605"/>
                  <a:ext cx="5667" cy="2318"/>
                </a:xfrm>
                <a:custGeom>
                  <a:avLst/>
                  <a:gdLst>
                    <a:gd name="T0" fmla="*/ 462 w 5667"/>
                    <a:gd name="T1" fmla="*/ 2280 h 2318"/>
                    <a:gd name="T2" fmla="*/ 117 w 5667"/>
                    <a:gd name="T3" fmla="*/ 2280 h 2318"/>
                    <a:gd name="T4" fmla="*/ 207 w 5667"/>
                    <a:gd name="T5" fmla="*/ 885 h 2318"/>
                    <a:gd name="T6" fmla="*/ 1362 w 5667"/>
                    <a:gd name="T7" fmla="*/ 765 h 2318"/>
                    <a:gd name="T8" fmla="*/ 1362 w 5667"/>
                    <a:gd name="T9" fmla="*/ 1785 h 2318"/>
                    <a:gd name="T10" fmla="*/ 1497 w 5667"/>
                    <a:gd name="T11" fmla="*/ 1785 h 2318"/>
                    <a:gd name="T12" fmla="*/ 1497 w 5667"/>
                    <a:gd name="T13" fmla="*/ 255 h 2318"/>
                    <a:gd name="T14" fmla="*/ 5667 w 5667"/>
                    <a:gd name="T15" fmla="*/ 255 h 2318"/>
                    <a:gd name="T16" fmla="*/ 5667 w 5667"/>
                    <a:gd name="T17" fmla="*/ 2145 h 2318"/>
                    <a:gd name="T18" fmla="*/ 4917 w 5667"/>
                    <a:gd name="T19" fmla="*/ 2145 h 2318"/>
                    <a:gd name="T20" fmla="*/ 4587 w 5667"/>
                    <a:gd name="T21" fmla="*/ 1943 h 2318"/>
                    <a:gd name="T22" fmla="*/ 3830 w 5667"/>
                    <a:gd name="T23" fmla="*/ 1943 h 2318"/>
                    <a:gd name="T24" fmla="*/ 3545 w 5667"/>
                    <a:gd name="T25" fmla="*/ 2115 h 2318"/>
                    <a:gd name="T26" fmla="*/ 1512 w 5667"/>
                    <a:gd name="T27" fmla="*/ 2100 h 2318"/>
                    <a:gd name="T28" fmla="*/ 1512 w 5667"/>
                    <a:gd name="T29" fmla="*/ 2310 h 2318"/>
                    <a:gd name="T30" fmla="*/ 1197 w 5667"/>
                    <a:gd name="T31" fmla="*/ 2310 h 2318"/>
                    <a:gd name="T32" fmla="*/ 822 w 5667"/>
                    <a:gd name="T33" fmla="*/ 1920 h 2318"/>
                    <a:gd name="T34" fmla="*/ 462 w 5667"/>
                    <a:gd name="T35" fmla="*/ 2280 h 2318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w 5667"/>
                    <a:gd name="T55" fmla="*/ 0 h 2318"/>
                    <a:gd name="T56" fmla="*/ 5667 w 5667"/>
                    <a:gd name="T57" fmla="*/ 2318 h 2318"/>
                  </a:gdLst>
                  <a:ahLst/>
                  <a:cxnLst>
                    <a:cxn ang="T36">
                      <a:pos x="T0" y="T1"/>
                    </a:cxn>
                    <a:cxn ang="T37">
                      <a:pos x="T2" y="T3"/>
                    </a:cxn>
                    <a:cxn ang="T38">
                      <a:pos x="T4" y="T5"/>
                    </a:cxn>
                    <a:cxn ang="T39">
                      <a:pos x="T6" y="T7"/>
                    </a:cxn>
                    <a:cxn ang="T40">
                      <a:pos x="T8" y="T9"/>
                    </a:cxn>
                    <a:cxn ang="T41">
                      <a:pos x="T10" y="T11"/>
                    </a:cxn>
                    <a:cxn ang="T42">
                      <a:pos x="T12" y="T13"/>
                    </a:cxn>
                    <a:cxn ang="T43">
                      <a:pos x="T14" y="T15"/>
                    </a:cxn>
                    <a:cxn ang="T44">
                      <a:pos x="T16" y="T17"/>
                    </a:cxn>
                    <a:cxn ang="T45">
                      <a:pos x="T18" y="T19"/>
                    </a:cxn>
                    <a:cxn ang="T46">
                      <a:pos x="T20" y="T21"/>
                    </a:cxn>
                    <a:cxn ang="T47">
                      <a:pos x="T22" y="T23"/>
                    </a:cxn>
                    <a:cxn ang="T48">
                      <a:pos x="T24" y="T25"/>
                    </a:cxn>
                    <a:cxn ang="T49">
                      <a:pos x="T26" y="T27"/>
                    </a:cxn>
                    <a:cxn ang="T50">
                      <a:pos x="T28" y="T29"/>
                    </a:cxn>
                    <a:cxn ang="T51">
                      <a:pos x="T30" y="T31"/>
                    </a:cxn>
                    <a:cxn ang="T52">
                      <a:pos x="T32" y="T33"/>
                    </a:cxn>
                    <a:cxn ang="T53">
                      <a:pos x="T34" y="T35"/>
                    </a:cxn>
                  </a:cxnLst>
                  <a:rect l="T54" t="T55" r="T56" b="T57"/>
                  <a:pathLst>
                    <a:path w="5667" h="2318">
                      <a:moveTo>
                        <a:pt x="462" y="2280"/>
                      </a:moveTo>
                      <a:cubicBezTo>
                        <a:pt x="334" y="2280"/>
                        <a:pt x="357" y="2295"/>
                        <a:pt x="117" y="2280"/>
                      </a:cubicBezTo>
                      <a:cubicBezTo>
                        <a:pt x="75" y="2048"/>
                        <a:pt x="0" y="1137"/>
                        <a:pt x="207" y="885"/>
                      </a:cubicBezTo>
                      <a:cubicBezTo>
                        <a:pt x="582" y="705"/>
                        <a:pt x="1170" y="615"/>
                        <a:pt x="1362" y="765"/>
                      </a:cubicBezTo>
                      <a:lnTo>
                        <a:pt x="1362" y="1785"/>
                      </a:lnTo>
                      <a:lnTo>
                        <a:pt x="1497" y="1785"/>
                      </a:lnTo>
                      <a:lnTo>
                        <a:pt x="1497" y="255"/>
                      </a:lnTo>
                      <a:cubicBezTo>
                        <a:pt x="2192" y="0"/>
                        <a:pt x="5457" y="255"/>
                        <a:pt x="5667" y="255"/>
                      </a:cubicBezTo>
                      <a:cubicBezTo>
                        <a:pt x="5660" y="510"/>
                        <a:pt x="5652" y="1815"/>
                        <a:pt x="5667" y="2145"/>
                      </a:cubicBezTo>
                      <a:cubicBezTo>
                        <a:pt x="5382" y="2145"/>
                        <a:pt x="5090" y="2138"/>
                        <a:pt x="4917" y="2145"/>
                      </a:cubicBezTo>
                      <a:cubicBezTo>
                        <a:pt x="4917" y="1800"/>
                        <a:pt x="4587" y="1943"/>
                        <a:pt x="4587" y="1943"/>
                      </a:cubicBezTo>
                      <a:cubicBezTo>
                        <a:pt x="4587" y="1943"/>
                        <a:pt x="4205" y="1943"/>
                        <a:pt x="3830" y="1943"/>
                      </a:cubicBezTo>
                      <a:cubicBezTo>
                        <a:pt x="3830" y="1943"/>
                        <a:pt x="3597" y="1935"/>
                        <a:pt x="3545" y="2115"/>
                      </a:cubicBezTo>
                      <a:cubicBezTo>
                        <a:pt x="3208" y="2108"/>
                        <a:pt x="1844" y="2100"/>
                        <a:pt x="1512" y="2100"/>
                      </a:cubicBezTo>
                      <a:cubicBezTo>
                        <a:pt x="1512" y="2205"/>
                        <a:pt x="1512" y="2220"/>
                        <a:pt x="1512" y="2310"/>
                      </a:cubicBezTo>
                      <a:cubicBezTo>
                        <a:pt x="1422" y="2310"/>
                        <a:pt x="1317" y="2318"/>
                        <a:pt x="1197" y="2310"/>
                      </a:cubicBezTo>
                      <a:cubicBezTo>
                        <a:pt x="1212" y="2040"/>
                        <a:pt x="944" y="1925"/>
                        <a:pt x="822" y="1920"/>
                      </a:cubicBezTo>
                      <a:cubicBezTo>
                        <a:pt x="700" y="1915"/>
                        <a:pt x="492" y="2055"/>
                        <a:pt x="462" y="2280"/>
                      </a:cubicBezTo>
                      <a:close/>
                    </a:path>
                  </a:pathLst>
                </a:custGeom>
                <a:solidFill>
                  <a:srgbClr val="FF6600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13115" name="Freeform 45"/>
                <p:cNvSpPr>
                  <a:spLocks/>
                </p:cNvSpPr>
                <p:nvPr/>
              </p:nvSpPr>
              <p:spPr bwMode="auto">
                <a:xfrm>
                  <a:off x="14191" y="8565"/>
                  <a:ext cx="644" cy="495"/>
                </a:xfrm>
                <a:custGeom>
                  <a:avLst/>
                  <a:gdLst>
                    <a:gd name="T0" fmla="*/ 0 w 644"/>
                    <a:gd name="T1" fmla="*/ 1689 h 450"/>
                    <a:gd name="T2" fmla="*/ 44 w 644"/>
                    <a:gd name="T3" fmla="*/ 0 h 450"/>
                    <a:gd name="T4" fmla="*/ 644 w 644"/>
                    <a:gd name="T5" fmla="*/ 0 h 450"/>
                    <a:gd name="T6" fmla="*/ 644 w 644"/>
                    <a:gd name="T7" fmla="*/ 1707 h 450"/>
                    <a:gd name="T8" fmla="*/ 0 w 644"/>
                    <a:gd name="T9" fmla="*/ 1689 h 450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644"/>
                    <a:gd name="T16" fmla="*/ 0 h 450"/>
                    <a:gd name="T17" fmla="*/ 644 w 644"/>
                    <a:gd name="T18" fmla="*/ 450 h 450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644" h="450">
                      <a:moveTo>
                        <a:pt x="0" y="444"/>
                      </a:moveTo>
                      <a:lnTo>
                        <a:pt x="44" y="0"/>
                      </a:lnTo>
                      <a:lnTo>
                        <a:pt x="644" y="0"/>
                      </a:lnTo>
                      <a:lnTo>
                        <a:pt x="644" y="450"/>
                      </a:lnTo>
                      <a:lnTo>
                        <a:pt x="0" y="444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13116" name="Freeform 46"/>
                <p:cNvSpPr>
                  <a:spLocks/>
                </p:cNvSpPr>
                <p:nvPr/>
              </p:nvSpPr>
              <p:spPr bwMode="auto">
                <a:xfrm>
                  <a:off x="14970" y="8565"/>
                  <a:ext cx="180" cy="495"/>
                </a:xfrm>
                <a:custGeom>
                  <a:avLst/>
                  <a:gdLst>
                    <a:gd name="T0" fmla="*/ 1 w 270"/>
                    <a:gd name="T1" fmla="*/ 1689 h 450"/>
                    <a:gd name="T2" fmla="*/ 0 w 270"/>
                    <a:gd name="T3" fmla="*/ 0 h 450"/>
                    <a:gd name="T4" fmla="*/ 1 w 270"/>
                    <a:gd name="T5" fmla="*/ 0 h 450"/>
                    <a:gd name="T6" fmla="*/ 1 w 270"/>
                    <a:gd name="T7" fmla="*/ 1707 h 450"/>
                    <a:gd name="T8" fmla="*/ 1 w 270"/>
                    <a:gd name="T9" fmla="*/ 1689 h 450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270"/>
                    <a:gd name="T16" fmla="*/ 0 h 450"/>
                    <a:gd name="T17" fmla="*/ 270 w 270"/>
                    <a:gd name="T18" fmla="*/ 450 h 450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270" h="450">
                      <a:moveTo>
                        <a:pt x="1" y="444"/>
                      </a:moveTo>
                      <a:lnTo>
                        <a:pt x="0" y="0"/>
                      </a:lnTo>
                      <a:lnTo>
                        <a:pt x="270" y="0"/>
                      </a:lnTo>
                      <a:lnTo>
                        <a:pt x="270" y="450"/>
                      </a:lnTo>
                      <a:lnTo>
                        <a:pt x="1" y="444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13117" name="Rectangle 47"/>
                <p:cNvSpPr>
                  <a:spLocks noChangeArrowheads="1"/>
                </p:cNvSpPr>
                <p:nvPr/>
              </p:nvSpPr>
              <p:spPr bwMode="auto">
                <a:xfrm>
                  <a:off x="13995" y="9525"/>
                  <a:ext cx="143" cy="360"/>
                </a:xfrm>
                <a:prstGeom prst="rect">
                  <a:avLst/>
                </a:prstGeom>
                <a:solidFill>
                  <a:srgbClr val="000000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>
                    <a:lnSpc>
                      <a:spcPct val="110000"/>
                    </a:lnSpc>
                  </a:pPr>
                  <a:endParaRPr lang="en-ZA"/>
                </a:p>
              </p:txBody>
            </p:sp>
            <p:sp>
              <p:nvSpPr>
                <p:cNvPr id="813118" name="Rectangle 48"/>
                <p:cNvSpPr>
                  <a:spLocks noChangeArrowheads="1"/>
                </p:cNvSpPr>
                <p:nvPr/>
              </p:nvSpPr>
              <p:spPr bwMode="auto">
                <a:xfrm>
                  <a:off x="15390" y="9398"/>
                  <a:ext cx="143" cy="510"/>
                </a:xfrm>
                <a:prstGeom prst="rect">
                  <a:avLst/>
                </a:prstGeom>
                <a:solidFill>
                  <a:srgbClr val="000000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>
                    <a:lnSpc>
                      <a:spcPct val="110000"/>
                    </a:lnSpc>
                  </a:pPr>
                  <a:endParaRPr lang="en-ZA"/>
                </a:p>
              </p:txBody>
            </p:sp>
            <p:sp>
              <p:nvSpPr>
                <p:cNvPr id="813119" name="Freeform 49"/>
                <p:cNvSpPr>
                  <a:spLocks/>
                </p:cNvSpPr>
                <p:nvPr/>
              </p:nvSpPr>
              <p:spPr bwMode="auto">
                <a:xfrm>
                  <a:off x="18082" y="9555"/>
                  <a:ext cx="315" cy="240"/>
                </a:xfrm>
                <a:custGeom>
                  <a:avLst/>
                  <a:gdLst>
                    <a:gd name="T0" fmla="*/ 0 w 285"/>
                    <a:gd name="T1" fmla="*/ 0 h 180"/>
                    <a:gd name="T2" fmla="*/ 607 w 285"/>
                    <a:gd name="T3" fmla="*/ 10111 h 180"/>
                    <a:gd name="T4" fmla="*/ 1162 w 285"/>
                    <a:gd name="T5" fmla="*/ 0 h 180"/>
                    <a:gd name="T6" fmla="*/ 0 w 285"/>
                    <a:gd name="T7" fmla="*/ 0 h 18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5"/>
                    <a:gd name="T13" fmla="*/ 0 h 180"/>
                    <a:gd name="T14" fmla="*/ 285 w 285"/>
                    <a:gd name="T15" fmla="*/ 180 h 18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5" h="180">
                      <a:moveTo>
                        <a:pt x="0" y="0"/>
                      </a:moveTo>
                      <a:lnTo>
                        <a:pt x="150" y="180"/>
                      </a:lnTo>
                      <a:lnTo>
                        <a:pt x="285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13120" name="Rectangle 50"/>
                <p:cNvSpPr>
                  <a:spLocks noChangeArrowheads="1"/>
                </p:cNvSpPr>
                <p:nvPr/>
              </p:nvSpPr>
              <p:spPr bwMode="auto">
                <a:xfrm rot="45103">
                  <a:off x="15540" y="9749"/>
                  <a:ext cx="2138" cy="71"/>
                </a:xfrm>
                <a:prstGeom prst="rect">
                  <a:avLst/>
                </a:prstGeom>
                <a:solidFill>
                  <a:srgbClr val="000000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>
                    <a:lnSpc>
                      <a:spcPct val="110000"/>
                    </a:lnSpc>
                  </a:pPr>
                  <a:endParaRPr lang="en-ZA"/>
                </a:p>
              </p:txBody>
            </p:sp>
          </p:grpSp>
        </p:grpSp>
        <p:sp>
          <p:nvSpPr>
            <p:cNvPr id="813108" name="Rectangle 72"/>
            <p:cNvSpPr>
              <a:spLocks noChangeArrowheads="1"/>
            </p:cNvSpPr>
            <p:nvPr/>
          </p:nvSpPr>
          <p:spPr bwMode="auto">
            <a:xfrm>
              <a:off x="488272" y="3960815"/>
              <a:ext cx="481520" cy="297647"/>
            </a:xfrm>
            <a:prstGeom prst="rect">
              <a:avLst/>
            </a:prstGeom>
            <a:noFill/>
            <a:ln w="31750" algn="ctr">
              <a:noFill/>
              <a:miter lim="800000"/>
              <a:headEnd/>
              <a:tailEnd type="none" w="lg" len="lg"/>
            </a:ln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110000"/>
                </a:lnSpc>
              </a:pPr>
              <a:r>
                <a:rPr lang="en-ZA" sz="1200">
                  <a:solidFill>
                    <a:srgbClr val="000066"/>
                  </a:solidFill>
                </a:rPr>
                <a:t>Bob</a:t>
              </a:r>
              <a:endParaRPr lang="en-GB" sz="1200">
                <a:solidFill>
                  <a:srgbClr val="000066"/>
                </a:solidFill>
              </a:endParaRPr>
            </a:p>
          </p:txBody>
        </p:sp>
      </p:grpSp>
      <p:grpSp>
        <p:nvGrpSpPr>
          <p:cNvPr id="529433" name="Group 5"/>
          <p:cNvGrpSpPr>
            <a:grpSpLocks/>
          </p:cNvGrpSpPr>
          <p:nvPr/>
        </p:nvGrpSpPr>
        <p:grpSpPr bwMode="auto">
          <a:xfrm flipH="1">
            <a:off x="7804150" y="4108450"/>
            <a:ext cx="500063" cy="169863"/>
            <a:chOff x="8895" y="9022"/>
            <a:chExt cx="4097" cy="1187"/>
          </a:xfrm>
        </p:grpSpPr>
        <p:sp>
          <p:nvSpPr>
            <p:cNvPr id="529457" name="Freeform 6"/>
            <p:cNvSpPr>
              <a:spLocks/>
            </p:cNvSpPr>
            <p:nvPr/>
          </p:nvSpPr>
          <p:spPr bwMode="auto">
            <a:xfrm>
              <a:off x="8895" y="9022"/>
              <a:ext cx="4097" cy="976"/>
            </a:xfrm>
            <a:custGeom>
              <a:avLst/>
              <a:gdLst>
                <a:gd name="T0" fmla="*/ 0 w 4097"/>
                <a:gd name="T1" fmla="*/ 842 h 979"/>
                <a:gd name="T2" fmla="*/ 150 w 4097"/>
                <a:gd name="T3" fmla="*/ 467 h 979"/>
                <a:gd name="T4" fmla="*/ 780 w 4097"/>
                <a:gd name="T5" fmla="*/ 332 h 979"/>
                <a:gd name="T6" fmla="*/ 1170 w 4097"/>
                <a:gd name="T7" fmla="*/ 47 h 979"/>
                <a:gd name="T8" fmla="*/ 2235 w 4097"/>
                <a:gd name="T9" fmla="*/ 62 h 979"/>
                <a:gd name="T10" fmla="*/ 2910 w 4097"/>
                <a:gd name="T11" fmla="*/ 437 h 979"/>
                <a:gd name="T12" fmla="*/ 3975 w 4097"/>
                <a:gd name="T13" fmla="*/ 647 h 979"/>
                <a:gd name="T14" fmla="*/ 4020 w 4097"/>
                <a:gd name="T15" fmla="*/ 947 h 979"/>
                <a:gd name="T16" fmla="*/ 3510 w 4097"/>
                <a:gd name="T17" fmla="*/ 947 h 979"/>
                <a:gd name="T18" fmla="*/ 3195 w 4097"/>
                <a:gd name="T19" fmla="*/ 647 h 979"/>
                <a:gd name="T20" fmla="*/ 2850 w 4097"/>
                <a:gd name="T21" fmla="*/ 932 h 979"/>
                <a:gd name="T22" fmla="*/ 990 w 4097"/>
                <a:gd name="T23" fmla="*/ 932 h 979"/>
                <a:gd name="T24" fmla="*/ 690 w 4097"/>
                <a:gd name="T25" fmla="*/ 647 h 979"/>
                <a:gd name="T26" fmla="*/ 405 w 4097"/>
                <a:gd name="T27" fmla="*/ 902 h 979"/>
                <a:gd name="T28" fmla="*/ 0 w 4097"/>
                <a:gd name="T29" fmla="*/ 857 h 979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4097"/>
                <a:gd name="T46" fmla="*/ 0 h 979"/>
                <a:gd name="T47" fmla="*/ 4097 w 4097"/>
                <a:gd name="T48" fmla="*/ 979 h 979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4097" h="979">
                  <a:moveTo>
                    <a:pt x="0" y="842"/>
                  </a:moveTo>
                  <a:cubicBezTo>
                    <a:pt x="25" y="777"/>
                    <a:pt x="20" y="552"/>
                    <a:pt x="150" y="467"/>
                  </a:cubicBezTo>
                  <a:cubicBezTo>
                    <a:pt x="225" y="422"/>
                    <a:pt x="610" y="402"/>
                    <a:pt x="780" y="332"/>
                  </a:cubicBezTo>
                  <a:cubicBezTo>
                    <a:pt x="950" y="262"/>
                    <a:pt x="1035" y="92"/>
                    <a:pt x="1170" y="47"/>
                  </a:cubicBezTo>
                  <a:cubicBezTo>
                    <a:pt x="1305" y="2"/>
                    <a:pt x="1928" y="0"/>
                    <a:pt x="2235" y="62"/>
                  </a:cubicBezTo>
                  <a:cubicBezTo>
                    <a:pt x="2542" y="124"/>
                    <a:pt x="2620" y="340"/>
                    <a:pt x="2910" y="437"/>
                  </a:cubicBezTo>
                  <a:cubicBezTo>
                    <a:pt x="3200" y="534"/>
                    <a:pt x="3790" y="562"/>
                    <a:pt x="3975" y="647"/>
                  </a:cubicBezTo>
                  <a:cubicBezTo>
                    <a:pt x="4020" y="677"/>
                    <a:pt x="4097" y="897"/>
                    <a:pt x="4020" y="947"/>
                  </a:cubicBezTo>
                  <a:lnTo>
                    <a:pt x="3510" y="947"/>
                  </a:lnTo>
                  <a:cubicBezTo>
                    <a:pt x="3373" y="897"/>
                    <a:pt x="3420" y="662"/>
                    <a:pt x="3195" y="647"/>
                  </a:cubicBezTo>
                  <a:cubicBezTo>
                    <a:pt x="2970" y="632"/>
                    <a:pt x="2910" y="722"/>
                    <a:pt x="2850" y="932"/>
                  </a:cubicBezTo>
                  <a:cubicBezTo>
                    <a:pt x="2483" y="979"/>
                    <a:pt x="1762" y="932"/>
                    <a:pt x="990" y="932"/>
                  </a:cubicBezTo>
                  <a:cubicBezTo>
                    <a:pt x="930" y="812"/>
                    <a:pt x="945" y="632"/>
                    <a:pt x="690" y="647"/>
                  </a:cubicBezTo>
                  <a:cubicBezTo>
                    <a:pt x="435" y="662"/>
                    <a:pt x="465" y="752"/>
                    <a:pt x="405" y="902"/>
                  </a:cubicBezTo>
                  <a:cubicBezTo>
                    <a:pt x="232" y="902"/>
                    <a:pt x="84" y="866"/>
                    <a:pt x="0" y="857"/>
                  </a:cubicBezTo>
                </a:path>
              </a:pathLst>
            </a:custGeom>
            <a:solidFill>
              <a:schemeClr val="bg1"/>
            </a:solidFill>
            <a:ln w="9525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813099" name="Group 7"/>
            <p:cNvGrpSpPr>
              <a:grpSpLocks/>
            </p:cNvGrpSpPr>
            <p:nvPr/>
          </p:nvGrpSpPr>
          <p:grpSpPr bwMode="auto">
            <a:xfrm>
              <a:off x="9315" y="9669"/>
              <a:ext cx="540" cy="540"/>
              <a:chOff x="9315" y="9915"/>
              <a:chExt cx="600" cy="600"/>
            </a:xfrm>
          </p:grpSpPr>
          <p:sp>
            <p:nvSpPr>
              <p:cNvPr id="529464" name="Oval 8"/>
              <p:cNvSpPr>
                <a:spLocks noChangeArrowheads="1"/>
              </p:cNvSpPr>
              <p:nvPr/>
            </p:nvSpPr>
            <p:spPr bwMode="auto">
              <a:xfrm>
                <a:off x="9311" y="9911"/>
                <a:ext cx="607" cy="604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bg1">
                    <a:lumMod val="75000"/>
                  </a:scheme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110000"/>
                  </a:lnSpc>
                  <a:defRPr/>
                </a:pPr>
                <a:endParaRPr lang="en-ZA"/>
              </a:p>
            </p:txBody>
          </p:sp>
          <p:sp>
            <p:nvSpPr>
              <p:cNvPr id="529465" name="Oval 9"/>
              <p:cNvSpPr>
                <a:spLocks noChangeArrowheads="1"/>
              </p:cNvSpPr>
              <p:nvPr/>
            </p:nvSpPr>
            <p:spPr bwMode="auto">
              <a:xfrm>
                <a:off x="9412" y="10022"/>
                <a:ext cx="405" cy="382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bg1">
                    <a:lumMod val="75000"/>
                  </a:scheme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110000"/>
                  </a:lnSpc>
                  <a:defRPr/>
                </a:pPr>
                <a:endParaRPr lang="en-ZA"/>
              </a:p>
            </p:txBody>
          </p:sp>
        </p:grpSp>
        <p:grpSp>
          <p:nvGrpSpPr>
            <p:cNvPr id="813100" name="Group 10"/>
            <p:cNvGrpSpPr>
              <a:grpSpLocks/>
            </p:cNvGrpSpPr>
            <p:nvPr/>
          </p:nvGrpSpPr>
          <p:grpSpPr bwMode="auto">
            <a:xfrm>
              <a:off x="11775" y="9669"/>
              <a:ext cx="540" cy="540"/>
              <a:chOff x="9315" y="9915"/>
              <a:chExt cx="600" cy="600"/>
            </a:xfrm>
          </p:grpSpPr>
          <p:sp>
            <p:nvSpPr>
              <p:cNvPr id="529462" name="Oval 11"/>
              <p:cNvSpPr>
                <a:spLocks noChangeArrowheads="1"/>
              </p:cNvSpPr>
              <p:nvPr/>
            </p:nvSpPr>
            <p:spPr bwMode="auto">
              <a:xfrm>
                <a:off x="9309" y="9911"/>
                <a:ext cx="607" cy="604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bg1">
                    <a:lumMod val="75000"/>
                  </a:scheme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110000"/>
                  </a:lnSpc>
                  <a:defRPr/>
                </a:pPr>
                <a:endParaRPr lang="en-ZA"/>
              </a:p>
            </p:txBody>
          </p:sp>
          <p:sp>
            <p:nvSpPr>
              <p:cNvPr id="529463" name="Oval 12"/>
              <p:cNvSpPr>
                <a:spLocks noChangeArrowheads="1"/>
              </p:cNvSpPr>
              <p:nvPr/>
            </p:nvSpPr>
            <p:spPr bwMode="auto">
              <a:xfrm>
                <a:off x="9410" y="10022"/>
                <a:ext cx="405" cy="382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bg1">
                    <a:lumMod val="75000"/>
                  </a:scheme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110000"/>
                  </a:lnSpc>
                  <a:defRPr/>
                </a:pPr>
                <a:endParaRPr lang="en-ZA"/>
              </a:p>
            </p:txBody>
          </p:sp>
        </p:grpSp>
        <p:sp>
          <p:nvSpPr>
            <p:cNvPr id="529460" name="Freeform 13"/>
            <p:cNvSpPr>
              <a:spLocks/>
            </p:cNvSpPr>
            <p:nvPr/>
          </p:nvSpPr>
          <p:spPr bwMode="auto">
            <a:xfrm>
              <a:off x="10651" y="9100"/>
              <a:ext cx="975" cy="377"/>
            </a:xfrm>
            <a:custGeom>
              <a:avLst/>
              <a:gdLst>
                <a:gd name="T0" fmla="*/ 975 w 975"/>
                <a:gd name="T1" fmla="*/ 345 h 375"/>
                <a:gd name="T2" fmla="*/ 540 w 975"/>
                <a:gd name="T3" fmla="*/ 45 h 375"/>
                <a:gd name="T4" fmla="*/ 0 w 975"/>
                <a:gd name="T5" fmla="*/ 0 h 375"/>
                <a:gd name="T6" fmla="*/ 0 w 975"/>
                <a:gd name="T7" fmla="*/ 375 h 375"/>
                <a:gd name="T8" fmla="*/ 975 w 975"/>
                <a:gd name="T9" fmla="*/ 345 h 37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75"/>
                <a:gd name="T16" fmla="*/ 0 h 375"/>
                <a:gd name="T17" fmla="*/ 975 w 975"/>
                <a:gd name="T18" fmla="*/ 375 h 37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75" h="375">
                  <a:moveTo>
                    <a:pt x="975" y="345"/>
                  </a:moveTo>
                  <a:lnTo>
                    <a:pt x="540" y="45"/>
                  </a:lnTo>
                  <a:lnTo>
                    <a:pt x="0" y="0"/>
                  </a:lnTo>
                  <a:lnTo>
                    <a:pt x="0" y="375"/>
                  </a:lnTo>
                  <a:lnTo>
                    <a:pt x="975" y="345"/>
                  </a:lnTo>
                  <a:close/>
                </a:path>
              </a:pathLst>
            </a:custGeom>
            <a:solidFill>
              <a:schemeClr val="bg1"/>
            </a:solidFill>
            <a:ln w="9525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29461" name="Freeform 14"/>
            <p:cNvSpPr>
              <a:spLocks/>
            </p:cNvSpPr>
            <p:nvPr/>
          </p:nvSpPr>
          <p:spPr bwMode="auto">
            <a:xfrm>
              <a:off x="9740" y="9111"/>
              <a:ext cx="780" cy="366"/>
            </a:xfrm>
            <a:custGeom>
              <a:avLst/>
              <a:gdLst>
                <a:gd name="T0" fmla="*/ 780 w 720"/>
                <a:gd name="T1" fmla="*/ 0 h 330"/>
                <a:gd name="T2" fmla="*/ 390 w 720"/>
                <a:gd name="T3" fmla="*/ 0 h 330"/>
                <a:gd name="T4" fmla="*/ 0 w 720"/>
                <a:gd name="T5" fmla="*/ 311 h 330"/>
                <a:gd name="T6" fmla="*/ 764 w 720"/>
                <a:gd name="T7" fmla="*/ 360 h 330"/>
                <a:gd name="T8" fmla="*/ 780 w 720"/>
                <a:gd name="T9" fmla="*/ 0 h 33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720"/>
                <a:gd name="T16" fmla="*/ 0 h 330"/>
                <a:gd name="T17" fmla="*/ 720 w 720"/>
                <a:gd name="T18" fmla="*/ 330 h 33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720" h="330">
                  <a:moveTo>
                    <a:pt x="720" y="0"/>
                  </a:moveTo>
                  <a:lnTo>
                    <a:pt x="360" y="0"/>
                  </a:lnTo>
                  <a:lnTo>
                    <a:pt x="0" y="285"/>
                  </a:lnTo>
                  <a:lnTo>
                    <a:pt x="705" y="330"/>
                  </a:lnTo>
                  <a:lnTo>
                    <a:pt x="720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grpSp>
        <p:nvGrpSpPr>
          <p:cNvPr id="117" name="Group 51"/>
          <p:cNvGrpSpPr>
            <a:grpSpLocks/>
          </p:cNvGrpSpPr>
          <p:nvPr/>
        </p:nvGrpSpPr>
        <p:grpSpPr bwMode="auto">
          <a:xfrm flipH="1">
            <a:off x="7804150" y="4106863"/>
            <a:ext cx="500063" cy="168275"/>
            <a:chOff x="8895" y="9022"/>
            <a:chExt cx="4097" cy="1187"/>
          </a:xfrm>
        </p:grpSpPr>
        <p:sp>
          <p:nvSpPr>
            <p:cNvPr id="813089" name="Freeform 52"/>
            <p:cNvSpPr>
              <a:spLocks/>
            </p:cNvSpPr>
            <p:nvPr/>
          </p:nvSpPr>
          <p:spPr bwMode="auto">
            <a:xfrm>
              <a:off x="8895" y="9022"/>
              <a:ext cx="4097" cy="979"/>
            </a:xfrm>
            <a:custGeom>
              <a:avLst/>
              <a:gdLst>
                <a:gd name="T0" fmla="*/ 0 w 4097"/>
                <a:gd name="T1" fmla="*/ 842 h 979"/>
                <a:gd name="T2" fmla="*/ 150 w 4097"/>
                <a:gd name="T3" fmla="*/ 467 h 979"/>
                <a:gd name="T4" fmla="*/ 780 w 4097"/>
                <a:gd name="T5" fmla="*/ 332 h 979"/>
                <a:gd name="T6" fmla="*/ 1170 w 4097"/>
                <a:gd name="T7" fmla="*/ 47 h 979"/>
                <a:gd name="T8" fmla="*/ 2235 w 4097"/>
                <a:gd name="T9" fmla="*/ 62 h 979"/>
                <a:gd name="T10" fmla="*/ 2910 w 4097"/>
                <a:gd name="T11" fmla="*/ 437 h 979"/>
                <a:gd name="T12" fmla="*/ 3975 w 4097"/>
                <a:gd name="T13" fmla="*/ 647 h 979"/>
                <a:gd name="T14" fmla="*/ 4020 w 4097"/>
                <a:gd name="T15" fmla="*/ 947 h 979"/>
                <a:gd name="T16" fmla="*/ 3510 w 4097"/>
                <a:gd name="T17" fmla="*/ 947 h 979"/>
                <a:gd name="T18" fmla="*/ 3195 w 4097"/>
                <a:gd name="T19" fmla="*/ 647 h 979"/>
                <a:gd name="T20" fmla="*/ 2850 w 4097"/>
                <a:gd name="T21" fmla="*/ 932 h 979"/>
                <a:gd name="T22" fmla="*/ 990 w 4097"/>
                <a:gd name="T23" fmla="*/ 932 h 979"/>
                <a:gd name="T24" fmla="*/ 690 w 4097"/>
                <a:gd name="T25" fmla="*/ 647 h 979"/>
                <a:gd name="T26" fmla="*/ 405 w 4097"/>
                <a:gd name="T27" fmla="*/ 902 h 979"/>
                <a:gd name="T28" fmla="*/ 0 w 4097"/>
                <a:gd name="T29" fmla="*/ 857 h 979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4097"/>
                <a:gd name="T46" fmla="*/ 0 h 979"/>
                <a:gd name="T47" fmla="*/ 4097 w 4097"/>
                <a:gd name="T48" fmla="*/ 979 h 979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4097" h="979">
                  <a:moveTo>
                    <a:pt x="0" y="842"/>
                  </a:moveTo>
                  <a:cubicBezTo>
                    <a:pt x="25" y="777"/>
                    <a:pt x="20" y="552"/>
                    <a:pt x="150" y="467"/>
                  </a:cubicBezTo>
                  <a:cubicBezTo>
                    <a:pt x="225" y="422"/>
                    <a:pt x="610" y="402"/>
                    <a:pt x="780" y="332"/>
                  </a:cubicBezTo>
                  <a:cubicBezTo>
                    <a:pt x="950" y="262"/>
                    <a:pt x="1035" y="92"/>
                    <a:pt x="1170" y="47"/>
                  </a:cubicBezTo>
                  <a:cubicBezTo>
                    <a:pt x="1305" y="2"/>
                    <a:pt x="1928" y="0"/>
                    <a:pt x="2235" y="62"/>
                  </a:cubicBezTo>
                  <a:cubicBezTo>
                    <a:pt x="2542" y="124"/>
                    <a:pt x="2620" y="340"/>
                    <a:pt x="2910" y="437"/>
                  </a:cubicBezTo>
                  <a:cubicBezTo>
                    <a:pt x="3200" y="534"/>
                    <a:pt x="3790" y="562"/>
                    <a:pt x="3975" y="647"/>
                  </a:cubicBezTo>
                  <a:cubicBezTo>
                    <a:pt x="4020" y="677"/>
                    <a:pt x="4097" y="897"/>
                    <a:pt x="4020" y="947"/>
                  </a:cubicBezTo>
                  <a:lnTo>
                    <a:pt x="3510" y="947"/>
                  </a:lnTo>
                  <a:cubicBezTo>
                    <a:pt x="3373" y="897"/>
                    <a:pt x="3420" y="662"/>
                    <a:pt x="3195" y="647"/>
                  </a:cubicBezTo>
                  <a:cubicBezTo>
                    <a:pt x="2970" y="632"/>
                    <a:pt x="2910" y="722"/>
                    <a:pt x="2850" y="932"/>
                  </a:cubicBezTo>
                  <a:cubicBezTo>
                    <a:pt x="2483" y="979"/>
                    <a:pt x="1762" y="932"/>
                    <a:pt x="990" y="932"/>
                  </a:cubicBezTo>
                  <a:cubicBezTo>
                    <a:pt x="930" y="812"/>
                    <a:pt x="945" y="632"/>
                    <a:pt x="690" y="647"/>
                  </a:cubicBezTo>
                  <a:cubicBezTo>
                    <a:pt x="435" y="662"/>
                    <a:pt x="465" y="752"/>
                    <a:pt x="405" y="902"/>
                  </a:cubicBezTo>
                  <a:cubicBezTo>
                    <a:pt x="232" y="902"/>
                    <a:pt x="84" y="866"/>
                    <a:pt x="0" y="857"/>
                  </a:cubicBezTo>
                </a:path>
              </a:pathLst>
            </a:cu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813090" name="Group 53"/>
            <p:cNvGrpSpPr>
              <a:grpSpLocks/>
            </p:cNvGrpSpPr>
            <p:nvPr/>
          </p:nvGrpSpPr>
          <p:grpSpPr bwMode="auto">
            <a:xfrm>
              <a:off x="9315" y="9669"/>
              <a:ext cx="540" cy="540"/>
              <a:chOff x="9315" y="9915"/>
              <a:chExt cx="600" cy="600"/>
            </a:xfrm>
          </p:grpSpPr>
          <p:sp>
            <p:nvSpPr>
              <p:cNvPr id="813096" name="Oval 54"/>
              <p:cNvSpPr>
                <a:spLocks noChangeArrowheads="1"/>
              </p:cNvSpPr>
              <p:nvPr/>
            </p:nvSpPr>
            <p:spPr bwMode="auto">
              <a:xfrm>
                <a:off x="9315" y="9915"/>
                <a:ext cx="600" cy="600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110000"/>
                  </a:lnSpc>
                </a:pPr>
                <a:endParaRPr lang="en-ZA"/>
              </a:p>
            </p:txBody>
          </p:sp>
          <p:sp>
            <p:nvSpPr>
              <p:cNvPr id="813097" name="Oval 55"/>
              <p:cNvSpPr>
                <a:spLocks noChangeArrowheads="1"/>
              </p:cNvSpPr>
              <p:nvPr/>
            </p:nvSpPr>
            <p:spPr bwMode="auto">
              <a:xfrm>
                <a:off x="9420" y="10020"/>
                <a:ext cx="390" cy="390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110000"/>
                  </a:lnSpc>
                </a:pPr>
                <a:endParaRPr lang="en-ZA"/>
              </a:p>
            </p:txBody>
          </p:sp>
        </p:grpSp>
        <p:grpSp>
          <p:nvGrpSpPr>
            <p:cNvPr id="813091" name="Group 56"/>
            <p:cNvGrpSpPr>
              <a:grpSpLocks/>
            </p:cNvGrpSpPr>
            <p:nvPr/>
          </p:nvGrpSpPr>
          <p:grpSpPr bwMode="auto">
            <a:xfrm>
              <a:off x="11775" y="9669"/>
              <a:ext cx="540" cy="540"/>
              <a:chOff x="9315" y="9915"/>
              <a:chExt cx="600" cy="600"/>
            </a:xfrm>
          </p:grpSpPr>
          <p:sp>
            <p:nvSpPr>
              <p:cNvPr id="813094" name="Oval 57"/>
              <p:cNvSpPr>
                <a:spLocks noChangeArrowheads="1"/>
              </p:cNvSpPr>
              <p:nvPr/>
            </p:nvSpPr>
            <p:spPr bwMode="auto">
              <a:xfrm>
                <a:off x="9315" y="9915"/>
                <a:ext cx="600" cy="600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110000"/>
                  </a:lnSpc>
                </a:pPr>
                <a:endParaRPr lang="en-ZA"/>
              </a:p>
            </p:txBody>
          </p:sp>
          <p:sp>
            <p:nvSpPr>
              <p:cNvPr id="813095" name="Oval 58"/>
              <p:cNvSpPr>
                <a:spLocks noChangeArrowheads="1"/>
              </p:cNvSpPr>
              <p:nvPr/>
            </p:nvSpPr>
            <p:spPr bwMode="auto">
              <a:xfrm>
                <a:off x="9420" y="10020"/>
                <a:ext cx="390" cy="390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110000"/>
                  </a:lnSpc>
                </a:pPr>
                <a:endParaRPr lang="en-ZA"/>
              </a:p>
            </p:txBody>
          </p:sp>
        </p:grpSp>
        <p:sp>
          <p:nvSpPr>
            <p:cNvPr id="813092" name="Freeform 59"/>
            <p:cNvSpPr>
              <a:spLocks/>
            </p:cNvSpPr>
            <p:nvPr/>
          </p:nvSpPr>
          <p:spPr bwMode="auto">
            <a:xfrm>
              <a:off x="10650" y="9099"/>
              <a:ext cx="975" cy="375"/>
            </a:xfrm>
            <a:custGeom>
              <a:avLst/>
              <a:gdLst>
                <a:gd name="T0" fmla="*/ 975 w 975"/>
                <a:gd name="T1" fmla="*/ 345 h 375"/>
                <a:gd name="T2" fmla="*/ 540 w 975"/>
                <a:gd name="T3" fmla="*/ 45 h 375"/>
                <a:gd name="T4" fmla="*/ 0 w 975"/>
                <a:gd name="T5" fmla="*/ 0 h 375"/>
                <a:gd name="T6" fmla="*/ 0 w 975"/>
                <a:gd name="T7" fmla="*/ 375 h 375"/>
                <a:gd name="T8" fmla="*/ 975 w 975"/>
                <a:gd name="T9" fmla="*/ 345 h 37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75"/>
                <a:gd name="T16" fmla="*/ 0 h 375"/>
                <a:gd name="T17" fmla="*/ 975 w 975"/>
                <a:gd name="T18" fmla="*/ 375 h 37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75" h="375">
                  <a:moveTo>
                    <a:pt x="975" y="345"/>
                  </a:moveTo>
                  <a:lnTo>
                    <a:pt x="540" y="45"/>
                  </a:lnTo>
                  <a:lnTo>
                    <a:pt x="0" y="0"/>
                  </a:lnTo>
                  <a:lnTo>
                    <a:pt x="0" y="375"/>
                  </a:lnTo>
                  <a:lnTo>
                    <a:pt x="975" y="345"/>
                  </a:ln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13093" name="Freeform 60"/>
            <p:cNvSpPr>
              <a:spLocks/>
            </p:cNvSpPr>
            <p:nvPr/>
          </p:nvSpPr>
          <p:spPr bwMode="auto">
            <a:xfrm>
              <a:off x="9735" y="9114"/>
              <a:ext cx="780" cy="360"/>
            </a:xfrm>
            <a:custGeom>
              <a:avLst/>
              <a:gdLst>
                <a:gd name="T0" fmla="*/ 2209 w 720"/>
                <a:gd name="T1" fmla="*/ 0 h 330"/>
                <a:gd name="T2" fmla="*/ 1101 w 720"/>
                <a:gd name="T3" fmla="*/ 0 h 330"/>
                <a:gd name="T4" fmla="*/ 0 w 720"/>
                <a:gd name="T5" fmla="*/ 967 h 330"/>
                <a:gd name="T6" fmla="*/ 2166 w 720"/>
                <a:gd name="T7" fmla="*/ 1117 h 330"/>
                <a:gd name="T8" fmla="*/ 2209 w 720"/>
                <a:gd name="T9" fmla="*/ 0 h 33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720"/>
                <a:gd name="T16" fmla="*/ 0 h 330"/>
                <a:gd name="T17" fmla="*/ 720 w 720"/>
                <a:gd name="T18" fmla="*/ 330 h 33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720" h="330">
                  <a:moveTo>
                    <a:pt x="720" y="0"/>
                  </a:moveTo>
                  <a:lnTo>
                    <a:pt x="360" y="0"/>
                  </a:lnTo>
                  <a:lnTo>
                    <a:pt x="0" y="285"/>
                  </a:lnTo>
                  <a:lnTo>
                    <a:pt x="705" y="330"/>
                  </a:lnTo>
                  <a:lnTo>
                    <a:pt x="720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813061" name="Rectangle 3"/>
          <p:cNvSpPr>
            <a:spLocks noGrp="1" noChangeArrowheads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PHY1012F</a:t>
            </a:r>
          </a:p>
        </p:txBody>
      </p:sp>
      <p:sp>
        <p:nvSpPr>
          <p:cNvPr id="813062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D44ECF2-7A60-47F3-A697-B2B50057D004}" type="slidenum">
              <a:rPr lang="en-US" smtClean="0">
                <a:latin typeface="Koala"/>
              </a:rPr>
              <a:pPr>
                <a:defRPr/>
              </a:pPr>
              <a:t>18</a:t>
            </a:fld>
            <a:endParaRPr lang="en-US" smtClean="0">
              <a:latin typeface="Koala"/>
            </a:endParaRPr>
          </a:p>
        </p:txBody>
      </p:sp>
      <p:sp>
        <p:nvSpPr>
          <p:cNvPr id="813063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179388" y="1343025"/>
            <a:ext cx="8774112" cy="1565275"/>
          </a:xfrm>
        </p:spPr>
        <p:txBody>
          <a:bodyPr/>
          <a:lstStyle/>
          <a:p>
            <a:pPr lvl="1" indent="0" eaLnBrk="1" hangingPunct="1"/>
            <a:r>
              <a:rPr lang="en-ZA" sz="2200" smtClean="0"/>
              <a:t>Bob leaves home in Chicago at 09:00 and travels east at a steady 100 km/h.  Susan, 680 km to the east in Pittsburgh, leaves at the same time and travels west at a steady 70 km/h.  Where will they meet?</a:t>
            </a:r>
            <a:endParaRPr lang="en-US" sz="2200" smtClean="0"/>
          </a:p>
        </p:txBody>
      </p:sp>
      <p:sp>
        <p:nvSpPr>
          <p:cNvPr id="646147" name="Rectangle 3"/>
          <p:cNvSpPr>
            <a:spLocks noChangeArrowheads="1"/>
          </p:cNvSpPr>
          <p:nvPr/>
        </p:nvSpPr>
        <p:spPr bwMode="auto">
          <a:xfrm>
            <a:off x="179388" y="3094038"/>
            <a:ext cx="8774112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SzPct val="80000"/>
              <a:buFont typeface="Arial" charset="0"/>
              <a:buNone/>
            </a:pPr>
            <a:r>
              <a:rPr lang="en-ZA" sz="2200">
                <a:solidFill>
                  <a:srgbClr val="000066"/>
                </a:solidFill>
              </a:rPr>
              <a:t>Pictorial representation:</a:t>
            </a:r>
            <a:endParaRPr lang="en-US" sz="2200">
              <a:solidFill>
                <a:srgbClr val="000066"/>
              </a:solidFill>
            </a:endParaRPr>
          </a:p>
        </p:txBody>
      </p:sp>
      <p:sp>
        <p:nvSpPr>
          <p:cNvPr id="646210" name="Rectangle 66"/>
          <p:cNvSpPr>
            <a:spLocks noChangeArrowheads="1"/>
          </p:cNvSpPr>
          <p:nvPr/>
        </p:nvSpPr>
        <p:spPr bwMode="auto">
          <a:xfrm>
            <a:off x="109538" y="4616450"/>
            <a:ext cx="1846262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 indent="1588">
              <a:lnSpc>
                <a:spcPct val="110000"/>
              </a:lnSpc>
            </a:pPr>
            <a:r>
              <a:rPr lang="en-US" sz="2000" b="1">
                <a:solidFill>
                  <a:srgbClr val="000066"/>
                </a:solidFill>
                <a:latin typeface="Times New Roman" pitchFamily="18" charset="0"/>
              </a:rPr>
              <a:t>(</a:t>
            </a:r>
            <a:r>
              <a:rPr lang="en-US" sz="2000" b="1" i="1">
                <a:solidFill>
                  <a:srgbClr val="000066"/>
                </a:solidFill>
                <a:latin typeface="Times New Roman" pitchFamily="18" charset="0"/>
              </a:rPr>
              <a:t>x</a:t>
            </a:r>
            <a:r>
              <a:rPr lang="en-US" sz="2000" b="1" baseline="-25000">
                <a:solidFill>
                  <a:srgbClr val="000066"/>
                </a:solidFill>
                <a:latin typeface="Times New Roman" pitchFamily="18" charset="0"/>
              </a:rPr>
              <a:t>0</a:t>
            </a:r>
            <a:r>
              <a:rPr lang="en-US" sz="2000" b="1">
                <a:solidFill>
                  <a:srgbClr val="000066"/>
                </a:solidFill>
                <a:latin typeface="Times New Roman" pitchFamily="18" charset="0"/>
              </a:rPr>
              <a:t>)</a:t>
            </a:r>
            <a:r>
              <a:rPr lang="en-US" sz="2000" b="1" baseline="-25000">
                <a:solidFill>
                  <a:srgbClr val="000066"/>
                </a:solidFill>
                <a:latin typeface="Times New Roman" pitchFamily="18" charset="0"/>
              </a:rPr>
              <a:t>B</a:t>
            </a:r>
            <a:r>
              <a:rPr lang="en-US" sz="2000" b="1">
                <a:solidFill>
                  <a:srgbClr val="000066"/>
                </a:solidFill>
                <a:latin typeface="Times New Roman" pitchFamily="18" charset="0"/>
              </a:rPr>
              <a:t>, (</a:t>
            </a:r>
            <a:r>
              <a:rPr lang="en-US" sz="2000" b="1" i="1">
                <a:solidFill>
                  <a:srgbClr val="000066"/>
                </a:solidFill>
                <a:latin typeface="Times New Roman" pitchFamily="18" charset="0"/>
              </a:rPr>
              <a:t>v</a:t>
            </a:r>
            <a:r>
              <a:rPr lang="en-US" sz="2000" b="1" i="1" baseline="-25000">
                <a:solidFill>
                  <a:srgbClr val="000066"/>
                </a:solidFill>
                <a:latin typeface="Times New Roman" pitchFamily="18" charset="0"/>
              </a:rPr>
              <a:t>x</a:t>
            </a:r>
            <a:r>
              <a:rPr lang="en-US" sz="2000" b="1">
                <a:solidFill>
                  <a:srgbClr val="000066"/>
                </a:solidFill>
                <a:latin typeface="Times New Roman" pitchFamily="18" charset="0"/>
              </a:rPr>
              <a:t>)</a:t>
            </a:r>
            <a:r>
              <a:rPr lang="en-US" sz="2000" b="1" baseline="-25000">
                <a:solidFill>
                  <a:srgbClr val="000066"/>
                </a:solidFill>
                <a:latin typeface="Times New Roman" pitchFamily="18" charset="0"/>
              </a:rPr>
              <a:t>B</a:t>
            </a:r>
            <a:r>
              <a:rPr lang="en-US" sz="2000" b="1">
                <a:solidFill>
                  <a:srgbClr val="000066"/>
                </a:solidFill>
                <a:latin typeface="Times New Roman" pitchFamily="18" charset="0"/>
              </a:rPr>
              <a:t>, </a:t>
            </a:r>
            <a:r>
              <a:rPr lang="en-US" sz="2000" b="1" i="1">
                <a:solidFill>
                  <a:srgbClr val="000066"/>
                </a:solidFill>
                <a:latin typeface="Times New Roman" pitchFamily="18" charset="0"/>
              </a:rPr>
              <a:t>t</a:t>
            </a:r>
            <a:r>
              <a:rPr lang="en-US" sz="2000" b="1" baseline="-25000">
                <a:solidFill>
                  <a:srgbClr val="000066"/>
                </a:solidFill>
                <a:latin typeface="Times New Roman" pitchFamily="18" charset="0"/>
              </a:rPr>
              <a:t>0</a:t>
            </a:r>
          </a:p>
        </p:txBody>
      </p:sp>
      <p:sp>
        <p:nvSpPr>
          <p:cNvPr id="646211" name="Rectangle 67"/>
          <p:cNvSpPr>
            <a:spLocks noChangeArrowheads="1"/>
          </p:cNvSpPr>
          <p:nvPr/>
        </p:nvSpPr>
        <p:spPr bwMode="auto">
          <a:xfrm>
            <a:off x="1881188" y="3827463"/>
            <a:ext cx="1482725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 indent="1588">
              <a:lnSpc>
                <a:spcPct val="110000"/>
              </a:lnSpc>
            </a:pPr>
            <a:r>
              <a:rPr lang="en-US" sz="2000" b="1">
                <a:solidFill>
                  <a:srgbClr val="000066"/>
                </a:solidFill>
                <a:latin typeface="Times New Roman" pitchFamily="18" charset="0"/>
              </a:rPr>
              <a:t>(</a:t>
            </a:r>
            <a:r>
              <a:rPr lang="en-US" sz="2000" b="1" i="1">
                <a:solidFill>
                  <a:srgbClr val="000066"/>
                </a:solidFill>
                <a:latin typeface="Times New Roman" pitchFamily="18" charset="0"/>
              </a:rPr>
              <a:t>a</a:t>
            </a:r>
            <a:r>
              <a:rPr lang="en-US" sz="2000" b="1" i="1" baseline="-25000">
                <a:solidFill>
                  <a:srgbClr val="000066"/>
                </a:solidFill>
                <a:latin typeface="Times New Roman" pitchFamily="18" charset="0"/>
              </a:rPr>
              <a:t>x</a:t>
            </a:r>
            <a:r>
              <a:rPr lang="en-US" sz="2000" b="1">
                <a:solidFill>
                  <a:srgbClr val="000066"/>
                </a:solidFill>
                <a:latin typeface="Times New Roman" pitchFamily="18" charset="0"/>
              </a:rPr>
              <a:t>)</a:t>
            </a:r>
            <a:r>
              <a:rPr lang="en-US" sz="2000" b="1" baseline="-25000">
                <a:solidFill>
                  <a:srgbClr val="000066"/>
                </a:solidFill>
                <a:latin typeface="Times New Roman" pitchFamily="18" charset="0"/>
              </a:rPr>
              <a:t>B</a:t>
            </a:r>
            <a:r>
              <a:rPr lang="en-US" sz="2000" b="1">
                <a:solidFill>
                  <a:srgbClr val="000066"/>
                </a:solidFill>
                <a:latin typeface="Times New Roman" pitchFamily="18" charset="0"/>
              </a:rPr>
              <a:t> = 0</a:t>
            </a:r>
            <a:endParaRPr lang="en-US" sz="2000" b="1" i="1" baseline="-25000">
              <a:solidFill>
                <a:srgbClr val="000066"/>
              </a:solidFill>
              <a:latin typeface="Times New Roman" pitchFamily="18" charset="0"/>
            </a:endParaRPr>
          </a:p>
        </p:txBody>
      </p:sp>
      <p:sp>
        <p:nvSpPr>
          <p:cNvPr id="646212" name="Rectangle 68"/>
          <p:cNvSpPr>
            <a:spLocks noChangeArrowheads="1"/>
          </p:cNvSpPr>
          <p:nvPr/>
        </p:nvSpPr>
        <p:spPr bwMode="auto">
          <a:xfrm>
            <a:off x="7137400" y="4441825"/>
            <a:ext cx="1846263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 indent="1588">
              <a:lnSpc>
                <a:spcPct val="110000"/>
              </a:lnSpc>
            </a:pPr>
            <a:r>
              <a:rPr lang="en-US" sz="2000" b="1">
                <a:solidFill>
                  <a:srgbClr val="000066"/>
                </a:solidFill>
                <a:latin typeface="Times New Roman" pitchFamily="18" charset="0"/>
              </a:rPr>
              <a:t>(</a:t>
            </a:r>
            <a:r>
              <a:rPr lang="en-US" sz="2000" b="1" i="1">
                <a:solidFill>
                  <a:srgbClr val="000066"/>
                </a:solidFill>
                <a:latin typeface="Times New Roman" pitchFamily="18" charset="0"/>
              </a:rPr>
              <a:t>x</a:t>
            </a:r>
            <a:r>
              <a:rPr lang="en-US" sz="2000" b="1" baseline="-25000">
                <a:solidFill>
                  <a:srgbClr val="000066"/>
                </a:solidFill>
                <a:latin typeface="Times New Roman" pitchFamily="18" charset="0"/>
              </a:rPr>
              <a:t>0</a:t>
            </a:r>
            <a:r>
              <a:rPr lang="en-US" sz="2000" b="1">
                <a:solidFill>
                  <a:srgbClr val="000066"/>
                </a:solidFill>
                <a:latin typeface="Times New Roman" pitchFamily="18" charset="0"/>
              </a:rPr>
              <a:t>)</a:t>
            </a:r>
            <a:r>
              <a:rPr lang="en-US" sz="2000" b="1" baseline="-25000">
                <a:solidFill>
                  <a:srgbClr val="000066"/>
                </a:solidFill>
                <a:latin typeface="Times New Roman" pitchFamily="18" charset="0"/>
              </a:rPr>
              <a:t>S</a:t>
            </a:r>
            <a:r>
              <a:rPr lang="en-US" sz="2000" b="1">
                <a:solidFill>
                  <a:srgbClr val="000066"/>
                </a:solidFill>
                <a:latin typeface="Times New Roman" pitchFamily="18" charset="0"/>
              </a:rPr>
              <a:t>, (</a:t>
            </a:r>
            <a:r>
              <a:rPr lang="en-US" sz="2000" b="1" i="1">
                <a:solidFill>
                  <a:srgbClr val="000066"/>
                </a:solidFill>
                <a:latin typeface="Times New Roman" pitchFamily="18" charset="0"/>
              </a:rPr>
              <a:t>v</a:t>
            </a:r>
            <a:r>
              <a:rPr lang="en-US" sz="2000" b="1" i="1" baseline="-25000">
                <a:solidFill>
                  <a:srgbClr val="000066"/>
                </a:solidFill>
                <a:latin typeface="Times New Roman" pitchFamily="18" charset="0"/>
              </a:rPr>
              <a:t>x</a:t>
            </a:r>
            <a:r>
              <a:rPr lang="en-US" sz="2000" b="1">
                <a:solidFill>
                  <a:srgbClr val="000066"/>
                </a:solidFill>
                <a:latin typeface="Times New Roman" pitchFamily="18" charset="0"/>
              </a:rPr>
              <a:t>)</a:t>
            </a:r>
            <a:r>
              <a:rPr lang="en-US" sz="2000" b="1" baseline="-25000">
                <a:solidFill>
                  <a:srgbClr val="000066"/>
                </a:solidFill>
                <a:latin typeface="Times New Roman" pitchFamily="18" charset="0"/>
              </a:rPr>
              <a:t>S</a:t>
            </a:r>
            <a:r>
              <a:rPr lang="en-US" sz="2000" b="1">
                <a:solidFill>
                  <a:srgbClr val="000066"/>
                </a:solidFill>
                <a:latin typeface="Times New Roman" pitchFamily="18" charset="0"/>
              </a:rPr>
              <a:t>, </a:t>
            </a:r>
            <a:r>
              <a:rPr lang="en-US" sz="2000" b="1" i="1">
                <a:solidFill>
                  <a:srgbClr val="000066"/>
                </a:solidFill>
                <a:latin typeface="Times New Roman" pitchFamily="18" charset="0"/>
              </a:rPr>
              <a:t>t</a:t>
            </a:r>
            <a:r>
              <a:rPr lang="en-US" sz="2000" b="1" baseline="-25000">
                <a:solidFill>
                  <a:srgbClr val="000066"/>
                </a:solidFill>
                <a:latin typeface="Times New Roman" pitchFamily="18" charset="0"/>
              </a:rPr>
              <a:t>0</a:t>
            </a:r>
          </a:p>
        </p:txBody>
      </p:sp>
      <p:sp>
        <p:nvSpPr>
          <p:cNvPr id="646213" name="Rectangle 69"/>
          <p:cNvSpPr>
            <a:spLocks noChangeArrowheads="1"/>
          </p:cNvSpPr>
          <p:nvPr/>
        </p:nvSpPr>
        <p:spPr bwMode="auto">
          <a:xfrm>
            <a:off x="3983038" y="4357688"/>
            <a:ext cx="1846262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 indent="1588">
              <a:lnSpc>
                <a:spcPct val="110000"/>
              </a:lnSpc>
            </a:pPr>
            <a:r>
              <a:rPr lang="en-US" sz="2000" b="1">
                <a:solidFill>
                  <a:srgbClr val="000066"/>
                </a:solidFill>
                <a:latin typeface="Times New Roman" pitchFamily="18" charset="0"/>
              </a:rPr>
              <a:t>(</a:t>
            </a:r>
            <a:r>
              <a:rPr lang="en-US" sz="2000" b="1" i="1">
                <a:solidFill>
                  <a:srgbClr val="000066"/>
                </a:solidFill>
                <a:latin typeface="Times New Roman" pitchFamily="18" charset="0"/>
              </a:rPr>
              <a:t>x</a:t>
            </a:r>
            <a:r>
              <a:rPr lang="en-US" sz="2000" b="1" baseline="-25000">
                <a:solidFill>
                  <a:srgbClr val="000066"/>
                </a:solidFill>
                <a:latin typeface="Times New Roman" pitchFamily="18" charset="0"/>
              </a:rPr>
              <a:t>1</a:t>
            </a:r>
            <a:r>
              <a:rPr lang="en-US" sz="2000" b="1">
                <a:solidFill>
                  <a:srgbClr val="000066"/>
                </a:solidFill>
                <a:latin typeface="Times New Roman" pitchFamily="18" charset="0"/>
              </a:rPr>
              <a:t>)</a:t>
            </a:r>
            <a:r>
              <a:rPr lang="en-US" sz="2000" b="1" baseline="-25000">
                <a:solidFill>
                  <a:srgbClr val="000066"/>
                </a:solidFill>
                <a:latin typeface="Times New Roman" pitchFamily="18" charset="0"/>
              </a:rPr>
              <a:t>B</a:t>
            </a:r>
            <a:r>
              <a:rPr lang="en-US" sz="2000" b="1">
                <a:solidFill>
                  <a:srgbClr val="000066"/>
                </a:solidFill>
                <a:latin typeface="Times New Roman" pitchFamily="18" charset="0"/>
              </a:rPr>
              <a:t>, (</a:t>
            </a:r>
            <a:r>
              <a:rPr lang="en-US" sz="2000" b="1" i="1">
                <a:solidFill>
                  <a:srgbClr val="000066"/>
                </a:solidFill>
                <a:latin typeface="Times New Roman" pitchFamily="18" charset="0"/>
              </a:rPr>
              <a:t>v</a:t>
            </a:r>
            <a:r>
              <a:rPr lang="en-US" sz="2000" b="1" i="1" baseline="-25000">
                <a:solidFill>
                  <a:srgbClr val="000066"/>
                </a:solidFill>
                <a:latin typeface="Times New Roman" pitchFamily="18" charset="0"/>
              </a:rPr>
              <a:t>x</a:t>
            </a:r>
            <a:r>
              <a:rPr lang="en-US" sz="2000" b="1">
                <a:solidFill>
                  <a:srgbClr val="000066"/>
                </a:solidFill>
                <a:latin typeface="Times New Roman" pitchFamily="18" charset="0"/>
              </a:rPr>
              <a:t>)</a:t>
            </a:r>
            <a:r>
              <a:rPr lang="en-US" sz="2000" b="1" baseline="-25000">
                <a:solidFill>
                  <a:srgbClr val="000066"/>
                </a:solidFill>
                <a:latin typeface="Times New Roman" pitchFamily="18" charset="0"/>
              </a:rPr>
              <a:t>B</a:t>
            </a:r>
            <a:r>
              <a:rPr lang="en-US" sz="2000" b="1">
                <a:solidFill>
                  <a:srgbClr val="000066"/>
                </a:solidFill>
                <a:latin typeface="Times New Roman" pitchFamily="18" charset="0"/>
              </a:rPr>
              <a:t>, </a:t>
            </a:r>
            <a:r>
              <a:rPr lang="en-US" sz="2000" b="1" i="1">
                <a:solidFill>
                  <a:srgbClr val="000066"/>
                </a:solidFill>
                <a:latin typeface="Times New Roman" pitchFamily="18" charset="0"/>
              </a:rPr>
              <a:t>t</a:t>
            </a:r>
            <a:r>
              <a:rPr lang="en-US" sz="2000" b="1" baseline="-25000">
                <a:solidFill>
                  <a:srgbClr val="000066"/>
                </a:solidFill>
                <a:latin typeface="Times New Roman" pitchFamily="18" charset="0"/>
              </a:rPr>
              <a:t>1</a:t>
            </a:r>
            <a:br>
              <a:rPr lang="en-US" sz="2000" b="1" baseline="-25000">
                <a:solidFill>
                  <a:srgbClr val="000066"/>
                </a:solidFill>
                <a:latin typeface="Times New Roman" pitchFamily="18" charset="0"/>
              </a:rPr>
            </a:br>
            <a:r>
              <a:rPr lang="en-US" sz="2000" b="1" baseline="-2500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sz="2000" b="1">
                <a:solidFill>
                  <a:srgbClr val="000066"/>
                </a:solidFill>
                <a:latin typeface="Times New Roman" pitchFamily="18" charset="0"/>
              </a:rPr>
              <a:t>(</a:t>
            </a:r>
            <a:r>
              <a:rPr lang="en-US" sz="2000" b="1" i="1">
                <a:solidFill>
                  <a:srgbClr val="000066"/>
                </a:solidFill>
                <a:latin typeface="Times New Roman" pitchFamily="18" charset="0"/>
              </a:rPr>
              <a:t>x</a:t>
            </a:r>
            <a:r>
              <a:rPr lang="en-US" sz="2000" b="1" baseline="-25000">
                <a:solidFill>
                  <a:srgbClr val="000066"/>
                </a:solidFill>
                <a:latin typeface="Times New Roman" pitchFamily="18" charset="0"/>
              </a:rPr>
              <a:t>1</a:t>
            </a:r>
            <a:r>
              <a:rPr lang="en-US" sz="2000" b="1">
                <a:solidFill>
                  <a:srgbClr val="000066"/>
                </a:solidFill>
                <a:latin typeface="Times New Roman" pitchFamily="18" charset="0"/>
              </a:rPr>
              <a:t>)</a:t>
            </a:r>
            <a:r>
              <a:rPr lang="en-US" sz="2000" b="1" baseline="-25000">
                <a:solidFill>
                  <a:srgbClr val="000066"/>
                </a:solidFill>
                <a:latin typeface="Times New Roman" pitchFamily="18" charset="0"/>
              </a:rPr>
              <a:t>S</a:t>
            </a:r>
            <a:r>
              <a:rPr lang="en-US" sz="2000" b="1">
                <a:solidFill>
                  <a:srgbClr val="000066"/>
                </a:solidFill>
                <a:latin typeface="Times New Roman" pitchFamily="18" charset="0"/>
              </a:rPr>
              <a:t>, (</a:t>
            </a:r>
            <a:r>
              <a:rPr lang="en-US" sz="2000" b="1" i="1">
                <a:solidFill>
                  <a:srgbClr val="000066"/>
                </a:solidFill>
                <a:latin typeface="Times New Roman" pitchFamily="18" charset="0"/>
              </a:rPr>
              <a:t>v</a:t>
            </a:r>
            <a:r>
              <a:rPr lang="en-US" sz="2000" b="1" i="1" baseline="-25000">
                <a:solidFill>
                  <a:srgbClr val="000066"/>
                </a:solidFill>
                <a:latin typeface="Times New Roman" pitchFamily="18" charset="0"/>
              </a:rPr>
              <a:t>x</a:t>
            </a:r>
            <a:r>
              <a:rPr lang="en-US" sz="2000" b="1">
                <a:solidFill>
                  <a:srgbClr val="000066"/>
                </a:solidFill>
                <a:latin typeface="Times New Roman" pitchFamily="18" charset="0"/>
              </a:rPr>
              <a:t>)</a:t>
            </a:r>
            <a:r>
              <a:rPr lang="en-US" sz="2000" b="1" baseline="-25000">
                <a:solidFill>
                  <a:srgbClr val="000066"/>
                </a:solidFill>
                <a:latin typeface="Times New Roman" pitchFamily="18" charset="0"/>
              </a:rPr>
              <a:t>S</a:t>
            </a:r>
            <a:r>
              <a:rPr lang="en-US" sz="2000" b="1">
                <a:solidFill>
                  <a:srgbClr val="000066"/>
                </a:solidFill>
                <a:latin typeface="Times New Roman" pitchFamily="18" charset="0"/>
              </a:rPr>
              <a:t>, </a:t>
            </a:r>
            <a:r>
              <a:rPr lang="en-US" sz="2000" b="1" i="1">
                <a:solidFill>
                  <a:srgbClr val="000066"/>
                </a:solidFill>
                <a:latin typeface="Times New Roman" pitchFamily="18" charset="0"/>
              </a:rPr>
              <a:t>t</a:t>
            </a:r>
            <a:r>
              <a:rPr lang="en-US" sz="2000" b="1" baseline="-25000">
                <a:solidFill>
                  <a:srgbClr val="000066"/>
                </a:solidFill>
                <a:latin typeface="Times New Roman" pitchFamily="18" charset="0"/>
              </a:rPr>
              <a:t>1</a:t>
            </a:r>
          </a:p>
        </p:txBody>
      </p:sp>
      <p:sp>
        <p:nvSpPr>
          <p:cNvPr id="646214" name="Rectangle 70"/>
          <p:cNvSpPr>
            <a:spLocks noChangeArrowheads="1"/>
          </p:cNvSpPr>
          <p:nvPr/>
        </p:nvSpPr>
        <p:spPr bwMode="auto">
          <a:xfrm>
            <a:off x="5795963" y="3827463"/>
            <a:ext cx="1482725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 indent="1588">
              <a:lnSpc>
                <a:spcPct val="110000"/>
              </a:lnSpc>
            </a:pPr>
            <a:r>
              <a:rPr lang="en-US" sz="2000" b="1">
                <a:solidFill>
                  <a:srgbClr val="000066"/>
                </a:solidFill>
                <a:latin typeface="Times New Roman" pitchFamily="18" charset="0"/>
              </a:rPr>
              <a:t>(</a:t>
            </a:r>
            <a:r>
              <a:rPr lang="en-US" sz="2000" b="1" i="1">
                <a:solidFill>
                  <a:srgbClr val="000066"/>
                </a:solidFill>
                <a:latin typeface="Times New Roman" pitchFamily="18" charset="0"/>
              </a:rPr>
              <a:t>a</a:t>
            </a:r>
            <a:r>
              <a:rPr lang="en-US" sz="2000" b="1" i="1" baseline="-25000">
                <a:solidFill>
                  <a:srgbClr val="000066"/>
                </a:solidFill>
                <a:latin typeface="Times New Roman" pitchFamily="18" charset="0"/>
              </a:rPr>
              <a:t>x</a:t>
            </a:r>
            <a:r>
              <a:rPr lang="en-US" sz="2000" b="1">
                <a:solidFill>
                  <a:srgbClr val="000066"/>
                </a:solidFill>
                <a:latin typeface="Times New Roman" pitchFamily="18" charset="0"/>
              </a:rPr>
              <a:t>)</a:t>
            </a:r>
            <a:r>
              <a:rPr lang="en-US" sz="2000" b="1" baseline="-25000">
                <a:solidFill>
                  <a:srgbClr val="000066"/>
                </a:solidFill>
                <a:latin typeface="Times New Roman" pitchFamily="18" charset="0"/>
              </a:rPr>
              <a:t>S</a:t>
            </a:r>
            <a:r>
              <a:rPr lang="en-US" sz="2000" b="1">
                <a:solidFill>
                  <a:srgbClr val="000066"/>
                </a:solidFill>
                <a:latin typeface="Times New Roman" pitchFamily="18" charset="0"/>
              </a:rPr>
              <a:t> = 0</a:t>
            </a:r>
            <a:endParaRPr lang="en-US" sz="2000" b="1" i="1" baseline="-25000">
              <a:solidFill>
                <a:srgbClr val="000066"/>
              </a:solidFill>
              <a:latin typeface="Times New Roman" pitchFamily="18" charset="0"/>
            </a:endParaRPr>
          </a:p>
        </p:txBody>
      </p:sp>
      <p:sp>
        <p:nvSpPr>
          <p:cNvPr id="813070" name="Rectangle 71"/>
          <p:cNvSpPr>
            <a:spLocks noGrp="1" noChangeArrowheads="1"/>
          </p:cNvSpPr>
          <p:nvPr>
            <p:ph type="title" idx="4294967295"/>
          </p:nvPr>
        </p:nvSpPr>
        <p:spPr>
          <a:xfrm>
            <a:off x="-3175" y="574675"/>
            <a:ext cx="9147175" cy="655638"/>
          </a:xfrm>
        </p:spPr>
        <p:txBody>
          <a:bodyPr/>
          <a:lstStyle/>
          <a:p>
            <a:pPr eaLnBrk="1" hangingPunct="1"/>
            <a:r>
              <a:rPr lang="en-ZA" sz="2800" smtClean="0"/>
              <a:t>MULTI-REPRESENTATIONAL PROBLEM-SOLVING</a:t>
            </a:r>
            <a:endParaRPr lang="en-US" sz="2800" smtClean="0"/>
          </a:p>
        </p:txBody>
      </p:sp>
      <p:sp>
        <p:nvSpPr>
          <p:cNvPr id="646218" name="Rectangle 74"/>
          <p:cNvSpPr>
            <a:spLocks noChangeArrowheads="1"/>
          </p:cNvSpPr>
          <p:nvPr/>
        </p:nvSpPr>
        <p:spPr bwMode="auto">
          <a:xfrm>
            <a:off x="557213" y="5383213"/>
            <a:ext cx="1482725" cy="427037"/>
          </a:xfrm>
          <a:prstGeom prst="rect">
            <a:avLst/>
          </a:prstGeom>
          <a:noFill/>
          <a:ln w="31750" algn="ctr">
            <a:noFill/>
            <a:miter lim="800000"/>
            <a:headEnd/>
            <a:tailEnd type="none" w="lg" len="lg"/>
          </a:ln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10000"/>
              </a:lnSpc>
            </a:pPr>
            <a:r>
              <a:rPr lang="en-US" sz="2000" b="1">
                <a:solidFill>
                  <a:srgbClr val="000066"/>
                </a:solidFill>
                <a:latin typeface="Times New Roman" pitchFamily="18" charset="0"/>
              </a:rPr>
              <a:t>(</a:t>
            </a:r>
            <a:r>
              <a:rPr lang="en-US" sz="2000" b="1" i="1">
                <a:solidFill>
                  <a:srgbClr val="000066"/>
                </a:solidFill>
                <a:latin typeface="Times New Roman" pitchFamily="18" charset="0"/>
              </a:rPr>
              <a:t>x</a:t>
            </a:r>
            <a:r>
              <a:rPr lang="en-US" sz="2000" b="1" baseline="-25000">
                <a:solidFill>
                  <a:srgbClr val="000066"/>
                </a:solidFill>
                <a:latin typeface="Times New Roman" pitchFamily="18" charset="0"/>
              </a:rPr>
              <a:t>0</a:t>
            </a:r>
            <a:r>
              <a:rPr lang="en-US" sz="2000" b="1">
                <a:solidFill>
                  <a:srgbClr val="000066"/>
                </a:solidFill>
                <a:latin typeface="Times New Roman" pitchFamily="18" charset="0"/>
              </a:rPr>
              <a:t>)</a:t>
            </a:r>
            <a:r>
              <a:rPr lang="en-US" sz="2000" b="1" baseline="-25000">
                <a:solidFill>
                  <a:srgbClr val="000066"/>
                </a:solidFill>
                <a:latin typeface="Times New Roman" pitchFamily="18" charset="0"/>
              </a:rPr>
              <a:t>B</a:t>
            </a:r>
            <a:r>
              <a:rPr lang="en-US" sz="2000" b="1">
                <a:solidFill>
                  <a:srgbClr val="000066"/>
                </a:solidFill>
                <a:latin typeface="Times New Roman" pitchFamily="18" charset="0"/>
              </a:rPr>
              <a:t> = 0 km</a:t>
            </a:r>
            <a:endParaRPr lang="en-GB" sz="2000" b="1">
              <a:solidFill>
                <a:srgbClr val="000066"/>
              </a:solidFill>
              <a:latin typeface="Times New Roman" pitchFamily="18" charset="0"/>
            </a:endParaRPr>
          </a:p>
        </p:txBody>
      </p:sp>
      <p:sp>
        <p:nvSpPr>
          <p:cNvPr id="646219" name="Rectangle 75"/>
          <p:cNvSpPr>
            <a:spLocks noChangeArrowheads="1"/>
          </p:cNvSpPr>
          <p:nvPr/>
        </p:nvSpPr>
        <p:spPr bwMode="auto">
          <a:xfrm>
            <a:off x="557213" y="5727700"/>
            <a:ext cx="1884362" cy="407988"/>
          </a:xfrm>
          <a:prstGeom prst="rect">
            <a:avLst/>
          </a:prstGeom>
          <a:noFill/>
          <a:ln w="31750" algn="ctr">
            <a:noFill/>
            <a:miter lim="800000"/>
            <a:headEnd/>
            <a:tailEnd type="none" w="lg" len="lg"/>
          </a:ln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10000"/>
              </a:lnSpc>
            </a:pPr>
            <a:r>
              <a:rPr lang="en-US" sz="2000" b="1">
                <a:solidFill>
                  <a:srgbClr val="000066"/>
                </a:solidFill>
                <a:latin typeface="Times New Roman" pitchFamily="18" charset="0"/>
              </a:rPr>
              <a:t>(</a:t>
            </a:r>
            <a:r>
              <a:rPr lang="en-US" sz="2000" b="1" i="1">
                <a:solidFill>
                  <a:srgbClr val="000066"/>
                </a:solidFill>
                <a:latin typeface="Times New Roman" pitchFamily="18" charset="0"/>
              </a:rPr>
              <a:t>x</a:t>
            </a:r>
            <a:r>
              <a:rPr lang="en-US" sz="2000" b="1" baseline="-25000">
                <a:solidFill>
                  <a:srgbClr val="000066"/>
                </a:solidFill>
                <a:latin typeface="Times New Roman" pitchFamily="18" charset="0"/>
              </a:rPr>
              <a:t>0</a:t>
            </a:r>
            <a:r>
              <a:rPr lang="en-US" sz="2000" b="1">
                <a:solidFill>
                  <a:srgbClr val="000066"/>
                </a:solidFill>
                <a:latin typeface="Times New Roman" pitchFamily="18" charset="0"/>
              </a:rPr>
              <a:t>)</a:t>
            </a:r>
            <a:r>
              <a:rPr lang="en-US" sz="2000" b="1" baseline="-25000">
                <a:solidFill>
                  <a:srgbClr val="000066"/>
                </a:solidFill>
                <a:latin typeface="Times New Roman" pitchFamily="18" charset="0"/>
              </a:rPr>
              <a:t>S</a:t>
            </a:r>
            <a:r>
              <a:rPr lang="en-US" sz="2000" b="1">
                <a:solidFill>
                  <a:srgbClr val="000066"/>
                </a:solidFill>
                <a:latin typeface="Times New Roman" pitchFamily="18" charset="0"/>
              </a:rPr>
              <a:t> = +680 km</a:t>
            </a:r>
            <a:endParaRPr lang="en-GB" sz="2000" b="1">
              <a:solidFill>
                <a:srgbClr val="000066"/>
              </a:solidFill>
              <a:latin typeface="Times New Roman" pitchFamily="18" charset="0"/>
            </a:endParaRPr>
          </a:p>
        </p:txBody>
      </p:sp>
      <p:sp>
        <p:nvSpPr>
          <p:cNvPr id="646220" name="Rectangle 76"/>
          <p:cNvSpPr>
            <a:spLocks noChangeArrowheads="1"/>
          </p:cNvSpPr>
          <p:nvPr/>
        </p:nvSpPr>
        <p:spPr bwMode="auto">
          <a:xfrm>
            <a:off x="2413000" y="5383213"/>
            <a:ext cx="2103438" cy="407987"/>
          </a:xfrm>
          <a:prstGeom prst="rect">
            <a:avLst/>
          </a:prstGeom>
          <a:noFill/>
          <a:ln w="31750" algn="ctr">
            <a:noFill/>
            <a:miter lim="800000"/>
            <a:headEnd/>
            <a:tailEnd type="none" w="lg" len="lg"/>
          </a:ln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10000"/>
              </a:lnSpc>
            </a:pPr>
            <a:r>
              <a:rPr lang="en-US" sz="2000" b="1">
                <a:solidFill>
                  <a:srgbClr val="000066"/>
                </a:solidFill>
                <a:latin typeface="Times New Roman" pitchFamily="18" charset="0"/>
              </a:rPr>
              <a:t>(</a:t>
            </a:r>
            <a:r>
              <a:rPr lang="en-US" sz="2000" b="1" i="1">
                <a:solidFill>
                  <a:srgbClr val="000066"/>
                </a:solidFill>
                <a:latin typeface="Times New Roman" pitchFamily="18" charset="0"/>
              </a:rPr>
              <a:t>v</a:t>
            </a:r>
            <a:r>
              <a:rPr lang="en-US" sz="2000" b="1" i="1" baseline="-25000">
                <a:solidFill>
                  <a:srgbClr val="000066"/>
                </a:solidFill>
                <a:latin typeface="Times New Roman" pitchFamily="18" charset="0"/>
              </a:rPr>
              <a:t>x</a:t>
            </a:r>
            <a:r>
              <a:rPr lang="en-US" sz="2000" b="1">
                <a:solidFill>
                  <a:srgbClr val="000066"/>
                </a:solidFill>
                <a:latin typeface="Times New Roman" pitchFamily="18" charset="0"/>
              </a:rPr>
              <a:t>)</a:t>
            </a:r>
            <a:r>
              <a:rPr lang="en-US" sz="2000" b="1" baseline="-25000">
                <a:solidFill>
                  <a:srgbClr val="000066"/>
                </a:solidFill>
                <a:latin typeface="Times New Roman" pitchFamily="18" charset="0"/>
              </a:rPr>
              <a:t>B</a:t>
            </a:r>
            <a:r>
              <a:rPr lang="en-US" sz="2000" b="1">
                <a:solidFill>
                  <a:srgbClr val="000066"/>
                </a:solidFill>
                <a:latin typeface="Times New Roman" pitchFamily="18" charset="0"/>
              </a:rPr>
              <a:t> = +100 km/h</a:t>
            </a:r>
            <a:endParaRPr lang="en-GB" sz="2000" b="1">
              <a:solidFill>
                <a:srgbClr val="000066"/>
              </a:solidFill>
              <a:latin typeface="Times New Roman" pitchFamily="18" charset="0"/>
            </a:endParaRPr>
          </a:p>
        </p:txBody>
      </p:sp>
      <p:sp>
        <p:nvSpPr>
          <p:cNvPr id="646221" name="Rectangle 77"/>
          <p:cNvSpPr>
            <a:spLocks noChangeArrowheads="1"/>
          </p:cNvSpPr>
          <p:nvPr/>
        </p:nvSpPr>
        <p:spPr bwMode="auto">
          <a:xfrm>
            <a:off x="2413000" y="5727700"/>
            <a:ext cx="1916113" cy="427038"/>
          </a:xfrm>
          <a:prstGeom prst="rect">
            <a:avLst/>
          </a:prstGeom>
          <a:noFill/>
          <a:ln w="31750" algn="ctr">
            <a:noFill/>
            <a:miter lim="800000"/>
            <a:headEnd/>
            <a:tailEnd type="none" w="lg" len="lg"/>
          </a:ln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10000"/>
              </a:lnSpc>
            </a:pPr>
            <a:r>
              <a:rPr lang="en-US" sz="2000" b="1">
                <a:solidFill>
                  <a:srgbClr val="000066"/>
                </a:solidFill>
                <a:latin typeface="Times New Roman" pitchFamily="18" charset="0"/>
              </a:rPr>
              <a:t>(</a:t>
            </a:r>
            <a:r>
              <a:rPr lang="en-US" sz="2000" b="1" i="1">
                <a:solidFill>
                  <a:srgbClr val="000066"/>
                </a:solidFill>
                <a:latin typeface="Times New Roman" pitchFamily="18" charset="0"/>
              </a:rPr>
              <a:t>v</a:t>
            </a:r>
            <a:r>
              <a:rPr lang="en-US" sz="2000" b="1" i="1" baseline="-25000">
                <a:solidFill>
                  <a:srgbClr val="000066"/>
                </a:solidFill>
                <a:latin typeface="Times New Roman" pitchFamily="18" charset="0"/>
              </a:rPr>
              <a:t>x</a:t>
            </a:r>
            <a:r>
              <a:rPr lang="en-US" sz="2000" b="1">
                <a:solidFill>
                  <a:srgbClr val="000066"/>
                </a:solidFill>
                <a:latin typeface="Times New Roman" pitchFamily="18" charset="0"/>
              </a:rPr>
              <a:t>)</a:t>
            </a:r>
            <a:r>
              <a:rPr lang="en-US" sz="2000" b="1" baseline="-25000">
                <a:solidFill>
                  <a:srgbClr val="000066"/>
                </a:solidFill>
                <a:latin typeface="Times New Roman" pitchFamily="18" charset="0"/>
              </a:rPr>
              <a:t>S</a:t>
            </a:r>
            <a:r>
              <a:rPr lang="en-US" sz="2000" b="1">
                <a:solidFill>
                  <a:srgbClr val="000066"/>
                </a:solidFill>
                <a:latin typeface="Times New Roman" pitchFamily="18" charset="0"/>
              </a:rPr>
              <a:t> = </a:t>
            </a:r>
            <a:r>
              <a:rPr lang="en-US" sz="20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–7</a:t>
            </a:r>
            <a:r>
              <a:rPr lang="en-US" sz="2000" b="1">
                <a:solidFill>
                  <a:srgbClr val="000066"/>
                </a:solidFill>
                <a:latin typeface="Times New Roman" pitchFamily="18" charset="0"/>
              </a:rPr>
              <a:t>0 km/h</a:t>
            </a:r>
            <a:endParaRPr lang="en-GB" sz="2000" b="1">
              <a:solidFill>
                <a:srgbClr val="000066"/>
              </a:solidFill>
              <a:latin typeface="Times New Roman" pitchFamily="18" charset="0"/>
            </a:endParaRPr>
          </a:p>
        </p:txBody>
      </p:sp>
      <p:sp>
        <p:nvSpPr>
          <p:cNvPr id="646222" name="Rectangle 78"/>
          <p:cNvSpPr>
            <a:spLocks noChangeArrowheads="1"/>
          </p:cNvSpPr>
          <p:nvPr/>
        </p:nvSpPr>
        <p:spPr bwMode="auto">
          <a:xfrm>
            <a:off x="4716463" y="5383213"/>
            <a:ext cx="936625" cy="427037"/>
          </a:xfrm>
          <a:prstGeom prst="rect">
            <a:avLst/>
          </a:prstGeom>
          <a:noFill/>
          <a:ln w="31750" algn="ctr">
            <a:noFill/>
            <a:miter lim="800000"/>
            <a:headEnd/>
            <a:tailEnd type="none" w="lg" len="lg"/>
          </a:ln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10000"/>
              </a:lnSpc>
            </a:pPr>
            <a:r>
              <a:rPr lang="en-US" sz="2000" b="1" i="1">
                <a:solidFill>
                  <a:srgbClr val="000066"/>
                </a:solidFill>
                <a:latin typeface="Times New Roman" pitchFamily="18" charset="0"/>
              </a:rPr>
              <a:t>t</a:t>
            </a:r>
            <a:r>
              <a:rPr lang="en-US" sz="2000" b="1" baseline="-25000">
                <a:solidFill>
                  <a:srgbClr val="000066"/>
                </a:solidFill>
                <a:latin typeface="Times New Roman" pitchFamily="18" charset="0"/>
              </a:rPr>
              <a:t>0</a:t>
            </a:r>
            <a:r>
              <a:rPr lang="en-US" sz="2000" b="1">
                <a:solidFill>
                  <a:srgbClr val="000066"/>
                </a:solidFill>
                <a:latin typeface="Times New Roman" pitchFamily="18" charset="0"/>
              </a:rPr>
              <a:t> = 0 h</a:t>
            </a:r>
            <a:endParaRPr lang="en-GB" sz="2000" b="1">
              <a:solidFill>
                <a:srgbClr val="000066"/>
              </a:solidFill>
              <a:latin typeface="Times New Roman" pitchFamily="18" charset="0"/>
            </a:endParaRPr>
          </a:p>
        </p:txBody>
      </p:sp>
      <p:sp>
        <p:nvSpPr>
          <p:cNvPr id="646223" name="Rectangle 79"/>
          <p:cNvSpPr>
            <a:spLocks noChangeArrowheads="1"/>
          </p:cNvSpPr>
          <p:nvPr/>
        </p:nvSpPr>
        <p:spPr bwMode="auto">
          <a:xfrm>
            <a:off x="5981700" y="5383213"/>
            <a:ext cx="2500313" cy="427037"/>
          </a:xfrm>
          <a:prstGeom prst="rect">
            <a:avLst/>
          </a:prstGeom>
          <a:noFill/>
          <a:ln w="31750" algn="ctr">
            <a:noFill/>
            <a:miter lim="800000"/>
            <a:headEnd/>
            <a:tailEnd type="none" w="lg" len="lg"/>
          </a:ln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10000"/>
              </a:lnSpc>
            </a:pPr>
            <a:r>
              <a:rPr lang="en-US" sz="2000" b="1" i="1">
                <a:solidFill>
                  <a:srgbClr val="000066"/>
                </a:solidFill>
                <a:latin typeface="Times New Roman" pitchFamily="18" charset="0"/>
              </a:rPr>
              <a:t>t</a:t>
            </a:r>
            <a:r>
              <a:rPr lang="en-US" sz="2000" b="1" baseline="-25000">
                <a:solidFill>
                  <a:srgbClr val="000066"/>
                </a:solidFill>
                <a:latin typeface="Times New Roman" pitchFamily="18" charset="0"/>
              </a:rPr>
              <a:t>1</a:t>
            </a:r>
            <a:r>
              <a:rPr lang="en-US" sz="2000" b="1">
                <a:solidFill>
                  <a:srgbClr val="000066"/>
                </a:solidFill>
                <a:latin typeface="Times New Roman" pitchFamily="18" charset="0"/>
              </a:rPr>
              <a:t> is when (</a:t>
            </a:r>
            <a:r>
              <a:rPr lang="en-US" sz="2000" b="1" i="1">
                <a:solidFill>
                  <a:srgbClr val="000066"/>
                </a:solidFill>
                <a:latin typeface="Times New Roman" pitchFamily="18" charset="0"/>
              </a:rPr>
              <a:t>x</a:t>
            </a:r>
            <a:r>
              <a:rPr lang="en-US" sz="2000" b="1" baseline="-25000">
                <a:solidFill>
                  <a:srgbClr val="000066"/>
                </a:solidFill>
                <a:latin typeface="Times New Roman" pitchFamily="18" charset="0"/>
              </a:rPr>
              <a:t>1</a:t>
            </a:r>
            <a:r>
              <a:rPr lang="en-US" sz="2000" b="1">
                <a:solidFill>
                  <a:srgbClr val="000066"/>
                </a:solidFill>
                <a:latin typeface="Times New Roman" pitchFamily="18" charset="0"/>
              </a:rPr>
              <a:t>)</a:t>
            </a:r>
            <a:r>
              <a:rPr lang="en-US" sz="2000" b="1" baseline="-25000">
                <a:solidFill>
                  <a:srgbClr val="000066"/>
                </a:solidFill>
                <a:latin typeface="Times New Roman" pitchFamily="18" charset="0"/>
              </a:rPr>
              <a:t>B</a:t>
            </a:r>
            <a:r>
              <a:rPr lang="en-US" sz="2000" b="1">
                <a:solidFill>
                  <a:srgbClr val="000066"/>
                </a:solidFill>
                <a:latin typeface="Times New Roman" pitchFamily="18" charset="0"/>
              </a:rPr>
              <a:t> = (</a:t>
            </a:r>
            <a:r>
              <a:rPr lang="en-US" sz="2000" b="1" i="1">
                <a:solidFill>
                  <a:srgbClr val="000066"/>
                </a:solidFill>
                <a:latin typeface="Times New Roman" pitchFamily="18" charset="0"/>
              </a:rPr>
              <a:t>x</a:t>
            </a:r>
            <a:r>
              <a:rPr lang="en-US" sz="2000" b="1" baseline="-25000">
                <a:solidFill>
                  <a:srgbClr val="000066"/>
                </a:solidFill>
                <a:latin typeface="Times New Roman" pitchFamily="18" charset="0"/>
              </a:rPr>
              <a:t>1</a:t>
            </a:r>
            <a:r>
              <a:rPr lang="en-US" sz="2000" b="1">
                <a:solidFill>
                  <a:srgbClr val="000066"/>
                </a:solidFill>
                <a:latin typeface="Times New Roman" pitchFamily="18" charset="0"/>
              </a:rPr>
              <a:t>)</a:t>
            </a:r>
            <a:r>
              <a:rPr lang="en-US" sz="2000" b="1" baseline="-25000">
                <a:solidFill>
                  <a:srgbClr val="000066"/>
                </a:solidFill>
                <a:latin typeface="Times New Roman" pitchFamily="18" charset="0"/>
              </a:rPr>
              <a:t>S</a:t>
            </a:r>
            <a:endParaRPr lang="en-GB" sz="2000" b="1" baseline="-25000">
              <a:solidFill>
                <a:srgbClr val="000066"/>
              </a:solidFill>
              <a:latin typeface="Times New Roman" pitchFamily="18" charset="0"/>
            </a:endParaRPr>
          </a:p>
        </p:txBody>
      </p:sp>
      <p:sp>
        <p:nvSpPr>
          <p:cNvPr id="646224" name="Rectangle 80"/>
          <p:cNvSpPr>
            <a:spLocks noChangeArrowheads="1"/>
          </p:cNvSpPr>
          <p:nvPr/>
        </p:nvSpPr>
        <p:spPr bwMode="auto">
          <a:xfrm>
            <a:off x="5926138" y="5727700"/>
            <a:ext cx="1066800" cy="427038"/>
          </a:xfrm>
          <a:prstGeom prst="rect">
            <a:avLst/>
          </a:prstGeom>
          <a:noFill/>
          <a:ln w="31750" algn="ctr">
            <a:noFill/>
            <a:miter lim="800000"/>
            <a:headEnd/>
            <a:tailEnd type="none" w="lg" len="lg"/>
          </a:ln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10000"/>
              </a:lnSpc>
            </a:pPr>
            <a:r>
              <a:rPr lang="en-US" sz="2000" b="1">
                <a:solidFill>
                  <a:srgbClr val="000066"/>
                </a:solidFill>
                <a:latin typeface="Times New Roman" pitchFamily="18" charset="0"/>
              </a:rPr>
              <a:t>(</a:t>
            </a:r>
            <a:r>
              <a:rPr lang="en-US" sz="2000" b="1" i="1">
                <a:solidFill>
                  <a:srgbClr val="000066"/>
                </a:solidFill>
                <a:latin typeface="Times New Roman" pitchFamily="18" charset="0"/>
              </a:rPr>
              <a:t>x</a:t>
            </a:r>
            <a:r>
              <a:rPr lang="en-US" sz="2000" b="1" baseline="-25000">
                <a:solidFill>
                  <a:srgbClr val="000066"/>
                </a:solidFill>
                <a:latin typeface="Times New Roman" pitchFamily="18" charset="0"/>
              </a:rPr>
              <a:t>1</a:t>
            </a:r>
            <a:r>
              <a:rPr lang="en-US" sz="2000" b="1">
                <a:solidFill>
                  <a:srgbClr val="000066"/>
                </a:solidFill>
                <a:latin typeface="Times New Roman" pitchFamily="18" charset="0"/>
              </a:rPr>
              <a:t>)</a:t>
            </a:r>
            <a:r>
              <a:rPr lang="en-US" sz="2000" b="1" baseline="-25000">
                <a:solidFill>
                  <a:srgbClr val="000066"/>
                </a:solidFill>
                <a:latin typeface="Times New Roman" pitchFamily="18" charset="0"/>
              </a:rPr>
              <a:t>B</a:t>
            </a:r>
            <a:r>
              <a:rPr lang="en-US" sz="2000" b="1">
                <a:solidFill>
                  <a:srgbClr val="000066"/>
                </a:solidFill>
                <a:latin typeface="Times New Roman" pitchFamily="18" charset="0"/>
              </a:rPr>
              <a:t> = ?</a:t>
            </a:r>
            <a:endParaRPr lang="en-GB" sz="2000" b="1">
              <a:solidFill>
                <a:srgbClr val="000066"/>
              </a:solidFill>
              <a:latin typeface="Times New Roman" pitchFamily="18" charset="0"/>
            </a:endParaRPr>
          </a:p>
        </p:txBody>
      </p:sp>
      <p:sp>
        <p:nvSpPr>
          <p:cNvPr id="646225" name="Rectangle 81"/>
          <p:cNvSpPr>
            <a:spLocks noChangeArrowheads="1"/>
          </p:cNvSpPr>
          <p:nvPr/>
        </p:nvSpPr>
        <p:spPr bwMode="auto">
          <a:xfrm>
            <a:off x="365125" y="5357813"/>
            <a:ext cx="8520113" cy="914400"/>
          </a:xfrm>
          <a:prstGeom prst="rect">
            <a:avLst/>
          </a:prstGeom>
          <a:noFill/>
          <a:ln w="9525" algn="ctr">
            <a:solidFill>
              <a:srgbClr val="000066"/>
            </a:solidFill>
            <a:miter lim="800000"/>
            <a:headEnd/>
            <a:tailEnd type="none" w="lg" len="lg"/>
          </a:ln>
        </p:spPr>
        <p:txBody>
          <a:bodyPr wrap="none" lIns="90000" tIns="46800" rIns="90000" bIns="46800" anchor="ctr"/>
          <a:lstStyle/>
          <a:p>
            <a:pPr>
              <a:lnSpc>
                <a:spcPct val="110000"/>
              </a:lnSpc>
            </a:pPr>
            <a:endParaRPr lang="en-ZA"/>
          </a:p>
        </p:txBody>
      </p:sp>
      <p:grpSp>
        <p:nvGrpSpPr>
          <p:cNvPr id="127" name="Group 126"/>
          <p:cNvGrpSpPr>
            <a:grpSpLocks/>
          </p:cNvGrpSpPr>
          <p:nvPr/>
        </p:nvGrpSpPr>
        <p:grpSpPr bwMode="auto">
          <a:xfrm>
            <a:off x="420688" y="3694113"/>
            <a:ext cx="8542337" cy="1027112"/>
            <a:chOff x="420914" y="3694680"/>
            <a:chExt cx="8541656" cy="1026528"/>
          </a:xfrm>
        </p:grpSpPr>
        <p:cxnSp>
          <p:nvCxnSpPr>
            <p:cNvPr id="813085" name="Straight Arrow Connector 93"/>
            <p:cNvCxnSpPr>
              <a:cxnSpLocks noChangeShapeType="1"/>
            </p:cNvCxnSpPr>
            <p:nvPr/>
          </p:nvCxnSpPr>
          <p:spPr bwMode="auto">
            <a:xfrm rot="5400000" flipH="1" flipV="1">
              <a:off x="653144" y="4020458"/>
              <a:ext cx="653143" cy="1588"/>
            </a:xfrm>
            <a:prstGeom prst="straightConnector1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triangle" w="lg" len="lg"/>
            </a:ln>
          </p:spPr>
        </p:cxnSp>
        <p:sp>
          <p:nvSpPr>
            <p:cNvPr id="813086" name="Rectangle 33"/>
            <p:cNvSpPr>
              <a:spLocks noChangeArrowheads="1"/>
            </p:cNvSpPr>
            <p:nvPr/>
          </p:nvSpPr>
          <p:spPr bwMode="auto">
            <a:xfrm>
              <a:off x="8393745" y="4068644"/>
              <a:ext cx="568825" cy="399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marL="179388" lvl="1" indent="1588">
                <a:lnSpc>
                  <a:spcPct val="110000"/>
                </a:lnSpc>
              </a:pPr>
              <a:r>
                <a:rPr lang="en-US" sz="1800" b="1" i="1">
                  <a:solidFill>
                    <a:srgbClr val="000066"/>
                  </a:solidFill>
                  <a:latin typeface="Times New Roman" pitchFamily="18" charset="0"/>
                </a:rPr>
                <a:t>x</a:t>
              </a:r>
            </a:p>
          </p:txBody>
        </p:sp>
        <p:sp>
          <p:nvSpPr>
            <p:cNvPr id="813087" name="Rectangle 65"/>
            <p:cNvSpPr>
              <a:spLocks noChangeArrowheads="1"/>
            </p:cNvSpPr>
            <p:nvPr/>
          </p:nvSpPr>
          <p:spPr bwMode="auto">
            <a:xfrm>
              <a:off x="664304" y="4288140"/>
              <a:ext cx="446038" cy="4330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marL="179388" lvl="1" indent="1588" algn="ctr">
                <a:lnSpc>
                  <a:spcPct val="110000"/>
                </a:lnSpc>
              </a:pPr>
              <a:r>
                <a:rPr lang="en-US" sz="2000" b="1">
                  <a:solidFill>
                    <a:srgbClr val="000066"/>
                  </a:solidFill>
                  <a:latin typeface="Times New Roman" pitchFamily="18" charset="0"/>
                </a:rPr>
                <a:t>0</a:t>
              </a:r>
              <a:endParaRPr lang="en-US" sz="2000" b="1" baseline="-25000">
                <a:solidFill>
                  <a:srgbClr val="000066"/>
                </a:solidFill>
                <a:latin typeface="Times New Roman" pitchFamily="18" charset="0"/>
              </a:endParaRPr>
            </a:p>
          </p:txBody>
        </p:sp>
        <p:cxnSp>
          <p:nvCxnSpPr>
            <p:cNvPr id="813088" name="Straight Arrow Connector 84"/>
            <p:cNvCxnSpPr>
              <a:cxnSpLocks noChangeShapeType="1"/>
            </p:cNvCxnSpPr>
            <p:nvPr/>
          </p:nvCxnSpPr>
          <p:spPr bwMode="auto">
            <a:xfrm>
              <a:off x="420914" y="4280067"/>
              <a:ext cx="8149772" cy="1588"/>
            </a:xfrm>
            <a:prstGeom prst="straightConnector1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triangle" w="lg" len="lg"/>
            </a:ln>
          </p:spPr>
        </p:cxnSp>
      </p:grpSp>
      <p:sp>
        <p:nvSpPr>
          <p:cNvPr id="95" name="Rectangle 19"/>
          <p:cNvSpPr>
            <a:spLocks noChangeArrowheads="1"/>
          </p:cNvSpPr>
          <p:nvPr/>
        </p:nvSpPr>
        <p:spPr bwMode="auto">
          <a:xfrm>
            <a:off x="412750" y="4283075"/>
            <a:ext cx="7997825" cy="122238"/>
          </a:xfrm>
          <a:prstGeom prst="rect">
            <a:avLst/>
          </a:prstGeom>
          <a:gradFill rotWithShape="1">
            <a:gsLst>
              <a:gs pos="0">
                <a:srgbClr val="6D6D76"/>
              </a:gs>
              <a:gs pos="100000">
                <a:srgbClr val="EBEBFF"/>
              </a:gs>
            </a:gsLst>
            <a:lin ang="5400000" scaled="1"/>
          </a:gradFill>
          <a:ln w="15875" algn="ctr">
            <a:noFill/>
            <a:miter lim="800000"/>
            <a:headEnd/>
            <a:tailEnd type="none" w="lg" len="lg"/>
          </a:ln>
        </p:spPr>
        <p:txBody>
          <a:bodyPr wrap="none" lIns="90000" tIns="46800" rIns="90000" bIns="46800" anchor="ctr"/>
          <a:lstStyle/>
          <a:p>
            <a:pPr>
              <a:lnSpc>
                <a:spcPct val="110000"/>
              </a:lnSpc>
            </a:pPr>
            <a:endParaRPr lang="en-ZA"/>
          </a:p>
        </p:txBody>
      </p:sp>
      <p:sp>
        <p:nvSpPr>
          <p:cNvPr id="132" name="Rectangle 131"/>
          <p:cNvSpPr>
            <a:spLocks noChangeArrowheads="1"/>
          </p:cNvSpPr>
          <p:nvPr/>
        </p:nvSpPr>
        <p:spPr bwMode="auto">
          <a:xfrm>
            <a:off x="8008938" y="4137025"/>
            <a:ext cx="166687" cy="130175"/>
          </a:xfrm>
          <a:prstGeom prst="rect">
            <a:avLst/>
          </a:prstGeom>
          <a:solidFill>
            <a:schemeClr val="tx1"/>
          </a:solidFill>
          <a:ln w="31750" algn="ctr">
            <a:solidFill>
              <a:schemeClr val="tx1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pPr>
              <a:lnSpc>
                <a:spcPct val="110000"/>
              </a:lnSpc>
            </a:pPr>
            <a:endParaRPr lang="en-ZA"/>
          </a:p>
        </p:txBody>
      </p:sp>
      <p:sp>
        <p:nvSpPr>
          <p:cNvPr id="133" name="Rectangle 132"/>
          <p:cNvSpPr>
            <a:spLocks noChangeArrowheads="1"/>
          </p:cNvSpPr>
          <p:nvPr/>
        </p:nvSpPr>
        <p:spPr bwMode="auto">
          <a:xfrm>
            <a:off x="4991100" y="4137025"/>
            <a:ext cx="168275" cy="130175"/>
          </a:xfrm>
          <a:prstGeom prst="rect">
            <a:avLst/>
          </a:prstGeom>
          <a:solidFill>
            <a:schemeClr val="tx1"/>
          </a:solidFill>
          <a:ln w="31750" algn="ctr">
            <a:solidFill>
              <a:schemeClr val="tx1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pPr>
              <a:lnSpc>
                <a:spcPct val="110000"/>
              </a:lnSpc>
            </a:pPr>
            <a:endParaRPr lang="en-ZA"/>
          </a:p>
        </p:txBody>
      </p:sp>
      <p:sp>
        <p:nvSpPr>
          <p:cNvPr id="134" name="Oval 133"/>
          <p:cNvSpPr>
            <a:spLocks noChangeArrowheads="1"/>
          </p:cNvSpPr>
          <p:nvPr/>
        </p:nvSpPr>
        <p:spPr bwMode="auto">
          <a:xfrm>
            <a:off x="4740275" y="4030663"/>
            <a:ext cx="228600" cy="228600"/>
          </a:xfrm>
          <a:prstGeom prst="ellipse">
            <a:avLst/>
          </a:prstGeom>
          <a:solidFill>
            <a:schemeClr val="tx1"/>
          </a:solidFill>
          <a:ln w="31750" algn="ctr">
            <a:solidFill>
              <a:schemeClr val="tx1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pPr>
              <a:lnSpc>
                <a:spcPct val="110000"/>
              </a:lnSpc>
            </a:pPr>
            <a:endParaRPr lang="en-ZA"/>
          </a:p>
        </p:txBody>
      </p:sp>
      <p:sp>
        <p:nvSpPr>
          <p:cNvPr id="135" name="Oval 134"/>
          <p:cNvSpPr>
            <a:spLocks noChangeArrowheads="1"/>
          </p:cNvSpPr>
          <p:nvPr/>
        </p:nvSpPr>
        <p:spPr bwMode="auto">
          <a:xfrm>
            <a:off x="854075" y="4030663"/>
            <a:ext cx="228600" cy="228600"/>
          </a:xfrm>
          <a:prstGeom prst="ellipse">
            <a:avLst/>
          </a:prstGeom>
          <a:solidFill>
            <a:schemeClr val="tx1"/>
          </a:solidFill>
          <a:ln w="31750" algn="ctr">
            <a:solidFill>
              <a:schemeClr val="tx1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pPr>
              <a:lnSpc>
                <a:spcPct val="110000"/>
              </a:lnSpc>
            </a:pPr>
            <a:endParaRPr lang="en-ZA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9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63" presetClass="pat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-4.44444E-6 L 0.42083 -4.44444E-6 " pathEditMode="relative" rAng="0" ptsTypes="AA">
                                      <p:cBhvr>
                                        <p:cTn id="20" dur="2000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0" y="0"/>
                                    </p:animMotion>
                                  </p:childTnLst>
                                </p:cTn>
                              </p:par>
                              <p:par>
                                <p:cTn id="21" presetID="35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-1.11111E-6 L -0.31024 -1.11111E-6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1000"/>
                                        <p:tgtEl>
                                          <p:spTgt spid="5294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29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10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10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10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10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6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6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6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6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6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6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6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6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6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6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6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6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9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6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3" dur="500"/>
                                        <p:tgtEl>
                                          <p:spTgt spid="646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6147" grpId="0"/>
      <p:bldP spid="646210" grpId="0"/>
      <p:bldP spid="646211" grpId="0"/>
      <p:bldP spid="646212" grpId="0"/>
      <p:bldP spid="646213" grpId="0"/>
      <p:bldP spid="646214" grpId="0"/>
      <p:bldP spid="646218" grpId="0"/>
      <p:bldP spid="646219" grpId="0"/>
      <p:bldP spid="646220" grpId="0"/>
      <p:bldP spid="646221" grpId="0"/>
      <p:bldP spid="646222" grpId="0"/>
      <p:bldP spid="646223" grpId="0"/>
      <p:bldP spid="646224" grpId="0"/>
      <p:bldP spid="646225" grpId="0" animBg="1"/>
      <p:bldP spid="95" grpId="0" animBg="1"/>
      <p:bldP spid="95" grpId="1" animBg="1"/>
      <p:bldP spid="132" grpId="0" animBg="1"/>
      <p:bldP spid="133" grpId="0" animBg="1"/>
      <p:bldP spid="134" grpId="0" animBg="1"/>
      <p:bldP spid="135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391" name="Rectangle 3"/>
          <p:cNvSpPr>
            <a:spLocks noGrp="1" noChangeArrowheads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PHY1012F</a:t>
            </a:r>
          </a:p>
        </p:txBody>
      </p:sp>
      <p:sp>
        <p:nvSpPr>
          <p:cNvPr id="270388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4FB2710-F7A2-448E-AC3E-F5D78070FD6D}" type="slidenum">
              <a:rPr lang="en-US" smtClean="0">
                <a:latin typeface="Koala"/>
              </a:rPr>
              <a:pPr>
                <a:defRPr/>
              </a:pPr>
              <a:t>19</a:t>
            </a:fld>
            <a:endParaRPr lang="en-US" smtClean="0">
              <a:latin typeface="Koala"/>
            </a:endParaRPr>
          </a:p>
        </p:txBody>
      </p:sp>
      <p:sp>
        <p:nvSpPr>
          <p:cNvPr id="270393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-3175" y="574675"/>
            <a:ext cx="9147175" cy="655638"/>
          </a:xfrm>
        </p:spPr>
        <p:txBody>
          <a:bodyPr/>
          <a:lstStyle/>
          <a:p>
            <a:pPr eaLnBrk="1" hangingPunct="1"/>
            <a:r>
              <a:rPr lang="en-ZA" sz="2800" smtClean="0"/>
              <a:t>MULTI-REPRESENTATIONAL PROBLEM-SOLVING</a:t>
            </a:r>
            <a:endParaRPr lang="en-US" sz="2800" smtClean="0"/>
          </a:p>
        </p:txBody>
      </p:sp>
      <p:sp>
        <p:nvSpPr>
          <p:cNvPr id="270394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79388" y="1343025"/>
            <a:ext cx="8774112" cy="1565275"/>
          </a:xfrm>
        </p:spPr>
        <p:txBody>
          <a:bodyPr/>
          <a:lstStyle/>
          <a:p>
            <a:pPr lvl="1" indent="0" eaLnBrk="1" hangingPunct="1"/>
            <a:r>
              <a:rPr lang="en-ZA" sz="2200" smtClean="0"/>
              <a:t>Bob leaves home in Chicago at 09:00 and travels east at a steady 100 km/h.  Susan, 680 km to the east in Pittsburgh, leaves at the same time and travels west at a steady 70 km/h.  Where will they meet?</a:t>
            </a:r>
            <a:endParaRPr lang="en-US" sz="2200" smtClean="0"/>
          </a:p>
        </p:txBody>
      </p:sp>
      <p:sp>
        <p:nvSpPr>
          <p:cNvPr id="270395" name="Rectangle 4"/>
          <p:cNvSpPr>
            <a:spLocks noChangeArrowheads="1"/>
          </p:cNvSpPr>
          <p:nvPr/>
        </p:nvSpPr>
        <p:spPr bwMode="auto">
          <a:xfrm>
            <a:off x="179388" y="3094038"/>
            <a:ext cx="8774112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SzPct val="80000"/>
              <a:buFont typeface="Arial" charset="0"/>
              <a:buNone/>
            </a:pPr>
            <a:r>
              <a:rPr lang="en-ZA" sz="2200">
                <a:solidFill>
                  <a:srgbClr val="000066"/>
                </a:solidFill>
              </a:rPr>
              <a:t>Physical representation:</a:t>
            </a:r>
            <a:endParaRPr lang="en-US" sz="2200">
              <a:solidFill>
                <a:srgbClr val="000066"/>
              </a:solidFill>
            </a:endParaRPr>
          </a:p>
        </p:txBody>
      </p:sp>
      <p:grpSp>
        <p:nvGrpSpPr>
          <p:cNvPr id="270353" name="Group 17"/>
          <p:cNvGrpSpPr>
            <a:grpSpLocks/>
          </p:cNvGrpSpPr>
          <p:nvPr/>
        </p:nvGrpSpPr>
        <p:grpSpPr bwMode="auto">
          <a:xfrm>
            <a:off x="760413" y="4124325"/>
            <a:ext cx="787400" cy="119063"/>
            <a:chOff x="715" y="2458"/>
            <a:chExt cx="496" cy="75"/>
          </a:xfrm>
        </p:grpSpPr>
        <p:sp>
          <p:nvSpPr>
            <p:cNvPr id="270429" name="Line 6"/>
            <p:cNvSpPr>
              <a:spLocks noChangeShapeType="1"/>
            </p:cNvSpPr>
            <p:nvPr/>
          </p:nvSpPr>
          <p:spPr bwMode="auto">
            <a:xfrm>
              <a:off x="780" y="2497"/>
              <a:ext cx="431" cy="0"/>
            </a:xfrm>
            <a:prstGeom prst="line">
              <a:avLst/>
            </a:prstGeom>
            <a:noFill/>
            <a:ln w="38100">
              <a:solidFill>
                <a:srgbClr val="00CC00"/>
              </a:solidFill>
              <a:round/>
              <a:headEnd/>
              <a:tailEnd type="stealth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270430" name="Oval 7"/>
            <p:cNvSpPr>
              <a:spLocks noChangeAspect="1" noChangeArrowheads="1"/>
            </p:cNvSpPr>
            <p:nvPr/>
          </p:nvSpPr>
          <p:spPr bwMode="auto">
            <a:xfrm>
              <a:off x="715" y="2458"/>
              <a:ext cx="75" cy="75"/>
            </a:xfrm>
            <a:prstGeom prst="ellipse">
              <a:avLst/>
            </a:prstGeom>
            <a:solidFill>
              <a:srgbClr val="000066"/>
            </a:solidFill>
            <a:ln w="9525" algn="ctr">
              <a:solidFill>
                <a:srgbClr val="000066"/>
              </a:solidFill>
              <a:round/>
              <a:headEnd/>
              <a:tailEnd/>
            </a:ln>
          </p:spPr>
          <p:txBody>
            <a:bodyPr wrap="none" lIns="90000" tIns="46800" rIns="90000" bIns="46800" anchor="ctr"/>
            <a:lstStyle/>
            <a:p>
              <a:pPr>
                <a:lnSpc>
                  <a:spcPct val="110000"/>
                </a:lnSpc>
              </a:pPr>
              <a:endParaRPr lang="en-ZA"/>
            </a:p>
          </p:txBody>
        </p:sp>
      </p:grpSp>
      <p:graphicFrame>
        <p:nvGraphicFramePr>
          <p:cNvPr id="270344" name="Object 51"/>
          <p:cNvGraphicFramePr>
            <a:graphicFrameLocks noChangeAspect="1"/>
          </p:cNvGraphicFramePr>
          <p:nvPr/>
        </p:nvGraphicFramePr>
        <p:xfrm>
          <a:off x="985838" y="3781425"/>
          <a:ext cx="330200" cy="341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0411" name="Equation" r:id="rId4" imgW="330057" imgH="380835" progId="Equation.DSMT4">
                  <p:embed/>
                </p:oleObj>
              </mc:Choice>
              <mc:Fallback>
                <p:oleObj name="Equation" r:id="rId4" imgW="330057" imgH="380835" progId="Equation.DSMT4">
                  <p:embed/>
                  <p:pic>
                    <p:nvPicPr>
                      <p:cNvPr id="0" name="Picture 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5838" y="3781425"/>
                        <a:ext cx="330200" cy="3413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0345" name="Rectangle 9"/>
          <p:cNvSpPr>
            <a:spLocks noChangeArrowheads="1"/>
          </p:cNvSpPr>
          <p:nvPr/>
        </p:nvSpPr>
        <p:spPr bwMode="auto">
          <a:xfrm>
            <a:off x="146050" y="4252913"/>
            <a:ext cx="1295400" cy="39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 algn="ctr">
              <a:lnSpc>
                <a:spcPct val="110000"/>
              </a:lnSpc>
              <a:buSzPct val="80000"/>
              <a:buFont typeface="Arial" charset="0"/>
              <a:buNone/>
            </a:pPr>
            <a:r>
              <a:rPr lang="en-ZA" sz="1800">
                <a:solidFill>
                  <a:srgbClr val="000066"/>
                </a:solidFill>
              </a:rPr>
              <a:t>Chicago</a:t>
            </a:r>
            <a:endParaRPr lang="en-US" sz="1800">
              <a:solidFill>
                <a:srgbClr val="000066"/>
              </a:solidFill>
            </a:endParaRPr>
          </a:p>
        </p:txBody>
      </p:sp>
      <p:graphicFrame>
        <p:nvGraphicFramePr>
          <p:cNvPr id="270351" name="Object 52"/>
          <p:cNvGraphicFramePr>
            <a:graphicFrameLocks noChangeAspect="1"/>
          </p:cNvGraphicFramePr>
          <p:nvPr/>
        </p:nvGraphicFramePr>
        <p:xfrm>
          <a:off x="7788275" y="3781425"/>
          <a:ext cx="304800" cy="341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0412" name="Equation" r:id="rId6" imgW="304668" imgH="380835" progId="Equation.DSMT4">
                  <p:embed/>
                </p:oleObj>
              </mc:Choice>
              <mc:Fallback>
                <p:oleObj name="Equation" r:id="rId6" imgW="304668" imgH="380835" progId="Equation.DSMT4">
                  <p:embed/>
                  <p:pic>
                    <p:nvPicPr>
                      <p:cNvPr id="0" name="Picture 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88275" y="3781425"/>
                        <a:ext cx="304800" cy="3413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70368" name="Group 32"/>
          <p:cNvGrpSpPr>
            <a:grpSpLocks/>
          </p:cNvGrpSpPr>
          <p:nvPr/>
        </p:nvGrpSpPr>
        <p:grpSpPr bwMode="auto">
          <a:xfrm>
            <a:off x="4921250" y="4133850"/>
            <a:ext cx="642938" cy="101600"/>
            <a:chOff x="4746" y="2464"/>
            <a:chExt cx="405" cy="64"/>
          </a:xfrm>
        </p:grpSpPr>
        <p:sp>
          <p:nvSpPr>
            <p:cNvPr id="270427" name="Line 13"/>
            <p:cNvSpPr>
              <a:spLocks noChangeShapeType="1"/>
            </p:cNvSpPr>
            <p:nvPr/>
          </p:nvSpPr>
          <p:spPr bwMode="auto">
            <a:xfrm flipH="1">
              <a:off x="4746" y="2497"/>
              <a:ext cx="347" cy="0"/>
            </a:xfrm>
            <a:prstGeom prst="line">
              <a:avLst/>
            </a:prstGeom>
            <a:noFill/>
            <a:ln w="38100">
              <a:solidFill>
                <a:srgbClr val="00CC00"/>
              </a:solidFill>
              <a:round/>
              <a:headEnd/>
              <a:tailEnd type="stealth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270428" name="Rectangle 16"/>
            <p:cNvSpPr>
              <a:spLocks noChangeArrowheads="1"/>
            </p:cNvSpPr>
            <p:nvPr/>
          </p:nvSpPr>
          <p:spPr bwMode="auto">
            <a:xfrm>
              <a:off x="5087" y="2464"/>
              <a:ext cx="64" cy="64"/>
            </a:xfrm>
            <a:prstGeom prst="rect">
              <a:avLst/>
            </a:prstGeom>
            <a:solidFill>
              <a:srgbClr val="000080"/>
            </a:solidFill>
            <a:ln w="22225" algn="ctr">
              <a:solidFill>
                <a:srgbClr val="000080"/>
              </a:solidFill>
              <a:miter lim="800000"/>
              <a:headEnd/>
              <a:tailEnd type="none" w="lg" len="lg"/>
            </a:ln>
          </p:spPr>
          <p:txBody>
            <a:bodyPr wrap="none" lIns="90000" tIns="46800" rIns="90000" bIns="46800" anchor="ctr"/>
            <a:lstStyle/>
            <a:p>
              <a:pPr>
                <a:lnSpc>
                  <a:spcPct val="110000"/>
                </a:lnSpc>
              </a:pPr>
              <a:endParaRPr lang="en-ZA"/>
            </a:p>
          </p:txBody>
        </p:sp>
      </p:grpSp>
      <p:grpSp>
        <p:nvGrpSpPr>
          <p:cNvPr id="270354" name="Group 18"/>
          <p:cNvGrpSpPr>
            <a:grpSpLocks/>
          </p:cNvGrpSpPr>
          <p:nvPr/>
        </p:nvGrpSpPr>
        <p:grpSpPr bwMode="auto">
          <a:xfrm>
            <a:off x="1560513" y="4124325"/>
            <a:ext cx="787400" cy="119063"/>
            <a:chOff x="715" y="2458"/>
            <a:chExt cx="496" cy="75"/>
          </a:xfrm>
        </p:grpSpPr>
        <p:sp>
          <p:nvSpPr>
            <p:cNvPr id="270425" name="Line 19"/>
            <p:cNvSpPr>
              <a:spLocks noChangeShapeType="1"/>
            </p:cNvSpPr>
            <p:nvPr/>
          </p:nvSpPr>
          <p:spPr bwMode="auto">
            <a:xfrm>
              <a:off x="780" y="2497"/>
              <a:ext cx="431" cy="0"/>
            </a:xfrm>
            <a:prstGeom prst="line">
              <a:avLst/>
            </a:prstGeom>
            <a:noFill/>
            <a:ln w="38100">
              <a:solidFill>
                <a:srgbClr val="00CC00"/>
              </a:solidFill>
              <a:round/>
              <a:headEnd/>
              <a:tailEnd type="stealth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270426" name="Oval 20"/>
            <p:cNvSpPr>
              <a:spLocks noChangeAspect="1" noChangeArrowheads="1"/>
            </p:cNvSpPr>
            <p:nvPr/>
          </p:nvSpPr>
          <p:spPr bwMode="auto">
            <a:xfrm>
              <a:off x="715" y="2458"/>
              <a:ext cx="75" cy="75"/>
            </a:xfrm>
            <a:prstGeom prst="ellipse">
              <a:avLst/>
            </a:prstGeom>
            <a:solidFill>
              <a:srgbClr val="000066"/>
            </a:solidFill>
            <a:ln w="9525" algn="ctr">
              <a:solidFill>
                <a:srgbClr val="000066"/>
              </a:solidFill>
              <a:round/>
              <a:headEnd/>
              <a:tailEnd/>
            </a:ln>
          </p:spPr>
          <p:txBody>
            <a:bodyPr wrap="none" lIns="90000" tIns="46800" rIns="90000" bIns="46800" anchor="ctr"/>
            <a:lstStyle/>
            <a:p>
              <a:pPr>
                <a:lnSpc>
                  <a:spcPct val="110000"/>
                </a:lnSpc>
              </a:pPr>
              <a:endParaRPr lang="en-ZA"/>
            </a:p>
          </p:txBody>
        </p:sp>
      </p:grpSp>
      <p:grpSp>
        <p:nvGrpSpPr>
          <p:cNvPr id="270358" name="Group 22"/>
          <p:cNvGrpSpPr>
            <a:grpSpLocks/>
          </p:cNvGrpSpPr>
          <p:nvPr/>
        </p:nvGrpSpPr>
        <p:grpSpPr bwMode="auto">
          <a:xfrm>
            <a:off x="2360613" y="4124325"/>
            <a:ext cx="787400" cy="119063"/>
            <a:chOff x="715" y="2458"/>
            <a:chExt cx="496" cy="75"/>
          </a:xfrm>
        </p:grpSpPr>
        <p:sp>
          <p:nvSpPr>
            <p:cNvPr id="270423" name="Line 23"/>
            <p:cNvSpPr>
              <a:spLocks noChangeShapeType="1"/>
            </p:cNvSpPr>
            <p:nvPr/>
          </p:nvSpPr>
          <p:spPr bwMode="auto">
            <a:xfrm>
              <a:off x="780" y="2497"/>
              <a:ext cx="431" cy="0"/>
            </a:xfrm>
            <a:prstGeom prst="line">
              <a:avLst/>
            </a:prstGeom>
            <a:noFill/>
            <a:ln w="38100">
              <a:solidFill>
                <a:srgbClr val="00CC00"/>
              </a:solidFill>
              <a:round/>
              <a:headEnd/>
              <a:tailEnd type="stealth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270424" name="Oval 24"/>
            <p:cNvSpPr>
              <a:spLocks noChangeAspect="1" noChangeArrowheads="1"/>
            </p:cNvSpPr>
            <p:nvPr/>
          </p:nvSpPr>
          <p:spPr bwMode="auto">
            <a:xfrm>
              <a:off x="715" y="2458"/>
              <a:ext cx="75" cy="75"/>
            </a:xfrm>
            <a:prstGeom prst="ellipse">
              <a:avLst/>
            </a:prstGeom>
            <a:solidFill>
              <a:srgbClr val="000066"/>
            </a:solidFill>
            <a:ln w="9525" algn="ctr">
              <a:solidFill>
                <a:srgbClr val="000066"/>
              </a:solidFill>
              <a:round/>
              <a:headEnd/>
              <a:tailEnd/>
            </a:ln>
          </p:spPr>
          <p:txBody>
            <a:bodyPr wrap="none" lIns="90000" tIns="46800" rIns="90000" bIns="46800" anchor="ctr"/>
            <a:lstStyle/>
            <a:p>
              <a:pPr>
                <a:lnSpc>
                  <a:spcPct val="110000"/>
                </a:lnSpc>
              </a:pPr>
              <a:endParaRPr lang="en-ZA"/>
            </a:p>
          </p:txBody>
        </p:sp>
      </p:grpSp>
      <p:grpSp>
        <p:nvGrpSpPr>
          <p:cNvPr id="270361" name="Group 25"/>
          <p:cNvGrpSpPr>
            <a:grpSpLocks/>
          </p:cNvGrpSpPr>
          <p:nvPr/>
        </p:nvGrpSpPr>
        <p:grpSpPr bwMode="auto">
          <a:xfrm>
            <a:off x="3170238" y="4124325"/>
            <a:ext cx="787400" cy="119063"/>
            <a:chOff x="715" y="2458"/>
            <a:chExt cx="496" cy="75"/>
          </a:xfrm>
        </p:grpSpPr>
        <p:sp>
          <p:nvSpPr>
            <p:cNvPr id="270421" name="Line 26"/>
            <p:cNvSpPr>
              <a:spLocks noChangeShapeType="1"/>
            </p:cNvSpPr>
            <p:nvPr/>
          </p:nvSpPr>
          <p:spPr bwMode="auto">
            <a:xfrm>
              <a:off x="780" y="2497"/>
              <a:ext cx="431" cy="0"/>
            </a:xfrm>
            <a:prstGeom prst="line">
              <a:avLst/>
            </a:prstGeom>
            <a:noFill/>
            <a:ln w="38100">
              <a:solidFill>
                <a:srgbClr val="00CC00"/>
              </a:solidFill>
              <a:round/>
              <a:headEnd/>
              <a:tailEnd type="stealth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270422" name="Oval 27"/>
            <p:cNvSpPr>
              <a:spLocks noChangeAspect="1" noChangeArrowheads="1"/>
            </p:cNvSpPr>
            <p:nvPr/>
          </p:nvSpPr>
          <p:spPr bwMode="auto">
            <a:xfrm>
              <a:off x="715" y="2458"/>
              <a:ext cx="75" cy="75"/>
            </a:xfrm>
            <a:prstGeom prst="ellipse">
              <a:avLst/>
            </a:prstGeom>
            <a:solidFill>
              <a:srgbClr val="000066"/>
            </a:solidFill>
            <a:ln w="9525" algn="ctr">
              <a:solidFill>
                <a:srgbClr val="000066"/>
              </a:solidFill>
              <a:round/>
              <a:headEnd/>
              <a:tailEnd/>
            </a:ln>
          </p:spPr>
          <p:txBody>
            <a:bodyPr wrap="none" lIns="90000" tIns="46800" rIns="90000" bIns="46800" anchor="ctr"/>
            <a:lstStyle/>
            <a:p>
              <a:pPr>
                <a:lnSpc>
                  <a:spcPct val="110000"/>
                </a:lnSpc>
              </a:pPr>
              <a:endParaRPr lang="en-ZA"/>
            </a:p>
          </p:txBody>
        </p:sp>
      </p:grpSp>
      <p:grpSp>
        <p:nvGrpSpPr>
          <p:cNvPr id="270370" name="Group 34"/>
          <p:cNvGrpSpPr>
            <a:grpSpLocks/>
          </p:cNvGrpSpPr>
          <p:nvPr/>
        </p:nvGrpSpPr>
        <p:grpSpPr bwMode="auto">
          <a:xfrm>
            <a:off x="3979863" y="4124325"/>
            <a:ext cx="787400" cy="119063"/>
            <a:chOff x="2743" y="2458"/>
            <a:chExt cx="496" cy="75"/>
          </a:xfrm>
        </p:grpSpPr>
        <p:sp>
          <p:nvSpPr>
            <p:cNvPr id="270419" name="Line 29"/>
            <p:cNvSpPr>
              <a:spLocks noChangeShapeType="1"/>
            </p:cNvSpPr>
            <p:nvPr/>
          </p:nvSpPr>
          <p:spPr bwMode="auto">
            <a:xfrm>
              <a:off x="2808" y="2497"/>
              <a:ext cx="431" cy="0"/>
            </a:xfrm>
            <a:prstGeom prst="line">
              <a:avLst/>
            </a:prstGeom>
            <a:noFill/>
            <a:ln w="38100">
              <a:solidFill>
                <a:srgbClr val="00CC00"/>
              </a:solidFill>
              <a:round/>
              <a:headEnd/>
              <a:tailEnd type="stealth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270420" name="Oval 30"/>
            <p:cNvSpPr>
              <a:spLocks noChangeAspect="1" noChangeArrowheads="1"/>
            </p:cNvSpPr>
            <p:nvPr/>
          </p:nvSpPr>
          <p:spPr bwMode="auto">
            <a:xfrm>
              <a:off x="2743" y="2458"/>
              <a:ext cx="75" cy="75"/>
            </a:xfrm>
            <a:prstGeom prst="ellipse">
              <a:avLst/>
            </a:prstGeom>
            <a:solidFill>
              <a:srgbClr val="000066"/>
            </a:solidFill>
            <a:ln w="9525" algn="ctr">
              <a:solidFill>
                <a:srgbClr val="000066"/>
              </a:solidFill>
              <a:round/>
              <a:headEnd/>
              <a:tailEnd/>
            </a:ln>
          </p:spPr>
          <p:txBody>
            <a:bodyPr wrap="none" lIns="90000" tIns="46800" rIns="90000" bIns="46800" anchor="ctr"/>
            <a:lstStyle/>
            <a:p>
              <a:pPr>
                <a:lnSpc>
                  <a:spcPct val="110000"/>
                </a:lnSpc>
              </a:pPr>
              <a:endParaRPr lang="en-ZA"/>
            </a:p>
          </p:txBody>
        </p:sp>
      </p:grpSp>
      <p:sp>
        <p:nvSpPr>
          <p:cNvPr id="270367" name="Rectangle 31"/>
          <p:cNvSpPr>
            <a:spLocks noChangeArrowheads="1"/>
          </p:cNvSpPr>
          <p:nvPr/>
        </p:nvSpPr>
        <p:spPr bwMode="auto">
          <a:xfrm>
            <a:off x="4795838" y="4133850"/>
            <a:ext cx="101600" cy="101600"/>
          </a:xfrm>
          <a:prstGeom prst="rect">
            <a:avLst/>
          </a:prstGeom>
          <a:solidFill>
            <a:srgbClr val="000080"/>
          </a:solidFill>
          <a:ln w="22225" algn="ctr">
            <a:solidFill>
              <a:srgbClr val="000080"/>
            </a:solidFill>
            <a:miter lim="800000"/>
            <a:headEnd/>
            <a:tailEnd type="none" w="lg" len="lg"/>
          </a:ln>
        </p:spPr>
        <p:txBody>
          <a:bodyPr wrap="none" lIns="90000" tIns="46800" rIns="90000" bIns="46800" anchor="ctr"/>
          <a:lstStyle/>
          <a:p>
            <a:pPr>
              <a:lnSpc>
                <a:spcPct val="110000"/>
              </a:lnSpc>
            </a:pPr>
            <a:endParaRPr lang="en-ZA"/>
          </a:p>
        </p:txBody>
      </p:sp>
      <p:sp>
        <p:nvSpPr>
          <p:cNvPr id="270369" name="Oval 33"/>
          <p:cNvSpPr>
            <a:spLocks noChangeAspect="1" noChangeArrowheads="1"/>
          </p:cNvSpPr>
          <p:nvPr/>
        </p:nvSpPr>
        <p:spPr bwMode="auto">
          <a:xfrm>
            <a:off x="4779963" y="4124325"/>
            <a:ext cx="119062" cy="119063"/>
          </a:xfrm>
          <a:prstGeom prst="ellipse">
            <a:avLst/>
          </a:prstGeom>
          <a:solidFill>
            <a:srgbClr val="000066"/>
          </a:solidFill>
          <a:ln w="9525" algn="ctr">
            <a:solidFill>
              <a:srgbClr val="000066"/>
            </a:solidFill>
            <a:round/>
            <a:headEnd/>
            <a:tailEnd/>
          </a:ln>
        </p:spPr>
        <p:txBody>
          <a:bodyPr wrap="none" lIns="90000" tIns="46800" rIns="90000" bIns="46800" anchor="ctr"/>
          <a:lstStyle/>
          <a:p>
            <a:pPr>
              <a:lnSpc>
                <a:spcPct val="110000"/>
              </a:lnSpc>
            </a:pPr>
            <a:endParaRPr lang="en-ZA"/>
          </a:p>
        </p:txBody>
      </p:sp>
      <p:grpSp>
        <p:nvGrpSpPr>
          <p:cNvPr id="270371" name="Group 35"/>
          <p:cNvGrpSpPr>
            <a:grpSpLocks/>
          </p:cNvGrpSpPr>
          <p:nvPr/>
        </p:nvGrpSpPr>
        <p:grpSpPr bwMode="auto">
          <a:xfrm>
            <a:off x="5588000" y="4133850"/>
            <a:ext cx="642938" cy="101600"/>
            <a:chOff x="4746" y="2464"/>
            <a:chExt cx="405" cy="64"/>
          </a:xfrm>
        </p:grpSpPr>
        <p:sp>
          <p:nvSpPr>
            <p:cNvPr id="270417" name="Line 36"/>
            <p:cNvSpPr>
              <a:spLocks noChangeShapeType="1"/>
            </p:cNvSpPr>
            <p:nvPr/>
          </p:nvSpPr>
          <p:spPr bwMode="auto">
            <a:xfrm flipH="1">
              <a:off x="4746" y="2497"/>
              <a:ext cx="347" cy="0"/>
            </a:xfrm>
            <a:prstGeom prst="line">
              <a:avLst/>
            </a:prstGeom>
            <a:noFill/>
            <a:ln w="38100">
              <a:solidFill>
                <a:srgbClr val="00CC00"/>
              </a:solidFill>
              <a:round/>
              <a:headEnd/>
              <a:tailEnd type="stealth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270418" name="Rectangle 37"/>
            <p:cNvSpPr>
              <a:spLocks noChangeArrowheads="1"/>
            </p:cNvSpPr>
            <p:nvPr/>
          </p:nvSpPr>
          <p:spPr bwMode="auto">
            <a:xfrm>
              <a:off x="5087" y="2464"/>
              <a:ext cx="64" cy="64"/>
            </a:xfrm>
            <a:prstGeom prst="rect">
              <a:avLst/>
            </a:prstGeom>
            <a:solidFill>
              <a:srgbClr val="000080"/>
            </a:solidFill>
            <a:ln w="22225" algn="ctr">
              <a:solidFill>
                <a:srgbClr val="000080"/>
              </a:solidFill>
              <a:miter lim="800000"/>
              <a:headEnd/>
              <a:tailEnd type="none" w="lg" len="lg"/>
            </a:ln>
          </p:spPr>
          <p:txBody>
            <a:bodyPr wrap="none" lIns="90000" tIns="46800" rIns="90000" bIns="46800" anchor="ctr"/>
            <a:lstStyle/>
            <a:p>
              <a:pPr>
                <a:lnSpc>
                  <a:spcPct val="110000"/>
                </a:lnSpc>
              </a:pPr>
              <a:endParaRPr lang="en-ZA"/>
            </a:p>
          </p:txBody>
        </p:sp>
      </p:grpSp>
      <p:grpSp>
        <p:nvGrpSpPr>
          <p:cNvPr id="270374" name="Group 38"/>
          <p:cNvGrpSpPr>
            <a:grpSpLocks/>
          </p:cNvGrpSpPr>
          <p:nvPr/>
        </p:nvGrpSpPr>
        <p:grpSpPr bwMode="auto">
          <a:xfrm>
            <a:off x="6254750" y="4133850"/>
            <a:ext cx="642938" cy="101600"/>
            <a:chOff x="4746" y="2464"/>
            <a:chExt cx="405" cy="64"/>
          </a:xfrm>
        </p:grpSpPr>
        <p:sp>
          <p:nvSpPr>
            <p:cNvPr id="270415" name="Line 39"/>
            <p:cNvSpPr>
              <a:spLocks noChangeShapeType="1"/>
            </p:cNvSpPr>
            <p:nvPr/>
          </p:nvSpPr>
          <p:spPr bwMode="auto">
            <a:xfrm flipH="1">
              <a:off x="4746" y="2497"/>
              <a:ext cx="347" cy="0"/>
            </a:xfrm>
            <a:prstGeom prst="line">
              <a:avLst/>
            </a:prstGeom>
            <a:noFill/>
            <a:ln w="38100">
              <a:solidFill>
                <a:srgbClr val="00CC00"/>
              </a:solidFill>
              <a:round/>
              <a:headEnd/>
              <a:tailEnd type="stealth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270416" name="Rectangle 40"/>
            <p:cNvSpPr>
              <a:spLocks noChangeArrowheads="1"/>
            </p:cNvSpPr>
            <p:nvPr/>
          </p:nvSpPr>
          <p:spPr bwMode="auto">
            <a:xfrm>
              <a:off x="5087" y="2464"/>
              <a:ext cx="64" cy="64"/>
            </a:xfrm>
            <a:prstGeom prst="rect">
              <a:avLst/>
            </a:prstGeom>
            <a:solidFill>
              <a:srgbClr val="000080"/>
            </a:solidFill>
            <a:ln w="22225" algn="ctr">
              <a:solidFill>
                <a:srgbClr val="000080"/>
              </a:solidFill>
              <a:miter lim="800000"/>
              <a:headEnd/>
              <a:tailEnd type="none" w="lg" len="lg"/>
            </a:ln>
          </p:spPr>
          <p:txBody>
            <a:bodyPr wrap="none" lIns="90000" tIns="46800" rIns="90000" bIns="46800" anchor="ctr"/>
            <a:lstStyle/>
            <a:p>
              <a:pPr>
                <a:lnSpc>
                  <a:spcPct val="110000"/>
                </a:lnSpc>
              </a:pPr>
              <a:endParaRPr lang="en-ZA"/>
            </a:p>
          </p:txBody>
        </p:sp>
      </p:grpSp>
      <p:grpSp>
        <p:nvGrpSpPr>
          <p:cNvPr id="270377" name="Group 41"/>
          <p:cNvGrpSpPr>
            <a:grpSpLocks/>
          </p:cNvGrpSpPr>
          <p:nvPr/>
        </p:nvGrpSpPr>
        <p:grpSpPr bwMode="auto">
          <a:xfrm>
            <a:off x="6921500" y="4133850"/>
            <a:ext cx="642938" cy="101600"/>
            <a:chOff x="4746" y="2464"/>
            <a:chExt cx="405" cy="64"/>
          </a:xfrm>
        </p:grpSpPr>
        <p:sp>
          <p:nvSpPr>
            <p:cNvPr id="270413" name="Line 42"/>
            <p:cNvSpPr>
              <a:spLocks noChangeShapeType="1"/>
            </p:cNvSpPr>
            <p:nvPr/>
          </p:nvSpPr>
          <p:spPr bwMode="auto">
            <a:xfrm flipH="1">
              <a:off x="4746" y="2497"/>
              <a:ext cx="347" cy="0"/>
            </a:xfrm>
            <a:prstGeom prst="line">
              <a:avLst/>
            </a:prstGeom>
            <a:noFill/>
            <a:ln w="38100">
              <a:solidFill>
                <a:srgbClr val="00CC00"/>
              </a:solidFill>
              <a:round/>
              <a:headEnd/>
              <a:tailEnd type="stealth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270414" name="Rectangle 43"/>
            <p:cNvSpPr>
              <a:spLocks noChangeArrowheads="1"/>
            </p:cNvSpPr>
            <p:nvPr/>
          </p:nvSpPr>
          <p:spPr bwMode="auto">
            <a:xfrm>
              <a:off x="5087" y="2464"/>
              <a:ext cx="64" cy="64"/>
            </a:xfrm>
            <a:prstGeom prst="rect">
              <a:avLst/>
            </a:prstGeom>
            <a:solidFill>
              <a:srgbClr val="000080"/>
            </a:solidFill>
            <a:ln w="22225" algn="ctr">
              <a:solidFill>
                <a:srgbClr val="000080"/>
              </a:solidFill>
              <a:miter lim="800000"/>
              <a:headEnd/>
              <a:tailEnd type="none" w="lg" len="lg"/>
            </a:ln>
          </p:spPr>
          <p:txBody>
            <a:bodyPr wrap="none" lIns="90000" tIns="46800" rIns="90000" bIns="46800" anchor="ctr"/>
            <a:lstStyle/>
            <a:p>
              <a:pPr>
                <a:lnSpc>
                  <a:spcPct val="110000"/>
                </a:lnSpc>
              </a:pPr>
              <a:endParaRPr lang="en-ZA"/>
            </a:p>
          </p:txBody>
        </p:sp>
      </p:grpSp>
      <p:grpSp>
        <p:nvGrpSpPr>
          <p:cNvPr id="270380" name="Group 44"/>
          <p:cNvGrpSpPr>
            <a:grpSpLocks/>
          </p:cNvGrpSpPr>
          <p:nvPr/>
        </p:nvGrpSpPr>
        <p:grpSpPr bwMode="auto">
          <a:xfrm>
            <a:off x="7613650" y="4133850"/>
            <a:ext cx="642938" cy="101600"/>
            <a:chOff x="4746" y="2464"/>
            <a:chExt cx="405" cy="64"/>
          </a:xfrm>
        </p:grpSpPr>
        <p:sp>
          <p:nvSpPr>
            <p:cNvPr id="270411" name="Line 45"/>
            <p:cNvSpPr>
              <a:spLocks noChangeShapeType="1"/>
            </p:cNvSpPr>
            <p:nvPr/>
          </p:nvSpPr>
          <p:spPr bwMode="auto">
            <a:xfrm flipH="1">
              <a:off x="4746" y="2497"/>
              <a:ext cx="347" cy="0"/>
            </a:xfrm>
            <a:prstGeom prst="line">
              <a:avLst/>
            </a:prstGeom>
            <a:noFill/>
            <a:ln w="38100">
              <a:solidFill>
                <a:srgbClr val="00CC00"/>
              </a:solidFill>
              <a:round/>
              <a:headEnd/>
              <a:tailEnd type="stealth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270412" name="Rectangle 46"/>
            <p:cNvSpPr>
              <a:spLocks noChangeArrowheads="1"/>
            </p:cNvSpPr>
            <p:nvPr/>
          </p:nvSpPr>
          <p:spPr bwMode="auto">
            <a:xfrm>
              <a:off x="5087" y="2464"/>
              <a:ext cx="64" cy="64"/>
            </a:xfrm>
            <a:prstGeom prst="rect">
              <a:avLst/>
            </a:prstGeom>
            <a:solidFill>
              <a:srgbClr val="000080"/>
            </a:solidFill>
            <a:ln w="22225" algn="ctr">
              <a:solidFill>
                <a:srgbClr val="000080"/>
              </a:solidFill>
              <a:miter lim="800000"/>
              <a:headEnd/>
              <a:tailEnd type="none" w="lg" len="lg"/>
            </a:ln>
          </p:spPr>
          <p:txBody>
            <a:bodyPr wrap="none" lIns="90000" tIns="46800" rIns="90000" bIns="46800" anchor="ctr"/>
            <a:lstStyle/>
            <a:p>
              <a:pPr>
                <a:lnSpc>
                  <a:spcPct val="110000"/>
                </a:lnSpc>
              </a:pPr>
              <a:endParaRPr lang="en-ZA"/>
            </a:p>
          </p:txBody>
        </p:sp>
      </p:grpSp>
      <p:sp>
        <p:nvSpPr>
          <p:cNvPr id="270383" name="Rectangle 47"/>
          <p:cNvSpPr>
            <a:spLocks noChangeArrowheads="1"/>
          </p:cNvSpPr>
          <p:nvPr/>
        </p:nvSpPr>
        <p:spPr bwMode="auto">
          <a:xfrm>
            <a:off x="7419975" y="4252913"/>
            <a:ext cx="1541463" cy="39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SzPct val="80000"/>
              <a:buFont typeface="Arial" charset="0"/>
              <a:buNone/>
            </a:pPr>
            <a:r>
              <a:rPr lang="en-ZA" sz="1800">
                <a:solidFill>
                  <a:srgbClr val="000066"/>
                </a:solidFill>
              </a:rPr>
              <a:t>Pittsburgh</a:t>
            </a:r>
            <a:endParaRPr lang="en-US" sz="1800">
              <a:solidFill>
                <a:srgbClr val="000066"/>
              </a:solidFill>
            </a:endParaRPr>
          </a:p>
        </p:txBody>
      </p:sp>
      <p:sp>
        <p:nvSpPr>
          <p:cNvPr id="270384" name="Rectangle 48"/>
          <p:cNvSpPr>
            <a:spLocks noChangeArrowheads="1"/>
          </p:cNvSpPr>
          <p:nvPr/>
        </p:nvSpPr>
        <p:spPr bwMode="auto">
          <a:xfrm>
            <a:off x="4251325" y="4252913"/>
            <a:ext cx="1076325" cy="39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 algn="ctr">
              <a:lnSpc>
                <a:spcPct val="110000"/>
              </a:lnSpc>
              <a:buSzPct val="80000"/>
              <a:buFont typeface="Arial" charset="0"/>
              <a:buNone/>
            </a:pPr>
            <a:r>
              <a:rPr lang="en-ZA" sz="1800">
                <a:solidFill>
                  <a:srgbClr val="000066"/>
                </a:solidFill>
              </a:rPr>
              <a:t>meet</a:t>
            </a:r>
            <a:endParaRPr lang="en-US" sz="1800">
              <a:solidFill>
                <a:srgbClr val="000066"/>
              </a:solidFill>
            </a:endParaRPr>
          </a:p>
        </p:txBody>
      </p:sp>
      <p:graphicFrame>
        <p:nvGraphicFramePr>
          <p:cNvPr id="270385" name="Object 53"/>
          <p:cNvGraphicFramePr>
            <a:graphicFrameLocks noChangeAspect="1"/>
          </p:cNvGraphicFramePr>
          <p:nvPr/>
        </p:nvGraphicFramePr>
        <p:xfrm>
          <a:off x="2332038" y="4378325"/>
          <a:ext cx="850900" cy="341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0413" name="Equation" r:id="rId8" imgW="850531" imgH="380835" progId="Equation.DSMT4">
                  <p:embed/>
                </p:oleObj>
              </mc:Choice>
              <mc:Fallback>
                <p:oleObj name="Equation" r:id="rId8" imgW="850531" imgH="380835" progId="Equation.DSMT4">
                  <p:embed/>
                  <p:pic>
                    <p:nvPicPr>
                      <p:cNvPr id="0" name="Picture 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32038" y="4378325"/>
                        <a:ext cx="850900" cy="3413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0386" name="Object 54"/>
          <p:cNvGraphicFramePr>
            <a:graphicFrameLocks noChangeAspect="1"/>
          </p:cNvGraphicFramePr>
          <p:nvPr/>
        </p:nvGraphicFramePr>
        <p:xfrm>
          <a:off x="6307138" y="4378325"/>
          <a:ext cx="825500" cy="341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0414" name="Equation" r:id="rId10" imgW="825500" imgH="381000" progId="Equation.DSMT4">
                  <p:embed/>
                </p:oleObj>
              </mc:Choice>
              <mc:Fallback>
                <p:oleObj name="Equation" r:id="rId10" imgW="825500" imgH="381000" progId="Equation.DSMT4">
                  <p:embed/>
                  <p:pic>
                    <p:nvPicPr>
                      <p:cNvPr id="0" name="Picture 5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07138" y="4378325"/>
                        <a:ext cx="825500" cy="3413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2703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0" dur="500"/>
                                        <p:tgtEl>
                                          <p:spTgt spid="270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2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2703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2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9" dur="500"/>
                                        <p:tgtEl>
                                          <p:spTgt spid="2703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000"/>
                            </p:stCondLst>
                            <p:childTnLst>
                              <p:par>
                                <p:cTn id="31" presetID="2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2703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2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6" dur="500"/>
                                        <p:tgtEl>
                                          <p:spTgt spid="270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3500"/>
                            </p:stCondLst>
                            <p:childTnLst>
                              <p:par>
                                <p:cTn id="38" presetID="2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2703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2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3" dur="500"/>
                                        <p:tgtEl>
                                          <p:spTgt spid="270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0"/>
                            </p:stCondLst>
                            <p:childTnLst>
                              <p:par>
                                <p:cTn id="45" presetID="2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270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2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0" dur="500"/>
                                        <p:tgtEl>
                                          <p:spTgt spid="2703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6500"/>
                            </p:stCondLst>
                            <p:childTnLst>
                              <p:par>
                                <p:cTn id="5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0345" grpId="0"/>
      <p:bldP spid="270367" grpId="0" animBg="1"/>
      <p:bldP spid="270369" grpId="0" animBg="1"/>
      <p:bldP spid="270383" grpId="0"/>
      <p:bldP spid="27038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3"/>
          <p:cNvSpPr>
            <a:spLocks noGrp="1" noChangeArrowheads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PHY1012F</a:t>
            </a:r>
          </a:p>
        </p:txBody>
      </p:sp>
      <p:sp>
        <p:nvSpPr>
          <p:cNvPr id="28674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8316F99-8FAB-4907-8A86-79D4BEBD63CD}" type="slidenum">
              <a:rPr lang="en-US" smtClean="0">
                <a:latin typeface="Koala"/>
              </a:rPr>
              <a:pPr>
                <a:defRPr/>
              </a:pPr>
              <a:t>2</a:t>
            </a:fld>
            <a:endParaRPr lang="en-US" smtClean="0">
              <a:latin typeface="Koala"/>
            </a:endParaRPr>
          </a:p>
        </p:txBody>
      </p:sp>
      <p:sp>
        <p:nvSpPr>
          <p:cNvPr id="40963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685800" y="841375"/>
            <a:ext cx="7772400" cy="625475"/>
          </a:xfrm>
        </p:spPr>
        <p:txBody>
          <a:bodyPr/>
          <a:lstStyle/>
          <a:p>
            <a:pPr eaLnBrk="1" hangingPunct="1"/>
            <a:r>
              <a:rPr lang="en-ZA" smtClean="0"/>
              <a:t>KINEMATICS</a:t>
            </a:r>
            <a:endParaRPr lang="en-US" smtClean="0"/>
          </a:p>
        </p:txBody>
      </p:sp>
      <p:sp>
        <p:nvSpPr>
          <p:cNvPr id="40964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161925" y="1735138"/>
            <a:ext cx="8820150" cy="930275"/>
          </a:xfrm>
        </p:spPr>
        <p:txBody>
          <a:bodyPr/>
          <a:lstStyle/>
          <a:p>
            <a:pPr marL="268288" indent="-268288" eaLnBrk="1" hangingPunct="1"/>
            <a:r>
              <a:rPr lang="en-ZA" smtClean="0"/>
              <a:t>Learning outcomes:</a:t>
            </a:r>
            <a:br>
              <a:rPr lang="en-ZA" smtClean="0"/>
            </a:br>
            <a:r>
              <a:rPr lang="en-ZA" sz="2400" smtClean="0"/>
              <a:t>At the end of this chapter you should be able to…</a:t>
            </a:r>
            <a:endParaRPr lang="en-US" sz="2400" smtClean="0"/>
          </a:p>
        </p:txBody>
      </p:sp>
      <p:sp>
        <p:nvSpPr>
          <p:cNvPr id="239621" name="Rectangle 5"/>
          <p:cNvSpPr>
            <a:spLocks noChangeArrowheads="1"/>
          </p:cNvSpPr>
          <p:nvPr/>
        </p:nvSpPr>
        <p:spPr bwMode="auto">
          <a:xfrm>
            <a:off x="161925" y="2746375"/>
            <a:ext cx="8820150" cy="307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073150" lvl="2" indent="-355600">
              <a:lnSpc>
                <a:spcPct val="110000"/>
              </a:lnSpc>
              <a:buFontTx/>
              <a:buBlip>
                <a:blip r:embed="rId3"/>
              </a:buBlip>
            </a:pPr>
            <a:r>
              <a:rPr lang="en-ZA" sz="2200" dirty="0">
                <a:solidFill>
                  <a:srgbClr val="000066"/>
                </a:solidFill>
              </a:rPr>
              <a:t>Interpret, draw and convert between position, velocity and acceleration graphs for 1-d motion.</a:t>
            </a:r>
          </a:p>
          <a:p>
            <a:pPr marL="1073150" lvl="2" indent="-355600">
              <a:lnSpc>
                <a:spcPct val="110000"/>
              </a:lnSpc>
              <a:buFontTx/>
              <a:buBlip>
                <a:blip r:embed="rId3"/>
              </a:buBlip>
            </a:pPr>
            <a:endParaRPr lang="en-ZA" sz="1200" dirty="0">
              <a:solidFill>
                <a:srgbClr val="000066"/>
              </a:solidFill>
            </a:endParaRPr>
          </a:p>
          <a:p>
            <a:pPr marL="1073150" lvl="2" indent="-355600">
              <a:lnSpc>
                <a:spcPct val="110000"/>
              </a:lnSpc>
              <a:buFontTx/>
              <a:buBlip>
                <a:blip r:embed="rId3"/>
              </a:buBlip>
            </a:pPr>
            <a:r>
              <a:rPr lang="en-ZA" sz="2200" dirty="0">
                <a:solidFill>
                  <a:srgbClr val="000066"/>
                </a:solidFill>
              </a:rPr>
              <a:t>Use an explicit problem-solving strategy for kinematics problems. </a:t>
            </a:r>
          </a:p>
          <a:p>
            <a:pPr marL="1073150" lvl="2" indent="-355600">
              <a:lnSpc>
                <a:spcPct val="110000"/>
              </a:lnSpc>
              <a:buFontTx/>
              <a:buBlip>
                <a:blip r:embed="rId3"/>
              </a:buBlip>
            </a:pPr>
            <a:endParaRPr lang="en-ZA" sz="1200" dirty="0">
              <a:solidFill>
                <a:srgbClr val="000066"/>
              </a:solidFill>
            </a:endParaRPr>
          </a:p>
          <a:p>
            <a:pPr marL="1073150" lvl="2" indent="-355600">
              <a:lnSpc>
                <a:spcPct val="110000"/>
              </a:lnSpc>
              <a:buFontTx/>
              <a:buBlip>
                <a:blip r:embed="rId3"/>
              </a:buBlip>
            </a:pPr>
            <a:r>
              <a:rPr lang="en-ZA" sz="2200" dirty="0">
                <a:solidFill>
                  <a:srgbClr val="000066"/>
                </a:solidFill>
              </a:rPr>
              <a:t>Apply appropriate mathematical representations (equations) in order to solve numerical kinematics problems involving motion in one dimension. </a:t>
            </a:r>
            <a:endParaRPr lang="en-US" sz="2200" dirty="0">
              <a:solidFill>
                <a:srgbClr val="000066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7601" name="Rectangle 3"/>
          <p:cNvSpPr>
            <a:spLocks noGrp="1" noChangeArrowheads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PHY1012F</a:t>
            </a:r>
          </a:p>
        </p:txBody>
      </p:sp>
      <p:sp>
        <p:nvSpPr>
          <p:cNvPr id="537602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AA64FE4-3950-443A-80EE-07E122DA48D9}" type="slidenum">
              <a:rPr lang="en-US" smtClean="0">
                <a:latin typeface="Koala"/>
              </a:rPr>
              <a:pPr>
                <a:defRPr/>
              </a:pPr>
              <a:t>20</a:t>
            </a:fld>
            <a:endParaRPr lang="en-US" smtClean="0">
              <a:latin typeface="Koala"/>
            </a:endParaRPr>
          </a:p>
        </p:txBody>
      </p:sp>
      <p:sp>
        <p:nvSpPr>
          <p:cNvPr id="537603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179388" y="1343025"/>
            <a:ext cx="8774112" cy="1565275"/>
          </a:xfrm>
        </p:spPr>
        <p:txBody>
          <a:bodyPr/>
          <a:lstStyle/>
          <a:p>
            <a:pPr lvl="1" indent="0" eaLnBrk="1" hangingPunct="1"/>
            <a:r>
              <a:rPr lang="en-ZA" sz="2200" smtClean="0"/>
              <a:t>Bob leaves home in Chicago at 09:00 and travels east at a steady 100 km/h.  Susan, 680 km to the east in Pittsburgh, leaves at the same time and travels west at a steady 70 km/h.  Where will they meet?</a:t>
            </a:r>
            <a:endParaRPr lang="en-US" sz="2200" smtClean="0"/>
          </a:p>
        </p:txBody>
      </p:sp>
      <p:sp>
        <p:nvSpPr>
          <p:cNvPr id="537604" name="Rectangle 3"/>
          <p:cNvSpPr>
            <a:spLocks noChangeArrowheads="1"/>
          </p:cNvSpPr>
          <p:nvPr/>
        </p:nvSpPr>
        <p:spPr bwMode="auto">
          <a:xfrm>
            <a:off x="179388" y="3094038"/>
            <a:ext cx="8774112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SzPct val="80000"/>
              <a:buFont typeface="Arial" charset="0"/>
              <a:buNone/>
            </a:pPr>
            <a:r>
              <a:rPr lang="en-ZA" sz="2200">
                <a:solidFill>
                  <a:srgbClr val="000066"/>
                </a:solidFill>
              </a:rPr>
              <a:t>Graphical representation:</a:t>
            </a:r>
            <a:endParaRPr lang="en-US" sz="2200">
              <a:solidFill>
                <a:srgbClr val="000066"/>
              </a:solidFill>
            </a:endParaRPr>
          </a:p>
        </p:txBody>
      </p:sp>
      <p:sp>
        <p:nvSpPr>
          <p:cNvPr id="537605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-3175" y="574675"/>
            <a:ext cx="9147175" cy="655638"/>
          </a:xfrm>
        </p:spPr>
        <p:txBody>
          <a:bodyPr/>
          <a:lstStyle/>
          <a:p>
            <a:pPr eaLnBrk="1" hangingPunct="1"/>
            <a:r>
              <a:rPr lang="en-ZA" sz="2800" smtClean="0"/>
              <a:t>MULTI-REPRESENTATIONAL PROBLEM-SOLVING</a:t>
            </a:r>
            <a:endParaRPr lang="en-US" sz="2800" smtClean="0"/>
          </a:p>
        </p:txBody>
      </p:sp>
      <p:sp>
        <p:nvSpPr>
          <p:cNvPr id="537606" name="Rectangle 5"/>
          <p:cNvSpPr>
            <a:spLocks noChangeArrowheads="1"/>
          </p:cNvSpPr>
          <p:nvPr/>
        </p:nvSpPr>
        <p:spPr bwMode="auto">
          <a:xfrm>
            <a:off x="604838" y="3587750"/>
            <a:ext cx="1089025" cy="39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 indent="1588">
              <a:lnSpc>
                <a:spcPct val="110000"/>
              </a:lnSpc>
            </a:pPr>
            <a:r>
              <a:rPr lang="en-US" sz="1800" b="1" i="1">
                <a:solidFill>
                  <a:srgbClr val="000066"/>
                </a:solidFill>
                <a:latin typeface="Times New Roman" pitchFamily="18" charset="0"/>
              </a:rPr>
              <a:t>x </a:t>
            </a:r>
            <a:r>
              <a:rPr lang="en-US" sz="1800" b="1">
                <a:solidFill>
                  <a:srgbClr val="000066"/>
                </a:solidFill>
                <a:latin typeface="Times New Roman" pitchFamily="18" charset="0"/>
              </a:rPr>
              <a:t>(km)</a:t>
            </a:r>
            <a:endParaRPr lang="en-US" sz="1800" b="1" i="1">
              <a:solidFill>
                <a:srgbClr val="000066"/>
              </a:solidFill>
              <a:latin typeface="Times New Roman" pitchFamily="18" charset="0"/>
            </a:endParaRPr>
          </a:p>
        </p:txBody>
      </p:sp>
      <p:sp>
        <p:nvSpPr>
          <p:cNvPr id="537607" name="Rectangle 6"/>
          <p:cNvSpPr>
            <a:spLocks noChangeArrowheads="1"/>
          </p:cNvSpPr>
          <p:nvPr/>
        </p:nvSpPr>
        <p:spPr bwMode="auto">
          <a:xfrm>
            <a:off x="914400" y="5219700"/>
            <a:ext cx="603250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r">
              <a:lnSpc>
                <a:spcPct val="105000"/>
              </a:lnSpc>
            </a:pPr>
            <a:r>
              <a:rPr lang="en-GB" sz="20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200</a:t>
            </a:r>
            <a:endParaRPr lang="en-US" sz="2000" b="1" baseline="-250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537608" name="Line 7"/>
          <p:cNvSpPr>
            <a:spLocks noChangeShapeType="1"/>
          </p:cNvSpPr>
          <p:nvPr/>
        </p:nvSpPr>
        <p:spPr bwMode="auto">
          <a:xfrm flipV="1">
            <a:off x="1652588" y="3679825"/>
            <a:ext cx="3175" cy="2354263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537609" name="Line 8"/>
          <p:cNvSpPr>
            <a:spLocks noChangeShapeType="1"/>
          </p:cNvSpPr>
          <p:nvPr/>
        </p:nvSpPr>
        <p:spPr bwMode="auto">
          <a:xfrm>
            <a:off x="1522413" y="5945188"/>
            <a:ext cx="134937" cy="0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537610" name="Rectangle 9"/>
          <p:cNvSpPr>
            <a:spLocks noChangeArrowheads="1"/>
          </p:cNvSpPr>
          <p:nvPr/>
        </p:nvSpPr>
        <p:spPr bwMode="auto">
          <a:xfrm>
            <a:off x="1198563" y="5726113"/>
            <a:ext cx="319087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r">
              <a:lnSpc>
                <a:spcPct val="105000"/>
              </a:lnSpc>
            </a:pPr>
            <a:r>
              <a:rPr lang="en-GB" sz="2000" b="1">
                <a:solidFill>
                  <a:srgbClr val="000000"/>
                </a:solidFill>
                <a:latin typeface="Times New Roman" pitchFamily="18" charset="0"/>
              </a:rPr>
              <a:t>0</a:t>
            </a:r>
            <a:endParaRPr lang="en-US" sz="2000" b="1" baseline="-250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537611" name="Line 10"/>
          <p:cNvSpPr>
            <a:spLocks noChangeShapeType="1"/>
          </p:cNvSpPr>
          <p:nvPr/>
        </p:nvSpPr>
        <p:spPr bwMode="auto">
          <a:xfrm>
            <a:off x="1522413" y="5945188"/>
            <a:ext cx="3656012" cy="1587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668686" name="Rectangle 14"/>
          <p:cNvSpPr>
            <a:spLocks noChangeArrowheads="1"/>
          </p:cNvSpPr>
          <p:nvPr/>
        </p:nvSpPr>
        <p:spPr bwMode="auto">
          <a:xfrm>
            <a:off x="3746500" y="5932488"/>
            <a:ext cx="760413" cy="417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>
              <a:lnSpc>
                <a:spcPct val="105000"/>
              </a:lnSpc>
            </a:pPr>
            <a:r>
              <a:rPr lang="en-GB" sz="2000" b="1" i="1">
                <a:solidFill>
                  <a:srgbClr val="000000"/>
                </a:solidFill>
                <a:latin typeface="Times New Roman" pitchFamily="18" charset="0"/>
              </a:rPr>
              <a:t>t</a:t>
            </a:r>
            <a:r>
              <a:rPr lang="en-GB" sz="2000" b="1" baseline="-25000">
                <a:solidFill>
                  <a:srgbClr val="000000"/>
                </a:solidFill>
                <a:latin typeface="Times New Roman" pitchFamily="18" charset="0"/>
              </a:rPr>
              <a:t>meet</a:t>
            </a:r>
            <a:endParaRPr lang="en-US" sz="2000" b="1" baseline="-250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668690" name="Line 18"/>
          <p:cNvSpPr>
            <a:spLocks noChangeShapeType="1"/>
          </p:cNvSpPr>
          <p:nvPr/>
        </p:nvSpPr>
        <p:spPr bwMode="auto">
          <a:xfrm>
            <a:off x="4135438" y="5946775"/>
            <a:ext cx="0" cy="71438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537614" name="Rectangle 20"/>
          <p:cNvSpPr>
            <a:spLocks noChangeArrowheads="1"/>
          </p:cNvSpPr>
          <p:nvPr/>
        </p:nvSpPr>
        <p:spPr bwMode="auto">
          <a:xfrm>
            <a:off x="5037138" y="5753100"/>
            <a:ext cx="850900" cy="39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 indent="1588">
              <a:lnSpc>
                <a:spcPct val="110000"/>
              </a:lnSpc>
            </a:pPr>
            <a:r>
              <a:rPr lang="en-US" sz="1800" b="1" i="1">
                <a:solidFill>
                  <a:srgbClr val="000066"/>
                </a:solidFill>
                <a:latin typeface="Times New Roman" pitchFamily="18" charset="0"/>
              </a:rPr>
              <a:t>t  </a:t>
            </a:r>
            <a:r>
              <a:rPr lang="en-US" sz="1800" b="1">
                <a:solidFill>
                  <a:srgbClr val="000066"/>
                </a:solidFill>
                <a:latin typeface="Times New Roman" pitchFamily="18" charset="0"/>
              </a:rPr>
              <a:t>(h)</a:t>
            </a:r>
            <a:endParaRPr lang="en-US" sz="1800" b="1" i="1">
              <a:solidFill>
                <a:srgbClr val="000066"/>
              </a:solidFill>
              <a:latin typeface="Times New Roman" pitchFamily="18" charset="0"/>
            </a:endParaRPr>
          </a:p>
        </p:txBody>
      </p:sp>
      <p:sp>
        <p:nvSpPr>
          <p:cNvPr id="537615" name="Rectangle 21"/>
          <p:cNvSpPr>
            <a:spLocks noChangeArrowheads="1"/>
          </p:cNvSpPr>
          <p:nvPr/>
        </p:nvSpPr>
        <p:spPr bwMode="auto">
          <a:xfrm>
            <a:off x="1477963" y="5938838"/>
            <a:ext cx="319087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r">
              <a:lnSpc>
                <a:spcPct val="105000"/>
              </a:lnSpc>
            </a:pPr>
            <a:r>
              <a:rPr lang="en-GB" sz="2000" b="1">
                <a:solidFill>
                  <a:srgbClr val="000000"/>
                </a:solidFill>
                <a:latin typeface="Times New Roman" pitchFamily="18" charset="0"/>
              </a:rPr>
              <a:t>0</a:t>
            </a:r>
            <a:endParaRPr lang="en-US" sz="2000" b="1" baseline="-250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537616" name="Rectangle 22"/>
          <p:cNvSpPr>
            <a:spLocks noChangeArrowheads="1"/>
          </p:cNvSpPr>
          <p:nvPr/>
        </p:nvSpPr>
        <p:spPr bwMode="auto">
          <a:xfrm>
            <a:off x="914400" y="4775200"/>
            <a:ext cx="603250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r">
              <a:lnSpc>
                <a:spcPct val="105000"/>
              </a:lnSpc>
            </a:pPr>
            <a:r>
              <a:rPr lang="en-GB" sz="20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400</a:t>
            </a:r>
            <a:endParaRPr lang="en-US" sz="2000" b="1" baseline="-250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537617" name="Rectangle 23"/>
          <p:cNvSpPr>
            <a:spLocks noChangeArrowheads="1"/>
          </p:cNvSpPr>
          <p:nvPr/>
        </p:nvSpPr>
        <p:spPr bwMode="auto">
          <a:xfrm>
            <a:off x="914400" y="4273550"/>
            <a:ext cx="603250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r">
              <a:lnSpc>
                <a:spcPct val="105000"/>
              </a:lnSpc>
            </a:pPr>
            <a:r>
              <a:rPr lang="en-GB" sz="20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600</a:t>
            </a:r>
            <a:endParaRPr lang="en-US" sz="2000" b="1" baseline="-25000">
              <a:solidFill>
                <a:srgbClr val="000000"/>
              </a:solidFill>
              <a:latin typeface="Times New Roman" pitchFamily="18" charset="0"/>
            </a:endParaRPr>
          </a:p>
        </p:txBody>
      </p:sp>
      <p:grpSp>
        <p:nvGrpSpPr>
          <p:cNvPr id="2" name="Group 24"/>
          <p:cNvGrpSpPr>
            <a:grpSpLocks/>
          </p:cNvGrpSpPr>
          <p:nvPr/>
        </p:nvGrpSpPr>
        <p:grpSpPr bwMode="auto">
          <a:xfrm>
            <a:off x="1641475" y="4721225"/>
            <a:ext cx="3176588" cy="1217613"/>
            <a:chOff x="1034" y="2974"/>
            <a:chExt cx="2001" cy="767"/>
          </a:xfrm>
        </p:grpSpPr>
        <p:sp>
          <p:nvSpPr>
            <p:cNvPr id="537638" name="Line 25"/>
            <p:cNvSpPr>
              <a:spLocks noChangeShapeType="1"/>
            </p:cNvSpPr>
            <p:nvPr/>
          </p:nvSpPr>
          <p:spPr bwMode="auto">
            <a:xfrm flipH="1">
              <a:off x="1034" y="3136"/>
              <a:ext cx="1575" cy="605"/>
            </a:xfrm>
            <a:prstGeom prst="line">
              <a:avLst/>
            </a:prstGeom>
            <a:noFill/>
            <a:ln w="31750">
              <a:solidFill>
                <a:srgbClr val="3366FF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537639" name="Line 26"/>
            <p:cNvSpPr>
              <a:spLocks noChangeShapeType="1"/>
            </p:cNvSpPr>
            <p:nvPr/>
          </p:nvSpPr>
          <p:spPr bwMode="auto">
            <a:xfrm flipH="1">
              <a:off x="2599" y="2974"/>
              <a:ext cx="436" cy="168"/>
            </a:xfrm>
            <a:prstGeom prst="line">
              <a:avLst/>
            </a:prstGeom>
            <a:noFill/>
            <a:ln w="31750">
              <a:solidFill>
                <a:srgbClr val="3366FF"/>
              </a:solidFill>
              <a:prstDash val="dash"/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</p:grpSp>
      <p:grpSp>
        <p:nvGrpSpPr>
          <p:cNvPr id="3" name="Group 27"/>
          <p:cNvGrpSpPr>
            <a:grpSpLocks/>
          </p:cNvGrpSpPr>
          <p:nvPr/>
        </p:nvGrpSpPr>
        <p:grpSpPr bwMode="auto">
          <a:xfrm>
            <a:off x="1641475" y="4297363"/>
            <a:ext cx="3190875" cy="862012"/>
            <a:chOff x="1034" y="2707"/>
            <a:chExt cx="2010" cy="543"/>
          </a:xfrm>
        </p:grpSpPr>
        <p:sp>
          <p:nvSpPr>
            <p:cNvPr id="537636" name="Line 28"/>
            <p:cNvSpPr>
              <a:spLocks noChangeShapeType="1"/>
            </p:cNvSpPr>
            <p:nvPr/>
          </p:nvSpPr>
          <p:spPr bwMode="auto">
            <a:xfrm>
              <a:off x="1034" y="2707"/>
              <a:ext cx="1567" cy="429"/>
            </a:xfrm>
            <a:prstGeom prst="line">
              <a:avLst/>
            </a:prstGeom>
            <a:noFill/>
            <a:ln w="31750">
              <a:solidFill>
                <a:srgbClr val="3366FF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537637" name="Line 29"/>
            <p:cNvSpPr>
              <a:spLocks noChangeShapeType="1"/>
            </p:cNvSpPr>
            <p:nvPr/>
          </p:nvSpPr>
          <p:spPr bwMode="auto">
            <a:xfrm>
              <a:off x="2600" y="3136"/>
              <a:ext cx="444" cy="114"/>
            </a:xfrm>
            <a:prstGeom prst="line">
              <a:avLst/>
            </a:prstGeom>
            <a:noFill/>
            <a:ln w="31750">
              <a:solidFill>
                <a:srgbClr val="3366FF"/>
              </a:solidFill>
              <a:prstDash val="dash"/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</p:grpSp>
      <p:grpSp>
        <p:nvGrpSpPr>
          <p:cNvPr id="537620" name="Group 37"/>
          <p:cNvGrpSpPr>
            <a:grpSpLocks/>
          </p:cNvGrpSpPr>
          <p:nvPr/>
        </p:nvGrpSpPr>
        <p:grpSpPr bwMode="auto">
          <a:xfrm>
            <a:off x="1522413" y="4027488"/>
            <a:ext cx="134937" cy="1668462"/>
            <a:chOff x="959" y="2537"/>
            <a:chExt cx="85" cy="1051"/>
          </a:xfrm>
        </p:grpSpPr>
        <p:sp>
          <p:nvSpPr>
            <p:cNvPr id="537628" name="Line 38"/>
            <p:cNvSpPr>
              <a:spLocks noChangeShapeType="1"/>
            </p:cNvSpPr>
            <p:nvPr/>
          </p:nvSpPr>
          <p:spPr bwMode="auto">
            <a:xfrm>
              <a:off x="959" y="3588"/>
              <a:ext cx="85" cy="0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537629" name="Line 39"/>
            <p:cNvSpPr>
              <a:spLocks noChangeShapeType="1"/>
            </p:cNvSpPr>
            <p:nvPr/>
          </p:nvSpPr>
          <p:spPr bwMode="auto">
            <a:xfrm>
              <a:off x="959" y="3288"/>
              <a:ext cx="85" cy="0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537630" name="Line 40"/>
            <p:cNvSpPr>
              <a:spLocks noChangeShapeType="1"/>
            </p:cNvSpPr>
            <p:nvPr/>
          </p:nvSpPr>
          <p:spPr bwMode="auto">
            <a:xfrm>
              <a:off x="959" y="3438"/>
              <a:ext cx="85" cy="0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537631" name="Line 41"/>
            <p:cNvSpPr>
              <a:spLocks noChangeShapeType="1"/>
            </p:cNvSpPr>
            <p:nvPr/>
          </p:nvSpPr>
          <p:spPr bwMode="auto">
            <a:xfrm>
              <a:off x="959" y="3137"/>
              <a:ext cx="85" cy="0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537632" name="Line 42"/>
            <p:cNvSpPr>
              <a:spLocks noChangeShapeType="1"/>
            </p:cNvSpPr>
            <p:nvPr/>
          </p:nvSpPr>
          <p:spPr bwMode="auto">
            <a:xfrm>
              <a:off x="959" y="2986"/>
              <a:ext cx="85" cy="0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537633" name="Line 43"/>
            <p:cNvSpPr>
              <a:spLocks noChangeShapeType="1"/>
            </p:cNvSpPr>
            <p:nvPr/>
          </p:nvSpPr>
          <p:spPr bwMode="auto">
            <a:xfrm>
              <a:off x="959" y="2686"/>
              <a:ext cx="85" cy="0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537634" name="Line 44"/>
            <p:cNvSpPr>
              <a:spLocks noChangeShapeType="1"/>
            </p:cNvSpPr>
            <p:nvPr/>
          </p:nvSpPr>
          <p:spPr bwMode="auto">
            <a:xfrm>
              <a:off x="959" y="2836"/>
              <a:ext cx="85" cy="0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537635" name="Line 45"/>
            <p:cNvSpPr>
              <a:spLocks noChangeShapeType="1"/>
            </p:cNvSpPr>
            <p:nvPr/>
          </p:nvSpPr>
          <p:spPr bwMode="auto">
            <a:xfrm>
              <a:off x="959" y="2537"/>
              <a:ext cx="85" cy="0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</p:grpSp>
      <p:sp>
        <p:nvSpPr>
          <p:cNvPr id="668723" name="Rectangle 51"/>
          <p:cNvSpPr>
            <a:spLocks noChangeArrowheads="1"/>
          </p:cNvSpPr>
          <p:nvPr/>
        </p:nvSpPr>
        <p:spPr bwMode="auto">
          <a:xfrm>
            <a:off x="2220913" y="4165600"/>
            <a:ext cx="1038225" cy="3016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marL="179388" lvl="1">
              <a:lnSpc>
                <a:spcPct val="110000"/>
              </a:lnSpc>
              <a:buSzPct val="80000"/>
              <a:buFont typeface="Arial" charset="0"/>
              <a:buNone/>
            </a:pPr>
            <a:r>
              <a:rPr lang="en-ZA" sz="1800">
                <a:solidFill>
                  <a:srgbClr val="000066"/>
                </a:solidFill>
              </a:rPr>
              <a:t>Susan</a:t>
            </a:r>
            <a:endParaRPr lang="en-US" sz="1800">
              <a:solidFill>
                <a:srgbClr val="000066"/>
              </a:solidFill>
            </a:endParaRPr>
          </a:p>
        </p:txBody>
      </p:sp>
      <p:sp>
        <p:nvSpPr>
          <p:cNvPr id="668724" name="Rectangle 52"/>
          <p:cNvSpPr>
            <a:spLocks noChangeArrowheads="1"/>
          </p:cNvSpPr>
          <p:nvPr/>
        </p:nvSpPr>
        <p:spPr bwMode="auto">
          <a:xfrm>
            <a:off x="2439988" y="5553075"/>
            <a:ext cx="796925" cy="301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marL="179388" lvl="1">
              <a:lnSpc>
                <a:spcPct val="110000"/>
              </a:lnSpc>
              <a:buSzPct val="80000"/>
              <a:buFont typeface="Arial" charset="0"/>
              <a:buNone/>
            </a:pPr>
            <a:r>
              <a:rPr lang="en-ZA" sz="1800">
                <a:solidFill>
                  <a:srgbClr val="000066"/>
                </a:solidFill>
              </a:rPr>
              <a:t>Bob</a:t>
            </a:r>
            <a:endParaRPr lang="en-US" sz="1800">
              <a:solidFill>
                <a:srgbClr val="000066"/>
              </a:solidFill>
            </a:endParaRPr>
          </a:p>
        </p:txBody>
      </p:sp>
      <p:sp>
        <p:nvSpPr>
          <p:cNvPr id="668725" name="Oval 53"/>
          <p:cNvSpPr>
            <a:spLocks noChangeAspect="1" noChangeArrowheads="1"/>
          </p:cNvSpPr>
          <p:nvPr/>
        </p:nvSpPr>
        <p:spPr bwMode="auto">
          <a:xfrm>
            <a:off x="1601788" y="5899150"/>
            <a:ext cx="93662" cy="93663"/>
          </a:xfrm>
          <a:prstGeom prst="ellipse">
            <a:avLst/>
          </a:prstGeom>
          <a:solidFill>
            <a:srgbClr val="3366FF"/>
          </a:solidFill>
          <a:ln w="9525" algn="ctr">
            <a:solidFill>
              <a:srgbClr val="3366FF"/>
            </a:solidFill>
            <a:round/>
            <a:headEnd/>
            <a:tailEnd/>
          </a:ln>
        </p:spPr>
        <p:txBody>
          <a:bodyPr wrap="none" lIns="90000" tIns="46800" rIns="90000" bIns="46800" anchor="ctr"/>
          <a:lstStyle/>
          <a:p>
            <a:pPr>
              <a:lnSpc>
                <a:spcPct val="110000"/>
              </a:lnSpc>
            </a:pPr>
            <a:endParaRPr lang="en-ZA"/>
          </a:p>
        </p:txBody>
      </p:sp>
      <p:sp>
        <p:nvSpPr>
          <p:cNvPr id="668726" name="Oval 54"/>
          <p:cNvSpPr>
            <a:spLocks noChangeAspect="1" noChangeArrowheads="1"/>
          </p:cNvSpPr>
          <p:nvPr/>
        </p:nvSpPr>
        <p:spPr bwMode="auto">
          <a:xfrm>
            <a:off x="1601788" y="4251325"/>
            <a:ext cx="93662" cy="93663"/>
          </a:xfrm>
          <a:prstGeom prst="ellipse">
            <a:avLst/>
          </a:prstGeom>
          <a:solidFill>
            <a:srgbClr val="3366FF"/>
          </a:solidFill>
          <a:ln w="9525" algn="ctr">
            <a:solidFill>
              <a:srgbClr val="3366FF"/>
            </a:solidFill>
            <a:round/>
            <a:headEnd/>
            <a:tailEnd/>
          </a:ln>
        </p:spPr>
        <p:txBody>
          <a:bodyPr wrap="none" lIns="90000" tIns="46800" rIns="90000" bIns="46800" anchor="ctr"/>
          <a:lstStyle/>
          <a:p>
            <a:pPr>
              <a:lnSpc>
                <a:spcPct val="110000"/>
              </a:lnSpc>
            </a:pPr>
            <a:endParaRPr lang="en-ZA"/>
          </a:p>
        </p:txBody>
      </p:sp>
      <p:sp>
        <p:nvSpPr>
          <p:cNvPr id="668727" name="Line 55"/>
          <p:cNvSpPr>
            <a:spLocks noChangeShapeType="1"/>
          </p:cNvSpPr>
          <p:nvPr/>
        </p:nvSpPr>
        <p:spPr bwMode="auto">
          <a:xfrm>
            <a:off x="1641475" y="4297363"/>
            <a:ext cx="3182938" cy="871537"/>
          </a:xfrm>
          <a:prstGeom prst="line">
            <a:avLst/>
          </a:prstGeom>
          <a:noFill/>
          <a:ln w="31750">
            <a:solidFill>
              <a:srgbClr val="3366FF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668728" name="Line 56"/>
          <p:cNvSpPr>
            <a:spLocks noChangeShapeType="1"/>
          </p:cNvSpPr>
          <p:nvPr/>
        </p:nvSpPr>
        <p:spPr bwMode="auto">
          <a:xfrm flipH="1">
            <a:off x="1641475" y="4724400"/>
            <a:ext cx="3162300" cy="1214438"/>
          </a:xfrm>
          <a:prstGeom prst="line">
            <a:avLst/>
          </a:prstGeom>
          <a:noFill/>
          <a:ln w="31750">
            <a:solidFill>
              <a:srgbClr val="3366FF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cxnSp>
        <p:nvCxnSpPr>
          <p:cNvPr id="60" name="Straight Connector 59"/>
          <p:cNvCxnSpPr>
            <a:cxnSpLocks noChangeShapeType="1"/>
          </p:cNvCxnSpPr>
          <p:nvPr/>
        </p:nvCxnSpPr>
        <p:spPr bwMode="auto">
          <a:xfrm rot="5400000" flipH="1">
            <a:off x="3575050" y="5378450"/>
            <a:ext cx="1130300" cy="6350"/>
          </a:xfrm>
          <a:prstGeom prst="line">
            <a:avLst/>
          </a:prstGeom>
          <a:noFill/>
          <a:ln w="19050" algn="ctr">
            <a:solidFill>
              <a:schemeClr val="tx1"/>
            </a:solidFill>
            <a:prstDash val="dash"/>
            <a:round/>
            <a:headEnd/>
            <a:tailEnd type="none" w="lg" len="lg"/>
          </a:ln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8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8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2000"/>
                                        <p:tgtEl>
                                          <p:spTgt spid="6687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8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6687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8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8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2000"/>
                                        <p:tgtEl>
                                          <p:spTgt spid="6687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8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6687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86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686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8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6686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" dur="500"/>
                                        <p:tgtEl>
                                          <p:spTgt spid="6687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8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500"/>
                                        <p:tgtEl>
                                          <p:spTgt spid="6687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8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500"/>
                                        <p:tgtEl>
                                          <p:spTgt spid="6687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8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500"/>
                                        <p:tgtEl>
                                          <p:spTgt spid="6687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8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8690" grpId="0" animBg="1"/>
      <p:bldP spid="668723" grpId="0"/>
      <p:bldP spid="668724" grpId="0"/>
      <p:bldP spid="668725" grpId="0" animBg="1"/>
      <p:bldP spid="668725" grpId="1" animBg="1"/>
      <p:bldP spid="668726" grpId="0" animBg="1"/>
      <p:bldP spid="668726" grpId="1" animBg="1"/>
      <p:bldP spid="668727" grpId="0" animBg="1"/>
      <p:bldP spid="668727" grpId="1" animBg="1"/>
      <p:bldP spid="668728" grpId="0" animBg="1"/>
      <p:bldP spid="668728" grpId="1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7162" name="Rectangle 3"/>
          <p:cNvSpPr>
            <a:spLocks noGrp="1" noChangeArrowheads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PHY1012F</a:t>
            </a:r>
          </a:p>
        </p:txBody>
      </p:sp>
      <p:sp>
        <p:nvSpPr>
          <p:cNvPr id="387160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137F56EE-48F0-48E3-8C30-63BAF6124EE8}" type="slidenum">
              <a:rPr lang="en-US" smtClean="0">
                <a:latin typeface="Koala"/>
              </a:rPr>
              <a:pPr>
                <a:defRPr/>
              </a:pPr>
              <a:t>21</a:t>
            </a:fld>
            <a:endParaRPr lang="en-US" smtClean="0">
              <a:latin typeface="Koala"/>
            </a:endParaRPr>
          </a:p>
        </p:txBody>
      </p:sp>
      <p:graphicFrame>
        <p:nvGraphicFramePr>
          <p:cNvPr id="387157" name="Object 87"/>
          <p:cNvGraphicFramePr>
            <a:graphicFrameLocks noChangeAspect="1"/>
          </p:cNvGraphicFramePr>
          <p:nvPr/>
        </p:nvGraphicFramePr>
        <p:xfrm>
          <a:off x="2590800" y="5065713"/>
          <a:ext cx="2667000" cy="66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7177" name="Equation" r:id="rId4" imgW="2667000" imgH="660400" progId="Equation.DSMT4">
                  <p:embed/>
                </p:oleObj>
              </mc:Choice>
              <mc:Fallback>
                <p:oleObj name="Equation" r:id="rId4" imgW="2667000" imgH="660400" progId="Equation.DSMT4">
                  <p:embed/>
                  <p:pic>
                    <p:nvPicPr>
                      <p:cNvPr id="0" name="Picture 8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5065713"/>
                        <a:ext cx="2667000" cy="660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87164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79388" y="1343025"/>
            <a:ext cx="8774112" cy="1565275"/>
          </a:xfrm>
        </p:spPr>
        <p:txBody>
          <a:bodyPr/>
          <a:lstStyle/>
          <a:p>
            <a:pPr lvl="1" indent="0" eaLnBrk="1" hangingPunct="1"/>
            <a:r>
              <a:rPr lang="en-ZA" sz="2200" smtClean="0"/>
              <a:t>Bob leaves home in Chicago at 09:00 and travels east at a steady 100 km/h.  Susan, 680 km to the east in Pittsburgh, leaves at the same time and travels west at a steady 70 km/h.  Where will they meet?</a:t>
            </a:r>
            <a:endParaRPr lang="en-US" sz="2200" smtClean="0"/>
          </a:p>
        </p:txBody>
      </p:sp>
      <p:sp>
        <p:nvSpPr>
          <p:cNvPr id="387165" name="Rectangle 4"/>
          <p:cNvSpPr>
            <a:spLocks noChangeArrowheads="1"/>
          </p:cNvSpPr>
          <p:nvPr/>
        </p:nvSpPr>
        <p:spPr bwMode="auto">
          <a:xfrm>
            <a:off x="179388" y="3094038"/>
            <a:ext cx="8774112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SzPct val="80000"/>
              <a:buFont typeface="Arial" charset="0"/>
              <a:buNone/>
            </a:pPr>
            <a:r>
              <a:rPr lang="en-ZA" sz="2200">
                <a:solidFill>
                  <a:srgbClr val="000066"/>
                </a:solidFill>
              </a:rPr>
              <a:t>Mathematical representation:</a:t>
            </a:r>
            <a:endParaRPr lang="en-US" sz="2200">
              <a:solidFill>
                <a:srgbClr val="000066"/>
              </a:solidFill>
            </a:endParaRPr>
          </a:p>
        </p:txBody>
      </p:sp>
      <p:sp>
        <p:nvSpPr>
          <p:cNvPr id="387106" name="Rectangle 34"/>
          <p:cNvSpPr>
            <a:spLocks noChangeArrowheads="1"/>
          </p:cNvSpPr>
          <p:nvPr/>
        </p:nvSpPr>
        <p:spPr bwMode="auto">
          <a:xfrm>
            <a:off x="268288" y="3609975"/>
            <a:ext cx="3632200" cy="1341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 indent="1588">
              <a:lnSpc>
                <a:spcPct val="110000"/>
              </a:lnSpc>
            </a:pPr>
            <a:r>
              <a:rPr lang="en-US" sz="2000" b="1">
                <a:solidFill>
                  <a:srgbClr val="000066"/>
                </a:solidFill>
                <a:latin typeface="Times New Roman" pitchFamily="18" charset="0"/>
              </a:rPr>
              <a:t>(</a:t>
            </a:r>
            <a:r>
              <a:rPr lang="en-US" sz="2000" b="1" i="1">
                <a:solidFill>
                  <a:srgbClr val="000066"/>
                </a:solidFill>
                <a:latin typeface="Times New Roman" pitchFamily="18" charset="0"/>
              </a:rPr>
              <a:t>x</a:t>
            </a:r>
            <a:r>
              <a:rPr lang="en-US" sz="2000" b="1" baseline="-25000">
                <a:solidFill>
                  <a:srgbClr val="000066"/>
                </a:solidFill>
                <a:latin typeface="Times New Roman" pitchFamily="18" charset="0"/>
              </a:rPr>
              <a:t>1</a:t>
            </a:r>
            <a:r>
              <a:rPr lang="en-US" sz="2000" b="1">
                <a:solidFill>
                  <a:srgbClr val="000066"/>
                </a:solidFill>
                <a:latin typeface="Times New Roman" pitchFamily="18" charset="0"/>
              </a:rPr>
              <a:t>)</a:t>
            </a:r>
            <a:r>
              <a:rPr lang="en-US" sz="2000" b="1" baseline="-25000">
                <a:solidFill>
                  <a:srgbClr val="000066"/>
                </a:solidFill>
                <a:latin typeface="Times New Roman" pitchFamily="18" charset="0"/>
              </a:rPr>
              <a:t>B</a:t>
            </a:r>
            <a:r>
              <a:rPr lang="en-US" sz="2000" b="1">
                <a:solidFill>
                  <a:srgbClr val="000066"/>
                </a:solidFill>
                <a:latin typeface="Times New Roman" pitchFamily="18" charset="0"/>
              </a:rPr>
              <a:t> = (</a:t>
            </a:r>
            <a:r>
              <a:rPr lang="en-US" sz="2000" b="1" i="1">
                <a:solidFill>
                  <a:srgbClr val="000066"/>
                </a:solidFill>
                <a:latin typeface="Times New Roman" pitchFamily="18" charset="0"/>
              </a:rPr>
              <a:t>x</a:t>
            </a:r>
            <a:r>
              <a:rPr lang="en-US" sz="2000" b="1" baseline="-25000">
                <a:solidFill>
                  <a:srgbClr val="000066"/>
                </a:solidFill>
                <a:latin typeface="Times New Roman" pitchFamily="18" charset="0"/>
              </a:rPr>
              <a:t>0</a:t>
            </a:r>
            <a:r>
              <a:rPr lang="en-US" sz="2000" b="1">
                <a:solidFill>
                  <a:srgbClr val="000066"/>
                </a:solidFill>
                <a:latin typeface="Times New Roman" pitchFamily="18" charset="0"/>
              </a:rPr>
              <a:t>)</a:t>
            </a:r>
            <a:r>
              <a:rPr lang="en-US" sz="2000" b="1" baseline="-25000">
                <a:solidFill>
                  <a:srgbClr val="000066"/>
                </a:solidFill>
                <a:latin typeface="Times New Roman" pitchFamily="18" charset="0"/>
              </a:rPr>
              <a:t>B</a:t>
            </a:r>
            <a:r>
              <a:rPr lang="en-US" sz="2000" b="1">
                <a:solidFill>
                  <a:srgbClr val="000066"/>
                </a:solidFill>
                <a:latin typeface="Times New Roman" pitchFamily="18" charset="0"/>
              </a:rPr>
              <a:t> + (</a:t>
            </a:r>
            <a:r>
              <a:rPr lang="en-US" sz="2000" b="1" i="1">
                <a:solidFill>
                  <a:srgbClr val="000066"/>
                </a:solidFill>
                <a:latin typeface="Times New Roman" pitchFamily="18" charset="0"/>
              </a:rPr>
              <a:t>v</a:t>
            </a:r>
            <a:r>
              <a:rPr lang="en-US" sz="2000" b="1" i="1" baseline="-25000">
                <a:solidFill>
                  <a:srgbClr val="000066"/>
                </a:solidFill>
                <a:latin typeface="Times New Roman" pitchFamily="18" charset="0"/>
              </a:rPr>
              <a:t>x</a:t>
            </a:r>
            <a:r>
              <a:rPr lang="en-US" sz="2000" b="1">
                <a:solidFill>
                  <a:srgbClr val="000066"/>
                </a:solidFill>
                <a:latin typeface="Times New Roman" pitchFamily="18" charset="0"/>
              </a:rPr>
              <a:t>)</a:t>
            </a:r>
            <a:r>
              <a:rPr lang="en-US" sz="2000" b="1" baseline="-25000">
                <a:solidFill>
                  <a:srgbClr val="000066"/>
                </a:solidFill>
                <a:latin typeface="Times New Roman" pitchFamily="18" charset="0"/>
              </a:rPr>
              <a:t>B</a:t>
            </a:r>
            <a:r>
              <a:rPr lang="en-US" sz="2000" b="1">
                <a:solidFill>
                  <a:srgbClr val="000066"/>
                </a:solidFill>
                <a:latin typeface="Times New Roman" pitchFamily="18" charset="0"/>
              </a:rPr>
              <a:t>(</a:t>
            </a:r>
            <a:r>
              <a:rPr lang="en-US" sz="2000" b="1" i="1">
                <a:solidFill>
                  <a:srgbClr val="000066"/>
                </a:solidFill>
                <a:latin typeface="Times New Roman" pitchFamily="18" charset="0"/>
              </a:rPr>
              <a:t>t</a:t>
            </a:r>
            <a:r>
              <a:rPr lang="en-US" sz="2000" b="1" baseline="-25000">
                <a:solidFill>
                  <a:srgbClr val="000066"/>
                </a:solidFill>
                <a:latin typeface="Times New Roman" pitchFamily="18" charset="0"/>
              </a:rPr>
              <a:t>1</a:t>
            </a:r>
            <a:r>
              <a:rPr lang="en-US" sz="2000" b="1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sz="20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en-US" sz="2000" b="1" i="1">
                <a:solidFill>
                  <a:srgbClr val="000066"/>
                </a:solidFill>
                <a:latin typeface="Times New Roman" pitchFamily="18" charset="0"/>
              </a:rPr>
              <a:t>t</a:t>
            </a:r>
            <a:r>
              <a:rPr lang="en-US" sz="2000" b="1" baseline="-25000">
                <a:solidFill>
                  <a:srgbClr val="000066"/>
                </a:solidFill>
                <a:latin typeface="Times New Roman" pitchFamily="18" charset="0"/>
              </a:rPr>
              <a:t>0</a:t>
            </a:r>
            <a:r>
              <a:rPr lang="en-US" sz="2000" b="1">
                <a:solidFill>
                  <a:srgbClr val="000066"/>
                </a:solidFill>
                <a:latin typeface="Times New Roman" pitchFamily="18" charset="0"/>
              </a:rPr>
              <a:t>)</a:t>
            </a:r>
          </a:p>
          <a:p>
            <a:pPr marL="179388" lvl="1" indent="1588">
              <a:lnSpc>
                <a:spcPct val="160000"/>
              </a:lnSpc>
            </a:pPr>
            <a:r>
              <a:rPr lang="en-US" sz="2000" b="1">
                <a:solidFill>
                  <a:srgbClr val="000066"/>
                </a:solidFill>
                <a:latin typeface="Times New Roman" pitchFamily="18" charset="0"/>
              </a:rPr>
              <a:t>(</a:t>
            </a:r>
            <a:r>
              <a:rPr lang="en-US" sz="2000" b="1" i="1">
                <a:solidFill>
                  <a:srgbClr val="000066"/>
                </a:solidFill>
                <a:latin typeface="Times New Roman" pitchFamily="18" charset="0"/>
              </a:rPr>
              <a:t>x</a:t>
            </a:r>
            <a:r>
              <a:rPr lang="en-US" sz="2000" b="1" baseline="-25000">
                <a:solidFill>
                  <a:srgbClr val="000066"/>
                </a:solidFill>
                <a:latin typeface="Times New Roman" pitchFamily="18" charset="0"/>
              </a:rPr>
              <a:t>1</a:t>
            </a:r>
            <a:r>
              <a:rPr lang="en-US" sz="2000" b="1">
                <a:solidFill>
                  <a:srgbClr val="000066"/>
                </a:solidFill>
                <a:latin typeface="Times New Roman" pitchFamily="18" charset="0"/>
              </a:rPr>
              <a:t>)</a:t>
            </a:r>
            <a:r>
              <a:rPr lang="en-US" sz="2000" b="1" baseline="-25000">
                <a:solidFill>
                  <a:srgbClr val="000066"/>
                </a:solidFill>
                <a:latin typeface="Times New Roman" pitchFamily="18" charset="0"/>
              </a:rPr>
              <a:t>S</a:t>
            </a:r>
            <a:r>
              <a:rPr lang="en-US" sz="2000" b="1">
                <a:solidFill>
                  <a:srgbClr val="000066"/>
                </a:solidFill>
                <a:latin typeface="Times New Roman" pitchFamily="18" charset="0"/>
              </a:rPr>
              <a:t> = (</a:t>
            </a:r>
            <a:r>
              <a:rPr lang="en-US" sz="2000" b="1" i="1">
                <a:solidFill>
                  <a:srgbClr val="000066"/>
                </a:solidFill>
                <a:latin typeface="Times New Roman" pitchFamily="18" charset="0"/>
              </a:rPr>
              <a:t>x</a:t>
            </a:r>
            <a:r>
              <a:rPr lang="en-US" sz="2000" b="1" baseline="-25000">
                <a:solidFill>
                  <a:srgbClr val="000066"/>
                </a:solidFill>
                <a:latin typeface="Times New Roman" pitchFamily="18" charset="0"/>
              </a:rPr>
              <a:t>0</a:t>
            </a:r>
            <a:r>
              <a:rPr lang="en-US" sz="2000" b="1">
                <a:solidFill>
                  <a:srgbClr val="000066"/>
                </a:solidFill>
                <a:latin typeface="Times New Roman" pitchFamily="18" charset="0"/>
              </a:rPr>
              <a:t>)</a:t>
            </a:r>
            <a:r>
              <a:rPr lang="en-US" sz="2000" b="1" baseline="-25000">
                <a:solidFill>
                  <a:srgbClr val="000066"/>
                </a:solidFill>
                <a:latin typeface="Times New Roman" pitchFamily="18" charset="0"/>
              </a:rPr>
              <a:t>S</a:t>
            </a:r>
            <a:r>
              <a:rPr lang="en-US" sz="2000" b="1">
                <a:solidFill>
                  <a:srgbClr val="000066"/>
                </a:solidFill>
                <a:latin typeface="Times New Roman" pitchFamily="18" charset="0"/>
              </a:rPr>
              <a:t> + (</a:t>
            </a:r>
            <a:r>
              <a:rPr lang="en-US" sz="2000" b="1" i="1">
                <a:solidFill>
                  <a:srgbClr val="000066"/>
                </a:solidFill>
                <a:latin typeface="Times New Roman" pitchFamily="18" charset="0"/>
              </a:rPr>
              <a:t>v</a:t>
            </a:r>
            <a:r>
              <a:rPr lang="en-US" sz="2000" b="1" i="1" baseline="-25000">
                <a:solidFill>
                  <a:srgbClr val="000066"/>
                </a:solidFill>
                <a:latin typeface="Times New Roman" pitchFamily="18" charset="0"/>
              </a:rPr>
              <a:t>x</a:t>
            </a:r>
            <a:r>
              <a:rPr lang="en-US" sz="2000" b="1">
                <a:solidFill>
                  <a:srgbClr val="000066"/>
                </a:solidFill>
                <a:latin typeface="Times New Roman" pitchFamily="18" charset="0"/>
              </a:rPr>
              <a:t>)</a:t>
            </a:r>
            <a:r>
              <a:rPr lang="en-US" sz="2000" b="1" baseline="-25000">
                <a:solidFill>
                  <a:srgbClr val="000066"/>
                </a:solidFill>
                <a:latin typeface="Times New Roman" pitchFamily="18" charset="0"/>
              </a:rPr>
              <a:t>S</a:t>
            </a:r>
            <a:r>
              <a:rPr lang="en-US" sz="2000" b="1">
                <a:solidFill>
                  <a:srgbClr val="000066"/>
                </a:solidFill>
                <a:latin typeface="Times New Roman" pitchFamily="18" charset="0"/>
              </a:rPr>
              <a:t>(</a:t>
            </a:r>
            <a:r>
              <a:rPr lang="en-US" sz="2000" b="1" i="1">
                <a:solidFill>
                  <a:srgbClr val="000066"/>
                </a:solidFill>
                <a:latin typeface="Times New Roman" pitchFamily="18" charset="0"/>
              </a:rPr>
              <a:t>t</a:t>
            </a:r>
            <a:r>
              <a:rPr lang="en-US" sz="2000" b="1" baseline="-25000">
                <a:solidFill>
                  <a:srgbClr val="000066"/>
                </a:solidFill>
                <a:latin typeface="Times New Roman" pitchFamily="18" charset="0"/>
              </a:rPr>
              <a:t>1</a:t>
            </a:r>
            <a:r>
              <a:rPr lang="en-US" sz="2000" b="1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sz="20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en-US" sz="2000" b="1" i="1">
                <a:solidFill>
                  <a:srgbClr val="000066"/>
                </a:solidFill>
                <a:latin typeface="Times New Roman" pitchFamily="18" charset="0"/>
              </a:rPr>
              <a:t>t</a:t>
            </a:r>
            <a:r>
              <a:rPr lang="en-US" sz="2000" b="1" baseline="-25000">
                <a:solidFill>
                  <a:srgbClr val="000066"/>
                </a:solidFill>
                <a:latin typeface="Times New Roman" pitchFamily="18" charset="0"/>
              </a:rPr>
              <a:t>0</a:t>
            </a:r>
            <a:r>
              <a:rPr lang="en-US" sz="2000" b="1">
                <a:solidFill>
                  <a:srgbClr val="000066"/>
                </a:solidFill>
                <a:latin typeface="Times New Roman" pitchFamily="18" charset="0"/>
              </a:rPr>
              <a:t>)</a:t>
            </a:r>
            <a:endParaRPr lang="en-US" sz="2000" b="1" baseline="-25000">
              <a:solidFill>
                <a:srgbClr val="000066"/>
              </a:solidFill>
              <a:latin typeface="Times New Roman" pitchFamily="18" charset="0"/>
            </a:endParaRPr>
          </a:p>
          <a:p>
            <a:pPr marL="179388" lvl="1" indent="1588">
              <a:lnSpc>
                <a:spcPct val="140000"/>
              </a:lnSpc>
            </a:pPr>
            <a:r>
              <a:rPr lang="en-US" sz="2000" b="1">
                <a:solidFill>
                  <a:srgbClr val="000066"/>
                </a:solidFill>
                <a:latin typeface="Times New Roman" pitchFamily="18" charset="0"/>
              </a:rPr>
              <a:t>They meet when  (</a:t>
            </a:r>
            <a:r>
              <a:rPr lang="en-US" sz="2000" b="1" i="1">
                <a:solidFill>
                  <a:srgbClr val="000066"/>
                </a:solidFill>
                <a:latin typeface="Times New Roman" pitchFamily="18" charset="0"/>
              </a:rPr>
              <a:t>x</a:t>
            </a:r>
            <a:r>
              <a:rPr lang="en-US" sz="2000" b="1" baseline="-25000">
                <a:solidFill>
                  <a:srgbClr val="000066"/>
                </a:solidFill>
                <a:latin typeface="Times New Roman" pitchFamily="18" charset="0"/>
              </a:rPr>
              <a:t>1</a:t>
            </a:r>
            <a:r>
              <a:rPr lang="en-US" sz="2000" b="1">
                <a:solidFill>
                  <a:srgbClr val="000066"/>
                </a:solidFill>
                <a:latin typeface="Times New Roman" pitchFamily="18" charset="0"/>
              </a:rPr>
              <a:t>)</a:t>
            </a:r>
            <a:r>
              <a:rPr lang="en-US" sz="2000" b="1" baseline="-25000">
                <a:solidFill>
                  <a:srgbClr val="000066"/>
                </a:solidFill>
                <a:latin typeface="Times New Roman" pitchFamily="18" charset="0"/>
              </a:rPr>
              <a:t>B</a:t>
            </a:r>
            <a:r>
              <a:rPr lang="en-US" sz="2000" b="1">
                <a:solidFill>
                  <a:srgbClr val="000066"/>
                </a:solidFill>
                <a:latin typeface="Times New Roman" pitchFamily="18" charset="0"/>
              </a:rPr>
              <a:t> = (</a:t>
            </a:r>
            <a:r>
              <a:rPr lang="en-US" sz="2000" b="1" i="1">
                <a:solidFill>
                  <a:srgbClr val="000066"/>
                </a:solidFill>
                <a:latin typeface="Times New Roman" pitchFamily="18" charset="0"/>
              </a:rPr>
              <a:t>x</a:t>
            </a:r>
            <a:r>
              <a:rPr lang="en-US" sz="2000" b="1" baseline="-25000">
                <a:solidFill>
                  <a:srgbClr val="000066"/>
                </a:solidFill>
                <a:latin typeface="Times New Roman" pitchFamily="18" charset="0"/>
              </a:rPr>
              <a:t>1</a:t>
            </a:r>
            <a:r>
              <a:rPr lang="en-US" sz="2000" b="1">
                <a:solidFill>
                  <a:srgbClr val="000066"/>
                </a:solidFill>
                <a:latin typeface="Times New Roman" pitchFamily="18" charset="0"/>
              </a:rPr>
              <a:t>)</a:t>
            </a:r>
            <a:r>
              <a:rPr lang="en-US" sz="2000" b="1" baseline="-25000">
                <a:solidFill>
                  <a:srgbClr val="000066"/>
                </a:solidFill>
                <a:latin typeface="Times New Roman" pitchFamily="18" charset="0"/>
              </a:rPr>
              <a:t>S</a:t>
            </a:r>
          </a:p>
        </p:txBody>
      </p:sp>
      <p:sp>
        <p:nvSpPr>
          <p:cNvPr id="387145" name="Rectangle 73"/>
          <p:cNvSpPr>
            <a:spLocks noChangeArrowheads="1"/>
          </p:cNvSpPr>
          <p:nvPr/>
        </p:nvSpPr>
        <p:spPr bwMode="auto">
          <a:xfrm>
            <a:off x="5051425" y="3087688"/>
            <a:ext cx="1724025" cy="554037"/>
          </a:xfrm>
          <a:prstGeom prst="rect">
            <a:avLst/>
          </a:prstGeom>
          <a:noFill/>
          <a:ln w="25400" algn="ctr">
            <a:solidFill>
              <a:srgbClr val="FF0000"/>
            </a:solidFill>
            <a:miter lim="800000"/>
            <a:headEnd/>
            <a:tailEnd/>
          </a:ln>
        </p:spPr>
        <p:txBody>
          <a:bodyPr wrap="none" lIns="90000" tIns="46800" rIns="90000" bIns="46800" anchor="ctr"/>
          <a:lstStyle/>
          <a:p>
            <a:pPr>
              <a:lnSpc>
                <a:spcPct val="110000"/>
              </a:lnSpc>
            </a:pPr>
            <a:endParaRPr lang="en-ZA"/>
          </a:p>
        </p:txBody>
      </p:sp>
      <p:sp>
        <p:nvSpPr>
          <p:cNvPr id="387147" name="Rectangle 75"/>
          <p:cNvSpPr>
            <a:spLocks noChangeArrowheads="1"/>
          </p:cNvSpPr>
          <p:nvPr/>
        </p:nvSpPr>
        <p:spPr bwMode="auto">
          <a:xfrm>
            <a:off x="268288" y="5826125"/>
            <a:ext cx="6816725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 indent="1588">
              <a:lnSpc>
                <a:spcPct val="110000"/>
              </a:lnSpc>
            </a:pPr>
            <a:r>
              <a:rPr lang="en-US" sz="2000" b="1">
                <a:solidFill>
                  <a:srgbClr val="000066"/>
                </a:solidFill>
                <a:latin typeface="Times New Roman" pitchFamily="18" charset="0"/>
              </a:rPr>
              <a:t>(</a:t>
            </a:r>
            <a:r>
              <a:rPr lang="en-US" sz="2000" b="1" i="1">
                <a:solidFill>
                  <a:srgbClr val="000066"/>
                </a:solidFill>
                <a:latin typeface="Times New Roman" pitchFamily="18" charset="0"/>
              </a:rPr>
              <a:t>x</a:t>
            </a:r>
            <a:r>
              <a:rPr lang="en-US" sz="2000" b="1" baseline="-25000">
                <a:solidFill>
                  <a:srgbClr val="000066"/>
                </a:solidFill>
                <a:latin typeface="Times New Roman" pitchFamily="18" charset="0"/>
              </a:rPr>
              <a:t>1</a:t>
            </a:r>
            <a:r>
              <a:rPr lang="en-US" sz="2000" b="1">
                <a:solidFill>
                  <a:srgbClr val="000066"/>
                </a:solidFill>
                <a:latin typeface="Times New Roman" pitchFamily="18" charset="0"/>
              </a:rPr>
              <a:t>)</a:t>
            </a:r>
            <a:r>
              <a:rPr lang="en-US" sz="2000" b="1" baseline="-25000">
                <a:solidFill>
                  <a:srgbClr val="000066"/>
                </a:solidFill>
                <a:latin typeface="Times New Roman" pitchFamily="18" charset="0"/>
              </a:rPr>
              <a:t>B</a:t>
            </a:r>
            <a:r>
              <a:rPr lang="en-US" sz="2000" b="1">
                <a:solidFill>
                  <a:srgbClr val="000066"/>
                </a:solidFill>
                <a:latin typeface="Times New Roman" pitchFamily="18" charset="0"/>
              </a:rPr>
              <a:t> = (</a:t>
            </a:r>
            <a:r>
              <a:rPr lang="en-US" sz="2000" b="1" i="1">
                <a:solidFill>
                  <a:srgbClr val="000066"/>
                </a:solidFill>
                <a:latin typeface="Times New Roman" pitchFamily="18" charset="0"/>
              </a:rPr>
              <a:t>v</a:t>
            </a:r>
            <a:r>
              <a:rPr lang="en-US" sz="2000" b="1" i="1" baseline="-25000">
                <a:solidFill>
                  <a:srgbClr val="000066"/>
                </a:solidFill>
                <a:latin typeface="Times New Roman" pitchFamily="18" charset="0"/>
              </a:rPr>
              <a:t>x</a:t>
            </a:r>
            <a:r>
              <a:rPr lang="en-US" sz="2000" b="1">
                <a:solidFill>
                  <a:srgbClr val="000066"/>
                </a:solidFill>
                <a:latin typeface="Times New Roman" pitchFamily="18" charset="0"/>
              </a:rPr>
              <a:t>)</a:t>
            </a:r>
            <a:r>
              <a:rPr lang="en-US" sz="2000" b="1" baseline="-25000">
                <a:solidFill>
                  <a:srgbClr val="000066"/>
                </a:solidFill>
                <a:latin typeface="Times New Roman" pitchFamily="18" charset="0"/>
              </a:rPr>
              <a:t>B</a:t>
            </a:r>
            <a:r>
              <a:rPr lang="en-US" sz="2000" b="1" i="1">
                <a:solidFill>
                  <a:srgbClr val="000066"/>
                </a:solidFill>
                <a:latin typeface="Times New Roman" pitchFamily="18" charset="0"/>
              </a:rPr>
              <a:t>t</a:t>
            </a:r>
            <a:r>
              <a:rPr lang="en-US" sz="2000" b="1" baseline="-25000">
                <a:solidFill>
                  <a:srgbClr val="000066"/>
                </a:solidFill>
                <a:latin typeface="Times New Roman" pitchFamily="18" charset="0"/>
              </a:rPr>
              <a:t>1</a:t>
            </a:r>
            <a:r>
              <a:rPr lang="en-US" sz="2000" b="1">
                <a:solidFill>
                  <a:srgbClr val="000066"/>
                </a:solidFill>
                <a:latin typeface="Times New Roman" pitchFamily="18" charset="0"/>
              </a:rPr>
              <a:t> = 100 km/h </a:t>
            </a:r>
            <a:r>
              <a:rPr lang="en-US" sz="2000" b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 4.0 h = </a:t>
            </a:r>
            <a:r>
              <a:rPr lang="en-US" sz="2000" b="1" u="sng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400 km east of Chicago</a:t>
            </a:r>
          </a:p>
        </p:txBody>
      </p:sp>
      <p:sp>
        <p:nvSpPr>
          <p:cNvPr id="387169" name="Rectangle 78"/>
          <p:cNvSpPr>
            <a:spLocks noGrp="1" noChangeArrowheads="1"/>
          </p:cNvSpPr>
          <p:nvPr>
            <p:ph type="title" idx="4294967295"/>
          </p:nvPr>
        </p:nvSpPr>
        <p:spPr>
          <a:xfrm>
            <a:off x="-3175" y="574675"/>
            <a:ext cx="9147175" cy="655638"/>
          </a:xfrm>
        </p:spPr>
        <p:txBody>
          <a:bodyPr/>
          <a:lstStyle/>
          <a:p>
            <a:pPr eaLnBrk="1" hangingPunct="1"/>
            <a:r>
              <a:rPr lang="en-ZA" sz="2800" smtClean="0"/>
              <a:t>MULTI-REPRESENTATIONAL PROBLEM-SOLVING</a:t>
            </a:r>
            <a:endParaRPr lang="en-US" sz="2800" smtClean="0"/>
          </a:p>
        </p:txBody>
      </p:sp>
      <p:sp>
        <p:nvSpPr>
          <p:cNvPr id="387152" name="Rectangle 80"/>
          <p:cNvSpPr>
            <a:spLocks noChangeArrowheads="1"/>
          </p:cNvSpPr>
          <p:nvPr/>
        </p:nvSpPr>
        <p:spPr bwMode="auto">
          <a:xfrm>
            <a:off x="5122863" y="3089275"/>
            <a:ext cx="1557337" cy="460375"/>
          </a:xfrm>
          <a:prstGeom prst="rect">
            <a:avLst/>
          </a:prstGeom>
          <a:noFill/>
          <a:ln w="31750" algn="ctr">
            <a:noFill/>
            <a:miter lim="800000"/>
            <a:headEnd/>
            <a:tailEnd type="none" w="lg" len="lg"/>
          </a:ln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10000"/>
              </a:lnSpc>
            </a:pPr>
            <a:r>
              <a:rPr lang="en-US" sz="2200" b="1" i="1">
                <a:solidFill>
                  <a:srgbClr val="000066"/>
                </a:solidFill>
                <a:latin typeface="Times New Roman" pitchFamily="18" charset="0"/>
              </a:rPr>
              <a:t>s</a:t>
            </a:r>
            <a:r>
              <a:rPr lang="en-US" sz="2200" b="1" baseline="-25000">
                <a:solidFill>
                  <a:srgbClr val="000066"/>
                </a:solidFill>
                <a:latin typeface="Times New Roman" pitchFamily="18" charset="0"/>
              </a:rPr>
              <a:t>f</a:t>
            </a:r>
            <a:r>
              <a:rPr lang="en-US" sz="2200" b="1">
                <a:solidFill>
                  <a:srgbClr val="000066"/>
                </a:solidFill>
                <a:latin typeface="Times New Roman" pitchFamily="18" charset="0"/>
              </a:rPr>
              <a:t> = </a:t>
            </a:r>
            <a:r>
              <a:rPr lang="en-US" sz="2200" b="1" i="1">
                <a:solidFill>
                  <a:srgbClr val="000066"/>
                </a:solidFill>
                <a:latin typeface="Times New Roman" pitchFamily="18" charset="0"/>
              </a:rPr>
              <a:t>s</a:t>
            </a:r>
            <a:r>
              <a:rPr lang="en-US" sz="2200" b="1" baseline="-25000">
                <a:solidFill>
                  <a:srgbClr val="000066"/>
                </a:solidFill>
                <a:latin typeface="Times New Roman" pitchFamily="18" charset="0"/>
              </a:rPr>
              <a:t>i</a:t>
            </a:r>
            <a:r>
              <a:rPr lang="en-US" sz="2200" b="1">
                <a:solidFill>
                  <a:srgbClr val="000066"/>
                </a:solidFill>
                <a:latin typeface="Times New Roman" pitchFamily="18" charset="0"/>
              </a:rPr>
              <a:t> + </a:t>
            </a:r>
            <a:r>
              <a:rPr lang="en-US" sz="2200" b="1" i="1">
                <a:solidFill>
                  <a:srgbClr val="000066"/>
                </a:solidFill>
                <a:latin typeface="Times New Roman" pitchFamily="18" charset="0"/>
              </a:rPr>
              <a:t>v</a:t>
            </a:r>
            <a:r>
              <a:rPr lang="en-US" sz="2200" b="1" i="1" baseline="-25000">
                <a:solidFill>
                  <a:srgbClr val="000066"/>
                </a:solidFill>
                <a:latin typeface="Times New Roman" pitchFamily="18" charset="0"/>
              </a:rPr>
              <a:t>s</a:t>
            </a:r>
            <a:r>
              <a:rPr lang="en-US" sz="2200" b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</a:t>
            </a:r>
            <a:r>
              <a:rPr lang="en-US" sz="2200" b="1" i="1">
                <a:solidFill>
                  <a:srgbClr val="000066"/>
                </a:solidFill>
                <a:latin typeface="Times New Roman" pitchFamily="18" charset="0"/>
              </a:rPr>
              <a:t>t</a:t>
            </a:r>
            <a:endParaRPr lang="en-GB" sz="2200" b="1" baseline="-25000">
              <a:solidFill>
                <a:srgbClr val="000066"/>
              </a:solidFill>
              <a:latin typeface="Times New Roman" pitchFamily="18" charset="0"/>
            </a:endParaRPr>
          </a:p>
        </p:txBody>
      </p:sp>
      <p:sp>
        <p:nvSpPr>
          <p:cNvPr id="387153" name="Rectangle 81"/>
          <p:cNvSpPr>
            <a:spLocks noChangeArrowheads="1"/>
          </p:cNvSpPr>
          <p:nvPr/>
        </p:nvSpPr>
        <p:spPr bwMode="auto">
          <a:xfrm>
            <a:off x="3294063" y="3609975"/>
            <a:ext cx="1014412" cy="427038"/>
          </a:xfrm>
          <a:prstGeom prst="rect">
            <a:avLst/>
          </a:prstGeom>
          <a:noFill/>
          <a:ln w="31750" algn="ctr">
            <a:noFill/>
            <a:miter lim="800000"/>
            <a:headEnd/>
            <a:tailEnd type="none" w="lg" len="lg"/>
          </a:ln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10000"/>
              </a:lnSpc>
            </a:pPr>
            <a:r>
              <a:rPr lang="en-US" sz="2000" b="1">
                <a:solidFill>
                  <a:srgbClr val="000066"/>
                </a:solidFill>
                <a:latin typeface="Times New Roman" pitchFamily="18" charset="0"/>
              </a:rPr>
              <a:t>= (</a:t>
            </a:r>
            <a:r>
              <a:rPr lang="en-US" sz="2000" b="1" i="1">
                <a:solidFill>
                  <a:srgbClr val="000066"/>
                </a:solidFill>
                <a:latin typeface="Times New Roman" pitchFamily="18" charset="0"/>
              </a:rPr>
              <a:t>v</a:t>
            </a:r>
            <a:r>
              <a:rPr lang="en-US" sz="2000" b="1" i="1" baseline="-25000">
                <a:solidFill>
                  <a:srgbClr val="000066"/>
                </a:solidFill>
                <a:latin typeface="Times New Roman" pitchFamily="18" charset="0"/>
              </a:rPr>
              <a:t>x</a:t>
            </a:r>
            <a:r>
              <a:rPr lang="en-US" sz="2000" b="1">
                <a:solidFill>
                  <a:srgbClr val="000066"/>
                </a:solidFill>
                <a:latin typeface="Times New Roman" pitchFamily="18" charset="0"/>
              </a:rPr>
              <a:t>)</a:t>
            </a:r>
            <a:r>
              <a:rPr lang="en-US" sz="2000" b="1" baseline="-25000">
                <a:solidFill>
                  <a:srgbClr val="000066"/>
                </a:solidFill>
                <a:latin typeface="Times New Roman" pitchFamily="18" charset="0"/>
              </a:rPr>
              <a:t>B</a:t>
            </a:r>
            <a:r>
              <a:rPr lang="en-US" sz="2000" b="1" i="1">
                <a:solidFill>
                  <a:srgbClr val="000066"/>
                </a:solidFill>
                <a:latin typeface="Times New Roman" pitchFamily="18" charset="0"/>
              </a:rPr>
              <a:t>t</a:t>
            </a:r>
            <a:r>
              <a:rPr lang="en-US" sz="2000" b="1" baseline="-25000">
                <a:solidFill>
                  <a:srgbClr val="000066"/>
                </a:solidFill>
                <a:latin typeface="Times New Roman" pitchFamily="18" charset="0"/>
              </a:rPr>
              <a:t>1</a:t>
            </a:r>
            <a:endParaRPr lang="en-GB" sz="2000" b="1" baseline="-25000">
              <a:solidFill>
                <a:srgbClr val="000066"/>
              </a:solidFill>
              <a:latin typeface="Times New Roman" pitchFamily="18" charset="0"/>
            </a:endParaRPr>
          </a:p>
        </p:txBody>
      </p:sp>
      <p:sp>
        <p:nvSpPr>
          <p:cNvPr id="387154" name="Rectangle 82"/>
          <p:cNvSpPr>
            <a:spLocks noChangeArrowheads="1"/>
          </p:cNvSpPr>
          <p:nvPr/>
        </p:nvSpPr>
        <p:spPr bwMode="auto">
          <a:xfrm>
            <a:off x="3238500" y="4062413"/>
            <a:ext cx="1738313" cy="427037"/>
          </a:xfrm>
          <a:prstGeom prst="rect">
            <a:avLst/>
          </a:prstGeom>
          <a:noFill/>
          <a:ln w="31750" algn="ctr">
            <a:noFill/>
            <a:miter lim="800000"/>
            <a:headEnd/>
            <a:tailEnd type="none" w="lg" len="lg"/>
          </a:ln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10000"/>
              </a:lnSpc>
            </a:pPr>
            <a:r>
              <a:rPr lang="en-US" sz="2000" b="1">
                <a:solidFill>
                  <a:srgbClr val="000066"/>
                </a:solidFill>
                <a:latin typeface="Times New Roman" pitchFamily="18" charset="0"/>
              </a:rPr>
              <a:t>= (</a:t>
            </a:r>
            <a:r>
              <a:rPr lang="en-US" sz="2000" b="1" i="1">
                <a:solidFill>
                  <a:srgbClr val="000066"/>
                </a:solidFill>
                <a:latin typeface="Times New Roman" pitchFamily="18" charset="0"/>
              </a:rPr>
              <a:t>x</a:t>
            </a:r>
            <a:r>
              <a:rPr lang="en-US" sz="2000" b="1" baseline="-25000">
                <a:solidFill>
                  <a:srgbClr val="000066"/>
                </a:solidFill>
                <a:latin typeface="Times New Roman" pitchFamily="18" charset="0"/>
              </a:rPr>
              <a:t>0</a:t>
            </a:r>
            <a:r>
              <a:rPr lang="en-US" sz="2000" b="1">
                <a:solidFill>
                  <a:srgbClr val="000066"/>
                </a:solidFill>
                <a:latin typeface="Times New Roman" pitchFamily="18" charset="0"/>
              </a:rPr>
              <a:t>)</a:t>
            </a:r>
            <a:r>
              <a:rPr lang="en-US" sz="2000" b="1" baseline="-25000">
                <a:solidFill>
                  <a:srgbClr val="000066"/>
                </a:solidFill>
                <a:latin typeface="Times New Roman" pitchFamily="18" charset="0"/>
              </a:rPr>
              <a:t>S</a:t>
            </a:r>
            <a:r>
              <a:rPr lang="en-US" sz="2000" b="1">
                <a:solidFill>
                  <a:srgbClr val="000066"/>
                </a:solidFill>
                <a:latin typeface="Times New Roman" pitchFamily="18" charset="0"/>
              </a:rPr>
              <a:t> + (</a:t>
            </a:r>
            <a:r>
              <a:rPr lang="en-US" sz="2000" b="1" i="1">
                <a:solidFill>
                  <a:srgbClr val="000066"/>
                </a:solidFill>
                <a:latin typeface="Times New Roman" pitchFamily="18" charset="0"/>
              </a:rPr>
              <a:t>v</a:t>
            </a:r>
            <a:r>
              <a:rPr lang="en-US" sz="2000" b="1" i="1" baseline="-25000">
                <a:solidFill>
                  <a:srgbClr val="000066"/>
                </a:solidFill>
                <a:latin typeface="Times New Roman" pitchFamily="18" charset="0"/>
              </a:rPr>
              <a:t>x</a:t>
            </a:r>
            <a:r>
              <a:rPr lang="en-US" sz="2000" b="1">
                <a:solidFill>
                  <a:srgbClr val="000066"/>
                </a:solidFill>
                <a:latin typeface="Times New Roman" pitchFamily="18" charset="0"/>
              </a:rPr>
              <a:t>)</a:t>
            </a:r>
            <a:r>
              <a:rPr lang="en-US" sz="2000" b="1" baseline="-25000">
                <a:solidFill>
                  <a:srgbClr val="000066"/>
                </a:solidFill>
                <a:latin typeface="Times New Roman" pitchFamily="18" charset="0"/>
              </a:rPr>
              <a:t>S</a:t>
            </a:r>
            <a:r>
              <a:rPr lang="en-US" sz="2000" b="1" i="1">
                <a:solidFill>
                  <a:srgbClr val="000066"/>
                </a:solidFill>
                <a:latin typeface="Times New Roman" pitchFamily="18" charset="0"/>
              </a:rPr>
              <a:t>t</a:t>
            </a:r>
            <a:r>
              <a:rPr lang="en-US" sz="2000" b="1" baseline="-25000">
                <a:solidFill>
                  <a:srgbClr val="000066"/>
                </a:solidFill>
                <a:latin typeface="Times New Roman" pitchFamily="18" charset="0"/>
              </a:rPr>
              <a:t>1</a:t>
            </a:r>
            <a:endParaRPr lang="en-GB" sz="2000" b="1" baseline="-25000">
              <a:solidFill>
                <a:srgbClr val="000066"/>
              </a:solidFill>
              <a:latin typeface="Times New Roman" pitchFamily="18" charset="0"/>
            </a:endParaRPr>
          </a:p>
        </p:txBody>
      </p:sp>
      <p:sp>
        <p:nvSpPr>
          <p:cNvPr id="387155" name="Rectangle 83"/>
          <p:cNvSpPr>
            <a:spLocks noChangeArrowheads="1"/>
          </p:cNvSpPr>
          <p:nvPr/>
        </p:nvSpPr>
        <p:spPr bwMode="auto">
          <a:xfrm>
            <a:off x="3994150" y="4503738"/>
            <a:ext cx="2800350" cy="427037"/>
          </a:xfrm>
          <a:prstGeom prst="rect">
            <a:avLst/>
          </a:prstGeom>
          <a:noFill/>
          <a:ln w="31750" algn="ctr">
            <a:noFill/>
            <a:miter lim="800000"/>
            <a:headEnd/>
            <a:tailEnd type="none" w="lg" len="lg"/>
          </a:ln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10000"/>
              </a:lnSpc>
            </a:pPr>
            <a:r>
              <a:rPr lang="en-US" sz="2000" b="1">
                <a:solidFill>
                  <a:srgbClr val="000066"/>
                </a:solidFill>
                <a:latin typeface="Times New Roman" pitchFamily="18" charset="0"/>
              </a:rPr>
              <a:t>i.e. (</a:t>
            </a:r>
            <a:r>
              <a:rPr lang="en-US" sz="2000" b="1" i="1">
                <a:solidFill>
                  <a:srgbClr val="000066"/>
                </a:solidFill>
                <a:latin typeface="Times New Roman" pitchFamily="18" charset="0"/>
              </a:rPr>
              <a:t>v</a:t>
            </a:r>
            <a:r>
              <a:rPr lang="en-US" sz="2000" b="1" i="1" baseline="-25000">
                <a:solidFill>
                  <a:srgbClr val="000066"/>
                </a:solidFill>
                <a:latin typeface="Times New Roman" pitchFamily="18" charset="0"/>
              </a:rPr>
              <a:t>x</a:t>
            </a:r>
            <a:r>
              <a:rPr lang="en-US" sz="2000" b="1">
                <a:solidFill>
                  <a:srgbClr val="000066"/>
                </a:solidFill>
                <a:latin typeface="Times New Roman" pitchFamily="18" charset="0"/>
              </a:rPr>
              <a:t>)</a:t>
            </a:r>
            <a:r>
              <a:rPr lang="en-US" sz="2000" b="1" baseline="-25000">
                <a:solidFill>
                  <a:srgbClr val="000066"/>
                </a:solidFill>
                <a:latin typeface="Times New Roman" pitchFamily="18" charset="0"/>
              </a:rPr>
              <a:t>B</a:t>
            </a:r>
            <a:r>
              <a:rPr lang="en-US" sz="2000" b="1" i="1">
                <a:solidFill>
                  <a:srgbClr val="000066"/>
                </a:solidFill>
                <a:latin typeface="Times New Roman" pitchFamily="18" charset="0"/>
              </a:rPr>
              <a:t>t</a:t>
            </a:r>
            <a:r>
              <a:rPr lang="en-US" sz="2000" b="1" baseline="-25000">
                <a:solidFill>
                  <a:srgbClr val="000066"/>
                </a:solidFill>
                <a:latin typeface="Times New Roman" pitchFamily="18" charset="0"/>
              </a:rPr>
              <a:t>1</a:t>
            </a:r>
            <a:r>
              <a:rPr lang="en-US" sz="2000" b="1">
                <a:solidFill>
                  <a:srgbClr val="000066"/>
                </a:solidFill>
                <a:latin typeface="Times New Roman" pitchFamily="18" charset="0"/>
              </a:rPr>
              <a:t> = (</a:t>
            </a:r>
            <a:r>
              <a:rPr lang="en-US" sz="2000" b="1" i="1">
                <a:solidFill>
                  <a:srgbClr val="000066"/>
                </a:solidFill>
                <a:latin typeface="Times New Roman" pitchFamily="18" charset="0"/>
              </a:rPr>
              <a:t>x</a:t>
            </a:r>
            <a:r>
              <a:rPr lang="en-US" sz="2000" b="1" baseline="-25000">
                <a:solidFill>
                  <a:srgbClr val="000066"/>
                </a:solidFill>
                <a:latin typeface="Times New Roman" pitchFamily="18" charset="0"/>
              </a:rPr>
              <a:t>0</a:t>
            </a:r>
            <a:r>
              <a:rPr lang="en-US" sz="2000" b="1">
                <a:solidFill>
                  <a:srgbClr val="000066"/>
                </a:solidFill>
                <a:latin typeface="Times New Roman" pitchFamily="18" charset="0"/>
              </a:rPr>
              <a:t>)</a:t>
            </a:r>
            <a:r>
              <a:rPr lang="en-US" sz="2000" b="1" baseline="-25000">
                <a:solidFill>
                  <a:srgbClr val="000066"/>
                </a:solidFill>
                <a:latin typeface="Times New Roman" pitchFamily="18" charset="0"/>
              </a:rPr>
              <a:t>S</a:t>
            </a:r>
            <a:r>
              <a:rPr lang="en-US" sz="2000" b="1">
                <a:solidFill>
                  <a:srgbClr val="000066"/>
                </a:solidFill>
                <a:latin typeface="Times New Roman" pitchFamily="18" charset="0"/>
              </a:rPr>
              <a:t> + (</a:t>
            </a:r>
            <a:r>
              <a:rPr lang="en-US" sz="2000" b="1" i="1">
                <a:solidFill>
                  <a:srgbClr val="000066"/>
                </a:solidFill>
                <a:latin typeface="Times New Roman" pitchFamily="18" charset="0"/>
              </a:rPr>
              <a:t>v</a:t>
            </a:r>
            <a:r>
              <a:rPr lang="en-US" sz="2000" b="1" i="1" baseline="-25000">
                <a:solidFill>
                  <a:srgbClr val="000066"/>
                </a:solidFill>
                <a:latin typeface="Times New Roman" pitchFamily="18" charset="0"/>
              </a:rPr>
              <a:t>x</a:t>
            </a:r>
            <a:r>
              <a:rPr lang="en-US" sz="2000" b="1">
                <a:solidFill>
                  <a:srgbClr val="000066"/>
                </a:solidFill>
                <a:latin typeface="Times New Roman" pitchFamily="18" charset="0"/>
              </a:rPr>
              <a:t>)</a:t>
            </a:r>
            <a:r>
              <a:rPr lang="en-US" sz="2000" b="1" baseline="-25000">
                <a:solidFill>
                  <a:srgbClr val="000066"/>
                </a:solidFill>
                <a:latin typeface="Times New Roman" pitchFamily="18" charset="0"/>
              </a:rPr>
              <a:t>S</a:t>
            </a:r>
            <a:r>
              <a:rPr lang="en-US" sz="2000" b="1" i="1">
                <a:solidFill>
                  <a:srgbClr val="000066"/>
                </a:solidFill>
                <a:latin typeface="Times New Roman" pitchFamily="18" charset="0"/>
              </a:rPr>
              <a:t>t</a:t>
            </a:r>
            <a:r>
              <a:rPr lang="en-US" sz="2000" b="1" baseline="-25000">
                <a:solidFill>
                  <a:srgbClr val="000066"/>
                </a:solidFill>
                <a:latin typeface="Times New Roman" pitchFamily="18" charset="0"/>
              </a:rPr>
              <a:t>1</a:t>
            </a:r>
            <a:endParaRPr lang="en-GB" sz="2000" b="1" baseline="-25000">
              <a:solidFill>
                <a:srgbClr val="000066"/>
              </a:solidFill>
              <a:latin typeface="Times New Roman" pitchFamily="18" charset="0"/>
            </a:endParaRPr>
          </a:p>
        </p:txBody>
      </p:sp>
      <p:graphicFrame>
        <p:nvGraphicFramePr>
          <p:cNvPr id="387156" name="Object 88"/>
          <p:cNvGraphicFramePr>
            <a:graphicFrameLocks noChangeAspect="1"/>
          </p:cNvGraphicFramePr>
          <p:nvPr/>
        </p:nvGraphicFramePr>
        <p:xfrm>
          <a:off x="515938" y="4962525"/>
          <a:ext cx="2057400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7178" name="Equation" r:id="rId6" imgW="2057400" imgH="800100" progId="Equation.DSMT4">
                  <p:embed/>
                </p:oleObj>
              </mc:Choice>
              <mc:Fallback>
                <p:oleObj name="Equation" r:id="rId6" imgW="2057400" imgH="800100" progId="Equation.DSMT4">
                  <p:embed/>
                  <p:pic>
                    <p:nvPicPr>
                      <p:cNvPr id="0" name="Picture 8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5938" y="4962525"/>
                        <a:ext cx="2057400" cy="800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7158" name="Object 89"/>
          <p:cNvGraphicFramePr>
            <a:graphicFrameLocks noChangeAspect="1"/>
          </p:cNvGraphicFramePr>
          <p:nvPr/>
        </p:nvGraphicFramePr>
        <p:xfrm>
          <a:off x="5265738" y="5227638"/>
          <a:ext cx="1231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7179" name="Equation" r:id="rId8" imgW="1231366" imgH="291973" progId="Equation.DSMT4">
                  <p:embed/>
                </p:oleObj>
              </mc:Choice>
              <mc:Fallback>
                <p:oleObj name="Equation" r:id="rId8" imgW="1231366" imgH="291973" progId="Equation.DSMT4">
                  <p:embed/>
                  <p:pic>
                    <p:nvPicPr>
                      <p:cNvPr id="0" name="Picture 8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65738" y="5227638"/>
                        <a:ext cx="12319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7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7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" dur="500"/>
                                        <p:tgtEl>
                                          <p:spTgt spid="387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71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7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71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7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71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7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7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7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7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7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7145" grpId="0" animBg="1"/>
      <p:bldP spid="387147" grpId="0"/>
      <p:bldP spid="387152" grpId="0"/>
      <p:bldP spid="387153" grpId="0"/>
      <p:bldP spid="387154" grpId="0"/>
      <p:bldP spid="387155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3262" name="Rectangle 3"/>
          <p:cNvSpPr>
            <a:spLocks noGrp="1" noChangeArrowheads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PHY1012F</a:t>
            </a:r>
          </a:p>
        </p:txBody>
      </p:sp>
      <p:sp>
        <p:nvSpPr>
          <p:cNvPr id="39325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9B7E9F5E-A171-4754-8961-A0CAE2363F28}" type="slidenum">
              <a:rPr lang="en-US" smtClean="0">
                <a:latin typeface="Koala"/>
              </a:rPr>
              <a:pPr>
                <a:defRPr/>
              </a:pPr>
              <a:t>22</a:t>
            </a:fld>
            <a:endParaRPr lang="en-US" smtClean="0">
              <a:latin typeface="Koala"/>
            </a:endParaRPr>
          </a:p>
        </p:txBody>
      </p:sp>
      <p:sp>
        <p:nvSpPr>
          <p:cNvPr id="393220" name="Oval 4"/>
          <p:cNvSpPr>
            <a:spLocks noChangeArrowheads="1"/>
          </p:cNvSpPr>
          <p:nvPr/>
        </p:nvSpPr>
        <p:spPr bwMode="auto">
          <a:xfrm>
            <a:off x="5387975" y="3100388"/>
            <a:ext cx="2832100" cy="2832100"/>
          </a:xfrm>
          <a:prstGeom prst="ellipse">
            <a:avLst/>
          </a:prstGeom>
          <a:noFill/>
          <a:ln w="31750" algn="ctr">
            <a:solidFill>
              <a:srgbClr val="3366FF"/>
            </a:solidFill>
            <a:round/>
            <a:headEnd/>
            <a:tailEnd type="none" w="lg" len="lg"/>
          </a:ln>
        </p:spPr>
        <p:txBody>
          <a:bodyPr wrap="none" lIns="90000" tIns="46800" rIns="90000" bIns="46800" anchor="ctr"/>
          <a:lstStyle/>
          <a:p>
            <a:pPr>
              <a:lnSpc>
                <a:spcPct val="110000"/>
              </a:lnSpc>
            </a:pPr>
            <a:endParaRPr lang="en-ZA"/>
          </a:p>
        </p:txBody>
      </p:sp>
      <p:sp>
        <p:nvSpPr>
          <p:cNvPr id="393218" name="Oval 2"/>
          <p:cNvSpPr>
            <a:spLocks noChangeAspect="1" noChangeArrowheads="1"/>
          </p:cNvSpPr>
          <p:nvPr/>
        </p:nvSpPr>
        <p:spPr bwMode="auto">
          <a:xfrm rot="13500000" flipH="1">
            <a:off x="8062913" y="3930650"/>
            <a:ext cx="111125" cy="107950"/>
          </a:xfrm>
          <a:prstGeom prst="ellipse">
            <a:avLst/>
          </a:prstGeom>
          <a:solidFill>
            <a:srgbClr val="000066"/>
          </a:solidFill>
          <a:ln w="9525" algn="ctr">
            <a:solidFill>
              <a:srgbClr val="000066"/>
            </a:solidFill>
            <a:round/>
            <a:headEnd/>
            <a:tailEnd/>
          </a:ln>
        </p:spPr>
        <p:txBody>
          <a:bodyPr wrap="none" lIns="90000" tIns="46800" rIns="90000" bIns="46800" anchor="ctr"/>
          <a:lstStyle/>
          <a:p>
            <a:pPr>
              <a:lnSpc>
                <a:spcPct val="110000"/>
              </a:lnSpc>
            </a:pPr>
            <a:endParaRPr lang="en-ZA"/>
          </a:p>
        </p:txBody>
      </p:sp>
      <p:sp>
        <p:nvSpPr>
          <p:cNvPr id="393219" name="Oval 3"/>
          <p:cNvSpPr>
            <a:spLocks noChangeAspect="1" noChangeArrowheads="1"/>
          </p:cNvSpPr>
          <p:nvPr/>
        </p:nvSpPr>
        <p:spPr bwMode="auto">
          <a:xfrm rot="16200000" flipH="1">
            <a:off x="8064500" y="3925888"/>
            <a:ext cx="111125" cy="107950"/>
          </a:xfrm>
          <a:prstGeom prst="ellipse">
            <a:avLst/>
          </a:prstGeom>
          <a:solidFill>
            <a:srgbClr val="000066"/>
          </a:solidFill>
          <a:ln w="9525" algn="ctr">
            <a:solidFill>
              <a:srgbClr val="000066"/>
            </a:solidFill>
            <a:round/>
            <a:headEnd/>
            <a:tailEnd/>
          </a:ln>
        </p:spPr>
        <p:txBody>
          <a:bodyPr wrap="none" lIns="90000" tIns="46800" rIns="90000" bIns="46800" anchor="ctr"/>
          <a:lstStyle/>
          <a:p>
            <a:pPr>
              <a:lnSpc>
                <a:spcPct val="110000"/>
              </a:lnSpc>
            </a:pPr>
            <a:endParaRPr lang="en-ZA"/>
          </a:p>
        </p:txBody>
      </p:sp>
      <p:sp>
        <p:nvSpPr>
          <p:cNvPr id="393267" name="Rectangle 5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INSTANTANEOUS VELOCITY</a:t>
            </a:r>
          </a:p>
        </p:txBody>
      </p:sp>
      <p:sp>
        <p:nvSpPr>
          <p:cNvPr id="393268" name="Rectangle 6"/>
          <p:cNvSpPr>
            <a:spLocks noGrp="1" noChangeArrowheads="1"/>
          </p:cNvSpPr>
          <p:nvPr>
            <p:ph type="body" idx="4294967295"/>
          </p:nvPr>
        </p:nvSpPr>
        <p:spPr>
          <a:xfrm>
            <a:off x="177800" y="1343025"/>
            <a:ext cx="8751888" cy="1296988"/>
          </a:xfrm>
        </p:spPr>
        <p:txBody>
          <a:bodyPr/>
          <a:lstStyle/>
          <a:p>
            <a:pPr lvl="1" indent="4763" eaLnBrk="1" hangingPunct="1"/>
            <a:r>
              <a:rPr lang="en-US" smtClean="0"/>
              <a:t>Adjusting the time interval between “movie frames” of the horizontally orbiting tennis ball alters the average velocity vectors and the information they convey…</a:t>
            </a:r>
          </a:p>
        </p:txBody>
      </p:sp>
      <p:sp>
        <p:nvSpPr>
          <p:cNvPr id="393223" name="Oval 7"/>
          <p:cNvSpPr>
            <a:spLocks noChangeAspect="1" noChangeArrowheads="1"/>
          </p:cNvSpPr>
          <p:nvPr/>
        </p:nvSpPr>
        <p:spPr bwMode="auto">
          <a:xfrm flipH="1">
            <a:off x="7285038" y="5781675"/>
            <a:ext cx="111125" cy="107950"/>
          </a:xfrm>
          <a:prstGeom prst="ellipse">
            <a:avLst/>
          </a:prstGeom>
          <a:solidFill>
            <a:srgbClr val="000066"/>
          </a:solidFill>
          <a:ln w="9525" algn="ctr">
            <a:solidFill>
              <a:srgbClr val="000066"/>
            </a:solidFill>
            <a:round/>
            <a:headEnd/>
            <a:tailEnd/>
          </a:ln>
        </p:spPr>
        <p:txBody>
          <a:bodyPr wrap="none" lIns="90000" tIns="46800" rIns="90000" bIns="46800" anchor="ctr"/>
          <a:lstStyle/>
          <a:p>
            <a:pPr>
              <a:lnSpc>
                <a:spcPct val="110000"/>
              </a:lnSpc>
            </a:pPr>
            <a:endParaRPr lang="en-ZA"/>
          </a:p>
        </p:txBody>
      </p:sp>
      <p:sp>
        <p:nvSpPr>
          <p:cNvPr id="393224" name="Oval 8"/>
          <p:cNvSpPr>
            <a:spLocks noChangeAspect="1" noChangeArrowheads="1"/>
          </p:cNvSpPr>
          <p:nvPr/>
        </p:nvSpPr>
        <p:spPr bwMode="auto">
          <a:xfrm>
            <a:off x="6221413" y="3146425"/>
            <a:ext cx="111125" cy="107950"/>
          </a:xfrm>
          <a:prstGeom prst="ellipse">
            <a:avLst/>
          </a:prstGeom>
          <a:solidFill>
            <a:srgbClr val="000066"/>
          </a:solidFill>
          <a:ln w="9525" algn="ctr">
            <a:solidFill>
              <a:srgbClr val="000066"/>
            </a:solidFill>
            <a:round/>
            <a:headEnd/>
            <a:tailEnd/>
          </a:ln>
        </p:spPr>
        <p:txBody>
          <a:bodyPr wrap="none" lIns="90000" tIns="46800" rIns="90000" bIns="46800" anchor="ctr"/>
          <a:lstStyle/>
          <a:p>
            <a:pPr>
              <a:lnSpc>
                <a:spcPct val="110000"/>
              </a:lnSpc>
            </a:pPr>
            <a:endParaRPr lang="en-ZA"/>
          </a:p>
        </p:txBody>
      </p:sp>
      <p:sp>
        <p:nvSpPr>
          <p:cNvPr id="393225" name="Oval 9"/>
          <p:cNvSpPr>
            <a:spLocks noChangeAspect="1" noChangeArrowheads="1"/>
          </p:cNvSpPr>
          <p:nvPr/>
        </p:nvSpPr>
        <p:spPr bwMode="auto">
          <a:xfrm rot="18900000" flipH="1">
            <a:off x="8058150" y="5018088"/>
            <a:ext cx="111125" cy="107950"/>
          </a:xfrm>
          <a:prstGeom prst="ellipse">
            <a:avLst/>
          </a:prstGeom>
          <a:solidFill>
            <a:srgbClr val="000066"/>
          </a:solidFill>
          <a:ln w="9525" algn="ctr">
            <a:solidFill>
              <a:srgbClr val="000066"/>
            </a:solidFill>
            <a:round/>
            <a:headEnd/>
            <a:tailEnd/>
          </a:ln>
        </p:spPr>
        <p:txBody>
          <a:bodyPr wrap="none" lIns="90000" tIns="46800" rIns="90000" bIns="46800" anchor="ctr"/>
          <a:lstStyle/>
          <a:p>
            <a:pPr>
              <a:lnSpc>
                <a:spcPct val="110000"/>
              </a:lnSpc>
            </a:pPr>
            <a:endParaRPr lang="en-ZA"/>
          </a:p>
        </p:txBody>
      </p:sp>
      <p:grpSp>
        <p:nvGrpSpPr>
          <p:cNvPr id="393226" name="Group 10"/>
          <p:cNvGrpSpPr>
            <a:grpSpLocks/>
          </p:cNvGrpSpPr>
          <p:nvPr/>
        </p:nvGrpSpPr>
        <p:grpSpPr bwMode="auto">
          <a:xfrm>
            <a:off x="7742238" y="4964113"/>
            <a:ext cx="406400" cy="963612"/>
            <a:chOff x="3429" y="2662"/>
            <a:chExt cx="256" cy="607"/>
          </a:xfrm>
        </p:grpSpPr>
        <p:graphicFrame>
          <p:nvGraphicFramePr>
            <p:cNvPr id="393254" name="Object 38"/>
            <p:cNvGraphicFramePr>
              <a:graphicFrameLocks noChangeAspect="1"/>
            </p:cNvGraphicFramePr>
            <p:nvPr/>
          </p:nvGraphicFramePr>
          <p:xfrm>
            <a:off x="3517" y="2962"/>
            <a:ext cx="168" cy="21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93302" name="Equation" r:id="rId5" imgW="266584" imgH="380835" progId="Equation.DSMT4">
                    <p:embed/>
                  </p:oleObj>
                </mc:Choice>
                <mc:Fallback>
                  <p:oleObj name="Equation" r:id="rId5" imgW="266584" imgH="380835" progId="Equation.DSMT4">
                    <p:embed/>
                    <p:pic>
                      <p:nvPicPr>
                        <p:cNvPr id="0" name="Picture 3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517" y="2962"/>
                          <a:ext cx="168" cy="21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393291" name="Line 12"/>
            <p:cNvSpPr>
              <a:spLocks noChangeShapeType="1"/>
            </p:cNvSpPr>
            <p:nvPr/>
          </p:nvSpPr>
          <p:spPr bwMode="auto">
            <a:xfrm rot="18900000" flipH="1">
              <a:off x="3125" y="2966"/>
              <a:ext cx="607" cy="0"/>
            </a:xfrm>
            <a:prstGeom prst="line">
              <a:avLst/>
            </a:prstGeom>
            <a:noFill/>
            <a:ln w="38100">
              <a:solidFill>
                <a:srgbClr val="00CC00"/>
              </a:solidFill>
              <a:round/>
              <a:headEnd/>
              <a:tailEnd type="stealth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</p:grpSp>
      <p:sp>
        <p:nvSpPr>
          <p:cNvPr id="393229" name="Oval 13"/>
          <p:cNvSpPr>
            <a:spLocks noChangeAspect="1" noChangeArrowheads="1"/>
          </p:cNvSpPr>
          <p:nvPr/>
        </p:nvSpPr>
        <p:spPr bwMode="auto">
          <a:xfrm rot="-2700000">
            <a:off x="5445125" y="3906838"/>
            <a:ext cx="111125" cy="107950"/>
          </a:xfrm>
          <a:prstGeom prst="ellipse">
            <a:avLst/>
          </a:prstGeom>
          <a:solidFill>
            <a:srgbClr val="000066"/>
          </a:solidFill>
          <a:ln w="9525" algn="ctr">
            <a:solidFill>
              <a:srgbClr val="000066"/>
            </a:solidFill>
            <a:round/>
            <a:headEnd/>
            <a:tailEnd/>
          </a:ln>
        </p:spPr>
        <p:txBody>
          <a:bodyPr wrap="none" lIns="90000" tIns="46800" rIns="90000" bIns="46800" anchor="ctr"/>
          <a:lstStyle/>
          <a:p>
            <a:pPr>
              <a:lnSpc>
                <a:spcPct val="110000"/>
              </a:lnSpc>
            </a:pPr>
            <a:endParaRPr lang="en-ZA"/>
          </a:p>
        </p:txBody>
      </p:sp>
      <p:sp>
        <p:nvSpPr>
          <p:cNvPr id="393230" name="Oval 14"/>
          <p:cNvSpPr>
            <a:spLocks noChangeAspect="1" noChangeArrowheads="1"/>
          </p:cNvSpPr>
          <p:nvPr/>
        </p:nvSpPr>
        <p:spPr bwMode="auto">
          <a:xfrm rot="16200000" flipH="1">
            <a:off x="7296150" y="3144838"/>
            <a:ext cx="111125" cy="107950"/>
          </a:xfrm>
          <a:prstGeom prst="ellipse">
            <a:avLst/>
          </a:prstGeom>
          <a:solidFill>
            <a:srgbClr val="000066"/>
          </a:solidFill>
          <a:ln w="9525" algn="ctr">
            <a:solidFill>
              <a:srgbClr val="000066"/>
            </a:solidFill>
            <a:round/>
            <a:headEnd/>
            <a:tailEnd/>
          </a:ln>
        </p:spPr>
        <p:txBody>
          <a:bodyPr wrap="none" lIns="90000" tIns="46800" rIns="90000" bIns="46800" anchor="ctr"/>
          <a:lstStyle/>
          <a:p>
            <a:pPr>
              <a:lnSpc>
                <a:spcPct val="110000"/>
              </a:lnSpc>
            </a:pPr>
            <a:endParaRPr lang="en-ZA"/>
          </a:p>
        </p:txBody>
      </p:sp>
      <p:sp>
        <p:nvSpPr>
          <p:cNvPr id="393231" name="Oval 15"/>
          <p:cNvSpPr>
            <a:spLocks noChangeAspect="1" noChangeArrowheads="1"/>
          </p:cNvSpPr>
          <p:nvPr/>
        </p:nvSpPr>
        <p:spPr bwMode="auto">
          <a:xfrm rot="-5400000">
            <a:off x="5435600" y="4995863"/>
            <a:ext cx="111125" cy="107950"/>
          </a:xfrm>
          <a:prstGeom prst="ellipse">
            <a:avLst/>
          </a:prstGeom>
          <a:solidFill>
            <a:srgbClr val="000066"/>
          </a:solidFill>
          <a:ln w="9525" algn="ctr">
            <a:solidFill>
              <a:srgbClr val="000066"/>
            </a:solidFill>
            <a:round/>
            <a:headEnd/>
            <a:tailEnd/>
          </a:ln>
        </p:spPr>
        <p:txBody>
          <a:bodyPr wrap="none" lIns="90000" tIns="46800" rIns="90000" bIns="46800" anchor="ctr"/>
          <a:lstStyle/>
          <a:p>
            <a:pPr>
              <a:lnSpc>
                <a:spcPct val="110000"/>
              </a:lnSpc>
            </a:pPr>
            <a:endParaRPr lang="en-ZA"/>
          </a:p>
        </p:txBody>
      </p:sp>
      <p:sp>
        <p:nvSpPr>
          <p:cNvPr id="393232" name="Oval 16"/>
          <p:cNvSpPr>
            <a:spLocks noChangeAspect="1" noChangeArrowheads="1"/>
          </p:cNvSpPr>
          <p:nvPr/>
        </p:nvSpPr>
        <p:spPr bwMode="auto">
          <a:xfrm rot="-8100000">
            <a:off x="6196012" y="5768976"/>
            <a:ext cx="111125" cy="107950"/>
          </a:xfrm>
          <a:prstGeom prst="ellipse">
            <a:avLst/>
          </a:prstGeom>
          <a:solidFill>
            <a:srgbClr val="000066"/>
          </a:solidFill>
          <a:ln w="9525" algn="ctr">
            <a:solidFill>
              <a:srgbClr val="000066"/>
            </a:solidFill>
            <a:round/>
            <a:headEnd/>
            <a:tailEnd/>
          </a:ln>
        </p:spPr>
        <p:txBody>
          <a:bodyPr wrap="none" lIns="90000" tIns="46800" rIns="90000" bIns="46800" anchor="ctr"/>
          <a:lstStyle/>
          <a:p>
            <a:pPr>
              <a:lnSpc>
                <a:spcPct val="110000"/>
              </a:lnSpc>
            </a:pPr>
            <a:endParaRPr lang="en-ZA"/>
          </a:p>
        </p:txBody>
      </p:sp>
      <p:grpSp>
        <p:nvGrpSpPr>
          <p:cNvPr id="393233" name="Group 17"/>
          <p:cNvGrpSpPr>
            <a:grpSpLocks/>
          </p:cNvGrpSpPr>
          <p:nvPr/>
        </p:nvGrpSpPr>
        <p:grpSpPr bwMode="auto">
          <a:xfrm>
            <a:off x="8128000" y="4032250"/>
            <a:ext cx="434975" cy="963613"/>
            <a:chOff x="3672" y="2075"/>
            <a:chExt cx="274" cy="607"/>
          </a:xfrm>
        </p:grpSpPr>
        <p:sp>
          <p:nvSpPr>
            <p:cNvPr id="393290" name="Line 18"/>
            <p:cNvSpPr>
              <a:spLocks noChangeShapeType="1"/>
            </p:cNvSpPr>
            <p:nvPr/>
          </p:nvSpPr>
          <p:spPr bwMode="auto">
            <a:xfrm rot="16200000" flipH="1">
              <a:off x="3368" y="2379"/>
              <a:ext cx="607" cy="0"/>
            </a:xfrm>
            <a:prstGeom prst="line">
              <a:avLst/>
            </a:prstGeom>
            <a:noFill/>
            <a:ln w="38100">
              <a:solidFill>
                <a:srgbClr val="00CC00"/>
              </a:solidFill>
              <a:round/>
              <a:headEnd/>
              <a:tailEnd type="stealth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graphicFrame>
          <p:nvGraphicFramePr>
            <p:cNvPr id="2" name="Object 39"/>
            <p:cNvGraphicFramePr>
              <a:graphicFrameLocks noChangeAspect="1"/>
            </p:cNvGraphicFramePr>
            <p:nvPr/>
          </p:nvGraphicFramePr>
          <p:xfrm>
            <a:off x="3762" y="2255"/>
            <a:ext cx="184" cy="21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93303" name="Equation" r:id="rId7" imgW="291973" imgH="380835" progId="Equation.DSMT4">
                    <p:embed/>
                  </p:oleObj>
                </mc:Choice>
                <mc:Fallback>
                  <p:oleObj name="Equation" r:id="rId7" imgW="291973" imgH="380835" progId="Equation.DSMT4">
                    <p:embed/>
                    <p:pic>
                      <p:nvPicPr>
                        <p:cNvPr id="0" name="Picture 3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762" y="2255"/>
                          <a:ext cx="184" cy="21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393236" name="Group 20"/>
          <p:cNvGrpSpPr>
            <a:grpSpLocks/>
          </p:cNvGrpSpPr>
          <p:nvPr/>
        </p:nvGrpSpPr>
        <p:grpSpPr bwMode="auto">
          <a:xfrm>
            <a:off x="6329363" y="5837238"/>
            <a:ext cx="963612" cy="449262"/>
            <a:chOff x="2539" y="3212"/>
            <a:chExt cx="607" cy="283"/>
          </a:xfrm>
        </p:grpSpPr>
        <p:sp>
          <p:nvSpPr>
            <p:cNvPr id="393289" name="Line 21"/>
            <p:cNvSpPr>
              <a:spLocks noChangeShapeType="1"/>
            </p:cNvSpPr>
            <p:nvPr/>
          </p:nvSpPr>
          <p:spPr bwMode="auto">
            <a:xfrm flipH="1">
              <a:off x="2539" y="3212"/>
              <a:ext cx="607" cy="0"/>
            </a:xfrm>
            <a:prstGeom prst="line">
              <a:avLst/>
            </a:prstGeom>
            <a:noFill/>
            <a:ln w="38100">
              <a:solidFill>
                <a:srgbClr val="00CC00"/>
              </a:solidFill>
              <a:round/>
              <a:headEnd/>
              <a:tailEnd type="stealth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graphicFrame>
          <p:nvGraphicFramePr>
            <p:cNvPr id="393256" name="Object 40"/>
            <p:cNvGraphicFramePr>
              <a:graphicFrameLocks noChangeAspect="1"/>
            </p:cNvGraphicFramePr>
            <p:nvPr/>
          </p:nvGraphicFramePr>
          <p:xfrm>
            <a:off x="2771" y="3280"/>
            <a:ext cx="184" cy="21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93304" name="Equation" r:id="rId9" imgW="291973" imgH="380835" progId="Equation.DSMT4">
                    <p:embed/>
                  </p:oleObj>
                </mc:Choice>
                <mc:Fallback>
                  <p:oleObj name="Equation" r:id="rId9" imgW="291973" imgH="380835" progId="Equation.DSMT4">
                    <p:embed/>
                    <p:pic>
                      <p:nvPicPr>
                        <p:cNvPr id="0" name="Picture 4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771" y="3280"/>
                          <a:ext cx="184" cy="21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393239" name="Group 23"/>
          <p:cNvGrpSpPr>
            <a:grpSpLocks/>
          </p:cNvGrpSpPr>
          <p:nvPr/>
        </p:nvGrpSpPr>
        <p:grpSpPr bwMode="auto">
          <a:xfrm>
            <a:off x="5537200" y="4964113"/>
            <a:ext cx="341313" cy="963612"/>
            <a:chOff x="2040" y="2662"/>
            <a:chExt cx="215" cy="607"/>
          </a:xfrm>
        </p:grpSpPr>
        <p:sp>
          <p:nvSpPr>
            <p:cNvPr id="393288" name="Line 24"/>
            <p:cNvSpPr>
              <a:spLocks noChangeShapeType="1"/>
            </p:cNvSpPr>
            <p:nvPr/>
          </p:nvSpPr>
          <p:spPr bwMode="auto">
            <a:xfrm rot="-8100000">
              <a:off x="1951" y="2966"/>
              <a:ext cx="607" cy="0"/>
            </a:xfrm>
            <a:prstGeom prst="line">
              <a:avLst/>
            </a:prstGeom>
            <a:noFill/>
            <a:ln w="38100">
              <a:solidFill>
                <a:srgbClr val="00CC00"/>
              </a:solidFill>
              <a:round/>
              <a:headEnd/>
              <a:tailEnd type="stealth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graphicFrame>
          <p:nvGraphicFramePr>
            <p:cNvPr id="393257" name="Object 41"/>
            <p:cNvGraphicFramePr>
              <a:graphicFrameLocks noChangeAspect="1"/>
            </p:cNvGraphicFramePr>
            <p:nvPr/>
          </p:nvGraphicFramePr>
          <p:xfrm>
            <a:off x="2040" y="3036"/>
            <a:ext cx="184" cy="21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93305" name="Equation" r:id="rId11" imgW="291973" imgH="380835" progId="Equation.DSMT4">
                    <p:embed/>
                  </p:oleObj>
                </mc:Choice>
                <mc:Fallback>
                  <p:oleObj name="Equation" r:id="rId11" imgW="291973" imgH="380835" progId="Equation.DSMT4">
                    <p:embed/>
                    <p:pic>
                      <p:nvPicPr>
                        <p:cNvPr id="0" name="Picture 4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040" y="3036"/>
                          <a:ext cx="184" cy="21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393242" name="Group 26"/>
          <p:cNvGrpSpPr>
            <a:grpSpLocks/>
          </p:cNvGrpSpPr>
          <p:nvPr/>
        </p:nvGrpSpPr>
        <p:grpSpPr bwMode="auto">
          <a:xfrm>
            <a:off x="5068888" y="4037013"/>
            <a:ext cx="423862" cy="963612"/>
            <a:chOff x="1745" y="2078"/>
            <a:chExt cx="267" cy="607"/>
          </a:xfrm>
        </p:grpSpPr>
        <p:sp>
          <p:nvSpPr>
            <p:cNvPr id="393287" name="Line 27"/>
            <p:cNvSpPr>
              <a:spLocks noChangeShapeType="1"/>
            </p:cNvSpPr>
            <p:nvPr/>
          </p:nvSpPr>
          <p:spPr bwMode="auto">
            <a:xfrm rot="-5400000">
              <a:off x="1708" y="2382"/>
              <a:ext cx="607" cy="0"/>
            </a:xfrm>
            <a:prstGeom prst="line">
              <a:avLst/>
            </a:prstGeom>
            <a:noFill/>
            <a:ln w="38100">
              <a:solidFill>
                <a:srgbClr val="00CC00"/>
              </a:solidFill>
              <a:round/>
              <a:headEnd/>
              <a:tailEnd type="stealth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graphicFrame>
          <p:nvGraphicFramePr>
            <p:cNvPr id="393258" name="Object 42"/>
            <p:cNvGraphicFramePr>
              <a:graphicFrameLocks noChangeAspect="1"/>
            </p:cNvGraphicFramePr>
            <p:nvPr/>
          </p:nvGraphicFramePr>
          <p:xfrm>
            <a:off x="1745" y="2290"/>
            <a:ext cx="184" cy="21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93306" name="Equation" r:id="rId13" imgW="291973" imgH="380835" progId="Equation.DSMT4">
                    <p:embed/>
                  </p:oleObj>
                </mc:Choice>
                <mc:Fallback>
                  <p:oleObj name="Equation" r:id="rId13" imgW="291973" imgH="380835" progId="Equation.DSMT4">
                    <p:embed/>
                    <p:pic>
                      <p:nvPicPr>
                        <p:cNvPr id="0" name="Picture 4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745" y="2290"/>
                          <a:ext cx="184" cy="21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393245" name="Group 29"/>
          <p:cNvGrpSpPr>
            <a:grpSpLocks/>
          </p:cNvGrpSpPr>
          <p:nvPr/>
        </p:nvGrpSpPr>
        <p:grpSpPr bwMode="auto">
          <a:xfrm>
            <a:off x="5394325" y="3213100"/>
            <a:ext cx="963613" cy="374650"/>
            <a:chOff x="1950" y="1559"/>
            <a:chExt cx="607" cy="236"/>
          </a:xfrm>
        </p:grpSpPr>
        <p:sp>
          <p:nvSpPr>
            <p:cNvPr id="393286" name="Line 30"/>
            <p:cNvSpPr>
              <a:spLocks noChangeShapeType="1"/>
            </p:cNvSpPr>
            <p:nvPr/>
          </p:nvSpPr>
          <p:spPr bwMode="auto">
            <a:xfrm rot="-2700000">
              <a:off x="1950" y="1795"/>
              <a:ext cx="607" cy="0"/>
            </a:xfrm>
            <a:prstGeom prst="line">
              <a:avLst/>
            </a:prstGeom>
            <a:noFill/>
            <a:ln w="38100">
              <a:solidFill>
                <a:srgbClr val="00CC00"/>
              </a:solidFill>
              <a:round/>
              <a:headEnd/>
              <a:tailEnd type="stealth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graphicFrame>
          <p:nvGraphicFramePr>
            <p:cNvPr id="393259" name="Object 43"/>
            <p:cNvGraphicFramePr>
              <a:graphicFrameLocks noChangeAspect="1"/>
            </p:cNvGraphicFramePr>
            <p:nvPr/>
          </p:nvGraphicFramePr>
          <p:xfrm>
            <a:off x="2026" y="1559"/>
            <a:ext cx="184" cy="21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93307" name="Equation" r:id="rId15" imgW="291973" imgH="380835" progId="Equation.DSMT4">
                    <p:embed/>
                  </p:oleObj>
                </mc:Choice>
                <mc:Fallback>
                  <p:oleObj name="Equation" r:id="rId15" imgW="291973" imgH="380835" progId="Equation.DSMT4">
                    <p:embed/>
                    <p:pic>
                      <p:nvPicPr>
                        <p:cNvPr id="0" name="Picture 4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026" y="1559"/>
                          <a:ext cx="184" cy="21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393248" name="Group 32"/>
          <p:cNvGrpSpPr>
            <a:grpSpLocks/>
          </p:cNvGrpSpPr>
          <p:nvPr/>
        </p:nvGrpSpPr>
        <p:grpSpPr bwMode="auto">
          <a:xfrm>
            <a:off x="6324600" y="2755900"/>
            <a:ext cx="963613" cy="446088"/>
            <a:chOff x="2536" y="1271"/>
            <a:chExt cx="607" cy="281"/>
          </a:xfrm>
        </p:grpSpPr>
        <p:sp>
          <p:nvSpPr>
            <p:cNvPr id="393285" name="Line 33"/>
            <p:cNvSpPr>
              <a:spLocks noChangeShapeType="1"/>
            </p:cNvSpPr>
            <p:nvPr/>
          </p:nvSpPr>
          <p:spPr bwMode="auto">
            <a:xfrm>
              <a:off x="2536" y="1552"/>
              <a:ext cx="607" cy="0"/>
            </a:xfrm>
            <a:prstGeom prst="line">
              <a:avLst/>
            </a:prstGeom>
            <a:noFill/>
            <a:ln w="38100">
              <a:solidFill>
                <a:srgbClr val="00CC00"/>
              </a:solidFill>
              <a:round/>
              <a:headEnd/>
              <a:tailEnd type="stealth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graphicFrame>
          <p:nvGraphicFramePr>
            <p:cNvPr id="393260" name="Object 44"/>
            <p:cNvGraphicFramePr>
              <a:graphicFrameLocks noChangeAspect="1"/>
            </p:cNvGraphicFramePr>
            <p:nvPr/>
          </p:nvGraphicFramePr>
          <p:xfrm>
            <a:off x="2749" y="1271"/>
            <a:ext cx="184" cy="21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93308" name="Equation" r:id="rId17" imgW="291973" imgH="380835" progId="Equation.DSMT4">
                    <p:embed/>
                  </p:oleObj>
                </mc:Choice>
                <mc:Fallback>
                  <p:oleObj name="Equation" r:id="rId17" imgW="291973" imgH="380835" progId="Equation.DSMT4">
                    <p:embed/>
                    <p:pic>
                      <p:nvPicPr>
                        <p:cNvPr id="0" name="Picture 4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749" y="1271"/>
                          <a:ext cx="184" cy="21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393251" name="Group 35"/>
          <p:cNvGrpSpPr>
            <a:grpSpLocks/>
          </p:cNvGrpSpPr>
          <p:nvPr/>
        </p:nvGrpSpPr>
        <p:grpSpPr bwMode="auto">
          <a:xfrm>
            <a:off x="7254875" y="3189288"/>
            <a:ext cx="963613" cy="392112"/>
            <a:chOff x="3122" y="1544"/>
            <a:chExt cx="607" cy="247"/>
          </a:xfrm>
        </p:grpSpPr>
        <p:sp>
          <p:nvSpPr>
            <p:cNvPr id="393284" name="Line 36"/>
            <p:cNvSpPr>
              <a:spLocks noChangeShapeType="1"/>
            </p:cNvSpPr>
            <p:nvPr/>
          </p:nvSpPr>
          <p:spPr bwMode="auto">
            <a:xfrm rot="13500000" flipH="1">
              <a:off x="3122" y="1791"/>
              <a:ext cx="607" cy="0"/>
            </a:xfrm>
            <a:prstGeom prst="line">
              <a:avLst/>
            </a:prstGeom>
            <a:noFill/>
            <a:ln w="38100">
              <a:solidFill>
                <a:srgbClr val="00CC00"/>
              </a:solidFill>
              <a:round/>
              <a:headEnd/>
              <a:tailEnd type="stealth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graphicFrame>
          <p:nvGraphicFramePr>
            <p:cNvPr id="393261" name="Object 45"/>
            <p:cNvGraphicFramePr>
              <a:graphicFrameLocks noChangeAspect="1"/>
            </p:cNvGraphicFramePr>
            <p:nvPr/>
          </p:nvGraphicFramePr>
          <p:xfrm>
            <a:off x="3465" y="1544"/>
            <a:ext cx="184" cy="21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93309" name="Equation" r:id="rId19" imgW="291973" imgH="380835" progId="Equation.DSMT4">
                    <p:embed/>
                  </p:oleObj>
                </mc:Choice>
                <mc:Fallback>
                  <p:oleObj name="Equation" r:id="rId19" imgW="291973" imgH="380835" progId="Equation.DSMT4">
                    <p:embed/>
                    <p:pic>
                      <p:nvPicPr>
                        <p:cNvPr id="0" name="Picture 4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465" y="1544"/>
                          <a:ext cx="184" cy="21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3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pat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39 -0.00185 C 0.03229 0.10347 -0.00504 0.22523 -0.08455 0.26991 C -0.1632 0.31458 -0.25452 0.26412 -0.28768 0.15856 C -0.32083 0.05301 -0.28351 -0.06806 -0.20469 -0.11204 C -0.12518 -0.15648 -0.03403 -0.10741 -0.00139 -0.00185 Z " pathEditMode="relative" rAng="4036089" ptsTypes="fffff">
                                      <p:cBhvr>
                                        <p:cTn id="8" dur="5000" fill="hold"/>
                                        <p:tgtEl>
                                          <p:spTgt spid="3932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300" y="8100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3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0"/>
                                        <p:tgtEl>
                                          <p:spTgt spid="393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3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0" presetClass="exit" presetSubtype="0" repeatCount="indefinite" fill="hold" grpId="1" nodeType="withEffect">
                                  <p:stCondLst>
                                    <p:cond delay="7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0"/>
                                        <p:tgtEl>
                                          <p:spTgt spid="3932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393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3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0" presetClass="exit" presetSubtype="0" repeatCount="indefinite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5000"/>
                                        <p:tgtEl>
                                          <p:spTgt spid="3932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393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2" presetID="1" presetClass="entr" presetSubtype="0" fill="hold" grpId="0" nodeType="withEffect">
                                  <p:stCondLst>
                                    <p:cond delay="19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3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0" presetClass="exit" presetSubtype="0" repeatCount="indefinite" fill="hold" grpId="1" nodeType="withEffect">
                                  <p:stCondLst>
                                    <p:cond delay="19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5000"/>
                                        <p:tgtEl>
                                          <p:spTgt spid="3932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393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3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0" presetClass="exit" presetSubtype="0" repeatCount="indefinite" fill="hold" grpId="1" nodeType="withEffect">
                                  <p:stCondLst>
                                    <p:cond delay="2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0"/>
                                        <p:tgtEl>
                                          <p:spTgt spid="3932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393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2" presetID="1" presetClass="entr" presetSubtype="0" fill="hold" grpId="0" nodeType="withEffect">
                                  <p:stCondLst>
                                    <p:cond delay="32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3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0" presetClass="exit" presetSubtype="0" repeatCount="indefinite" fill="hold" grpId="1" nodeType="withEffect">
                                  <p:stCondLst>
                                    <p:cond delay="32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5000"/>
                                        <p:tgtEl>
                                          <p:spTgt spid="3932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393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38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3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0" presetClass="exit" presetSubtype="0" repeatCount="indefinite" fill="hold" grpId="1" nodeType="withEffect">
                                  <p:stCondLst>
                                    <p:cond delay="38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5000"/>
                                        <p:tgtEl>
                                          <p:spTgt spid="3932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393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2" presetID="1" presetClass="entr" presetSubtype="0" fill="hold" grpId="0" nodeType="withEffect">
                                  <p:stCondLst>
                                    <p:cond delay="440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3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0" presetClass="exit" presetSubtype="0" repeatCount="indefinite" fill="hold" grpId="1" nodeType="withEffect">
                                  <p:stCondLst>
                                    <p:cond delay="44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" dur="5000"/>
                                        <p:tgtEl>
                                          <p:spTgt spid="3932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393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4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3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0" presetClass="exit" presetSubtype="0" repeatCount="indefinite" fill="hold" grpId="1" nodeType="withEffect">
                                  <p:stCondLst>
                                    <p:cond delay="5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" dur="5000"/>
                                        <p:tgtEl>
                                          <p:spTgt spid="3932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393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4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2" presetID="22" presetClass="entr" presetSubtype="1" fill="hold" nodeType="with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3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4" dur="500"/>
                                        <p:tgtEl>
                                          <p:spTgt spid="393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xit" presetSubtype="0" repeatCount="indefinite" fill="hold" nodeType="withEffect">
                                  <p:stCondLst>
                                    <p:cond delay="5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5000"/>
                                        <p:tgtEl>
                                          <p:spTgt spid="3932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393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22" presetClass="entr" presetSubtype="1" fill="hold" nodeType="withEffect">
                                  <p:stCondLst>
                                    <p:cond delay="560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3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0" dur="500"/>
                                        <p:tgtEl>
                                          <p:spTgt spid="393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xit" presetSubtype="0" repeatCount="indefinite" fill="hold" nodeType="withEffect">
                                  <p:stCondLst>
                                    <p:cond delay="56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2" dur="5000"/>
                                        <p:tgtEl>
                                          <p:spTgt spid="3932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393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22" presetClass="entr" presetSubtype="2" fill="hold" nodeType="withEffect">
                                  <p:stCondLst>
                                    <p:cond delay="620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3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6" dur="500"/>
                                        <p:tgtEl>
                                          <p:spTgt spid="393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0" presetClass="exit" presetSubtype="0" repeatCount="indefinite" fill="hold" nodeType="withEffect">
                                  <p:stCondLst>
                                    <p:cond delay="62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8" dur="5000"/>
                                        <p:tgtEl>
                                          <p:spTgt spid="3932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393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22" presetClass="entr" presetSubtype="4" fill="hold" nodeType="withEffect">
                                  <p:stCondLst>
                                    <p:cond delay="690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3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3932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0" presetClass="exit" presetSubtype="0" repeatCount="indefinite" fill="hold" nodeType="withEffect">
                                  <p:stCondLst>
                                    <p:cond delay="69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4" dur="5000"/>
                                        <p:tgtEl>
                                          <p:spTgt spid="3932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393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22" presetClass="entr" presetSubtype="4" fill="hold" nodeType="withEffect">
                                  <p:stCondLst>
                                    <p:cond delay="750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3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8" dur="500"/>
                                        <p:tgtEl>
                                          <p:spTgt spid="393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10" presetClass="exit" presetSubtype="0" repeatCount="indefinite" fill="hold" nodeType="withEffect">
                                  <p:stCondLst>
                                    <p:cond delay="7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0" dur="5000"/>
                                        <p:tgtEl>
                                          <p:spTgt spid="3932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393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22" presetClass="entr" presetSubtype="8" fill="hold" nodeType="withEffect">
                                  <p:stCondLst>
                                    <p:cond delay="820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3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500"/>
                                        <p:tgtEl>
                                          <p:spTgt spid="393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10" presetClass="exit" presetSubtype="0" repeatCount="indefinite" fill="hold" nodeType="withEffect">
                                  <p:stCondLst>
                                    <p:cond delay="82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6" dur="5000"/>
                                        <p:tgtEl>
                                          <p:spTgt spid="3932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393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22" presetClass="entr" presetSubtype="8" fill="hold" nodeType="withEffect">
                                  <p:stCondLst>
                                    <p:cond delay="880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3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0" dur="500"/>
                                        <p:tgtEl>
                                          <p:spTgt spid="393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10" presetClass="exit" presetSubtype="0" repeatCount="indefinite" fill="hold" nodeType="withEffect">
                                  <p:stCondLst>
                                    <p:cond delay="88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2" dur="5000"/>
                                        <p:tgtEl>
                                          <p:spTgt spid="3932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393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22" presetClass="entr" presetSubtype="8" fill="hold" nodeType="withEffect">
                                  <p:stCondLst>
                                    <p:cond delay="940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3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6" dur="500"/>
                                        <p:tgtEl>
                                          <p:spTgt spid="393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10" presetClass="exit" presetSubtype="0" repeatCount="indefinite" fill="hold" nodeType="withEffect">
                                  <p:stCondLst>
                                    <p:cond delay="94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8" dur="5000"/>
                                        <p:tgtEl>
                                          <p:spTgt spid="3932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393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3220" grpId="0" animBg="1"/>
      <p:bldP spid="393218" grpId="0" animBg="1"/>
      <p:bldP spid="393218" grpId="1" animBg="1"/>
      <p:bldP spid="393219" grpId="0" animBg="1"/>
      <p:bldP spid="393219" grpId="1" animBg="1"/>
      <p:bldP spid="393223" grpId="0" animBg="1"/>
      <p:bldP spid="393223" grpId="1" animBg="1"/>
      <p:bldP spid="393224" grpId="0" animBg="1"/>
      <p:bldP spid="393224" grpId="1" animBg="1"/>
      <p:bldP spid="393225" grpId="0" animBg="1"/>
      <p:bldP spid="393225" grpId="1" animBg="1"/>
      <p:bldP spid="393229" grpId="0" animBg="1"/>
      <p:bldP spid="393229" grpId="1" animBg="1"/>
      <p:bldP spid="393230" grpId="0" animBg="1"/>
      <p:bldP spid="393230" grpId="1" animBg="1"/>
      <p:bldP spid="393231" grpId="0" animBg="1"/>
      <p:bldP spid="393231" grpId="1" animBg="1"/>
      <p:bldP spid="393232" grpId="0" animBg="1"/>
      <p:bldP spid="393232" grpId="1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1434" name="Rectangle 3"/>
          <p:cNvSpPr>
            <a:spLocks noGrp="1" noChangeArrowheads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PHY1012F</a:t>
            </a:r>
          </a:p>
        </p:txBody>
      </p:sp>
      <p:sp>
        <p:nvSpPr>
          <p:cNvPr id="401431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C860D37-CDBB-4AD8-A9BD-28637FC76D60}" type="slidenum">
              <a:rPr lang="en-US" smtClean="0">
                <a:latin typeface="Koala"/>
              </a:rPr>
              <a:pPr>
                <a:defRPr/>
              </a:pPr>
              <a:t>23</a:t>
            </a:fld>
            <a:endParaRPr lang="en-US" smtClean="0">
              <a:latin typeface="Koala"/>
            </a:endParaRPr>
          </a:p>
        </p:txBody>
      </p:sp>
      <p:sp>
        <p:nvSpPr>
          <p:cNvPr id="401432" name="Oval 24"/>
          <p:cNvSpPr>
            <a:spLocks noChangeArrowheads="1"/>
          </p:cNvSpPr>
          <p:nvPr/>
        </p:nvSpPr>
        <p:spPr bwMode="auto">
          <a:xfrm>
            <a:off x="5387975" y="3100388"/>
            <a:ext cx="2832100" cy="2832100"/>
          </a:xfrm>
          <a:prstGeom prst="ellipse">
            <a:avLst/>
          </a:prstGeom>
          <a:noFill/>
          <a:ln w="31750" algn="ctr">
            <a:solidFill>
              <a:srgbClr val="3366FF"/>
            </a:solidFill>
            <a:round/>
            <a:headEnd/>
            <a:tailEnd type="none" w="lg" len="lg"/>
          </a:ln>
        </p:spPr>
        <p:txBody>
          <a:bodyPr wrap="none" lIns="90000" tIns="46800" rIns="90000" bIns="46800" anchor="ctr"/>
          <a:lstStyle/>
          <a:p>
            <a:pPr>
              <a:lnSpc>
                <a:spcPct val="110000"/>
              </a:lnSpc>
            </a:pPr>
            <a:endParaRPr lang="en-ZA"/>
          </a:p>
        </p:txBody>
      </p:sp>
      <p:sp>
        <p:nvSpPr>
          <p:cNvPr id="401411" name="Oval 3"/>
          <p:cNvSpPr>
            <a:spLocks noChangeAspect="1" noChangeArrowheads="1"/>
          </p:cNvSpPr>
          <p:nvPr/>
        </p:nvSpPr>
        <p:spPr bwMode="auto">
          <a:xfrm rot="16200000" flipH="1">
            <a:off x="8064500" y="3925888"/>
            <a:ext cx="111125" cy="107950"/>
          </a:xfrm>
          <a:prstGeom prst="ellipse">
            <a:avLst/>
          </a:prstGeom>
          <a:solidFill>
            <a:srgbClr val="000066"/>
          </a:solidFill>
          <a:ln w="9525" algn="ctr">
            <a:solidFill>
              <a:srgbClr val="000066"/>
            </a:solidFill>
            <a:round/>
            <a:headEnd/>
            <a:tailEnd/>
          </a:ln>
        </p:spPr>
        <p:txBody>
          <a:bodyPr wrap="none" lIns="90000" tIns="46800" rIns="90000" bIns="46800" anchor="ctr"/>
          <a:lstStyle/>
          <a:p>
            <a:pPr>
              <a:lnSpc>
                <a:spcPct val="110000"/>
              </a:lnSpc>
            </a:pPr>
            <a:endParaRPr lang="en-ZA"/>
          </a:p>
        </p:txBody>
      </p:sp>
      <p:sp>
        <p:nvSpPr>
          <p:cNvPr id="401410" name="Oval 2"/>
          <p:cNvSpPr>
            <a:spLocks noChangeAspect="1" noChangeArrowheads="1"/>
          </p:cNvSpPr>
          <p:nvPr/>
        </p:nvSpPr>
        <p:spPr bwMode="auto">
          <a:xfrm rot="13500000" flipH="1">
            <a:off x="8062913" y="3930650"/>
            <a:ext cx="111125" cy="107950"/>
          </a:xfrm>
          <a:prstGeom prst="ellipse">
            <a:avLst/>
          </a:prstGeom>
          <a:solidFill>
            <a:srgbClr val="000066"/>
          </a:solidFill>
          <a:ln w="9525" algn="ctr">
            <a:solidFill>
              <a:srgbClr val="000066"/>
            </a:solidFill>
            <a:round/>
            <a:headEnd/>
            <a:tailEnd/>
          </a:ln>
        </p:spPr>
        <p:txBody>
          <a:bodyPr wrap="none" lIns="90000" tIns="46800" rIns="90000" bIns="46800" anchor="ctr"/>
          <a:lstStyle/>
          <a:p>
            <a:pPr>
              <a:lnSpc>
                <a:spcPct val="110000"/>
              </a:lnSpc>
            </a:pPr>
            <a:endParaRPr lang="en-ZA"/>
          </a:p>
        </p:txBody>
      </p:sp>
      <p:sp>
        <p:nvSpPr>
          <p:cNvPr id="401439" name="Rectangle 5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INSTANTANEOUS VELOCITY</a:t>
            </a:r>
          </a:p>
        </p:txBody>
      </p:sp>
      <p:sp>
        <p:nvSpPr>
          <p:cNvPr id="401440" name="Rectangle 6"/>
          <p:cNvSpPr>
            <a:spLocks noGrp="1" noChangeArrowheads="1"/>
          </p:cNvSpPr>
          <p:nvPr>
            <p:ph type="body" idx="4294967295"/>
          </p:nvPr>
        </p:nvSpPr>
        <p:spPr>
          <a:xfrm>
            <a:off x="177800" y="1343025"/>
            <a:ext cx="8751888" cy="1296988"/>
          </a:xfrm>
        </p:spPr>
        <p:txBody>
          <a:bodyPr/>
          <a:lstStyle/>
          <a:p>
            <a:pPr lvl="1" indent="4763" eaLnBrk="1" hangingPunct="1"/>
            <a:r>
              <a:rPr lang="en-US" smtClean="0"/>
              <a:t>Adjusting the time interval between “movie frames” of the horizontally orbiting tennis ball alters the average velocity vectors and the information they convey…</a:t>
            </a:r>
          </a:p>
        </p:txBody>
      </p:sp>
      <p:sp>
        <p:nvSpPr>
          <p:cNvPr id="401415" name="Oval 7"/>
          <p:cNvSpPr>
            <a:spLocks noChangeAspect="1" noChangeArrowheads="1"/>
          </p:cNvSpPr>
          <p:nvPr/>
        </p:nvSpPr>
        <p:spPr bwMode="auto">
          <a:xfrm flipH="1">
            <a:off x="7285038" y="5781675"/>
            <a:ext cx="111125" cy="107950"/>
          </a:xfrm>
          <a:prstGeom prst="ellipse">
            <a:avLst/>
          </a:prstGeom>
          <a:solidFill>
            <a:srgbClr val="000066"/>
          </a:solidFill>
          <a:ln w="9525" algn="ctr">
            <a:solidFill>
              <a:srgbClr val="000066"/>
            </a:solidFill>
            <a:round/>
            <a:headEnd/>
            <a:tailEnd/>
          </a:ln>
        </p:spPr>
        <p:txBody>
          <a:bodyPr wrap="none" lIns="90000" tIns="46800" rIns="90000" bIns="46800" anchor="ctr"/>
          <a:lstStyle/>
          <a:p>
            <a:pPr>
              <a:lnSpc>
                <a:spcPct val="110000"/>
              </a:lnSpc>
            </a:pPr>
            <a:endParaRPr lang="en-ZA"/>
          </a:p>
        </p:txBody>
      </p:sp>
      <p:sp>
        <p:nvSpPr>
          <p:cNvPr id="401416" name="Oval 8"/>
          <p:cNvSpPr>
            <a:spLocks noChangeAspect="1" noChangeArrowheads="1"/>
          </p:cNvSpPr>
          <p:nvPr/>
        </p:nvSpPr>
        <p:spPr bwMode="auto">
          <a:xfrm>
            <a:off x="6221413" y="3146425"/>
            <a:ext cx="111125" cy="107950"/>
          </a:xfrm>
          <a:prstGeom prst="ellipse">
            <a:avLst/>
          </a:prstGeom>
          <a:solidFill>
            <a:srgbClr val="000066"/>
          </a:solidFill>
          <a:ln w="9525" algn="ctr">
            <a:solidFill>
              <a:srgbClr val="000066"/>
            </a:solidFill>
            <a:round/>
            <a:headEnd/>
            <a:tailEnd/>
          </a:ln>
        </p:spPr>
        <p:txBody>
          <a:bodyPr wrap="none" lIns="90000" tIns="46800" rIns="90000" bIns="46800" anchor="ctr"/>
          <a:lstStyle/>
          <a:p>
            <a:pPr>
              <a:lnSpc>
                <a:spcPct val="110000"/>
              </a:lnSpc>
            </a:pPr>
            <a:endParaRPr lang="en-ZA"/>
          </a:p>
        </p:txBody>
      </p:sp>
      <p:sp>
        <p:nvSpPr>
          <p:cNvPr id="401417" name="Oval 9"/>
          <p:cNvSpPr>
            <a:spLocks noChangeAspect="1" noChangeArrowheads="1"/>
          </p:cNvSpPr>
          <p:nvPr/>
        </p:nvSpPr>
        <p:spPr bwMode="auto">
          <a:xfrm rot="-5400000">
            <a:off x="5435600" y="4995863"/>
            <a:ext cx="111125" cy="107950"/>
          </a:xfrm>
          <a:prstGeom prst="ellipse">
            <a:avLst/>
          </a:prstGeom>
          <a:solidFill>
            <a:srgbClr val="000066"/>
          </a:solidFill>
          <a:ln w="9525" algn="ctr">
            <a:solidFill>
              <a:srgbClr val="000066"/>
            </a:solidFill>
            <a:round/>
            <a:headEnd/>
            <a:tailEnd/>
          </a:ln>
        </p:spPr>
        <p:txBody>
          <a:bodyPr wrap="none" lIns="90000" tIns="46800" rIns="90000" bIns="46800" anchor="ctr"/>
          <a:lstStyle/>
          <a:p>
            <a:pPr>
              <a:lnSpc>
                <a:spcPct val="110000"/>
              </a:lnSpc>
            </a:pPr>
            <a:endParaRPr lang="en-ZA"/>
          </a:p>
        </p:txBody>
      </p:sp>
      <p:grpSp>
        <p:nvGrpSpPr>
          <p:cNvPr id="401418" name="Group 10"/>
          <p:cNvGrpSpPr>
            <a:grpSpLocks/>
          </p:cNvGrpSpPr>
          <p:nvPr/>
        </p:nvGrpSpPr>
        <p:grpSpPr bwMode="auto">
          <a:xfrm>
            <a:off x="7423150" y="4032250"/>
            <a:ext cx="704850" cy="1751013"/>
            <a:chOff x="4676" y="2540"/>
            <a:chExt cx="444" cy="1103"/>
          </a:xfrm>
        </p:grpSpPr>
        <p:sp>
          <p:nvSpPr>
            <p:cNvPr id="401453" name="Line 11"/>
            <p:cNvSpPr>
              <a:spLocks noChangeShapeType="1"/>
            </p:cNvSpPr>
            <p:nvPr/>
          </p:nvSpPr>
          <p:spPr bwMode="auto">
            <a:xfrm rot="5400000">
              <a:off x="4346" y="2870"/>
              <a:ext cx="1103" cy="444"/>
            </a:xfrm>
            <a:prstGeom prst="line">
              <a:avLst/>
            </a:prstGeom>
            <a:noFill/>
            <a:ln w="38100">
              <a:solidFill>
                <a:srgbClr val="00CC00"/>
              </a:solidFill>
              <a:round/>
              <a:headEnd/>
              <a:tailEnd type="stealth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graphicFrame>
          <p:nvGraphicFramePr>
            <p:cNvPr id="401430" name="Object 22"/>
            <p:cNvGraphicFramePr>
              <a:graphicFrameLocks noChangeAspect="1"/>
            </p:cNvGraphicFramePr>
            <p:nvPr/>
          </p:nvGraphicFramePr>
          <p:xfrm>
            <a:off x="4930" y="3016"/>
            <a:ext cx="184" cy="21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01454" name="Equation" r:id="rId5" imgW="291973" imgH="380835" progId="Equation.DSMT4">
                    <p:embed/>
                  </p:oleObj>
                </mc:Choice>
                <mc:Fallback>
                  <p:oleObj name="Equation" r:id="rId5" imgW="291973" imgH="380835" progId="Equation.DSMT4">
                    <p:embed/>
                    <p:pic>
                      <p:nvPicPr>
                        <p:cNvPr id="0" name="Picture 2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930" y="3016"/>
                          <a:ext cx="184" cy="21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401421" name="Group 13"/>
          <p:cNvGrpSpPr>
            <a:grpSpLocks/>
          </p:cNvGrpSpPr>
          <p:nvPr/>
        </p:nvGrpSpPr>
        <p:grpSpPr bwMode="auto">
          <a:xfrm>
            <a:off x="5522913" y="5145088"/>
            <a:ext cx="1770062" cy="709612"/>
            <a:chOff x="3479" y="3241"/>
            <a:chExt cx="1115" cy="447"/>
          </a:xfrm>
        </p:grpSpPr>
        <p:sp>
          <p:nvSpPr>
            <p:cNvPr id="401452" name="Line 14"/>
            <p:cNvSpPr>
              <a:spLocks noChangeShapeType="1"/>
            </p:cNvSpPr>
            <p:nvPr/>
          </p:nvSpPr>
          <p:spPr bwMode="auto">
            <a:xfrm flipH="1" flipV="1">
              <a:off x="3479" y="3241"/>
              <a:ext cx="1115" cy="436"/>
            </a:xfrm>
            <a:prstGeom prst="line">
              <a:avLst/>
            </a:prstGeom>
            <a:noFill/>
            <a:ln w="38100">
              <a:solidFill>
                <a:srgbClr val="00CC00"/>
              </a:solidFill>
              <a:round/>
              <a:headEnd/>
              <a:tailEnd type="stealth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graphicFrame>
          <p:nvGraphicFramePr>
            <p:cNvPr id="3" name="Object 23"/>
            <p:cNvGraphicFramePr>
              <a:graphicFrameLocks noChangeAspect="1"/>
            </p:cNvGraphicFramePr>
            <p:nvPr/>
          </p:nvGraphicFramePr>
          <p:xfrm>
            <a:off x="3943" y="3473"/>
            <a:ext cx="168" cy="21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01455" name="Equation" r:id="rId7" imgW="266584" imgH="380835" progId="Equation.DSMT4">
                    <p:embed/>
                  </p:oleObj>
                </mc:Choice>
                <mc:Fallback>
                  <p:oleObj name="Equation" r:id="rId7" imgW="266584" imgH="380835" progId="Equation.DSMT4">
                    <p:embed/>
                    <p:pic>
                      <p:nvPicPr>
                        <p:cNvPr id="0" name="Picture 2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943" y="3473"/>
                          <a:ext cx="168" cy="21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401424" name="Group 16"/>
          <p:cNvGrpSpPr>
            <a:grpSpLocks/>
          </p:cNvGrpSpPr>
          <p:nvPr/>
        </p:nvGrpSpPr>
        <p:grpSpPr bwMode="auto">
          <a:xfrm>
            <a:off x="5492750" y="3224213"/>
            <a:ext cx="685800" cy="1776412"/>
            <a:chOff x="3460" y="2031"/>
            <a:chExt cx="432" cy="1119"/>
          </a:xfrm>
        </p:grpSpPr>
        <p:sp>
          <p:nvSpPr>
            <p:cNvPr id="401451" name="Line 17"/>
            <p:cNvSpPr>
              <a:spLocks noChangeShapeType="1"/>
            </p:cNvSpPr>
            <p:nvPr/>
          </p:nvSpPr>
          <p:spPr bwMode="auto">
            <a:xfrm rot="-5400000">
              <a:off x="3116" y="2375"/>
              <a:ext cx="1119" cy="432"/>
            </a:xfrm>
            <a:prstGeom prst="line">
              <a:avLst/>
            </a:prstGeom>
            <a:noFill/>
            <a:ln w="38100">
              <a:solidFill>
                <a:srgbClr val="00CC00"/>
              </a:solidFill>
              <a:round/>
              <a:headEnd/>
              <a:tailEnd type="stealth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graphicFrame>
          <p:nvGraphicFramePr>
            <p:cNvPr id="4" name="Object 24"/>
            <p:cNvGraphicFramePr>
              <a:graphicFrameLocks noChangeAspect="1"/>
            </p:cNvGraphicFramePr>
            <p:nvPr/>
          </p:nvGraphicFramePr>
          <p:xfrm>
            <a:off x="3489" y="2411"/>
            <a:ext cx="184" cy="21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01456" name="Equation" r:id="rId9" imgW="291973" imgH="380835" progId="Equation.DSMT4">
                    <p:embed/>
                  </p:oleObj>
                </mc:Choice>
                <mc:Fallback>
                  <p:oleObj name="Equation" r:id="rId9" imgW="291973" imgH="380835" progId="Equation.DSMT4">
                    <p:embed/>
                    <p:pic>
                      <p:nvPicPr>
                        <p:cNvPr id="0" name="Picture 2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489" y="2411"/>
                          <a:ext cx="184" cy="21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401427" name="Group 19"/>
          <p:cNvGrpSpPr>
            <a:grpSpLocks/>
          </p:cNvGrpSpPr>
          <p:nvPr/>
        </p:nvGrpSpPr>
        <p:grpSpPr bwMode="auto">
          <a:xfrm>
            <a:off x="6324600" y="3187700"/>
            <a:ext cx="1744663" cy="712788"/>
            <a:chOff x="3984" y="2008"/>
            <a:chExt cx="1099" cy="449"/>
          </a:xfrm>
        </p:grpSpPr>
        <p:sp>
          <p:nvSpPr>
            <p:cNvPr id="401450" name="Line 20"/>
            <p:cNvSpPr>
              <a:spLocks noChangeShapeType="1"/>
            </p:cNvSpPr>
            <p:nvPr/>
          </p:nvSpPr>
          <p:spPr bwMode="auto">
            <a:xfrm>
              <a:off x="3984" y="2017"/>
              <a:ext cx="1099" cy="440"/>
            </a:xfrm>
            <a:prstGeom prst="line">
              <a:avLst/>
            </a:prstGeom>
            <a:noFill/>
            <a:ln w="38100">
              <a:solidFill>
                <a:srgbClr val="00CC00"/>
              </a:solidFill>
              <a:round/>
              <a:headEnd/>
              <a:tailEnd type="stealth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graphicFrame>
          <p:nvGraphicFramePr>
            <p:cNvPr id="401433" name="Object 25"/>
            <p:cNvGraphicFramePr>
              <a:graphicFrameLocks noChangeAspect="1"/>
            </p:cNvGraphicFramePr>
            <p:nvPr/>
          </p:nvGraphicFramePr>
          <p:xfrm>
            <a:off x="4457" y="2008"/>
            <a:ext cx="184" cy="21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01457" name="Equation" r:id="rId11" imgW="291973" imgH="380835" progId="Equation.DSMT4">
                    <p:embed/>
                  </p:oleObj>
                </mc:Choice>
                <mc:Fallback>
                  <p:oleObj name="Equation" r:id="rId11" imgW="291973" imgH="380835" progId="Equation.DSMT4">
                    <p:embed/>
                    <p:pic>
                      <p:nvPicPr>
                        <p:cNvPr id="0" name="Picture 2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457" y="2008"/>
                          <a:ext cx="184" cy="21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401448" name="Rectangle 22"/>
          <p:cNvSpPr>
            <a:spLocks noChangeArrowheads="1"/>
          </p:cNvSpPr>
          <p:nvPr/>
        </p:nvSpPr>
        <p:spPr bwMode="auto">
          <a:xfrm>
            <a:off x="177800" y="2771775"/>
            <a:ext cx="3827463" cy="129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 indent="4763">
              <a:lnSpc>
                <a:spcPct val="110000"/>
              </a:lnSpc>
              <a:buSzPct val="80000"/>
              <a:buFont typeface="Arial" charset="0"/>
              <a:buNone/>
            </a:pPr>
            <a:r>
              <a:rPr lang="en-US" sz="2400">
                <a:solidFill>
                  <a:srgbClr val="000066"/>
                </a:solidFill>
              </a:rPr>
              <a:t>The longer the time interval, the less “real” the representation:</a:t>
            </a:r>
          </a:p>
        </p:txBody>
      </p:sp>
      <p:sp>
        <p:nvSpPr>
          <p:cNvPr id="2" name="Rectangle 23"/>
          <p:cNvSpPr>
            <a:spLocks noChangeArrowheads="1"/>
          </p:cNvSpPr>
          <p:nvPr/>
        </p:nvSpPr>
        <p:spPr bwMode="auto">
          <a:xfrm>
            <a:off x="177800" y="4224338"/>
            <a:ext cx="4381500" cy="129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 indent="4763">
              <a:lnSpc>
                <a:spcPct val="110000"/>
              </a:lnSpc>
              <a:buSzPct val="80000"/>
              <a:buFont typeface="Arial" charset="0"/>
              <a:buNone/>
            </a:pPr>
            <a:r>
              <a:rPr lang="en-US" sz="2400">
                <a:solidFill>
                  <a:srgbClr val="000066"/>
                </a:solidFill>
              </a:rPr>
              <a:t>(Especially if the “background” information is removed.)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1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pat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39 -0.00185 C 0.03229 0.10347 -0.00504 0.22523 -0.08455 0.26991 C -0.1632 0.31458 -0.25452 0.26412 -0.28768 0.15856 C -0.32083 0.05301 -0.28351 -0.06806 -0.20469 -0.11204 C -0.12518 -0.15648 -0.03403 -0.10741 -0.00139 -0.00185 Z " pathEditMode="relative" rAng="4036089" ptsTypes="fffff">
                                      <p:cBhvr>
                                        <p:cTn id="8" dur="5000" fill="hold"/>
                                        <p:tgtEl>
                                          <p:spTgt spid="4014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300" y="8100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01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1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0"/>
                                        <p:tgtEl>
                                          <p:spTgt spid="4014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1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0" presetClass="exit" presetSubtype="0" repeatCount="indefinite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0"/>
                                        <p:tgtEl>
                                          <p:spTgt spid="4014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401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1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0" presetClass="exit" presetSubtype="0" repeatCount="indefinite" fill="hold" grpId="1" nodeType="withEffect">
                                  <p:stCondLst>
                                    <p:cond delay="2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5000"/>
                                        <p:tgtEl>
                                          <p:spTgt spid="4014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401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2" presetID="1" presetClass="entr" presetSubtype="0" fill="hold" grpId="0" nodeType="withEffect">
                                  <p:stCondLst>
                                    <p:cond delay="38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1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0" presetClass="exit" presetSubtype="0" repeatCount="indefinite" fill="hold" grpId="1" nodeType="withEffect">
                                  <p:stCondLst>
                                    <p:cond delay="38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5000"/>
                                        <p:tgtEl>
                                          <p:spTgt spid="4014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401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1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0" presetClass="exit" presetSubtype="0" repeatCount="indefinite" fill="hold" grpId="1" nodeType="withEffect">
                                  <p:stCondLst>
                                    <p:cond delay="5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0"/>
                                        <p:tgtEl>
                                          <p:spTgt spid="4014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401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2" presetID="22" presetClass="entr" presetSubtype="1" fill="hold" nodeType="with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1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1000"/>
                                        <p:tgtEl>
                                          <p:spTgt spid="401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xit" presetSubtype="0" repeatCount="indefinite" fill="hold" nodeType="withEffect">
                                  <p:stCondLst>
                                    <p:cond delay="6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0"/>
                                        <p:tgtEl>
                                          <p:spTgt spid="4014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401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22" presetClass="entr" presetSubtype="2" fill="hold" nodeType="withEffect">
                                  <p:stCondLst>
                                    <p:cond delay="62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1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0" dur="1000"/>
                                        <p:tgtEl>
                                          <p:spTgt spid="4014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xit" presetSubtype="0" repeatCount="indefinite" fill="hold" nodeType="withEffect">
                                  <p:stCondLst>
                                    <p:cond delay="72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5000"/>
                                        <p:tgtEl>
                                          <p:spTgt spid="4014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401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22" presetClass="entr" presetSubtype="4" fill="hold" nodeType="withEffect">
                                  <p:stCondLst>
                                    <p:cond delay="75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1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1000"/>
                                        <p:tgtEl>
                                          <p:spTgt spid="4014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xit" presetSubtype="0" repeatCount="indefinite" fill="hold" nodeType="withEffect">
                                  <p:stCondLst>
                                    <p:cond delay="8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5000"/>
                                        <p:tgtEl>
                                          <p:spTgt spid="4014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401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22" presetClass="entr" presetSubtype="8" fill="hold" nodeType="withEffect">
                                  <p:stCondLst>
                                    <p:cond delay="88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1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1000"/>
                                        <p:tgtEl>
                                          <p:spTgt spid="4014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xit" presetSubtype="0" repeatCount="indefinite" fill="hold" nodeType="withEffect">
                                  <p:stCondLst>
                                    <p:cond delay="98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5000"/>
                                        <p:tgtEl>
                                          <p:spTgt spid="4014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401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1" dur="3000"/>
                                        <p:tgtEl>
                                          <p:spTgt spid="4014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401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1432" grpId="0" animBg="1"/>
      <p:bldP spid="401432" grpId="1" animBg="1"/>
      <p:bldP spid="401411" grpId="0" animBg="1"/>
      <p:bldP spid="401411" grpId="1" animBg="1"/>
      <p:bldP spid="401410" grpId="0" animBg="1"/>
      <p:bldP spid="401410" grpId="1" animBg="1"/>
      <p:bldP spid="401415" grpId="0" animBg="1"/>
      <p:bldP spid="401415" grpId="1" animBg="1"/>
      <p:bldP spid="401416" grpId="0" animBg="1"/>
      <p:bldP spid="401416" grpId="1" animBg="1"/>
      <p:bldP spid="401417" grpId="0" animBg="1"/>
      <p:bldP spid="401417" grpId="1" animBg="1"/>
      <p:bldP spid="2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5352" name="Rectangle 3"/>
          <p:cNvSpPr>
            <a:spLocks noGrp="1" noChangeArrowheads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PHY1012F</a:t>
            </a:r>
          </a:p>
        </p:txBody>
      </p:sp>
      <p:sp>
        <p:nvSpPr>
          <p:cNvPr id="395351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AD06E6D-03F2-44DA-8D4E-C29FD97BE589}" type="slidenum">
              <a:rPr lang="en-US" smtClean="0">
                <a:latin typeface="Koala"/>
              </a:rPr>
              <a:pPr>
                <a:defRPr/>
              </a:pPr>
              <a:t>24</a:t>
            </a:fld>
            <a:endParaRPr lang="en-US" smtClean="0">
              <a:latin typeface="Koala"/>
            </a:endParaRPr>
          </a:p>
        </p:txBody>
      </p:sp>
      <p:sp>
        <p:nvSpPr>
          <p:cNvPr id="395268" name="Oval 4"/>
          <p:cNvSpPr>
            <a:spLocks noChangeArrowheads="1"/>
          </p:cNvSpPr>
          <p:nvPr/>
        </p:nvSpPr>
        <p:spPr bwMode="auto">
          <a:xfrm>
            <a:off x="5387975" y="3100388"/>
            <a:ext cx="2832100" cy="2832100"/>
          </a:xfrm>
          <a:prstGeom prst="ellipse">
            <a:avLst/>
          </a:prstGeom>
          <a:noFill/>
          <a:ln w="31750" algn="ctr">
            <a:solidFill>
              <a:srgbClr val="3366FF"/>
            </a:solidFill>
            <a:round/>
            <a:headEnd/>
            <a:tailEnd type="none" w="lg" len="lg"/>
          </a:ln>
        </p:spPr>
        <p:txBody>
          <a:bodyPr wrap="none" lIns="90000" tIns="46800" rIns="90000" bIns="46800" anchor="ctr"/>
          <a:lstStyle/>
          <a:p>
            <a:pPr>
              <a:lnSpc>
                <a:spcPct val="110000"/>
              </a:lnSpc>
            </a:pPr>
            <a:endParaRPr lang="en-ZA"/>
          </a:p>
        </p:txBody>
      </p:sp>
      <p:sp>
        <p:nvSpPr>
          <p:cNvPr id="395266" name="Oval 2"/>
          <p:cNvSpPr>
            <a:spLocks noChangeAspect="1" noChangeArrowheads="1"/>
          </p:cNvSpPr>
          <p:nvPr/>
        </p:nvSpPr>
        <p:spPr bwMode="auto">
          <a:xfrm rot="13500000" flipH="1">
            <a:off x="8062913" y="3930650"/>
            <a:ext cx="111125" cy="107950"/>
          </a:xfrm>
          <a:prstGeom prst="ellipse">
            <a:avLst/>
          </a:prstGeom>
          <a:solidFill>
            <a:srgbClr val="000066"/>
          </a:solidFill>
          <a:ln w="9525" algn="ctr">
            <a:solidFill>
              <a:srgbClr val="000066"/>
            </a:solidFill>
            <a:round/>
            <a:headEnd/>
            <a:tailEnd/>
          </a:ln>
        </p:spPr>
        <p:txBody>
          <a:bodyPr wrap="none" lIns="90000" tIns="46800" rIns="90000" bIns="46800" anchor="ctr"/>
          <a:lstStyle/>
          <a:p>
            <a:pPr>
              <a:lnSpc>
                <a:spcPct val="110000"/>
              </a:lnSpc>
            </a:pPr>
            <a:endParaRPr lang="en-ZA"/>
          </a:p>
        </p:txBody>
      </p:sp>
      <p:sp>
        <p:nvSpPr>
          <p:cNvPr id="395356" name="Rectangle 5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INSTANTANEOUS VELOCITY</a:t>
            </a:r>
          </a:p>
        </p:txBody>
      </p:sp>
      <p:sp>
        <p:nvSpPr>
          <p:cNvPr id="395357" name="Rectangle 6"/>
          <p:cNvSpPr>
            <a:spLocks noGrp="1" noChangeArrowheads="1"/>
          </p:cNvSpPr>
          <p:nvPr>
            <p:ph type="body" idx="4294967295"/>
          </p:nvPr>
        </p:nvSpPr>
        <p:spPr>
          <a:xfrm>
            <a:off x="177800" y="1343025"/>
            <a:ext cx="8751888" cy="1698625"/>
          </a:xfrm>
        </p:spPr>
        <p:txBody>
          <a:bodyPr/>
          <a:lstStyle/>
          <a:p>
            <a:pPr lvl="1" indent="4763" eaLnBrk="1" hangingPunct="1"/>
            <a:r>
              <a:rPr lang="en-US" smtClean="0"/>
              <a:t>Conversely, the </a:t>
            </a:r>
            <a:r>
              <a:rPr lang="en-US" i="1" smtClean="0"/>
              <a:t>shorter</a:t>
            </a:r>
            <a:r>
              <a:rPr lang="en-US" i="1" baseline="30000" smtClean="0"/>
              <a:t> </a:t>
            </a:r>
            <a:r>
              <a:rPr lang="en-US" smtClean="0"/>
              <a:t> the time interval, the more the vectors tend to show us what the ball is </a:t>
            </a:r>
            <a:r>
              <a:rPr lang="en-US" i="1" smtClean="0"/>
              <a:t>really</a:t>
            </a:r>
            <a:r>
              <a:rPr lang="en-US" i="1" baseline="30000" smtClean="0"/>
              <a:t> </a:t>
            </a:r>
            <a:r>
              <a:rPr lang="en-US" smtClean="0"/>
              <a:t> doing – rather than merely depicting “average” behaviour for that time interval.</a:t>
            </a:r>
          </a:p>
        </p:txBody>
      </p:sp>
      <p:sp>
        <p:nvSpPr>
          <p:cNvPr id="395271" name="Oval 7"/>
          <p:cNvSpPr>
            <a:spLocks noChangeAspect="1" noChangeArrowheads="1"/>
          </p:cNvSpPr>
          <p:nvPr/>
        </p:nvSpPr>
        <p:spPr bwMode="auto">
          <a:xfrm flipH="1">
            <a:off x="7285038" y="5781675"/>
            <a:ext cx="111125" cy="107950"/>
          </a:xfrm>
          <a:prstGeom prst="ellipse">
            <a:avLst/>
          </a:prstGeom>
          <a:solidFill>
            <a:srgbClr val="000066"/>
          </a:solidFill>
          <a:ln w="9525" algn="ctr">
            <a:solidFill>
              <a:srgbClr val="000066"/>
            </a:solidFill>
            <a:round/>
            <a:headEnd/>
            <a:tailEnd/>
          </a:ln>
        </p:spPr>
        <p:txBody>
          <a:bodyPr wrap="none" lIns="90000" tIns="46800" rIns="90000" bIns="46800" anchor="ctr"/>
          <a:lstStyle/>
          <a:p>
            <a:pPr>
              <a:lnSpc>
                <a:spcPct val="110000"/>
              </a:lnSpc>
            </a:pPr>
            <a:endParaRPr lang="en-ZA"/>
          </a:p>
        </p:txBody>
      </p:sp>
      <p:sp>
        <p:nvSpPr>
          <p:cNvPr id="395272" name="Oval 8"/>
          <p:cNvSpPr>
            <a:spLocks noChangeAspect="1" noChangeArrowheads="1"/>
          </p:cNvSpPr>
          <p:nvPr/>
        </p:nvSpPr>
        <p:spPr bwMode="auto">
          <a:xfrm>
            <a:off x="6221413" y="3146425"/>
            <a:ext cx="111125" cy="107950"/>
          </a:xfrm>
          <a:prstGeom prst="ellipse">
            <a:avLst/>
          </a:prstGeom>
          <a:solidFill>
            <a:srgbClr val="000066"/>
          </a:solidFill>
          <a:ln w="9525" algn="ctr">
            <a:solidFill>
              <a:srgbClr val="000066"/>
            </a:solidFill>
            <a:round/>
            <a:headEnd/>
            <a:tailEnd/>
          </a:ln>
        </p:spPr>
        <p:txBody>
          <a:bodyPr wrap="none" lIns="90000" tIns="46800" rIns="90000" bIns="46800" anchor="ctr"/>
          <a:lstStyle/>
          <a:p>
            <a:pPr>
              <a:lnSpc>
                <a:spcPct val="110000"/>
              </a:lnSpc>
            </a:pPr>
            <a:endParaRPr lang="en-ZA"/>
          </a:p>
        </p:txBody>
      </p:sp>
      <p:sp>
        <p:nvSpPr>
          <p:cNvPr id="395273" name="Oval 9"/>
          <p:cNvSpPr>
            <a:spLocks noChangeAspect="1" noChangeArrowheads="1"/>
          </p:cNvSpPr>
          <p:nvPr/>
        </p:nvSpPr>
        <p:spPr bwMode="auto">
          <a:xfrm rot="18900000" flipH="1">
            <a:off x="8058150" y="5018088"/>
            <a:ext cx="111125" cy="107950"/>
          </a:xfrm>
          <a:prstGeom prst="ellipse">
            <a:avLst/>
          </a:prstGeom>
          <a:solidFill>
            <a:srgbClr val="000066"/>
          </a:solidFill>
          <a:ln w="9525" algn="ctr">
            <a:solidFill>
              <a:srgbClr val="000066"/>
            </a:solidFill>
            <a:round/>
            <a:headEnd/>
            <a:tailEnd/>
          </a:ln>
        </p:spPr>
        <p:txBody>
          <a:bodyPr wrap="none" lIns="90000" tIns="46800" rIns="90000" bIns="46800" anchor="ctr"/>
          <a:lstStyle/>
          <a:p>
            <a:pPr>
              <a:lnSpc>
                <a:spcPct val="110000"/>
              </a:lnSpc>
            </a:pPr>
            <a:endParaRPr lang="en-ZA"/>
          </a:p>
        </p:txBody>
      </p:sp>
      <p:sp>
        <p:nvSpPr>
          <p:cNvPr id="395276" name="Line 12"/>
          <p:cNvSpPr>
            <a:spLocks noChangeShapeType="1"/>
          </p:cNvSpPr>
          <p:nvPr/>
        </p:nvSpPr>
        <p:spPr bwMode="auto">
          <a:xfrm rot="18900000" flipH="1">
            <a:off x="7781132" y="5250656"/>
            <a:ext cx="395288" cy="79375"/>
          </a:xfrm>
          <a:prstGeom prst="line">
            <a:avLst/>
          </a:prstGeom>
          <a:noFill/>
          <a:ln w="38100">
            <a:solidFill>
              <a:srgbClr val="00CC00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395277" name="Oval 13"/>
          <p:cNvSpPr>
            <a:spLocks noChangeAspect="1" noChangeArrowheads="1"/>
          </p:cNvSpPr>
          <p:nvPr/>
        </p:nvSpPr>
        <p:spPr bwMode="auto">
          <a:xfrm rot="-2700000">
            <a:off x="5445125" y="3906838"/>
            <a:ext cx="111125" cy="107950"/>
          </a:xfrm>
          <a:prstGeom prst="ellipse">
            <a:avLst/>
          </a:prstGeom>
          <a:solidFill>
            <a:srgbClr val="000066"/>
          </a:solidFill>
          <a:ln w="9525" algn="ctr">
            <a:solidFill>
              <a:srgbClr val="000066"/>
            </a:solidFill>
            <a:round/>
            <a:headEnd/>
            <a:tailEnd/>
          </a:ln>
        </p:spPr>
        <p:txBody>
          <a:bodyPr wrap="none" lIns="90000" tIns="46800" rIns="90000" bIns="46800" anchor="ctr"/>
          <a:lstStyle/>
          <a:p>
            <a:pPr>
              <a:lnSpc>
                <a:spcPct val="110000"/>
              </a:lnSpc>
            </a:pPr>
            <a:endParaRPr lang="en-ZA"/>
          </a:p>
        </p:txBody>
      </p:sp>
      <p:sp>
        <p:nvSpPr>
          <p:cNvPr id="395278" name="Oval 14"/>
          <p:cNvSpPr>
            <a:spLocks noChangeAspect="1" noChangeArrowheads="1"/>
          </p:cNvSpPr>
          <p:nvPr/>
        </p:nvSpPr>
        <p:spPr bwMode="auto">
          <a:xfrm rot="16200000" flipH="1">
            <a:off x="7296150" y="3144838"/>
            <a:ext cx="111125" cy="107950"/>
          </a:xfrm>
          <a:prstGeom prst="ellipse">
            <a:avLst/>
          </a:prstGeom>
          <a:solidFill>
            <a:srgbClr val="000066"/>
          </a:solidFill>
          <a:ln w="9525" algn="ctr">
            <a:solidFill>
              <a:srgbClr val="000066"/>
            </a:solidFill>
            <a:round/>
            <a:headEnd/>
            <a:tailEnd/>
          </a:ln>
        </p:spPr>
        <p:txBody>
          <a:bodyPr wrap="none" lIns="90000" tIns="46800" rIns="90000" bIns="46800" anchor="ctr"/>
          <a:lstStyle/>
          <a:p>
            <a:pPr>
              <a:lnSpc>
                <a:spcPct val="110000"/>
              </a:lnSpc>
            </a:pPr>
            <a:endParaRPr lang="en-ZA"/>
          </a:p>
        </p:txBody>
      </p:sp>
      <p:sp>
        <p:nvSpPr>
          <p:cNvPr id="395279" name="Oval 15"/>
          <p:cNvSpPr>
            <a:spLocks noChangeAspect="1" noChangeArrowheads="1"/>
          </p:cNvSpPr>
          <p:nvPr/>
        </p:nvSpPr>
        <p:spPr bwMode="auto">
          <a:xfrm rot="-5400000">
            <a:off x="5435600" y="4995863"/>
            <a:ext cx="111125" cy="107950"/>
          </a:xfrm>
          <a:prstGeom prst="ellipse">
            <a:avLst/>
          </a:prstGeom>
          <a:solidFill>
            <a:srgbClr val="000066"/>
          </a:solidFill>
          <a:ln w="9525" algn="ctr">
            <a:solidFill>
              <a:srgbClr val="000066"/>
            </a:solidFill>
            <a:round/>
            <a:headEnd/>
            <a:tailEnd/>
          </a:ln>
        </p:spPr>
        <p:txBody>
          <a:bodyPr wrap="none" lIns="90000" tIns="46800" rIns="90000" bIns="46800" anchor="ctr"/>
          <a:lstStyle/>
          <a:p>
            <a:pPr>
              <a:lnSpc>
                <a:spcPct val="110000"/>
              </a:lnSpc>
            </a:pPr>
            <a:endParaRPr lang="en-ZA"/>
          </a:p>
        </p:txBody>
      </p:sp>
      <p:sp>
        <p:nvSpPr>
          <p:cNvPr id="395280" name="Oval 16"/>
          <p:cNvSpPr>
            <a:spLocks noChangeAspect="1" noChangeArrowheads="1"/>
          </p:cNvSpPr>
          <p:nvPr/>
        </p:nvSpPr>
        <p:spPr bwMode="auto">
          <a:xfrm rot="-8100000">
            <a:off x="6196012" y="5768976"/>
            <a:ext cx="111125" cy="107950"/>
          </a:xfrm>
          <a:prstGeom prst="ellipse">
            <a:avLst/>
          </a:prstGeom>
          <a:solidFill>
            <a:srgbClr val="000066"/>
          </a:solidFill>
          <a:ln w="9525" algn="ctr">
            <a:solidFill>
              <a:srgbClr val="000066"/>
            </a:solidFill>
            <a:round/>
            <a:headEnd/>
            <a:tailEnd/>
          </a:ln>
        </p:spPr>
        <p:txBody>
          <a:bodyPr wrap="none" lIns="90000" tIns="46800" rIns="90000" bIns="46800" anchor="ctr"/>
          <a:lstStyle/>
          <a:p>
            <a:pPr>
              <a:lnSpc>
                <a:spcPct val="110000"/>
              </a:lnSpc>
            </a:pPr>
            <a:endParaRPr lang="en-ZA"/>
          </a:p>
        </p:txBody>
      </p:sp>
      <p:sp>
        <p:nvSpPr>
          <p:cNvPr id="395331" name="Oval 67"/>
          <p:cNvSpPr>
            <a:spLocks noChangeAspect="1" noChangeArrowheads="1"/>
          </p:cNvSpPr>
          <p:nvPr/>
        </p:nvSpPr>
        <p:spPr bwMode="auto">
          <a:xfrm rot="17549834" flipH="1">
            <a:off x="8175625" y="4456113"/>
            <a:ext cx="111125" cy="107950"/>
          </a:xfrm>
          <a:prstGeom prst="ellipse">
            <a:avLst/>
          </a:prstGeom>
          <a:solidFill>
            <a:srgbClr val="000066"/>
          </a:solidFill>
          <a:ln w="9525" algn="ctr">
            <a:solidFill>
              <a:srgbClr val="000066"/>
            </a:solidFill>
            <a:round/>
            <a:headEnd/>
            <a:tailEnd/>
          </a:ln>
        </p:spPr>
        <p:txBody>
          <a:bodyPr wrap="none" lIns="90000" tIns="46800" rIns="90000" bIns="46800" anchor="ctr"/>
          <a:lstStyle/>
          <a:p>
            <a:pPr>
              <a:lnSpc>
                <a:spcPct val="110000"/>
              </a:lnSpc>
            </a:pPr>
            <a:endParaRPr lang="en-ZA"/>
          </a:p>
        </p:txBody>
      </p:sp>
      <p:sp>
        <p:nvSpPr>
          <p:cNvPr id="395332" name="Oval 68"/>
          <p:cNvSpPr>
            <a:spLocks noChangeAspect="1" noChangeArrowheads="1"/>
          </p:cNvSpPr>
          <p:nvPr/>
        </p:nvSpPr>
        <p:spPr bwMode="auto">
          <a:xfrm rot="1349834" flipH="1">
            <a:off x="6745288" y="5872163"/>
            <a:ext cx="111125" cy="107950"/>
          </a:xfrm>
          <a:prstGeom prst="ellipse">
            <a:avLst/>
          </a:prstGeom>
          <a:solidFill>
            <a:srgbClr val="000066"/>
          </a:solidFill>
          <a:ln w="9525" algn="ctr">
            <a:solidFill>
              <a:srgbClr val="000066"/>
            </a:solidFill>
            <a:round/>
            <a:headEnd/>
            <a:tailEnd/>
          </a:ln>
        </p:spPr>
        <p:txBody>
          <a:bodyPr wrap="none" lIns="90000" tIns="46800" rIns="90000" bIns="46800" anchor="ctr"/>
          <a:lstStyle/>
          <a:p>
            <a:pPr>
              <a:lnSpc>
                <a:spcPct val="110000"/>
              </a:lnSpc>
            </a:pPr>
            <a:endParaRPr lang="en-ZA"/>
          </a:p>
        </p:txBody>
      </p:sp>
      <p:sp>
        <p:nvSpPr>
          <p:cNvPr id="395333" name="Oval 69"/>
          <p:cNvSpPr>
            <a:spLocks noChangeAspect="1" noChangeArrowheads="1"/>
          </p:cNvSpPr>
          <p:nvPr/>
        </p:nvSpPr>
        <p:spPr bwMode="auto">
          <a:xfrm rot="1349834">
            <a:off x="6770688" y="3030538"/>
            <a:ext cx="111125" cy="107950"/>
          </a:xfrm>
          <a:prstGeom prst="ellipse">
            <a:avLst/>
          </a:prstGeom>
          <a:solidFill>
            <a:srgbClr val="000066"/>
          </a:solidFill>
          <a:ln w="9525" algn="ctr">
            <a:solidFill>
              <a:srgbClr val="000066"/>
            </a:solidFill>
            <a:round/>
            <a:headEnd/>
            <a:tailEnd/>
          </a:ln>
        </p:spPr>
        <p:txBody>
          <a:bodyPr wrap="none" lIns="90000" tIns="46800" rIns="90000" bIns="46800" anchor="ctr"/>
          <a:lstStyle/>
          <a:p>
            <a:pPr>
              <a:lnSpc>
                <a:spcPct val="110000"/>
              </a:lnSpc>
            </a:pPr>
            <a:endParaRPr lang="en-ZA"/>
          </a:p>
        </p:txBody>
      </p:sp>
      <p:sp>
        <p:nvSpPr>
          <p:cNvPr id="395334" name="Oval 70"/>
          <p:cNvSpPr>
            <a:spLocks noChangeAspect="1" noChangeArrowheads="1"/>
          </p:cNvSpPr>
          <p:nvPr/>
        </p:nvSpPr>
        <p:spPr bwMode="auto">
          <a:xfrm rot="20249834" flipH="1">
            <a:off x="7751763" y="5462588"/>
            <a:ext cx="111125" cy="107950"/>
          </a:xfrm>
          <a:prstGeom prst="ellipse">
            <a:avLst/>
          </a:prstGeom>
          <a:solidFill>
            <a:srgbClr val="000066"/>
          </a:solidFill>
          <a:ln w="9525" algn="ctr">
            <a:solidFill>
              <a:srgbClr val="000066"/>
            </a:solidFill>
            <a:round/>
            <a:headEnd/>
            <a:tailEnd/>
          </a:ln>
        </p:spPr>
        <p:txBody>
          <a:bodyPr wrap="none" lIns="90000" tIns="46800" rIns="90000" bIns="46800" anchor="ctr"/>
          <a:lstStyle/>
          <a:p>
            <a:pPr>
              <a:lnSpc>
                <a:spcPct val="110000"/>
              </a:lnSpc>
            </a:pPr>
            <a:endParaRPr lang="en-ZA"/>
          </a:p>
        </p:txBody>
      </p:sp>
      <p:sp>
        <p:nvSpPr>
          <p:cNvPr id="395335" name="Oval 71"/>
          <p:cNvSpPr>
            <a:spLocks noChangeAspect="1" noChangeArrowheads="1"/>
          </p:cNvSpPr>
          <p:nvPr/>
        </p:nvSpPr>
        <p:spPr bwMode="auto">
          <a:xfrm rot="-1350166">
            <a:off x="5762625" y="3436938"/>
            <a:ext cx="111125" cy="107950"/>
          </a:xfrm>
          <a:prstGeom prst="ellipse">
            <a:avLst/>
          </a:prstGeom>
          <a:solidFill>
            <a:srgbClr val="000066"/>
          </a:solidFill>
          <a:ln w="9525" algn="ctr">
            <a:solidFill>
              <a:srgbClr val="000066"/>
            </a:solidFill>
            <a:round/>
            <a:headEnd/>
            <a:tailEnd/>
          </a:ln>
        </p:spPr>
        <p:txBody>
          <a:bodyPr wrap="none" lIns="90000" tIns="46800" rIns="90000" bIns="46800" anchor="ctr"/>
          <a:lstStyle/>
          <a:p>
            <a:pPr>
              <a:lnSpc>
                <a:spcPct val="110000"/>
              </a:lnSpc>
            </a:pPr>
            <a:endParaRPr lang="en-ZA"/>
          </a:p>
        </p:txBody>
      </p:sp>
      <p:sp>
        <p:nvSpPr>
          <p:cNvPr id="395336" name="Oval 72"/>
          <p:cNvSpPr>
            <a:spLocks noChangeAspect="1" noChangeArrowheads="1"/>
          </p:cNvSpPr>
          <p:nvPr/>
        </p:nvSpPr>
        <p:spPr bwMode="auto">
          <a:xfrm rot="17549834" flipH="1">
            <a:off x="7764462" y="3440113"/>
            <a:ext cx="111125" cy="107950"/>
          </a:xfrm>
          <a:prstGeom prst="ellipse">
            <a:avLst/>
          </a:prstGeom>
          <a:solidFill>
            <a:srgbClr val="000066"/>
          </a:solidFill>
          <a:ln w="9525" algn="ctr">
            <a:solidFill>
              <a:srgbClr val="000066"/>
            </a:solidFill>
            <a:round/>
            <a:headEnd/>
            <a:tailEnd/>
          </a:ln>
        </p:spPr>
        <p:txBody>
          <a:bodyPr wrap="none" lIns="90000" tIns="46800" rIns="90000" bIns="46800" anchor="ctr"/>
          <a:lstStyle/>
          <a:p>
            <a:pPr>
              <a:lnSpc>
                <a:spcPct val="110000"/>
              </a:lnSpc>
            </a:pPr>
            <a:endParaRPr lang="en-ZA"/>
          </a:p>
        </p:txBody>
      </p:sp>
      <p:sp>
        <p:nvSpPr>
          <p:cNvPr id="395337" name="Oval 73"/>
          <p:cNvSpPr>
            <a:spLocks noChangeAspect="1" noChangeArrowheads="1"/>
          </p:cNvSpPr>
          <p:nvPr/>
        </p:nvSpPr>
        <p:spPr bwMode="auto">
          <a:xfrm rot="-4050166">
            <a:off x="5337175" y="4438651"/>
            <a:ext cx="111125" cy="107950"/>
          </a:xfrm>
          <a:prstGeom prst="ellipse">
            <a:avLst/>
          </a:prstGeom>
          <a:solidFill>
            <a:srgbClr val="000066"/>
          </a:solidFill>
          <a:ln w="9525" algn="ctr">
            <a:solidFill>
              <a:srgbClr val="000066"/>
            </a:solidFill>
            <a:round/>
            <a:headEnd/>
            <a:tailEnd/>
          </a:ln>
        </p:spPr>
        <p:txBody>
          <a:bodyPr wrap="none" lIns="90000" tIns="46800" rIns="90000" bIns="46800" anchor="ctr"/>
          <a:lstStyle/>
          <a:p>
            <a:pPr>
              <a:lnSpc>
                <a:spcPct val="110000"/>
              </a:lnSpc>
            </a:pPr>
            <a:endParaRPr lang="en-ZA"/>
          </a:p>
        </p:txBody>
      </p:sp>
      <p:sp>
        <p:nvSpPr>
          <p:cNvPr id="395338" name="Oval 74"/>
          <p:cNvSpPr>
            <a:spLocks noChangeAspect="1" noChangeArrowheads="1"/>
          </p:cNvSpPr>
          <p:nvPr/>
        </p:nvSpPr>
        <p:spPr bwMode="auto">
          <a:xfrm rot="-6750166">
            <a:off x="5743575" y="5443538"/>
            <a:ext cx="111125" cy="107950"/>
          </a:xfrm>
          <a:prstGeom prst="ellipse">
            <a:avLst/>
          </a:prstGeom>
          <a:solidFill>
            <a:srgbClr val="000066"/>
          </a:solidFill>
          <a:ln w="9525" algn="ctr">
            <a:solidFill>
              <a:srgbClr val="000066"/>
            </a:solidFill>
            <a:round/>
            <a:headEnd/>
            <a:tailEnd/>
          </a:ln>
        </p:spPr>
        <p:txBody>
          <a:bodyPr wrap="none" lIns="90000" tIns="46800" rIns="90000" bIns="46800" anchor="ctr"/>
          <a:lstStyle/>
          <a:p>
            <a:pPr>
              <a:lnSpc>
                <a:spcPct val="110000"/>
              </a:lnSpc>
            </a:pPr>
            <a:endParaRPr lang="en-ZA"/>
          </a:p>
        </p:txBody>
      </p:sp>
      <p:sp>
        <p:nvSpPr>
          <p:cNvPr id="395297" name="Line 33"/>
          <p:cNvSpPr>
            <a:spLocks noChangeShapeType="1"/>
          </p:cNvSpPr>
          <p:nvPr/>
        </p:nvSpPr>
        <p:spPr bwMode="auto">
          <a:xfrm flipV="1">
            <a:off x="6329363" y="3097213"/>
            <a:ext cx="411162" cy="80962"/>
          </a:xfrm>
          <a:prstGeom prst="line">
            <a:avLst/>
          </a:prstGeom>
          <a:noFill/>
          <a:ln w="38100">
            <a:solidFill>
              <a:srgbClr val="00CC00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395340" name="Line 76"/>
          <p:cNvSpPr>
            <a:spLocks noChangeShapeType="1"/>
          </p:cNvSpPr>
          <p:nvPr/>
        </p:nvSpPr>
        <p:spPr bwMode="auto">
          <a:xfrm flipH="1" flipV="1">
            <a:off x="6321425" y="5851525"/>
            <a:ext cx="415925" cy="85725"/>
          </a:xfrm>
          <a:prstGeom prst="line">
            <a:avLst/>
          </a:prstGeom>
          <a:noFill/>
          <a:ln w="38100">
            <a:solidFill>
              <a:srgbClr val="00CC00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395341" name="Line 77"/>
          <p:cNvSpPr>
            <a:spLocks noChangeShapeType="1"/>
          </p:cNvSpPr>
          <p:nvPr/>
        </p:nvSpPr>
        <p:spPr bwMode="auto">
          <a:xfrm rot="13500000" flipH="1">
            <a:off x="5988050" y="3138488"/>
            <a:ext cx="90488" cy="406400"/>
          </a:xfrm>
          <a:prstGeom prst="line">
            <a:avLst/>
          </a:prstGeom>
          <a:noFill/>
          <a:ln w="38100">
            <a:solidFill>
              <a:srgbClr val="00CC00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395294" name="Line 30"/>
          <p:cNvSpPr>
            <a:spLocks noChangeShapeType="1"/>
          </p:cNvSpPr>
          <p:nvPr/>
        </p:nvSpPr>
        <p:spPr bwMode="auto">
          <a:xfrm rot="2700000" flipH="1" flipV="1">
            <a:off x="5602288" y="3506787"/>
            <a:ext cx="82550" cy="441325"/>
          </a:xfrm>
          <a:prstGeom prst="line">
            <a:avLst/>
          </a:prstGeom>
          <a:noFill/>
          <a:ln w="38100">
            <a:solidFill>
              <a:srgbClr val="00CC00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395343" name="Line 79"/>
          <p:cNvSpPr>
            <a:spLocks noChangeShapeType="1"/>
          </p:cNvSpPr>
          <p:nvPr/>
        </p:nvSpPr>
        <p:spPr bwMode="auto">
          <a:xfrm rot="18900000" flipH="1">
            <a:off x="7916069" y="3513931"/>
            <a:ext cx="95250" cy="420688"/>
          </a:xfrm>
          <a:prstGeom prst="line">
            <a:avLst/>
          </a:prstGeom>
          <a:noFill/>
          <a:ln w="38100">
            <a:solidFill>
              <a:srgbClr val="00CC00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395345" name="Line 81"/>
          <p:cNvSpPr>
            <a:spLocks noChangeShapeType="1"/>
          </p:cNvSpPr>
          <p:nvPr/>
        </p:nvSpPr>
        <p:spPr bwMode="auto">
          <a:xfrm rot="5400000">
            <a:off x="7973219" y="4734719"/>
            <a:ext cx="415925" cy="87313"/>
          </a:xfrm>
          <a:prstGeom prst="line">
            <a:avLst/>
          </a:prstGeom>
          <a:noFill/>
          <a:ln w="38100">
            <a:solidFill>
              <a:srgbClr val="00CC00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395342" name="Line 78"/>
          <p:cNvSpPr>
            <a:spLocks noChangeShapeType="1"/>
          </p:cNvSpPr>
          <p:nvPr/>
        </p:nvSpPr>
        <p:spPr bwMode="auto">
          <a:xfrm rot="13500000" flipV="1">
            <a:off x="7546975" y="5470525"/>
            <a:ext cx="80963" cy="422275"/>
          </a:xfrm>
          <a:prstGeom prst="line">
            <a:avLst/>
          </a:prstGeom>
          <a:noFill/>
          <a:ln w="38100">
            <a:solidFill>
              <a:srgbClr val="00CC00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395285" name="Line 21"/>
          <p:cNvSpPr>
            <a:spLocks noChangeShapeType="1"/>
          </p:cNvSpPr>
          <p:nvPr/>
        </p:nvSpPr>
        <p:spPr bwMode="auto">
          <a:xfrm flipH="1">
            <a:off x="6870700" y="5851525"/>
            <a:ext cx="422275" cy="80963"/>
          </a:xfrm>
          <a:prstGeom prst="line">
            <a:avLst/>
          </a:prstGeom>
          <a:noFill/>
          <a:ln w="38100">
            <a:solidFill>
              <a:srgbClr val="00CC00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395288" name="Line 24"/>
          <p:cNvSpPr>
            <a:spLocks noChangeShapeType="1"/>
          </p:cNvSpPr>
          <p:nvPr/>
        </p:nvSpPr>
        <p:spPr bwMode="auto">
          <a:xfrm rot="8100000">
            <a:off x="5975350" y="5470525"/>
            <a:ext cx="80963" cy="422275"/>
          </a:xfrm>
          <a:prstGeom prst="line">
            <a:avLst/>
          </a:prstGeom>
          <a:noFill/>
          <a:ln w="38100">
            <a:solidFill>
              <a:srgbClr val="00CC00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395346" name="Line 82"/>
          <p:cNvSpPr>
            <a:spLocks noChangeShapeType="1"/>
          </p:cNvSpPr>
          <p:nvPr/>
        </p:nvSpPr>
        <p:spPr bwMode="auto">
          <a:xfrm rot="2700000" flipH="1" flipV="1">
            <a:off x="5437982" y="5255419"/>
            <a:ext cx="395287" cy="79375"/>
          </a:xfrm>
          <a:prstGeom prst="line">
            <a:avLst/>
          </a:prstGeom>
          <a:noFill/>
          <a:ln w="38100">
            <a:solidFill>
              <a:srgbClr val="00CC00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395291" name="Line 27"/>
          <p:cNvSpPr>
            <a:spLocks noChangeShapeType="1"/>
          </p:cNvSpPr>
          <p:nvPr/>
        </p:nvSpPr>
        <p:spPr bwMode="auto">
          <a:xfrm rot="5400000" flipH="1">
            <a:off x="5210969" y="4744244"/>
            <a:ext cx="428625" cy="84137"/>
          </a:xfrm>
          <a:prstGeom prst="line">
            <a:avLst/>
          </a:prstGeom>
          <a:noFill/>
          <a:ln w="38100">
            <a:solidFill>
              <a:srgbClr val="00CC00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395344" name="Line 80"/>
          <p:cNvSpPr>
            <a:spLocks noChangeShapeType="1"/>
          </p:cNvSpPr>
          <p:nvPr/>
        </p:nvSpPr>
        <p:spPr bwMode="auto">
          <a:xfrm rot="5400000" flipH="1" flipV="1">
            <a:off x="5233194" y="4193381"/>
            <a:ext cx="400050" cy="77788"/>
          </a:xfrm>
          <a:prstGeom prst="line">
            <a:avLst/>
          </a:prstGeom>
          <a:noFill/>
          <a:ln w="38100">
            <a:solidFill>
              <a:srgbClr val="00CC00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395339" name="Line 75"/>
          <p:cNvSpPr>
            <a:spLocks noChangeShapeType="1"/>
          </p:cNvSpPr>
          <p:nvPr/>
        </p:nvSpPr>
        <p:spPr bwMode="auto">
          <a:xfrm>
            <a:off x="6872288" y="3097213"/>
            <a:ext cx="411162" cy="80962"/>
          </a:xfrm>
          <a:prstGeom prst="line">
            <a:avLst/>
          </a:prstGeom>
          <a:noFill/>
          <a:ln w="38100">
            <a:solidFill>
              <a:srgbClr val="00CC00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395300" name="Line 36"/>
          <p:cNvSpPr>
            <a:spLocks noChangeShapeType="1"/>
          </p:cNvSpPr>
          <p:nvPr/>
        </p:nvSpPr>
        <p:spPr bwMode="auto">
          <a:xfrm rot="13500000" flipH="1">
            <a:off x="7367588" y="3302000"/>
            <a:ext cx="404812" cy="79375"/>
          </a:xfrm>
          <a:prstGeom prst="line">
            <a:avLst/>
          </a:prstGeom>
          <a:noFill/>
          <a:ln w="38100">
            <a:solidFill>
              <a:srgbClr val="00CC00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395347" name="Rectangle 83"/>
          <p:cNvSpPr>
            <a:spLocks noChangeArrowheads="1"/>
          </p:cNvSpPr>
          <p:nvPr/>
        </p:nvSpPr>
        <p:spPr bwMode="auto">
          <a:xfrm>
            <a:off x="177800" y="3079750"/>
            <a:ext cx="4532313" cy="2501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 indent="4763">
              <a:lnSpc>
                <a:spcPct val="110000"/>
              </a:lnSpc>
              <a:buSzPct val="80000"/>
              <a:buFont typeface="Arial" charset="0"/>
              <a:buNone/>
            </a:pPr>
            <a:r>
              <a:rPr lang="en-US" sz="2400">
                <a:solidFill>
                  <a:srgbClr val="000066"/>
                </a:solidFill>
              </a:rPr>
              <a:t>As </a:t>
            </a:r>
            <a:r>
              <a:rPr lang="en-US" sz="2400">
                <a:solidFill>
                  <a:srgbClr val="000066"/>
                </a:solidFill>
                <a:sym typeface="Symbol" pitchFamily="18" charset="2"/>
              </a:rPr>
              <a:t></a:t>
            </a:r>
            <a:r>
              <a:rPr lang="en-US" sz="2400" b="1" i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t </a:t>
            </a:r>
            <a:r>
              <a:rPr lang="en-US" sz="2400">
                <a:solidFill>
                  <a:srgbClr val="000066"/>
                </a:solidFill>
                <a:sym typeface="Symbol" pitchFamily="18" charset="2"/>
              </a:rPr>
              <a:t>gets smaller and smaller,                   approaches a </a:t>
            </a:r>
            <a:r>
              <a:rPr lang="en-US" sz="2400" i="1">
                <a:solidFill>
                  <a:srgbClr val="000066"/>
                </a:solidFill>
                <a:sym typeface="Symbol" pitchFamily="18" charset="2"/>
              </a:rPr>
              <a:t>limit</a:t>
            </a:r>
            <a:r>
              <a:rPr lang="en-US" sz="2400" i="1" baseline="30000">
                <a:solidFill>
                  <a:srgbClr val="000066"/>
                </a:solidFill>
                <a:sym typeface="Symbol" pitchFamily="18" charset="2"/>
              </a:rPr>
              <a:t> </a:t>
            </a:r>
            <a:r>
              <a:rPr lang="en-US" sz="2400">
                <a:solidFill>
                  <a:srgbClr val="000066"/>
                </a:solidFill>
                <a:sym typeface="Symbol" pitchFamily="18" charset="2"/>
              </a:rPr>
              <a:t> – a constant value representing the </a:t>
            </a:r>
            <a:r>
              <a:rPr lang="en-US" sz="2400">
                <a:solidFill>
                  <a:srgbClr val="FF0000"/>
                </a:solidFill>
                <a:sym typeface="Symbol" pitchFamily="18" charset="2"/>
              </a:rPr>
              <a:t>instantaneous velocity</a:t>
            </a:r>
            <a:r>
              <a:rPr lang="en-US" sz="2400">
                <a:solidFill>
                  <a:srgbClr val="000066"/>
                </a:solidFill>
                <a:sym typeface="Symbol" pitchFamily="18" charset="2"/>
              </a:rPr>
              <a:t> at that point in time</a:t>
            </a:r>
            <a:r>
              <a:rPr lang="en-US" sz="2400">
                <a:solidFill>
                  <a:srgbClr val="000066"/>
                </a:solidFill>
              </a:rPr>
              <a:t>.</a:t>
            </a:r>
          </a:p>
        </p:txBody>
      </p:sp>
      <p:graphicFrame>
        <p:nvGraphicFramePr>
          <p:cNvPr id="395348" name="Object 86"/>
          <p:cNvGraphicFramePr>
            <a:graphicFrameLocks noChangeAspect="1"/>
          </p:cNvGraphicFramePr>
          <p:nvPr/>
        </p:nvGraphicFramePr>
        <p:xfrm>
          <a:off x="1754188" y="3575050"/>
          <a:ext cx="13462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5362" name="Equation" r:id="rId5" imgW="1345616" imgH="444307" progId="Equation.DSMT4">
                  <p:embed/>
                </p:oleObj>
              </mc:Choice>
              <mc:Fallback>
                <p:oleObj name="Equation" r:id="rId5" imgW="1345616" imgH="444307" progId="Equation.DSMT4">
                  <p:embed/>
                  <p:pic>
                    <p:nvPicPr>
                      <p:cNvPr id="0" name="Picture 8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4188" y="3575050"/>
                        <a:ext cx="13462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5349" name="Object 87"/>
          <p:cNvGraphicFramePr>
            <a:graphicFrameLocks noChangeAspect="1"/>
          </p:cNvGraphicFramePr>
          <p:nvPr/>
        </p:nvGraphicFramePr>
        <p:xfrm>
          <a:off x="3068638" y="5635625"/>
          <a:ext cx="22606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5363" name="Equation" r:id="rId7" imgW="2260600" imgH="647700" progId="Equation.DSMT4">
                  <p:embed/>
                </p:oleObj>
              </mc:Choice>
              <mc:Fallback>
                <p:oleObj name="Equation" r:id="rId7" imgW="2260600" imgH="647700" progId="Equation.DSMT4">
                  <p:embed/>
                  <p:pic>
                    <p:nvPicPr>
                      <p:cNvPr id="0" name="Picture 8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68638" y="5635625"/>
                        <a:ext cx="2260600" cy="647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ctangle 86"/>
          <p:cNvSpPr>
            <a:spLocks noChangeArrowheads="1"/>
          </p:cNvSpPr>
          <p:nvPr/>
        </p:nvSpPr>
        <p:spPr bwMode="auto">
          <a:xfrm>
            <a:off x="177800" y="5657850"/>
            <a:ext cx="4356100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 indent="4763">
              <a:lnSpc>
                <a:spcPct val="110000"/>
              </a:lnSpc>
              <a:buSzPct val="80000"/>
              <a:buFont typeface="Arial" charset="0"/>
              <a:buNone/>
            </a:pPr>
            <a:r>
              <a:rPr lang="en-US" sz="2400">
                <a:solidFill>
                  <a:srgbClr val="000066"/>
                </a:solidFill>
              </a:rPr>
              <a:t>Mathematically:</a:t>
            </a:r>
          </a:p>
        </p:txBody>
      </p:sp>
      <p:sp>
        <p:nvSpPr>
          <p:cNvPr id="3" name="Rectangle 87"/>
          <p:cNvSpPr>
            <a:spLocks noChangeArrowheads="1"/>
          </p:cNvSpPr>
          <p:nvPr/>
        </p:nvSpPr>
        <p:spPr bwMode="auto">
          <a:xfrm>
            <a:off x="2968625" y="5589588"/>
            <a:ext cx="2479675" cy="788987"/>
          </a:xfrm>
          <a:prstGeom prst="rect">
            <a:avLst/>
          </a:prstGeom>
          <a:noFill/>
          <a:ln w="25400" algn="ctr">
            <a:solidFill>
              <a:srgbClr val="FF0000"/>
            </a:solidFill>
            <a:miter lim="800000"/>
            <a:headEnd/>
            <a:tailEnd/>
          </a:ln>
        </p:spPr>
        <p:txBody>
          <a:bodyPr wrap="none" lIns="90000" tIns="46800" rIns="90000" bIns="46800" anchor="ctr"/>
          <a:lstStyle/>
          <a:p>
            <a:pPr>
              <a:lnSpc>
                <a:spcPct val="110000"/>
              </a:lnSpc>
            </a:pPr>
            <a:endParaRPr lang="en-ZA"/>
          </a:p>
        </p:txBody>
      </p:sp>
      <p:sp>
        <p:nvSpPr>
          <p:cNvPr id="395267" name="Oval 3"/>
          <p:cNvSpPr>
            <a:spLocks noChangeAspect="1" noChangeArrowheads="1"/>
          </p:cNvSpPr>
          <p:nvPr/>
        </p:nvSpPr>
        <p:spPr bwMode="auto">
          <a:xfrm rot="16200000" flipH="1">
            <a:off x="8064500" y="3925888"/>
            <a:ext cx="111125" cy="107950"/>
          </a:xfrm>
          <a:prstGeom prst="ellipse">
            <a:avLst/>
          </a:prstGeom>
          <a:solidFill>
            <a:srgbClr val="000066"/>
          </a:solidFill>
          <a:ln w="9525" algn="ctr">
            <a:solidFill>
              <a:srgbClr val="000066"/>
            </a:solidFill>
            <a:round/>
            <a:headEnd/>
            <a:tailEnd/>
          </a:ln>
        </p:spPr>
        <p:txBody>
          <a:bodyPr wrap="none" lIns="90000" tIns="46800" rIns="90000" bIns="46800" anchor="ctr"/>
          <a:lstStyle/>
          <a:p>
            <a:pPr>
              <a:lnSpc>
                <a:spcPct val="110000"/>
              </a:lnSpc>
            </a:pPr>
            <a:endParaRPr lang="en-ZA"/>
          </a:p>
        </p:txBody>
      </p:sp>
      <p:sp>
        <p:nvSpPr>
          <p:cNvPr id="395282" name="Line 18"/>
          <p:cNvSpPr>
            <a:spLocks noChangeShapeType="1"/>
          </p:cNvSpPr>
          <p:nvPr/>
        </p:nvSpPr>
        <p:spPr bwMode="auto">
          <a:xfrm rot="16200000" flipH="1">
            <a:off x="7975600" y="4184650"/>
            <a:ext cx="396875" cy="92075"/>
          </a:xfrm>
          <a:prstGeom prst="line">
            <a:avLst/>
          </a:prstGeom>
          <a:noFill/>
          <a:ln w="38100">
            <a:solidFill>
              <a:srgbClr val="00CC00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5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pat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7.40741E-7 C 0.03368 0.10509 -0.00382 0.22662 -0.08316 0.2713 C -0.16146 0.31574 -0.2526 0.26528 -0.28576 0.15995 C -0.31892 0.05463 -0.2816 -0.06551 -0.20295 -0.10949 C -0.12361 -0.15394 -0.03247 -0.10509 8.33333E-7 7.40741E-7 Z " pathEditMode="relative" rAng="4036089" ptsTypes="fffff">
                                      <p:cBhvr>
                                        <p:cTn id="8" dur="5000" fill="hold"/>
                                        <p:tgtEl>
                                          <p:spTgt spid="39526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200" y="8100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5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200"/>
                                        <p:tgtEl>
                                          <p:spTgt spid="395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5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0" presetClass="exit" presetSubtype="0" repeatCount="indefinite" fill="hold" grpId="1" nodeType="withEffect">
                                  <p:stCondLst>
                                    <p:cond delay="3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0"/>
                                        <p:tgtEl>
                                          <p:spTgt spid="3953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395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5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0" presetClass="exit" presetSubtype="0" repeatCount="indefinite" fill="hold" grpId="1" nodeType="withEffect">
                                  <p:stCondLst>
                                    <p:cond delay="7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5000"/>
                                        <p:tgtEl>
                                          <p:spTgt spid="3952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395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2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5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0" presetClass="exit" presetSubtype="0" repeatCount="indefinite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5000"/>
                                        <p:tgtEl>
                                          <p:spTgt spid="3953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395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5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0" presetClass="exit" presetSubtype="0" repeatCount="indefinite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0"/>
                                        <p:tgtEl>
                                          <p:spTgt spid="3952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395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2" presetID="1" presetClass="entr" presetSubtype="0" fill="hold" grpId="0" nodeType="withEffect">
                                  <p:stCondLst>
                                    <p:cond delay="16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5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0" presetClass="exit" presetSubtype="0" repeatCount="indefinite" fill="hold" grpId="1" nodeType="withEffect">
                                  <p:stCondLst>
                                    <p:cond delay="16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5000"/>
                                        <p:tgtEl>
                                          <p:spTgt spid="3953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395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19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5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0" presetClass="exit" presetSubtype="0" repeatCount="indefinite" fill="hold" grpId="1" nodeType="withEffect">
                                  <p:stCondLst>
                                    <p:cond delay="19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5000"/>
                                        <p:tgtEl>
                                          <p:spTgt spid="3952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395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2" presetID="1" presetClass="entr" presetSubtype="0" fill="hold" grpId="0" nodeType="withEffect">
                                  <p:stCondLst>
                                    <p:cond delay="220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5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0" presetClass="exit" presetSubtype="0" repeatCount="indefinite" fill="hold" grpId="1" nodeType="withEffect">
                                  <p:stCondLst>
                                    <p:cond delay="22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" dur="5000"/>
                                        <p:tgtEl>
                                          <p:spTgt spid="3953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395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4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5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0" presetClass="exit" presetSubtype="0" repeatCount="indefinite" fill="hold" grpId="1" nodeType="withEffect">
                                  <p:stCondLst>
                                    <p:cond delay="2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" dur="5000"/>
                                        <p:tgtEl>
                                          <p:spTgt spid="3952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395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4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2" presetID="1" presetClass="entr" presetSubtype="0" fill="hold" grpId="0" nodeType="withEffect">
                                  <p:stCondLst>
                                    <p:cond delay="28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5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0" presetClass="exit" presetSubtype="0" repeatCount="indefinite" fill="hold" grpId="1" nodeType="withEffect">
                                  <p:stCondLst>
                                    <p:cond delay="28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5" dur="5000"/>
                                        <p:tgtEl>
                                          <p:spTgt spid="3953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395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5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320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5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0" presetClass="exit" presetSubtype="0" repeatCount="indefinite" fill="hold" grpId="1" nodeType="withEffect">
                                  <p:stCondLst>
                                    <p:cond delay="32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0" dur="5000"/>
                                        <p:tgtEl>
                                          <p:spTgt spid="3952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395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5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62" presetID="1" presetClass="entr" presetSubtype="0" fill="hold" grpId="0" nodeType="withEffect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5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0" presetClass="exit" presetSubtype="0" repeatCount="indefinite" fill="hold" grpId="1" nodeType="withEffect">
                                  <p:stCondLst>
                                    <p:cond delay="3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5" dur="5000"/>
                                        <p:tgtEl>
                                          <p:spTgt spid="3953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395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6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380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5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0" presetClass="exit" presetSubtype="0" repeatCount="indefinite" fill="hold" grpId="1" nodeType="withEffect">
                                  <p:stCondLst>
                                    <p:cond delay="38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0" dur="5000"/>
                                        <p:tgtEl>
                                          <p:spTgt spid="3952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395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6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72" presetID="1" presetClass="entr" presetSubtype="0" fill="hold" grpId="0" nodeType="withEffect">
                                  <p:stCondLst>
                                    <p:cond delay="410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5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0" presetClass="exit" presetSubtype="0" repeatCount="indefinite" fill="hold" grpId="1" nodeType="withEffect">
                                  <p:stCondLst>
                                    <p:cond delay="41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5" dur="5000"/>
                                        <p:tgtEl>
                                          <p:spTgt spid="3953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395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7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440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5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0" presetClass="exit" presetSubtype="0" repeatCount="indefinite" fill="hold" grpId="1" nodeType="withEffect">
                                  <p:stCondLst>
                                    <p:cond delay="44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0" dur="5000"/>
                                        <p:tgtEl>
                                          <p:spTgt spid="3952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395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7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2" presetID="1" presetClass="entr" presetSubtype="0" fill="hold" grpId="0" nodeType="withEffect">
                                  <p:stCondLst>
                                    <p:cond delay="470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5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10" presetClass="exit" presetSubtype="0" repeatCount="indefinite" fill="hold" grpId="1" nodeType="withEffect">
                                  <p:stCondLst>
                                    <p:cond delay="47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5" dur="5000"/>
                                        <p:tgtEl>
                                          <p:spTgt spid="3953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395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8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5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0" presetClass="exit" presetSubtype="0" repeatCount="indefinite" fill="hold" grpId="1" nodeType="withEffect">
                                  <p:stCondLst>
                                    <p:cond delay="5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0" dur="5000"/>
                                        <p:tgtEl>
                                          <p:spTgt spid="3952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395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8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92" presetID="10" presetClass="exit" presetSubtype="0" fill="hold" grpId="1" nodeType="withEffect">
                                  <p:stCondLst>
                                    <p:cond delay="5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3" dur="2000"/>
                                        <p:tgtEl>
                                          <p:spTgt spid="3952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95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22" presetClass="entr" presetSubtype="1" fill="hold" grpId="0" nodeType="with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5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7" dur="500"/>
                                        <p:tgtEl>
                                          <p:spTgt spid="395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10" presetClass="exit" presetSubtype="0" repeatCount="indefinite" fill="hold" grpId="1" nodeType="withEffect">
                                  <p:stCondLst>
                                    <p:cond delay="5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9" dur="5000"/>
                                        <p:tgtEl>
                                          <p:spTgt spid="3952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395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22" presetClass="entr" presetSubtype="1" fill="hold" grpId="0" nodeType="withEffect">
                                  <p:stCondLst>
                                    <p:cond delay="530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5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3" dur="500"/>
                                        <p:tgtEl>
                                          <p:spTgt spid="395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10" presetClass="exit" presetSubtype="0" repeatCount="indefinite" fill="hold" grpId="1" nodeType="withEffect">
                                  <p:stCondLst>
                                    <p:cond delay="53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5" dur="5000"/>
                                        <p:tgtEl>
                                          <p:spTgt spid="3953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395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22" presetClass="entr" presetSubtype="1" fill="hold" grpId="0" nodeType="withEffect">
                                  <p:stCondLst>
                                    <p:cond delay="570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5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9" dur="500"/>
                                        <p:tgtEl>
                                          <p:spTgt spid="395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10" presetClass="exit" presetSubtype="0" repeatCount="indefinite" fill="hold" grpId="1" nodeType="withEffect">
                                  <p:stCondLst>
                                    <p:cond delay="57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1" dur="5000"/>
                                        <p:tgtEl>
                                          <p:spTgt spid="3952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395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22" presetClass="entr" presetSubtype="2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5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5" dur="500"/>
                                        <p:tgtEl>
                                          <p:spTgt spid="395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10" presetClass="exit" presetSubtype="0" repeatCount="indefinite" fill="hold" grpId="1" nodeType="withEffect">
                                  <p:stCondLst>
                                    <p:cond delay="6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7" dur="5000"/>
                                        <p:tgtEl>
                                          <p:spTgt spid="3953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395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22" presetClass="entr" presetSubtype="8" fill="hold" grpId="0" nodeType="withEffect">
                                  <p:stCondLst>
                                    <p:cond delay="630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5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1" dur="500"/>
                                        <p:tgtEl>
                                          <p:spTgt spid="3952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2" presetID="10" presetClass="exit" presetSubtype="0" repeatCount="indefinite" fill="hold" grpId="1" nodeType="withEffect">
                                  <p:stCondLst>
                                    <p:cond delay="63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3" dur="5000"/>
                                        <p:tgtEl>
                                          <p:spTgt spid="3952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395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22" presetClass="entr" presetSubtype="2" fill="hold" grpId="0" nodeType="withEffect">
                                  <p:stCondLst>
                                    <p:cond delay="660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5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7" dur="500"/>
                                        <p:tgtEl>
                                          <p:spTgt spid="395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8" presetID="10" presetClass="exit" presetSubtype="0" repeatCount="indefinite" fill="hold" grpId="1" nodeType="withEffect">
                                  <p:stCondLst>
                                    <p:cond delay="66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9" dur="5000"/>
                                        <p:tgtEl>
                                          <p:spTgt spid="3953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395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22" presetClass="entr" presetSubtype="4" fill="hold" grpId="0" nodeType="withEffect">
                                  <p:stCondLst>
                                    <p:cond delay="690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5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3" dur="500"/>
                                        <p:tgtEl>
                                          <p:spTgt spid="3952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4" presetID="10" presetClass="exit" presetSubtype="0" repeatCount="indefinite" fill="hold" grpId="1" nodeType="withEffect">
                                  <p:stCondLst>
                                    <p:cond delay="69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5" dur="5000"/>
                                        <p:tgtEl>
                                          <p:spTgt spid="3952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395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22" presetClass="entr" presetSubtype="4" fill="hold" grpId="0" nodeType="withEffect">
                                  <p:stCondLst>
                                    <p:cond delay="720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5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9" dur="500"/>
                                        <p:tgtEl>
                                          <p:spTgt spid="395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0" presetID="10" presetClass="exit" presetSubtype="0" repeatCount="indefinite" fill="hold" grpId="1" nodeType="withEffect">
                                  <p:stCondLst>
                                    <p:cond delay="72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1" dur="5000"/>
                                        <p:tgtEl>
                                          <p:spTgt spid="3953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395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22" presetClass="entr" presetSubtype="4" fill="hold" grpId="0" nodeType="withEffect">
                                  <p:stCondLst>
                                    <p:cond delay="750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5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5" dur="500"/>
                                        <p:tgtEl>
                                          <p:spTgt spid="395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6" presetID="10" presetClass="exit" presetSubtype="0" repeatCount="indefinite" fill="hold" grpId="1" nodeType="withEffect">
                                  <p:stCondLst>
                                    <p:cond delay="7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7" dur="5000"/>
                                        <p:tgtEl>
                                          <p:spTgt spid="3952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395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22" presetClass="entr" presetSubtype="4" fill="hold" grpId="0" nodeType="withEffect">
                                  <p:stCondLst>
                                    <p:cond delay="780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5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1" dur="500"/>
                                        <p:tgtEl>
                                          <p:spTgt spid="395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2" presetID="10" presetClass="exit" presetSubtype="0" repeatCount="indefinite" fill="hold" grpId="1" nodeType="withEffect">
                                  <p:stCondLst>
                                    <p:cond delay="78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3" dur="5000"/>
                                        <p:tgtEl>
                                          <p:spTgt spid="3953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395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5" presetID="22" presetClass="entr" presetSubtype="4" fill="hold" grpId="0" nodeType="withEffect">
                                  <p:stCondLst>
                                    <p:cond delay="820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5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7" dur="500"/>
                                        <p:tgtEl>
                                          <p:spTgt spid="395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8" presetID="10" presetClass="exit" presetSubtype="0" repeatCount="indefinite" fill="hold" grpId="1" nodeType="withEffect">
                                  <p:stCondLst>
                                    <p:cond delay="82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9" dur="5000"/>
                                        <p:tgtEl>
                                          <p:spTgt spid="3952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395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1" presetID="22" presetClass="entr" presetSubtype="8" fill="hold" grpId="0" nodeType="withEffect">
                                  <p:stCondLst>
                                    <p:cond delay="850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5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3" dur="500"/>
                                        <p:tgtEl>
                                          <p:spTgt spid="395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4" presetID="10" presetClass="exit" presetSubtype="0" repeatCount="indefinite" fill="hold" grpId="1" nodeType="withEffect">
                                  <p:stCondLst>
                                    <p:cond delay="8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5" dur="5000"/>
                                        <p:tgtEl>
                                          <p:spTgt spid="3953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395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7" presetID="22" presetClass="entr" presetSubtype="8" fill="hold" grpId="0" nodeType="withEffect">
                                  <p:stCondLst>
                                    <p:cond delay="880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5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9" dur="500"/>
                                        <p:tgtEl>
                                          <p:spTgt spid="395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0" presetID="10" presetClass="exit" presetSubtype="0" repeatCount="indefinite" fill="hold" grpId="1" nodeType="withEffect">
                                  <p:stCondLst>
                                    <p:cond delay="88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1" dur="5000"/>
                                        <p:tgtEl>
                                          <p:spTgt spid="3952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395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3" presetID="22" presetClass="entr" presetSubtype="8" fill="hold" grpId="0" nodeType="withEffect">
                                  <p:stCondLst>
                                    <p:cond delay="910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5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5" dur="500"/>
                                        <p:tgtEl>
                                          <p:spTgt spid="395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6" presetID="10" presetClass="exit" presetSubtype="0" repeatCount="indefinite" fill="hold" grpId="1" nodeType="withEffect">
                                  <p:stCondLst>
                                    <p:cond delay="91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7" dur="5000"/>
                                        <p:tgtEl>
                                          <p:spTgt spid="3953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395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9" presetID="22" presetClass="entr" presetSubtype="8" fill="hold" grpId="0" nodeType="withEffect">
                                  <p:stCondLst>
                                    <p:cond delay="940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5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1" dur="500"/>
                                        <p:tgtEl>
                                          <p:spTgt spid="395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2" presetID="10" presetClass="exit" presetSubtype="0" repeatCount="indefinite" fill="hold" grpId="1" nodeType="withEffect">
                                  <p:stCondLst>
                                    <p:cond delay="94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3" dur="5000"/>
                                        <p:tgtEl>
                                          <p:spTgt spid="3953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395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5" presetID="22" presetClass="entr" presetSubtype="1" fill="hold" grpId="0" nodeType="withEffect">
                                  <p:stCondLst>
                                    <p:cond delay="970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5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7" dur="500"/>
                                        <p:tgtEl>
                                          <p:spTgt spid="395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8" presetID="10" presetClass="exit" presetSubtype="0" repeatCount="indefinite" fill="hold" grpId="1" nodeType="withEffect">
                                  <p:stCondLst>
                                    <p:cond delay="97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9" dur="5000"/>
                                        <p:tgtEl>
                                          <p:spTgt spid="3953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395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>
                      <p:stCondLst>
                        <p:cond delay="indefinite"/>
                      </p:stCondLst>
                      <p:childTnLst>
                        <p:par>
                          <p:cTn id="192" fill="hold">
                            <p:stCondLst>
                              <p:cond delay="0"/>
                            </p:stCondLst>
                            <p:childTnLst>
                              <p:par>
                                <p:cTn id="1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5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5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7" fill="hold">
                      <p:stCondLst>
                        <p:cond delay="indefinite"/>
                      </p:stCondLst>
                      <p:childTnLst>
                        <p:par>
                          <p:cTn id="198" fill="hold">
                            <p:stCondLst>
                              <p:cond delay="0"/>
                            </p:stCondLst>
                            <p:childTnLst>
                              <p:par>
                                <p:cTn id="19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5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3" fill="hold">
                            <p:stCondLst>
                              <p:cond delay="0"/>
                            </p:stCondLst>
                            <p:childTnLst>
                              <p:par>
                                <p:cTn id="204" presetID="9" presetClass="entr" presetSubtype="0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5268" grpId="0" animBg="1"/>
      <p:bldP spid="395268" grpId="1" animBg="1"/>
      <p:bldP spid="395266" grpId="0" animBg="1"/>
      <p:bldP spid="395266" grpId="1" animBg="1"/>
      <p:bldP spid="395271" grpId="0" animBg="1"/>
      <p:bldP spid="395271" grpId="1" animBg="1"/>
      <p:bldP spid="395272" grpId="0" animBg="1"/>
      <p:bldP spid="395272" grpId="1" animBg="1"/>
      <p:bldP spid="395273" grpId="0" animBg="1"/>
      <p:bldP spid="395273" grpId="1" animBg="1"/>
      <p:bldP spid="395276" grpId="0" animBg="1"/>
      <p:bldP spid="395276" grpId="1" animBg="1"/>
      <p:bldP spid="395277" grpId="0" animBg="1"/>
      <p:bldP spid="395277" grpId="1" animBg="1"/>
      <p:bldP spid="395278" grpId="0" animBg="1"/>
      <p:bldP spid="395278" grpId="1" animBg="1"/>
      <p:bldP spid="395279" grpId="0" animBg="1"/>
      <p:bldP spid="395279" grpId="1" animBg="1"/>
      <p:bldP spid="395280" grpId="0" animBg="1"/>
      <p:bldP spid="395280" grpId="1" animBg="1"/>
      <p:bldP spid="395331" grpId="0" animBg="1"/>
      <p:bldP spid="395331" grpId="1" animBg="1"/>
      <p:bldP spid="395332" grpId="0" animBg="1"/>
      <p:bldP spid="395332" grpId="1" animBg="1"/>
      <p:bldP spid="395333" grpId="0" animBg="1"/>
      <p:bldP spid="395333" grpId="1" animBg="1"/>
      <p:bldP spid="395334" grpId="0" animBg="1"/>
      <p:bldP spid="395334" grpId="1" animBg="1"/>
      <p:bldP spid="395335" grpId="0" animBg="1"/>
      <p:bldP spid="395335" grpId="1" animBg="1"/>
      <p:bldP spid="395336" grpId="0" animBg="1"/>
      <p:bldP spid="395336" grpId="1" animBg="1"/>
      <p:bldP spid="395337" grpId="0" animBg="1"/>
      <p:bldP spid="395337" grpId="1" animBg="1"/>
      <p:bldP spid="395338" grpId="0" animBg="1"/>
      <p:bldP spid="395338" grpId="1" animBg="1"/>
      <p:bldP spid="395297" grpId="0" animBg="1"/>
      <p:bldP spid="395297" grpId="1" animBg="1"/>
      <p:bldP spid="395340" grpId="0" animBg="1"/>
      <p:bldP spid="395340" grpId="1" animBg="1"/>
      <p:bldP spid="395341" grpId="0" animBg="1"/>
      <p:bldP spid="395341" grpId="1" animBg="1"/>
      <p:bldP spid="395294" grpId="0" animBg="1"/>
      <p:bldP spid="395294" grpId="1" animBg="1"/>
      <p:bldP spid="395343" grpId="0" animBg="1"/>
      <p:bldP spid="395343" grpId="1" animBg="1"/>
      <p:bldP spid="395345" grpId="0" animBg="1"/>
      <p:bldP spid="395345" grpId="1" animBg="1"/>
      <p:bldP spid="395342" grpId="0" animBg="1"/>
      <p:bldP spid="395342" grpId="1" animBg="1"/>
      <p:bldP spid="395285" grpId="0" animBg="1"/>
      <p:bldP spid="395285" grpId="1" animBg="1"/>
      <p:bldP spid="395288" grpId="0" animBg="1"/>
      <p:bldP spid="395288" grpId="1" animBg="1"/>
      <p:bldP spid="395346" grpId="0" animBg="1"/>
      <p:bldP spid="395346" grpId="1" animBg="1"/>
      <p:bldP spid="395291" grpId="0" animBg="1"/>
      <p:bldP spid="395291" grpId="1" animBg="1"/>
      <p:bldP spid="395344" grpId="0" animBg="1"/>
      <p:bldP spid="395344" grpId="1" animBg="1"/>
      <p:bldP spid="395339" grpId="0" animBg="1"/>
      <p:bldP spid="395339" grpId="1" animBg="1"/>
      <p:bldP spid="395300" grpId="0" animBg="1"/>
      <p:bldP spid="395300" grpId="1" animBg="1"/>
      <p:bldP spid="395347" grpId="0"/>
      <p:bldP spid="2" grpId="0"/>
      <p:bldP spid="3" grpId="0" animBg="1"/>
      <p:bldP spid="395267" grpId="0" animBg="1"/>
      <p:bldP spid="395267" grpId="1" animBg="1"/>
      <p:bldP spid="395282" grpId="0" animBg="1"/>
      <p:bldP spid="395282" grpId="1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9791" name="Rectangle 3"/>
          <p:cNvSpPr>
            <a:spLocks noGrp="1" noChangeArrowheads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PHY1012F</a:t>
            </a:r>
          </a:p>
        </p:txBody>
      </p:sp>
      <p:sp>
        <p:nvSpPr>
          <p:cNvPr id="62978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A54D9D2-81AA-4AC6-A69A-85AACFCED8C4}" type="slidenum">
              <a:rPr lang="en-US" smtClean="0">
                <a:latin typeface="Koala"/>
              </a:rPr>
              <a:pPr>
                <a:defRPr/>
              </a:pPr>
              <a:t>25</a:t>
            </a:fld>
            <a:endParaRPr lang="en-US" smtClean="0">
              <a:latin typeface="Koala"/>
            </a:endParaRPr>
          </a:p>
        </p:txBody>
      </p:sp>
      <p:sp>
        <p:nvSpPr>
          <p:cNvPr id="629779" name="Rectangle 19"/>
          <p:cNvSpPr>
            <a:spLocks noChangeArrowheads="1"/>
          </p:cNvSpPr>
          <p:nvPr/>
        </p:nvSpPr>
        <p:spPr bwMode="auto">
          <a:xfrm>
            <a:off x="1206500" y="3446463"/>
            <a:ext cx="539750" cy="528637"/>
          </a:xfrm>
          <a:prstGeom prst="rect">
            <a:avLst/>
          </a:prstGeom>
          <a:noFill/>
          <a:ln w="31750" algn="ctr">
            <a:noFill/>
            <a:miter lim="800000"/>
            <a:headEnd/>
            <a:tailEnd type="none" w="lg" len="lg"/>
          </a:ln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10000"/>
              </a:lnSpc>
            </a:pPr>
            <a:r>
              <a:rPr lang="en-US" sz="2600" b="1" i="1">
                <a:solidFill>
                  <a:srgbClr val="000066"/>
                </a:solidFill>
                <a:latin typeface="Times New Roman" pitchFamily="18" charset="0"/>
              </a:rPr>
              <a:t>ct</a:t>
            </a:r>
            <a:r>
              <a:rPr lang="en-US" sz="2600" b="1" i="1" baseline="30000">
                <a:solidFill>
                  <a:srgbClr val="000066"/>
                </a:solidFill>
                <a:latin typeface="Times New Roman" pitchFamily="18" charset="0"/>
              </a:rPr>
              <a:t>n</a:t>
            </a:r>
          </a:p>
        </p:txBody>
      </p:sp>
      <p:sp>
        <p:nvSpPr>
          <p:cNvPr id="629780" name="Rectangle 20"/>
          <p:cNvSpPr>
            <a:spLocks noChangeArrowheads="1"/>
          </p:cNvSpPr>
          <p:nvPr/>
        </p:nvSpPr>
        <p:spPr bwMode="auto">
          <a:xfrm>
            <a:off x="2106613" y="3321050"/>
            <a:ext cx="6523037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636588" lvl="1" indent="-457200">
              <a:lnSpc>
                <a:spcPct val="110000"/>
              </a:lnSpc>
              <a:buSzPct val="80000"/>
              <a:buFont typeface="Arial" charset="0"/>
              <a:buAutoNum type="arabicPeriod"/>
            </a:pPr>
            <a:r>
              <a:rPr lang="en-ZA" sz="2000">
                <a:solidFill>
                  <a:srgbClr val="3366FF"/>
                </a:solidFill>
              </a:rPr>
              <a:t>Multiply the expression by the existing index.</a:t>
            </a:r>
          </a:p>
          <a:p>
            <a:pPr marL="636588" lvl="1" indent="-457200">
              <a:lnSpc>
                <a:spcPct val="130000"/>
              </a:lnSpc>
              <a:buSzPct val="80000"/>
              <a:buFont typeface="Arial" charset="0"/>
              <a:buAutoNum type="arabicPeriod"/>
            </a:pPr>
            <a:r>
              <a:rPr lang="en-ZA" sz="2000">
                <a:solidFill>
                  <a:srgbClr val="3366FF"/>
                </a:solidFill>
              </a:rPr>
              <a:t>Subtract 1 from the index.</a:t>
            </a:r>
            <a:endParaRPr lang="en-US" sz="2000">
              <a:solidFill>
                <a:srgbClr val="3366FF"/>
              </a:solidFill>
            </a:endParaRPr>
          </a:p>
        </p:txBody>
      </p:sp>
      <p:sp>
        <p:nvSpPr>
          <p:cNvPr id="629781" name="Rectangle 21"/>
          <p:cNvSpPr>
            <a:spLocks noChangeArrowheads="1"/>
          </p:cNvSpPr>
          <p:nvPr/>
        </p:nvSpPr>
        <p:spPr bwMode="auto">
          <a:xfrm>
            <a:off x="1449388" y="3554413"/>
            <a:ext cx="301625" cy="376237"/>
          </a:xfrm>
          <a:prstGeom prst="rect">
            <a:avLst/>
          </a:prstGeom>
          <a:noFill/>
          <a:ln w="31750" algn="ctr">
            <a:noFill/>
            <a:miter lim="800000"/>
            <a:headEnd/>
            <a:tailEnd type="none" w="lg" len="lg"/>
          </a:ln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10000"/>
              </a:lnSpc>
            </a:pPr>
            <a:r>
              <a:rPr lang="en-US" sz="2600" b="1" i="1" baseline="30000">
                <a:solidFill>
                  <a:srgbClr val="000066"/>
                </a:solidFill>
                <a:latin typeface="Times New Roman" pitchFamily="18" charset="0"/>
              </a:rPr>
              <a:t>n</a:t>
            </a:r>
          </a:p>
        </p:txBody>
      </p:sp>
      <p:sp>
        <p:nvSpPr>
          <p:cNvPr id="629782" name="Rectangle 22"/>
          <p:cNvSpPr>
            <a:spLocks noChangeArrowheads="1"/>
          </p:cNvSpPr>
          <p:nvPr/>
        </p:nvSpPr>
        <p:spPr bwMode="auto">
          <a:xfrm>
            <a:off x="1592263" y="3554413"/>
            <a:ext cx="396875" cy="376237"/>
          </a:xfrm>
          <a:prstGeom prst="rect">
            <a:avLst/>
          </a:prstGeom>
          <a:noFill/>
          <a:ln w="31750" algn="ctr">
            <a:noFill/>
            <a:miter lim="800000"/>
            <a:headEnd/>
            <a:tailEnd type="none" w="lg" len="lg"/>
          </a:ln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10000"/>
              </a:lnSpc>
            </a:pPr>
            <a:r>
              <a:rPr lang="en-US" sz="2600" b="1" baseline="300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–1</a:t>
            </a:r>
          </a:p>
        </p:txBody>
      </p:sp>
      <p:graphicFrame>
        <p:nvGraphicFramePr>
          <p:cNvPr id="629783" name="Object 24"/>
          <p:cNvGraphicFramePr>
            <a:graphicFrameLocks noChangeAspect="1"/>
          </p:cNvGraphicFramePr>
          <p:nvPr/>
        </p:nvGraphicFramePr>
        <p:xfrm>
          <a:off x="407988" y="3443288"/>
          <a:ext cx="6731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9826" name="Equation" r:id="rId4" imgW="672808" imgH="609336" progId="Equation.DSMT4">
                  <p:embed/>
                </p:oleObj>
              </mc:Choice>
              <mc:Fallback>
                <p:oleObj name="Equation" r:id="rId4" imgW="672808" imgH="609336" progId="Equation.DSMT4">
                  <p:embed/>
                  <p:pic>
                    <p:nvPicPr>
                      <p:cNvPr id="0" name="Picture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7988" y="3443288"/>
                        <a:ext cx="673100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29797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mtClean="0"/>
              <a:t>DERIVATIVES</a:t>
            </a:r>
          </a:p>
        </p:txBody>
      </p:sp>
      <p:graphicFrame>
        <p:nvGraphicFramePr>
          <p:cNvPr id="2" name="Object 25"/>
          <p:cNvGraphicFramePr>
            <a:graphicFrameLocks noChangeAspect="1"/>
          </p:cNvGraphicFramePr>
          <p:nvPr/>
        </p:nvGraphicFramePr>
        <p:xfrm>
          <a:off x="547688" y="1492250"/>
          <a:ext cx="22606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9827" name="Equation" r:id="rId6" imgW="2260600" imgH="647700" progId="Equation.DSMT4">
                  <p:embed/>
                </p:oleObj>
              </mc:Choice>
              <mc:Fallback>
                <p:oleObj name="Equation" r:id="rId6" imgW="2260600" imgH="647700" progId="Equation.DSMT4">
                  <p:embed/>
                  <p:pic>
                    <p:nvPicPr>
                      <p:cNvPr id="0" name="Picture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7688" y="1492250"/>
                        <a:ext cx="2260600" cy="647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29798" name="Rectangle 4"/>
          <p:cNvSpPr>
            <a:spLocks noChangeArrowheads="1"/>
          </p:cNvSpPr>
          <p:nvPr/>
        </p:nvSpPr>
        <p:spPr bwMode="auto">
          <a:xfrm>
            <a:off x="447675" y="1446213"/>
            <a:ext cx="2479675" cy="788987"/>
          </a:xfrm>
          <a:prstGeom prst="rect">
            <a:avLst/>
          </a:prstGeom>
          <a:noFill/>
          <a:ln w="25400" algn="ctr">
            <a:solidFill>
              <a:srgbClr val="FF0000"/>
            </a:solidFill>
            <a:miter lim="800000"/>
            <a:headEnd/>
            <a:tailEnd/>
          </a:ln>
        </p:spPr>
        <p:txBody>
          <a:bodyPr wrap="none" lIns="90000" tIns="46800" rIns="90000" bIns="46800" anchor="ctr"/>
          <a:lstStyle/>
          <a:p>
            <a:pPr>
              <a:lnSpc>
                <a:spcPct val="110000"/>
              </a:lnSpc>
            </a:pPr>
            <a:endParaRPr lang="en-ZA"/>
          </a:p>
        </p:txBody>
      </p:sp>
      <p:sp>
        <p:nvSpPr>
          <p:cNvPr id="629765" name="Rectangle 5"/>
          <p:cNvSpPr>
            <a:spLocks noChangeArrowheads="1"/>
          </p:cNvSpPr>
          <p:nvPr/>
        </p:nvSpPr>
        <p:spPr bwMode="auto">
          <a:xfrm>
            <a:off x="179388" y="2463800"/>
            <a:ext cx="8774112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SzPct val="80000"/>
              <a:buFont typeface="Arial" charset="0"/>
              <a:buNone/>
            </a:pPr>
            <a:r>
              <a:rPr lang="en-US" sz="2400">
                <a:solidFill>
                  <a:srgbClr val="000066"/>
                </a:solidFill>
              </a:rPr>
              <a:t>In general (using an arbitrary function as a template), </a:t>
            </a:r>
            <a:br>
              <a:rPr lang="en-US" sz="2400">
                <a:solidFill>
                  <a:srgbClr val="000066"/>
                </a:solidFill>
              </a:rPr>
            </a:br>
            <a:r>
              <a:rPr lang="en-US" sz="2400">
                <a:solidFill>
                  <a:srgbClr val="000066"/>
                </a:solidFill>
              </a:rPr>
              <a:t>if </a:t>
            </a:r>
            <a:r>
              <a:rPr lang="en-US" sz="2400" b="1" i="1">
                <a:solidFill>
                  <a:srgbClr val="000066"/>
                </a:solidFill>
                <a:latin typeface="Times New Roman" pitchFamily="18" charset="0"/>
              </a:rPr>
              <a:t>u = ct</a:t>
            </a:r>
            <a:r>
              <a:rPr lang="en-US" sz="2400" b="1" i="1" baseline="30000">
                <a:solidFill>
                  <a:srgbClr val="000066"/>
                </a:solidFill>
                <a:latin typeface="Times New Roman" pitchFamily="18" charset="0"/>
              </a:rPr>
              <a:t>n</a:t>
            </a:r>
            <a:r>
              <a:rPr lang="en-US" sz="2400">
                <a:solidFill>
                  <a:srgbClr val="000066"/>
                </a:solidFill>
              </a:rPr>
              <a:t>, to find the derivative of </a:t>
            </a:r>
            <a:r>
              <a:rPr lang="en-US" sz="2400" b="1" i="1">
                <a:solidFill>
                  <a:srgbClr val="000066"/>
                </a:solidFill>
                <a:latin typeface="Times New Roman" pitchFamily="18" charset="0"/>
              </a:rPr>
              <a:t>u</a:t>
            </a:r>
            <a:r>
              <a:rPr lang="en-US" sz="2400">
                <a:solidFill>
                  <a:srgbClr val="000066"/>
                </a:solidFill>
              </a:rPr>
              <a:t> (with respect to </a:t>
            </a:r>
            <a:r>
              <a:rPr lang="en-US" sz="2400" b="1" i="1">
                <a:solidFill>
                  <a:srgbClr val="000066"/>
                </a:solidFill>
                <a:latin typeface="Times New Roman" pitchFamily="18" charset="0"/>
              </a:rPr>
              <a:t>t</a:t>
            </a:r>
            <a:r>
              <a:rPr lang="en-US" sz="2400">
                <a:solidFill>
                  <a:srgbClr val="000066"/>
                </a:solidFill>
              </a:rPr>
              <a:t>)…</a:t>
            </a:r>
          </a:p>
        </p:txBody>
      </p:sp>
      <p:grpSp>
        <p:nvGrpSpPr>
          <p:cNvPr id="629767" name="Group 7"/>
          <p:cNvGrpSpPr>
            <a:grpSpLocks/>
          </p:cNvGrpSpPr>
          <p:nvPr/>
        </p:nvGrpSpPr>
        <p:grpSpPr bwMode="auto">
          <a:xfrm>
            <a:off x="179388" y="4149725"/>
            <a:ext cx="8774112" cy="1090613"/>
            <a:chOff x="113" y="3079"/>
            <a:chExt cx="5527" cy="687"/>
          </a:xfrm>
        </p:grpSpPr>
        <p:graphicFrame>
          <p:nvGraphicFramePr>
            <p:cNvPr id="629786" name="Object 26"/>
            <p:cNvGraphicFramePr>
              <a:graphicFrameLocks noChangeAspect="1"/>
            </p:cNvGraphicFramePr>
            <p:nvPr/>
          </p:nvGraphicFramePr>
          <p:xfrm>
            <a:off x="258" y="3382"/>
            <a:ext cx="1744" cy="38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29828" name="Equation" r:id="rId8" imgW="2768600" imgH="609600" progId="Equation.DSMT4">
                    <p:embed/>
                  </p:oleObj>
                </mc:Choice>
                <mc:Fallback>
                  <p:oleObj name="Equation" r:id="rId8" imgW="2768600" imgH="609600" progId="Equation.DSMT4">
                    <p:embed/>
                    <p:pic>
                      <p:nvPicPr>
                        <p:cNvPr id="0" name="Picture 2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58" y="3382"/>
                          <a:ext cx="1744" cy="384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629806" name="Rectangle 9"/>
            <p:cNvSpPr>
              <a:spLocks noChangeArrowheads="1"/>
            </p:cNvSpPr>
            <p:nvPr/>
          </p:nvSpPr>
          <p:spPr bwMode="auto">
            <a:xfrm>
              <a:off x="113" y="3079"/>
              <a:ext cx="5527" cy="3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marL="179388" lvl="1">
                <a:lnSpc>
                  <a:spcPct val="110000"/>
                </a:lnSpc>
                <a:buSzPct val="80000"/>
                <a:buFont typeface="Arial" charset="0"/>
                <a:buNone/>
              </a:pPr>
              <a:r>
                <a:rPr lang="en-US" sz="2400">
                  <a:solidFill>
                    <a:srgbClr val="000066"/>
                  </a:solidFill>
                </a:rPr>
                <a:t>The derivative of a </a:t>
              </a:r>
              <a:r>
                <a:rPr lang="en-US" sz="2400" i="1">
                  <a:solidFill>
                    <a:srgbClr val="000066"/>
                  </a:solidFill>
                </a:rPr>
                <a:t>sum</a:t>
              </a:r>
              <a:r>
                <a:rPr lang="en-US" sz="2400">
                  <a:solidFill>
                    <a:srgbClr val="000066"/>
                  </a:solidFill>
                </a:rPr>
                <a:t> is the sum of the derivatives:</a:t>
              </a:r>
            </a:p>
          </p:txBody>
        </p:sp>
      </p:grpSp>
      <p:grpSp>
        <p:nvGrpSpPr>
          <p:cNvPr id="629801" name="Group 10"/>
          <p:cNvGrpSpPr>
            <a:grpSpLocks/>
          </p:cNvGrpSpPr>
          <p:nvPr/>
        </p:nvGrpSpPr>
        <p:grpSpPr bwMode="auto">
          <a:xfrm>
            <a:off x="3109913" y="1336675"/>
            <a:ext cx="5843587" cy="952500"/>
            <a:chOff x="1959" y="1566"/>
            <a:chExt cx="3681" cy="600"/>
          </a:xfrm>
        </p:grpSpPr>
        <p:graphicFrame>
          <p:nvGraphicFramePr>
            <p:cNvPr id="629787" name="Object 27"/>
            <p:cNvGraphicFramePr>
              <a:graphicFrameLocks noChangeAspect="1"/>
            </p:cNvGraphicFramePr>
            <p:nvPr/>
          </p:nvGraphicFramePr>
          <p:xfrm>
            <a:off x="3021" y="1566"/>
            <a:ext cx="208" cy="34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29829" name="Equation" r:id="rId10" imgW="368300" imgH="609600" progId="Equation.DSMT4">
                    <p:embed/>
                  </p:oleObj>
                </mc:Choice>
                <mc:Fallback>
                  <p:oleObj name="Equation" r:id="rId10" imgW="368300" imgH="609600" progId="Equation.DSMT4">
                    <p:embed/>
                    <p:pic>
                      <p:nvPicPr>
                        <p:cNvPr id="0" name="Picture 2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021" y="1566"/>
                          <a:ext cx="208" cy="344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629805" name="Rectangle 12"/>
            <p:cNvSpPr>
              <a:spLocks noChangeArrowheads="1"/>
            </p:cNvSpPr>
            <p:nvPr/>
          </p:nvSpPr>
          <p:spPr bwMode="auto">
            <a:xfrm>
              <a:off x="1959" y="1602"/>
              <a:ext cx="3681" cy="5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marL="179388" lvl="1">
                <a:lnSpc>
                  <a:spcPct val="110000"/>
                </a:lnSpc>
                <a:buSzPct val="80000"/>
                <a:buFont typeface="Arial" charset="0"/>
                <a:buNone/>
              </a:pPr>
              <a:r>
                <a:rPr lang="en-US" sz="2400">
                  <a:solidFill>
                    <a:srgbClr val="000066"/>
                  </a:solidFill>
                </a:rPr>
                <a:t>The limit,     , is called </a:t>
              </a:r>
              <a:br>
                <a:rPr lang="en-US" sz="2400">
                  <a:solidFill>
                    <a:srgbClr val="000066"/>
                  </a:solidFill>
                </a:rPr>
              </a:br>
              <a:r>
                <a:rPr lang="en-US" sz="2400">
                  <a:solidFill>
                    <a:srgbClr val="FF0000"/>
                  </a:solidFill>
                </a:rPr>
                <a:t>the derivative of </a:t>
              </a:r>
              <a:r>
                <a:rPr lang="en-US" sz="2400" b="1" i="1">
                  <a:solidFill>
                    <a:srgbClr val="FF0000"/>
                  </a:solidFill>
                  <a:latin typeface="Times New Roman" pitchFamily="18" charset="0"/>
                </a:rPr>
                <a:t>s</a:t>
              </a:r>
              <a:r>
                <a:rPr lang="en-US" sz="2400">
                  <a:solidFill>
                    <a:srgbClr val="FF0000"/>
                  </a:solidFill>
                </a:rPr>
                <a:t> with respect to </a:t>
              </a:r>
              <a:r>
                <a:rPr lang="en-US" sz="2400" b="1" i="1">
                  <a:solidFill>
                    <a:srgbClr val="FF0000"/>
                  </a:solidFill>
                  <a:latin typeface="Times New Roman" pitchFamily="18" charset="0"/>
                </a:rPr>
                <a:t>t</a:t>
              </a:r>
              <a:r>
                <a:rPr lang="en-US" sz="2400">
                  <a:solidFill>
                    <a:srgbClr val="FF0000"/>
                  </a:solidFill>
                </a:rPr>
                <a:t>.</a:t>
              </a:r>
              <a:r>
                <a:rPr lang="en-US" sz="2400">
                  <a:solidFill>
                    <a:srgbClr val="000066"/>
                  </a:solidFill>
                </a:rPr>
                <a:t> </a:t>
              </a:r>
            </a:p>
          </p:txBody>
        </p:sp>
      </p:grpSp>
      <p:sp>
        <p:nvSpPr>
          <p:cNvPr id="629773" name="Rectangle 13"/>
          <p:cNvSpPr>
            <a:spLocks noChangeArrowheads="1"/>
          </p:cNvSpPr>
          <p:nvPr/>
        </p:nvSpPr>
        <p:spPr bwMode="auto">
          <a:xfrm>
            <a:off x="4389438" y="4692650"/>
            <a:ext cx="1154112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SzPct val="80000"/>
              <a:buFont typeface="Arial" charset="0"/>
              <a:buNone/>
            </a:pPr>
            <a:r>
              <a:rPr lang="en-US" sz="2400">
                <a:solidFill>
                  <a:srgbClr val="000066"/>
                </a:solidFill>
              </a:rPr>
              <a:t>E.g.     </a:t>
            </a:r>
          </a:p>
        </p:txBody>
      </p:sp>
      <p:graphicFrame>
        <p:nvGraphicFramePr>
          <p:cNvPr id="629774" name="Object 28"/>
          <p:cNvGraphicFramePr>
            <a:graphicFrameLocks noChangeAspect="1"/>
          </p:cNvGraphicFramePr>
          <p:nvPr/>
        </p:nvGraphicFramePr>
        <p:xfrm>
          <a:off x="5351463" y="4725988"/>
          <a:ext cx="17907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9830" name="Equation" r:id="rId12" imgW="1790700" imgH="444500" progId="Equation.DSMT4">
                  <p:embed/>
                </p:oleObj>
              </mc:Choice>
              <mc:Fallback>
                <p:oleObj name="Equation" r:id="rId12" imgW="1790700" imgH="444500" progId="Equation.DSMT4">
                  <p:embed/>
                  <p:pic>
                    <p:nvPicPr>
                      <p:cNvPr id="0" name="Picture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51463" y="4725988"/>
                        <a:ext cx="17907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29775" name="Rectangle 15"/>
          <p:cNvSpPr>
            <a:spLocks noChangeArrowheads="1"/>
          </p:cNvSpPr>
          <p:nvPr/>
        </p:nvSpPr>
        <p:spPr bwMode="auto">
          <a:xfrm>
            <a:off x="4511675" y="5854700"/>
            <a:ext cx="93186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SzPct val="80000"/>
              <a:buFont typeface="Arial" charset="0"/>
              <a:buNone/>
            </a:pPr>
            <a:r>
              <a:rPr lang="en-US" sz="2400">
                <a:solidFill>
                  <a:srgbClr val="000066"/>
                </a:solidFill>
              </a:rPr>
              <a:t>i.e.     </a:t>
            </a:r>
          </a:p>
        </p:txBody>
      </p:sp>
      <p:graphicFrame>
        <p:nvGraphicFramePr>
          <p:cNvPr id="629776" name="Object 29"/>
          <p:cNvGraphicFramePr>
            <a:graphicFrameLocks noChangeAspect="1"/>
          </p:cNvGraphicFramePr>
          <p:nvPr/>
        </p:nvGraphicFramePr>
        <p:xfrm>
          <a:off x="5484813" y="5989638"/>
          <a:ext cx="1270000" cy="25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9831" name="Equation" r:id="rId14" imgW="1269449" imgH="253890" progId="Equation.DSMT4">
                  <p:embed/>
                </p:oleObj>
              </mc:Choice>
              <mc:Fallback>
                <p:oleObj name="Equation" r:id="rId14" imgW="1269449" imgH="253890" progId="Equation.DSMT4">
                  <p:embed/>
                  <p:pic>
                    <p:nvPicPr>
                      <p:cNvPr id="0" name="Picture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4813" y="5989638"/>
                        <a:ext cx="1270000" cy="254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29777" name="Rectangle 17"/>
          <p:cNvSpPr>
            <a:spLocks noChangeArrowheads="1"/>
          </p:cNvSpPr>
          <p:nvPr/>
        </p:nvSpPr>
        <p:spPr bwMode="auto">
          <a:xfrm>
            <a:off x="4525963" y="4676775"/>
            <a:ext cx="4138612" cy="1712913"/>
          </a:xfrm>
          <a:prstGeom prst="rect">
            <a:avLst/>
          </a:prstGeom>
          <a:noFill/>
          <a:ln w="22225" algn="ctr">
            <a:solidFill>
              <a:schemeClr val="tx1"/>
            </a:solidFill>
            <a:miter lim="800000"/>
            <a:headEnd/>
            <a:tailEnd type="none" w="lg" len="lg"/>
          </a:ln>
        </p:spPr>
        <p:txBody>
          <a:bodyPr wrap="none" lIns="90000" tIns="46800" rIns="90000" bIns="46800" anchor="ctr"/>
          <a:lstStyle/>
          <a:p>
            <a:pPr>
              <a:lnSpc>
                <a:spcPct val="110000"/>
              </a:lnSpc>
            </a:pPr>
            <a:endParaRPr lang="en-ZA"/>
          </a:p>
        </p:txBody>
      </p:sp>
      <p:graphicFrame>
        <p:nvGraphicFramePr>
          <p:cNvPr id="629778" name="Object 30"/>
          <p:cNvGraphicFramePr>
            <a:graphicFrameLocks noChangeAspect="1"/>
          </p:cNvGraphicFramePr>
          <p:nvPr/>
        </p:nvGraphicFramePr>
        <p:xfrm>
          <a:off x="5337175" y="5214938"/>
          <a:ext cx="31115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9832" name="Equation" r:id="rId16" imgW="3111500" imgH="609600" progId="Equation.DSMT4">
                  <p:embed/>
                </p:oleObj>
              </mc:Choice>
              <mc:Fallback>
                <p:oleObj name="Equation" r:id="rId16" imgW="3111500" imgH="609600" progId="Equation.DSMT4">
                  <p:embed/>
                  <p:pic>
                    <p:nvPicPr>
                      <p:cNvPr id="0" name="Picture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7175" y="5214938"/>
                        <a:ext cx="3111500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97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97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6297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9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6297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97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0" presetClass="path" presetSubtype="0" accel="50000" decel="5000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0 -1.85185E-6 C -0.01233 -0.05787 -0.0599 -0.02014 -0.04358 0.01227 " pathEditMode="relative" rAng="0" ptsTypes="ff">
                                      <p:cBhvr>
                                        <p:cTn id="18" dur="2000" fill="hold"/>
                                        <p:tgtEl>
                                          <p:spTgt spid="62978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000" y="-2300"/>
                                    </p:animMotion>
                                  </p:childTnLst>
                                </p:cTn>
                              </p:par>
                              <p:par>
                                <p:cTn id="19" presetID="6" presetClass="emph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Scale>
                                      <p:cBhvr>
                                        <p:cTn id="20" dur="2000" fill="hold"/>
                                        <p:tgtEl>
                                          <p:spTgt spid="62978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3" presetClass="emph" presetSubtype="2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2" dur="1000" fill="hold"/>
                                        <p:tgtEl>
                                          <p:spTgt spid="62978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978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9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6297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97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6297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97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9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9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9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9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9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9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9779" grpId="0"/>
      <p:bldP spid="629781" grpId="0"/>
      <p:bldP spid="629782" grpId="0"/>
      <p:bldP spid="629765" grpId="0"/>
      <p:bldP spid="629773" grpId="0"/>
      <p:bldP spid="629775" grpId="0"/>
      <p:bldP spid="629777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1809" name="Rectangle 3"/>
          <p:cNvSpPr>
            <a:spLocks noGrp="1" noChangeArrowheads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PHY1012F</a:t>
            </a:r>
          </a:p>
        </p:txBody>
      </p:sp>
      <p:sp>
        <p:nvSpPr>
          <p:cNvPr id="631810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89E8E5AC-4F95-47CA-9EA6-7D66424816C1}" type="slidenum">
              <a:rPr lang="en-US" smtClean="0">
                <a:latin typeface="Koala"/>
              </a:rPr>
              <a:pPr>
                <a:defRPr/>
              </a:pPr>
              <a:t>26</a:t>
            </a:fld>
            <a:endParaRPr lang="en-US" smtClean="0">
              <a:latin typeface="Koala"/>
            </a:endParaRPr>
          </a:p>
        </p:txBody>
      </p:sp>
      <p:sp>
        <p:nvSpPr>
          <p:cNvPr id="631811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INSTANTANEOUS VELOCITY</a:t>
            </a:r>
          </a:p>
        </p:txBody>
      </p:sp>
      <p:sp>
        <p:nvSpPr>
          <p:cNvPr id="631812" name="Rectangle 4"/>
          <p:cNvSpPr>
            <a:spLocks noChangeArrowheads="1"/>
          </p:cNvSpPr>
          <p:nvPr/>
        </p:nvSpPr>
        <p:spPr bwMode="auto">
          <a:xfrm>
            <a:off x="179388" y="1344613"/>
            <a:ext cx="8774112" cy="2501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SzPct val="80000"/>
              <a:buFont typeface="Arial" charset="0"/>
              <a:buNone/>
            </a:pPr>
            <a:r>
              <a:rPr lang="en-US" sz="2400">
                <a:solidFill>
                  <a:srgbClr val="000066"/>
                </a:solidFill>
              </a:rPr>
              <a:t>The same process of shrinking the time interval to determine the instantaneous velocity at one particular time can also be applied to linear motion. </a:t>
            </a:r>
          </a:p>
          <a:p>
            <a:pPr marL="179388" lvl="1">
              <a:lnSpc>
                <a:spcPct val="110000"/>
              </a:lnSpc>
              <a:buSzPct val="80000"/>
              <a:buFont typeface="Arial" charset="0"/>
              <a:buNone/>
            </a:pPr>
            <a:endParaRPr lang="en-US" sz="2400">
              <a:solidFill>
                <a:srgbClr val="000066"/>
              </a:solidFill>
            </a:endParaRPr>
          </a:p>
          <a:p>
            <a:pPr marL="179388" lvl="1">
              <a:lnSpc>
                <a:spcPct val="110000"/>
              </a:lnSpc>
              <a:buSzPct val="80000"/>
              <a:buFont typeface="Arial" charset="0"/>
              <a:buNone/>
            </a:pPr>
            <a:r>
              <a:rPr lang="en-US" sz="2400">
                <a:solidFill>
                  <a:srgbClr val="000066"/>
                </a:solidFill>
              </a:rPr>
              <a:t>In this case, however, it is more helpful to make use of a position graph rather than a motion diagram…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3029" name="Rectangle 3"/>
          <p:cNvSpPr>
            <a:spLocks noGrp="1" noChangeArrowheads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PHY1012F</a:t>
            </a:r>
          </a:p>
        </p:txBody>
      </p:sp>
      <p:sp>
        <p:nvSpPr>
          <p:cNvPr id="423027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0687070-728E-48BB-8737-8823AD3EDF4E}" type="slidenum">
              <a:rPr lang="en-US" smtClean="0">
                <a:latin typeface="Koala"/>
              </a:rPr>
              <a:pPr>
                <a:defRPr/>
              </a:pPr>
              <a:t>27</a:t>
            </a:fld>
            <a:endParaRPr lang="en-US" smtClean="0">
              <a:latin typeface="Koala"/>
            </a:endParaRPr>
          </a:p>
        </p:txBody>
      </p:sp>
      <p:sp>
        <p:nvSpPr>
          <p:cNvPr id="422914" name="Line 2"/>
          <p:cNvSpPr>
            <a:spLocks noChangeShapeType="1"/>
          </p:cNvSpPr>
          <p:nvPr/>
        </p:nvSpPr>
        <p:spPr bwMode="auto">
          <a:xfrm rot="16200000" flipV="1">
            <a:off x="6331744" y="2566194"/>
            <a:ext cx="0" cy="2557462"/>
          </a:xfrm>
          <a:prstGeom prst="line">
            <a:avLst/>
          </a:prstGeom>
          <a:noFill/>
          <a:ln w="12700">
            <a:solidFill>
              <a:schemeClr val="bg2"/>
            </a:solidFill>
            <a:prstDash val="dash"/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422915" name="Line 3"/>
          <p:cNvSpPr>
            <a:spLocks noChangeShapeType="1"/>
          </p:cNvSpPr>
          <p:nvPr/>
        </p:nvSpPr>
        <p:spPr bwMode="auto">
          <a:xfrm rot="16200000" flipV="1">
            <a:off x="5671344" y="5018882"/>
            <a:ext cx="0" cy="1236662"/>
          </a:xfrm>
          <a:prstGeom prst="line">
            <a:avLst/>
          </a:prstGeom>
          <a:noFill/>
          <a:ln w="12700">
            <a:solidFill>
              <a:schemeClr val="bg2"/>
            </a:solidFill>
            <a:prstDash val="dash"/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422916" name="Line 4"/>
          <p:cNvSpPr>
            <a:spLocks noChangeShapeType="1"/>
          </p:cNvSpPr>
          <p:nvPr/>
        </p:nvSpPr>
        <p:spPr bwMode="auto">
          <a:xfrm rot="16200000" flipV="1">
            <a:off x="5671344" y="5204619"/>
            <a:ext cx="0" cy="1236662"/>
          </a:xfrm>
          <a:prstGeom prst="line">
            <a:avLst/>
          </a:prstGeom>
          <a:noFill/>
          <a:ln w="12700">
            <a:solidFill>
              <a:schemeClr val="bg2"/>
            </a:solidFill>
            <a:prstDash val="dash"/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422917" name="Line 5"/>
          <p:cNvSpPr>
            <a:spLocks noChangeShapeType="1"/>
          </p:cNvSpPr>
          <p:nvPr/>
        </p:nvSpPr>
        <p:spPr bwMode="auto">
          <a:xfrm rot="16200000" flipV="1">
            <a:off x="5912644" y="4242594"/>
            <a:ext cx="0" cy="1719262"/>
          </a:xfrm>
          <a:prstGeom prst="line">
            <a:avLst/>
          </a:prstGeom>
          <a:noFill/>
          <a:ln w="12700">
            <a:solidFill>
              <a:schemeClr val="bg2"/>
            </a:solidFill>
            <a:prstDash val="dash"/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422918" name="Line 6"/>
          <p:cNvSpPr>
            <a:spLocks noChangeShapeType="1"/>
          </p:cNvSpPr>
          <p:nvPr/>
        </p:nvSpPr>
        <p:spPr bwMode="auto">
          <a:xfrm rot="16200000" flipV="1">
            <a:off x="5791994" y="4644232"/>
            <a:ext cx="0" cy="1477962"/>
          </a:xfrm>
          <a:prstGeom prst="line">
            <a:avLst/>
          </a:prstGeom>
          <a:noFill/>
          <a:ln w="12700">
            <a:solidFill>
              <a:schemeClr val="bg2"/>
            </a:solidFill>
            <a:prstDash val="dash"/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422919" name="Line 7"/>
          <p:cNvSpPr>
            <a:spLocks noChangeShapeType="1"/>
          </p:cNvSpPr>
          <p:nvPr/>
        </p:nvSpPr>
        <p:spPr bwMode="auto">
          <a:xfrm rot="16200000" flipV="1">
            <a:off x="6364288" y="3028950"/>
            <a:ext cx="0" cy="2622550"/>
          </a:xfrm>
          <a:prstGeom prst="line">
            <a:avLst/>
          </a:prstGeom>
          <a:noFill/>
          <a:ln w="12700">
            <a:solidFill>
              <a:schemeClr val="bg2"/>
            </a:solidFill>
            <a:prstDash val="dash"/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422920" name="Line 8"/>
          <p:cNvSpPr>
            <a:spLocks noChangeShapeType="1"/>
          </p:cNvSpPr>
          <p:nvPr/>
        </p:nvSpPr>
        <p:spPr bwMode="auto">
          <a:xfrm rot="16200000" flipV="1">
            <a:off x="6360319" y="3440907"/>
            <a:ext cx="0" cy="2614612"/>
          </a:xfrm>
          <a:prstGeom prst="line">
            <a:avLst/>
          </a:prstGeom>
          <a:noFill/>
          <a:ln w="12700">
            <a:solidFill>
              <a:schemeClr val="bg2"/>
            </a:solidFill>
            <a:prstDash val="dash"/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423038" name="Rectangle 9"/>
          <p:cNvSpPr>
            <a:spLocks noChangeArrowheads="1"/>
          </p:cNvSpPr>
          <p:nvPr/>
        </p:nvSpPr>
        <p:spPr bwMode="auto">
          <a:xfrm>
            <a:off x="5689600" y="2998788"/>
            <a:ext cx="581025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>
              <a:lnSpc>
                <a:spcPct val="105000"/>
              </a:lnSpc>
            </a:pPr>
            <a:r>
              <a:rPr lang="en-GB" sz="2000" b="1">
                <a:solidFill>
                  <a:srgbClr val="000000"/>
                </a:solidFill>
                <a:latin typeface="Times New Roman" pitchFamily="18" charset="0"/>
              </a:rPr>
              <a:t>12</a:t>
            </a:r>
            <a:endParaRPr lang="en-US" sz="2000" b="1" baseline="-250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423039" name="Rectangle 10"/>
          <p:cNvSpPr>
            <a:spLocks noChangeArrowheads="1"/>
          </p:cNvSpPr>
          <p:nvPr/>
        </p:nvSpPr>
        <p:spPr bwMode="auto">
          <a:xfrm>
            <a:off x="6557963" y="2998788"/>
            <a:ext cx="581025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>
              <a:lnSpc>
                <a:spcPct val="105000"/>
              </a:lnSpc>
            </a:pPr>
            <a:r>
              <a:rPr lang="en-GB" sz="2000" b="1">
                <a:solidFill>
                  <a:srgbClr val="000000"/>
                </a:solidFill>
                <a:latin typeface="Times New Roman" pitchFamily="18" charset="0"/>
              </a:rPr>
              <a:t>14</a:t>
            </a:r>
            <a:endParaRPr lang="en-US" sz="2000" b="1" baseline="-250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423040" name="Rectangle 11"/>
          <p:cNvSpPr>
            <a:spLocks noChangeArrowheads="1"/>
          </p:cNvSpPr>
          <p:nvPr/>
        </p:nvSpPr>
        <p:spPr bwMode="auto">
          <a:xfrm>
            <a:off x="7424738" y="2998788"/>
            <a:ext cx="581025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>
              <a:lnSpc>
                <a:spcPct val="105000"/>
              </a:lnSpc>
            </a:pPr>
            <a:r>
              <a:rPr lang="en-GB" sz="2000" b="1">
                <a:solidFill>
                  <a:srgbClr val="000000"/>
                </a:solidFill>
                <a:latin typeface="Times New Roman" pitchFamily="18" charset="0"/>
              </a:rPr>
              <a:t>16</a:t>
            </a:r>
            <a:endParaRPr lang="en-US" sz="2000" b="1" baseline="-25000">
              <a:solidFill>
                <a:srgbClr val="000000"/>
              </a:solidFill>
              <a:latin typeface="Times New Roman" pitchFamily="18" charset="0"/>
            </a:endParaRPr>
          </a:p>
        </p:txBody>
      </p:sp>
      <p:grpSp>
        <p:nvGrpSpPr>
          <p:cNvPr id="422924" name="Group 12"/>
          <p:cNvGrpSpPr>
            <a:grpSpLocks/>
          </p:cNvGrpSpPr>
          <p:nvPr/>
        </p:nvGrpSpPr>
        <p:grpSpPr bwMode="auto">
          <a:xfrm>
            <a:off x="5400675" y="3779838"/>
            <a:ext cx="2065338" cy="2128837"/>
            <a:chOff x="3402" y="2381"/>
            <a:chExt cx="1301" cy="1341"/>
          </a:xfrm>
        </p:grpSpPr>
        <p:sp>
          <p:nvSpPr>
            <p:cNvPr id="423137" name="Line 13"/>
            <p:cNvSpPr>
              <a:spLocks noChangeShapeType="1"/>
            </p:cNvSpPr>
            <p:nvPr/>
          </p:nvSpPr>
          <p:spPr bwMode="auto">
            <a:xfrm flipV="1">
              <a:off x="4047" y="2381"/>
              <a:ext cx="0" cy="1341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prstDash val="dash"/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423138" name="Line 14"/>
            <p:cNvSpPr>
              <a:spLocks noChangeShapeType="1"/>
            </p:cNvSpPr>
            <p:nvPr/>
          </p:nvSpPr>
          <p:spPr bwMode="auto">
            <a:xfrm flipV="1">
              <a:off x="4268" y="2381"/>
              <a:ext cx="0" cy="1341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prstDash val="dash"/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423139" name="Line 15"/>
            <p:cNvSpPr>
              <a:spLocks noChangeShapeType="1"/>
            </p:cNvSpPr>
            <p:nvPr/>
          </p:nvSpPr>
          <p:spPr bwMode="auto">
            <a:xfrm flipV="1">
              <a:off x="3837" y="2381"/>
              <a:ext cx="0" cy="1341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prstDash val="dash"/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423140" name="Line 16"/>
            <p:cNvSpPr>
              <a:spLocks noChangeShapeType="1"/>
            </p:cNvSpPr>
            <p:nvPr/>
          </p:nvSpPr>
          <p:spPr bwMode="auto">
            <a:xfrm flipV="1">
              <a:off x="4703" y="2381"/>
              <a:ext cx="0" cy="1341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prstDash val="dash"/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423141" name="Line 17"/>
            <p:cNvSpPr>
              <a:spLocks noChangeShapeType="1"/>
            </p:cNvSpPr>
            <p:nvPr/>
          </p:nvSpPr>
          <p:spPr bwMode="auto">
            <a:xfrm flipV="1">
              <a:off x="3402" y="2381"/>
              <a:ext cx="0" cy="1341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prstDash val="dash"/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423142" name="Line 18"/>
            <p:cNvSpPr>
              <a:spLocks noChangeShapeType="1"/>
            </p:cNvSpPr>
            <p:nvPr/>
          </p:nvSpPr>
          <p:spPr bwMode="auto">
            <a:xfrm flipV="1">
              <a:off x="3616" y="2381"/>
              <a:ext cx="0" cy="1341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prstDash val="dash"/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423143" name="Line 19"/>
            <p:cNvSpPr>
              <a:spLocks noChangeShapeType="1"/>
            </p:cNvSpPr>
            <p:nvPr/>
          </p:nvSpPr>
          <p:spPr bwMode="auto">
            <a:xfrm flipV="1">
              <a:off x="4482" y="2381"/>
              <a:ext cx="0" cy="1341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prstDash val="dash"/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</p:grpSp>
      <p:sp>
        <p:nvSpPr>
          <p:cNvPr id="423042" name="Rectangle 27"/>
          <p:cNvSpPr>
            <a:spLocks noChangeArrowheads="1"/>
          </p:cNvSpPr>
          <p:nvPr/>
        </p:nvSpPr>
        <p:spPr bwMode="auto">
          <a:xfrm>
            <a:off x="2230438" y="2998788"/>
            <a:ext cx="581025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>
              <a:lnSpc>
                <a:spcPct val="105000"/>
              </a:lnSpc>
            </a:pPr>
            <a:r>
              <a:rPr lang="en-GB" sz="2000" b="1">
                <a:solidFill>
                  <a:srgbClr val="000000"/>
                </a:solidFill>
                <a:latin typeface="Times New Roman" pitchFamily="18" charset="0"/>
              </a:rPr>
              <a:t>4</a:t>
            </a:r>
            <a:endParaRPr lang="en-US" sz="2000" b="1" baseline="-250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423043" name="Rectangle 28"/>
          <p:cNvSpPr>
            <a:spLocks noChangeArrowheads="1"/>
          </p:cNvSpPr>
          <p:nvPr/>
        </p:nvSpPr>
        <p:spPr bwMode="auto">
          <a:xfrm>
            <a:off x="3092450" y="2998788"/>
            <a:ext cx="581025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>
              <a:lnSpc>
                <a:spcPct val="105000"/>
              </a:lnSpc>
            </a:pPr>
            <a:r>
              <a:rPr lang="en-GB" sz="2000" b="1">
                <a:solidFill>
                  <a:srgbClr val="000000"/>
                </a:solidFill>
                <a:latin typeface="Times New Roman" pitchFamily="18" charset="0"/>
              </a:rPr>
              <a:t>6</a:t>
            </a:r>
            <a:endParaRPr lang="en-US" sz="2000" b="1" baseline="-250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423044" name="Rectangle 29"/>
          <p:cNvSpPr>
            <a:spLocks noChangeArrowheads="1"/>
          </p:cNvSpPr>
          <p:nvPr/>
        </p:nvSpPr>
        <p:spPr bwMode="auto">
          <a:xfrm>
            <a:off x="3970338" y="2998788"/>
            <a:ext cx="581025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>
              <a:lnSpc>
                <a:spcPct val="105000"/>
              </a:lnSpc>
            </a:pPr>
            <a:r>
              <a:rPr lang="en-GB" sz="2000" b="1">
                <a:solidFill>
                  <a:srgbClr val="000000"/>
                </a:solidFill>
                <a:latin typeface="Times New Roman" pitchFamily="18" charset="0"/>
              </a:rPr>
              <a:t>8</a:t>
            </a:r>
            <a:endParaRPr lang="en-US" sz="2000" b="1" baseline="-250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423045" name="Rectangle 30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INSTANTANEOUS VELOCITY</a:t>
            </a:r>
          </a:p>
        </p:txBody>
      </p:sp>
      <p:sp>
        <p:nvSpPr>
          <p:cNvPr id="423046" name="Rectangle 31"/>
          <p:cNvSpPr>
            <a:spLocks noGrp="1" noChangeArrowheads="1"/>
          </p:cNvSpPr>
          <p:nvPr>
            <p:ph type="body" idx="4294967295"/>
          </p:nvPr>
        </p:nvSpPr>
        <p:spPr>
          <a:xfrm>
            <a:off x="179388" y="1343025"/>
            <a:ext cx="8774112" cy="895350"/>
          </a:xfrm>
        </p:spPr>
        <p:txBody>
          <a:bodyPr/>
          <a:lstStyle/>
          <a:p>
            <a:pPr lvl="1" indent="0" eaLnBrk="1" hangingPunct="1"/>
            <a:r>
              <a:rPr lang="en-US" smtClean="0"/>
              <a:t>The motion diagram represents an object whose speed is NOT constant, but increases uniformly each second:</a:t>
            </a:r>
          </a:p>
        </p:txBody>
      </p:sp>
      <p:sp>
        <p:nvSpPr>
          <p:cNvPr id="422944" name="Freeform 32"/>
          <p:cNvSpPr>
            <a:spLocks/>
          </p:cNvSpPr>
          <p:nvPr/>
        </p:nvSpPr>
        <p:spPr bwMode="auto">
          <a:xfrm>
            <a:off x="5054600" y="3840163"/>
            <a:ext cx="2409825" cy="2092325"/>
          </a:xfrm>
          <a:custGeom>
            <a:avLst/>
            <a:gdLst>
              <a:gd name="T0" fmla="*/ 0 w 1518"/>
              <a:gd name="T1" fmla="*/ 2147483647 h 1318"/>
              <a:gd name="T2" fmla="*/ 2147483647 w 1518"/>
              <a:gd name="T3" fmla="*/ 0 h 1318"/>
              <a:gd name="T4" fmla="*/ 0 60000 65536"/>
              <a:gd name="T5" fmla="*/ 0 60000 65536"/>
              <a:gd name="T6" fmla="*/ 0 w 1518"/>
              <a:gd name="T7" fmla="*/ 0 h 1318"/>
              <a:gd name="T8" fmla="*/ 1518 w 1518"/>
              <a:gd name="T9" fmla="*/ 1318 h 1318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518" h="1318">
                <a:moveTo>
                  <a:pt x="0" y="1318"/>
                </a:moveTo>
                <a:cubicBezTo>
                  <a:pt x="662" y="1175"/>
                  <a:pt x="1334" y="329"/>
                  <a:pt x="1518" y="0"/>
                </a:cubicBezTo>
              </a:path>
            </a:pathLst>
          </a:custGeom>
          <a:noFill/>
          <a:ln w="31750">
            <a:solidFill>
              <a:srgbClr val="3366FF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graphicFrame>
        <p:nvGraphicFramePr>
          <p:cNvPr id="422945" name="Object 114"/>
          <p:cNvGraphicFramePr>
            <a:graphicFrameLocks noChangeAspect="1"/>
          </p:cNvGraphicFramePr>
          <p:nvPr/>
        </p:nvGraphicFramePr>
        <p:xfrm>
          <a:off x="493713" y="2617788"/>
          <a:ext cx="203200" cy="261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3044" name="Equation" r:id="rId5" imgW="203112" imgH="291973" progId="Equation.DSMT4">
                  <p:embed/>
                </p:oleObj>
              </mc:Choice>
              <mc:Fallback>
                <p:oleObj name="Equation" r:id="rId5" imgW="203112" imgH="291973" progId="Equation.DSMT4">
                  <p:embed/>
                  <p:pic>
                    <p:nvPicPr>
                      <p:cNvPr id="0" name="Picture 1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3713" y="2617788"/>
                        <a:ext cx="203200" cy="2619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22950" name="Oval 38"/>
          <p:cNvSpPr>
            <a:spLocks noChangeAspect="1" noChangeArrowheads="1"/>
          </p:cNvSpPr>
          <p:nvPr/>
        </p:nvSpPr>
        <p:spPr bwMode="auto">
          <a:xfrm>
            <a:off x="6051550" y="5341938"/>
            <a:ext cx="93663" cy="93662"/>
          </a:xfrm>
          <a:prstGeom prst="ellipse">
            <a:avLst/>
          </a:prstGeom>
          <a:solidFill>
            <a:srgbClr val="3366FF"/>
          </a:solidFill>
          <a:ln w="9525" algn="ctr">
            <a:solidFill>
              <a:srgbClr val="3366FF"/>
            </a:solidFill>
            <a:round/>
            <a:headEnd/>
            <a:tailEnd/>
          </a:ln>
        </p:spPr>
        <p:txBody>
          <a:bodyPr wrap="none" lIns="90000" tIns="46800" rIns="90000" bIns="46800" anchor="ctr"/>
          <a:lstStyle/>
          <a:p>
            <a:pPr>
              <a:lnSpc>
                <a:spcPct val="110000"/>
              </a:lnSpc>
            </a:pPr>
            <a:endParaRPr lang="en-ZA"/>
          </a:p>
        </p:txBody>
      </p:sp>
      <p:grpSp>
        <p:nvGrpSpPr>
          <p:cNvPr id="422951" name="Group 39"/>
          <p:cNvGrpSpPr>
            <a:grpSpLocks/>
          </p:cNvGrpSpPr>
          <p:nvPr/>
        </p:nvGrpSpPr>
        <p:grpSpPr bwMode="auto">
          <a:xfrm>
            <a:off x="762000" y="2670175"/>
            <a:ext cx="319088" cy="119063"/>
            <a:chOff x="480" y="1682"/>
            <a:chExt cx="201" cy="75"/>
          </a:xfrm>
        </p:grpSpPr>
        <p:sp>
          <p:nvSpPr>
            <p:cNvPr id="423135" name="Line 40"/>
            <p:cNvSpPr>
              <a:spLocks noChangeShapeType="1"/>
            </p:cNvSpPr>
            <p:nvPr/>
          </p:nvSpPr>
          <p:spPr bwMode="auto">
            <a:xfrm>
              <a:off x="545" y="1721"/>
              <a:ext cx="136" cy="0"/>
            </a:xfrm>
            <a:prstGeom prst="line">
              <a:avLst/>
            </a:prstGeom>
            <a:noFill/>
            <a:ln w="38100">
              <a:solidFill>
                <a:srgbClr val="00CC00"/>
              </a:solidFill>
              <a:round/>
              <a:headEnd/>
              <a:tailEnd type="stealth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423136" name="Oval 41"/>
            <p:cNvSpPr>
              <a:spLocks noChangeAspect="1" noChangeArrowheads="1"/>
            </p:cNvSpPr>
            <p:nvPr/>
          </p:nvSpPr>
          <p:spPr bwMode="auto">
            <a:xfrm>
              <a:off x="480" y="1682"/>
              <a:ext cx="75" cy="75"/>
            </a:xfrm>
            <a:prstGeom prst="ellipse">
              <a:avLst/>
            </a:prstGeom>
            <a:solidFill>
              <a:srgbClr val="000066"/>
            </a:solidFill>
            <a:ln w="9525" algn="ctr">
              <a:solidFill>
                <a:srgbClr val="000066"/>
              </a:solidFill>
              <a:round/>
              <a:headEnd/>
              <a:tailEnd/>
            </a:ln>
          </p:spPr>
          <p:txBody>
            <a:bodyPr wrap="none" lIns="90000" tIns="46800" rIns="90000" bIns="46800" anchor="ctr"/>
            <a:lstStyle/>
            <a:p>
              <a:pPr>
                <a:lnSpc>
                  <a:spcPct val="110000"/>
                </a:lnSpc>
              </a:pPr>
              <a:endParaRPr lang="en-ZA"/>
            </a:p>
          </p:txBody>
        </p:sp>
      </p:grpSp>
      <p:sp>
        <p:nvSpPr>
          <p:cNvPr id="423050" name="Rectangle 42"/>
          <p:cNvSpPr>
            <a:spLocks noChangeArrowheads="1"/>
          </p:cNvSpPr>
          <p:nvPr/>
        </p:nvSpPr>
        <p:spPr bwMode="auto">
          <a:xfrm>
            <a:off x="3063875" y="2281238"/>
            <a:ext cx="2944813" cy="39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SzPct val="80000"/>
              <a:buFont typeface="Arial" charset="0"/>
              <a:buNone/>
            </a:pPr>
            <a:r>
              <a:rPr lang="en-ZA" sz="1800">
                <a:solidFill>
                  <a:srgbClr val="000066"/>
                </a:solidFill>
              </a:rPr>
              <a:t>1 frame per second</a:t>
            </a:r>
            <a:endParaRPr lang="en-US" sz="1800">
              <a:solidFill>
                <a:srgbClr val="000066"/>
              </a:solidFill>
            </a:endParaRPr>
          </a:p>
        </p:txBody>
      </p:sp>
      <p:sp>
        <p:nvSpPr>
          <p:cNvPr id="423051" name="Line 43"/>
          <p:cNvSpPr>
            <a:spLocks noChangeShapeType="1"/>
          </p:cNvSpPr>
          <p:nvPr/>
        </p:nvSpPr>
        <p:spPr bwMode="auto">
          <a:xfrm>
            <a:off x="525463" y="2962275"/>
            <a:ext cx="7718425" cy="3175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423052" name="Rectangle 44"/>
          <p:cNvSpPr>
            <a:spLocks noChangeArrowheads="1"/>
          </p:cNvSpPr>
          <p:nvPr/>
        </p:nvSpPr>
        <p:spPr bwMode="auto">
          <a:xfrm>
            <a:off x="8159750" y="2736850"/>
            <a:ext cx="850900" cy="39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46800" rIns="0" bIns="46800">
            <a:spAutoFit/>
          </a:bodyPr>
          <a:lstStyle/>
          <a:p>
            <a:pPr marL="179388" lvl="1" indent="1588">
              <a:lnSpc>
                <a:spcPct val="110000"/>
              </a:lnSpc>
            </a:pPr>
            <a:r>
              <a:rPr lang="en-US" sz="1800" b="1" i="1">
                <a:solidFill>
                  <a:srgbClr val="000066"/>
                </a:solidFill>
                <a:latin typeface="Times New Roman" pitchFamily="18" charset="0"/>
              </a:rPr>
              <a:t>s </a:t>
            </a:r>
            <a:r>
              <a:rPr lang="en-US" sz="1800" b="1">
                <a:solidFill>
                  <a:srgbClr val="000066"/>
                </a:solidFill>
                <a:latin typeface="Times New Roman" pitchFamily="18" charset="0"/>
              </a:rPr>
              <a:t>(m)</a:t>
            </a:r>
            <a:endParaRPr lang="en-US" sz="1800" b="1" i="1">
              <a:solidFill>
                <a:srgbClr val="000066"/>
              </a:solidFill>
              <a:latin typeface="Times New Roman" pitchFamily="18" charset="0"/>
            </a:endParaRPr>
          </a:p>
        </p:txBody>
      </p:sp>
      <p:sp>
        <p:nvSpPr>
          <p:cNvPr id="423053" name="Rectangle 45"/>
          <p:cNvSpPr>
            <a:spLocks noChangeArrowheads="1"/>
          </p:cNvSpPr>
          <p:nvPr/>
        </p:nvSpPr>
        <p:spPr bwMode="auto">
          <a:xfrm>
            <a:off x="647700" y="2998788"/>
            <a:ext cx="368300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lnSpc>
                <a:spcPct val="105000"/>
              </a:lnSpc>
            </a:pPr>
            <a:r>
              <a:rPr lang="en-GB" sz="2000" b="1">
                <a:solidFill>
                  <a:srgbClr val="000000"/>
                </a:solidFill>
                <a:latin typeface="Times New Roman" pitchFamily="18" charset="0"/>
              </a:rPr>
              <a:t>0</a:t>
            </a:r>
            <a:endParaRPr lang="en-US" sz="2000" b="1" baseline="-250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423054" name="Rectangle 46"/>
          <p:cNvSpPr>
            <a:spLocks noChangeArrowheads="1"/>
          </p:cNvSpPr>
          <p:nvPr/>
        </p:nvSpPr>
        <p:spPr bwMode="auto">
          <a:xfrm>
            <a:off x="1312863" y="2998788"/>
            <a:ext cx="666750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>
              <a:lnSpc>
                <a:spcPct val="105000"/>
              </a:lnSpc>
            </a:pPr>
            <a:r>
              <a:rPr lang="en-GB" sz="2000" b="1">
                <a:solidFill>
                  <a:srgbClr val="000000"/>
                </a:solidFill>
                <a:latin typeface="Times New Roman" pitchFamily="18" charset="0"/>
              </a:rPr>
              <a:t>2</a:t>
            </a:r>
            <a:endParaRPr lang="en-US" sz="2000" b="1" baseline="-25000">
              <a:solidFill>
                <a:srgbClr val="000000"/>
              </a:solidFill>
              <a:latin typeface="Times New Roman" pitchFamily="18" charset="0"/>
            </a:endParaRPr>
          </a:p>
        </p:txBody>
      </p:sp>
      <p:grpSp>
        <p:nvGrpSpPr>
          <p:cNvPr id="422959" name="Group 47"/>
          <p:cNvGrpSpPr>
            <a:grpSpLocks/>
          </p:cNvGrpSpPr>
          <p:nvPr/>
        </p:nvGrpSpPr>
        <p:grpSpPr bwMode="auto">
          <a:xfrm>
            <a:off x="1104900" y="2670175"/>
            <a:ext cx="534988" cy="119063"/>
            <a:chOff x="708" y="1682"/>
            <a:chExt cx="337" cy="75"/>
          </a:xfrm>
        </p:grpSpPr>
        <p:sp>
          <p:nvSpPr>
            <p:cNvPr id="423133" name="Line 48"/>
            <p:cNvSpPr>
              <a:spLocks noChangeShapeType="1"/>
            </p:cNvSpPr>
            <p:nvPr/>
          </p:nvSpPr>
          <p:spPr bwMode="auto">
            <a:xfrm>
              <a:off x="773" y="1721"/>
              <a:ext cx="272" cy="0"/>
            </a:xfrm>
            <a:prstGeom prst="line">
              <a:avLst/>
            </a:prstGeom>
            <a:noFill/>
            <a:ln w="38100">
              <a:solidFill>
                <a:srgbClr val="00CC00"/>
              </a:solidFill>
              <a:round/>
              <a:headEnd/>
              <a:tailEnd type="stealth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423134" name="Oval 49"/>
            <p:cNvSpPr>
              <a:spLocks noChangeAspect="1" noChangeArrowheads="1"/>
            </p:cNvSpPr>
            <p:nvPr/>
          </p:nvSpPr>
          <p:spPr bwMode="auto">
            <a:xfrm>
              <a:off x="708" y="1682"/>
              <a:ext cx="75" cy="75"/>
            </a:xfrm>
            <a:prstGeom prst="ellipse">
              <a:avLst/>
            </a:prstGeom>
            <a:solidFill>
              <a:srgbClr val="000066"/>
            </a:solidFill>
            <a:ln w="9525" algn="ctr">
              <a:solidFill>
                <a:srgbClr val="000066"/>
              </a:solidFill>
              <a:round/>
              <a:headEnd/>
              <a:tailEnd/>
            </a:ln>
          </p:spPr>
          <p:txBody>
            <a:bodyPr wrap="none" lIns="90000" tIns="46800" rIns="90000" bIns="46800" anchor="ctr"/>
            <a:lstStyle/>
            <a:p>
              <a:pPr>
                <a:lnSpc>
                  <a:spcPct val="110000"/>
                </a:lnSpc>
              </a:pPr>
              <a:endParaRPr lang="en-ZA"/>
            </a:p>
          </p:txBody>
        </p:sp>
      </p:grpSp>
      <p:sp>
        <p:nvSpPr>
          <p:cNvPr id="422962" name="Oval 50"/>
          <p:cNvSpPr>
            <a:spLocks noChangeAspect="1" noChangeArrowheads="1"/>
          </p:cNvSpPr>
          <p:nvPr/>
        </p:nvSpPr>
        <p:spPr bwMode="auto">
          <a:xfrm>
            <a:off x="5346700" y="5780088"/>
            <a:ext cx="93663" cy="93662"/>
          </a:xfrm>
          <a:prstGeom prst="ellipse">
            <a:avLst/>
          </a:prstGeom>
          <a:solidFill>
            <a:srgbClr val="3366FF"/>
          </a:solidFill>
          <a:ln w="9525" algn="ctr">
            <a:solidFill>
              <a:srgbClr val="3366FF"/>
            </a:solidFill>
            <a:round/>
            <a:headEnd/>
            <a:tailEnd/>
          </a:ln>
        </p:spPr>
        <p:txBody>
          <a:bodyPr wrap="none" lIns="90000" tIns="46800" rIns="90000" bIns="46800" anchor="ctr"/>
          <a:lstStyle/>
          <a:p>
            <a:pPr>
              <a:lnSpc>
                <a:spcPct val="110000"/>
              </a:lnSpc>
            </a:pPr>
            <a:endParaRPr lang="en-ZA"/>
          </a:p>
        </p:txBody>
      </p:sp>
      <p:grpSp>
        <p:nvGrpSpPr>
          <p:cNvPr id="422963" name="Group 51"/>
          <p:cNvGrpSpPr>
            <a:grpSpLocks/>
          </p:cNvGrpSpPr>
          <p:nvPr/>
        </p:nvGrpSpPr>
        <p:grpSpPr bwMode="auto">
          <a:xfrm>
            <a:off x="1666875" y="2670175"/>
            <a:ext cx="773113" cy="119063"/>
            <a:chOff x="1062" y="1682"/>
            <a:chExt cx="487" cy="75"/>
          </a:xfrm>
        </p:grpSpPr>
        <p:sp>
          <p:nvSpPr>
            <p:cNvPr id="423131" name="Line 52"/>
            <p:cNvSpPr>
              <a:spLocks noChangeShapeType="1"/>
            </p:cNvSpPr>
            <p:nvPr/>
          </p:nvSpPr>
          <p:spPr bwMode="auto">
            <a:xfrm>
              <a:off x="1141" y="1721"/>
              <a:ext cx="408" cy="0"/>
            </a:xfrm>
            <a:prstGeom prst="line">
              <a:avLst/>
            </a:prstGeom>
            <a:noFill/>
            <a:ln w="38100">
              <a:solidFill>
                <a:srgbClr val="00CC00"/>
              </a:solidFill>
              <a:round/>
              <a:headEnd/>
              <a:tailEnd type="stealth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423132" name="Oval 53"/>
            <p:cNvSpPr>
              <a:spLocks noChangeAspect="1" noChangeArrowheads="1"/>
            </p:cNvSpPr>
            <p:nvPr/>
          </p:nvSpPr>
          <p:spPr bwMode="auto">
            <a:xfrm>
              <a:off x="1062" y="1682"/>
              <a:ext cx="75" cy="75"/>
            </a:xfrm>
            <a:prstGeom prst="ellipse">
              <a:avLst/>
            </a:prstGeom>
            <a:solidFill>
              <a:srgbClr val="000066"/>
            </a:solidFill>
            <a:ln w="9525" algn="ctr">
              <a:solidFill>
                <a:srgbClr val="000066"/>
              </a:solidFill>
              <a:round/>
              <a:headEnd/>
              <a:tailEnd/>
            </a:ln>
          </p:spPr>
          <p:txBody>
            <a:bodyPr wrap="none" lIns="90000" tIns="46800" rIns="90000" bIns="46800" anchor="ctr"/>
            <a:lstStyle/>
            <a:p>
              <a:pPr>
                <a:lnSpc>
                  <a:spcPct val="110000"/>
                </a:lnSpc>
              </a:pPr>
              <a:endParaRPr lang="en-ZA"/>
            </a:p>
          </p:txBody>
        </p:sp>
      </p:grpSp>
      <p:sp>
        <p:nvSpPr>
          <p:cNvPr id="422966" name="Oval 54"/>
          <p:cNvSpPr>
            <a:spLocks noChangeAspect="1" noChangeArrowheads="1"/>
          </p:cNvSpPr>
          <p:nvPr/>
        </p:nvSpPr>
        <p:spPr bwMode="auto">
          <a:xfrm>
            <a:off x="5695950" y="5595938"/>
            <a:ext cx="93663" cy="93662"/>
          </a:xfrm>
          <a:prstGeom prst="ellipse">
            <a:avLst/>
          </a:prstGeom>
          <a:solidFill>
            <a:srgbClr val="3366FF"/>
          </a:solidFill>
          <a:ln w="9525" algn="ctr">
            <a:solidFill>
              <a:srgbClr val="3366FF"/>
            </a:solidFill>
            <a:round/>
            <a:headEnd/>
            <a:tailEnd/>
          </a:ln>
        </p:spPr>
        <p:txBody>
          <a:bodyPr wrap="none" lIns="90000" tIns="46800" rIns="90000" bIns="46800" anchor="ctr"/>
          <a:lstStyle/>
          <a:p>
            <a:pPr>
              <a:lnSpc>
                <a:spcPct val="110000"/>
              </a:lnSpc>
            </a:pPr>
            <a:endParaRPr lang="en-ZA"/>
          </a:p>
        </p:txBody>
      </p:sp>
      <p:grpSp>
        <p:nvGrpSpPr>
          <p:cNvPr id="422967" name="Group 55"/>
          <p:cNvGrpSpPr>
            <a:grpSpLocks/>
          </p:cNvGrpSpPr>
          <p:nvPr/>
        </p:nvGrpSpPr>
        <p:grpSpPr bwMode="auto">
          <a:xfrm>
            <a:off x="3465513" y="2670175"/>
            <a:ext cx="1189037" cy="119063"/>
            <a:chOff x="2291" y="1682"/>
            <a:chExt cx="749" cy="75"/>
          </a:xfrm>
        </p:grpSpPr>
        <p:sp>
          <p:nvSpPr>
            <p:cNvPr id="423129" name="Line 56"/>
            <p:cNvSpPr>
              <a:spLocks noChangeShapeType="1"/>
            </p:cNvSpPr>
            <p:nvPr/>
          </p:nvSpPr>
          <p:spPr bwMode="auto">
            <a:xfrm>
              <a:off x="2360" y="1721"/>
              <a:ext cx="680" cy="0"/>
            </a:xfrm>
            <a:prstGeom prst="line">
              <a:avLst/>
            </a:prstGeom>
            <a:noFill/>
            <a:ln w="38100">
              <a:solidFill>
                <a:srgbClr val="00CC00"/>
              </a:solidFill>
              <a:round/>
              <a:headEnd/>
              <a:tailEnd type="stealth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423130" name="Oval 57"/>
            <p:cNvSpPr>
              <a:spLocks noChangeAspect="1" noChangeArrowheads="1"/>
            </p:cNvSpPr>
            <p:nvPr/>
          </p:nvSpPr>
          <p:spPr bwMode="auto">
            <a:xfrm>
              <a:off x="2291" y="1682"/>
              <a:ext cx="75" cy="75"/>
            </a:xfrm>
            <a:prstGeom prst="ellipse">
              <a:avLst/>
            </a:prstGeom>
            <a:solidFill>
              <a:srgbClr val="000066"/>
            </a:solidFill>
            <a:ln w="9525" algn="ctr">
              <a:solidFill>
                <a:srgbClr val="000066"/>
              </a:solidFill>
              <a:round/>
              <a:headEnd/>
              <a:tailEnd/>
            </a:ln>
          </p:spPr>
          <p:txBody>
            <a:bodyPr wrap="none" lIns="90000" tIns="46800" rIns="90000" bIns="46800" anchor="ctr"/>
            <a:lstStyle/>
            <a:p>
              <a:pPr>
                <a:lnSpc>
                  <a:spcPct val="110000"/>
                </a:lnSpc>
              </a:pPr>
              <a:endParaRPr lang="en-ZA"/>
            </a:p>
          </p:txBody>
        </p:sp>
      </p:grpSp>
      <p:sp>
        <p:nvSpPr>
          <p:cNvPr id="422970" name="Oval 58"/>
          <p:cNvSpPr>
            <a:spLocks noChangeAspect="1" noChangeArrowheads="1"/>
          </p:cNvSpPr>
          <p:nvPr/>
        </p:nvSpPr>
        <p:spPr bwMode="auto">
          <a:xfrm>
            <a:off x="6381750" y="5062538"/>
            <a:ext cx="93663" cy="93662"/>
          </a:xfrm>
          <a:prstGeom prst="ellipse">
            <a:avLst/>
          </a:prstGeom>
          <a:solidFill>
            <a:srgbClr val="3366FF"/>
          </a:solidFill>
          <a:ln w="9525" algn="ctr">
            <a:solidFill>
              <a:srgbClr val="3366FF"/>
            </a:solidFill>
            <a:round/>
            <a:headEnd/>
            <a:tailEnd/>
          </a:ln>
        </p:spPr>
        <p:txBody>
          <a:bodyPr wrap="none" lIns="90000" tIns="46800" rIns="90000" bIns="46800" anchor="ctr"/>
          <a:lstStyle/>
          <a:p>
            <a:pPr>
              <a:lnSpc>
                <a:spcPct val="110000"/>
              </a:lnSpc>
            </a:pPr>
            <a:endParaRPr lang="en-ZA"/>
          </a:p>
        </p:txBody>
      </p:sp>
      <p:grpSp>
        <p:nvGrpSpPr>
          <p:cNvPr id="422971" name="Group 59"/>
          <p:cNvGrpSpPr>
            <a:grpSpLocks/>
          </p:cNvGrpSpPr>
          <p:nvPr/>
        </p:nvGrpSpPr>
        <p:grpSpPr bwMode="auto">
          <a:xfrm>
            <a:off x="4672013" y="2670175"/>
            <a:ext cx="1385887" cy="119063"/>
            <a:chOff x="3063" y="1682"/>
            <a:chExt cx="873" cy="75"/>
          </a:xfrm>
        </p:grpSpPr>
        <p:sp>
          <p:nvSpPr>
            <p:cNvPr id="423127" name="Line 60"/>
            <p:cNvSpPr>
              <a:spLocks noChangeShapeType="1"/>
            </p:cNvSpPr>
            <p:nvPr/>
          </p:nvSpPr>
          <p:spPr bwMode="auto">
            <a:xfrm>
              <a:off x="3120" y="1721"/>
              <a:ext cx="816" cy="0"/>
            </a:xfrm>
            <a:prstGeom prst="line">
              <a:avLst/>
            </a:prstGeom>
            <a:noFill/>
            <a:ln w="38100">
              <a:solidFill>
                <a:srgbClr val="00CC00"/>
              </a:solidFill>
              <a:round/>
              <a:headEnd/>
              <a:tailEnd type="stealth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423128" name="Oval 61"/>
            <p:cNvSpPr>
              <a:spLocks noChangeAspect="1" noChangeArrowheads="1"/>
            </p:cNvSpPr>
            <p:nvPr/>
          </p:nvSpPr>
          <p:spPr bwMode="auto">
            <a:xfrm>
              <a:off x="3063" y="1682"/>
              <a:ext cx="75" cy="75"/>
            </a:xfrm>
            <a:prstGeom prst="ellipse">
              <a:avLst/>
            </a:prstGeom>
            <a:solidFill>
              <a:srgbClr val="000066"/>
            </a:solidFill>
            <a:ln w="9525" algn="ctr">
              <a:solidFill>
                <a:srgbClr val="000066"/>
              </a:solidFill>
              <a:round/>
              <a:headEnd/>
              <a:tailEnd/>
            </a:ln>
          </p:spPr>
          <p:txBody>
            <a:bodyPr wrap="none" lIns="90000" tIns="46800" rIns="90000" bIns="46800" anchor="ctr"/>
            <a:lstStyle/>
            <a:p>
              <a:pPr>
                <a:lnSpc>
                  <a:spcPct val="110000"/>
                </a:lnSpc>
              </a:pPr>
              <a:endParaRPr lang="en-ZA"/>
            </a:p>
          </p:txBody>
        </p:sp>
      </p:grpSp>
      <p:sp>
        <p:nvSpPr>
          <p:cNvPr id="422974" name="Oval 62"/>
          <p:cNvSpPr>
            <a:spLocks noChangeAspect="1" noChangeArrowheads="1"/>
          </p:cNvSpPr>
          <p:nvPr/>
        </p:nvSpPr>
        <p:spPr bwMode="auto">
          <a:xfrm>
            <a:off x="6727825" y="4703763"/>
            <a:ext cx="93663" cy="93662"/>
          </a:xfrm>
          <a:prstGeom prst="ellipse">
            <a:avLst/>
          </a:prstGeom>
          <a:solidFill>
            <a:srgbClr val="3366FF"/>
          </a:solidFill>
          <a:ln w="9525" algn="ctr">
            <a:solidFill>
              <a:srgbClr val="3366FF"/>
            </a:solidFill>
            <a:round/>
            <a:headEnd/>
            <a:tailEnd/>
          </a:ln>
        </p:spPr>
        <p:txBody>
          <a:bodyPr wrap="none" lIns="90000" tIns="46800" rIns="90000" bIns="46800" anchor="ctr"/>
          <a:lstStyle/>
          <a:p>
            <a:pPr>
              <a:lnSpc>
                <a:spcPct val="110000"/>
              </a:lnSpc>
            </a:pPr>
            <a:endParaRPr lang="en-ZA"/>
          </a:p>
        </p:txBody>
      </p:sp>
      <p:grpSp>
        <p:nvGrpSpPr>
          <p:cNvPr id="422975" name="Group 63"/>
          <p:cNvGrpSpPr>
            <a:grpSpLocks/>
          </p:cNvGrpSpPr>
          <p:nvPr/>
        </p:nvGrpSpPr>
        <p:grpSpPr bwMode="auto">
          <a:xfrm>
            <a:off x="6073775" y="2670175"/>
            <a:ext cx="1554163" cy="119063"/>
            <a:chOff x="3826" y="1682"/>
            <a:chExt cx="979" cy="75"/>
          </a:xfrm>
        </p:grpSpPr>
        <p:sp>
          <p:nvSpPr>
            <p:cNvPr id="423125" name="Line 64"/>
            <p:cNvSpPr>
              <a:spLocks noChangeShapeType="1"/>
            </p:cNvSpPr>
            <p:nvPr/>
          </p:nvSpPr>
          <p:spPr bwMode="auto">
            <a:xfrm>
              <a:off x="3898" y="1721"/>
              <a:ext cx="907" cy="0"/>
            </a:xfrm>
            <a:prstGeom prst="line">
              <a:avLst/>
            </a:prstGeom>
            <a:noFill/>
            <a:ln w="38100">
              <a:solidFill>
                <a:srgbClr val="00CC00"/>
              </a:solidFill>
              <a:round/>
              <a:headEnd/>
              <a:tailEnd type="stealth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423126" name="Oval 65"/>
            <p:cNvSpPr>
              <a:spLocks noChangeAspect="1" noChangeArrowheads="1"/>
            </p:cNvSpPr>
            <p:nvPr/>
          </p:nvSpPr>
          <p:spPr bwMode="auto">
            <a:xfrm>
              <a:off x="3826" y="1682"/>
              <a:ext cx="75" cy="75"/>
            </a:xfrm>
            <a:prstGeom prst="ellipse">
              <a:avLst/>
            </a:prstGeom>
            <a:solidFill>
              <a:srgbClr val="000066"/>
            </a:solidFill>
            <a:ln w="9525" algn="ctr">
              <a:solidFill>
                <a:srgbClr val="000066"/>
              </a:solidFill>
              <a:round/>
              <a:headEnd/>
              <a:tailEnd/>
            </a:ln>
          </p:spPr>
          <p:txBody>
            <a:bodyPr wrap="none" lIns="90000" tIns="46800" rIns="90000" bIns="46800" anchor="ctr"/>
            <a:lstStyle/>
            <a:p>
              <a:pPr>
                <a:lnSpc>
                  <a:spcPct val="110000"/>
                </a:lnSpc>
              </a:pPr>
              <a:endParaRPr lang="en-ZA"/>
            </a:p>
          </p:txBody>
        </p:sp>
      </p:grpSp>
      <p:sp>
        <p:nvSpPr>
          <p:cNvPr id="422978" name="Oval 66"/>
          <p:cNvSpPr>
            <a:spLocks noChangeAspect="1" noChangeArrowheads="1"/>
          </p:cNvSpPr>
          <p:nvPr/>
        </p:nvSpPr>
        <p:spPr bwMode="auto">
          <a:xfrm>
            <a:off x="7069138" y="4294188"/>
            <a:ext cx="93662" cy="93662"/>
          </a:xfrm>
          <a:prstGeom prst="ellipse">
            <a:avLst/>
          </a:prstGeom>
          <a:solidFill>
            <a:srgbClr val="3366FF"/>
          </a:solidFill>
          <a:ln w="9525" algn="ctr">
            <a:solidFill>
              <a:srgbClr val="3366FF"/>
            </a:solidFill>
            <a:round/>
            <a:headEnd/>
            <a:tailEnd/>
          </a:ln>
        </p:spPr>
        <p:txBody>
          <a:bodyPr wrap="none" lIns="90000" tIns="46800" rIns="90000" bIns="46800" anchor="ctr"/>
          <a:lstStyle/>
          <a:p>
            <a:pPr>
              <a:lnSpc>
                <a:spcPct val="110000"/>
              </a:lnSpc>
            </a:pPr>
            <a:endParaRPr lang="en-ZA"/>
          </a:p>
        </p:txBody>
      </p:sp>
      <p:sp>
        <p:nvSpPr>
          <p:cNvPr id="422979" name="Oval 67"/>
          <p:cNvSpPr>
            <a:spLocks noChangeAspect="1" noChangeArrowheads="1"/>
          </p:cNvSpPr>
          <p:nvPr/>
        </p:nvSpPr>
        <p:spPr bwMode="auto">
          <a:xfrm>
            <a:off x="7410450" y="3800475"/>
            <a:ext cx="93663" cy="93663"/>
          </a:xfrm>
          <a:prstGeom prst="ellipse">
            <a:avLst/>
          </a:prstGeom>
          <a:solidFill>
            <a:srgbClr val="3366FF"/>
          </a:solidFill>
          <a:ln w="9525" algn="ctr">
            <a:solidFill>
              <a:srgbClr val="3366FF"/>
            </a:solidFill>
            <a:round/>
            <a:headEnd/>
            <a:tailEnd/>
          </a:ln>
        </p:spPr>
        <p:txBody>
          <a:bodyPr wrap="none" lIns="90000" tIns="46800" rIns="90000" bIns="46800" anchor="ctr"/>
          <a:lstStyle/>
          <a:p>
            <a:pPr>
              <a:lnSpc>
                <a:spcPct val="110000"/>
              </a:lnSpc>
            </a:pPr>
            <a:endParaRPr lang="en-ZA"/>
          </a:p>
        </p:txBody>
      </p:sp>
      <p:sp>
        <p:nvSpPr>
          <p:cNvPr id="422980" name="Oval 68"/>
          <p:cNvSpPr>
            <a:spLocks noChangeAspect="1" noChangeArrowheads="1"/>
          </p:cNvSpPr>
          <p:nvPr/>
        </p:nvSpPr>
        <p:spPr bwMode="auto">
          <a:xfrm>
            <a:off x="7648575" y="2670175"/>
            <a:ext cx="119063" cy="119063"/>
          </a:xfrm>
          <a:prstGeom prst="ellipse">
            <a:avLst/>
          </a:prstGeom>
          <a:solidFill>
            <a:srgbClr val="000066"/>
          </a:solidFill>
          <a:ln w="9525" algn="ctr">
            <a:solidFill>
              <a:srgbClr val="000066"/>
            </a:solidFill>
            <a:round/>
            <a:headEnd/>
            <a:tailEnd/>
          </a:ln>
        </p:spPr>
        <p:txBody>
          <a:bodyPr wrap="none" lIns="90000" tIns="46800" rIns="90000" bIns="46800" anchor="ctr"/>
          <a:lstStyle/>
          <a:p>
            <a:pPr>
              <a:lnSpc>
                <a:spcPct val="110000"/>
              </a:lnSpc>
            </a:pPr>
            <a:endParaRPr lang="en-ZA"/>
          </a:p>
        </p:txBody>
      </p:sp>
      <p:grpSp>
        <p:nvGrpSpPr>
          <p:cNvPr id="423067" name="Group 69"/>
          <p:cNvGrpSpPr>
            <a:grpSpLocks/>
          </p:cNvGrpSpPr>
          <p:nvPr/>
        </p:nvGrpSpPr>
        <p:grpSpPr bwMode="auto">
          <a:xfrm>
            <a:off x="801688" y="2963863"/>
            <a:ext cx="6915150" cy="112712"/>
            <a:chOff x="685" y="2035"/>
            <a:chExt cx="4558" cy="75"/>
          </a:xfrm>
        </p:grpSpPr>
        <p:sp>
          <p:nvSpPr>
            <p:cNvPr id="423116" name="Line 70"/>
            <p:cNvSpPr>
              <a:spLocks noChangeShapeType="1"/>
            </p:cNvSpPr>
            <p:nvPr/>
          </p:nvSpPr>
          <p:spPr bwMode="auto">
            <a:xfrm>
              <a:off x="685" y="2035"/>
              <a:ext cx="0" cy="75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423117" name="Line 71"/>
            <p:cNvSpPr>
              <a:spLocks noChangeShapeType="1"/>
            </p:cNvSpPr>
            <p:nvPr/>
          </p:nvSpPr>
          <p:spPr bwMode="auto">
            <a:xfrm>
              <a:off x="1820" y="2035"/>
              <a:ext cx="0" cy="75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423118" name="Line 72"/>
            <p:cNvSpPr>
              <a:spLocks noChangeShapeType="1"/>
            </p:cNvSpPr>
            <p:nvPr/>
          </p:nvSpPr>
          <p:spPr bwMode="auto">
            <a:xfrm>
              <a:off x="2391" y="2035"/>
              <a:ext cx="0" cy="75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423119" name="Line 73"/>
            <p:cNvSpPr>
              <a:spLocks noChangeShapeType="1"/>
            </p:cNvSpPr>
            <p:nvPr/>
          </p:nvSpPr>
          <p:spPr bwMode="auto">
            <a:xfrm>
              <a:off x="2963" y="2035"/>
              <a:ext cx="0" cy="75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423120" name="Line 74"/>
            <p:cNvSpPr>
              <a:spLocks noChangeShapeType="1"/>
            </p:cNvSpPr>
            <p:nvPr/>
          </p:nvSpPr>
          <p:spPr bwMode="auto">
            <a:xfrm>
              <a:off x="1247" y="2035"/>
              <a:ext cx="0" cy="75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423121" name="Line 75"/>
            <p:cNvSpPr>
              <a:spLocks noChangeShapeType="1"/>
            </p:cNvSpPr>
            <p:nvPr/>
          </p:nvSpPr>
          <p:spPr bwMode="auto">
            <a:xfrm>
              <a:off x="4100" y="2035"/>
              <a:ext cx="0" cy="75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423122" name="Line 76"/>
            <p:cNvSpPr>
              <a:spLocks noChangeShapeType="1"/>
            </p:cNvSpPr>
            <p:nvPr/>
          </p:nvSpPr>
          <p:spPr bwMode="auto">
            <a:xfrm>
              <a:off x="4671" y="2035"/>
              <a:ext cx="0" cy="75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423123" name="Line 77"/>
            <p:cNvSpPr>
              <a:spLocks noChangeShapeType="1"/>
            </p:cNvSpPr>
            <p:nvPr/>
          </p:nvSpPr>
          <p:spPr bwMode="auto">
            <a:xfrm>
              <a:off x="5243" y="2035"/>
              <a:ext cx="0" cy="75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423124" name="Line 78"/>
            <p:cNvSpPr>
              <a:spLocks noChangeShapeType="1"/>
            </p:cNvSpPr>
            <p:nvPr/>
          </p:nvSpPr>
          <p:spPr bwMode="auto">
            <a:xfrm>
              <a:off x="3527" y="2035"/>
              <a:ext cx="0" cy="75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</p:grpSp>
      <p:sp>
        <p:nvSpPr>
          <p:cNvPr id="423068" name="Rectangle 79"/>
          <p:cNvSpPr>
            <a:spLocks noChangeArrowheads="1"/>
          </p:cNvSpPr>
          <p:nvPr/>
        </p:nvSpPr>
        <p:spPr bwMode="auto">
          <a:xfrm>
            <a:off x="4821238" y="2998788"/>
            <a:ext cx="581025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>
              <a:lnSpc>
                <a:spcPct val="105000"/>
              </a:lnSpc>
            </a:pPr>
            <a:r>
              <a:rPr lang="en-GB" sz="2000" b="1">
                <a:solidFill>
                  <a:srgbClr val="000000"/>
                </a:solidFill>
                <a:latin typeface="Times New Roman" pitchFamily="18" charset="0"/>
              </a:rPr>
              <a:t>10</a:t>
            </a:r>
            <a:endParaRPr lang="en-US" sz="2000" b="1" baseline="-250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422992" name="Rectangle 80"/>
          <p:cNvSpPr>
            <a:spLocks noChangeArrowheads="1"/>
          </p:cNvSpPr>
          <p:nvPr/>
        </p:nvSpPr>
        <p:spPr bwMode="auto">
          <a:xfrm>
            <a:off x="179388" y="3781425"/>
            <a:ext cx="3878262" cy="210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SzPct val="80000"/>
              <a:buFont typeface="Arial" charset="0"/>
              <a:buNone/>
            </a:pPr>
            <a:r>
              <a:rPr lang="en-US" sz="2400">
                <a:solidFill>
                  <a:srgbClr val="000066"/>
                </a:solidFill>
              </a:rPr>
              <a:t>(Plotting uniformly accelerated motion against time results in a parabolically-shaped position graph.)</a:t>
            </a:r>
          </a:p>
        </p:txBody>
      </p:sp>
      <p:grpSp>
        <p:nvGrpSpPr>
          <p:cNvPr id="2" name="Group 117"/>
          <p:cNvGrpSpPr>
            <a:grpSpLocks/>
          </p:cNvGrpSpPr>
          <p:nvPr/>
        </p:nvGrpSpPr>
        <p:grpSpPr bwMode="auto">
          <a:xfrm>
            <a:off x="4184650" y="3330575"/>
            <a:ext cx="4697413" cy="3086100"/>
            <a:chOff x="2636" y="2098"/>
            <a:chExt cx="2959" cy="1944"/>
          </a:xfrm>
        </p:grpSpPr>
        <p:grpSp>
          <p:nvGrpSpPr>
            <p:cNvPr id="423080" name="Group 116"/>
            <p:cNvGrpSpPr>
              <a:grpSpLocks/>
            </p:cNvGrpSpPr>
            <p:nvPr/>
          </p:nvGrpSpPr>
          <p:grpSpPr bwMode="auto">
            <a:xfrm>
              <a:off x="3023" y="3591"/>
              <a:ext cx="2572" cy="451"/>
              <a:chOff x="3023" y="3591"/>
              <a:chExt cx="2572" cy="451"/>
            </a:xfrm>
          </p:grpSpPr>
          <p:sp>
            <p:nvSpPr>
              <p:cNvPr id="423099" name="Rectangle 20"/>
              <p:cNvSpPr>
                <a:spLocks noChangeArrowheads="1"/>
              </p:cNvSpPr>
              <p:nvPr/>
            </p:nvSpPr>
            <p:spPr bwMode="auto">
              <a:xfrm>
                <a:off x="3449" y="3782"/>
                <a:ext cx="336" cy="26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90000" tIns="46800" rIns="90000" bIns="46800">
                <a:spAutoFit/>
              </a:bodyPr>
              <a:lstStyle/>
              <a:p>
                <a:pPr algn="ctr">
                  <a:lnSpc>
                    <a:spcPct val="105000"/>
                  </a:lnSpc>
                </a:pPr>
                <a:r>
                  <a:rPr lang="en-GB" sz="2000" b="1">
                    <a:solidFill>
                      <a:srgbClr val="000000"/>
                    </a:solidFill>
                    <a:latin typeface="Times New Roman" pitchFamily="18" charset="0"/>
                  </a:rPr>
                  <a:t>2</a:t>
                </a:r>
                <a:endParaRPr lang="en-US" sz="2000" b="1" baseline="-2500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423100" name="Rectangle 21"/>
              <p:cNvSpPr>
                <a:spLocks noChangeArrowheads="1"/>
              </p:cNvSpPr>
              <p:nvPr/>
            </p:nvSpPr>
            <p:spPr bwMode="auto">
              <a:xfrm>
                <a:off x="3875" y="3782"/>
                <a:ext cx="336" cy="26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90000" tIns="46800" rIns="90000" bIns="46800">
                <a:spAutoFit/>
              </a:bodyPr>
              <a:lstStyle/>
              <a:p>
                <a:pPr algn="ctr">
                  <a:lnSpc>
                    <a:spcPct val="105000"/>
                  </a:lnSpc>
                </a:pPr>
                <a:r>
                  <a:rPr lang="en-GB" sz="2000" b="1">
                    <a:solidFill>
                      <a:srgbClr val="000000"/>
                    </a:solidFill>
                    <a:latin typeface="Times New Roman" pitchFamily="18" charset="0"/>
                  </a:rPr>
                  <a:t>4</a:t>
                </a:r>
                <a:endParaRPr lang="en-US" sz="2000" b="1" baseline="-2500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423101" name="Rectangle 22"/>
              <p:cNvSpPr>
                <a:spLocks noChangeArrowheads="1"/>
              </p:cNvSpPr>
              <p:nvPr/>
            </p:nvSpPr>
            <p:spPr bwMode="auto">
              <a:xfrm>
                <a:off x="4307" y="3782"/>
                <a:ext cx="336" cy="26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90000" tIns="46800" rIns="90000" bIns="46800">
                <a:spAutoFit/>
              </a:bodyPr>
              <a:lstStyle/>
              <a:p>
                <a:pPr algn="ctr">
                  <a:lnSpc>
                    <a:spcPct val="105000"/>
                  </a:lnSpc>
                </a:pPr>
                <a:r>
                  <a:rPr lang="en-GB" sz="2000" b="1">
                    <a:solidFill>
                      <a:srgbClr val="000000"/>
                    </a:solidFill>
                    <a:latin typeface="Times New Roman" pitchFamily="18" charset="0"/>
                  </a:rPr>
                  <a:t>6</a:t>
                </a:r>
                <a:endParaRPr lang="en-US" sz="2000" b="1" baseline="-2500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423102" name="Rectangle 23"/>
              <p:cNvSpPr>
                <a:spLocks noChangeArrowheads="1"/>
              </p:cNvSpPr>
              <p:nvPr/>
            </p:nvSpPr>
            <p:spPr bwMode="auto">
              <a:xfrm>
                <a:off x="3023" y="3782"/>
                <a:ext cx="336" cy="26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90000" tIns="46800" rIns="90000" bIns="46800">
                <a:spAutoFit/>
              </a:bodyPr>
              <a:lstStyle/>
              <a:p>
                <a:pPr algn="ctr">
                  <a:lnSpc>
                    <a:spcPct val="105000"/>
                  </a:lnSpc>
                </a:pPr>
                <a:r>
                  <a:rPr lang="en-GB" sz="2000" b="1">
                    <a:solidFill>
                      <a:srgbClr val="000000"/>
                    </a:solidFill>
                    <a:latin typeface="Times New Roman" pitchFamily="18" charset="0"/>
                  </a:rPr>
                  <a:t>0</a:t>
                </a:r>
                <a:endParaRPr lang="en-US" sz="2000" b="1" baseline="-2500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423103" name="Line 36"/>
              <p:cNvSpPr>
                <a:spLocks noChangeShapeType="1"/>
              </p:cNvSpPr>
              <p:nvPr/>
            </p:nvSpPr>
            <p:spPr bwMode="auto">
              <a:xfrm>
                <a:off x="3092" y="3738"/>
                <a:ext cx="2039" cy="1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 type="triangl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423104" name="Rectangle 37"/>
              <p:cNvSpPr>
                <a:spLocks noChangeArrowheads="1"/>
              </p:cNvSpPr>
              <p:nvPr/>
            </p:nvSpPr>
            <p:spPr bwMode="auto">
              <a:xfrm>
                <a:off x="5113" y="3591"/>
                <a:ext cx="482" cy="2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0" tIns="46800" rIns="0" bIns="46800">
                <a:spAutoFit/>
              </a:bodyPr>
              <a:lstStyle/>
              <a:p>
                <a:pPr marL="179388" lvl="1" indent="1588">
                  <a:lnSpc>
                    <a:spcPct val="110000"/>
                  </a:lnSpc>
                </a:pPr>
                <a:r>
                  <a:rPr lang="en-US" sz="1800" b="1" i="1">
                    <a:solidFill>
                      <a:srgbClr val="000066"/>
                    </a:solidFill>
                    <a:latin typeface="Times New Roman" pitchFamily="18" charset="0"/>
                  </a:rPr>
                  <a:t>t  </a:t>
                </a:r>
                <a:r>
                  <a:rPr lang="en-US" sz="1800" b="1">
                    <a:solidFill>
                      <a:srgbClr val="000066"/>
                    </a:solidFill>
                    <a:latin typeface="Times New Roman" pitchFamily="18" charset="0"/>
                  </a:rPr>
                  <a:t>(s)</a:t>
                </a:r>
                <a:endParaRPr lang="en-US" sz="1800" b="1" i="1">
                  <a:solidFill>
                    <a:srgbClr val="000066"/>
                  </a:solidFill>
                  <a:latin typeface="Times New Roman" pitchFamily="18" charset="0"/>
                </a:endParaRPr>
              </a:p>
            </p:txBody>
          </p:sp>
          <p:grpSp>
            <p:nvGrpSpPr>
              <p:cNvPr id="423105" name="Group 81"/>
              <p:cNvGrpSpPr>
                <a:grpSpLocks/>
              </p:cNvGrpSpPr>
              <p:nvPr/>
            </p:nvGrpSpPr>
            <p:grpSpPr bwMode="auto">
              <a:xfrm>
                <a:off x="3185" y="3739"/>
                <a:ext cx="1728" cy="75"/>
                <a:chOff x="3030" y="3739"/>
                <a:chExt cx="1728" cy="75"/>
              </a:xfrm>
            </p:grpSpPr>
            <p:sp>
              <p:nvSpPr>
                <p:cNvPr id="423107" name="Line 82"/>
                <p:cNvSpPr>
                  <a:spLocks noChangeShapeType="1"/>
                </p:cNvSpPr>
                <p:nvPr/>
              </p:nvSpPr>
              <p:spPr bwMode="auto">
                <a:xfrm>
                  <a:off x="3462" y="3739"/>
                  <a:ext cx="0" cy="75"/>
                </a:xfrm>
                <a:prstGeom prst="line">
                  <a:avLst/>
                </a:prstGeom>
                <a:noFill/>
                <a:ln w="22225">
                  <a:solidFill>
                    <a:schemeClr val="tx1"/>
                  </a:solidFill>
                  <a:round/>
                  <a:headEnd/>
                  <a:tailEnd type="none" w="lg" len="lg"/>
                </a:ln>
              </p:spPr>
              <p:txBody>
                <a:bodyPr lIns="90000" tIns="46800" rIns="90000" bIns="46800"/>
                <a:lstStyle/>
                <a:p>
                  <a:endParaRPr lang="en-US"/>
                </a:p>
              </p:txBody>
            </p:sp>
            <p:sp>
              <p:nvSpPr>
                <p:cNvPr id="423108" name="Line 83"/>
                <p:cNvSpPr>
                  <a:spLocks noChangeShapeType="1"/>
                </p:cNvSpPr>
                <p:nvPr/>
              </p:nvSpPr>
              <p:spPr bwMode="auto">
                <a:xfrm>
                  <a:off x="3246" y="3739"/>
                  <a:ext cx="0" cy="75"/>
                </a:xfrm>
                <a:prstGeom prst="line">
                  <a:avLst/>
                </a:prstGeom>
                <a:noFill/>
                <a:ln w="22225">
                  <a:solidFill>
                    <a:schemeClr val="tx1"/>
                  </a:solidFill>
                  <a:round/>
                  <a:headEnd/>
                  <a:tailEnd type="none" w="lg" len="lg"/>
                </a:ln>
              </p:spPr>
              <p:txBody>
                <a:bodyPr lIns="90000" tIns="46800" rIns="90000" bIns="46800"/>
                <a:lstStyle/>
                <a:p>
                  <a:endParaRPr lang="en-US"/>
                </a:p>
              </p:txBody>
            </p:sp>
            <p:sp>
              <p:nvSpPr>
                <p:cNvPr id="423109" name="Line 84"/>
                <p:cNvSpPr>
                  <a:spLocks noChangeShapeType="1"/>
                </p:cNvSpPr>
                <p:nvPr/>
              </p:nvSpPr>
              <p:spPr bwMode="auto">
                <a:xfrm>
                  <a:off x="3030" y="3739"/>
                  <a:ext cx="0" cy="75"/>
                </a:xfrm>
                <a:prstGeom prst="line">
                  <a:avLst/>
                </a:prstGeom>
                <a:noFill/>
                <a:ln w="22225">
                  <a:solidFill>
                    <a:schemeClr val="tx1"/>
                  </a:solidFill>
                  <a:round/>
                  <a:headEnd/>
                  <a:tailEnd type="none" w="lg" len="lg"/>
                </a:ln>
              </p:spPr>
              <p:txBody>
                <a:bodyPr lIns="90000" tIns="46800" rIns="90000" bIns="46800"/>
                <a:lstStyle/>
                <a:p>
                  <a:endParaRPr lang="en-US"/>
                </a:p>
              </p:txBody>
            </p:sp>
            <p:sp>
              <p:nvSpPr>
                <p:cNvPr id="423110" name="Line 85"/>
                <p:cNvSpPr>
                  <a:spLocks noChangeShapeType="1"/>
                </p:cNvSpPr>
                <p:nvPr/>
              </p:nvSpPr>
              <p:spPr bwMode="auto">
                <a:xfrm>
                  <a:off x="3894" y="3739"/>
                  <a:ext cx="0" cy="75"/>
                </a:xfrm>
                <a:prstGeom prst="line">
                  <a:avLst/>
                </a:prstGeom>
                <a:noFill/>
                <a:ln w="22225">
                  <a:solidFill>
                    <a:schemeClr val="tx1"/>
                  </a:solidFill>
                  <a:round/>
                  <a:headEnd/>
                  <a:tailEnd type="none" w="lg" len="lg"/>
                </a:ln>
              </p:spPr>
              <p:txBody>
                <a:bodyPr lIns="90000" tIns="46800" rIns="90000" bIns="46800"/>
                <a:lstStyle/>
                <a:p>
                  <a:endParaRPr lang="en-US"/>
                </a:p>
              </p:txBody>
            </p:sp>
            <p:sp>
              <p:nvSpPr>
                <p:cNvPr id="423111" name="Line 86"/>
                <p:cNvSpPr>
                  <a:spLocks noChangeShapeType="1"/>
                </p:cNvSpPr>
                <p:nvPr/>
              </p:nvSpPr>
              <p:spPr bwMode="auto">
                <a:xfrm>
                  <a:off x="3678" y="3739"/>
                  <a:ext cx="0" cy="75"/>
                </a:xfrm>
                <a:prstGeom prst="line">
                  <a:avLst/>
                </a:prstGeom>
                <a:noFill/>
                <a:ln w="22225">
                  <a:solidFill>
                    <a:schemeClr val="tx1"/>
                  </a:solidFill>
                  <a:round/>
                  <a:headEnd/>
                  <a:tailEnd type="none" w="lg" len="lg"/>
                </a:ln>
              </p:spPr>
              <p:txBody>
                <a:bodyPr lIns="90000" tIns="46800" rIns="90000" bIns="46800"/>
                <a:lstStyle/>
                <a:p>
                  <a:endParaRPr lang="en-US"/>
                </a:p>
              </p:txBody>
            </p:sp>
            <p:sp>
              <p:nvSpPr>
                <p:cNvPr id="423112" name="Line 87"/>
                <p:cNvSpPr>
                  <a:spLocks noChangeShapeType="1"/>
                </p:cNvSpPr>
                <p:nvPr/>
              </p:nvSpPr>
              <p:spPr bwMode="auto">
                <a:xfrm>
                  <a:off x="4110" y="3739"/>
                  <a:ext cx="0" cy="75"/>
                </a:xfrm>
                <a:prstGeom prst="line">
                  <a:avLst/>
                </a:prstGeom>
                <a:noFill/>
                <a:ln w="22225">
                  <a:solidFill>
                    <a:schemeClr val="tx1"/>
                  </a:solidFill>
                  <a:round/>
                  <a:headEnd/>
                  <a:tailEnd type="none" w="lg" len="lg"/>
                </a:ln>
              </p:spPr>
              <p:txBody>
                <a:bodyPr lIns="90000" tIns="46800" rIns="90000" bIns="46800"/>
                <a:lstStyle/>
                <a:p>
                  <a:endParaRPr lang="en-US"/>
                </a:p>
              </p:txBody>
            </p:sp>
            <p:sp>
              <p:nvSpPr>
                <p:cNvPr id="423113" name="Line 88"/>
                <p:cNvSpPr>
                  <a:spLocks noChangeShapeType="1"/>
                </p:cNvSpPr>
                <p:nvPr/>
              </p:nvSpPr>
              <p:spPr bwMode="auto">
                <a:xfrm>
                  <a:off x="4758" y="3739"/>
                  <a:ext cx="0" cy="75"/>
                </a:xfrm>
                <a:prstGeom prst="line">
                  <a:avLst/>
                </a:prstGeom>
                <a:noFill/>
                <a:ln w="22225">
                  <a:solidFill>
                    <a:schemeClr val="tx1"/>
                  </a:solidFill>
                  <a:round/>
                  <a:headEnd/>
                  <a:tailEnd type="none" w="lg" len="lg"/>
                </a:ln>
              </p:spPr>
              <p:txBody>
                <a:bodyPr lIns="90000" tIns="46800" rIns="90000" bIns="46800"/>
                <a:lstStyle/>
                <a:p>
                  <a:endParaRPr lang="en-US"/>
                </a:p>
              </p:txBody>
            </p:sp>
            <p:sp>
              <p:nvSpPr>
                <p:cNvPr id="423114" name="Line 89"/>
                <p:cNvSpPr>
                  <a:spLocks noChangeShapeType="1"/>
                </p:cNvSpPr>
                <p:nvPr/>
              </p:nvSpPr>
              <p:spPr bwMode="auto">
                <a:xfrm>
                  <a:off x="4542" y="3739"/>
                  <a:ext cx="0" cy="75"/>
                </a:xfrm>
                <a:prstGeom prst="line">
                  <a:avLst/>
                </a:prstGeom>
                <a:noFill/>
                <a:ln w="22225">
                  <a:solidFill>
                    <a:schemeClr val="tx1"/>
                  </a:solidFill>
                  <a:round/>
                  <a:headEnd/>
                  <a:tailEnd type="none" w="lg" len="lg"/>
                </a:ln>
              </p:spPr>
              <p:txBody>
                <a:bodyPr lIns="90000" tIns="46800" rIns="90000" bIns="46800"/>
                <a:lstStyle/>
                <a:p>
                  <a:endParaRPr lang="en-US"/>
                </a:p>
              </p:txBody>
            </p:sp>
            <p:sp>
              <p:nvSpPr>
                <p:cNvPr id="423115" name="Line 90"/>
                <p:cNvSpPr>
                  <a:spLocks noChangeShapeType="1"/>
                </p:cNvSpPr>
                <p:nvPr/>
              </p:nvSpPr>
              <p:spPr bwMode="auto">
                <a:xfrm>
                  <a:off x="4326" y="3739"/>
                  <a:ext cx="0" cy="75"/>
                </a:xfrm>
                <a:prstGeom prst="line">
                  <a:avLst/>
                </a:prstGeom>
                <a:noFill/>
                <a:ln w="22225">
                  <a:solidFill>
                    <a:schemeClr val="tx1"/>
                  </a:solidFill>
                  <a:round/>
                  <a:headEnd/>
                  <a:tailEnd type="none" w="lg" len="lg"/>
                </a:ln>
              </p:spPr>
              <p:txBody>
                <a:bodyPr lIns="90000" tIns="46800" rIns="90000" bIns="46800"/>
                <a:lstStyle/>
                <a:p>
                  <a:endParaRPr lang="en-US"/>
                </a:p>
              </p:txBody>
            </p:sp>
          </p:grpSp>
          <p:sp>
            <p:nvSpPr>
              <p:cNvPr id="423106" name="Rectangle 101"/>
              <p:cNvSpPr>
                <a:spLocks noChangeArrowheads="1"/>
              </p:cNvSpPr>
              <p:nvPr/>
            </p:nvSpPr>
            <p:spPr bwMode="auto">
              <a:xfrm>
                <a:off x="4745" y="3782"/>
                <a:ext cx="336" cy="26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90000" tIns="46800" rIns="90000" bIns="46800">
                <a:spAutoFit/>
              </a:bodyPr>
              <a:lstStyle/>
              <a:p>
                <a:pPr algn="ctr">
                  <a:lnSpc>
                    <a:spcPct val="105000"/>
                  </a:lnSpc>
                </a:pPr>
                <a:r>
                  <a:rPr lang="en-GB" sz="2000" b="1">
                    <a:solidFill>
                      <a:srgbClr val="000000"/>
                    </a:solidFill>
                    <a:latin typeface="Times New Roman" pitchFamily="18" charset="0"/>
                  </a:rPr>
                  <a:t>8</a:t>
                </a:r>
                <a:endParaRPr lang="en-US" sz="2000" b="1" baseline="-2500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423081" name="Group 115"/>
            <p:cNvGrpSpPr>
              <a:grpSpLocks/>
            </p:cNvGrpSpPr>
            <p:nvPr/>
          </p:nvGrpSpPr>
          <p:grpSpPr bwMode="auto">
            <a:xfrm>
              <a:off x="2636" y="2098"/>
              <a:ext cx="644" cy="1758"/>
              <a:chOff x="2636" y="2098"/>
              <a:chExt cx="644" cy="1758"/>
            </a:xfrm>
          </p:grpSpPr>
          <p:sp>
            <p:nvSpPr>
              <p:cNvPr id="423082" name="Rectangle 24"/>
              <p:cNvSpPr>
                <a:spLocks noChangeArrowheads="1"/>
              </p:cNvSpPr>
              <p:nvPr/>
            </p:nvSpPr>
            <p:spPr bwMode="auto">
              <a:xfrm>
                <a:off x="2675" y="3278"/>
                <a:ext cx="420" cy="26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90000" tIns="46800" rIns="90000" bIns="46800">
                <a:spAutoFit/>
              </a:bodyPr>
              <a:lstStyle/>
              <a:p>
                <a:pPr algn="r">
                  <a:lnSpc>
                    <a:spcPct val="105000"/>
                  </a:lnSpc>
                </a:pPr>
                <a:r>
                  <a:rPr lang="en-GB" sz="2000" b="1">
                    <a:solidFill>
                      <a:srgbClr val="000000"/>
                    </a:solidFill>
                    <a:latin typeface="Times New Roman" pitchFamily="18" charset="0"/>
                  </a:rPr>
                  <a:t>4</a:t>
                </a:r>
                <a:endParaRPr lang="en-US" sz="2000" b="1" baseline="-2500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423083" name="Rectangle 25"/>
              <p:cNvSpPr>
                <a:spLocks noChangeArrowheads="1"/>
              </p:cNvSpPr>
              <p:nvPr/>
            </p:nvSpPr>
            <p:spPr bwMode="auto">
              <a:xfrm>
                <a:off x="2675" y="2948"/>
                <a:ext cx="420" cy="26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90000" tIns="46800" rIns="90000" bIns="46800">
                <a:spAutoFit/>
              </a:bodyPr>
              <a:lstStyle/>
              <a:p>
                <a:pPr algn="r">
                  <a:lnSpc>
                    <a:spcPct val="105000"/>
                  </a:lnSpc>
                </a:pPr>
                <a:r>
                  <a:rPr lang="en-GB" sz="2000" b="1">
                    <a:solidFill>
                      <a:srgbClr val="000000"/>
                    </a:solidFill>
                    <a:latin typeface="Times New Roman" pitchFamily="18" charset="0"/>
                  </a:rPr>
                  <a:t>8</a:t>
                </a:r>
                <a:endParaRPr lang="en-US" sz="2000" b="1" baseline="-2500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423084" name="Rectangle 26"/>
              <p:cNvSpPr>
                <a:spLocks noChangeArrowheads="1"/>
              </p:cNvSpPr>
              <p:nvPr/>
            </p:nvSpPr>
            <p:spPr bwMode="auto">
              <a:xfrm>
                <a:off x="2873" y="3596"/>
                <a:ext cx="222" cy="26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90000" tIns="46800" rIns="90000" bIns="46800">
                <a:spAutoFit/>
              </a:bodyPr>
              <a:lstStyle/>
              <a:p>
                <a:pPr algn="r">
                  <a:lnSpc>
                    <a:spcPct val="105000"/>
                  </a:lnSpc>
                </a:pPr>
                <a:r>
                  <a:rPr lang="en-GB" sz="2000" b="1">
                    <a:solidFill>
                      <a:srgbClr val="000000"/>
                    </a:solidFill>
                    <a:latin typeface="Times New Roman" pitchFamily="18" charset="0"/>
                  </a:rPr>
                  <a:t>0</a:t>
                </a:r>
                <a:endParaRPr lang="en-US" sz="2000" b="1" baseline="-2500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423085" name="Line 34"/>
              <p:cNvSpPr>
                <a:spLocks noChangeShapeType="1"/>
              </p:cNvSpPr>
              <p:nvPr/>
            </p:nvSpPr>
            <p:spPr bwMode="auto">
              <a:xfrm flipV="1">
                <a:off x="3186" y="2242"/>
                <a:ext cx="2" cy="1544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 type="triangl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423086" name="Rectangle 35"/>
              <p:cNvSpPr>
                <a:spLocks noChangeArrowheads="1"/>
              </p:cNvSpPr>
              <p:nvPr/>
            </p:nvSpPr>
            <p:spPr bwMode="auto">
              <a:xfrm>
                <a:off x="2636" y="2098"/>
                <a:ext cx="644" cy="2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90000" tIns="46800" rIns="90000" bIns="46800">
                <a:spAutoFit/>
              </a:bodyPr>
              <a:lstStyle/>
              <a:p>
                <a:pPr marL="179388" lvl="1" indent="1588">
                  <a:lnSpc>
                    <a:spcPct val="110000"/>
                  </a:lnSpc>
                </a:pPr>
                <a:r>
                  <a:rPr lang="en-US" sz="1800" b="1" i="1">
                    <a:solidFill>
                      <a:srgbClr val="000066"/>
                    </a:solidFill>
                    <a:latin typeface="Times New Roman" pitchFamily="18" charset="0"/>
                  </a:rPr>
                  <a:t>s </a:t>
                </a:r>
                <a:r>
                  <a:rPr lang="en-US" sz="1800" b="1">
                    <a:solidFill>
                      <a:srgbClr val="000066"/>
                    </a:solidFill>
                    <a:latin typeface="Times New Roman" pitchFamily="18" charset="0"/>
                  </a:rPr>
                  <a:t>(m)</a:t>
                </a:r>
                <a:endParaRPr lang="en-US" sz="1800" b="1" i="1">
                  <a:solidFill>
                    <a:srgbClr val="000066"/>
                  </a:solidFill>
                  <a:latin typeface="Times New Roman" pitchFamily="18" charset="0"/>
                </a:endParaRPr>
              </a:p>
            </p:txBody>
          </p:sp>
          <p:grpSp>
            <p:nvGrpSpPr>
              <p:cNvPr id="423087" name="Group 91"/>
              <p:cNvGrpSpPr>
                <a:grpSpLocks/>
              </p:cNvGrpSpPr>
              <p:nvPr/>
            </p:nvGrpSpPr>
            <p:grpSpPr bwMode="auto">
              <a:xfrm>
                <a:off x="3119" y="2421"/>
                <a:ext cx="70" cy="1317"/>
                <a:chOff x="2910" y="2421"/>
                <a:chExt cx="70" cy="1317"/>
              </a:xfrm>
            </p:grpSpPr>
            <p:sp>
              <p:nvSpPr>
                <p:cNvPr id="423090" name="Line 92"/>
                <p:cNvSpPr>
                  <a:spLocks noChangeShapeType="1"/>
                </p:cNvSpPr>
                <p:nvPr/>
              </p:nvSpPr>
              <p:spPr bwMode="auto">
                <a:xfrm>
                  <a:off x="2910" y="3572"/>
                  <a:ext cx="70" cy="0"/>
                </a:xfrm>
                <a:prstGeom prst="line">
                  <a:avLst/>
                </a:prstGeom>
                <a:noFill/>
                <a:ln w="22225">
                  <a:solidFill>
                    <a:schemeClr val="tx1"/>
                  </a:solidFill>
                  <a:round/>
                  <a:headEnd/>
                  <a:tailEnd type="none" w="lg" len="lg"/>
                </a:ln>
              </p:spPr>
              <p:txBody>
                <a:bodyPr lIns="90000" tIns="46800" rIns="90000" bIns="46800"/>
                <a:lstStyle/>
                <a:p>
                  <a:endParaRPr lang="en-US"/>
                </a:p>
              </p:txBody>
            </p:sp>
            <p:sp>
              <p:nvSpPr>
                <p:cNvPr id="423091" name="Line 93"/>
                <p:cNvSpPr>
                  <a:spLocks noChangeShapeType="1"/>
                </p:cNvSpPr>
                <p:nvPr/>
              </p:nvSpPr>
              <p:spPr bwMode="auto">
                <a:xfrm>
                  <a:off x="2910" y="3408"/>
                  <a:ext cx="70" cy="0"/>
                </a:xfrm>
                <a:prstGeom prst="line">
                  <a:avLst/>
                </a:prstGeom>
                <a:noFill/>
                <a:ln w="22225">
                  <a:solidFill>
                    <a:schemeClr val="tx1"/>
                  </a:solidFill>
                  <a:round/>
                  <a:headEnd/>
                  <a:tailEnd type="none" w="lg" len="lg"/>
                </a:ln>
              </p:spPr>
              <p:txBody>
                <a:bodyPr lIns="90000" tIns="46800" rIns="90000" bIns="46800"/>
                <a:lstStyle/>
                <a:p>
                  <a:endParaRPr lang="en-US"/>
                </a:p>
              </p:txBody>
            </p:sp>
            <p:sp>
              <p:nvSpPr>
                <p:cNvPr id="423092" name="Line 94"/>
                <p:cNvSpPr>
                  <a:spLocks noChangeShapeType="1"/>
                </p:cNvSpPr>
                <p:nvPr/>
              </p:nvSpPr>
              <p:spPr bwMode="auto">
                <a:xfrm>
                  <a:off x="2910" y="3081"/>
                  <a:ext cx="70" cy="0"/>
                </a:xfrm>
                <a:prstGeom prst="line">
                  <a:avLst/>
                </a:prstGeom>
                <a:noFill/>
                <a:ln w="22225">
                  <a:solidFill>
                    <a:schemeClr val="tx1"/>
                  </a:solidFill>
                  <a:round/>
                  <a:headEnd/>
                  <a:tailEnd type="none" w="lg" len="lg"/>
                </a:ln>
              </p:spPr>
              <p:txBody>
                <a:bodyPr lIns="90000" tIns="46800" rIns="90000" bIns="46800"/>
                <a:lstStyle/>
                <a:p>
                  <a:endParaRPr lang="en-US"/>
                </a:p>
              </p:txBody>
            </p:sp>
            <p:sp>
              <p:nvSpPr>
                <p:cNvPr id="423093" name="Line 95"/>
                <p:cNvSpPr>
                  <a:spLocks noChangeShapeType="1"/>
                </p:cNvSpPr>
                <p:nvPr/>
              </p:nvSpPr>
              <p:spPr bwMode="auto">
                <a:xfrm>
                  <a:off x="2910" y="3245"/>
                  <a:ext cx="70" cy="0"/>
                </a:xfrm>
                <a:prstGeom prst="line">
                  <a:avLst/>
                </a:prstGeom>
                <a:noFill/>
                <a:ln w="22225">
                  <a:solidFill>
                    <a:schemeClr val="tx1"/>
                  </a:solidFill>
                  <a:round/>
                  <a:headEnd/>
                  <a:tailEnd type="none" w="lg" len="lg"/>
                </a:ln>
              </p:spPr>
              <p:txBody>
                <a:bodyPr lIns="90000" tIns="46800" rIns="90000" bIns="46800"/>
                <a:lstStyle/>
                <a:p>
                  <a:endParaRPr lang="en-US"/>
                </a:p>
              </p:txBody>
            </p:sp>
            <p:sp>
              <p:nvSpPr>
                <p:cNvPr id="423094" name="Line 96"/>
                <p:cNvSpPr>
                  <a:spLocks noChangeShapeType="1"/>
                </p:cNvSpPr>
                <p:nvPr/>
              </p:nvSpPr>
              <p:spPr bwMode="auto">
                <a:xfrm>
                  <a:off x="2910" y="3738"/>
                  <a:ext cx="70" cy="0"/>
                </a:xfrm>
                <a:prstGeom prst="line">
                  <a:avLst/>
                </a:prstGeom>
                <a:noFill/>
                <a:ln w="22225">
                  <a:solidFill>
                    <a:schemeClr val="tx1"/>
                  </a:solidFill>
                  <a:round/>
                  <a:headEnd/>
                  <a:tailEnd type="none" w="lg" len="lg"/>
                </a:ln>
              </p:spPr>
              <p:txBody>
                <a:bodyPr lIns="90000" tIns="46800" rIns="90000" bIns="46800"/>
                <a:lstStyle/>
                <a:p>
                  <a:endParaRPr lang="en-US"/>
                </a:p>
              </p:txBody>
            </p:sp>
            <p:sp>
              <p:nvSpPr>
                <p:cNvPr id="423095" name="Line 97"/>
                <p:cNvSpPr>
                  <a:spLocks noChangeShapeType="1"/>
                </p:cNvSpPr>
                <p:nvPr/>
              </p:nvSpPr>
              <p:spPr bwMode="auto">
                <a:xfrm>
                  <a:off x="2910" y="2912"/>
                  <a:ext cx="70" cy="0"/>
                </a:xfrm>
                <a:prstGeom prst="line">
                  <a:avLst/>
                </a:prstGeom>
                <a:noFill/>
                <a:ln w="22225">
                  <a:solidFill>
                    <a:schemeClr val="tx1"/>
                  </a:solidFill>
                  <a:round/>
                  <a:headEnd/>
                  <a:tailEnd type="none" w="lg" len="lg"/>
                </a:ln>
              </p:spPr>
              <p:txBody>
                <a:bodyPr lIns="90000" tIns="46800" rIns="90000" bIns="46800"/>
                <a:lstStyle/>
                <a:p>
                  <a:endParaRPr lang="en-US"/>
                </a:p>
              </p:txBody>
            </p:sp>
            <p:sp>
              <p:nvSpPr>
                <p:cNvPr id="423096" name="Line 98"/>
                <p:cNvSpPr>
                  <a:spLocks noChangeShapeType="1"/>
                </p:cNvSpPr>
                <p:nvPr/>
              </p:nvSpPr>
              <p:spPr bwMode="auto">
                <a:xfrm>
                  <a:off x="2910" y="2748"/>
                  <a:ext cx="70" cy="0"/>
                </a:xfrm>
                <a:prstGeom prst="line">
                  <a:avLst/>
                </a:prstGeom>
                <a:noFill/>
                <a:ln w="22225">
                  <a:solidFill>
                    <a:schemeClr val="tx1"/>
                  </a:solidFill>
                  <a:round/>
                  <a:headEnd/>
                  <a:tailEnd type="none" w="lg" len="lg"/>
                </a:ln>
              </p:spPr>
              <p:txBody>
                <a:bodyPr lIns="90000" tIns="46800" rIns="90000" bIns="46800"/>
                <a:lstStyle/>
                <a:p>
                  <a:endParaRPr lang="en-US"/>
                </a:p>
              </p:txBody>
            </p:sp>
            <p:sp>
              <p:nvSpPr>
                <p:cNvPr id="423097" name="Line 99"/>
                <p:cNvSpPr>
                  <a:spLocks noChangeShapeType="1"/>
                </p:cNvSpPr>
                <p:nvPr/>
              </p:nvSpPr>
              <p:spPr bwMode="auto">
                <a:xfrm>
                  <a:off x="2910" y="2421"/>
                  <a:ext cx="70" cy="0"/>
                </a:xfrm>
                <a:prstGeom prst="line">
                  <a:avLst/>
                </a:prstGeom>
                <a:noFill/>
                <a:ln w="22225">
                  <a:solidFill>
                    <a:schemeClr val="tx1"/>
                  </a:solidFill>
                  <a:round/>
                  <a:headEnd/>
                  <a:tailEnd type="none" w="lg" len="lg"/>
                </a:ln>
              </p:spPr>
              <p:txBody>
                <a:bodyPr lIns="90000" tIns="46800" rIns="90000" bIns="46800"/>
                <a:lstStyle/>
                <a:p>
                  <a:endParaRPr lang="en-US"/>
                </a:p>
              </p:txBody>
            </p:sp>
            <p:sp>
              <p:nvSpPr>
                <p:cNvPr id="423098" name="Line 100"/>
                <p:cNvSpPr>
                  <a:spLocks noChangeShapeType="1"/>
                </p:cNvSpPr>
                <p:nvPr/>
              </p:nvSpPr>
              <p:spPr bwMode="auto">
                <a:xfrm>
                  <a:off x="2910" y="2585"/>
                  <a:ext cx="70" cy="0"/>
                </a:xfrm>
                <a:prstGeom prst="line">
                  <a:avLst/>
                </a:prstGeom>
                <a:noFill/>
                <a:ln w="22225">
                  <a:solidFill>
                    <a:schemeClr val="tx1"/>
                  </a:solidFill>
                  <a:round/>
                  <a:headEnd/>
                  <a:tailEnd type="none" w="lg" len="lg"/>
                </a:ln>
              </p:spPr>
              <p:txBody>
                <a:bodyPr lIns="90000" tIns="46800" rIns="90000" bIns="46800"/>
                <a:lstStyle/>
                <a:p>
                  <a:endParaRPr lang="en-US"/>
                </a:p>
              </p:txBody>
            </p:sp>
          </p:grpSp>
          <p:sp>
            <p:nvSpPr>
              <p:cNvPr id="423088" name="Rectangle 102"/>
              <p:cNvSpPr>
                <a:spLocks noChangeArrowheads="1"/>
              </p:cNvSpPr>
              <p:nvPr/>
            </p:nvSpPr>
            <p:spPr bwMode="auto">
              <a:xfrm>
                <a:off x="2675" y="2618"/>
                <a:ext cx="420" cy="26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90000" tIns="46800" rIns="90000" bIns="46800">
                <a:spAutoFit/>
              </a:bodyPr>
              <a:lstStyle/>
              <a:p>
                <a:pPr algn="r">
                  <a:lnSpc>
                    <a:spcPct val="105000"/>
                  </a:lnSpc>
                </a:pPr>
                <a:r>
                  <a:rPr lang="en-GB" sz="2000" b="1">
                    <a:solidFill>
                      <a:srgbClr val="000000"/>
                    </a:solidFill>
                    <a:latin typeface="Times New Roman" pitchFamily="18" charset="0"/>
                  </a:rPr>
                  <a:t>12</a:t>
                </a:r>
                <a:endParaRPr lang="en-US" sz="2000" b="1" baseline="-2500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423089" name="Rectangle 103"/>
              <p:cNvSpPr>
                <a:spLocks noChangeArrowheads="1"/>
              </p:cNvSpPr>
              <p:nvPr/>
            </p:nvSpPr>
            <p:spPr bwMode="auto">
              <a:xfrm>
                <a:off x="2675" y="2288"/>
                <a:ext cx="420" cy="26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90000" tIns="46800" rIns="90000" bIns="46800">
                <a:spAutoFit/>
              </a:bodyPr>
              <a:lstStyle/>
              <a:p>
                <a:pPr algn="r">
                  <a:lnSpc>
                    <a:spcPct val="105000"/>
                  </a:lnSpc>
                </a:pPr>
                <a:r>
                  <a:rPr lang="en-GB" sz="2000" b="1">
                    <a:solidFill>
                      <a:srgbClr val="000000"/>
                    </a:solidFill>
                    <a:latin typeface="Times New Roman" pitchFamily="18" charset="0"/>
                  </a:rPr>
                  <a:t>16</a:t>
                </a:r>
                <a:endParaRPr lang="en-US" sz="2000" b="1" baseline="-2500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</p:grpSp>
      <p:sp>
        <p:nvSpPr>
          <p:cNvPr id="423016" name="Oval 104"/>
          <p:cNvSpPr>
            <a:spLocks noChangeAspect="1" noChangeArrowheads="1"/>
          </p:cNvSpPr>
          <p:nvPr/>
        </p:nvSpPr>
        <p:spPr bwMode="auto">
          <a:xfrm>
            <a:off x="5010150" y="5888038"/>
            <a:ext cx="93663" cy="93662"/>
          </a:xfrm>
          <a:prstGeom prst="ellipse">
            <a:avLst/>
          </a:prstGeom>
          <a:solidFill>
            <a:srgbClr val="3366FF"/>
          </a:solidFill>
          <a:ln w="9525" algn="ctr">
            <a:solidFill>
              <a:srgbClr val="3366FF"/>
            </a:solidFill>
            <a:round/>
            <a:headEnd/>
            <a:tailEnd/>
          </a:ln>
        </p:spPr>
        <p:txBody>
          <a:bodyPr wrap="none" lIns="90000" tIns="46800" rIns="90000" bIns="46800" anchor="ctr"/>
          <a:lstStyle/>
          <a:p>
            <a:pPr>
              <a:lnSpc>
                <a:spcPct val="110000"/>
              </a:lnSpc>
            </a:pPr>
            <a:endParaRPr lang="en-ZA"/>
          </a:p>
        </p:txBody>
      </p:sp>
      <p:grpSp>
        <p:nvGrpSpPr>
          <p:cNvPr id="423017" name="Group 105"/>
          <p:cNvGrpSpPr>
            <a:grpSpLocks/>
          </p:cNvGrpSpPr>
          <p:nvPr/>
        </p:nvGrpSpPr>
        <p:grpSpPr bwMode="auto">
          <a:xfrm>
            <a:off x="2460625" y="2670175"/>
            <a:ext cx="982663" cy="119063"/>
            <a:chOff x="1550" y="1682"/>
            <a:chExt cx="619" cy="75"/>
          </a:xfrm>
        </p:grpSpPr>
        <p:sp>
          <p:nvSpPr>
            <p:cNvPr id="423078" name="Line 106"/>
            <p:cNvSpPr>
              <a:spLocks noChangeShapeType="1"/>
            </p:cNvSpPr>
            <p:nvPr/>
          </p:nvSpPr>
          <p:spPr bwMode="auto">
            <a:xfrm>
              <a:off x="1625" y="1721"/>
              <a:ext cx="544" cy="0"/>
            </a:xfrm>
            <a:prstGeom prst="line">
              <a:avLst/>
            </a:prstGeom>
            <a:noFill/>
            <a:ln w="38100">
              <a:solidFill>
                <a:srgbClr val="00CC00"/>
              </a:solidFill>
              <a:round/>
              <a:headEnd/>
              <a:tailEnd type="stealth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423079" name="Oval 107"/>
            <p:cNvSpPr>
              <a:spLocks noChangeAspect="1" noChangeArrowheads="1"/>
            </p:cNvSpPr>
            <p:nvPr/>
          </p:nvSpPr>
          <p:spPr bwMode="auto">
            <a:xfrm>
              <a:off x="1550" y="1682"/>
              <a:ext cx="75" cy="75"/>
            </a:xfrm>
            <a:prstGeom prst="ellipse">
              <a:avLst/>
            </a:prstGeom>
            <a:solidFill>
              <a:srgbClr val="000066"/>
            </a:solidFill>
            <a:ln w="9525" algn="ctr">
              <a:solidFill>
                <a:srgbClr val="000066"/>
              </a:solidFill>
              <a:round/>
              <a:headEnd/>
              <a:tailEnd/>
            </a:ln>
          </p:spPr>
          <p:txBody>
            <a:bodyPr wrap="none" lIns="90000" tIns="46800" rIns="90000" bIns="46800" anchor="ctr"/>
            <a:lstStyle/>
            <a:p>
              <a:pPr>
                <a:lnSpc>
                  <a:spcPct val="110000"/>
                </a:lnSpc>
              </a:pPr>
              <a:endParaRPr lang="en-ZA"/>
            </a:p>
          </p:txBody>
        </p:sp>
      </p:grpSp>
      <p:grpSp>
        <p:nvGrpSpPr>
          <p:cNvPr id="423030" name="Group 118"/>
          <p:cNvGrpSpPr>
            <a:grpSpLocks/>
          </p:cNvGrpSpPr>
          <p:nvPr/>
        </p:nvGrpSpPr>
        <p:grpSpPr bwMode="auto">
          <a:xfrm>
            <a:off x="6264275" y="5454650"/>
            <a:ext cx="279400" cy="558800"/>
            <a:chOff x="3946" y="3436"/>
            <a:chExt cx="176" cy="352"/>
          </a:xfrm>
        </p:grpSpPr>
        <p:sp>
          <p:nvSpPr>
            <p:cNvPr id="423076" name="Line 109"/>
            <p:cNvSpPr>
              <a:spLocks noChangeShapeType="1"/>
            </p:cNvSpPr>
            <p:nvPr/>
          </p:nvSpPr>
          <p:spPr bwMode="auto">
            <a:xfrm>
              <a:off x="3956" y="3436"/>
              <a:ext cx="0" cy="116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triangl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423077" name="Line 110"/>
            <p:cNvSpPr>
              <a:spLocks noChangeShapeType="1"/>
            </p:cNvSpPr>
            <p:nvPr/>
          </p:nvSpPr>
          <p:spPr bwMode="auto">
            <a:xfrm flipV="1">
              <a:off x="3956" y="3672"/>
              <a:ext cx="0" cy="116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triangl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graphicFrame>
          <p:nvGraphicFramePr>
            <p:cNvPr id="3" name="Object 115"/>
            <p:cNvGraphicFramePr>
              <a:graphicFrameLocks noChangeAspect="1"/>
            </p:cNvGraphicFramePr>
            <p:nvPr/>
          </p:nvGraphicFramePr>
          <p:xfrm>
            <a:off x="3946" y="3537"/>
            <a:ext cx="176" cy="14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23045" name="Equation" r:id="rId7" imgW="279400" imgH="228600" progId="Equation.DSMT4">
                    <p:embed/>
                  </p:oleObj>
                </mc:Choice>
                <mc:Fallback>
                  <p:oleObj name="Equation" r:id="rId7" imgW="279400" imgH="228600" progId="Equation.DSMT4">
                    <p:embed/>
                    <p:pic>
                      <p:nvPicPr>
                        <p:cNvPr id="0" name="Picture 11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946" y="3537"/>
                          <a:ext cx="176" cy="144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423024" name="Group 112"/>
          <p:cNvGrpSpPr>
            <a:grpSpLocks/>
          </p:cNvGrpSpPr>
          <p:nvPr/>
        </p:nvGrpSpPr>
        <p:grpSpPr bwMode="auto">
          <a:xfrm>
            <a:off x="7673975" y="4338638"/>
            <a:ext cx="488950" cy="412750"/>
            <a:chOff x="4834" y="2733"/>
            <a:chExt cx="308" cy="260"/>
          </a:xfrm>
        </p:grpSpPr>
        <p:graphicFrame>
          <p:nvGraphicFramePr>
            <p:cNvPr id="423028" name="Object 116"/>
            <p:cNvGraphicFramePr>
              <a:graphicFrameLocks noChangeAspect="1"/>
            </p:cNvGraphicFramePr>
            <p:nvPr/>
          </p:nvGraphicFramePr>
          <p:xfrm>
            <a:off x="4918" y="2767"/>
            <a:ext cx="224" cy="17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23046" name="Equation" r:id="rId9" imgW="355446" imgH="279279" progId="Equation.DSMT4">
                    <p:embed/>
                  </p:oleObj>
                </mc:Choice>
                <mc:Fallback>
                  <p:oleObj name="Equation" r:id="rId9" imgW="355446" imgH="279279" progId="Equation.DSMT4">
                    <p:embed/>
                    <p:pic>
                      <p:nvPicPr>
                        <p:cNvPr id="0" name="Picture 11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918" y="2767"/>
                          <a:ext cx="224" cy="176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423075" name="Line 114"/>
            <p:cNvSpPr>
              <a:spLocks noChangeShapeType="1"/>
            </p:cNvSpPr>
            <p:nvPr/>
          </p:nvSpPr>
          <p:spPr bwMode="auto">
            <a:xfrm>
              <a:off x="4834" y="2733"/>
              <a:ext cx="0" cy="260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 type="triangle" w="lg" len="lg"/>
              <a:tailEnd type="triangl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29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29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29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29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29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29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29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29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30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29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2000"/>
                                        <p:tgtEl>
                                          <p:spTgt spid="42295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30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000"/>
                            </p:stCondLst>
                            <p:childTnLst>
                              <p:par>
                                <p:cTn id="3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29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2000"/>
                                        <p:tgtEl>
                                          <p:spTgt spid="42295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29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29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000"/>
                            </p:stCondLst>
                            <p:childTnLst>
                              <p:par>
                                <p:cTn id="4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29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29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2000"/>
                                        <p:tgtEl>
                                          <p:spTgt spid="42296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29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3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1000"/>
                                        <p:tgtEl>
                                          <p:spTgt spid="423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6000"/>
                            </p:stCondLst>
                            <p:childTnLst>
                              <p:par>
                                <p:cTn id="5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29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30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2000"/>
                                        <p:tgtEl>
                                          <p:spTgt spid="42301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5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29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8000"/>
                            </p:stCondLst>
                            <p:childTnLst>
                              <p:par>
                                <p:cTn id="6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29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29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2000"/>
                                        <p:tgtEl>
                                          <p:spTgt spid="42296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6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29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10000"/>
                            </p:stCondLst>
                            <p:childTnLst>
                              <p:par>
                                <p:cTn id="6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29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29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2000"/>
                                        <p:tgtEl>
                                          <p:spTgt spid="42297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7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29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12000"/>
                            </p:stCondLst>
                            <p:childTnLst>
                              <p:par>
                                <p:cTn id="7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29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29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2000"/>
                                        <p:tgtEl>
                                          <p:spTgt spid="42297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7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30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1000"/>
                                        <p:tgtEl>
                                          <p:spTgt spid="4230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29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14000"/>
                            </p:stCondLst>
                            <p:childTnLst>
                              <p:par>
                                <p:cTn id="8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29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29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29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2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2000"/>
                                        <p:tgtEl>
                                          <p:spTgt spid="4229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29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29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2000"/>
                                        <p:tgtEl>
                                          <p:spTgt spid="4229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4" dur="2000"/>
                                        <p:tgtEl>
                                          <p:spTgt spid="4230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230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7" dur="2000"/>
                                        <p:tgtEl>
                                          <p:spTgt spid="4229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229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0" dur="2000"/>
                                        <p:tgtEl>
                                          <p:spTgt spid="4229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229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3" dur="2000"/>
                                        <p:tgtEl>
                                          <p:spTgt spid="4229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229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6" dur="2000"/>
                                        <p:tgtEl>
                                          <p:spTgt spid="4229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229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9" dur="2000"/>
                                        <p:tgtEl>
                                          <p:spTgt spid="4229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229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2" dur="2000"/>
                                        <p:tgtEl>
                                          <p:spTgt spid="4229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229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5" dur="2000"/>
                                        <p:tgtEl>
                                          <p:spTgt spid="4229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229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8" dur="1000"/>
                                        <p:tgtEl>
                                          <p:spTgt spid="4230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23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1" dur="2000"/>
                                        <p:tgtEl>
                                          <p:spTgt spid="4230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230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4" dur="2000"/>
                                        <p:tgtEl>
                                          <p:spTgt spid="4229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22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7" dur="2000"/>
                                        <p:tgtEl>
                                          <p:spTgt spid="4229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229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0" dur="2000"/>
                                        <p:tgtEl>
                                          <p:spTgt spid="4229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229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3" dur="2000"/>
                                        <p:tgtEl>
                                          <p:spTgt spid="4229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229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6" dur="2000"/>
                                        <p:tgtEl>
                                          <p:spTgt spid="4229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229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9" dur="2000"/>
                                        <p:tgtEl>
                                          <p:spTgt spid="4229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229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2" dur="2000"/>
                                        <p:tgtEl>
                                          <p:spTgt spid="4229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229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5" dur="2000"/>
                                        <p:tgtEl>
                                          <p:spTgt spid="4229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229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2914" grpId="0" animBg="1"/>
      <p:bldP spid="422914" grpId="1" animBg="1"/>
      <p:bldP spid="422915" grpId="0" animBg="1"/>
      <p:bldP spid="422915" grpId="1" animBg="1"/>
      <p:bldP spid="422916" grpId="0" animBg="1"/>
      <p:bldP spid="422916" grpId="1" animBg="1"/>
      <p:bldP spid="422917" grpId="0" animBg="1"/>
      <p:bldP spid="422917" grpId="1" animBg="1"/>
      <p:bldP spid="422918" grpId="0" animBg="1"/>
      <p:bldP spid="422918" grpId="1" animBg="1"/>
      <p:bldP spid="422919" grpId="0" animBg="1"/>
      <p:bldP spid="422919" grpId="1" animBg="1"/>
      <p:bldP spid="422920" grpId="0" animBg="1"/>
      <p:bldP spid="422920" grpId="1" animBg="1"/>
      <p:bldP spid="422944" grpId="0" animBg="1"/>
      <p:bldP spid="422950" grpId="0" animBg="1"/>
      <p:bldP spid="422950" grpId="1" animBg="1"/>
      <p:bldP spid="422962" grpId="0" animBg="1"/>
      <p:bldP spid="422962" grpId="1" animBg="1"/>
      <p:bldP spid="422966" grpId="0" animBg="1"/>
      <p:bldP spid="422966" grpId="1" animBg="1"/>
      <p:bldP spid="422970" grpId="0" animBg="1"/>
      <p:bldP spid="422970" grpId="1" animBg="1"/>
      <p:bldP spid="422974" grpId="0" animBg="1"/>
      <p:bldP spid="422974" grpId="1" animBg="1"/>
      <p:bldP spid="422978" grpId="0" animBg="1"/>
      <p:bldP spid="422978" grpId="1" animBg="1"/>
      <p:bldP spid="422979" grpId="0" animBg="1"/>
      <p:bldP spid="422979" grpId="1" animBg="1"/>
      <p:bldP spid="422980" grpId="0" animBg="1"/>
      <p:bldP spid="422980" grpId="1" animBg="1"/>
      <p:bldP spid="423016" grpId="0" animBg="1"/>
      <p:bldP spid="423016" grpId="1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5082" name="Rectangle 3"/>
          <p:cNvSpPr>
            <a:spLocks noGrp="1" noChangeArrowheads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PHY1012F</a:t>
            </a:r>
          </a:p>
        </p:txBody>
      </p:sp>
      <p:sp>
        <p:nvSpPr>
          <p:cNvPr id="425081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9658613-0339-4CAD-8A22-160EC178A60F}" type="slidenum">
              <a:rPr lang="en-US" smtClean="0">
                <a:latin typeface="Koala"/>
              </a:rPr>
              <a:pPr>
                <a:defRPr/>
              </a:pPr>
              <a:t>28</a:t>
            </a:fld>
            <a:endParaRPr lang="en-US" smtClean="0">
              <a:latin typeface="Koala"/>
            </a:endParaRPr>
          </a:p>
        </p:txBody>
      </p:sp>
      <p:sp>
        <p:nvSpPr>
          <p:cNvPr id="425084" name="Rectangle 30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INSTANTANEOUS VELOCITY</a:t>
            </a:r>
          </a:p>
        </p:txBody>
      </p:sp>
      <p:sp>
        <p:nvSpPr>
          <p:cNvPr id="425085" name="Rectangle 35"/>
          <p:cNvSpPr>
            <a:spLocks noChangeArrowheads="1"/>
          </p:cNvSpPr>
          <p:nvPr/>
        </p:nvSpPr>
        <p:spPr bwMode="auto">
          <a:xfrm>
            <a:off x="4227513" y="2511425"/>
            <a:ext cx="1022350" cy="39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 indent="1588">
              <a:lnSpc>
                <a:spcPct val="110000"/>
              </a:lnSpc>
            </a:pPr>
            <a:r>
              <a:rPr lang="en-US" sz="1800" b="1" i="1">
                <a:solidFill>
                  <a:srgbClr val="000066"/>
                </a:solidFill>
                <a:latin typeface="Times New Roman" pitchFamily="18" charset="0"/>
              </a:rPr>
              <a:t>s </a:t>
            </a:r>
            <a:r>
              <a:rPr lang="en-US" sz="1800" b="1">
                <a:solidFill>
                  <a:srgbClr val="000066"/>
                </a:solidFill>
                <a:latin typeface="Times New Roman" pitchFamily="18" charset="0"/>
              </a:rPr>
              <a:t>(m)</a:t>
            </a:r>
            <a:endParaRPr lang="en-US" sz="1800" b="1" i="1">
              <a:solidFill>
                <a:srgbClr val="000066"/>
              </a:solidFill>
              <a:latin typeface="Times New Roman" pitchFamily="18" charset="0"/>
            </a:endParaRPr>
          </a:p>
        </p:txBody>
      </p:sp>
      <p:sp>
        <p:nvSpPr>
          <p:cNvPr id="425086" name="Rectangle 37"/>
          <p:cNvSpPr>
            <a:spLocks noChangeArrowheads="1"/>
          </p:cNvSpPr>
          <p:nvPr/>
        </p:nvSpPr>
        <p:spPr bwMode="auto">
          <a:xfrm>
            <a:off x="8202613" y="5691188"/>
            <a:ext cx="638175" cy="39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46800" rIns="0" bIns="46800">
            <a:spAutoFit/>
          </a:bodyPr>
          <a:lstStyle/>
          <a:p>
            <a:pPr marL="179388" lvl="1" indent="1588">
              <a:lnSpc>
                <a:spcPct val="110000"/>
              </a:lnSpc>
            </a:pPr>
            <a:r>
              <a:rPr lang="en-US" sz="1800" b="1" i="1">
                <a:solidFill>
                  <a:srgbClr val="000066"/>
                </a:solidFill>
                <a:latin typeface="Times New Roman" pitchFamily="18" charset="0"/>
              </a:rPr>
              <a:t>t  </a:t>
            </a:r>
            <a:r>
              <a:rPr lang="en-US" sz="1800" b="1">
                <a:solidFill>
                  <a:srgbClr val="000066"/>
                </a:solidFill>
                <a:latin typeface="Times New Roman" pitchFamily="18" charset="0"/>
              </a:rPr>
              <a:t>(s)</a:t>
            </a:r>
            <a:endParaRPr lang="en-US" sz="1800" b="1" i="1">
              <a:solidFill>
                <a:srgbClr val="000066"/>
              </a:solidFill>
              <a:latin typeface="Times New Roman" pitchFamily="18" charset="0"/>
            </a:endParaRPr>
          </a:p>
        </p:txBody>
      </p:sp>
      <p:sp>
        <p:nvSpPr>
          <p:cNvPr id="425087" name="Rectangle 115"/>
          <p:cNvSpPr>
            <a:spLocks noGrp="1" noChangeArrowheads="1"/>
          </p:cNvSpPr>
          <p:nvPr>
            <p:ph type="body" idx="4294967295"/>
          </p:nvPr>
        </p:nvSpPr>
        <p:spPr>
          <a:xfrm>
            <a:off x="179388" y="1343025"/>
            <a:ext cx="8774112" cy="1296988"/>
          </a:xfrm>
        </p:spPr>
        <p:txBody>
          <a:bodyPr/>
          <a:lstStyle/>
          <a:p>
            <a:pPr lvl="1" indent="0" eaLnBrk="1" hangingPunct="1"/>
            <a:r>
              <a:rPr lang="en-US" smtClean="0"/>
              <a:t>The ratio       gives the </a:t>
            </a:r>
            <a:r>
              <a:rPr lang="en-US" i="1" smtClean="0"/>
              <a:t>average</a:t>
            </a:r>
            <a:r>
              <a:rPr lang="en-US" i="1" baseline="30000" smtClean="0"/>
              <a:t> </a:t>
            </a:r>
            <a:r>
              <a:rPr lang="en-US" smtClean="0"/>
              <a:t> velocity,       , for that particular time interval, represented graphically by the slope of the dotted line.  </a:t>
            </a:r>
            <a:endParaRPr lang="en-US" smtClean="0">
              <a:sym typeface="Symbol" pitchFamily="18" charset="2"/>
            </a:endParaRPr>
          </a:p>
        </p:txBody>
      </p:sp>
      <p:graphicFrame>
        <p:nvGraphicFramePr>
          <p:cNvPr id="425080" name="Object 120"/>
          <p:cNvGraphicFramePr>
            <a:graphicFrameLocks noChangeAspect="1"/>
          </p:cNvGraphicFramePr>
          <p:nvPr/>
        </p:nvGraphicFramePr>
        <p:xfrm>
          <a:off x="1865313" y="1341438"/>
          <a:ext cx="327025" cy="490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5092" name="Equation" r:id="rId4" imgW="406224" imgH="609336" progId="Equation.DSMT4">
                  <p:embed/>
                </p:oleObj>
              </mc:Choice>
              <mc:Fallback>
                <p:oleObj name="Equation" r:id="rId4" imgW="406224" imgH="609336" progId="Equation.DSMT4">
                  <p:embed/>
                  <p:pic>
                    <p:nvPicPr>
                      <p:cNvPr id="0" name="Picture 1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65313" y="1341438"/>
                        <a:ext cx="327025" cy="4905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121"/>
          <p:cNvGraphicFramePr>
            <a:graphicFrameLocks noChangeAspect="1"/>
          </p:cNvGraphicFramePr>
          <p:nvPr/>
        </p:nvGraphicFramePr>
        <p:xfrm>
          <a:off x="6337300" y="1443038"/>
          <a:ext cx="5080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5093" name="Equation" r:id="rId6" imgW="508000" imgH="431800" progId="Equation.DSMT4">
                  <p:embed/>
                </p:oleObj>
              </mc:Choice>
              <mc:Fallback>
                <p:oleObj name="Equation" r:id="rId6" imgW="508000" imgH="431800" progId="Equation.DSMT4">
                  <p:embed/>
                  <p:pic>
                    <p:nvPicPr>
                      <p:cNvPr id="0" name="Picture 1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37300" y="1443038"/>
                        <a:ext cx="508000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425088" name="Group 139"/>
          <p:cNvGrpSpPr>
            <a:grpSpLocks/>
          </p:cNvGrpSpPr>
          <p:nvPr/>
        </p:nvGrpSpPr>
        <p:grpSpPr bwMode="auto">
          <a:xfrm>
            <a:off x="5000625" y="2635250"/>
            <a:ext cx="3284538" cy="3457575"/>
            <a:chOff x="3092" y="2242"/>
            <a:chExt cx="1763" cy="1572"/>
          </a:xfrm>
        </p:grpSpPr>
        <p:grpSp>
          <p:nvGrpSpPr>
            <p:cNvPr id="3" name="Group 138"/>
            <p:cNvGrpSpPr>
              <a:grpSpLocks/>
            </p:cNvGrpSpPr>
            <p:nvPr/>
          </p:nvGrpSpPr>
          <p:grpSpPr bwMode="auto">
            <a:xfrm>
              <a:off x="3185" y="3739"/>
              <a:ext cx="1512" cy="75"/>
              <a:chOff x="3185" y="3739"/>
              <a:chExt cx="1512" cy="75"/>
            </a:xfrm>
          </p:grpSpPr>
          <p:sp>
            <p:nvSpPr>
              <p:cNvPr id="425140" name="Line 82"/>
              <p:cNvSpPr>
                <a:spLocks noChangeShapeType="1"/>
              </p:cNvSpPr>
              <p:nvPr/>
            </p:nvSpPr>
            <p:spPr bwMode="auto">
              <a:xfrm>
                <a:off x="3617" y="3739"/>
                <a:ext cx="0" cy="75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425141" name="Line 83"/>
              <p:cNvSpPr>
                <a:spLocks noChangeShapeType="1"/>
              </p:cNvSpPr>
              <p:nvPr/>
            </p:nvSpPr>
            <p:spPr bwMode="auto">
              <a:xfrm>
                <a:off x="3401" y="3739"/>
                <a:ext cx="0" cy="75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425142" name="Line 84"/>
              <p:cNvSpPr>
                <a:spLocks noChangeShapeType="1"/>
              </p:cNvSpPr>
              <p:nvPr/>
            </p:nvSpPr>
            <p:spPr bwMode="auto">
              <a:xfrm>
                <a:off x="3185" y="3739"/>
                <a:ext cx="0" cy="75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425143" name="Line 85"/>
              <p:cNvSpPr>
                <a:spLocks noChangeShapeType="1"/>
              </p:cNvSpPr>
              <p:nvPr/>
            </p:nvSpPr>
            <p:spPr bwMode="auto">
              <a:xfrm>
                <a:off x="4049" y="3739"/>
                <a:ext cx="0" cy="75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425144" name="Line 86"/>
              <p:cNvSpPr>
                <a:spLocks noChangeShapeType="1"/>
              </p:cNvSpPr>
              <p:nvPr/>
            </p:nvSpPr>
            <p:spPr bwMode="auto">
              <a:xfrm>
                <a:off x="3833" y="3739"/>
                <a:ext cx="0" cy="75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425145" name="Line 87"/>
              <p:cNvSpPr>
                <a:spLocks noChangeShapeType="1"/>
              </p:cNvSpPr>
              <p:nvPr/>
            </p:nvSpPr>
            <p:spPr bwMode="auto">
              <a:xfrm>
                <a:off x="4265" y="3739"/>
                <a:ext cx="0" cy="75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425146" name="Line 89"/>
              <p:cNvSpPr>
                <a:spLocks noChangeShapeType="1"/>
              </p:cNvSpPr>
              <p:nvPr/>
            </p:nvSpPr>
            <p:spPr bwMode="auto">
              <a:xfrm>
                <a:off x="4697" y="3739"/>
                <a:ext cx="0" cy="75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425147" name="Line 90"/>
              <p:cNvSpPr>
                <a:spLocks noChangeShapeType="1"/>
              </p:cNvSpPr>
              <p:nvPr/>
            </p:nvSpPr>
            <p:spPr bwMode="auto">
              <a:xfrm>
                <a:off x="4481" y="3739"/>
                <a:ext cx="0" cy="75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</p:grpSp>
        <p:grpSp>
          <p:nvGrpSpPr>
            <p:cNvPr id="425109" name="Group 91"/>
            <p:cNvGrpSpPr>
              <a:grpSpLocks/>
            </p:cNvGrpSpPr>
            <p:nvPr/>
          </p:nvGrpSpPr>
          <p:grpSpPr bwMode="auto">
            <a:xfrm>
              <a:off x="3119" y="2421"/>
              <a:ext cx="70" cy="1317"/>
              <a:chOff x="2910" y="2421"/>
              <a:chExt cx="70" cy="1317"/>
            </a:xfrm>
          </p:grpSpPr>
          <p:sp>
            <p:nvSpPr>
              <p:cNvPr id="425131" name="Line 92"/>
              <p:cNvSpPr>
                <a:spLocks noChangeShapeType="1"/>
              </p:cNvSpPr>
              <p:nvPr/>
            </p:nvSpPr>
            <p:spPr bwMode="auto">
              <a:xfrm>
                <a:off x="2910" y="3572"/>
                <a:ext cx="70" cy="0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425132" name="Line 93"/>
              <p:cNvSpPr>
                <a:spLocks noChangeShapeType="1"/>
              </p:cNvSpPr>
              <p:nvPr/>
            </p:nvSpPr>
            <p:spPr bwMode="auto">
              <a:xfrm>
                <a:off x="2910" y="3408"/>
                <a:ext cx="70" cy="0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425133" name="Line 94"/>
              <p:cNvSpPr>
                <a:spLocks noChangeShapeType="1"/>
              </p:cNvSpPr>
              <p:nvPr/>
            </p:nvSpPr>
            <p:spPr bwMode="auto">
              <a:xfrm>
                <a:off x="2910" y="3081"/>
                <a:ext cx="70" cy="0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425134" name="Line 95"/>
              <p:cNvSpPr>
                <a:spLocks noChangeShapeType="1"/>
              </p:cNvSpPr>
              <p:nvPr/>
            </p:nvSpPr>
            <p:spPr bwMode="auto">
              <a:xfrm>
                <a:off x="2910" y="3245"/>
                <a:ext cx="70" cy="0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425135" name="Line 96"/>
              <p:cNvSpPr>
                <a:spLocks noChangeShapeType="1"/>
              </p:cNvSpPr>
              <p:nvPr/>
            </p:nvSpPr>
            <p:spPr bwMode="auto">
              <a:xfrm>
                <a:off x="2910" y="3738"/>
                <a:ext cx="70" cy="0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425136" name="Line 97"/>
              <p:cNvSpPr>
                <a:spLocks noChangeShapeType="1"/>
              </p:cNvSpPr>
              <p:nvPr/>
            </p:nvSpPr>
            <p:spPr bwMode="auto">
              <a:xfrm>
                <a:off x="2910" y="2912"/>
                <a:ext cx="70" cy="0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425137" name="Line 98"/>
              <p:cNvSpPr>
                <a:spLocks noChangeShapeType="1"/>
              </p:cNvSpPr>
              <p:nvPr/>
            </p:nvSpPr>
            <p:spPr bwMode="auto">
              <a:xfrm>
                <a:off x="2910" y="2748"/>
                <a:ext cx="70" cy="0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425138" name="Line 99"/>
              <p:cNvSpPr>
                <a:spLocks noChangeShapeType="1"/>
              </p:cNvSpPr>
              <p:nvPr/>
            </p:nvSpPr>
            <p:spPr bwMode="auto">
              <a:xfrm>
                <a:off x="2910" y="2421"/>
                <a:ext cx="70" cy="0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425139" name="Line 100"/>
              <p:cNvSpPr>
                <a:spLocks noChangeShapeType="1"/>
              </p:cNvSpPr>
              <p:nvPr/>
            </p:nvSpPr>
            <p:spPr bwMode="auto">
              <a:xfrm>
                <a:off x="2910" y="2585"/>
                <a:ext cx="70" cy="0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</p:grpSp>
        <p:grpSp>
          <p:nvGrpSpPr>
            <p:cNvPr id="425110" name="Group 12"/>
            <p:cNvGrpSpPr>
              <a:grpSpLocks/>
            </p:cNvGrpSpPr>
            <p:nvPr/>
          </p:nvGrpSpPr>
          <p:grpSpPr bwMode="auto">
            <a:xfrm>
              <a:off x="3402" y="2381"/>
              <a:ext cx="1301" cy="1341"/>
              <a:chOff x="3402" y="2381"/>
              <a:chExt cx="1301" cy="1341"/>
            </a:xfrm>
          </p:grpSpPr>
          <p:sp>
            <p:nvSpPr>
              <p:cNvPr id="4" name="Line 13"/>
              <p:cNvSpPr>
                <a:spLocks noChangeShapeType="1"/>
              </p:cNvSpPr>
              <p:nvPr/>
            </p:nvSpPr>
            <p:spPr bwMode="auto">
              <a:xfrm flipV="1">
                <a:off x="4047" y="2381"/>
                <a:ext cx="0" cy="1341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prstDash val="dash"/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425125" name="Line 14"/>
              <p:cNvSpPr>
                <a:spLocks noChangeShapeType="1"/>
              </p:cNvSpPr>
              <p:nvPr/>
            </p:nvSpPr>
            <p:spPr bwMode="auto">
              <a:xfrm flipV="1">
                <a:off x="4268" y="2381"/>
                <a:ext cx="0" cy="1341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prstDash val="dash"/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425126" name="Line 15"/>
              <p:cNvSpPr>
                <a:spLocks noChangeShapeType="1"/>
              </p:cNvSpPr>
              <p:nvPr/>
            </p:nvSpPr>
            <p:spPr bwMode="auto">
              <a:xfrm flipV="1">
                <a:off x="3837" y="2381"/>
                <a:ext cx="0" cy="1341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prstDash val="dash"/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425127" name="Line 16"/>
              <p:cNvSpPr>
                <a:spLocks noChangeShapeType="1"/>
              </p:cNvSpPr>
              <p:nvPr/>
            </p:nvSpPr>
            <p:spPr bwMode="auto">
              <a:xfrm flipV="1">
                <a:off x="4703" y="2381"/>
                <a:ext cx="0" cy="1341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prstDash val="dash"/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425128" name="Line 17"/>
              <p:cNvSpPr>
                <a:spLocks noChangeShapeType="1"/>
              </p:cNvSpPr>
              <p:nvPr/>
            </p:nvSpPr>
            <p:spPr bwMode="auto">
              <a:xfrm flipV="1">
                <a:off x="3402" y="2381"/>
                <a:ext cx="0" cy="1341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prstDash val="dash"/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425129" name="Line 18"/>
              <p:cNvSpPr>
                <a:spLocks noChangeShapeType="1"/>
              </p:cNvSpPr>
              <p:nvPr/>
            </p:nvSpPr>
            <p:spPr bwMode="auto">
              <a:xfrm flipV="1">
                <a:off x="3616" y="2381"/>
                <a:ext cx="0" cy="1341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prstDash val="dash"/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425130" name="Line 19"/>
              <p:cNvSpPr>
                <a:spLocks noChangeShapeType="1"/>
              </p:cNvSpPr>
              <p:nvPr/>
            </p:nvSpPr>
            <p:spPr bwMode="auto">
              <a:xfrm flipV="1">
                <a:off x="4482" y="2381"/>
                <a:ext cx="0" cy="1341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prstDash val="dash"/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</p:grpSp>
        <p:sp>
          <p:nvSpPr>
            <p:cNvPr id="425111" name="Freeform 32"/>
            <p:cNvSpPr>
              <a:spLocks/>
            </p:cNvSpPr>
            <p:nvPr/>
          </p:nvSpPr>
          <p:spPr bwMode="auto">
            <a:xfrm>
              <a:off x="3184" y="2419"/>
              <a:ext cx="1518" cy="1318"/>
            </a:xfrm>
            <a:custGeom>
              <a:avLst/>
              <a:gdLst>
                <a:gd name="T0" fmla="*/ 0 w 1518"/>
                <a:gd name="T1" fmla="*/ 1318 h 1318"/>
                <a:gd name="T2" fmla="*/ 1518 w 1518"/>
                <a:gd name="T3" fmla="*/ 0 h 1318"/>
                <a:gd name="T4" fmla="*/ 0 60000 65536"/>
                <a:gd name="T5" fmla="*/ 0 60000 65536"/>
                <a:gd name="T6" fmla="*/ 0 w 1518"/>
                <a:gd name="T7" fmla="*/ 0 h 1318"/>
                <a:gd name="T8" fmla="*/ 1518 w 1518"/>
                <a:gd name="T9" fmla="*/ 1318 h 1318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518" h="1318">
                  <a:moveTo>
                    <a:pt x="0" y="1318"/>
                  </a:moveTo>
                  <a:cubicBezTo>
                    <a:pt x="662" y="1175"/>
                    <a:pt x="1334" y="329"/>
                    <a:pt x="1518" y="0"/>
                  </a:cubicBezTo>
                </a:path>
              </a:pathLst>
            </a:custGeom>
            <a:noFill/>
            <a:ln w="31750">
              <a:solidFill>
                <a:srgbClr val="3366FF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425112" name="Line 34"/>
            <p:cNvSpPr>
              <a:spLocks noChangeShapeType="1"/>
            </p:cNvSpPr>
            <p:nvPr/>
          </p:nvSpPr>
          <p:spPr bwMode="auto">
            <a:xfrm flipV="1">
              <a:off x="3186" y="2242"/>
              <a:ext cx="2" cy="1544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triangl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425113" name="Line 36"/>
            <p:cNvSpPr>
              <a:spLocks noChangeShapeType="1"/>
            </p:cNvSpPr>
            <p:nvPr/>
          </p:nvSpPr>
          <p:spPr bwMode="auto">
            <a:xfrm>
              <a:off x="3092" y="3738"/>
              <a:ext cx="1763" cy="1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triangl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grpSp>
          <p:nvGrpSpPr>
            <p:cNvPr id="5" name="Group 128"/>
            <p:cNvGrpSpPr>
              <a:grpSpLocks/>
            </p:cNvGrpSpPr>
            <p:nvPr/>
          </p:nvGrpSpPr>
          <p:grpSpPr bwMode="auto">
            <a:xfrm>
              <a:off x="3193" y="2418"/>
              <a:ext cx="1526" cy="985"/>
              <a:chOff x="2974" y="2422"/>
              <a:chExt cx="1837" cy="985"/>
            </a:xfrm>
          </p:grpSpPr>
          <p:sp>
            <p:nvSpPr>
              <p:cNvPr id="6" name="Line 129"/>
              <p:cNvSpPr>
                <a:spLocks noChangeShapeType="1"/>
              </p:cNvSpPr>
              <p:nvPr/>
            </p:nvSpPr>
            <p:spPr bwMode="auto">
              <a:xfrm rot="16200000" flipV="1">
                <a:off x="3893" y="1503"/>
                <a:ext cx="0" cy="1837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prstDash val="dash"/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7" name="Line 130"/>
              <p:cNvSpPr>
                <a:spLocks noChangeShapeType="1"/>
              </p:cNvSpPr>
              <p:nvPr/>
            </p:nvSpPr>
            <p:spPr bwMode="auto">
              <a:xfrm rot="16200000" flipV="1">
                <a:off x="3893" y="2488"/>
                <a:ext cx="0" cy="1837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prstDash val="dash"/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8" name="Line 131"/>
              <p:cNvSpPr>
                <a:spLocks noChangeShapeType="1"/>
              </p:cNvSpPr>
              <p:nvPr/>
            </p:nvSpPr>
            <p:spPr bwMode="auto">
              <a:xfrm rot="16200000" flipV="1">
                <a:off x="3893" y="2163"/>
                <a:ext cx="0" cy="1837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prstDash val="dash"/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9" name="Line 132"/>
              <p:cNvSpPr>
                <a:spLocks noChangeShapeType="1"/>
              </p:cNvSpPr>
              <p:nvPr/>
            </p:nvSpPr>
            <p:spPr bwMode="auto">
              <a:xfrm rot="16200000" flipV="1">
                <a:off x="3893" y="1827"/>
                <a:ext cx="0" cy="1837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prstDash val="dash"/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</p:grpSp>
        <p:grpSp>
          <p:nvGrpSpPr>
            <p:cNvPr id="425115" name="Group 133"/>
            <p:cNvGrpSpPr>
              <a:grpSpLocks/>
            </p:cNvGrpSpPr>
            <p:nvPr/>
          </p:nvGrpSpPr>
          <p:grpSpPr bwMode="auto">
            <a:xfrm>
              <a:off x="3193" y="2583"/>
              <a:ext cx="1526" cy="985"/>
              <a:chOff x="2974" y="2422"/>
              <a:chExt cx="1837" cy="985"/>
            </a:xfrm>
          </p:grpSpPr>
          <p:sp>
            <p:nvSpPr>
              <p:cNvPr id="425116" name="Line 134"/>
              <p:cNvSpPr>
                <a:spLocks noChangeShapeType="1"/>
              </p:cNvSpPr>
              <p:nvPr/>
            </p:nvSpPr>
            <p:spPr bwMode="auto">
              <a:xfrm rot="16200000" flipV="1">
                <a:off x="3893" y="1503"/>
                <a:ext cx="0" cy="1837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prstDash val="dash"/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425117" name="Line 135"/>
              <p:cNvSpPr>
                <a:spLocks noChangeShapeType="1"/>
              </p:cNvSpPr>
              <p:nvPr/>
            </p:nvSpPr>
            <p:spPr bwMode="auto">
              <a:xfrm rot="16200000" flipV="1">
                <a:off x="3893" y="2488"/>
                <a:ext cx="0" cy="1837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prstDash val="dash"/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0" name="Line 136"/>
              <p:cNvSpPr>
                <a:spLocks noChangeShapeType="1"/>
              </p:cNvSpPr>
              <p:nvPr/>
            </p:nvSpPr>
            <p:spPr bwMode="auto">
              <a:xfrm rot="16200000" flipV="1">
                <a:off x="3893" y="2163"/>
                <a:ext cx="0" cy="1837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prstDash val="dash"/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11" name="Line 137"/>
              <p:cNvSpPr>
                <a:spLocks noChangeShapeType="1"/>
              </p:cNvSpPr>
              <p:nvPr/>
            </p:nvSpPr>
            <p:spPr bwMode="auto">
              <a:xfrm rot="16200000" flipV="1">
                <a:off x="3893" y="1827"/>
                <a:ext cx="0" cy="1837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prstDash val="dash"/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</p:grpSp>
      </p:grpSp>
      <p:grpSp>
        <p:nvGrpSpPr>
          <p:cNvPr id="425105" name="Group 145"/>
          <p:cNvGrpSpPr>
            <a:grpSpLocks/>
          </p:cNvGrpSpPr>
          <p:nvPr/>
        </p:nvGrpSpPr>
        <p:grpSpPr bwMode="auto">
          <a:xfrm>
            <a:off x="5969000" y="4791075"/>
            <a:ext cx="812800" cy="736600"/>
            <a:chOff x="3760" y="3108"/>
            <a:chExt cx="512" cy="464"/>
          </a:xfrm>
        </p:grpSpPr>
        <p:sp>
          <p:nvSpPr>
            <p:cNvPr id="12" name="Line 140"/>
            <p:cNvSpPr>
              <a:spLocks noChangeShapeType="1"/>
            </p:cNvSpPr>
            <p:nvPr/>
          </p:nvSpPr>
          <p:spPr bwMode="auto">
            <a:xfrm>
              <a:off x="3760" y="3572"/>
              <a:ext cx="512" cy="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425106" name="Line 143"/>
            <p:cNvSpPr>
              <a:spLocks noChangeShapeType="1"/>
            </p:cNvSpPr>
            <p:nvPr/>
          </p:nvSpPr>
          <p:spPr bwMode="auto">
            <a:xfrm flipV="1">
              <a:off x="4268" y="3108"/>
              <a:ext cx="0" cy="46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425107" name="Line 144"/>
            <p:cNvSpPr>
              <a:spLocks noChangeShapeType="1"/>
            </p:cNvSpPr>
            <p:nvPr/>
          </p:nvSpPr>
          <p:spPr bwMode="auto">
            <a:xfrm flipV="1">
              <a:off x="3764" y="3108"/>
              <a:ext cx="504" cy="46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prstDash val="dash"/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</p:grpSp>
      <p:grpSp>
        <p:nvGrpSpPr>
          <p:cNvPr id="425108" name="Group 148"/>
          <p:cNvGrpSpPr>
            <a:grpSpLocks/>
          </p:cNvGrpSpPr>
          <p:nvPr/>
        </p:nvGrpSpPr>
        <p:grpSpPr bwMode="auto">
          <a:xfrm>
            <a:off x="6373813" y="3717925"/>
            <a:ext cx="1220787" cy="1473200"/>
            <a:chOff x="3760" y="3108"/>
            <a:chExt cx="512" cy="464"/>
          </a:xfrm>
        </p:grpSpPr>
        <p:sp>
          <p:nvSpPr>
            <p:cNvPr id="425102" name="Line 149"/>
            <p:cNvSpPr>
              <a:spLocks noChangeShapeType="1"/>
            </p:cNvSpPr>
            <p:nvPr/>
          </p:nvSpPr>
          <p:spPr bwMode="auto">
            <a:xfrm>
              <a:off x="3760" y="3572"/>
              <a:ext cx="512" cy="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425103" name="Line 150"/>
            <p:cNvSpPr>
              <a:spLocks noChangeShapeType="1"/>
            </p:cNvSpPr>
            <p:nvPr/>
          </p:nvSpPr>
          <p:spPr bwMode="auto">
            <a:xfrm flipV="1">
              <a:off x="4268" y="3108"/>
              <a:ext cx="0" cy="46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425104" name="Line 151"/>
            <p:cNvSpPr>
              <a:spLocks noChangeShapeType="1"/>
            </p:cNvSpPr>
            <p:nvPr/>
          </p:nvSpPr>
          <p:spPr bwMode="auto">
            <a:xfrm flipV="1">
              <a:off x="3764" y="3108"/>
              <a:ext cx="504" cy="46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prstDash val="dash"/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</p:grpSp>
      <p:grpSp>
        <p:nvGrpSpPr>
          <p:cNvPr id="425114" name="Group 154"/>
          <p:cNvGrpSpPr>
            <a:grpSpLocks/>
          </p:cNvGrpSpPr>
          <p:nvPr/>
        </p:nvGrpSpPr>
        <p:grpSpPr bwMode="auto">
          <a:xfrm>
            <a:off x="5557838" y="3006725"/>
            <a:ext cx="2455862" cy="2762250"/>
            <a:chOff x="3760" y="3108"/>
            <a:chExt cx="512" cy="464"/>
          </a:xfrm>
        </p:grpSpPr>
        <p:sp>
          <p:nvSpPr>
            <p:cNvPr id="425099" name="Line 155"/>
            <p:cNvSpPr>
              <a:spLocks noChangeShapeType="1"/>
            </p:cNvSpPr>
            <p:nvPr/>
          </p:nvSpPr>
          <p:spPr bwMode="auto">
            <a:xfrm>
              <a:off x="3760" y="3572"/>
              <a:ext cx="512" cy="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425100" name="Line 156"/>
            <p:cNvSpPr>
              <a:spLocks noChangeShapeType="1"/>
            </p:cNvSpPr>
            <p:nvPr/>
          </p:nvSpPr>
          <p:spPr bwMode="auto">
            <a:xfrm flipV="1">
              <a:off x="4268" y="3108"/>
              <a:ext cx="0" cy="46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425101" name="Line 157"/>
            <p:cNvSpPr>
              <a:spLocks noChangeShapeType="1"/>
            </p:cNvSpPr>
            <p:nvPr/>
          </p:nvSpPr>
          <p:spPr bwMode="auto">
            <a:xfrm flipV="1">
              <a:off x="3764" y="3108"/>
              <a:ext cx="504" cy="46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prstDash val="dash"/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</p:grpSp>
      <p:sp>
        <p:nvSpPr>
          <p:cNvPr id="425118" name="Rectangle 158"/>
          <p:cNvSpPr>
            <a:spLocks noChangeArrowheads="1"/>
          </p:cNvSpPr>
          <p:nvPr/>
        </p:nvSpPr>
        <p:spPr bwMode="auto">
          <a:xfrm>
            <a:off x="179388" y="3676650"/>
            <a:ext cx="3252787" cy="129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SzPct val="80000"/>
              <a:buFont typeface="Arial" charset="0"/>
              <a:buNone/>
            </a:pPr>
            <a:r>
              <a:rPr lang="en-US" sz="2400">
                <a:solidFill>
                  <a:srgbClr val="000066"/>
                </a:solidFill>
              </a:rPr>
              <a:t>The larger </a:t>
            </a:r>
            <a:r>
              <a:rPr lang="en-US" sz="2400">
                <a:solidFill>
                  <a:srgbClr val="000066"/>
                </a:solidFill>
                <a:sym typeface="Symbol" pitchFamily="18" charset="2"/>
              </a:rPr>
              <a:t></a:t>
            </a:r>
            <a:r>
              <a:rPr lang="en-US" sz="2400" b="1" i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t</a:t>
            </a:r>
            <a:r>
              <a:rPr lang="en-US" sz="2400">
                <a:solidFill>
                  <a:srgbClr val="000066"/>
                </a:solidFill>
                <a:sym typeface="Symbol" pitchFamily="18" charset="2"/>
              </a:rPr>
              <a:t>, the less detailed the information…</a:t>
            </a:r>
          </a:p>
        </p:txBody>
      </p:sp>
      <p:sp>
        <p:nvSpPr>
          <p:cNvPr id="425119" name="Rectangle 159"/>
          <p:cNvSpPr>
            <a:spLocks noChangeArrowheads="1"/>
          </p:cNvSpPr>
          <p:nvPr/>
        </p:nvSpPr>
        <p:spPr bwMode="auto">
          <a:xfrm>
            <a:off x="6688138" y="4910138"/>
            <a:ext cx="638175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46800" rIns="0" bIns="46800">
            <a:spAutoFit/>
          </a:bodyPr>
          <a:lstStyle/>
          <a:p>
            <a:pPr marL="179388" lvl="1" indent="1588">
              <a:lnSpc>
                <a:spcPct val="110000"/>
              </a:lnSpc>
            </a:pPr>
            <a:r>
              <a:rPr lang="en-US" sz="2200" b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</a:t>
            </a:r>
            <a:r>
              <a:rPr lang="en-US" sz="2200" b="1" i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s</a:t>
            </a:r>
          </a:p>
        </p:txBody>
      </p:sp>
      <p:sp>
        <p:nvSpPr>
          <p:cNvPr id="425120" name="Rectangle 160"/>
          <p:cNvSpPr>
            <a:spLocks noChangeArrowheads="1"/>
          </p:cNvSpPr>
          <p:nvPr/>
        </p:nvSpPr>
        <p:spPr bwMode="auto">
          <a:xfrm>
            <a:off x="7454900" y="4262438"/>
            <a:ext cx="638175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46800" rIns="0" bIns="46800">
            <a:spAutoFit/>
          </a:bodyPr>
          <a:lstStyle/>
          <a:p>
            <a:pPr marL="179388" lvl="1" indent="1588">
              <a:lnSpc>
                <a:spcPct val="110000"/>
              </a:lnSpc>
            </a:pPr>
            <a:r>
              <a:rPr lang="en-US" sz="2200" b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</a:t>
            </a:r>
            <a:r>
              <a:rPr lang="en-US" sz="2200" b="1" i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s</a:t>
            </a:r>
          </a:p>
        </p:txBody>
      </p:sp>
      <p:sp>
        <p:nvSpPr>
          <p:cNvPr id="425121" name="Rectangle 161"/>
          <p:cNvSpPr>
            <a:spLocks noChangeArrowheads="1"/>
          </p:cNvSpPr>
          <p:nvPr/>
        </p:nvSpPr>
        <p:spPr bwMode="auto">
          <a:xfrm>
            <a:off x="7888288" y="4352925"/>
            <a:ext cx="638175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46800" rIns="0" bIns="46800">
            <a:spAutoFit/>
          </a:bodyPr>
          <a:lstStyle/>
          <a:p>
            <a:pPr marL="179388" lvl="1" indent="1588">
              <a:lnSpc>
                <a:spcPct val="110000"/>
              </a:lnSpc>
            </a:pPr>
            <a:r>
              <a:rPr lang="en-US" sz="2200" b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</a:t>
            </a:r>
            <a:r>
              <a:rPr lang="en-US" sz="2200" b="1" i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s</a:t>
            </a:r>
          </a:p>
        </p:txBody>
      </p:sp>
      <p:sp>
        <p:nvSpPr>
          <p:cNvPr id="425122" name="Rectangle 162"/>
          <p:cNvSpPr>
            <a:spLocks noChangeArrowheads="1"/>
          </p:cNvSpPr>
          <p:nvPr/>
        </p:nvSpPr>
        <p:spPr bwMode="auto">
          <a:xfrm>
            <a:off x="6088063" y="5429250"/>
            <a:ext cx="638175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46800" rIns="0" bIns="46800">
            <a:spAutoFit/>
          </a:bodyPr>
          <a:lstStyle/>
          <a:p>
            <a:pPr marL="179388" lvl="1" indent="1588">
              <a:lnSpc>
                <a:spcPct val="110000"/>
              </a:lnSpc>
            </a:pPr>
            <a:r>
              <a:rPr lang="en-US" sz="2200" b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</a:t>
            </a:r>
            <a:r>
              <a:rPr lang="en-US" sz="2200" b="1" i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t</a:t>
            </a:r>
          </a:p>
        </p:txBody>
      </p:sp>
      <p:sp>
        <p:nvSpPr>
          <p:cNvPr id="425123" name="Rectangle 163"/>
          <p:cNvSpPr>
            <a:spLocks noChangeArrowheads="1"/>
          </p:cNvSpPr>
          <p:nvPr/>
        </p:nvSpPr>
        <p:spPr bwMode="auto">
          <a:xfrm>
            <a:off x="6711950" y="5091113"/>
            <a:ext cx="638175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46800" rIns="0" bIns="46800">
            <a:spAutoFit/>
          </a:bodyPr>
          <a:lstStyle/>
          <a:p>
            <a:pPr marL="179388" lvl="1" indent="1588">
              <a:lnSpc>
                <a:spcPct val="110000"/>
              </a:lnSpc>
            </a:pPr>
            <a:r>
              <a:rPr lang="en-US" sz="2200" b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</a:t>
            </a:r>
            <a:r>
              <a:rPr lang="en-US" sz="2200" b="1" i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t</a:t>
            </a:r>
          </a:p>
        </p:txBody>
      </p:sp>
      <p:sp>
        <p:nvSpPr>
          <p:cNvPr id="425124" name="Rectangle 164"/>
          <p:cNvSpPr>
            <a:spLocks noChangeArrowheads="1"/>
          </p:cNvSpPr>
          <p:nvPr/>
        </p:nvSpPr>
        <p:spPr bwMode="auto">
          <a:xfrm>
            <a:off x="6651625" y="5394325"/>
            <a:ext cx="547688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marL="179388" lvl="1" indent="1588">
              <a:lnSpc>
                <a:spcPct val="110000"/>
              </a:lnSpc>
            </a:pPr>
            <a:r>
              <a:rPr lang="en-US" sz="2200" b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</a:t>
            </a:r>
            <a:r>
              <a:rPr lang="en-US" sz="2200" b="1" i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5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" dur="500"/>
                                        <p:tgtEl>
                                          <p:spTgt spid="42510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5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4251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5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/>
                                        <p:tgtEl>
                                          <p:spTgt spid="4251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5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5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500"/>
                                        <p:tgtEl>
                                          <p:spTgt spid="4251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5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5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5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500"/>
                                        <p:tgtEl>
                                          <p:spTgt spid="4251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5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500"/>
                                        <p:tgtEl>
                                          <p:spTgt spid="4251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5118" grpId="0"/>
      <p:bldP spid="425119" grpId="0"/>
      <p:bldP spid="425120" grpId="0"/>
      <p:bldP spid="425120" grpId="1"/>
      <p:bldP spid="425121" grpId="0"/>
      <p:bldP spid="425122" grpId="0"/>
      <p:bldP spid="425123" grpId="0"/>
      <p:bldP spid="425123" grpId="1"/>
      <p:bldP spid="425124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9139" name="Rectangle 3"/>
          <p:cNvSpPr>
            <a:spLocks noGrp="1" noChangeArrowheads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PHY1012F</a:t>
            </a:r>
          </a:p>
        </p:txBody>
      </p:sp>
      <p:sp>
        <p:nvSpPr>
          <p:cNvPr id="429137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9EB5E13-13AD-4931-AF97-021B8E78E9CD}" type="slidenum">
              <a:rPr lang="en-US" smtClean="0">
                <a:latin typeface="Koala"/>
              </a:rPr>
              <a:pPr>
                <a:defRPr/>
              </a:pPr>
              <a:t>29</a:t>
            </a:fld>
            <a:endParaRPr lang="en-US" smtClean="0">
              <a:latin typeface="Koala"/>
            </a:endParaRPr>
          </a:p>
        </p:txBody>
      </p:sp>
      <p:sp>
        <p:nvSpPr>
          <p:cNvPr id="429141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INSTANTANEOUS VELOCITY</a:t>
            </a:r>
          </a:p>
        </p:txBody>
      </p:sp>
      <p:sp>
        <p:nvSpPr>
          <p:cNvPr id="429142" name="Rectangle 3"/>
          <p:cNvSpPr>
            <a:spLocks noChangeArrowheads="1"/>
          </p:cNvSpPr>
          <p:nvPr/>
        </p:nvSpPr>
        <p:spPr bwMode="auto">
          <a:xfrm>
            <a:off x="4229100" y="2511425"/>
            <a:ext cx="1022350" cy="39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 indent="1588">
              <a:lnSpc>
                <a:spcPct val="110000"/>
              </a:lnSpc>
            </a:pPr>
            <a:r>
              <a:rPr lang="en-US" sz="1800" b="1" i="1">
                <a:solidFill>
                  <a:srgbClr val="000066"/>
                </a:solidFill>
                <a:latin typeface="Times New Roman" pitchFamily="18" charset="0"/>
              </a:rPr>
              <a:t>s </a:t>
            </a:r>
            <a:r>
              <a:rPr lang="en-US" sz="1800" b="1">
                <a:solidFill>
                  <a:srgbClr val="000066"/>
                </a:solidFill>
                <a:latin typeface="Times New Roman" pitchFamily="18" charset="0"/>
              </a:rPr>
              <a:t>(m)</a:t>
            </a:r>
            <a:endParaRPr lang="en-US" sz="1800" b="1" i="1">
              <a:solidFill>
                <a:srgbClr val="000066"/>
              </a:solidFill>
              <a:latin typeface="Times New Roman" pitchFamily="18" charset="0"/>
            </a:endParaRPr>
          </a:p>
        </p:txBody>
      </p:sp>
      <p:sp>
        <p:nvSpPr>
          <p:cNvPr id="429143" name="Rectangle 4"/>
          <p:cNvSpPr>
            <a:spLocks noChangeArrowheads="1"/>
          </p:cNvSpPr>
          <p:nvPr/>
        </p:nvSpPr>
        <p:spPr bwMode="auto">
          <a:xfrm>
            <a:off x="8202613" y="5691188"/>
            <a:ext cx="638175" cy="39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46800" rIns="0" bIns="46800">
            <a:spAutoFit/>
          </a:bodyPr>
          <a:lstStyle/>
          <a:p>
            <a:pPr marL="179388" lvl="1" indent="1588">
              <a:lnSpc>
                <a:spcPct val="110000"/>
              </a:lnSpc>
            </a:pPr>
            <a:r>
              <a:rPr lang="en-US" sz="1800" b="1" i="1">
                <a:solidFill>
                  <a:srgbClr val="000066"/>
                </a:solidFill>
                <a:latin typeface="Times New Roman" pitchFamily="18" charset="0"/>
              </a:rPr>
              <a:t>t  </a:t>
            </a:r>
            <a:r>
              <a:rPr lang="en-US" sz="1800" b="1">
                <a:solidFill>
                  <a:srgbClr val="000066"/>
                </a:solidFill>
                <a:latin typeface="Times New Roman" pitchFamily="18" charset="0"/>
              </a:rPr>
              <a:t>(s)</a:t>
            </a:r>
            <a:endParaRPr lang="en-US" sz="1800" b="1" i="1">
              <a:solidFill>
                <a:srgbClr val="000066"/>
              </a:solidFill>
              <a:latin typeface="Times New Roman" pitchFamily="18" charset="0"/>
            </a:endParaRPr>
          </a:p>
        </p:txBody>
      </p:sp>
      <p:sp>
        <p:nvSpPr>
          <p:cNvPr id="429144" name="Rectangle 5"/>
          <p:cNvSpPr>
            <a:spLocks noGrp="1" noChangeArrowheads="1"/>
          </p:cNvSpPr>
          <p:nvPr>
            <p:ph type="body" idx="4294967295"/>
          </p:nvPr>
        </p:nvSpPr>
        <p:spPr>
          <a:xfrm>
            <a:off x="179388" y="1343025"/>
            <a:ext cx="8774112" cy="1296988"/>
          </a:xfrm>
        </p:spPr>
        <p:txBody>
          <a:bodyPr/>
          <a:lstStyle/>
          <a:p>
            <a:pPr lvl="1" indent="0" eaLnBrk="1" hangingPunct="1"/>
            <a:r>
              <a:rPr lang="en-US" smtClean="0"/>
              <a:t>Conversely, if we let the time interval either side of time </a:t>
            </a:r>
            <a:r>
              <a:rPr lang="en-US" b="1" i="1" smtClean="0">
                <a:latin typeface="Times New Roman" pitchFamily="18" charset="0"/>
              </a:rPr>
              <a:t>t</a:t>
            </a:r>
            <a:r>
              <a:rPr lang="en-US" smtClean="0"/>
              <a:t> shrink towards the limit (</a:t>
            </a:r>
            <a:r>
              <a:rPr lang="en-US" smtClean="0">
                <a:sym typeface="Symbol" pitchFamily="18" charset="2"/>
              </a:rPr>
              <a:t></a:t>
            </a:r>
            <a:r>
              <a:rPr lang="en-US" b="1" i="1" smtClean="0">
                <a:latin typeface="Times New Roman" pitchFamily="18" charset="0"/>
                <a:sym typeface="Symbol" pitchFamily="18" charset="2"/>
              </a:rPr>
              <a:t>t</a:t>
            </a:r>
            <a:r>
              <a:rPr lang="en-US" smtClean="0">
                <a:sym typeface="Symbol" pitchFamily="18" charset="2"/>
              </a:rPr>
              <a:t>0)</a:t>
            </a:r>
            <a:r>
              <a:rPr lang="en-US" smtClean="0"/>
              <a:t>, we get the </a:t>
            </a:r>
            <a:r>
              <a:rPr lang="en-US" i="1" smtClean="0"/>
              <a:t>instantaneous</a:t>
            </a:r>
            <a:r>
              <a:rPr lang="en-US" smtClean="0"/>
              <a:t> velocity at time </a:t>
            </a:r>
            <a:r>
              <a:rPr lang="en-US" b="1" i="1" smtClean="0">
                <a:latin typeface="Times New Roman" pitchFamily="18" charset="0"/>
              </a:rPr>
              <a:t>t</a:t>
            </a:r>
            <a:r>
              <a:rPr lang="en-US" smtClean="0"/>
              <a:t>.</a:t>
            </a:r>
          </a:p>
        </p:txBody>
      </p:sp>
      <p:sp>
        <p:nvSpPr>
          <p:cNvPr id="429123" name="Rectangle 67"/>
          <p:cNvSpPr>
            <a:spLocks noChangeArrowheads="1"/>
          </p:cNvSpPr>
          <p:nvPr/>
        </p:nvSpPr>
        <p:spPr bwMode="auto">
          <a:xfrm>
            <a:off x="179388" y="2789238"/>
            <a:ext cx="3557587" cy="210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SzPct val="80000"/>
              <a:buFont typeface="Arial" charset="0"/>
              <a:buNone/>
            </a:pPr>
            <a:r>
              <a:rPr lang="en-US" sz="2400">
                <a:solidFill>
                  <a:srgbClr val="000066"/>
                </a:solidFill>
              </a:rPr>
              <a:t>On a position graph this corresponds to the slope of the </a:t>
            </a:r>
            <a:r>
              <a:rPr lang="en-US" sz="2400">
                <a:solidFill>
                  <a:srgbClr val="FF0000"/>
                </a:solidFill>
              </a:rPr>
              <a:t>tangent to the curve</a:t>
            </a:r>
            <a:r>
              <a:rPr lang="en-US" sz="2400">
                <a:solidFill>
                  <a:srgbClr val="000066"/>
                </a:solidFill>
              </a:rPr>
              <a:t> at time </a:t>
            </a:r>
            <a:r>
              <a:rPr lang="en-US" sz="2400" b="1" i="1">
                <a:solidFill>
                  <a:srgbClr val="000066"/>
                </a:solidFill>
                <a:latin typeface="Times New Roman" pitchFamily="18" charset="0"/>
              </a:rPr>
              <a:t>t</a:t>
            </a:r>
            <a:r>
              <a:rPr lang="en-US" sz="2400">
                <a:solidFill>
                  <a:srgbClr val="000066"/>
                </a:solidFill>
              </a:rPr>
              <a:t>.</a:t>
            </a:r>
          </a:p>
        </p:txBody>
      </p:sp>
      <p:sp>
        <p:nvSpPr>
          <p:cNvPr id="429146" name="Rectangle 68"/>
          <p:cNvSpPr>
            <a:spLocks noChangeArrowheads="1"/>
          </p:cNvSpPr>
          <p:nvPr/>
        </p:nvSpPr>
        <p:spPr bwMode="auto">
          <a:xfrm>
            <a:off x="6554788" y="5986463"/>
            <a:ext cx="638175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46800" rIns="0" bIns="46800">
            <a:spAutoFit/>
          </a:bodyPr>
          <a:lstStyle/>
          <a:p>
            <a:pPr marL="179388" lvl="1" indent="1588">
              <a:lnSpc>
                <a:spcPct val="110000"/>
              </a:lnSpc>
            </a:pPr>
            <a:r>
              <a:rPr lang="en-US" sz="2200" b="1" i="1">
                <a:solidFill>
                  <a:srgbClr val="000066"/>
                </a:solidFill>
                <a:latin typeface="Times New Roman" pitchFamily="18" charset="0"/>
              </a:rPr>
              <a:t>t</a:t>
            </a:r>
          </a:p>
        </p:txBody>
      </p:sp>
      <p:sp>
        <p:nvSpPr>
          <p:cNvPr id="429128" name="Line 72"/>
          <p:cNvSpPr>
            <a:spLocks noChangeShapeType="1"/>
          </p:cNvSpPr>
          <p:nvPr/>
        </p:nvSpPr>
        <p:spPr bwMode="auto">
          <a:xfrm flipV="1">
            <a:off x="5575300" y="3008313"/>
            <a:ext cx="2417763" cy="2738437"/>
          </a:xfrm>
          <a:prstGeom prst="line">
            <a:avLst/>
          </a:prstGeom>
          <a:noFill/>
          <a:ln w="31750">
            <a:solidFill>
              <a:schemeClr val="tx1"/>
            </a:solidFill>
            <a:prstDash val="dash"/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grpSp>
        <p:nvGrpSpPr>
          <p:cNvPr id="429134" name="Group 78"/>
          <p:cNvGrpSpPr>
            <a:grpSpLocks/>
          </p:cNvGrpSpPr>
          <p:nvPr/>
        </p:nvGrpSpPr>
        <p:grpSpPr bwMode="auto">
          <a:xfrm>
            <a:off x="5556250" y="3008313"/>
            <a:ext cx="2857500" cy="3078162"/>
            <a:chOff x="3500" y="1895"/>
            <a:chExt cx="1800" cy="1939"/>
          </a:xfrm>
        </p:grpSpPr>
        <p:sp>
          <p:nvSpPr>
            <p:cNvPr id="429192" name="Line 70"/>
            <p:cNvSpPr>
              <a:spLocks noChangeShapeType="1"/>
            </p:cNvSpPr>
            <p:nvPr/>
          </p:nvSpPr>
          <p:spPr bwMode="auto">
            <a:xfrm>
              <a:off x="3500" y="3635"/>
              <a:ext cx="1547" cy="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429193" name="Line 71"/>
            <p:cNvSpPr>
              <a:spLocks noChangeShapeType="1"/>
            </p:cNvSpPr>
            <p:nvPr/>
          </p:nvSpPr>
          <p:spPr bwMode="auto">
            <a:xfrm flipV="1">
              <a:off x="5035" y="1895"/>
              <a:ext cx="0" cy="1725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graphicFrame>
          <p:nvGraphicFramePr>
            <p:cNvPr id="429136" name="Object 80"/>
            <p:cNvGraphicFramePr>
              <a:graphicFrameLocks noChangeAspect="1"/>
            </p:cNvGraphicFramePr>
            <p:nvPr/>
          </p:nvGraphicFramePr>
          <p:xfrm>
            <a:off x="5076" y="2806"/>
            <a:ext cx="224" cy="17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29154" name="Equation" r:id="rId4" imgW="355446" imgH="279279" progId="Equation.DSMT4">
                    <p:embed/>
                  </p:oleObj>
                </mc:Choice>
                <mc:Fallback>
                  <p:oleObj name="Equation" r:id="rId4" imgW="355446" imgH="279279" progId="Equation.DSMT4">
                    <p:embed/>
                    <p:pic>
                      <p:nvPicPr>
                        <p:cNvPr id="0" name="Picture 8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076" y="2806"/>
                          <a:ext cx="224" cy="176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" name="Object 81"/>
            <p:cNvGraphicFramePr>
              <a:graphicFrameLocks noChangeAspect="1"/>
            </p:cNvGraphicFramePr>
            <p:nvPr/>
          </p:nvGraphicFramePr>
          <p:xfrm>
            <a:off x="4292" y="3658"/>
            <a:ext cx="216" cy="17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29155" name="Equation" r:id="rId6" imgW="342751" imgH="279279" progId="Equation.DSMT4">
                    <p:embed/>
                  </p:oleObj>
                </mc:Choice>
                <mc:Fallback>
                  <p:oleObj name="Equation" r:id="rId6" imgW="342751" imgH="279279" progId="Equation.DSMT4">
                    <p:embed/>
                    <p:pic>
                      <p:nvPicPr>
                        <p:cNvPr id="0" name="Picture 8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292" y="3658"/>
                          <a:ext cx="216" cy="176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429135" name="Object 82"/>
          <p:cNvGraphicFramePr>
            <a:graphicFrameLocks noChangeAspect="1"/>
          </p:cNvGraphicFramePr>
          <p:nvPr/>
        </p:nvGraphicFramePr>
        <p:xfrm>
          <a:off x="1733550" y="5610225"/>
          <a:ext cx="22606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9156" name="Equation" r:id="rId8" imgW="2260600" imgH="647700" progId="Equation.DSMT4">
                  <p:embed/>
                </p:oleObj>
              </mc:Choice>
              <mc:Fallback>
                <p:oleObj name="Equation" r:id="rId8" imgW="2260600" imgH="647700" progId="Equation.DSMT4">
                  <p:embed/>
                  <p:pic>
                    <p:nvPicPr>
                      <p:cNvPr id="0" name="Picture 8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33550" y="5610225"/>
                        <a:ext cx="2260600" cy="647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ctangle 80"/>
          <p:cNvSpPr>
            <a:spLocks noChangeArrowheads="1"/>
          </p:cNvSpPr>
          <p:nvPr/>
        </p:nvSpPr>
        <p:spPr bwMode="auto">
          <a:xfrm>
            <a:off x="177800" y="5005388"/>
            <a:ext cx="4356100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 indent="4763">
              <a:lnSpc>
                <a:spcPct val="110000"/>
              </a:lnSpc>
              <a:buSzPct val="80000"/>
              <a:buFont typeface="Arial" charset="0"/>
              <a:buNone/>
            </a:pPr>
            <a:r>
              <a:rPr lang="en-US" sz="2400">
                <a:solidFill>
                  <a:srgbClr val="000066"/>
                </a:solidFill>
              </a:rPr>
              <a:t>Mathematically:</a:t>
            </a:r>
          </a:p>
        </p:txBody>
      </p:sp>
      <p:sp>
        <p:nvSpPr>
          <p:cNvPr id="3" name="Rectangle 81"/>
          <p:cNvSpPr>
            <a:spLocks noChangeArrowheads="1"/>
          </p:cNvSpPr>
          <p:nvPr/>
        </p:nvSpPr>
        <p:spPr bwMode="auto">
          <a:xfrm>
            <a:off x="1633538" y="5564188"/>
            <a:ext cx="2479675" cy="788987"/>
          </a:xfrm>
          <a:prstGeom prst="rect">
            <a:avLst/>
          </a:prstGeom>
          <a:noFill/>
          <a:ln w="25400" algn="ctr">
            <a:solidFill>
              <a:srgbClr val="FF0000"/>
            </a:solidFill>
            <a:miter lim="800000"/>
            <a:headEnd/>
            <a:tailEnd/>
          </a:ln>
        </p:spPr>
        <p:txBody>
          <a:bodyPr wrap="none" lIns="90000" tIns="46800" rIns="90000" bIns="46800" anchor="ctr"/>
          <a:lstStyle/>
          <a:p>
            <a:pPr>
              <a:lnSpc>
                <a:spcPct val="110000"/>
              </a:lnSpc>
            </a:pPr>
            <a:endParaRPr lang="en-ZA"/>
          </a:p>
        </p:txBody>
      </p:sp>
      <p:grpSp>
        <p:nvGrpSpPr>
          <p:cNvPr id="429151" name="Group 85"/>
          <p:cNvGrpSpPr>
            <a:grpSpLocks/>
          </p:cNvGrpSpPr>
          <p:nvPr/>
        </p:nvGrpSpPr>
        <p:grpSpPr bwMode="auto">
          <a:xfrm>
            <a:off x="5000625" y="2635250"/>
            <a:ext cx="3284538" cy="3457575"/>
            <a:chOff x="3150" y="1660"/>
            <a:chExt cx="2069" cy="2178"/>
          </a:xfrm>
        </p:grpSpPr>
        <p:grpSp>
          <p:nvGrpSpPr>
            <p:cNvPr id="429152" name="Group 9"/>
            <p:cNvGrpSpPr>
              <a:grpSpLocks/>
            </p:cNvGrpSpPr>
            <p:nvPr/>
          </p:nvGrpSpPr>
          <p:grpSpPr bwMode="auto">
            <a:xfrm>
              <a:off x="3259" y="3734"/>
              <a:ext cx="1775" cy="104"/>
              <a:chOff x="3185" y="3739"/>
              <a:chExt cx="1512" cy="75"/>
            </a:xfrm>
          </p:grpSpPr>
          <p:sp>
            <p:nvSpPr>
              <p:cNvPr id="429184" name="Line 10"/>
              <p:cNvSpPr>
                <a:spLocks noChangeShapeType="1"/>
              </p:cNvSpPr>
              <p:nvPr/>
            </p:nvSpPr>
            <p:spPr bwMode="auto">
              <a:xfrm>
                <a:off x="3617" y="3739"/>
                <a:ext cx="0" cy="75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429185" name="Line 11"/>
              <p:cNvSpPr>
                <a:spLocks noChangeShapeType="1"/>
              </p:cNvSpPr>
              <p:nvPr/>
            </p:nvSpPr>
            <p:spPr bwMode="auto">
              <a:xfrm>
                <a:off x="3401" y="3739"/>
                <a:ext cx="0" cy="75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429186" name="Line 12"/>
              <p:cNvSpPr>
                <a:spLocks noChangeShapeType="1"/>
              </p:cNvSpPr>
              <p:nvPr/>
            </p:nvSpPr>
            <p:spPr bwMode="auto">
              <a:xfrm>
                <a:off x="3185" y="3739"/>
                <a:ext cx="0" cy="75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429187" name="Line 13"/>
              <p:cNvSpPr>
                <a:spLocks noChangeShapeType="1"/>
              </p:cNvSpPr>
              <p:nvPr/>
            </p:nvSpPr>
            <p:spPr bwMode="auto">
              <a:xfrm>
                <a:off x="4049" y="3739"/>
                <a:ext cx="0" cy="75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429188" name="Line 14"/>
              <p:cNvSpPr>
                <a:spLocks noChangeShapeType="1"/>
              </p:cNvSpPr>
              <p:nvPr/>
            </p:nvSpPr>
            <p:spPr bwMode="auto">
              <a:xfrm>
                <a:off x="3833" y="3739"/>
                <a:ext cx="0" cy="75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429189" name="Line 15"/>
              <p:cNvSpPr>
                <a:spLocks noChangeShapeType="1"/>
              </p:cNvSpPr>
              <p:nvPr/>
            </p:nvSpPr>
            <p:spPr bwMode="auto">
              <a:xfrm>
                <a:off x="4265" y="3739"/>
                <a:ext cx="0" cy="75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429190" name="Line 16"/>
              <p:cNvSpPr>
                <a:spLocks noChangeShapeType="1"/>
              </p:cNvSpPr>
              <p:nvPr/>
            </p:nvSpPr>
            <p:spPr bwMode="auto">
              <a:xfrm>
                <a:off x="4697" y="3739"/>
                <a:ext cx="0" cy="75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429191" name="Line 17"/>
              <p:cNvSpPr>
                <a:spLocks noChangeShapeType="1"/>
              </p:cNvSpPr>
              <p:nvPr/>
            </p:nvSpPr>
            <p:spPr bwMode="auto">
              <a:xfrm>
                <a:off x="4481" y="3739"/>
                <a:ext cx="0" cy="75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</p:grpSp>
        <p:grpSp>
          <p:nvGrpSpPr>
            <p:cNvPr id="429153" name="Group 18"/>
            <p:cNvGrpSpPr>
              <a:grpSpLocks/>
            </p:cNvGrpSpPr>
            <p:nvPr/>
          </p:nvGrpSpPr>
          <p:grpSpPr bwMode="auto">
            <a:xfrm>
              <a:off x="3182" y="1908"/>
              <a:ext cx="82" cy="1825"/>
              <a:chOff x="2910" y="2421"/>
              <a:chExt cx="70" cy="1317"/>
            </a:xfrm>
          </p:grpSpPr>
          <p:sp>
            <p:nvSpPr>
              <p:cNvPr id="429175" name="Line 19"/>
              <p:cNvSpPr>
                <a:spLocks noChangeShapeType="1"/>
              </p:cNvSpPr>
              <p:nvPr/>
            </p:nvSpPr>
            <p:spPr bwMode="auto">
              <a:xfrm>
                <a:off x="2910" y="3572"/>
                <a:ext cx="70" cy="0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429176" name="Line 20"/>
              <p:cNvSpPr>
                <a:spLocks noChangeShapeType="1"/>
              </p:cNvSpPr>
              <p:nvPr/>
            </p:nvSpPr>
            <p:spPr bwMode="auto">
              <a:xfrm>
                <a:off x="2910" y="3408"/>
                <a:ext cx="70" cy="0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429177" name="Line 21"/>
              <p:cNvSpPr>
                <a:spLocks noChangeShapeType="1"/>
              </p:cNvSpPr>
              <p:nvPr/>
            </p:nvSpPr>
            <p:spPr bwMode="auto">
              <a:xfrm>
                <a:off x="2910" y="3081"/>
                <a:ext cx="70" cy="0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429178" name="Line 22"/>
              <p:cNvSpPr>
                <a:spLocks noChangeShapeType="1"/>
              </p:cNvSpPr>
              <p:nvPr/>
            </p:nvSpPr>
            <p:spPr bwMode="auto">
              <a:xfrm>
                <a:off x="2910" y="3245"/>
                <a:ext cx="70" cy="0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429179" name="Line 23"/>
              <p:cNvSpPr>
                <a:spLocks noChangeShapeType="1"/>
              </p:cNvSpPr>
              <p:nvPr/>
            </p:nvSpPr>
            <p:spPr bwMode="auto">
              <a:xfrm>
                <a:off x="2910" y="3738"/>
                <a:ext cx="70" cy="0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429180" name="Line 24"/>
              <p:cNvSpPr>
                <a:spLocks noChangeShapeType="1"/>
              </p:cNvSpPr>
              <p:nvPr/>
            </p:nvSpPr>
            <p:spPr bwMode="auto">
              <a:xfrm>
                <a:off x="2910" y="2912"/>
                <a:ext cx="70" cy="0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429181" name="Line 25"/>
              <p:cNvSpPr>
                <a:spLocks noChangeShapeType="1"/>
              </p:cNvSpPr>
              <p:nvPr/>
            </p:nvSpPr>
            <p:spPr bwMode="auto">
              <a:xfrm>
                <a:off x="2910" y="2748"/>
                <a:ext cx="70" cy="0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429182" name="Line 26"/>
              <p:cNvSpPr>
                <a:spLocks noChangeShapeType="1"/>
              </p:cNvSpPr>
              <p:nvPr/>
            </p:nvSpPr>
            <p:spPr bwMode="auto">
              <a:xfrm>
                <a:off x="2910" y="2421"/>
                <a:ext cx="70" cy="0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429183" name="Line 27"/>
              <p:cNvSpPr>
                <a:spLocks noChangeShapeType="1"/>
              </p:cNvSpPr>
              <p:nvPr/>
            </p:nvSpPr>
            <p:spPr bwMode="auto">
              <a:xfrm>
                <a:off x="2910" y="2585"/>
                <a:ext cx="70" cy="0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</p:grpSp>
        <p:grpSp>
          <p:nvGrpSpPr>
            <p:cNvPr id="429154" name="Group 28"/>
            <p:cNvGrpSpPr>
              <a:grpSpLocks/>
            </p:cNvGrpSpPr>
            <p:nvPr/>
          </p:nvGrpSpPr>
          <p:grpSpPr bwMode="auto">
            <a:xfrm>
              <a:off x="3514" y="1853"/>
              <a:ext cx="1527" cy="1858"/>
              <a:chOff x="3402" y="2381"/>
              <a:chExt cx="1301" cy="1341"/>
            </a:xfrm>
          </p:grpSpPr>
          <p:sp>
            <p:nvSpPr>
              <p:cNvPr id="429168" name="Line 29"/>
              <p:cNvSpPr>
                <a:spLocks noChangeShapeType="1"/>
              </p:cNvSpPr>
              <p:nvPr/>
            </p:nvSpPr>
            <p:spPr bwMode="auto">
              <a:xfrm flipV="1">
                <a:off x="4047" y="2381"/>
                <a:ext cx="0" cy="1341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prstDash val="dash"/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429169" name="Line 30"/>
              <p:cNvSpPr>
                <a:spLocks noChangeShapeType="1"/>
              </p:cNvSpPr>
              <p:nvPr/>
            </p:nvSpPr>
            <p:spPr bwMode="auto">
              <a:xfrm flipV="1">
                <a:off x="4268" y="2381"/>
                <a:ext cx="0" cy="1341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prstDash val="dash"/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429170" name="Line 31"/>
              <p:cNvSpPr>
                <a:spLocks noChangeShapeType="1"/>
              </p:cNvSpPr>
              <p:nvPr/>
            </p:nvSpPr>
            <p:spPr bwMode="auto">
              <a:xfrm flipV="1">
                <a:off x="3837" y="2381"/>
                <a:ext cx="0" cy="1341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prstDash val="dash"/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429171" name="Line 32"/>
              <p:cNvSpPr>
                <a:spLocks noChangeShapeType="1"/>
              </p:cNvSpPr>
              <p:nvPr/>
            </p:nvSpPr>
            <p:spPr bwMode="auto">
              <a:xfrm flipV="1">
                <a:off x="4703" y="2381"/>
                <a:ext cx="0" cy="1341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prstDash val="dash"/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429172" name="Line 33"/>
              <p:cNvSpPr>
                <a:spLocks noChangeShapeType="1"/>
              </p:cNvSpPr>
              <p:nvPr/>
            </p:nvSpPr>
            <p:spPr bwMode="auto">
              <a:xfrm flipV="1">
                <a:off x="3402" y="2381"/>
                <a:ext cx="0" cy="1341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prstDash val="dash"/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429173" name="Line 34"/>
              <p:cNvSpPr>
                <a:spLocks noChangeShapeType="1"/>
              </p:cNvSpPr>
              <p:nvPr/>
            </p:nvSpPr>
            <p:spPr bwMode="auto">
              <a:xfrm flipV="1">
                <a:off x="3616" y="2381"/>
                <a:ext cx="0" cy="1341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prstDash val="dash"/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429174" name="Line 35"/>
              <p:cNvSpPr>
                <a:spLocks noChangeShapeType="1"/>
              </p:cNvSpPr>
              <p:nvPr/>
            </p:nvSpPr>
            <p:spPr bwMode="auto">
              <a:xfrm flipV="1">
                <a:off x="4482" y="2381"/>
                <a:ext cx="0" cy="1341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prstDash val="dash"/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</p:grpSp>
        <p:sp>
          <p:nvSpPr>
            <p:cNvPr id="429155" name="Line 37"/>
            <p:cNvSpPr>
              <a:spLocks noChangeShapeType="1"/>
            </p:cNvSpPr>
            <p:nvPr/>
          </p:nvSpPr>
          <p:spPr bwMode="auto">
            <a:xfrm flipV="1">
              <a:off x="3260" y="1660"/>
              <a:ext cx="3" cy="2139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triangl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429156" name="Line 38"/>
            <p:cNvSpPr>
              <a:spLocks noChangeShapeType="1"/>
            </p:cNvSpPr>
            <p:nvPr/>
          </p:nvSpPr>
          <p:spPr bwMode="auto">
            <a:xfrm>
              <a:off x="3150" y="3733"/>
              <a:ext cx="2069" cy="1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triangl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grpSp>
          <p:nvGrpSpPr>
            <p:cNvPr id="429157" name="Group 39"/>
            <p:cNvGrpSpPr>
              <a:grpSpLocks/>
            </p:cNvGrpSpPr>
            <p:nvPr/>
          </p:nvGrpSpPr>
          <p:grpSpPr bwMode="auto">
            <a:xfrm>
              <a:off x="3269" y="1904"/>
              <a:ext cx="1790" cy="1365"/>
              <a:chOff x="2974" y="2422"/>
              <a:chExt cx="1837" cy="985"/>
            </a:xfrm>
          </p:grpSpPr>
          <p:sp>
            <p:nvSpPr>
              <p:cNvPr id="429164" name="Line 40"/>
              <p:cNvSpPr>
                <a:spLocks noChangeShapeType="1"/>
              </p:cNvSpPr>
              <p:nvPr/>
            </p:nvSpPr>
            <p:spPr bwMode="auto">
              <a:xfrm rot="16200000" flipV="1">
                <a:off x="3893" y="1503"/>
                <a:ext cx="0" cy="1837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prstDash val="dash"/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429165" name="Line 41"/>
              <p:cNvSpPr>
                <a:spLocks noChangeShapeType="1"/>
              </p:cNvSpPr>
              <p:nvPr/>
            </p:nvSpPr>
            <p:spPr bwMode="auto">
              <a:xfrm rot="16200000" flipV="1">
                <a:off x="3893" y="2488"/>
                <a:ext cx="0" cy="1837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prstDash val="dash"/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429166" name="Line 42"/>
              <p:cNvSpPr>
                <a:spLocks noChangeShapeType="1"/>
              </p:cNvSpPr>
              <p:nvPr/>
            </p:nvSpPr>
            <p:spPr bwMode="auto">
              <a:xfrm rot="16200000" flipV="1">
                <a:off x="3893" y="2163"/>
                <a:ext cx="0" cy="1837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prstDash val="dash"/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429167" name="Line 43"/>
              <p:cNvSpPr>
                <a:spLocks noChangeShapeType="1"/>
              </p:cNvSpPr>
              <p:nvPr/>
            </p:nvSpPr>
            <p:spPr bwMode="auto">
              <a:xfrm rot="16200000" flipV="1">
                <a:off x="3893" y="1827"/>
                <a:ext cx="0" cy="1837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prstDash val="dash"/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</p:grpSp>
        <p:grpSp>
          <p:nvGrpSpPr>
            <p:cNvPr id="429158" name="Group 44"/>
            <p:cNvGrpSpPr>
              <a:grpSpLocks/>
            </p:cNvGrpSpPr>
            <p:nvPr/>
          </p:nvGrpSpPr>
          <p:grpSpPr bwMode="auto">
            <a:xfrm>
              <a:off x="3269" y="2132"/>
              <a:ext cx="1790" cy="1365"/>
              <a:chOff x="2974" y="2422"/>
              <a:chExt cx="1837" cy="985"/>
            </a:xfrm>
          </p:grpSpPr>
          <p:sp>
            <p:nvSpPr>
              <p:cNvPr id="429160" name="Line 45"/>
              <p:cNvSpPr>
                <a:spLocks noChangeShapeType="1"/>
              </p:cNvSpPr>
              <p:nvPr/>
            </p:nvSpPr>
            <p:spPr bwMode="auto">
              <a:xfrm rot="16200000" flipV="1">
                <a:off x="3893" y="1503"/>
                <a:ext cx="0" cy="1837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prstDash val="dash"/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429161" name="Line 46"/>
              <p:cNvSpPr>
                <a:spLocks noChangeShapeType="1"/>
              </p:cNvSpPr>
              <p:nvPr/>
            </p:nvSpPr>
            <p:spPr bwMode="auto">
              <a:xfrm rot="16200000" flipV="1">
                <a:off x="3893" y="2488"/>
                <a:ext cx="0" cy="1837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prstDash val="dash"/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429162" name="Line 47"/>
              <p:cNvSpPr>
                <a:spLocks noChangeShapeType="1"/>
              </p:cNvSpPr>
              <p:nvPr/>
            </p:nvSpPr>
            <p:spPr bwMode="auto">
              <a:xfrm rot="16200000" flipV="1">
                <a:off x="3893" y="2163"/>
                <a:ext cx="0" cy="1837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prstDash val="dash"/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429163" name="Line 48"/>
              <p:cNvSpPr>
                <a:spLocks noChangeShapeType="1"/>
              </p:cNvSpPr>
              <p:nvPr/>
            </p:nvSpPr>
            <p:spPr bwMode="auto">
              <a:xfrm rot="16200000" flipV="1">
                <a:off x="3893" y="1827"/>
                <a:ext cx="0" cy="1837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prstDash val="dash"/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</p:grpSp>
        <p:sp>
          <p:nvSpPr>
            <p:cNvPr id="429159" name="Freeform 84"/>
            <p:cNvSpPr>
              <a:spLocks/>
            </p:cNvSpPr>
            <p:nvPr/>
          </p:nvSpPr>
          <p:spPr bwMode="auto">
            <a:xfrm>
              <a:off x="3258" y="1905"/>
              <a:ext cx="1781" cy="1826"/>
            </a:xfrm>
            <a:custGeom>
              <a:avLst/>
              <a:gdLst>
                <a:gd name="T0" fmla="*/ 0 w 1781"/>
                <a:gd name="T1" fmla="*/ 1826 h 1826"/>
                <a:gd name="T2" fmla="*/ 1781 w 1781"/>
                <a:gd name="T3" fmla="*/ 0 h 1826"/>
                <a:gd name="T4" fmla="*/ 0 60000 65536"/>
                <a:gd name="T5" fmla="*/ 0 60000 65536"/>
                <a:gd name="T6" fmla="*/ 0 w 1781"/>
                <a:gd name="T7" fmla="*/ 0 h 1826"/>
                <a:gd name="T8" fmla="*/ 1781 w 1781"/>
                <a:gd name="T9" fmla="*/ 1826 h 182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781" h="1826">
                  <a:moveTo>
                    <a:pt x="0" y="1826"/>
                  </a:moveTo>
                  <a:cubicBezTo>
                    <a:pt x="777" y="1628"/>
                    <a:pt x="1422" y="588"/>
                    <a:pt x="1781" y="0"/>
                  </a:cubicBezTo>
                </a:path>
              </a:pathLst>
            </a:custGeom>
            <a:noFill/>
            <a:ln w="31750">
              <a:solidFill>
                <a:srgbClr val="3366FF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4.44444E-6 L 0.02309 0.02939 " pathEditMode="relative" rAng="0" ptsTypes="AA">
                                      <p:cBhvr>
                                        <p:cTn id="6" dur="3500" fill="hold"/>
                                        <p:tgtEl>
                                          <p:spTgt spid="4291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00" y="150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0.00185 L -0.02274 0.04167 " pathEditMode="relative" rAng="0" ptsTypes="AA">
                                      <p:cBhvr>
                                        <p:cTn id="8" dur="3400" fill="hold"/>
                                        <p:tgtEl>
                                          <p:spTgt spid="4291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00" y="2000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3400" fill="hold"/>
                                        <p:tgtEl>
                                          <p:spTgt spid="429134"/>
                                        </p:tgtEl>
                                      </p:cBhvr>
                                      <p:by x="0" y="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350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9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9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9123" grpId="0"/>
      <p:bldP spid="429128" grpId="0" animBg="1"/>
      <p:bldP spid="2" grpId="0"/>
      <p:bldP spid="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3"/>
          <p:cNvSpPr>
            <a:spLocks noGrp="1" noChangeArrowheads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PHY1012F</a:t>
            </a:r>
          </a:p>
        </p:txBody>
      </p:sp>
      <p:sp>
        <p:nvSpPr>
          <p:cNvPr id="30722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BEBC0C1-CC08-49AC-9E23-1D2F49CD63D9}" type="slidenum">
              <a:rPr lang="en-US" smtClean="0">
                <a:latin typeface="Koala"/>
              </a:rPr>
              <a:pPr>
                <a:defRPr/>
              </a:pPr>
              <a:t>3</a:t>
            </a:fld>
            <a:endParaRPr lang="en-US" smtClean="0">
              <a:latin typeface="Koala"/>
            </a:endParaRPr>
          </a:p>
        </p:txBody>
      </p:sp>
      <p:sp>
        <p:nvSpPr>
          <p:cNvPr id="43011" name="Rectangle 15"/>
          <p:cNvSpPr>
            <a:spLocks noChangeArrowheads="1"/>
          </p:cNvSpPr>
          <p:nvPr/>
        </p:nvSpPr>
        <p:spPr bwMode="auto">
          <a:xfrm>
            <a:off x="179388" y="2176463"/>
            <a:ext cx="8774112" cy="828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714375" lvl="2" indent="-355600">
              <a:lnSpc>
                <a:spcPct val="110000"/>
              </a:lnSpc>
              <a:buFontTx/>
              <a:buBlip>
                <a:blip r:embed="rId3"/>
              </a:buBlip>
            </a:pPr>
            <a:r>
              <a:rPr lang="en-ZA" sz="2200">
                <a:solidFill>
                  <a:srgbClr val="000066"/>
                </a:solidFill>
              </a:rPr>
              <a:t>The positive end of the </a:t>
            </a:r>
            <a:r>
              <a:rPr lang="en-ZA" sz="2200" b="1" i="1">
                <a:solidFill>
                  <a:srgbClr val="000066"/>
                </a:solidFill>
                <a:latin typeface="Times New Roman" pitchFamily="18" charset="0"/>
              </a:rPr>
              <a:t>x</a:t>
            </a:r>
            <a:r>
              <a:rPr lang="en-ZA" sz="2200">
                <a:solidFill>
                  <a:srgbClr val="000066"/>
                </a:solidFill>
              </a:rPr>
              <a:t>-axis points to the right; </a:t>
            </a:r>
            <a:br>
              <a:rPr lang="en-ZA" sz="2200">
                <a:solidFill>
                  <a:srgbClr val="000066"/>
                </a:solidFill>
              </a:rPr>
            </a:br>
            <a:r>
              <a:rPr lang="en-ZA" sz="2200">
                <a:solidFill>
                  <a:srgbClr val="000066"/>
                </a:solidFill>
              </a:rPr>
              <a:t>The positive end of the </a:t>
            </a:r>
            <a:r>
              <a:rPr lang="en-ZA" sz="2200" b="1" i="1">
                <a:solidFill>
                  <a:srgbClr val="000066"/>
                </a:solidFill>
                <a:latin typeface="Times New Roman" pitchFamily="18" charset="0"/>
              </a:rPr>
              <a:t>y</a:t>
            </a:r>
            <a:r>
              <a:rPr lang="en-ZA" sz="2200">
                <a:solidFill>
                  <a:srgbClr val="000066"/>
                </a:solidFill>
              </a:rPr>
              <a:t>-axis points upwards.</a:t>
            </a:r>
            <a:endParaRPr lang="en-US" sz="2200">
              <a:solidFill>
                <a:srgbClr val="000066"/>
              </a:solidFill>
            </a:endParaRPr>
          </a:p>
        </p:txBody>
      </p:sp>
      <p:sp>
        <p:nvSpPr>
          <p:cNvPr id="4301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5613" y="565150"/>
            <a:ext cx="8231187" cy="655638"/>
          </a:xfrm>
        </p:spPr>
        <p:txBody>
          <a:bodyPr/>
          <a:lstStyle/>
          <a:p>
            <a:pPr eaLnBrk="1" hangingPunct="1"/>
            <a:r>
              <a:rPr lang="en-ZA" smtClean="0"/>
              <a:t>MOTION IN ONE DIMENSION</a:t>
            </a:r>
            <a:endParaRPr lang="en-US" smtClean="0"/>
          </a:p>
        </p:txBody>
      </p:sp>
      <p:sp>
        <p:nvSpPr>
          <p:cNvPr id="4301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79388" y="1343025"/>
            <a:ext cx="8774112" cy="493713"/>
          </a:xfrm>
        </p:spPr>
        <p:txBody>
          <a:bodyPr/>
          <a:lstStyle/>
          <a:p>
            <a:pPr lvl="1" indent="0" eaLnBrk="1" hangingPunct="1"/>
            <a:r>
              <a:rPr lang="en-ZA" smtClean="0"/>
              <a:t>We shall standardise on the following sign conventions:</a:t>
            </a:r>
            <a:endParaRPr lang="en-US" smtClean="0"/>
          </a:p>
        </p:txBody>
      </p:sp>
      <p:sp>
        <p:nvSpPr>
          <p:cNvPr id="43014" name="Line 5"/>
          <p:cNvSpPr>
            <a:spLocks noChangeShapeType="1"/>
          </p:cNvSpPr>
          <p:nvPr/>
        </p:nvSpPr>
        <p:spPr bwMode="auto">
          <a:xfrm flipV="1">
            <a:off x="4406900" y="3303588"/>
            <a:ext cx="0" cy="2771775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43015" name="Rectangle 6"/>
          <p:cNvSpPr>
            <a:spLocks noChangeArrowheads="1"/>
          </p:cNvSpPr>
          <p:nvPr/>
        </p:nvSpPr>
        <p:spPr bwMode="auto">
          <a:xfrm>
            <a:off x="3924300" y="3324225"/>
            <a:ext cx="663575" cy="39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 indent="1588">
              <a:lnSpc>
                <a:spcPct val="110000"/>
              </a:lnSpc>
            </a:pPr>
            <a:r>
              <a:rPr lang="en-US" sz="1800" b="1" i="1">
                <a:solidFill>
                  <a:srgbClr val="000066"/>
                </a:solidFill>
                <a:latin typeface="Times New Roman" pitchFamily="18" charset="0"/>
              </a:rPr>
              <a:t>y</a:t>
            </a:r>
          </a:p>
        </p:txBody>
      </p:sp>
      <p:sp>
        <p:nvSpPr>
          <p:cNvPr id="43016" name="Line 7"/>
          <p:cNvSpPr>
            <a:spLocks noChangeShapeType="1"/>
          </p:cNvSpPr>
          <p:nvPr/>
        </p:nvSpPr>
        <p:spPr bwMode="auto">
          <a:xfrm>
            <a:off x="1658938" y="4637088"/>
            <a:ext cx="5549900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43017" name="Rectangle 8"/>
          <p:cNvSpPr>
            <a:spLocks noChangeArrowheads="1"/>
          </p:cNvSpPr>
          <p:nvPr/>
        </p:nvSpPr>
        <p:spPr bwMode="auto">
          <a:xfrm>
            <a:off x="6697663" y="4603750"/>
            <a:ext cx="533400" cy="39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 indent="1588">
              <a:lnSpc>
                <a:spcPct val="110000"/>
              </a:lnSpc>
            </a:pPr>
            <a:r>
              <a:rPr lang="en-US" sz="1800" b="1" i="1">
                <a:solidFill>
                  <a:srgbClr val="000066"/>
                </a:solidFill>
                <a:latin typeface="Times New Roman" pitchFamily="18" charset="0"/>
              </a:rPr>
              <a:t>x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0001" name="Rectangle 3"/>
          <p:cNvSpPr>
            <a:spLocks noGrp="1" noChangeArrowheads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PHY1012F</a:t>
            </a:r>
          </a:p>
        </p:txBody>
      </p:sp>
      <p:sp>
        <p:nvSpPr>
          <p:cNvPr id="640002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4F03B67-71D3-472F-99FB-F4AFE8EB5568}" type="slidenum">
              <a:rPr lang="en-US" smtClean="0">
                <a:latin typeface="Koala"/>
              </a:rPr>
              <a:pPr>
                <a:defRPr/>
              </a:pPr>
              <a:t>30</a:t>
            </a:fld>
            <a:endParaRPr lang="en-US" smtClean="0">
              <a:latin typeface="Koala"/>
            </a:endParaRPr>
          </a:p>
        </p:txBody>
      </p:sp>
      <p:grpSp>
        <p:nvGrpSpPr>
          <p:cNvPr id="437313" name="Group 65"/>
          <p:cNvGrpSpPr>
            <a:grpSpLocks/>
          </p:cNvGrpSpPr>
          <p:nvPr/>
        </p:nvGrpSpPr>
        <p:grpSpPr bwMode="auto">
          <a:xfrm>
            <a:off x="5151438" y="3028950"/>
            <a:ext cx="3078162" cy="2741613"/>
            <a:chOff x="3245" y="1908"/>
            <a:chExt cx="1939" cy="1727"/>
          </a:xfrm>
        </p:grpSpPr>
        <p:sp>
          <p:nvSpPr>
            <p:cNvPr id="640040" name="Line 62"/>
            <p:cNvSpPr>
              <a:spLocks noChangeShapeType="1"/>
            </p:cNvSpPr>
            <p:nvPr/>
          </p:nvSpPr>
          <p:spPr bwMode="auto">
            <a:xfrm rot="16200000" flipV="1">
              <a:off x="4215" y="2048"/>
              <a:ext cx="0" cy="1939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prstDash val="dash"/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640041" name="Line 63"/>
            <p:cNvSpPr>
              <a:spLocks noChangeShapeType="1"/>
            </p:cNvSpPr>
            <p:nvPr/>
          </p:nvSpPr>
          <p:spPr bwMode="auto">
            <a:xfrm rot="16200000" flipV="1">
              <a:off x="4215" y="938"/>
              <a:ext cx="0" cy="1939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prstDash val="dash"/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640042" name="Line 64"/>
            <p:cNvSpPr>
              <a:spLocks noChangeShapeType="1"/>
            </p:cNvSpPr>
            <p:nvPr/>
          </p:nvSpPr>
          <p:spPr bwMode="auto">
            <a:xfrm rot="16200000" flipV="1">
              <a:off x="4215" y="2665"/>
              <a:ext cx="0" cy="1939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prstDash val="dash"/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</p:grpSp>
      <p:sp>
        <p:nvSpPr>
          <p:cNvPr id="64000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z="2800" smtClean="0"/>
              <a:t>INSTANTANEOUS vs AVERAGE VELOCITY</a:t>
            </a:r>
          </a:p>
        </p:txBody>
      </p:sp>
      <p:sp>
        <p:nvSpPr>
          <p:cNvPr id="640005" name="Rectangle 3"/>
          <p:cNvSpPr>
            <a:spLocks noChangeArrowheads="1"/>
          </p:cNvSpPr>
          <p:nvPr/>
        </p:nvSpPr>
        <p:spPr bwMode="auto">
          <a:xfrm>
            <a:off x="4229100" y="2511425"/>
            <a:ext cx="1022350" cy="39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 indent="1588">
              <a:lnSpc>
                <a:spcPct val="110000"/>
              </a:lnSpc>
            </a:pPr>
            <a:r>
              <a:rPr lang="en-US" sz="1800" b="1" i="1">
                <a:solidFill>
                  <a:srgbClr val="000066"/>
                </a:solidFill>
                <a:latin typeface="Times New Roman" pitchFamily="18" charset="0"/>
              </a:rPr>
              <a:t>s </a:t>
            </a:r>
            <a:r>
              <a:rPr lang="en-US" sz="1800" b="1">
                <a:solidFill>
                  <a:srgbClr val="000066"/>
                </a:solidFill>
                <a:latin typeface="Times New Roman" pitchFamily="18" charset="0"/>
              </a:rPr>
              <a:t>(m)</a:t>
            </a:r>
            <a:endParaRPr lang="en-US" sz="1800" b="1" i="1">
              <a:solidFill>
                <a:srgbClr val="000066"/>
              </a:solidFill>
              <a:latin typeface="Times New Roman" pitchFamily="18" charset="0"/>
            </a:endParaRPr>
          </a:p>
        </p:txBody>
      </p:sp>
      <p:sp>
        <p:nvSpPr>
          <p:cNvPr id="640006" name="Rectangle 4"/>
          <p:cNvSpPr>
            <a:spLocks noChangeArrowheads="1"/>
          </p:cNvSpPr>
          <p:nvPr/>
        </p:nvSpPr>
        <p:spPr bwMode="auto">
          <a:xfrm>
            <a:off x="8202613" y="5691188"/>
            <a:ext cx="638175" cy="39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46800" rIns="0" bIns="46800">
            <a:spAutoFit/>
          </a:bodyPr>
          <a:lstStyle/>
          <a:p>
            <a:pPr marL="179388" lvl="1" indent="1588">
              <a:lnSpc>
                <a:spcPct val="110000"/>
              </a:lnSpc>
            </a:pPr>
            <a:r>
              <a:rPr lang="en-US" sz="1800" b="1" i="1">
                <a:solidFill>
                  <a:srgbClr val="000066"/>
                </a:solidFill>
                <a:latin typeface="Times New Roman" pitchFamily="18" charset="0"/>
              </a:rPr>
              <a:t>t  </a:t>
            </a:r>
            <a:r>
              <a:rPr lang="en-US" sz="1800" b="1">
                <a:solidFill>
                  <a:srgbClr val="000066"/>
                </a:solidFill>
                <a:latin typeface="Times New Roman" pitchFamily="18" charset="0"/>
              </a:rPr>
              <a:t>(s)</a:t>
            </a:r>
            <a:endParaRPr lang="en-US" sz="1800" b="1" i="1">
              <a:solidFill>
                <a:srgbClr val="000066"/>
              </a:solidFill>
              <a:latin typeface="Times New Roman" pitchFamily="18" charset="0"/>
            </a:endParaRPr>
          </a:p>
        </p:txBody>
      </p:sp>
      <p:sp>
        <p:nvSpPr>
          <p:cNvPr id="640007" name="Rectangle 5"/>
          <p:cNvSpPr>
            <a:spLocks noGrp="1" noChangeArrowheads="1"/>
          </p:cNvSpPr>
          <p:nvPr>
            <p:ph type="body" idx="4294967295"/>
          </p:nvPr>
        </p:nvSpPr>
        <p:spPr>
          <a:xfrm>
            <a:off x="179388" y="1343025"/>
            <a:ext cx="8774112" cy="895350"/>
          </a:xfrm>
        </p:spPr>
        <p:txBody>
          <a:bodyPr/>
          <a:lstStyle/>
          <a:p>
            <a:pPr lvl="1" indent="0" eaLnBrk="1" hangingPunct="1"/>
            <a:r>
              <a:rPr lang="en-US" smtClean="0"/>
              <a:t>Note that (for </a:t>
            </a:r>
            <a:r>
              <a:rPr lang="en-US" i="1" smtClean="0"/>
              <a:t>uniform</a:t>
            </a:r>
            <a:r>
              <a:rPr lang="en-US" i="1" baseline="30000" smtClean="0"/>
              <a:t> </a:t>
            </a:r>
            <a:r>
              <a:rPr lang="en-US" smtClean="0"/>
              <a:t> acceleration) the average velocity for a whole time interval is the same as</a:t>
            </a:r>
          </a:p>
        </p:txBody>
      </p:sp>
      <p:grpSp>
        <p:nvGrpSpPr>
          <p:cNvPr id="640008" name="Group 7"/>
          <p:cNvGrpSpPr>
            <a:grpSpLocks/>
          </p:cNvGrpSpPr>
          <p:nvPr/>
        </p:nvGrpSpPr>
        <p:grpSpPr bwMode="auto">
          <a:xfrm>
            <a:off x="5173663" y="5927725"/>
            <a:ext cx="2817812" cy="165100"/>
            <a:chOff x="3185" y="3739"/>
            <a:chExt cx="1512" cy="75"/>
          </a:xfrm>
        </p:grpSpPr>
        <p:sp>
          <p:nvSpPr>
            <p:cNvPr id="640032" name="Line 8"/>
            <p:cNvSpPr>
              <a:spLocks noChangeShapeType="1"/>
            </p:cNvSpPr>
            <p:nvPr/>
          </p:nvSpPr>
          <p:spPr bwMode="auto">
            <a:xfrm>
              <a:off x="3617" y="3739"/>
              <a:ext cx="0" cy="75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640033" name="Line 9"/>
            <p:cNvSpPr>
              <a:spLocks noChangeShapeType="1"/>
            </p:cNvSpPr>
            <p:nvPr/>
          </p:nvSpPr>
          <p:spPr bwMode="auto">
            <a:xfrm>
              <a:off x="3401" y="3739"/>
              <a:ext cx="0" cy="75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640034" name="Line 10"/>
            <p:cNvSpPr>
              <a:spLocks noChangeShapeType="1"/>
            </p:cNvSpPr>
            <p:nvPr/>
          </p:nvSpPr>
          <p:spPr bwMode="auto">
            <a:xfrm>
              <a:off x="3185" y="3739"/>
              <a:ext cx="0" cy="75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640035" name="Line 11"/>
            <p:cNvSpPr>
              <a:spLocks noChangeShapeType="1"/>
            </p:cNvSpPr>
            <p:nvPr/>
          </p:nvSpPr>
          <p:spPr bwMode="auto">
            <a:xfrm>
              <a:off x="4049" y="3739"/>
              <a:ext cx="0" cy="75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640036" name="Line 12"/>
            <p:cNvSpPr>
              <a:spLocks noChangeShapeType="1"/>
            </p:cNvSpPr>
            <p:nvPr/>
          </p:nvSpPr>
          <p:spPr bwMode="auto">
            <a:xfrm>
              <a:off x="3833" y="3739"/>
              <a:ext cx="0" cy="75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640037" name="Line 13"/>
            <p:cNvSpPr>
              <a:spLocks noChangeShapeType="1"/>
            </p:cNvSpPr>
            <p:nvPr/>
          </p:nvSpPr>
          <p:spPr bwMode="auto">
            <a:xfrm>
              <a:off x="4265" y="3739"/>
              <a:ext cx="0" cy="75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640038" name="Line 14"/>
            <p:cNvSpPr>
              <a:spLocks noChangeShapeType="1"/>
            </p:cNvSpPr>
            <p:nvPr/>
          </p:nvSpPr>
          <p:spPr bwMode="auto">
            <a:xfrm>
              <a:off x="4697" y="3739"/>
              <a:ext cx="0" cy="75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640039" name="Line 15"/>
            <p:cNvSpPr>
              <a:spLocks noChangeShapeType="1"/>
            </p:cNvSpPr>
            <p:nvPr/>
          </p:nvSpPr>
          <p:spPr bwMode="auto">
            <a:xfrm>
              <a:off x="4481" y="3739"/>
              <a:ext cx="0" cy="75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</p:grpSp>
      <p:grpSp>
        <p:nvGrpSpPr>
          <p:cNvPr id="640009" name="Group 16"/>
          <p:cNvGrpSpPr>
            <a:grpSpLocks/>
          </p:cNvGrpSpPr>
          <p:nvPr/>
        </p:nvGrpSpPr>
        <p:grpSpPr bwMode="auto">
          <a:xfrm>
            <a:off x="5051425" y="3028950"/>
            <a:ext cx="130175" cy="2897188"/>
            <a:chOff x="2910" y="2421"/>
            <a:chExt cx="70" cy="1317"/>
          </a:xfrm>
        </p:grpSpPr>
        <p:sp>
          <p:nvSpPr>
            <p:cNvPr id="640023" name="Line 17"/>
            <p:cNvSpPr>
              <a:spLocks noChangeShapeType="1"/>
            </p:cNvSpPr>
            <p:nvPr/>
          </p:nvSpPr>
          <p:spPr bwMode="auto">
            <a:xfrm>
              <a:off x="2910" y="3572"/>
              <a:ext cx="70" cy="0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640024" name="Line 18"/>
            <p:cNvSpPr>
              <a:spLocks noChangeShapeType="1"/>
            </p:cNvSpPr>
            <p:nvPr/>
          </p:nvSpPr>
          <p:spPr bwMode="auto">
            <a:xfrm>
              <a:off x="2910" y="3408"/>
              <a:ext cx="70" cy="0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640025" name="Line 19"/>
            <p:cNvSpPr>
              <a:spLocks noChangeShapeType="1"/>
            </p:cNvSpPr>
            <p:nvPr/>
          </p:nvSpPr>
          <p:spPr bwMode="auto">
            <a:xfrm>
              <a:off x="2910" y="3081"/>
              <a:ext cx="70" cy="0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640026" name="Line 20"/>
            <p:cNvSpPr>
              <a:spLocks noChangeShapeType="1"/>
            </p:cNvSpPr>
            <p:nvPr/>
          </p:nvSpPr>
          <p:spPr bwMode="auto">
            <a:xfrm>
              <a:off x="2910" y="3245"/>
              <a:ext cx="70" cy="0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640027" name="Line 21"/>
            <p:cNvSpPr>
              <a:spLocks noChangeShapeType="1"/>
            </p:cNvSpPr>
            <p:nvPr/>
          </p:nvSpPr>
          <p:spPr bwMode="auto">
            <a:xfrm>
              <a:off x="2910" y="3738"/>
              <a:ext cx="70" cy="0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640028" name="Line 22"/>
            <p:cNvSpPr>
              <a:spLocks noChangeShapeType="1"/>
            </p:cNvSpPr>
            <p:nvPr/>
          </p:nvSpPr>
          <p:spPr bwMode="auto">
            <a:xfrm>
              <a:off x="2910" y="2912"/>
              <a:ext cx="70" cy="0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640029" name="Line 23"/>
            <p:cNvSpPr>
              <a:spLocks noChangeShapeType="1"/>
            </p:cNvSpPr>
            <p:nvPr/>
          </p:nvSpPr>
          <p:spPr bwMode="auto">
            <a:xfrm>
              <a:off x="2910" y="2748"/>
              <a:ext cx="70" cy="0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640030" name="Line 24"/>
            <p:cNvSpPr>
              <a:spLocks noChangeShapeType="1"/>
            </p:cNvSpPr>
            <p:nvPr/>
          </p:nvSpPr>
          <p:spPr bwMode="auto">
            <a:xfrm>
              <a:off x="2910" y="2421"/>
              <a:ext cx="70" cy="0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640031" name="Line 25"/>
            <p:cNvSpPr>
              <a:spLocks noChangeShapeType="1"/>
            </p:cNvSpPr>
            <p:nvPr/>
          </p:nvSpPr>
          <p:spPr bwMode="auto">
            <a:xfrm>
              <a:off x="2910" y="2585"/>
              <a:ext cx="70" cy="0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</p:grpSp>
      <p:grpSp>
        <p:nvGrpSpPr>
          <p:cNvPr id="437308" name="Group 60"/>
          <p:cNvGrpSpPr>
            <a:grpSpLocks/>
          </p:cNvGrpSpPr>
          <p:nvPr/>
        </p:nvGrpSpPr>
        <p:grpSpPr bwMode="auto">
          <a:xfrm>
            <a:off x="5578475" y="2813050"/>
            <a:ext cx="2424113" cy="3078163"/>
            <a:chOff x="3514" y="1853"/>
            <a:chExt cx="1527" cy="1858"/>
          </a:xfrm>
        </p:grpSpPr>
        <p:sp>
          <p:nvSpPr>
            <p:cNvPr id="640020" name="Line 27"/>
            <p:cNvSpPr>
              <a:spLocks noChangeShapeType="1"/>
            </p:cNvSpPr>
            <p:nvPr/>
          </p:nvSpPr>
          <p:spPr bwMode="auto">
            <a:xfrm flipV="1">
              <a:off x="4271" y="1853"/>
              <a:ext cx="0" cy="1858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prstDash val="dash"/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640021" name="Line 30"/>
            <p:cNvSpPr>
              <a:spLocks noChangeShapeType="1"/>
            </p:cNvSpPr>
            <p:nvPr/>
          </p:nvSpPr>
          <p:spPr bwMode="auto">
            <a:xfrm flipV="1">
              <a:off x="5041" y="1853"/>
              <a:ext cx="0" cy="1858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prstDash val="dash"/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640022" name="Line 31"/>
            <p:cNvSpPr>
              <a:spLocks noChangeShapeType="1"/>
            </p:cNvSpPr>
            <p:nvPr/>
          </p:nvSpPr>
          <p:spPr bwMode="auto">
            <a:xfrm flipV="1">
              <a:off x="3514" y="1853"/>
              <a:ext cx="0" cy="1858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prstDash val="dash"/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</p:grpSp>
      <p:sp>
        <p:nvSpPr>
          <p:cNvPr id="640011" name="Freeform 34"/>
          <p:cNvSpPr>
            <a:spLocks/>
          </p:cNvSpPr>
          <p:nvPr/>
        </p:nvSpPr>
        <p:spPr bwMode="auto">
          <a:xfrm>
            <a:off x="5172075" y="3024188"/>
            <a:ext cx="2827338" cy="2898775"/>
          </a:xfrm>
          <a:custGeom>
            <a:avLst/>
            <a:gdLst>
              <a:gd name="T0" fmla="*/ 0 w 1781"/>
              <a:gd name="T1" fmla="*/ 2147483647 h 1826"/>
              <a:gd name="T2" fmla="*/ 2147483647 w 1781"/>
              <a:gd name="T3" fmla="*/ 0 h 1826"/>
              <a:gd name="T4" fmla="*/ 0 60000 65536"/>
              <a:gd name="T5" fmla="*/ 0 60000 65536"/>
              <a:gd name="T6" fmla="*/ 0 w 1781"/>
              <a:gd name="T7" fmla="*/ 0 h 1826"/>
              <a:gd name="T8" fmla="*/ 1781 w 1781"/>
              <a:gd name="T9" fmla="*/ 1826 h 182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781" h="1826">
                <a:moveTo>
                  <a:pt x="0" y="1826"/>
                </a:moveTo>
                <a:cubicBezTo>
                  <a:pt x="777" y="1628"/>
                  <a:pt x="1422" y="588"/>
                  <a:pt x="1781" y="0"/>
                </a:cubicBezTo>
              </a:path>
            </a:pathLst>
          </a:custGeom>
          <a:noFill/>
          <a:ln w="31750">
            <a:solidFill>
              <a:srgbClr val="3366FF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640012" name="Line 35"/>
          <p:cNvSpPr>
            <a:spLocks noChangeShapeType="1"/>
          </p:cNvSpPr>
          <p:nvPr/>
        </p:nvSpPr>
        <p:spPr bwMode="auto">
          <a:xfrm flipV="1">
            <a:off x="5175250" y="2635250"/>
            <a:ext cx="4763" cy="3395663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640013" name="Line 36"/>
          <p:cNvSpPr>
            <a:spLocks noChangeShapeType="1"/>
          </p:cNvSpPr>
          <p:nvPr/>
        </p:nvSpPr>
        <p:spPr bwMode="auto">
          <a:xfrm>
            <a:off x="5000625" y="5926138"/>
            <a:ext cx="3284538" cy="1587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640014" name="Rectangle 48"/>
          <p:cNvSpPr>
            <a:spLocks noChangeArrowheads="1"/>
          </p:cNvSpPr>
          <p:nvPr/>
        </p:nvSpPr>
        <p:spPr bwMode="auto">
          <a:xfrm>
            <a:off x="6554788" y="5986463"/>
            <a:ext cx="638175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46800" rIns="0" bIns="46800">
            <a:spAutoFit/>
          </a:bodyPr>
          <a:lstStyle/>
          <a:p>
            <a:pPr marL="179388" lvl="1" indent="1588">
              <a:lnSpc>
                <a:spcPct val="110000"/>
              </a:lnSpc>
            </a:pPr>
            <a:r>
              <a:rPr lang="en-US" sz="2200" b="1" i="1">
                <a:solidFill>
                  <a:srgbClr val="000066"/>
                </a:solidFill>
                <a:latin typeface="Times New Roman" pitchFamily="18" charset="0"/>
              </a:rPr>
              <a:t>t</a:t>
            </a:r>
          </a:p>
        </p:txBody>
      </p:sp>
      <p:sp>
        <p:nvSpPr>
          <p:cNvPr id="437297" name="Line 49"/>
          <p:cNvSpPr>
            <a:spLocks noChangeShapeType="1"/>
          </p:cNvSpPr>
          <p:nvPr/>
        </p:nvSpPr>
        <p:spPr bwMode="auto">
          <a:xfrm flipV="1">
            <a:off x="5575300" y="3008313"/>
            <a:ext cx="2417763" cy="2738437"/>
          </a:xfrm>
          <a:prstGeom prst="line">
            <a:avLst/>
          </a:prstGeom>
          <a:noFill/>
          <a:ln w="31750">
            <a:solidFill>
              <a:schemeClr val="tx1"/>
            </a:solidFill>
            <a:prstDash val="dash"/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437299" name="Line 51"/>
          <p:cNvSpPr>
            <a:spLocks noChangeShapeType="1"/>
          </p:cNvSpPr>
          <p:nvPr/>
        </p:nvSpPr>
        <p:spPr bwMode="auto">
          <a:xfrm>
            <a:off x="5556250" y="5770563"/>
            <a:ext cx="2455863" cy="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437300" name="Line 52"/>
          <p:cNvSpPr>
            <a:spLocks noChangeShapeType="1"/>
          </p:cNvSpPr>
          <p:nvPr/>
        </p:nvSpPr>
        <p:spPr bwMode="auto">
          <a:xfrm flipV="1">
            <a:off x="7993063" y="3008313"/>
            <a:ext cx="0" cy="2738437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437306" name="Rectangle 58"/>
          <p:cNvSpPr>
            <a:spLocks noChangeArrowheads="1"/>
          </p:cNvSpPr>
          <p:nvPr/>
        </p:nvSpPr>
        <p:spPr bwMode="auto">
          <a:xfrm>
            <a:off x="179388" y="2143125"/>
            <a:ext cx="4130675" cy="3305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SzPct val="80000"/>
              <a:buFont typeface="Arial" charset="0"/>
              <a:buNone/>
            </a:pPr>
            <a:r>
              <a:rPr lang="en-US" sz="2400">
                <a:solidFill>
                  <a:srgbClr val="000066"/>
                </a:solidFill>
              </a:rPr>
              <a:t>the instantaneous velocity at time </a:t>
            </a:r>
            <a:r>
              <a:rPr lang="en-US" sz="2400" b="1" i="1">
                <a:solidFill>
                  <a:srgbClr val="000066"/>
                </a:solidFill>
                <a:latin typeface="Times New Roman" pitchFamily="18" charset="0"/>
              </a:rPr>
              <a:t>t</a:t>
            </a:r>
            <a:r>
              <a:rPr lang="en-US" sz="2400">
                <a:solidFill>
                  <a:srgbClr val="000066"/>
                </a:solidFill>
              </a:rPr>
              <a:t> in the middle of the interval…</a:t>
            </a:r>
          </a:p>
          <a:p>
            <a:pPr marL="179388" lvl="1">
              <a:lnSpc>
                <a:spcPct val="110000"/>
              </a:lnSpc>
              <a:buSzPct val="80000"/>
              <a:buFont typeface="Arial" charset="0"/>
              <a:buNone/>
            </a:pPr>
            <a:endParaRPr lang="en-US" sz="2400">
              <a:solidFill>
                <a:srgbClr val="000066"/>
              </a:solidFill>
            </a:endParaRPr>
          </a:p>
          <a:p>
            <a:pPr marL="179388" lvl="1">
              <a:lnSpc>
                <a:spcPct val="110000"/>
              </a:lnSpc>
              <a:buSzPct val="80000"/>
              <a:buFont typeface="Arial" charset="0"/>
              <a:buNone/>
            </a:pPr>
            <a:r>
              <a:rPr lang="en-US" sz="2400">
                <a:solidFill>
                  <a:srgbClr val="000066"/>
                </a:solidFill>
              </a:rPr>
              <a:t>…as illustrated by the parallel slopes of the dotted lines on the position graph.</a:t>
            </a:r>
          </a:p>
        </p:txBody>
      </p:sp>
      <p:sp>
        <p:nvSpPr>
          <p:cNvPr id="437307" name="Line 59"/>
          <p:cNvSpPr>
            <a:spLocks noChangeShapeType="1"/>
          </p:cNvSpPr>
          <p:nvPr/>
        </p:nvSpPr>
        <p:spPr bwMode="auto">
          <a:xfrm flipV="1">
            <a:off x="6148388" y="3832225"/>
            <a:ext cx="1504950" cy="1701800"/>
          </a:xfrm>
          <a:prstGeom prst="line">
            <a:avLst/>
          </a:prstGeom>
          <a:noFill/>
          <a:ln w="31750">
            <a:solidFill>
              <a:schemeClr val="tx1"/>
            </a:solidFill>
            <a:prstDash val="dash"/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73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7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373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7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37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7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437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7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437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7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4373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7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7297" grpId="0" animBg="1"/>
      <p:bldP spid="437299" grpId="0" animBg="1"/>
      <p:bldP spid="437300" grpId="0" animBg="1"/>
      <p:bldP spid="437307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8778" name="Rectangle 3"/>
          <p:cNvSpPr>
            <a:spLocks noGrp="1" noChangeArrowheads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PHY1012F</a:t>
            </a:r>
          </a:p>
        </p:txBody>
      </p:sp>
      <p:sp>
        <p:nvSpPr>
          <p:cNvPr id="2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FE2D925A-506E-42BC-B688-52481FF54CA5}" type="slidenum">
              <a:rPr lang="en-US" smtClean="0">
                <a:latin typeface="Koala"/>
              </a:rPr>
              <a:pPr>
                <a:defRPr/>
              </a:pPr>
              <a:t>31</a:t>
            </a:fld>
            <a:endParaRPr lang="en-US" smtClean="0">
              <a:latin typeface="Koala"/>
            </a:endParaRPr>
          </a:p>
        </p:txBody>
      </p:sp>
      <p:sp>
        <p:nvSpPr>
          <p:cNvPr id="498800" name="Rectangle 112"/>
          <p:cNvSpPr>
            <a:spLocks noChangeArrowheads="1"/>
          </p:cNvSpPr>
          <p:nvPr/>
        </p:nvSpPr>
        <p:spPr bwMode="auto">
          <a:xfrm>
            <a:off x="779463" y="3136900"/>
            <a:ext cx="804862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SzPct val="80000"/>
              <a:buFont typeface="Arial" charset="0"/>
              <a:buNone/>
            </a:pPr>
            <a:r>
              <a:rPr lang="en-ZA" sz="2200">
                <a:solidFill>
                  <a:srgbClr val="000066"/>
                </a:solidFill>
                <a:sym typeface="Symbol" pitchFamily="18" charset="2"/>
              </a:rPr>
              <a:t></a:t>
            </a:r>
            <a:r>
              <a:rPr lang="en-ZA" sz="2200" b="1" i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x</a:t>
            </a:r>
          </a:p>
        </p:txBody>
      </p:sp>
      <p:sp>
        <p:nvSpPr>
          <p:cNvPr id="498801" name="Rectangle 113"/>
          <p:cNvSpPr>
            <a:spLocks noChangeArrowheads="1"/>
          </p:cNvSpPr>
          <p:nvPr/>
        </p:nvSpPr>
        <p:spPr bwMode="auto">
          <a:xfrm>
            <a:off x="1009650" y="3559175"/>
            <a:ext cx="804863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SzPct val="80000"/>
              <a:buFont typeface="Arial" charset="0"/>
              <a:buNone/>
            </a:pPr>
            <a:r>
              <a:rPr lang="en-ZA" sz="2200">
                <a:solidFill>
                  <a:srgbClr val="000066"/>
                </a:solidFill>
                <a:sym typeface="Symbol" pitchFamily="18" charset="2"/>
              </a:rPr>
              <a:t></a:t>
            </a:r>
            <a:r>
              <a:rPr lang="en-ZA" sz="2200" b="1" i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t</a:t>
            </a:r>
          </a:p>
        </p:txBody>
      </p:sp>
      <p:sp>
        <p:nvSpPr>
          <p:cNvPr id="498770" name="Line 82"/>
          <p:cNvSpPr>
            <a:spLocks noChangeShapeType="1"/>
          </p:cNvSpPr>
          <p:nvPr/>
        </p:nvSpPr>
        <p:spPr bwMode="auto">
          <a:xfrm>
            <a:off x="966788" y="6042025"/>
            <a:ext cx="2601912" cy="0"/>
          </a:xfrm>
          <a:prstGeom prst="line">
            <a:avLst/>
          </a:prstGeom>
          <a:noFill/>
          <a:ln w="15875">
            <a:solidFill>
              <a:schemeClr val="bg2"/>
            </a:solidFill>
            <a:prstDash val="dash"/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grpSp>
        <p:nvGrpSpPr>
          <p:cNvPr id="498796" name="Group 108"/>
          <p:cNvGrpSpPr>
            <a:grpSpLocks/>
          </p:cNvGrpSpPr>
          <p:nvPr/>
        </p:nvGrpSpPr>
        <p:grpSpPr bwMode="auto">
          <a:xfrm>
            <a:off x="0" y="4368800"/>
            <a:ext cx="4676775" cy="1863725"/>
            <a:chOff x="0" y="2752"/>
            <a:chExt cx="2946" cy="1174"/>
          </a:xfrm>
        </p:grpSpPr>
        <p:sp>
          <p:nvSpPr>
            <p:cNvPr id="498826" name="Rectangle 57"/>
            <p:cNvSpPr>
              <a:spLocks noChangeArrowheads="1"/>
            </p:cNvSpPr>
            <p:nvPr/>
          </p:nvSpPr>
          <p:spPr bwMode="auto">
            <a:xfrm>
              <a:off x="0" y="2752"/>
              <a:ext cx="746" cy="2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marL="179388" lvl="1" indent="1588">
                <a:lnSpc>
                  <a:spcPct val="110000"/>
                </a:lnSpc>
              </a:pPr>
              <a:r>
                <a:rPr lang="en-US" sz="1800" b="1" i="1">
                  <a:solidFill>
                    <a:srgbClr val="000066"/>
                  </a:solidFill>
                  <a:latin typeface="Times New Roman" pitchFamily="18" charset="0"/>
                </a:rPr>
                <a:t>v</a:t>
              </a:r>
              <a:r>
                <a:rPr lang="en-US" sz="1800" b="1" i="1" baseline="-25000">
                  <a:solidFill>
                    <a:srgbClr val="000066"/>
                  </a:solidFill>
                  <a:latin typeface="Times New Roman" pitchFamily="18" charset="0"/>
                </a:rPr>
                <a:t>x</a:t>
              </a:r>
              <a:r>
                <a:rPr lang="en-US" sz="1800" b="1" i="1">
                  <a:solidFill>
                    <a:srgbClr val="000066"/>
                  </a:solidFill>
                  <a:latin typeface="Times New Roman" pitchFamily="18" charset="0"/>
                </a:rPr>
                <a:t> </a:t>
              </a:r>
              <a:r>
                <a:rPr lang="en-US" sz="1800" b="1">
                  <a:solidFill>
                    <a:srgbClr val="000066"/>
                  </a:solidFill>
                  <a:latin typeface="Times New Roman" pitchFamily="18" charset="0"/>
                </a:rPr>
                <a:t>(m/s)</a:t>
              </a:r>
              <a:endParaRPr lang="en-US" sz="1800" b="1" i="1">
                <a:solidFill>
                  <a:srgbClr val="000066"/>
                </a:solidFill>
                <a:latin typeface="Times New Roman" pitchFamily="18" charset="0"/>
              </a:endParaRPr>
            </a:p>
          </p:txBody>
        </p:sp>
        <p:sp>
          <p:nvSpPr>
            <p:cNvPr id="498827" name="Rectangle 60"/>
            <p:cNvSpPr>
              <a:spLocks noChangeArrowheads="1"/>
            </p:cNvSpPr>
            <p:nvPr/>
          </p:nvSpPr>
          <p:spPr bwMode="auto">
            <a:xfrm>
              <a:off x="137" y="3666"/>
              <a:ext cx="380" cy="2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algn="r">
                <a:lnSpc>
                  <a:spcPct val="105000"/>
                </a:lnSpc>
              </a:pPr>
              <a:r>
                <a:rPr lang="en-GB" sz="2000" b="1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–</a:t>
              </a:r>
              <a:r>
                <a:rPr lang="en-GB" sz="2000" b="1">
                  <a:solidFill>
                    <a:srgbClr val="000000"/>
                  </a:solidFill>
                  <a:latin typeface="Times New Roman" pitchFamily="18" charset="0"/>
                </a:rPr>
                <a:t>10</a:t>
              </a:r>
              <a:endParaRPr lang="en-US" sz="2000" b="1" baseline="-250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498828" name="Rectangle 68"/>
            <p:cNvSpPr>
              <a:spLocks noChangeArrowheads="1"/>
            </p:cNvSpPr>
            <p:nvPr/>
          </p:nvSpPr>
          <p:spPr bwMode="auto">
            <a:xfrm>
              <a:off x="842" y="3337"/>
              <a:ext cx="304" cy="2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algn="ctr">
                <a:lnSpc>
                  <a:spcPct val="105000"/>
                </a:lnSpc>
              </a:pPr>
              <a:r>
                <a:rPr lang="en-GB" sz="2000" b="1">
                  <a:solidFill>
                    <a:srgbClr val="000000"/>
                  </a:solidFill>
                  <a:latin typeface="Times New Roman" pitchFamily="18" charset="0"/>
                </a:rPr>
                <a:t>2</a:t>
              </a:r>
              <a:endParaRPr lang="en-US" sz="2000" b="1" baseline="-250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498829" name="Rectangle 69"/>
            <p:cNvSpPr>
              <a:spLocks noChangeArrowheads="1"/>
            </p:cNvSpPr>
            <p:nvPr/>
          </p:nvSpPr>
          <p:spPr bwMode="auto">
            <a:xfrm>
              <a:off x="1227" y="3337"/>
              <a:ext cx="304" cy="2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algn="ctr">
                <a:lnSpc>
                  <a:spcPct val="105000"/>
                </a:lnSpc>
              </a:pPr>
              <a:r>
                <a:rPr lang="en-GB" sz="2000" b="1">
                  <a:solidFill>
                    <a:srgbClr val="000000"/>
                  </a:solidFill>
                  <a:latin typeface="Times New Roman" pitchFamily="18" charset="0"/>
                </a:rPr>
                <a:t>4</a:t>
              </a:r>
              <a:endParaRPr lang="en-US" sz="2000" b="1" baseline="-250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498830" name="Rectangle 70"/>
            <p:cNvSpPr>
              <a:spLocks noChangeArrowheads="1"/>
            </p:cNvSpPr>
            <p:nvPr/>
          </p:nvSpPr>
          <p:spPr bwMode="auto">
            <a:xfrm>
              <a:off x="1618" y="3337"/>
              <a:ext cx="304" cy="2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algn="ctr">
                <a:lnSpc>
                  <a:spcPct val="105000"/>
                </a:lnSpc>
              </a:pPr>
              <a:r>
                <a:rPr lang="en-GB" sz="2000" b="1">
                  <a:solidFill>
                    <a:srgbClr val="000000"/>
                  </a:solidFill>
                  <a:latin typeface="Times New Roman" pitchFamily="18" charset="0"/>
                </a:rPr>
                <a:t>6</a:t>
              </a:r>
              <a:endParaRPr lang="en-US" sz="2000" b="1" baseline="-250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498831" name="Rectangle 71"/>
            <p:cNvSpPr>
              <a:spLocks noChangeArrowheads="1"/>
            </p:cNvSpPr>
            <p:nvPr/>
          </p:nvSpPr>
          <p:spPr bwMode="auto">
            <a:xfrm>
              <a:off x="316" y="3207"/>
              <a:ext cx="201" cy="2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algn="r">
                <a:lnSpc>
                  <a:spcPct val="105000"/>
                </a:lnSpc>
              </a:pPr>
              <a:r>
                <a:rPr lang="en-GB" sz="2000" b="1">
                  <a:solidFill>
                    <a:srgbClr val="000000"/>
                  </a:solidFill>
                  <a:latin typeface="Times New Roman" pitchFamily="18" charset="0"/>
                </a:rPr>
                <a:t>0</a:t>
              </a:r>
              <a:endParaRPr lang="en-US" sz="2000" b="1" baseline="-250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498832" name="Rectangle 78"/>
            <p:cNvSpPr>
              <a:spLocks noChangeArrowheads="1"/>
            </p:cNvSpPr>
            <p:nvPr/>
          </p:nvSpPr>
          <p:spPr bwMode="auto">
            <a:xfrm>
              <a:off x="235" y="2974"/>
              <a:ext cx="282" cy="2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algn="r">
                <a:lnSpc>
                  <a:spcPct val="105000"/>
                </a:lnSpc>
              </a:pPr>
              <a:r>
                <a:rPr lang="en-GB" sz="2000" b="1">
                  <a:solidFill>
                    <a:srgbClr val="000000"/>
                  </a:solidFill>
                  <a:latin typeface="Times New Roman" pitchFamily="18" charset="0"/>
                </a:rPr>
                <a:t>5</a:t>
              </a:r>
              <a:endParaRPr lang="en-US" sz="2000" b="1" baseline="-250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498833" name="Rectangle 79"/>
            <p:cNvSpPr>
              <a:spLocks noChangeArrowheads="1"/>
            </p:cNvSpPr>
            <p:nvPr/>
          </p:nvSpPr>
          <p:spPr bwMode="auto">
            <a:xfrm>
              <a:off x="2009" y="3337"/>
              <a:ext cx="303" cy="2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algn="ctr">
                <a:lnSpc>
                  <a:spcPct val="105000"/>
                </a:lnSpc>
              </a:pPr>
              <a:r>
                <a:rPr lang="en-GB" sz="2000" b="1">
                  <a:solidFill>
                    <a:srgbClr val="000000"/>
                  </a:solidFill>
                  <a:latin typeface="Times New Roman" pitchFamily="18" charset="0"/>
                </a:rPr>
                <a:t>8</a:t>
              </a:r>
              <a:endParaRPr lang="en-US" sz="2000" b="1" baseline="-250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498834" name="Line 58"/>
            <p:cNvSpPr>
              <a:spLocks noChangeShapeType="1"/>
            </p:cNvSpPr>
            <p:nvPr/>
          </p:nvSpPr>
          <p:spPr bwMode="auto">
            <a:xfrm>
              <a:off x="520" y="3345"/>
              <a:ext cx="1992" cy="1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triangl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498835" name="Line 59"/>
            <p:cNvSpPr>
              <a:spLocks noChangeShapeType="1"/>
            </p:cNvSpPr>
            <p:nvPr/>
          </p:nvSpPr>
          <p:spPr bwMode="auto">
            <a:xfrm>
              <a:off x="994" y="3346"/>
              <a:ext cx="0" cy="45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498836" name="Line 61"/>
            <p:cNvSpPr>
              <a:spLocks noChangeShapeType="1"/>
            </p:cNvSpPr>
            <p:nvPr/>
          </p:nvSpPr>
          <p:spPr bwMode="auto">
            <a:xfrm>
              <a:off x="799" y="3346"/>
              <a:ext cx="0" cy="45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498837" name="Line 62"/>
            <p:cNvSpPr>
              <a:spLocks noChangeShapeType="1"/>
            </p:cNvSpPr>
            <p:nvPr/>
          </p:nvSpPr>
          <p:spPr bwMode="auto">
            <a:xfrm>
              <a:off x="1385" y="3346"/>
              <a:ext cx="0" cy="45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498838" name="Line 63"/>
            <p:cNvSpPr>
              <a:spLocks noChangeShapeType="1"/>
            </p:cNvSpPr>
            <p:nvPr/>
          </p:nvSpPr>
          <p:spPr bwMode="auto">
            <a:xfrm>
              <a:off x="1189" y="3346"/>
              <a:ext cx="0" cy="45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498839" name="Line 64"/>
            <p:cNvSpPr>
              <a:spLocks noChangeShapeType="1"/>
            </p:cNvSpPr>
            <p:nvPr/>
          </p:nvSpPr>
          <p:spPr bwMode="auto">
            <a:xfrm>
              <a:off x="1580" y="3346"/>
              <a:ext cx="0" cy="45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498840" name="Line 65"/>
            <p:cNvSpPr>
              <a:spLocks noChangeShapeType="1"/>
            </p:cNvSpPr>
            <p:nvPr/>
          </p:nvSpPr>
          <p:spPr bwMode="auto">
            <a:xfrm>
              <a:off x="2166" y="3346"/>
              <a:ext cx="0" cy="45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498841" name="Line 66"/>
            <p:cNvSpPr>
              <a:spLocks noChangeShapeType="1"/>
            </p:cNvSpPr>
            <p:nvPr/>
          </p:nvSpPr>
          <p:spPr bwMode="auto">
            <a:xfrm>
              <a:off x="1971" y="3346"/>
              <a:ext cx="0" cy="45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498842" name="Line 67"/>
            <p:cNvSpPr>
              <a:spLocks noChangeShapeType="1"/>
            </p:cNvSpPr>
            <p:nvPr/>
          </p:nvSpPr>
          <p:spPr bwMode="auto">
            <a:xfrm>
              <a:off x="1775" y="3346"/>
              <a:ext cx="0" cy="45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498843" name="Line 72"/>
            <p:cNvSpPr>
              <a:spLocks noChangeShapeType="1"/>
            </p:cNvSpPr>
            <p:nvPr/>
          </p:nvSpPr>
          <p:spPr bwMode="auto">
            <a:xfrm flipV="1">
              <a:off x="602" y="2920"/>
              <a:ext cx="2" cy="957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triangl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grpSp>
          <p:nvGrpSpPr>
            <p:cNvPr id="498844" name="Group 92"/>
            <p:cNvGrpSpPr>
              <a:grpSpLocks/>
            </p:cNvGrpSpPr>
            <p:nvPr/>
          </p:nvGrpSpPr>
          <p:grpSpPr bwMode="auto">
            <a:xfrm>
              <a:off x="527" y="3115"/>
              <a:ext cx="78" cy="688"/>
              <a:chOff x="527" y="3115"/>
              <a:chExt cx="78" cy="688"/>
            </a:xfrm>
          </p:grpSpPr>
          <p:sp>
            <p:nvSpPr>
              <p:cNvPr id="498846" name="Line 73"/>
              <p:cNvSpPr>
                <a:spLocks noChangeShapeType="1"/>
              </p:cNvSpPr>
              <p:nvPr/>
            </p:nvSpPr>
            <p:spPr bwMode="auto">
              <a:xfrm>
                <a:off x="527" y="3803"/>
                <a:ext cx="78" cy="0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498847" name="Line 74"/>
              <p:cNvSpPr>
                <a:spLocks noChangeShapeType="1"/>
              </p:cNvSpPr>
              <p:nvPr/>
            </p:nvSpPr>
            <p:spPr bwMode="auto">
              <a:xfrm>
                <a:off x="527" y="3573"/>
                <a:ext cx="78" cy="0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498848" name="Line 75"/>
              <p:cNvSpPr>
                <a:spLocks noChangeShapeType="1"/>
              </p:cNvSpPr>
              <p:nvPr/>
            </p:nvSpPr>
            <p:spPr bwMode="auto">
              <a:xfrm>
                <a:off x="527" y="3115"/>
                <a:ext cx="78" cy="0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498849" name="Line 76"/>
              <p:cNvSpPr>
                <a:spLocks noChangeShapeType="1"/>
              </p:cNvSpPr>
              <p:nvPr/>
            </p:nvSpPr>
            <p:spPr bwMode="auto">
              <a:xfrm>
                <a:off x="527" y="3345"/>
                <a:ext cx="78" cy="0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</p:grpSp>
        <p:sp>
          <p:nvSpPr>
            <p:cNvPr id="498845" name="Rectangle 103"/>
            <p:cNvSpPr>
              <a:spLocks noChangeArrowheads="1"/>
            </p:cNvSpPr>
            <p:nvPr/>
          </p:nvSpPr>
          <p:spPr bwMode="auto">
            <a:xfrm>
              <a:off x="2410" y="3224"/>
              <a:ext cx="536" cy="2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marL="179388" lvl="1" indent="1588">
                <a:lnSpc>
                  <a:spcPct val="110000"/>
                </a:lnSpc>
              </a:pPr>
              <a:r>
                <a:rPr lang="en-US" sz="1800" b="1" i="1">
                  <a:solidFill>
                    <a:srgbClr val="000066"/>
                  </a:solidFill>
                  <a:latin typeface="Times New Roman" pitchFamily="18" charset="0"/>
                </a:rPr>
                <a:t>t  </a:t>
              </a:r>
              <a:r>
                <a:rPr lang="en-US" sz="1800" b="1">
                  <a:solidFill>
                    <a:srgbClr val="000066"/>
                  </a:solidFill>
                  <a:latin typeface="Times New Roman" pitchFamily="18" charset="0"/>
                </a:rPr>
                <a:t>(s)</a:t>
              </a:r>
              <a:endParaRPr lang="en-US" sz="1800" b="1" i="1">
                <a:solidFill>
                  <a:srgbClr val="000066"/>
                </a:solidFill>
                <a:latin typeface="Times New Roman" pitchFamily="18" charset="0"/>
              </a:endParaRPr>
            </a:p>
          </p:txBody>
        </p:sp>
      </p:grpSp>
      <p:sp>
        <p:nvSpPr>
          <p:cNvPr id="498727" name="Rectangle 39"/>
          <p:cNvSpPr>
            <a:spLocks noChangeArrowheads="1"/>
          </p:cNvSpPr>
          <p:nvPr/>
        </p:nvSpPr>
        <p:spPr bwMode="auto">
          <a:xfrm>
            <a:off x="4854575" y="2862263"/>
            <a:ext cx="3541713" cy="1400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SzPct val="80000"/>
              <a:buFont typeface="Arial" charset="0"/>
              <a:buNone/>
            </a:pPr>
            <a:r>
              <a:rPr lang="en-ZA" sz="2300">
                <a:solidFill>
                  <a:srgbClr val="000066"/>
                </a:solidFill>
              </a:rPr>
              <a:t>For the first 3 s the</a:t>
            </a:r>
            <a:br>
              <a:rPr lang="en-ZA" sz="2300">
                <a:solidFill>
                  <a:srgbClr val="000066"/>
                </a:solidFill>
              </a:rPr>
            </a:br>
            <a:r>
              <a:rPr lang="en-ZA" sz="2200">
                <a:solidFill>
                  <a:srgbClr val="000066"/>
                </a:solidFill>
              </a:rPr>
              <a:t/>
            </a:r>
            <a:br>
              <a:rPr lang="en-ZA" sz="2200">
                <a:solidFill>
                  <a:srgbClr val="000066"/>
                </a:solidFill>
              </a:rPr>
            </a:br>
            <a:endParaRPr lang="en-ZA" sz="1000">
              <a:solidFill>
                <a:srgbClr val="000066"/>
              </a:solidFill>
            </a:endParaRPr>
          </a:p>
          <a:p>
            <a:pPr marL="179388" lvl="1">
              <a:lnSpc>
                <a:spcPct val="110000"/>
              </a:lnSpc>
              <a:buSzPct val="80000"/>
              <a:buFont typeface="Arial" charset="0"/>
              <a:buNone/>
            </a:pPr>
            <a:r>
              <a:rPr lang="en-ZA" sz="2300">
                <a:solidFill>
                  <a:srgbClr val="000066"/>
                </a:solidFill>
              </a:rPr>
              <a:t>is</a:t>
            </a:r>
            <a:endParaRPr lang="en-US" sz="2300">
              <a:solidFill>
                <a:srgbClr val="000066"/>
              </a:solidFill>
            </a:endParaRPr>
          </a:p>
        </p:txBody>
      </p:sp>
      <p:sp>
        <p:nvSpPr>
          <p:cNvPr id="498785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ZA" sz="2800" smtClean="0"/>
              <a:t>POSITION GRAPHS </a:t>
            </a:r>
            <a:r>
              <a:rPr lang="en-ZA" sz="2800" smtClean="0">
                <a:sym typeface="Symbol" pitchFamily="18" charset="2"/>
              </a:rPr>
              <a:t></a:t>
            </a:r>
            <a:r>
              <a:rPr lang="en-ZA" sz="2800" smtClean="0"/>
              <a:t> VELOCITY GRAPHS</a:t>
            </a:r>
            <a:endParaRPr lang="en-US" sz="2800" smtClean="0"/>
          </a:p>
        </p:txBody>
      </p:sp>
      <p:sp>
        <p:nvSpPr>
          <p:cNvPr id="498692" name="Rectangle 4"/>
          <p:cNvSpPr>
            <a:spLocks noChangeArrowheads="1"/>
          </p:cNvSpPr>
          <p:nvPr/>
        </p:nvSpPr>
        <p:spPr bwMode="auto">
          <a:xfrm>
            <a:off x="179388" y="1252538"/>
            <a:ext cx="8774112" cy="477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SzPct val="80000"/>
              <a:buFont typeface="Arial" charset="0"/>
              <a:buNone/>
            </a:pPr>
            <a:r>
              <a:rPr lang="en-ZA" sz="2300">
                <a:solidFill>
                  <a:srgbClr val="000066"/>
                </a:solidFill>
              </a:rPr>
              <a:t>Velocity is equivalent to the slope of a position graph. </a:t>
            </a:r>
          </a:p>
        </p:txBody>
      </p:sp>
      <p:sp>
        <p:nvSpPr>
          <p:cNvPr id="498728" name="Freeform 40"/>
          <p:cNvSpPr>
            <a:spLocks/>
          </p:cNvSpPr>
          <p:nvPr/>
        </p:nvSpPr>
        <p:spPr bwMode="auto">
          <a:xfrm>
            <a:off x="1409700" y="187325"/>
            <a:ext cx="4651375" cy="3341688"/>
          </a:xfrm>
          <a:custGeom>
            <a:avLst/>
            <a:gdLst>
              <a:gd name="T0" fmla="*/ 2147483647 w 2930"/>
              <a:gd name="T1" fmla="*/ 2147483647 h 2105"/>
              <a:gd name="T2" fmla="*/ 0 w 2930"/>
              <a:gd name="T3" fmla="*/ 2147483647 h 2105"/>
              <a:gd name="T4" fmla="*/ 0 60000 65536"/>
              <a:gd name="T5" fmla="*/ 0 60000 65536"/>
              <a:gd name="T6" fmla="*/ 0 w 2930"/>
              <a:gd name="T7" fmla="*/ 0 h 2105"/>
              <a:gd name="T8" fmla="*/ 2930 w 2930"/>
              <a:gd name="T9" fmla="*/ 2105 h 2105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930" h="2105">
                <a:moveTo>
                  <a:pt x="2930" y="2083"/>
                </a:moveTo>
                <a:cubicBezTo>
                  <a:pt x="1844" y="2105"/>
                  <a:pt x="737" y="0"/>
                  <a:pt x="0" y="1820"/>
                </a:cubicBezTo>
              </a:path>
            </a:pathLst>
          </a:custGeom>
          <a:noFill/>
          <a:ln w="22225">
            <a:solidFill>
              <a:srgbClr val="3366FF"/>
            </a:solidFill>
            <a:prstDash val="sysDot"/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498693" name="Freeform 5"/>
          <p:cNvSpPr>
            <a:spLocks/>
          </p:cNvSpPr>
          <p:nvPr/>
        </p:nvSpPr>
        <p:spPr bwMode="auto">
          <a:xfrm>
            <a:off x="958850" y="2405063"/>
            <a:ext cx="2481263" cy="1570037"/>
          </a:xfrm>
          <a:custGeom>
            <a:avLst/>
            <a:gdLst>
              <a:gd name="T0" fmla="*/ 0 w 1729"/>
              <a:gd name="T1" fmla="*/ 0 h 1146"/>
              <a:gd name="T2" fmla="*/ 2147483647 w 1729"/>
              <a:gd name="T3" fmla="*/ 2147483647 h 1146"/>
              <a:gd name="T4" fmla="*/ 2147483647 w 1729"/>
              <a:gd name="T5" fmla="*/ 2147483647 h 1146"/>
              <a:gd name="T6" fmla="*/ 2147483647 w 1729"/>
              <a:gd name="T7" fmla="*/ 2147483647 h 1146"/>
              <a:gd name="T8" fmla="*/ 0 60000 65536"/>
              <a:gd name="T9" fmla="*/ 0 60000 65536"/>
              <a:gd name="T10" fmla="*/ 0 60000 65536"/>
              <a:gd name="T11" fmla="*/ 0 60000 65536"/>
              <a:gd name="T12" fmla="*/ 0 w 1729"/>
              <a:gd name="T13" fmla="*/ 0 h 1146"/>
              <a:gd name="T14" fmla="*/ 1729 w 1729"/>
              <a:gd name="T15" fmla="*/ 1146 h 114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729" h="1146">
                <a:moveTo>
                  <a:pt x="0" y="0"/>
                </a:moveTo>
                <a:lnTo>
                  <a:pt x="649" y="1146"/>
                </a:lnTo>
                <a:lnTo>
                  <a:pt x="868" y="1146"/>
                </a:lnTo>
                <a:lnTo>
                  <a:pt x="1729" y="384"/>
                </a:lnTo>
              </a:path>
            </a:pathLst>
          </a:custGeom>
          <a:noFill/>
          <a:ln w="31750">
            <a:solidFill>
              <a:srgbClr val="3366FF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grpSp>
        <p:nvGrpSpPr>
          <p:cNvPr id="498795" name="Group 107"/>
          <p:cNvGrpSpPr>
            <a:grpSpLocks/>
          </p:cNvGrpSpPr>
          <p:nvPr/>
        </p:nvGrpSpPr>
        <p:grpSpPr bwMode="auto">
          <a:xfrm>
            <a:off x="23813" y="1833563"/>
            <a:ext cx="4652962" cy="2362200"/>
            <a:chOff x="15" y="1155"/>
            <a:chExt cx="2931" cy="1488"/>
          </a:xfrm>
        </p:grpSpPr>
        <p:sp>
          <p:nvSpPr>
            <p:cNvPr id="498802" name="Rectangle 6"/>
            <p:cNvSpPr>
              <a:spLocks noChangeArrowheads="1"/>
            </p:cNvSpPr>
            <p:nvPr/>
          </p:nvSpPr>
          <p:spPr bwMode="auto">
            <a:xfrm>
              <a:off x="15" y="1155"/>
              <a:ext cx="583" cy="2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marL="179388" lvl="1" indent="1588">
                <a:lnSpc>
                  <a:spcPct val="110000"/>
                </a:lnSpc>
              </a:pPr>
              <a:r>
                <a:rPr lang="en-US" sz="1800" b="1" i="1">
                  <a:solidFill>
                    <a:srgbClr val="000066"/>
                  </a:solidFill>
                  <a:latin typeface="Times New Roman" pitchFamily="18" charset="0"/>
                </a:rPr>
                <a:t>x </a:t>
              </a:r>
              <a:r>
                <a:rPr lang="en-US" sz="1800" b="1">
                  <a:solidFill>
                    <a:srgbClr val="000066"/>
                  </a:solidFill>
                  <a:latin typeface="Times New Roman" pitchFamily="18" charset="0"/>
                </a:rPr>
                <a:t>(m)</a:t>
              </a:r>
              <a:endParaRPr lang="en-US" sz="1800" b="1" i="1">
                <a:solidFill>
                  <a:srgbClr val="000066"/>
                </a:solidFill>
                <a:latin typeface="Times New Roman" pitchFamily="18" charset="0"/>
              </a:endParaRPr>
            </a:p>
          </p:txBody>
        </p:sp>
        <p:sp>
          <p:nvSpPr>
            <p:cNvPr id="498803" name="Line 7"/>
            <p:cNvSpPr>
              <a:spLocks noChangeShapeType="1"/>
            </p:cNvSpPr>
            <p:nvPr/>
          </p:nvSpPr>
          <p:spPr bwMode="auto">
            <a:xfrm>
              <a:off x="520" y="1848"/>
              <a:ext cx="1992" cy="1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triangl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498804" name="Rectangle 8"/>
            <p:cNvSpPr>
              <a:spLocks noChangeArrowheads="1"/>
            </p:cNvSpPr>
            <p:nvPr/>
          </p:nvSpPr>
          <p:spPr bwMode="auto">
            <a:xfrm>
              <a:off x="2410" y="1732"/>
              <a:ext cx="536" cy="2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marL="179388" lvl="1" indent="1588">
                <a:lnSpc>
                  <a:spcPct val="110000"/>
                </a:lnSpc>
              </a:pPr>
              <a:r>
                <a:rPr lang="en-US" sz="1800" b="1" i="1">
                  <a:solidFill>
                    <a:srgbClr val="000066"/>
                  </a:solidFill>
                  <a:latin typeface="Times New Roman" pitchFamily="18" charset="0"/>
                </a:rPr>
                <a:t>t  </a:t>
              </a:r>
              <a:r>
                <a:rPr lang="en-US" sz="1800" b="1">
                  <a:solidFill>
                    <a:srgbClr val="000066"/>
                  </a:solidFill>
                  <a:latin typeface="Times New Roman" pitchFamily="18" charset="0"/>
                </a:rPr>
                <a:t>(s)</a:t>
              </a:r>
              <a:endParaRPr lang="en-US" sz="1800" b="1" i="1">
                <a:solidFill>
                  <a:srgbClr val="000066"/>
                </a:solidFill>
                <a:latin typeface="Times New Roman" pitchFamily="18" charset="0"/>
              </a:endParaRPr>
            </a:p>
          </p:txBody>
        </p:sp>
        <p:sp>
          <p:nvSpPr>
            <p:cNvPr id="498805" name="Line 9"/>
            <p:cNvSpPr>
              <a:spLocks noChangeShapeType="1"/>
            </p:cNvSpPr>
            <p:nvPr/>
          </p:nvSpPr>
          <p:spPr bwMode="auto">
            <a:xfrm>
              <a:off x="994" y="1849"/>
              <a:ext cx="0" cy="65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498806" name="Rectangle 10"/>
            <p:cNvSpPr>
              <a:spLocks noChangeArrowheads="1"/>
            </p:cNvSpPr>
            <p:nvPr/>
          </p:nvSpPr>
          <p:spPr bwMode="auto">
            <a:xfrm>
              <a:off x="167" y="2057"/>
              <a:ext cx="380" cy="2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algn="ctr">
                <a:lnSpc>
                  <a:spcPct val="105000"/>
                </a:lnSpc>
              </a:pPr>
              <a:r>
                <a:rPr lang="en-GB" sz="2000" b="1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–</a:t>
              </a:r>
              <a:r>
                <a:rPr lang="en-GB" sz="2000" b="1">
                  <a:solidFill>
                    <a:srgbClr val="000000"/>
                  </a:solidFill>
                  <a:latin typeface="Times New Roman" pitchFamily="18" charset="0"/>
                </a:rPr>
                <a:t>10</a:t>
              </a:r>
              <a:endParaRPr lang="en-US" sz="2000" b="1" baseline="-250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498807" name="Line 11"/>
            <p:cNvSpPr>
              <a:spLocks noChangeShapeType="1"/>
            </p:cNvSpPr>
            <p:nvPr/>
          </p:nvSpPr>
          <p:spPr bwMode="auto">
            <a:xfrm>
              <a:off x="799" y="1849"/>
              <a:ext cx="0" cy="65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498808" name="Line 12"/>
            <p:cNvSpPr>
              <a:spLocks noChangeShapeType="1"/>
            </p:cNvSpPr>
            <p:nvPr/>
          </p:nvSpPr>
          <p:spPr bwMode="auto">
            <a:xfrm>
              <a:off x="1385" y="1849"/>
              <a:ext cx="0" cy="65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498809" name="Line 13"/>
            <p:cNvSpPr>
              <a:spLocks noChangeShapeType="1"/>
            </p:cNvSpPr>
            <p:nvPr/>
          </p:nvSpPr>
          <p:spPr bwMode="auto">
            <a:xfrm>
              <a:off x="1189" y="1849"/>
              <a:ext cx="0" cy="65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498810" name="Line 14"/>
            <p:cNvSpPr>
              <a:spLocks noChangeShapeType="1"/>
            </p:cNvSpPr>
            <p:nvPr/>
          </p:nvSpPr>
          <p:spPr bwMode="auto">
            <a:xfrm>
              <a:off x="1580" y="1849"/>
              <a:ext cx="0" cy="65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498811" name="Line 15"/>
            <p:cNvSpPr>
              <a:spLocks noChangeShapeType="1"/>
            </p:cNvSpPr>
            <p:nvPr/>
          </p:nvSpPr>
          <p:spPr bwMode="auto">
            <a:xfrm>
              <a:off x="2166" y="1849"/>
              <a:ext cx="0" cy="65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498812" name="Line 16"/>
            <p:cNvSpPr>
              <a:spLocks noChangeShapeType="1"/>
            </p:cNvSpPr>
            <p:nvPr/>
          </p:nvSpPr>
          <p:spPr bwMode="auto">
            <a:xfrm>
              <a:off x="1971" y="1849"/>
              <a:ext cx="0" cy="65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498813" name="Line 17"/>
            <p:cNvSpPr>
              <a:spLocks noChangeShapeType="1"/>
            </p:cNvSpPr>
            <p:nvPr/>
          </p:nvSpPr>
          <p:spPr bwMode="auto">
            <a:xfrm>
              <a:off x="1775" y="1849"/>
              <a:ext cx="0" cy="65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498814" name="Rectangle 18"/>
            <p:cNvSpPr>
              <a:spLocks noChangeArrowheads="1"/>
            </p:cNvSpPr>
            <p:nvPr/>
          </p:nvSpPr>
          <p:spPr bwMode="auto">
            <a:xfrm>
              <a:off x="842" y="1866"/>
              <a:ext cx="304" cy="2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algn="ctr">
                <a:lnSpc>
                  <a:spcPct val="105000"/>
                </a:lnSpc>
              </a:pPr>
              <a:r>
                <a:rPr lang="en-GB" sz="2000" b="1">
                  <a:solidFill>
                    <a:srgbClr val="000000"/>
                  </a:solidFill>
                  <a:latin typeface="Times New Roman" pitchFamily="18" charset="0"/>
                </a:rPr>
                <a:t>2</a:t>
              </a:r>
              <a:endParaRPr lang="en-US" sz="2000" b="1" baseline="-250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498815" name="Rectangle 19"/>
            <p:cNvSpPr>
              <a:spLocks noChangeArrowheads="1"/>
            </p:cNvSpPr>
            <p:nvPr/>
          </p:nvSpPr>
          <p:spPr bwMode="auto">
            <a:xfrm>
              <a:off x="1227" y="1866"/>
              <a:ext cx="304" cy="2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algn="ctr">
                <a:lnSpc>
                  <a:spcPct val="105000"/>
                </a:lnSpc>
              </a:pPr>
              <a:r>
                <a:rPr lang="en-GB" sz="2000" b="1">
                  <a:solidFill>
                    <a:srgbClr val="000000"/>
                  </a:solidFill>
                  <a:latin typeface="Times New Roman" pitchFamily="18" charset="0"/>
                </a:rPr>
                <a:t>4</a:t>
              </a:r>
              <a:endParaRPr lang="en-US" sz="2000" b="1" baseline="-250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498816" name="Rectangle 20"/>
            <p:cNvSpPr>
              <a:spLocks noChangeArrowheads="1"/>
            </p:cNvSpPr>
            <p:nvPr/>
          </p:nvSpPr>
          <p:spPr bwMode="auto">
            <a:xfrm>
              <a:off x="1618" y="1866"/>
              <a:ext cx="304" cy="2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algn="ctr">
                <a:lnSpc>
                  <a:spcPct val="105000"/>
                </a:lnSpc>
              </a:pPr>
              <a:r>
                <a:rPr lang="en-GB" sz="2000" b="1">
                  <a:solidFill>
                    <a:srgbClr val="000000"/>
                  </a:solidFill>
                  <a:latin typeface="Times New Roman" pitchFamily="18" charset="0"/>
                </a:rPr>
                <a:t>6</a:t>
              </a:r>
              <a:endParaRPr lang="en-US" sz="2000" b="1" baseline="-250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498817" name="Rectangle 21"/>
            <p:cNvSpPr>
              <a:spLocks noChangeArrowheads="1"/>
            </p:cNvSpPr>
            <p:nvPr/>
          </p:nvSpPr>
          <p:spPr bwMode="auto">
            <a:xfrm>
              <a:off x="346" y="1736"/>
              <a:ext cx="201" cy="2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algn="ctr">
                <a:lnSpc>
                  <a:spcPct val="105000"/>
                </a:lnSpc>
              </a:pPr>
              <a:r>
                <a:rPr lang="en-GB" sz="2000" b="1">
                  <a:solidFill>
                    <a:srgbClr val="000000"/>
                  </a:solidFill>
                  <a:latin typeface="Times New Roman" pitchFamily="18" charset="0"/>
                </a:rPr>
                <a:t>0</a:t>
              </a:r>
              <a:endParaRPr lang="en-US" sz="2000" b="1" baseline="-250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498818" name="Line 22"/>
            <p:cNvSpPr>
              <a:spLocks noChangeShapeType="1"/>
            </p:cNvSpPr>
            <p:nvPr/>
          </p:nvSpPr>
          <p:spPr bwMode="auto">
            <a:xfrm flipV="1">
              <a:off x="602" y="1236"/>
              <a:ext cx="2" cy="1377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triangl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498819" name="Line 23"/>
            <p:cNvSpPr>
              <a:spLocks noChangeShapeType="1"/>
            </p:cNvSpPr>
            <p:nvPr/>
          </p:nvSpPr>
          <p:spPr bwMode="auto">
            <a:xfrm>
              <a:off x="527" y="2507"/>
              <a:ext cx="78" cy="0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498820" name="Line 24"/>
            <p:cNvSpPr>
              <a:spLocks noChangeShapeType="1"/>
            </p:cNvSpPr>
            <p:nvPr/>
          </p:nvSpPr>
          <p:spPr bwMode="auto">
            <a:xfrm>
              <a:off x="527" y="2176"/>
              <a:ext cx="78" cy="0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498821" name="Line 25"/>
            <p:cNvSpPr>
              <a:spLocks noChangeShapeType="1"/>
            </p:cNvSpPr>
            <p:nvPr/>
          </p:nvSpPr>
          <p:spPr bwMode="auto">
            <a:xfrm>
              <a:off x="527" y="1516"/>
              <a:ext cx="78" cy="0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498822" name="Line 26"/>
            <p:cNvSpPr>
              <a:spLocks noChangeShapeType="1"/>
            </p:cNvSpPr>
            <p:nvPr/>
          </p:nvSpPr>
          <p:spPr bwMode="auto">
            <a:xfrm>
              <a:off x="527" y="1847"/>
              <a:ext cx="78" cy="0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498823" name="Rectangle 27"/>
            <p:cNvSpPr>
              <a:spLocks noChangeArrowheads="1"/>
            </p:cNvSpPr>
            <p:nvPr/>
          </p:nvSpPr>
          <p:spPr bwMode="auto">
            <a:xfrm>
              <a:off x="167" y="2383"/>
              <a:ext cx="380" cy="2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algn="ctr">
                <a:lnSpc>
                  <a:spcPct val="105000"/>
                </a:lnSpc>
              </a:pPr>
              <a:r>
                <a:rPr lang="en-GB" sz="2000" b="1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–</a:t>
              </a:r>
              <a:r>
                <a:rPr lang="en-GB" sz="2000" b="1">
                  <a:solidFill>
                    <a:srgbClr val="000000"/>
                  </a:solidFill>
                  <a:latin typeface="Times New Roman" pitchFamily="18" charset="0"/>
                </a:rPr>
                <a:t>20</a:t>
              </a:r>
              <a:endParaRPr lang="en-US" sz="2000" b="1" baseline="-250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498824" name="Rectangle 28"/>
            <p:cNvSpPr>
              <a:spLocks noChangeArrowheads="1"/>
            </p:cNvSpPr>
            <p:nvPr/>
          </p:nvSpPr>
          <p:spPr bwMode="auto">
            <a:xfrm>
              <a:off x="265" y="1410"/>
              <a:ext cx="282" cy="2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algn="ctr">
                <a:lnSpc>
                  <a:spcPct val="105000"/>
                </a:lnSpc>
              </a:pPr>
              <a:r>
                <a:rPr lang="en-GB" sz="2000" b="1">
                  <a:solidFill>
                    <a:srgbClr val="000000"/>
                  </a:solidFill>
                  <a:latin typeface="Times New Roman" pitchFamily="18" charset="0"/>
                </a:rPr>
                <a:t>10</a:t>
              </a:r>
              <a:endParaRPr lang="en-US" sz="2000" b="1" baseline="-250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498825" name="Rectangle 29"/>
            <p:cNvSpPr>
              <a:spLocks noChangeArrowheads="1"/>
            </p:cNvSpPr>
            <p:nvPr/>
          </p:nvSpPr>
          <p:spPr bwMode="auto">
            <a:xfrm>
              <a:off x="2009" y="1866"/>
              <a:ext cx="303" cy="2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algn="ctr">
                <a:lnSpc>
                  <a:spcPct val="105000"/>
                </a:lnSpc>
              </a:pPr>
              <a:r>
                <a:rPr lang="en-GB" sz="2000" b="1">
                  <a:solidFill>
                    <a:srgbClr val="000000"/>
                  </a:solidFill>
                  <a:latin typeface="Times New Roman" pitchFamily="18" charset="0"/>
                </a:rPr>
                <a:t>8</a:t>
              </a:r>
              <a:endParaRPr lang="en-US" sz="2000" b="1" baseline="-250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</p:grpSp>
      <p:sp>
        <p:nvSpPr>
          <p:cNvPr id="498720" name="Line 32"/>
          <p:cNvSpPr>
            <a:spLocks noChangeShapeType="1"/>
          </p:cNvSpPr>
          <p:nvPr/>
        </p:nvSpPr>
        <p:spPr bwMode="auto">
          <a:xfrm>
            <a:off x="966788" y="3986213"/>
            <a:ext cx="2601912" cy="0"/>
          </a:xfrm>
          <a:prstGeom prst="line">
            <a:avLst/>
          </a:prstGeom>
          <a:noFill/>
          <a:ln w="15875">
            <a:solidFill>
              <a:schemeClr val="bg2"/>
            </a:solidFill>
            <a:prstDash val="dash"/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grpSp>
        <p:nvGrpSpPr>
          <p:cNvPr id="498741" name="Group 53"/>
          <p:cNvGrpSpPr>
            <a:grpSpLocks/>
          </p:cNvGrpSpPr>
          <p:nvPr/>
        </p:nvGrpSpPr>
        <p:grpSpPr bwMode="auto">
          <a:xfrm>
            <a:off x="1889125" y="2692400"/>
            <a:ext cx="1550988" cy="3438525"/>
            <a:chOff x="1617" y="2660"/>
            <a:chExt cx="1080" cy="1296"/>
          </a:xfrm>
        </p:grpSpPr>
        <p:sp>
          <p:nvSpPr>
            <p:cNvPr id="3" name="Line 33"/>
            <p:cNvSpPr>
              <a:spLocks noChangeShapeType="1"/>
            </p:cNvSpPr>
            <p:nvPr/>
          </p:nvSpPr>
          <p:spPr bwMode="auto">
            <a:xfrm>
              <a:off x="1617" y="2660"/>
              <a:ext cx="0" cy="1296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prstDash val="dash"/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4" name="Line 34"/>
            <p:cNvSpPr>
              <a:spLocks noChangeShapeType="1"/>
            </p:cNvSpPr>
            <p:nvPr/>
          </p:nvSpPr>
          <p:spPr bwMode="auto">
            <a:xfrm>
              <a:off x="1833" y="2660"/>
              <a:ext cx="0" cy="1296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prstDash val="dash"/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5" name="Line 51"/>
            <p:cNvSpPr>
              <a:spLocks noChangeShapeType="1"/>
            </p:cNvSpPr>
            <p:nvPr/>
          </p:nvSpPr>
          <p:spPr bwMode="auto">
            <a:xfrm>
              <a:off x="2697" y="2660"/>
              <a:ext cx="0" cy="1296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prstDash val="dash"/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</p:grpSp>
      <p:graphicFrame>
        <p:nvGraphicFramePr>
          <p:cNvPr id="498776" name="Object 89"/>
          <p:cNvGraphicFramePr>
            <a:graphicFrameLocks noChangeAspect="1"/>
          </p:cNvGraphicFramePr>
          <p:nvPr/>
        </p:nvGraphicFramePr>
        <p:xfrm>
          <a:off x="5476875" y="3800475"/>
          <a:ext cx="33020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8783" name="Equation" r:id="rId4" imgW="3302000" imgH="558800" progId="Equation.DSMT4">
                  <p:embed/>
                </p:oleObj>
              </mc:Choice>
              <mc:Fallback>
                <p:oleObj name="Equation" r:id="rId4" imgW="3302000" imgH="558800" progId="Equation.DSMT4">
                  <p:embed/>
                  <p:pic>
                    <p:nvPicPr>
                      <p:cNvPr id="0" name="Picture 8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76875" y="3800475"/>
                        <a:ext cx="3302000" cy="558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98786" name="Line 98"/>
          <p:cNvSpPr>
            <a:spLocks noChangeShapeType="1"/>
          </p:cNvSpPr>
          <p:nvPr/>
        </p:nvSpPr>
        <p:spPr bwMode="auto">
          <a:xfrm>
            <a:off x="957263" y="6034088"/>
            <a:ext cx="928687" cy="0"/>
          </a:xfrm>
          <a:prstGeom prst="line">
            <a:avLst/>
          </a:prstGeom>
          <a:noFill/>
          <a:ln w="31750">
            <a:solidFill>
              <a:srgbClr val="00CC00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498789" name="Rectangle 101"/>
          <p:cNvSpPr>
            <a:spLocks noChangeArrowheads="1"/>
          </p:cNvSpPr>
          <p:nvPr/>
        </p:nvSpPr>
        <p:spPr bwMode="auto">
          <a:xfrm>
            <a:off x="4170363" y="1881188"/>
            <a:ext cx="4354512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895350" lvl="1" indent="-715963">
              <a:lnSpc>
                <a:spcPct val="110000"/>
              </a:lnSpc>
              <a:buSzPct val="80000"/>
              <a:buFont typeface="Arial" charset="0"/>
              <a:buNone/>
            </a:pPr>
            <a:r>
              <a:rPr lang="en-ZA" sz="2300">
                <a:solidFill>
                  <a:srgbClr val="000066"/>
                </a:solidFill>
              </a:rPr>
              <a:t>E.g.	A car travels along a straight road…</a:t>
            </a:r>
          </a:p>
        </p:txBody>
      </p:sp>
      <p:sp>
        <p:nvSpPr>
          <p:cNvPr id="6" name="Rectangle 89"/>
          <p:cNvSpPr>
            <a:spLocks noChangeArrowheads="1"/>
          </p:cNvSpPr>
          <p:nvPr/>
        </p:nvSpPr>
        <p:spPr bwMode="auto">
          <a:xfrm>
            <a:off x="5694363" y="3235325"/>
            <a:ext cx="1473200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 algn="ctr">
              <a:lnSpc>
                <a:spcPct val="110000"/>
              </a:lnSpc>
              <a:buSzPct val="80000"/>
              <a:buFont typeface="Arial" charset="0"/>
              <a:buNone/>
            </a:pPr>
            <a:r>
              <a:rPr lang="en-ZA" sz="2200">
                <a:solidFill>
                  <a:srgbClr val="00CC00"/>
                </a:solidFill>
              </a:rPr>
              <a:t>velocity</a:t>
            </a:r>
            <a:endParaRPr lang="en-US" sz="2200">
              <a:solidFill>
                <a:srgbClr val="00CC00"/>
              </a:solidFill>
            </a:endParaRPr>
          </a:p>
        </p:txBody>
      </p:sp>
      <p:sp>
        <p:nvSpPr>
          <p:cNvPr id="7" name="Rectangle 90"/>
          <p:cNvSpPr>
            <a:spLocks noChangeArrowheads="1"/>
          </p:cNvSpPr>
          <p:nvPr/>
        </p:nvSpPr>
        <p:spPr bwMode="auto">
          <a:xfrm>
            <a:off x="5895975" y="3233738"/>
            <a:ext cx="1146175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 algn="ctr">
              <a:lnSpc>
                <a:spcPct val="110000"/>
              </a:lnSpc>
              <a:buSzPct val="80000"/>
              <a:buFont typeface="Arial" charset="0"/>
              <a:buNone/>
            </a:pPr>
            <a:r>
              <a:rPr lang="en-ZA" sz="2200">
                <a:solidFill>
                  <a:srgbClr val="3366FF"/>
                </a:solidFill>
              </a:rPr>
              <a:t>slope</a:t>
            </a:r>
            <a:endParaRPr lang="en-US" sz="2200">
              <a:solidFill>
                <a:srgbClr val="3366FF"/>
              </a:solidFill>
            </a:endParaRPr>
          </a:p>
        </p:txBody>
      </p:sp>
      <p:sp>
        <p:nvSpPr>
          <p:cNvPr id="498790" name="Freeform 102"/>
          <p:cNvSpPr>
            <a:spLocks/>
          </p:cNvSpPr>
          <p:nvPr/>
        </p:nvSpPr>
        <p:spPr bwMode="auto">
          <a:xfrm>
            <a:off x="790575" y="3505200"/>
            <a:ext cx="5141913" cy="2457450"/>
          </a:xfrm>
          <a:custGeom>
            <a:avLst/>
            <a:gdLst>
              <a:gd name="T0" fmla="*/ 2147483647 w 3239"/>
              <a:gd name="T1" fmla="*/ 0 h 1548"/>
              <a:gd name="T2" fmla="*/ 2147483647 w 3239"/>
              <a:gd name="T3" fmla="*/ 2147483647 h 1548"/>
              <a:gd name="T4" fmla="*/ 0 60000 65536"/>
              <a:gd name="T5" fmla="*/ 0 60000 65536"/>
              <a:gd name="T6" fmla="*/ 0 w 3239"/>
              <a:gd name="T7" fmla="*/ 0 h 1548"/>
              <a:gd name="T8" fmla="*/ 3239 w 3239"/>
              <a:gd name="T9" fmla="*/ 1548 h 1548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239" h="1548">
                <a:moveTo>
                  <a:pt x="3239" y="0"/>
                </a:moveTo>
                <a:cubicBezTo>
                  <a:pt x="2291" y="48"/>
                  <a:pt x="0" y="480"/>
                  <a:pt x="348" y="1548"/>
                </a:cubicBezTo>
              </a:path>
            </a:pathLst>
          </a:custGeom>
          <a:noFill/>
          <a:ln w="22225">
            <a:solidFill>
              <a:srgbClr val="00CC00"/>
            </a:solidFill>
            <a:prstDash val="sysDot"/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498798" name="Line 110"/>
          <p:cNvSpPr>
            <a:spLocks noChangeShapeType="1"/>
          </p:cNvSpPr>
          <p:nvPr/>
        </p:nvSpPr>
        <p:spPr bwMode="auto">
          <a:xfrm>
            <a:off x="976313" y="3984625"/>
            <a:ext cx="882650" cy="0"/>
          </a:xfrm>
          <a:prstGeom prst="line">
            <a:avLst/>
          </a:prstGeom>
          <a:noFill/>
          <a:ln w="31750">
            <a:solidFill>
              <a:schemeClr val="tx1"/>
            </a:solidFill>
            <a:prstDash val="dash"/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498799" name="Line 111"/>
          <p:cNvSpPr>
            <a:spLocks noChangeShapeType="1"/>
          </p:cNvSpPr>
          <p:nvPr/>
        </p:nvSpPr>
        <p:spPr bwMode="auto">
          <a:xfrm>
            <a:off x="984250" y="2398713"/>
            <a:ext cx="0" cy="1570037"/>
          </a:xfrm>
          <a:prstGeom prst="line">
            <a:avLst/>
          </a:prstGeom>
          <a:noFill/>
          <a:ln w="31750">
            <a:solidFill>
              <a:schemeClr val="tx1"/>
            </a:solidFill>
            <a:prstDash val="dash"/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8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87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8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4987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8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2000"/>
                                        <p:tgtEl>
                                          <p:spTgt spid="4986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87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4987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4000"/>
                            </p:stCondLst>
                            <p:childTnLst>
                              <p:par>
                                <p:cTn id="22" presetID="10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8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4987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87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87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8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8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88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88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87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0" presetClass="exit" presetSubtype="0" repeatCount="indefinite" fill="hold" nodeType="withEffect">
                                  <p:stCondLst>
                                    <p:cond delay="1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" dur="3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0" presetClass="exit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7" dur="3000"/>
                                        <p:tgtEl>
                                          <p:spTgt spid="4987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498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8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4987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87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2000"/>
                                        <p:tgtEl>
                                          <p:spTgt spid="4987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87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87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8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2000"/>
                                        <p:tgtEl>
                                          <p:spTgt spid="4987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xit" presetSubtype="0" repeatCount="indefinite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5" dur="3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0" presetClass="exit" presetSubtype="0" repeatCount="indefinite" fill="hold" grpId="1" nodeType="withEffect">
                                  <p:stCondLst>
                                    <p:cond delay="1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8" dur="3000"/>
                                        <p:tgtEl>
                                          <p:spTgt spid="4987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4987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8800" grpId="0"/>
      <p:bldP spid="498801" grpId="0"/>
      <p:bldP spid="498770" grpId="0" animBg="1"/>
      <p:bldP spid="498692" grpId="0"/>
      <p:bldP spid="498728" grpId="0" animBg="1"/>
      <p:bldP spid="498728" grpId="1" animBg="1"/>
      <p:bldP spid="498693" grpId="0" animBg="1"/>
      <p:bldP spid="498720" grpId="0" animBg="1"/>
      <p:bldP spid="498786" grpId="0" animBg="1"/>
      <p:bldP spid="498789" grpId="0"/>
      <p:bldP spid="6" grpId="0" build="allAtOnce"/>
      <p:bldP spid="7" grpId="0" build="allAtOnce"/>
      <p:bldP spid="498790" grpId="0" animBg="1"/>
      <p:bldP spid="498790" grpId="1" animBg="1"/>
      <p:bldP spid="498798" grpId="0" animBg="1"/>
      <p:bldP spid="498799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0801" name="Rectangle 3"/>
          <p:cNvSpPr>
            <a:spLocks noGrp="1" noChangeArrowheads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PHY1012F</a:t>
            </a:r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3FE311B-DE7D-4457-B7F6-9CADCFF18F69}" type="slidenum">
              <a:rPr lang="en-US" smtClean="0">
                <a:latin typeface="Koala"/>
              </a:rPr>
              <a:pPr>
                <a:defRPr/>
              </a:pPr>
              <a:t>32</a:t>
            </a:fld>
            <a:endParaRPr lang="en-US" smtClean="0">
              <a:latin typeface="Koala"/>
            </a:endParaRPr>
          </a:p>
        </p:txBody>
      </p:sp>
      <p:sp>
        <p:nvSpPr>
          <p:cNvPr id="500803" name="Rectangle 2"/>
          <p:cNvSpPr>
            <a:spLocks noChangeArrowheads="1"/>
          </p:cNvSpPr>
          <p:nvPr/>
        </p:nvSpPr>
        <p:spPr bwMode="auto">
          <a:xfrm>
            <a:off x="4865688" y="2862263"/>
            <a:ext cx="3646487" cy="1365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SzPct val="80000"/>
              <a:buFont typeface="Arial" charset="0"/>
              <a:buNone/>
            </a:pPr>
            <a:r>
              <a:rPr lang="en-ZA" sz="2200">
                <a:solidFill>
                  <a:srgbClr val="000066"/>
                </a:solidFill>
              </a:rPr>
              <a:t>Between 3 s and 4 s the</a:t>
            </a:r>
            <a:br>
              <a:rPr lang="en-ZA" sz="2200">
                <a:solidFill>
                  <a:srgbClr val="000066"/>
                </a:solidFill>
              </a:rPr>
            </a:br>
            <a:r>
              <a:rPr lang="en-ZA" sz="2200">
                <a:solidFill>
                  <a:srgbClr val="000066"/>
                </a:solidFill>
              </a:rPr>
              <a:t/>
            </a:r>
            <a:br>
              <a:rPr lang="en-ZA" sz="2200">
                <a:solidFill>
                  <a:srgbClr val="000066"/>
                </a:solidFill>
              </a:rPr>
            </a:br>
            <a:endParaRPr lang="en-ZA" sz="1000">
              <a:solidFill>
                <a:srgbClr val="000066"/>
              </a:solidFill>
            </a:endParaRPr>
          </a:p>
          <a:p>
            <a:pPr marL="179388" lvl="1">
              <a:lnSpc>
                <a:spcPct val="110000"/>
              </a:lnSpc>
              <a:buSzPct val="80000"/>
              <a:buFont typeface="Arial" charset="0"/>
              <a:buNone/>
            </a:pPr>
            <a:r>
              <a:rPr lang="en-ZA" sz="2200">
                <a:solidFill>
                  <a:srgbClr val="000066"/>
                </a:solidFill>
              </a:rPr>
              <a:t>is</a:t>
            </a:r>
            <a:endParaRPr lang="en-US" sz="2200">
              <a:solidFill>
                <a:srgbClr val="000066"/>
              </a:solidFill>
            </a:endParaRPr>
          </a:p>
        </p:txBody>
      </p:sp>
      <p:sp>
        <p:nvSpPr>
          <p:cNvPr id="500804" name="Rectangle 3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ZA" sz="2800" smtClean="0"/>
              <a:t>POSITION GRAPHS </a:t>
            </a:r>
            <a:r>
              <a:rPr lang="en-ZA" sz="2800" smtClean="0">
                <a:sym typeface="Symbol" pitchFamily="18" charset="2"/>
              </a:rPr>
              <a:t></a:t>
            </a:r>
            <a:r>
              <a:rPr lang="en-ZA" sz="2800" smtClean="0"/>
              <a:t> VELOCITY GRAPHS</a:t>
            </a:r>
            <a:endParaRPr lang="en-US" sz="2800" smtClean="0"/>
          </a:p>
        </p:txBody>
      </p:sp>
      <p:sp>
        <p:nvSpPr>
          <p:cNvPr id="500805" name="Rectangle 4"/>
          <p:cNvSpPr>
            <a:spLocks noChangeArrowheads="1"/>
          </p:cNvSpPr>
          <p:nvPr/>
        </p:nvSpPr>
        <p:spPr bwMode="auto">
          <a:xfrm>
            <a:off x="179388" y="1252538"/>
            <a:ext cx="8774112" cy="477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SzPct val="80000"/>
              <a:buFont typeface="Arial" charset="0"/>
              <a:buNone/>
            </a:pPr>
            <a:r>
              <a:rPr lang="en-ZA" sz="2300">
                <a:solidFill>
                  <a:srgbClr val="000066"/>
                </a:solidFill>
              </a:rPr>
              <a:t>Velocity is equivalent to the slope of a position graph. </a:t>
            </a:r>
          </a:p>
        </p:txBody>
      </p:sp>
      <p:sp>
        <p:nvSpPr>
          <p:cNvPr id="500741" name="Freeform 5"/>
          <p:cNvSpPr>
            <a:spLocks/>
          </p:cNvSpPr>
          <p:nvPr/>
        </p:nvSpPr>
        <p:spPr bwMode="auto">
          <a:xfrm>
            <a:off x="2005013" y="-82550"/>
            <a:ext cx="4043362" cy="3987800"/>
          </a:xfrm>
          <a:custGeom>
            <a:avLst/>
            <a:gdLst>
              <a:gd name="T0" fmla="*/ 2147483647 w 2547"/>
              <a:gd name="T1" fmla="*/ 2147483647 h 2512"/>
              <a:gd name="T2" fmla="*/ 2147483647 w 2547"/>
              <a:gd name="T3" fmla="*/ 2147483647 h 2512"/>
              <a:gd name="T4" fmla="*/ 0 60000 65536"/>
              <a:gd name="T5" fmla="*/ 0 60000 65536"/>
              <a:gd name="T6" fmla="*/ 0 w 2547"/>
              <a:gd name="T7" fmla="*/ 0 h 2512"/>
              <a:gd name="T8" fmla="*/ 2547 w 2547"/>
              <a:gd name="T9" fmla="*/ 2512 h 2512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547" h="2512">
                <a:moveTo>
                  <a:pt x="2547" y="2253"/>
                </a:moveTo>
                <a:cubicBezTo>
                  <a:pt x="1551" y="2282"/>
                  <a:pt x="0" y="0"/>
                  <a:pt x="33" y="2512"/>
                </a:cubicBezTo>
              </a:path>
            </a:pathLst>
          </a:custGeom>
          <a:noFill/>
          <a:ln w="22225">
            <a:solidFill>
              <a:srgbClr val="3366FF"/>
            </a:solidFill>
            <a:prstDash val="sysDot"/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500807" name="Freeform 6"/>
          <p:cNvSpPr>
            <a:spLocks/>
          </p:cNvSpPr>
          <p:nvPr/>
        </p:nvSpPr>
        <p:spPr bwMode="auto">
          <a:xfrm>
            <a:off x="958850" y="2405063"/>
            <a:ext cx="2481263" cy="1570037"/>
          </a:xfrm>
          <a:custGeom>
            <a:avLst/>
            <a:gdLst>
              <a:gd name="T0" fmla="*/ 0 w 1729"/>
              <a:gd name="T1" fmla="*/ 0 h 1146"/>
              <a:gd name="T2" fmla="*/ 2147483647 w 1729"/>
              <a:gd name="T3" fmla="*/ 2147483647 h 1146"/>
              <a:gd name="T4" fmla="*/ 2147483647 w 1729"/>
              <a:gd name="T5" fmla="*/ 2147483647 h 1146"/>
              <a:gd name="T6" fmla="*/ 2147483647 w 1729"/>
              <a:gd name="T7" fmla="*/ 2147483647 h 1146"/>
              <a:gd name="T8" fmla="*/ 0 60000 65536"/>
              <a:gd name="T9" fmla="*/ 0 60000 65536"/>
              <a:gd name="T10" fmla="*/ 0 60000 65536"/>
              <a:gd name="T11" fmla="*/ 0 60000 65536"/>
              <a:gd name="T12" fmla="*/ 0 w 1729"/>
              <a:gd name="T13" fmla="*/ 0 h 1146"/>
              <a:gd name="T14" fmla="*/ 1729 w 1729"/>
              <a:gd name="T15" fmla="*/ 1146 h 114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729" h="1146">
                <a:moveTo>
                  <a:pt x="0" y="0"/>
                </a:moveTo>
                <a:lnTo>
                  <a:pt x="649" y="1146"/>
                </a:lnTo>
                <a:lnTo>
                  <a:pt x="868" y="1146"/>
                </a:lnTo>
                <a:lnTo>
                  <a:pt x="1729" y="384"/>
                </a:lnTo>
              </a:path>
            </a:pathLst>
          </a:custGeom>
          <a:noFill/>
          <a:ln w="31750">
            <a:solidFill>
              <a:srgbClr val="3366FF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500808" name="Rectangle 7"/>
          <p:cNvSpPr>
            <a:spLocks noChangeArrowheads="1"/>
          </p:cNvSpPr>
          <p:nvPr/>
        </p:nvSpPr>
        <p:spPr bwMode="auto">
          <a:xfrm>
            <a:off x="23813" y="1833563"/>
            <a:ext cx="925512" cy="39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 indent="1588">
              <a:lnSpc>
                <a:spcPct val="110000"/>
              </a:lnSpc>
            </a:pPr>
            <a:r>
              <a:rPr lang="en-US" sz="1800" b="1" i="1">
                <a:solidFill>
                  <a:srgbClr val="000066"/>
                </a:solidFill>
                <a:latin typeface="Times New Roman" pitchFamily="18" charset="0"/>
              </a:rPr>
              <a:t>x </a:t>
            </a:r>
            <a:r>
              <a:rPr lang="en-US" sz="1800" b="1">
                <a:solidFill>
                  <a:srgbClr val="000066"/>
                </a:solidFill>
                <a:latin typeface="Times New Roman" pitchFamily="18" charset="0"/>
              </a:rPr>
              <a:t>(m)</a:t>
            </a:r>
            <a:endParaRPr lang="en-US" sz="1800" b="1" i="1">
              <a:solidFill>
                <a:srgbClr val="000066"/>
              </a:solidFill>
              <a:latin typeface="Times New Roman" pitchFamily="18" charset="0"/>
            </a:endParaRPr>
          </a:p>
        </p:txBody>
      </p:sp>
      <p:sp>
        <p:nvSpPr>
          <p:cNvPr id="500809" name="Line 8"/>
          <p:cNvSpPr>
            <a:spLocks noChangeShapeType="1"/>
          </p:cNvSpPr>
          <p:nvPr/>
        </p:nvSpPr>
        <p:spPr bwMode="auto">
          <a:xfrm>
            <a:off x="825500" y="2933700"/>
            <a:ext cx="3162300" cy="1588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500810" name="Line 10"/>
          <p:cNvSpPr>
            <a:spLocks noChangeShapeType="1"/>
          </p:cNvSpPr>
          <p:nvPr/>
        </p:nvSpPr>
        <p:spPr bwMode="auto">
          <a:xfrm>
            <a:off x="1577975" y="2935288"/>
            <a:ext cx="0" cy="103187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500811" name="Rectangle 11"/>
          <p:cNvSpPr>
            <a:spLocks noChangeArrowheads="1"/>
          </p:cNvSpPr>
          <p:nvPr/>
        </p:nvSpPr>
        <p:spPr bwMode="auto">
          <a:xfrm>
            <a:off x="265113" y="3265488"/>
            <a:ext cx="603250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>
              <a:lnSpc>
                <a:spcPct val="105000"/>
              </a:lnSpc>
            </a:pPr>
            <a:r>
              <a:rPr lang="en-GB" sz="20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en-GB" sz="2000" b="1">
                <a:solidFill>
                  <a:srgbClr val="000000"/>
                </a:solidFill>
                <a:latin typeface="Times New Roman" pitchFamily="18" charset="0"/>
              </a:rPr>
              <a:t>10</a:t>
            </a:r>
            <a:endParaRPr lang="en-US" sz="2000" b="1" baseline="-250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500812" name="Line 12"/>
          <p:cNvSpPr>
            <a:spLocks noChangeShapeType="1"/>
          </p:cNvSpPr>
          <p:nvPr/>
        </p:nvSpPr>
        <p:spPr bwMode="auto">
          <a:xfrm>
            <a:off x="1268413" y="2935288"/>
            <a:ext cx="0" cy="103187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500813" name="Line 13"/>
          <p:cNvSpPr>
            <a:spLocks noChangeShapeType="1"/>
          </p:cNvSpPr>
          <p:nvPr/>
        </p:nvSpPr>
        <p:spPr bwMode="auto">
          <a:xfrm>
            <a:off x="2198688" y="2935288"/>
            <a:ext cx="0" cy="103187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500814" name="Line 14"/>
          <p:cNvSpPr>
            <a:spLocks noChangeShapeType="1"/>
          </p:cNvSpPr>
          <p:nvPr/>
        </p:nvSpPr>
        <p:spPr bwMode="auto">
          <a:xfrm>
            <a:off x="1887538" y="2935288"/>
            <a:ext cx="0" cy="103187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500815" name="Line 15"/>
          <p:cNvSpPr>
            <a:spLocks noChangeShapeType="1"/>
          </p:cNvSpPr>
          <p:nvPr/>
        </p:nvSpPr>
        <p:spPr bwMode="auto">
          <a:xfrm>
            <a:off x="2508250" y="2935288"/>
            <a:ext cx="0" cy="103187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500816" name="Line 16"/>
          <p:cNvSpPr>
            <a:spLocks noChangeShapeType="1"/>
          </p:cNvSpPr>
          <p:nvPr/>
        </p:nvSpPr>
        <p:spPr bwMode="auto">
          <a:xfrm>
            <a:off x="3438525" y="2935288"/>
            <a:ext cx="0" cy="103187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500817" name="Line 17"/>
          <p:cNvSpPr>
            <a:spLocks noChangeShapeType="1"/>
          </p:cNvSpPr>
          <p:nvPr/>
        </p:nvSpPr>
        <p:spPr bwMode="auto">
          <a:xfrm>
            <a:off x="3128963" y="2935288"/>
            <a:ext cx="0" cy="103187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500818" name="Line 18"/>
          <p:cNvSpPr>
            <a:spLocks noChangeShapeType="1"/>
          </p:cNvSpPr>
          <p:nvPr/>
        </p:nvSpPr>
        <p:spPr bwMode="auto">
          <a:xfrm>
            <a:off x="2817813" y="2935288"/>
            <a:ext cx="0" cy="103187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500819" name="Rectangle 19"/>
          <p:cNvSpPr>
            <a:spLocks noChangeArrowheads="1"/>
          </p:cNvSpPr>
          <p:nvPr/>
        </p:nvSpPr>
        <p:spPr bwMode="auto">
          <a:xfrm>
            <a:off x="1336675" y="2962275"/>
            <a:ext cx="482600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>
              <a:lnSpc>
                <a:spcPct val="105000"/>
              </a:lnSpc>
            </a:pPr>
            <a:r>
              <a:rPr lang="en-GB" sz="2000" b="1">
                <a:solidFill>
                  <a:srgbClr val="000000"/>
                </a:solidFill>
                <a:latin typeface="Times New Roman" pitchFamily="18" charset="0"/>
              </a:rPr>
              <a:t>2</a:t>
            </a:r>
            <a:endParaRPr lang="en-US" sz="2000" b="1" baseline="-250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500820" name="Rectangle 20"/>
          <p:cNvSpPr>
            <a:spLocks noChangeArrowheads="1"/>
          </p:cNvSpPr>
          <p:nvPr/>
        </p:nvSpPr>
        <p:spPr bwMode="auto">
          <a:xfrm>
            <a:off x="1947863" y="2962275"/>
            <a:ext cx="482600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>
              <a:lnSpc>
                <a:spcPct val="105000"/>
              </a:lnSpc>
            </a:pPr>
            <a:r>
              <a:rPr lang="en-GB" sz="2000" b="1">
                <a:solidFill>
                  <a:srgbClr val="000000"/>
                </a:solidFill>
                <a:latin typeface="Times New Roman" pitchFamily="18" charset="0"/>
              </a:rPr>
              <a:t>4</a:t>
            </a:r>
            <a:endParaRPr lang="en-US" sz="2000" b="1" baseline="-250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500821" name="Rectangle 21"/>
          <p:cNvSpPr>
            <a:spLocks noChangeArrowheads="1"/>
          </p:cNvSpPr>
          <p:nvPr/>
        </p:nvSpPr>
        <p:spPr bwMode="auto">
          <a:xfrm>
            <a:off x="2568575" y="2962275"/>
            <a:ext cx="482600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>
              <a:lnSpc>
                <a:spcPct val="105000"/>
              </a:lnSpc>
            </a:pPr>
            <a:r>
              <a:rPr lang="en-GB" sz="2000" b="1">
                <a:solidFill>
                  <a:srgbClr val="000000"/>
                </a:solidFill>
                <a:latin typeface="Times New Roman" pitchFamily="18" charset="0"/>
              </a:rPr>
              <a:t>6</a:t>
            </a:r>
            <a:endParaRPr lang="en-US" sz="2000" b="1" baseline="-250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500822" name="Rectangle 22"/>
          <p:cNvSpPr>
            <a:spLocks noChangeArrowheads="1"/>
          </p:cNvSpPr>
          <p:nvPr/>
        </p:nvSpPr>
        <p:spPr bwMode="auto">
          <a:xfrm>
            <a:off x="549275" y="2755900"/>
            <a:ext cx="319088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>
              <a:lnSpc>
                <a:spcPct val="105000"/>
              </a:lnSpc>
            </a:pPr>
            <a:r>
              <a:rPr lang="en-GB" sz="2000" b="1">
                <a:solidFill>
                  <a:srgbClr val="000000"/>
                </a:solidFill>
                <a:latin typeface="Times New Roman" pitchFamily="18" charset="0"/>
              </a:rPr>
              <a:t>0</a:t>
            </a:r>
            <a:endParaRPr lang="en-US" sz="2000" b="1" baseline="-250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500823" name="Line 23"/>
          <p:cNvSpPr>
            <a:spLocks noChangeShapeType="1"/>
          </p:cNvSpPr>
          <p:nvPr/>
        </p:nvSpPr>
        <p:spPr bwMode="auto">
          <a:xfrm flipV="1">
            <a:off x="955675" y="1962150"/>
            <a:ext cx="3175" cy="2185988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500824" name="Line 24"/>
          <p:cNvSpPr>
            <a:spLocks noChangeShapeType="1"/>
          </p:cNvSpPr>
          <p:nvPr/>
        </p:nvSpPr>
        <p:spPr bwMode="auto">
          <a:xfrm>
            <a:off x="836613" y="3979863"/>
            <a:ext cx="123825" cy="0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500825" name="Line 25"/>
          <p:cNvSpPr>
            <a:spLocks noChangeShapeType="1"/>
          </p:cNvSpPr>
          <p:nvPr/>
        </p:nvSpPr>
        <p:spPr bwMode="auto">
          <a:xfrm>
            <a:off x="836613" y="3454400"/>
            <a:ext cx="123825" cy="0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500826" name="Line 26"/>
          <p:cNvSpPr>
            <a:spLocks noChangeShapeType="1"/>
          </p:cNvSpPr>
          <p:nvPr/>
        </p:nvSpPr>
        <p:spPr bwMode="auto">
          <a:xfrm>
            <a:off x="836613" y="2406650"/>
            <a:ext cx="123825" cy="0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500827" name="Line 27"/>
          <p:cNvSpPr>
            <a:spLocks noChangeShapeType="1"/>
          </p:cNvSpPr>
          <p:nvPr/>
        </p:nvSpPr>
        <p:spPr bwMode="auto">
          <a:xfrm>
            <a:off x="836613" y="2932113"/>
            <a:ext cx="123825" cy="0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500828" name="Rectangle 28"/>
          <p:cNvSpPr>
            <a:spLocks noChangeArrowheads="1"/>
          </p:cNvSpPr>
          <p:nvPr/>
        </p:nvSpPr>
        <p:spPr bwMode="auto">
          <a:xfrm>
            <a:off x="265113" y="3783013"/>
            <a:ext cx="603250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>
              <a:lnSpc>
                <a:spcPct val="105000"/>
              </a:lnSpc>
            </a:pPr>
            <a:r>
              <a:rPr lang="en-GB" sz="20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en-GB" sz="2000" b="1">
                <a:solidFill>
                  <a:srgbClr val="000000"/>
                </a:solidFill>
                <a:latin typeface="Times New Roman" pitchFamily="18" charset="0"/>
              </a:rPr>
              <a:t>20</a:t>
            </a:r>
            <a:endParaRPr lang="en-US" sz="2000" b="1" baseline="-250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500829" name="Rectangle 29"/>
          <p:cNvSpPr>
            <a:spLocks noChangeArrowheads="1"/>
          </p:cNvSpPr>
          <p:nvPr/>
        </p:nvSpPr>
        <p:spPr bwMode="auto">
          <a:xfrm>
            <a:off x="420688" y="2238375"/>
            <a:ext cx="447675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>
              <a:lnSpc>
                <a:spcPct val="105000"/>
              </a:lnSpc>
            </a:pPr>
            <a:r>
              <a:rPr lang="en-GB" sz="2000" b="1">
                <a:solidFill>
                  <a:srgbClr val="000000"/>
                </a:solidFill>
                <a:latin typeface="Times New Roman" pitchFamily="18" charset="0"/>
              </a:rPr>
              <a:t>10</a:t>
            </a:r>
            <a:endParaRPr lang="en-US" sz="2000" b="1" baseline="-250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500830" name="Rectangle 30"/>
          <p:cNvSpPr>
            <a:spLocks noChangeArrowheads="1"/>
          </p:cNvSpPr>
          <p:nvPr/>
        </p:nvSpPr>
        <p:spPr bwMode="auto">
          <a:xfrm>
            <a:off x="3189288" y="2962275"/>
            <a:ext cx="481012" cy="411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>
              <a:lnSpc>
                <a:spcPct val="105000"/>
              </a:lnSpc>
            </a:pPr>
            <a:r>
              <a:rPr lang="en-GB" sz="2000" b="1">
                <a:solidFill>
                  <a:srgbClr val="000000"/>
                </a:solidFill>
                <a:latin typeface="Times New Roman" pitchFamily="18" charset="0"/>
              </a:rPr>
              <a:t>8</a:t>
            </a:r>
            <a:endParaRPr lang="en-US" sz="2000" b="1" baseline="-250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500831" name="Line 33"/>
          <p:cNvSpPr>
            <a:spLocks noChangeShapeType="1"/>
          </p:cNvSpPr>
          <p:nvPr/>
        </p:nvSpPr>
        <p:spPr bwMode="auto">
          <a:xfrm>
            <a:off x="966788" y="3986213"/>
            <a:ext cx="2601912" cy="0"/>
          </a:xfrm>
          <a:prstGeom prst="line">
            <a:avLst/>
          </a:prstGeom>
          <a:noFill/>
          <a:ln w="15875">
            <a:solidFill>
              <a:schemeClr val="bg2"/>
            </a:solidFill>
            <a:prstDash val="dash"/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grpSp>
        <p:nvGrpSpPr>
          <p:cNvPr id="500832" name="Group 34"/>
          <p:cNvGrpSpPr>
            <a:grpSpLocks/>
          </p:cNvGrpSpPr>
          <p:nvPr/>
        </p:nvGrpSpPr>
        <p:grpSpPr bwMode="auto">
          <a:xfrm>
            <a:off x="1889125" y="2692400"/>
            <a:ext cx="1550988" cy="3438525"/>
            <a:chOff x="1617" y="2660"/>
            <a:chExt cx="1080" cy="1296"/>
          </a:xfrm>
        </p:grpSpPr>
        <p:sp>
          <p:nvSpPr>
            <p:cNvPr id="500865" name="Line 35"/>
            <p:cNvSpPr>
              <a:spLocks noChangeShapeType="1"/>
            </p:cNvSpPr>
            <p:nvPr/>
          </p:nvSpPr>
          <p:spPr bwMode="auto">
            <a:xfrm>
              <a:off x="1617" y="2660"/>
              <a:ext cx="0" cy="1296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prstDash val="dash"/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500866" name="Line 36"/>
            <p:cNvSpPr>
              <a:spLocks noChangeShapeType="1"/>
            </p:cNvSpPr>
            <p:nvPr/>
          </p:nvSpPr>
          <p:spPr bwMode="auto">
            <a:xfrm>
              <a:off x="1833" y="2660"/>
              <a:ext cx="0" cy="1296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prstDash val="dash"/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500867" name="Line 37"/>
            <p:cNvSpPr>
              <a:spLocks noChangeShapeType="1"/>
            </p:cNvSpPr>
            <p:nvPr/>
          </p:nvSpPr>
          <p:spPr bwMode="auto">
            <a:xfrm>
              <a:off x="2697" y="2660"/>
              <a:ext cx="0" cy="1296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prstDash val="dash"/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</p:grpSp>
      <p:sp>
        <p:nvSpPr>
          <p:cNvPr id="500833" name="Rectangle 38"/>
          <p:cNvSpPr>
            <a:spLocks noChangeArrowheads="1"/>
          </p:cNvSpPr>
          <p:nvPr/>
        </p:nvSpPr>
        <p:spPr bwMode="auto">
          <a:xfrm>
            <a:off x="0" y="4368800"/>
            <a:ext cx="1184275" cy="39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 indent="1588">
              <a:lnSpc>
                <a:spcPct val="110000"/>
              </a:lnSpc>
            </a:pPr>
            <a:r>
              <a:rPr lang="en-US" sz="1800" b="1" i="1">
                <a:solidFill>
                  <a:srgbClr val="000066"/>
                </a:solidFill>
                <a:latin typeface="Times New Roman" pitchFamily="18" charset="0"/>
              </a:rPr>
              <a:t>v</a:t>
            </a:r>
            <a:r>
              <a:rPr lang="en-US" sz="1800" b="1" i="1" baseline="-25000">
                <a:solidFill>
                  <a:srgbClr val="000066"/>
                </a:solidFill>
                <a:latin typeface="Times New Roman" pitchFamily="18" charset="0"/>
              </a:rPr>
              <a:t>x</a:t>
            </a:r>
            <a:r>
              <a:rPr lang="en-US" sz="1800" b="1" i="1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sz="1800" b="1">
                <a:solidFill>
                  <a:srgbClr val="000066"/>
                </a:solidFill>
                <a:latin typeface="Times New Roman" pitchFamily="18" charset="0"/>
              </a:rPr>
              <a:t>(m/s)</a:t>
            </a:r>
            <a:endParaRPr lang="en-US" sz="1800" b="1" i="1">
              <a:solidFill>
                <a:srgbClr val="000066"/>
              </a:solidFill>
              <a:latin typeface="Times New Roman" pitchFamily="18" charset="0"/>
            </a:endParaRPr>
          </a:p>
        </p:txBody>
      </p:sp>
      <p:sp>
        <p:nvSpPr>
          <p:cNvPr id="500834" name="Rectangle 39"/>
          <p:cNvSpPr>
            <a:spLocks noChangeArrowheads="1"/>
          </p:cNvSpPr>
          <p:nvPr/>
        </p:nvSpPr>
        <p:spPr bwMode="auto">
          <a:xfrm>
            <a:off x="217488" y="5819775"/>
            <a:ext cx="603250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r">
              <a:lnSpc>
                <a:spcPct val="105000"/>
              </a:lnSpc>
            </a:pPr>
            <a:r>
              <a:rPr lang="en-GB" sz="20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en-GB" sz="2000" b="1">
                <a:solidFill>
                  <a:srgbClr val="000000"/>
                </a:solidFill>
                <a:latin typeface="Times New Roman" pitchFamily="18" charset="0"/>
              </a:rPr>
              <a:t>10</a:t>
            </a:r>
            <a:endParaRPr lang="en-US" sz="2000" b="1" baseline="-250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500835" name="Rectangle 40"/>
          <p:cNvSpPr>
            <a:spLocks noChangeArrowheads="1"/>
          </p:cNvSpPr>
          <p:nvPr/>
        </p:nvSpPr>
        <p:spPr bwMode="auto">
          <a:xfrm>
            <a:off x="1336675" y="5297488"/>
            <a:ext cx="482600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>
              <a:lnSpc>
                <a:spcPct val="105000"/>
              </a:lnSpc>
            </a:pPr>
            <a:r>
              <a:rPr lang="en-GB" sz="2000" b="1">
                <a:solidFill>
                  <a:srgbClr val="000000"/>
                </a:solidFill>
                <a:latin typeface="Times New Roman" pitchFamily="18" charset="0"/>
              </a:rPr>
              <a:t>2</a:t>
            </a:r>
            <a:endParaRPr lang="en-US" sz="2000" b="1" baseline="-250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500836" name="Rectangle 41"/>
          <p:cNvSpPr>
            <a:spLocks noChangeArrowheads="1"/>
          </p:cNvSpPr>
          <p:nvPr/>
        </p:nvSpPr>
        <p:spPr bwMode="auto">
          <a:xfrm>
            <a:off x="1947863" y="5297488"/>
            <a:ext cx="482600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>
              <a:lnSpc>
                <a:spcPct val="105000"/>
              </a:lnSpc>
            </a:pPr>
            <a:r>
              <a:rPr lang="en-GB" sz="2000" b="1">
                <a:solidFill>
                  <a:srgbClr val="000000"/>
                </a:solidFill>
                <a:latin typeface="Times New Roman" pitchFamily="18" charset="0"/>
              </a:rPr>
              <a:t>4</a:t>
            </a:r>
            <a:endParaRPr lang="en-US" sz="2000" b="1" baseline="-250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500837" name="Rectangle 42"/>
          <p:cNvSpPr>
            <a:spLocks noChangeArrowheads="1"/>
          </p:cNvSpPr>
          <p:nvPr/>
        </p:nvSpPr>
        <p:spPr bwMode="auto">
          <a:xfrm>
            <a:off x="2568575" y="5297488"/>
            <a:ext cx="482600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>
              <a:lnSpc>
                <a:spcPct val="105000"/>
              </a:lnSpc>
            </a:pPr>
            <a:r>
              <a:rPr lang="en-GB" sz="2000" b="1">
                <a:solidFill>
                  <a:srgbClr val="000000"/>
                </a:solidFill>
                <a:latin typeface="Times New Roman" pitchFamily="18" charset="0"/>
              </a:rPr>
              <a:t>6</a:t>
            </a:r>
            <a:endParaRPr lang="en-US" sz="2000" b="1" baseline="-250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500838" name="Rectangle 43"/>
          <p:cNvSpPr>
            <a:spLocks noChangeArrowheads="1"/>
          </p:cNvSpPr>
          <p:nvPr/>
        </p:nvSpPr>
        <p:spPr bwMode="auto">
          <a:xfrm>
            <a:off x="501650" y="5091113"/>
            <a:ext cx="319088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r">
              <a:lnSpc>
                <a:spcPct val="105000"/>
              </a:lnSpc>
            </a:pPr>
            <a:r>
              <a:rPr lang="en-GB" sz="2000" b="1">
                <a:solidFill>
                  <a:srgbClr val="000000"/>
                </a:solidFill>
                <a:latin typeface="Times New Roman" pitchFamily="18" charset="0"/>
              </a:rPr>
              <a:t>0</a:t>
            </a:r>
            <a:endParaRPr lang="en-US" sz="2000" b="1" baseline="-250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500839" name="Rectangle 44"/>
          <p:cNvSpPr>
            <a:spLocks noChangeArrowheads="1"/>
          </p:cNvSpPr>
          <p:nvPr/>
        </p:nvSpPr>
        <p:spPr bwMode="auto">
          <a:xfrm>
            <a:off x="373063" y="4721225"/>
            <a:ext cx="447675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r">
              <a:lnSpc>
                <a:spcPct val="105000"/>
              </a:lnSpc>
            </a:pPr>
            <a:r>
              <a:rPr lang="en-GB" sz="2000" b="1">
                <a:solidFill>
                  <a:srgbClr val="000000"/>
                </a:solidFill>
                <a:latin typeface="Times New Roman" pitchFamily="18" charset="0"/>
              </a:rPr>
              <a:t>5</a:t>
            </a:r>
            <a:endParaRPr lang="en-US" sz="2000" b="1" baseline="-250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500840" name="Rectangle 45"/>
          <p:cNvSpPr>
            <a:spLocks noChangeArrowheads="1"/>
          </p:cNvSpPr>
          <p:nvPr/>
        </p:nvSpPr>
        <p:spPr bwMode="auto">
          <a:xfrm>
            <a:off x="3189288" y="5297488"/>
            <a:ext cx="481012" cy="411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>
              <a:lnSpc>
                <a:spcPct val="105000"/>
              </a:lnSpc>
            </a:pPr>
            <a:r>
              <a:rPr lang="en-GB" sz="2000" b="1">
                <a:solidFill>
                  <a:srgbClr val="000000"/>
                </a:solidFill>
                <a:latin typeface="Times New Roman" pitchFamily="18" charset="0"/>
              </a:rPr>
              <a:t>8</a:t>
            </a:r>
            <a:endParaRPr lang="en-US" sz="2000" b="1" baseline="-250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500841" name="Line 46"/>
          <p:cNvSpPr>
            <a:spLocks noChangeShapeType="1"/>
          </p:cNvSpPr>
          <p:nvPr/>
        </p:nvSpPr>
        <p:spPr bwMode="auto">
          <a:xfrm>
            <a:off x="825500" y="5310188"/>
            <a:ext cx="3162300" cy="1587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500842" name="Line 47"/>
          <p:cNvSpPr>
            <a:spLocks noChangeShapeType="1"/>
          </p:cNvSpPr>
          <p:nvPr/>
        </p:nvSpPr>
        <p:spPr bwMode="auto">
          <a:xfrm>
            <a:off x="1577975" y="5311775"/>
            <a:ext cx="0" cy="71438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500843" name="Line 48"/>
          <p:cNvSpPr>
            <a:spLocks noChangeShapeType="1"/>
          </p:cNvSpPr>
          <p:nvPr/>
        </p:nvSpPr>
        <p:spPr bwMode="auto">
          <a:xfrm>
            <a:off x="1268413" y="5311775"/>
            <a:ext cx="0" cy="71438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500844" name="Line 49"/>
          <p:cNvSpPr>
            <a:spLocks noChangeShapeType="1"/>
          </p:cNvSpPr>
          <p:nvPr/>
        </p:nvSpPr>
        <p:spPr bwMode="auto">
          <a:xfrm>
            <a:off x="2198688" y="5311775"/>
            <a:ext cx="0" cy="71438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500845" name="Line 50"/>
          <p:cNvSpPr>
            <a:spLocks noChangeShapeType="1"/>
          </p:cNvSpPr>
          <p:nvPr/>
        </p:nvSpPr>
        <p:spPr bwMode="auto">
          <a:xfrm>
            <a:off x="1887538" y="5311775"/>
            <a:ext cx="0" cy="71438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500846" name="Line 51"/>
          <p:cNvSpPr>
            <a:spLocks noChangeShapeType="1"/>
          </p:cNvSpPr>
          <p:nvPr/>
        </p:nvSpPr>
        <p:spPr bwMode="auto">
          <a:xfrm>
            <a:off x="2508250" y="5311775"/>
            <a:ext cx="0" cy="71438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500847" name="Line 52"/>
          <p:cNvSpPr>
            <a:spLocks noChangeShapeType="1"/>
          </p:cNvSpPr>
          <p:nvPr/>
        </p:nvSpPr>
        <p:spPr bwMode="auto">
          <a:xfrm>
            <a:off x="3438525" y="5311775"/>
            <a:ext cx="0" cy="71438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500848" name="Line 53"/>
          <p:cNvSpPr>
            <a:spLocks noChangeShapeType="1"/>
          </p:cNvSpPr>
          <p:nvPr/>
        </p:nvSpPr>
        <p:spPr bwMode="auto">
          <a:xfrm>
            <a:off x="3128963" y="5311775"/>
            <a:ext cx="0" cy="71438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500849" name="Line 54"/>
          <p:cNvSpPr>
            <a:spLocks noChangeShapeType="1"/>
          </p:cNvSpPr>
          <p:nvPr/>
        </p:nvSpPr>
        <p:spPr bwMode="auto">
          <a:xfrm>
            <a:off x="2817813" y="5311775"/>
            <a:ext cx="0" cy="71438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500850" name="Line 55"/>
          <p:cNvSpPr>
            <a:spLocks noChangeShapeType="1"/>
          </p:cNvSpPr>
          <p:nvPr/>
        </p:nvSpPr>
        <p:spPr bwMode="auto">
          <a:xfrm flipV="1">
            <a:off x="955675" y="4635500"/>
            <a:ext cx="3175" cy="1519238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grpSp>
        <p:nvGrpSpPr>
          <p:cNvPr id="500851" name="Group 56"/>
          <p:cNvGrpSpPr>
            <a:grpSpLocks/>
          </p:cNvGrpSpPr>
          <p:nvPr/>
        </p:nvGrpSpPr>
        <p:grpSpPr bwMode="auto">
          <a:xfrm>
            <a:off x="836613" y="4945063"/>
            <a:ext cx="123825" cy="1092200"/>
            <a:chOff x="527" y="3115"/>
            <a:chExt cx="78" cy="688"/>
          </a:xfrm>
        </p:grpSpPr>
        <p:sp>
          <p:nvSpPr>
            <p:cNvPr id="500861" name="Line 57"/>
            <p:cNvSpPr>
              <a:spLocks noChangeShapeType="1"/>
            </p:cNvSpPr>
            <p:nvPr/>
          </p:nvSpPr>
          <p:spPr bwMode="auto">
            <a:xfrm>
              <a:off x="527" y="3803"/>
              <a:ext cx="78" cy="0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500862" name="Line 58"/>
            <p:cNvSpPr>
              <a:spLocks noChangeShapeType="1"/>
            </p:cNvSpPr>
            <p:nvPr/>
          </p:nvSpPr>
          <p:spPr bwMode="auto">
            <a:xfrm>
              <a:off x="527" y="3573"/>
              <a:ext cx="78" cy="0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500863" name="Line 59"/>
            <p:cNvSpPr>
              <a:spLocks noChangeShapeType="1"/>
            </p:cNvSpPr>
            <p:nvPr/>
          </p:nvSpPr>
          <p:spPr bwMode="auto">
            <a:xfrm>
              <a:off x="527" y="3115"/>
              <a:ext cx="78" cy="0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500864" name="Line 60"/>
            <p:cNvSpPr>
              <a:spLocks noChangeShapeType="1"/>
            </p:cNvSpPr>
            <p:nvPr/>
          </p:nvSpPr>
          <p:spPr bwMode="auto">
            <a:xfrm>
              <a:off x="527" y="3345"/>
              <a:ext cx="78" cy="0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</p:grpSp>
      <p:sp>
        <p:nvSpPr>
          <p:cNvPr id="500852" name="Line 62"/>
          <p:cNvSpPr>
            <a:spLocks noChangeShapeType="1"/>
          </p:cNvSpPr>
          <p:nvPr/>
        </p:nvSpPr>
        <p:spPr bwMode="auto">
          <a:xfrm>
            <a:off x="966788" y="6042025"/>
            <a:ext cx="2601912" cy="0"/>
          </a:xfrm>
          <a:prstGeom prst="line">
            <a:avLst/>
          </a:prstGeom>
          <a:noFill/>
          <a:ln w="15875">
            <a:solidFill>
              <a:schemeClr val="bg2"/>
            </a:solidFill>
            <a:prstDash val="dash"/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graphicFrame>
        <p:nvGraphicFramePr>
          <p:cNvPr id="500799" name="Object 64"/>
          <p:cNvGraphicFramePr>
            <a:graphicFrameLocks noChangeAspect="1"/>
          </p:cNvGraphicFramePr>
          <p:nvPr/>
        </p:nvGraphicFramePr>
        <p:xfrm>
          <a:off x="5462588" y="3663950"/>
          <a:ext cx="344170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0806" name="Equation" r:id="rId4" imgW="3441700" imgH="673100" progId="Equation.DSMT4">
                  <p:embed/>
                </p:oleObj>
              </mc:Choice>
              <mc:Fallback>
                <p:oleObj name="Equation" r:id="rId4" imgW="3441700" imgH="673100" progId="Equation.DSMT4">
                  <p:embed/>
                  <p:pic>
                    <p:nvPicPr>
                      <p:cNvPr id="0" name="Picture 6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62588" y="3663950"/>
                        <a:ext cx="3441700" cy="673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00853" name="Line 64"/>
          <p:cNvSpPr>
            <a:spLocks noChangeShapeType="1"/>
          </p:cNvSpPr>
          <p:nvPr/>
        </p:nvSpPr>
        <p:spPr bwMode="auto">
          <a:xfrm>
            <a:off x="957263" y="6034088"/>
            <a:ext cx="928687" cy="0"/>
          </a:xfrm>
          <a:prstGeom prst="line">
            <a:avLst/>
          </a:prstGeom>
          <a:noFill/>
          <a:ln w="31750">
            <a:solidFill>
              <a:srgbClr val="00CC00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2" name="Line 65"/>
          <p:cNvSpPr>
            <a:spLocks noChangeShapeType="1"/>
          </p:cNvSpPr>
          <p:nvPr/>
        </p:nvSpPr>
        <p:spPr bwMode="auto">
          <a:xfrm>
            <a:off x="1890713" y="5305425"/>
            <a:ext cx="300037" cy="0"/>
          </a:xfrm>
          <a:prstGeom prst="line">
            <a:avLst/>
          </a:prstGeom>
          <a:noFill/>
          <a:ln w="31750">
            <a:solidFill>
              <a:srgbClr val="00CC00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500855" name="Rectangle 67"/>
          <p:cNvSpPr>
            <a:spLocks noChangeArrowheads="1"/>
          </p:cNvSpPr>
          <p:nvPr/>
        </p:nvSpPr>
        <p:spPr bwMode="auto">
          <a:xfrm>
            <a:off x="4170363" y="1881188"/>
            <a:ext cx="4354512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895350" lvl="1" indent="-715963">
              <a:lnSpc>
                <a:spcPct val="110000"/>
              </a:lnSpc>
              <a:buSzPct val="80000"/>
              <a:buFont typeface="Arial" charset="0"/>
              <a:buNone/>
            </a:pPr>
            <a:r>
              <a:rPr lang="en-ZA" sz="2300">
                <a:solidFill>
                  <a:srgbClr val="000066"/>
                </a:solidFill>
              </a:rPr>
              <a:t>E.g.	A car travels along a straight road…</a:t>
            </a:r>
          </a:p>
        </p:txBody>
      </p:sp>
      <p:sp>
        <p:nvSpPr>
          <p:cNvPr id="3" name="Freeform 70"/>
          <p:cNvSpPr>
            <a:spLocks/>
          </p:cNvSpPr>
          <p:nvPr/>
        </p:nvSpPr>
        <p:spPr bwMode="auto">
          <a:xfrm>
            <a:off x="1887538" y="3505200"/>
            <a:ext cx="3997325" cy="1733550"/>
          </a:xfrm>
          <a:custGeom>
            <a:avLst/>
            <a:gdLst>
              <a:gd name="T0" fmla="*/ 2147483647 w 2518"/>
              <a:gd name="T1" fmla="*/ 0 h 1092"/>
              <a:gd name="T2" fmla="*/ 2147483647 w 2518"/>
              <a:gd name="T3" fmla="*/ 2147483647 h 1092"/>
              <a:gd name="T4" fmla="*/ 0 60000 65536"/>
              <a:gd name="T5" fmla="*/ 0 60000 65536"/>
              <a:gd name="T6" fmla="*/ 0 w 2518"/>
              <a:gd name="T7" fmla="*/ 0 h 1092"/>
              <a:gd name="T8" fmla="*/ 2518 w 2518"/>
              <a:gd name="T9" fmla="*/ 1092 h 1092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518" h="1092">
                <a:moveTo>
                  <a:pt x="2518" y="0"/>
                </a:moveTo>
                <a:cubicBezTo>
                  <a:pt x="1570" y="48"/>
                  <a:pt x="0" y="318"/>
                  <a:pt x="107" y="1092"/>
                </a:cubicBezTo>
              </a:path>
            </a:pathLst>
          </a:custGeom>
          <a:noFill/>
          <a:ln w="22225">
            <a:solidFill>
              <a:srgbClr val="00CC00"/>
            </a:solidFill>
            <a:prstDash val="sysDot"/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500857" name="Rectangle 71"/>
          <p:cNvSpPr>
            <a:spLocks noChangeArrowheads="1"/>
          </p:cNvSpPr>
          <p:nvPr/>
        </p:nvSpPr>
        <p:spPr bwMode="auto">
          <a:xfrm>
            <a:off x="3825875" y="2749550"/>
            <a:ext cx="850900" cy="39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 indent="1588">
              <a:lnSpc>
                <a:spcPct val="110000"/>
              </a:lnSpc>
            </a:pPr>
            <a:r>
              <a:rPr lang="en-US" sz="1800" b="1" i="1">
                <a:solidFill>
                  <a:srgbClr val="000066"/>
                </a:solidFill>
                <a:latin typeface="Times New Roman" pitchFamily="18" charset="0"/>
              </a:rPr>
              <a:t>t  </a:t>
            </a:r>
            <a:r>
              <a:rPr lang="en-US" sz="1800" b="1">
                <a:solidFill>
                  <a:srgbClr val="000066"/>
                </a:solidFill>
                <a:latin typeface="Times New Roman" pitchFamily="18" charset="0"/>
              </a:rPr>
              <a:t>(s)</a:t>
            </a:r>
            <a:endParaRPr lang="en-US" sz="1800" b="1" i="1">
              <a:solidFill>
                <a:srgbClr val="000066"/>
              </a:solidFill>
              <a:latin typeface="Times New Roman" pitchFamily="18" charset="0"/>
            </a:endParaRPr>
          </a:p>
        </p:txBody>
      </p:sp>
      <p:sp>
        <p:nvSpPr>
          <p:cNvPr id="500858" name="Rectangle 72"/>
          <p:cNvSpPr>
            <a:spLocks noChangeArrowheads="1"/>
          </p:cNvSpPr>
          <p:nvPr/>
        </p:nvSpPr>
        <p:spPr bwMode="auto">
          <a:xfrm>
            <a:off x="3825875" y="5118100"/>
            <a:ext cx="850900" cy="39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 indent="1588">
              <a:lnSpc>
                <a:spcPct val="110000"/>
              </a:lnSpc>
            </a:pPr>
            <a:r>
              <a:rPr lang="en-US" sz="1800" b="1" i="1">
                <a:solidFill>
                  <a:srgbClr val="000066"/>
                </a:solidFill>
                <a:latin typeface="Times New Roman" pitchFamily="18" charset="0"/>
              </a:rPr>
              <a:t>t  </a:t>
            </a:r>
            <a:r>
              <a:rPr lang="en-US" sz="1800" b="1">
                <a:solidFill>
                  <a:srgbClr val="000066"/>
                </a:solidFill>
                <a:latin typeface="Times New Roman" pitchFamily="18" charset="0"/>
              </a:rPr>
              <a:t>(s)</a:t>
            </a:r>
            <a:endParaRPr lang="en-US" sz="1800" b="1" i="1">
              <a:solidFill>
                <a:srgbClr val="000066"/>
              </a:solidFill>
              <a:latin typeface="Times New Roman" pitchFamily="18" charset="0"/>
            </a:endParaRPr>
          </a:p>
        </p:txBody>
      </p:sp>
      <p:sp>
        <p:nvSpPr>
          <p:cNvPr id="4" name="Rectangle 73"/>
          <p:cNvSpPr>
            <a:spLocks noChangeArrowheads="1"/>
          </p:cNvSpPr>
          <p:nvPr/>
        </p:nvSpPr>
        <p:spPr bwMode="auto">
          <a:xfrm>
            <a:off x="5694363" y="3235325"/>
            <a:ext cx="1473200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 algn="ctr">
              <a:lnSpc>
                <a:spcPct val="110000"/>
              </a:lnSpc>
              <a:buSzPct val="80000"/>
              <a:buFont typeface="Arial" charset="0"/>
              <a:buNone/>
            </a:pPr>
            <a:r>
              <a:rPr lang="en-ZA" sz="2200">
                <a:solidFill>
                  <a:srgbClr val="00CC00"/>
                </a:solidFill>
              </a:rPr>
              <a:t>velocity</a:t>
            </a:r>
            <a:endParaRPr lang="en-US" sz="2200">
              <a:solidFill>
                <a:srgbClr val="00CC00"/>
              </a:solidFill>
            </a:endParaRPr>
          </a:p>
        </p:txBody>
      </p:sp>
      <p:sp>
        <p:nvSpPr>
          <p:cNvPr id="5" name="Rectangle 74"/>
          <p:cNvSpPr>
            <a:spLocks noChangeArrowheads="1"/>
          </p:cNvSpPr>
          <p:nvPr/>
        </p:nvSpPr>
        <p:spPr bwMode="auto">
          <a:xfrm>
            <a:off x="5895975" y="3233738"/>
            <a:ext cx="1146175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 algn="ctr">
              <a:lnSpc>
                <a:spcPct val="110000"/>
              </a:lnSpc>
              <a:buSzPct val="80000"/>
              <a:buFont typeface="Arial" charset="0"/>
              <a:buNone/>
            </a:pPr>
            <a:r>
              <a:rPr lang="en-ZA" sz="2200">
                <a:solidFill>
                  <a:srgbClr val="3366FF"/>
                </a:solidFill>
              </a:rPr>
              <a:t>slope</a:t>
            </a:r>
            <a:endParaRPr lang="en-US" sz="2200">
              <a:solidFill>
                <a:srgbClr val="3366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07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0" presetClass="exit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0" presetClass="exit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" dur="2000"/>
                                        <p:tgtEl>
                                          <p:spTgt spid="5007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007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07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5007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0" presetClass="exit" presetSubtype="0" repeatCount="indefinite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0" presetClass="exit" presetSubtype="0" repeatCount="indefinite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0741" grpId="0" animBg="1"/>
      <p:bldP spid="500741" grpId="1" animBg="1"/>
      <p:bldP spid="2" grpId="0" animBg="1"/>
      <p:bldP spid="3" grpId="0" animBg="1"/>
      <p:bldP spid="3" grpId="1" animBg="1"/>
      <p:bldP spid="4" grpId="0" build="allAtOnce"/>
      <p:bldP spid="5" grpId="0" build="allAtOnce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2849" name="Rectangle 3"/>
          <p:cNvSpPr>
            <a:spLocks noGrp="1" noChangeArrowheads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PHY1012F</a:t>
            </a:r>
          </a:p>
        </p:txBody>
      </p:sp>
      <p:sp>
        <p:nvSpPr>
          <p:cNvPr id="2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C4DB8D3-74D3-4635-BCBF-C2AE029AA279}" type="slidenum">
              <a:rPr lang="en-US" smtClean="0">
                <a:latin typeface="Koala"/>
              </a:rPr>
              <a:pPr>
                <a:defRPr/>
              </a:pPr>
              <a:t>33</a:t>
            </a:fld>
            <a:endParaRPr lang="en-US" smtClean="0">
              <a:latin typeface="Koala"/>
            </a:endParaRPr>
          </a:p>
        </p:txBody>
      </p:sp>
      <p:sp>
        <p:nvSpPr>
          <p:cNvPr id="502868" name="Rectangle 84"/>
          <p:cNvSpPr>
            <a:spLocks noChangeArrowheads="1"/>
          </p:cNvSpPr>
          <p:nvPr/>
        </p:nvSpPr>
        <p:spPr bwMode="auto">
          <a:xfrm>
            <a:off x="3275013" y="3286125"/>
            <a:ext cx="804862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SzPct val="80000"/>
              <a:buFont typeface="Arial" charset="0"/>
              <a:buNone/>
            </a:pPr>
            <a:r>
              <a:rPr lang="en-ZA" sz="2200">
                <a:solidFill>
                  <a:srgbClr val="000066"/>
                </a:solidFill>
                <a:sym typeface="Symbol" pitchFamily="18" charset="2"/>
              </a:rPr>
              <a:t></a:t>
            </a:r>
            <a:r>
              <a:rPr lang="en-ZA" sz="2200" b="1" i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x</a:t>
            </a:r>
          </a:p>
        </p:txBody>
      </p:sp>
      <p:sp>
        <p:nvSpPr>
          <p:cNvPr id="502869" name="Rectangle 85"/>
          <p:cNvSpPr>
            <a:spLocks noChangeArrowheads="1"/>
          </p:cNvSpPr>
          <p:nvPr/>
        </p:nvSpPr>
        <p:spPr bwMode="auto">
          <a:xfrm>
            <a:off x="2619375" y="3922713"/>
            <a:ext cx="804863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SzPct val="80000"/>
              <a:buFont typeface="Arial" charset="0"/>
              <a:buNone/>
            </a:pPr>
            <a:r>
              <a:rPr lang="en-ZA" sz="2200">
                <a:solidFill>
                  <a:srgbClr val="000066"/>
                </a:solidFill>
                <a:sym typeface="Symbol" pitchFamily="18" charset="2"/>
              </a:rPr>
              <a:t></a:t>
            </a:r>
            <a:r>
              <a:rPr lang="en-ZA" sz="2200" b="1" i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t</a:t>
            </a:r>
          </a:p>
        </p:txBody>
      </p:sp>
      <p:sp>
        <p:nvSpPr>
          <p:cNvPr id="502853" name="Rectangle 2"/>
          <p:cNvSpPr>
            <a:spLocks noChangeArrowheads="1"/>
          </p:cNvSpPr>
          <p:nvPr/>
        </p:nvSpPr>
        <p:spPr bwMode="auto">
          <a:xfrm>
            <a:off x="4854575" y="2862263"/>
            <a:ext cx="3857625" cy="1400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SzPct val="80000"/>
              <a:buFont typeface="Arial" charset="0"/>
              <a:buNone/>
            </a:pPr>
            <a:r>
              <a:rPr lang="en-ZA" sz="2300">
                <a:solidFill>
                  <a:srgbClr val="000066"/>
                </a:solidFill>
              </a:rPr>
              <a:t>Between 4 s and 8 s the</a:t>
            </a:r>
            <a:br>
              <a:rPr lang="en-ZA" sz="2300">
                <a:solidFill>
                  <a:srgbClr val="000066"/>
                </a:solidFill>
              </a:rPr>
            </a:br>
            <a:r>
              <a:rPr lang="en-ZA" sz="2200">
                <a:solidFill>
                  <a:srgbClr val="000066"/>
                </a:solidFill>
              </a:rPr>
              <a:t/>
            </a:r>
            <a:br>
              <a:rPr lang="en-ZA" sz="2200">
                <a:solidFill>
                  <a:srgbClr val="000066"/>
                </a:solidFill>
              </a:rPr>
            </a:br>
            <a:endParaRPr lang="en-ZA" sz="1000">
              <a:solidFill>
                <a:srgbClr val="000066"/>
              </a:solidFill>
            </a:endParaRPr>
          </a:p>
          <a:p>
            <a:pPr marL="179388" lvl="1">
              <a:lnSpc>
                <a:spcPct val="110000"/>
              </a:lnSpc>
              <a:buSzPct val="80000"/>
              <a:buFont typeface="Arial" charset="0"/>
              <a:buNone/>
            </a:pPr>
            <a:r>
              <a:rPr lang="en-ZA" sz="2300">
                <a:solidFill>
                  <a:srgbClr val="000066"/>
                </a:solidFill>
              </a:rPr>
              <a:t>is</a:t>
            </a:r>
            <a:endParaRPr lang="en-US" sz="2300">
              <a:solidFill>
                <a:srgbClr val="000066"/>
              </a:solidFill>
            </a:endParaRPr>
          </a:p>
        </p:txBody>
      </p:sp>
      <p:sp>
        <p:nvSpPr>
          <p:cNvPr id="502854" name="Rectangle 3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ZA" sz="2800" smtClean="0"/>
              <a:t>POSITION GRAPHS </a:t>
            </a:r>
            <a:r>
              <a:rPr lang="en-ZA" sz="2800" smtClean="0">
                <a:sym typeface="Symbol" pitchFamily="18" charset="2"/>
              </a:rPr>
              <a:t></a:t>
            </a:r>
            <a:r>
              <a:rPr lang="en-ZA" sz="2800" smtClean="0"/>
              <a:t> VELOCITY GRAPHS</a:t>
            </a:r>
            <a:endParaRPr lang="en-US" sz="2800" smtClean="0"/>
          </a:p>
        </p:txBody>
      </p:sp>
      <p:sp>
        <p:nvSpPr>
          <p:cNvPr id="502855" name="Rectangle 4"/>
          <p:cNvSpPr>
            <a:spLocks noChangeArrowheads="1"/>
          </p:cNvSpPr>
          <p:nvPr/>
        </p:nvSpPr>
        <p:spPr bwMode="auto">
          <a:xfrm>
            <a:off x="179388" y="1252538"/>
            <a:ext cx="8774112" cy="477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SzPct val="80000"/>
              <a:buFont typeface="Arial" charset="0"/>
              <a:buNone/>
            </a:pPr>
            <a:r>
              <a:rPr lang="en-ZA" sz="2300">
                <a:solidFill>
                  <a:srgbClr val="000066"/>
                </a:solidFill>
              </a:rPr>
              <a:t>Velocity is equivalent to the slope of a position graph. </a:t>
            </a:r>
          </a:p>
        </p:txBody>
      </p:sp>
      <p:sp>
        <p:nvSpPr>
          <p:cNvPr id="502856" name="Freeform 6"/>
          <p:cNvSpPr>
            <a:spLocks/>
          </p:cNvSpPr>
          <p:nvPr/>
        </p:nvSpPr>
        <p:spPr bwMode="auto">
          <a:xfrm>
            <a:off x="958850" y="2405063"/>
            <a:ext cx="2481263" cy="1570037"/>
          </a:xfrm>
          <a:custGeom>
            <a:avLst/>
            <a:gdLst>
              <a:gd name="T0" fmla="*/ 0 w 1729"/>
              <a:gd name="T1" fmla="*/ 0 h 1146"/>
              <a:gd name="T2" fmla="*/ 2147483647 w 1729"/>
              <a:gd name="T3" fmla="*/ 2147483647 h 1146"/>
              <a:gd name="T4" fmla="*/ 2147483647 w 1729"/>
              <a:gd name="T5" fmla="*/ 2147483647 h 1146"/>
              <a:gd name="T6" fmla="*/ 2147483647 w 1729"/>
              <a:gd name="T7" fmla="*/ 2147483647 h 1146"/>
              <a:gd name="T8" fmla="*/ 0 60000 65536"/>
              <a:gd name="T9" fmla="*/ 0 60000 65536"/>
              <a:gd name="T10" fmla="*/ 0 60000 65536"/>
              <a:gd name="T11" fmla="*/ 0 60000 65536"/>
              <a:gd name="T12" fmla="*/ 0 w 1729"/>
              <a:gd name="T13" fmla="*/ 0 h 1146"/>
              <a:gd name="T14" fmla="*/ 1729 w 1729"/>
              <a:gd name="T15" fmla="*/ 1146 h 114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729" h="1146">
                <a:moveTo>
                  <a:pt x="0" y="0"/>
                </a:moveTo>
                <a:lnTo>
                  <a:pt x="649" y="1146"/>
                </a:lnTo>
                <a:lnTo>
                  <a:pt x="868" y="1146"/>
                </a:lnTo>
                <a:lnTo>
                  <a:pt x="1729" y="384"/>
                </a:lnTo>
              </a:path>
            </a:pathLst>
          </a:custGeom>
          <a:noFill/>
          <a:ln w="31750">
            <a:solidFill>
              <a:srgbClr val="3366FF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502857" name="Rectangle 7"/>
          <p:cNvSpPr>
            <a:spLocks noChangeArrowheads="1"/>
          </p:cNvSpPr>
          <p:nvPr/>
        </p:nvSpPr>
        <p:spPr bwMode="auto">
          <a:xfrm>
            <a:off x="23813" y="1833563"/>
            <a:ext cx="925512" cy="39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 indent="1588">
              <a:lnSpc>
                <a:spcPct val="110000"/>
              </a:lnSpc>
            </a:pPr>
            <a:r>
              <a:rPr lang="en-US" sz="1800" b="1" i="1">
                <a:solidFill>
                  <a:srgbClr val="000066"/>
                </a:solidFill>
                <a:latin typeface="Times New Roman" pitchFamily="18" charset="0"/>
              </a:rPr>
              <a:t>x </a:t>
            </a:r>
            <a:r>
              <a:rPr lang="en-US" sz="1800" b="1">
                <a:solidFill>
                  <a:srgbClr val="000066"/>
                </a:solidFill>
                <a:latin typeface="Times New Roman" pitchFamily="18" charset="0"/>
              </a:rPr>
              <a:t>(m)</a:t>
            </a:r>
            <a:endParaRPr lang="en-US" sz="1800" b="1" i="1">
              <a:solidFill>
                <a:srgbClr val="000066"/>
              </a:solidFill>
              <a:latin typeface="Times New Roman" pitchFamily="18" charset="0"/>
            </a:endParaRPr>
          </a:p>
        </p:txBody>
      </p:sp>
      <p:sp>
        <p:nvSpPr>
          <p:cNvPr id="502858" name="Line 8"/>
          <p:cNvSpPr>
            <a:spLocks noChangeShapeType="1"/>
          </p:cNvSpPr>
          <p:nvPr/>
        </p:nvSpPr>
        <p:spPr bwMode="auto">
          <a:xfrm>
            <a:off x="825500" y="2933700"/>
            <a:ext cx="3162300" cy="1588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502859" name="Line 10"/>
          <p:cNvSpPr>
            <a:spLocks noChangeShapeType="1"/>
          </p:cNvSpPr>
          <p:nvPr/>
        </p:nvSpPr>
        <p:spPr bwMode="auto">
          <a:xfrm>
            <a:off x="1577975" y="2935288"/>
            <a:ext cx="0" cy="103187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502860" name="Rectangle 11"/>
          <p:cNvSpPr>
            <a:spLocks noChangeArrowheads="1"/>
          </p:cNvSpPr>
          <p:nvPr/>
        </p:nvSpPr>
        <p:spPr bwMode="auto">
          <a:xfrm>
            <a:off x="265113" y="3265488"/>
            <a:ext cx="603250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>
              <a:lnSpc>
                <a:spcPct val="105000"/>
              </a:lnSpc>
            </a:pPr>
            <a:r>
              <a:rPr lang="en-GB" sz="20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en-GB" sz="2000" b="1">
                <a:solidFill>
                  <a:srgbClr val="000000"/>
                </a:solidFill>
                <a:latin typeface="Times New Roman" pitchFamily="18" charset="0"/>
              </a:rPr>
              <a:t>10</a:t>
            </a:r>
            <a:endParaRPr lang="en-US" sz="2000" b="1" baseline="-250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502861" name="Line 12"/>
          <p:cNvSpPr>
            <a:spLocks noChangeShapeType="1"/>
          </p:cNvSpPr>
          <p:nvPr/>
        </p:nvSpPr>
        <p:spPr bwMode="auto">
          <a:xfrm>
            <a:off x="1268413" y="2935288"/>
            <a:ext cx="0" cy="103187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502862" name="Line 13"/>
          <p:cNvSpPr>
            <a:spLocks noChangeShapeType="1"/>
          </p:cNvSpPr>
          <p:nvPr/>
        </p:nvSpPr>
        <p:spPr bwMode="auto">
          <a:xfrm>
            <a:off x="2198688" y="2935288"/>
            <a:ext cx="0" cy="103187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502863" name="Line 14"/>
          <p:cNvSpPr>
            <a:spLocks noChangeShapeType="1"/>
          </p:cNvSpPr>
          <p:nvPr/>
        </p:nvSpPr>
        <p:spPr bwMode="auto">
          <a:xfrm>
            <a:off x="1887538" y="2935288"/>
            <a:ext cx="0" cy="103187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502864" name="Line 15"/>
          <p:cNvSpPr>
            <a:spLocks noChangeShapeType="1"/>
          </p:cNvSpPr>
          <p:nvPr/>
        </p:nvSpPr>
        <p:spPr bwMode="auto">
          <a:xfrm>
            <a:off x="2508250" y="2935288"/>
            <a:ext cx="0" cy="103187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502865" name="Line 16"/>
          <p:cNvSpPr>
            <a:spLocks noChangeShapeType="1"/>
          </p:cNvSpPr>
          <p:nvPr/>
        </p:nvSpPr>
        <p:spPr bwMode="auto">
          <a:xfrm>
            <a:off x="3438525" y="2935288"/>
            <a:ext cx="0" cy="103187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502866" name="Line 17"/>
          <p:cNvSpPr>
            <a:spLocks noChangeShapeType="1"/>
          </p:cNvSpPr>
          <p:nvPr/>
        </p:nvSpPr>
        <p:spPr bwMode="auto">
          <a:xfrm>
            <a:off x="3128963" y="2935288"/>
            <a:ext cx="0" cy="103187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502867" name="Line 18"/>
          <p:cNvSpPr>
            <a:spLocks noChangeShapeType="1"/>
          </p:cNvSpPr>
          <p:nvPr/>
        </p:nvSpPr>
        <p:spPr bwMode="auto">
          <a:xfrm>
            <a:off x="2817813" y="2935288"/>
            <a:ext cx="0" cy="103187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3" name="Rectangle 19"/>
          <p:cNvSpPr>
            <a:spLocks noChangeArrowheads="1"/>
          </p:cNvSpPr>
          <p:nvPr/>
        </p:nvSpPr>
        <p:spPr bwMode="auto">
          <a:xfrm>
            <a:off x="1336675" y="2962275"/>
            <a:ext cx="482600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>
              <a:lnSpc>
                <a:spcPct val="105000"/>
              </a:lnSpc>
            </a:pPr>
            <a:r>
              <a:rPr lang="en-GB" sz="2000" b="1">
                <a:solidFill>
                  <a:srgbClr val="000000"/>
                </a:solidFill>
                <a:latin typeface="Times New Roman" pitchFamily="18" charset="0"/>
              </a:rPr>
              <a:t>2</a:t>
            </a:r>
            <a:endParaRPr lang="en-US" sz="2000" b="1" baseline="-250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0" name="Rectangle 20"/>
          <p:cNvSpPr>
            <a:spLocks noChangeArrowheads="1"/>
          </p:cNvSpPr>
          <p:nvPr/>
        </p:nvSpPr>
        <p:spPr bwMode="auto">
          <a:xfrm>
            <a:off x="1947863" y="2962275"/>
            <a:ext cx="482600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>
              <a:lnSpc>
                <a:spcPct val="105000"/>
              </a:lnSpc>
            </a:pPr>
            <a:r>
              <a:rPr lang="en-GB" sz="2000" b="1">
                <a:solidFill>
                  <a:srgbClr val="000000"/>
                </a:solidFill>
                <a:latin typeface="Times New Roman" pitchFamily="18" charset="0"/>
              </a:rPr>
              <a:t>4</a:t>
            </a:r>
            <a:endParaRPr lang="en-US" sz="2000" b="1" baseline="-250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502870" name="Rectangle 21"/>
          <p:cNvSpPr>
            <a:spLocks noChangeArrowheads="1"/>
          </p:cNvSpPr>
          <p:nvPr/>
        </p:nvSpPr>
        <p:spPr bwMode="auto">
          <a:xfrm>
            <a:off x="2568575" y="2962275"/>
            <a:ext cx="482600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>
              <a:lnSpc>
                <a:spcPct val="105000"/>
              </a:lnSpc>
            </a:pPr>
            <a:r>
              <a:rPr lang="en-GB" sz="2000" b="1">
                <a:solidFill>
                  <a:srgbClr val="000000"/>
                </a:solidFill>
                <a:latin typeface="Times New Roman" pitchFamily="18" charset="0"/>
              </a:rPr>
              <a:t>6</a:t>
            </a:r>
            <a:endParaRPr lang="en-US" sz="2000" b="1" baseline="-250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502871" name="Rectangle 22"/>
          <p:cNvSpPr>
            <a:spLocks noChangeArrowheads="1"/>
          </p:cNvSpPr>
          <p:nvPr/>
        </p:nvSpPr>
        <p:spPr bwMode="auto">
          <a:xfrm>
            <a:off x="549275" y="2755900"/>
            <a:ext cx="319088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>
              <a:lnSpc>
                <a:spcPct val="105000"/>
              </a:lnSpc>
            </a:pPr>
            <a:r>
              <a:rPr lang="en-GB" sz="2000" b="1">
                <a:solidFill>
                  <a:srgbClr val="000000"/>
                </a:solidFill>
                <a:latin typeface="Times New Roman" pitchFamily="18" charset="0"/>
              </a:rPr>
              <a:t>0</a:t>
            </a:r>
            <a:endParaRPr lang="en-US" sz="2000" b="1" baseline="-250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502872" name="Line 23"/>
          <p:cNvSpPr>
            <a:spLocks noChangeShapeType="1"/>
          </p:cNvSpPr>
          <p:nvPr/>
        </p:nvSpPr>
        <p:spPr bwMode="auto">
          <a:xfrm flipV="1">
            <a:off x="955675" y="1962150"/>
            <a:ext cx="3175" cy="2185988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502873" name="Line 24"/>
          <p:cNvSpPr>
            <a:spLocks noChangeShapeType="1"/>
          </p:cNvSpPr>
          <p:nvPr/>
        </p:nvSpPr>
        <p:spPr bwMode="auto">
          <a:xfrm>
            <a:off x="836613" y="3979863"/>
            <a:ext cx="123825" cy="0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502874" name="Line 25"/>
          <p:cNvSpPr>
            <a:spLocks noChangeShapeType="1"/>
          </p:cNvSpPr>
          <p:nvPr/>
        </p:nvSpPr>
        <p:spPr bwMode="auto">
          <a:xfrm>
            <a:off x="836613" y="3454400"/>
            <a:ext cx="123825" cy="0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502875" name="Line 26"/>
          <p:cNvSpPr>
            <a:spLocks noChangeShapeType="1"/>
          </p:cNvSpPr>
          <p:nvPr/>
        </p:nvSpPr>
        <p:spPr bwMode="auto">
          <a:xfrm>
            <a:off x="836613" y="2406650"/>
            <a:ext cx="123825" cy="0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502876" name="Line 27"/>
          <p:cNvSpPr>
            <a:spLocks noChangeShapeType="1"/>
          </p:cNvSpPr>
          <p:nvPr/>
        </p:nvSpPr>
        <p:spPr bwMode="auto">
          <a:xfrm>
            <a:off x="836613" y="2932113"/>
            <a:ext cx="123825" cy="0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502877" name="Rectangle 28"/>
          <p:cNvSpPr>
            <a:spLocks noChangeArrowheads="1"/>
          </p:cNvSpPr>
          <p:nvPr/>
        </p:nvSpPr>
        <p:spPr bwMode="auto">
          <a:xfrm>
            <a:off x="265113" y="3783013"/>
            <a:ext cx="603250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>
              <a:lnSpc>
                <a:spcPct val="105000"/>
              </a:lnSpc>
            </a:pPr>
            <a:r>
              <a:rPr lang="en-GB" sz="20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en-GB" sz="2000" b="1">
                <a:solidFill>
                  <a:srgbClr val="000000"/>
                </a:solidFill>
                <a:latin typeface="Times New Roman" pitchFamily="18" charset="0"/>
              </a:rPr>
              <a:t>20</a:t>
            </a:r>
            <a:endParaRPr lang="en-US" sz="2000" b="1" baseline="-250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502878" name="Rectangle 29"/>
          <p:cNvSpPr>
            <a:spLocks noChangeArrowheads="1"/>
          </p:cNvSpPr>
          <p:nvPr/>
        </p:nvSpPr>
        <p:spPr bwMode="auto">
          <a:xfrm>
            <a:off x="420688" y="2238375"/>
            <a:ext cx="447675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>
              <a:lnSpc>
                <a:spcPct val="105000"/>
              </a:lnSpc>
            </a:pPr>
            <a:r>
              <a:rPr lang="en-GB" sz="2000" b="1">
                <a:solidFill>
                  <a:srgbClr val="000000"/>
                </a:solidFill>
                <a:latin typeface="Times New Roman" pitchFamily="18" charset="0"/>
              </a:rPr>
              <a:t>10</a:t>
            </a:r>
            <a:endParaRPr lang="en-US" sz="2000" b="1" baseline="-250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502879" name="Rectangle 30"/>
          <p:cNvSpPr>
            <a:spLocks noChangeArrowheads="1"/>
          </p:cNvSpPr>
          <p:nvPr/>
        </p:nvSpPr>
        <p:spPr bwMode="auto">
          <a:xfrm>
            <a:off x="3189288" y="2962275"/>
            <a:ext cx="481012" cy="411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>
              <a:lnSpc>
                <a:spcPct val="105000"/>
              </a:lnSpc>
            </a:pPr>
            <a:r>
              <a:rPr lang="en-GB" sz="2000" b="1">
                <a:solidFill>
                  <a:srgbClr val="000000"/>
                </a:solidFill>
                <a:latin typeface="Times New Roman" pitchFamily="18" charset="0"/>
              </a:rPr>
              <a:t>8</a:t>
            </a:r>
            <a:endParaRPr lang="en-US" sz="2000" b="1" baseline="-250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502880" name="Line 33"/>
          <p:cNvSpPr>
            <a:spLocks noChangeShapeType="1"/>
          </p:cNvSpPr>
          <p:nvPr/>
        </p:nvSpPr>
        <p:spPr bwMode="auto">
          <a:xfrm>
            <a:off x="966788" y="3986213"/>
            <a:ext cx="2601912" cy="0"/>
          </a:xfrm>
          <a:prstGeom prst="line">
            <a:avLst/>
          </a:prstGeom>
          <a:noFill/>
          <a:ln w="15875">
            <a:solidFill>
              <a:schemeClr val="bg2"/>
            </a:solidFill>
            <a:prstDash val="dash"/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grpSp>
        <p:nvGrpSpPr>
          <p:cNvPr id="502881" name="Group 34"/>
          <p:cNvGrpSpPr>
            <a:grpSpLocks/>
          </p:cNvGrpSpPr>
          <p:nvPr/>
        </p:nvGrpSpPr>
        <p:grpSpPr bwMode="auto">
          <a:xfrm>
            <a:off x="1889125" y="2692400"/>
            <a:ext cx="1550988" cy="3438525"/>
            <a:chOff x="1617" y="2660"/>
            <a:chExt cx="1080" cy="1296"/>
          </a:xfrm>
        </p:grpSpPr>
        <p:sp>
          <p:nvSpPr>
            <p:cNvPr id="502919" name="Line 35"/>
            <p:cNvSpPr>
              <a:spLocks noChangeShapeType="1"/>
            </p:cNvSpPr>
            <p:nvPr/>
          </p:nvSpPr>
          <p:spPr bwMode="auto">
            <a:xfrm>
              <a:off x="1617" y="2660"/>
              <a:ext cx="0" cy="1296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prstDash val="dash"/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502920" name="Line 36"/>
            <p:cNvSpPr>
              <a:spLocks noChangeShapeType="1"/>
            </p:cNvSpPr>
            <p:nvPr/>
          </p:nvSpPr>
          <p:spPr bwMode="auto">
            <a:xfrm>
              <a:off x="1833" y="2660"/>
              <a:ext cx="0" cy="1296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prstDash val="dash"/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502921" name="Line 37"/>
            <p:cNvSpPr>
              <a:spLocks noChangeShapeType="1"/>
            </p:cNvSpPr>
            <p:nvPr/>
          </p:nvSpPr>
          <p:spPr bwMode="auto">
            <a:xfrm>
              <a:off x="2697" y="2660"/>
              <a:ext cx="0" cy="1296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prstDash val="dash"/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</p:grpSp>
      <p:sp>
        <p:nvSpPr>
          <p:cNvPr id="502882" name="Rectangle 38"/>
          <p:cNvSpPr>
            <a:spLocks noChangeArrowheads="1"/>
          </p:cNvSpPr>
          <p:nvPr/>
        </p:nvSpPr>
        <p:spPr bwMode="auto">
          <a:xfrm>
            <a:off x="0" y="4368800"/>
            <a:ext cx="1184275" cy="39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 indent="1588">
              <a:lnSpc>
                <a:spcPct val="110000"/>
              </a:lnSpc>
            </a:pPr>
            <a:r>
              <a:rPr lang="en-US" sz="1800" b="1" i="1">
                <a:solidFill>
                  <a:srgbClr val="000066"/>
                </a:solidFill>
                <a:latin typeface="Times New Roman" pitchFamily="18" charset="0"/>
              </a:rPr>
              <a:t>v</a:t>
            </a:r>
            <a:r>
              <a:rPr lang="en-US" sz="1800" b="1" i="1" baseline="-25000">
                <a:solidFill>
                  <a:srgbClr val="000066"/>
                </a:solidFill>
                <a:latin typeface="Times New Roman" pitchFamily="18" charset="0"/>
              </a:rPr>
              <a:t>x</a:t>
            </a:r>
            <a:r>
              <a:rPr lang="en-US" sz="1800" b="1" i="1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sz="1800" b="1">
                <a:solidFill>
                  <a:srgbClr val="000066"/>
                </a:solidFill>
                <a:latin typeface="Times New Roman" pitchFamily="18" charset="0"/>
              </a:rPr>
              <a:t>(m/s)</a:t>
            </a:r>
            <a:endParaRPr lang="en-US" sz="1800" b="1" i="1">
              <a:solidFill>
                <a:srgbClr val="000066"/>
              </a:solidFill>
              <a:latin typeface="Times New Roman" pitchFamily="18" charset="0"/>
            </a:endParaRPr>
          </a:p>
        </p:txBody>
      </p:sp>
      <p:sp>
        <p:nvSpPr>
          <p:cNvPr id="502883" name="Rectangle 39"/>
          <p:cNvSpPr>
            <a:spLocks noChangeArrowheads="1"/>
          </p:cNvSpPr>
          <p:nvPr/>
        </p:nvSpPr>
        <p:spPr bwMode="auto">
          <a:xfrm>
            <a:off x="217488" y="5819775"/>
            <a:ext cx="603250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r">
              <a:lnSpc>
                <a:spcPct val="105000"/>
              </a:lnSpc>
            </a:pPr>
            <a:r>
              <a:rPr lang="en-GB" sz="20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en-GB" sz="2000" b="1">
                <a:solidFill>
                  <a:srgbClr val="000000"/>
                </a:solidFill>
                <a:latin typeface="Times New Roman" pitchFamily="18" charset="0"/>
              </a:rPr>
              <a:t>10</a:t>
            </a:r>
            <a:endParaRPr lang="en-US" sz="2000" b="1" baseline="-250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502884" name="Rectangle 40"/>
          <p:cNvSpPr>
            <a:spLocks noChangeArrowheads="1"/>
          </p:cNvSpPr>
          <p:nvPr/>
        </p:nvSpPr>
        <p:spPr bwMode="auto">
          <a:xfrm>
            <a:off x="1336675" y="5297488"/>
            <a:ext cx="482600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>
              <a:lnSpc>
                <a:spcPct val="105000"/>
              </a:lnSpc>
            </a:pPr>
            <a:r>
              <a:rPr lang="en-GB" sz="2000" b="1">
                <a:solidFill>
                  <a:srgbClr val="000000"/>
                </a:solidFill>
                <a:latin typeface="Times New Roman" pitchFamily="18" charset="0"/>
              </a:rPr>
              <a:t>2</a:t>
            </a:r>
            <a:endParaRPr lang="en-US" sz="2000" b="1" baseline="-250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502885" name="Rectangle 41"/>
          <p:cNvSpPr>
            <a:spLocks noChangeArrowheads="1"/>
          </p:cNvSpPr>
          <p:nvPr/>
        </p:nvSpPr>
        <p:spPr bwMode="auto">
          <a:xfrm>
            <a:off x="1947863" y="5297488"/>
            <a:ext cx="482600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>
              <a:lnSpc>
                <a:spcPct val="105000"/>
              </a:lnSpc>
            </a:pPr>
            <a:r>
              <a:rPr lang="en-GB" sz="2000" b="1">
                <a:solidFill>
                  <a:srgbClr val="000000"/>
                </a:solidFill>
                <a:latin typeface="Times New Roman" pitchFamily="18" charset="0"/>
              </a:rPr>
              <a:t>4</a:t>
            </a:r>
            <a:endParaRPr lang="en-US" sz="2000" b="1" baseline="-250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502886" name="Rectangle 42"/>
          <p:cNvSpPr>
            <a:spLocks noChangeArrowheads="1"/>
          </p:cNvSpPr>
          <p:nvPr/>
        </p:nvSpPr>
        <p:spPr bwMode="auto">
          <a:xfrm>
            <a:off x="2568575" y="5297488"/>
            <a:ext cx="482600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>
              <a:lnSpc>
                <a:spcPct val="105000"/>
              </a:lnSpc>
            </a:pPr>
            <a:r>
              <a:rPr lang="en-GB" sz="2000" b="1">
                <a:solidFill>
                  <a:srgbClr val="000000"/>
                </a:solidFill>
                <a:latin typeface="Times New Roman" pitchFamily="18" charset="0"/>
              </a:rPr>
              <a:t>6</a:t>
            </a:r>
            <a:endParaRPr lang="en-US" sz="2000" b="1" baseline="-250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502887" name="Rectangle 43"/>
          <p:cNvSpPr>
            <a:spLocks noChangeArrowheads="1"/>
          </p:cNvSpPr>
          <p:nvPr/>
        </p:nvSpPr>
        <p:spPr bwMode="auto">
          <a:xfrm>
            <a:off x="501650" y="5091113"/>
            <a:ext cx="319088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r">
              <a:lnSpc>
                <a:spcPct val="105000"/>
              </a:lnSpc>
            </a:pPr>
            <a:r>
              <a:rPr lang="en-GB" sz="2000" b="1">
                <a:solidFill>
                  <a:srgbClr val="000000"/>
                </a:solidFill>
                <a:latin typeface="Times New Roman" pitchFamily="18" charset="0"/>
              </a:rPr>
              <a:t>0</a:t>
            </a:r>
            <a:endParaRPr lang="en-US" sz="2000" b="1" baseline="-250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502888" name="Rectangle 44"/>
          <p:cNvSpPr>
            <a:spLocks noChangeArrowheads="1"/>
          </p:cNvSpPr>
          <p:nvPr/>
        </p:nvSpPr>
        <p:spPr bwMode="auto">
          <a:xfrm>
            <a:off x="373063" y="4721225"/>
            <a:ext cx="447675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r">
              <a:lnSpc>
                <a:spcPct val="105000"/>
              </a:lnSpc>
            </a:pPr>
            <a:r>
              <a:rPr lang="en-GB" sz="2000" b="1">
                <a:solidFill>
                  <a:srgbClr val="000000"/>
                </a:solidFill>
                <a:latin typeface="Times New Roman" pitchFamily="18" charset="0"/>
              </a:rPr>
              <a:t>5</a:t>
            </a:r>
            <a:endParaRPr lang="en-US" sz="2000" b="1" baseline="-250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502889" name="Rectangle 45"/>
          <p:cNvSpPr>
            <a:spLocks noChangeArrowheads="1"/>
          </p:cNvSpPr>
          <p:nvPr/>
        </p:nvSpPr>
        <p:spPr bwMode="auto">
          <a:xfrm>
            <a:off x="3189288" y="5297488"/>
            <a:ext cx="481012" cy="411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>
              <a:lnSpc>
                <a:spcPct val="105000"/>
              </a:lnSpc>
            </a:pPr>
            <a:r>
              <a:rPr lang="en-GB" sz="2000" b="1">
                <a:solidFill>
                  <a:srgbClr val="000000"/>
                </a:solidFill>
                <a:latin typeface="Times New Roman" pitchFamily="18" charset="0"/>
              </a:rPr>
              <a:t>8</a:t>
            </a:r>
            <a:endParaRPr lang="en-US" sz="2000" b="1" baseline="-250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502890" name="Line 46"/>
          <p:cNvSpPr>
            <a:spLocks noChangeShapeType="1"/>
          </p:cNvSpPr>
          <p:nvPr/>
        </p:nvSpPr>
        <p:spPr bwMode="auto">
          <a:xfrm>
            <a:off x="825500" y="5310188"/>
            <a:ext cx="3162300" cy="1587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502891" name="Line 47"/>
          <p:cNvSpPr>
            <a:spLocks noChangeShapeType="1"/>
          </p:cNvSpPr>
          <p:nvPr/>
        </p:nvSpPr>
        <p:spPr bwMode="auto">
          <a:xfrm>
            <a:off x="1577975" y="5311775"/>
            <a:ext cx="0" cy="71438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502892" name="Line 48"/>
          <p:cNvSpPr>
            <a:spLocks noChangeShapeType="1"/>
          </p:cNvSpPr>
          <p:nvPr/>
        </p:nvSpPr>
        <p:spPr bwMode="auto">
          <a:xfrm>
            <a:off x="1268413" y="5311775"/>
            <a:ext cx="0" cy="71438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502893" name="Line 49"/>
          <p:cNvSpPr>
            <a:spLocks noChangeShapeType="1"/>
          </p:cNvSpPr>
          <p:nvPr/>
        </p:nvSpPr>
        <p:spPr bwMode="auto">
          <a:xfrm>
            <a:off x="2198688" y="5311775"/>
            <a:ext cx="0" cy="71438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502894" name="Line 50"/>
          <p:cNvSpPr>
            <a:spLocks noChangeShapeType="1"/>
          </p:cNvSpPr>
          <p:nvPr/>
        </p:nvSpPr>
        <p:spPr bwMode="auto">
          <a:xfrm>
            <a:off x="1887538" y="5311775"/>
            <a:ext cx="0" cy="71438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502895" name="Line 51"/>
          <p:cNvSpPr>
            <a:spLocks noChangeShapeType="1"/>
          </p:cNvSpPr>
          <p:nvPr/>
        </p:nvSpPr>
        <p:spPr bwMode="auto">
          <a:xfrm>
            <a:off x="2508250" y="5311775"/>
            <a:ext cx="0" cy="71438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502896" name="Line 52"/>
          <p:cNvSpPr>
            <a:spLocks noChangeShapeType="1"/>
          </p:cNvSpPr>
          <p:nvPr/>
        </p:nvSpPr>
        <p:spPr bwMode="auto">
          <a:xfrm>
            <a:off x="3438525" y="5311775"/>
            <a:ext cx="0" cy="71438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502897" name="Line 53"/>
          <p:cNvSpPr>
            <a:spLocks noChangeShapeType="1"/>
          </p:cNvSpPr>
          <p:nvPr/>
        </p:nvSpPr>
        <p:spPr bwMode="auto">
          <a:xfrm>
            <a:off x="3128963" y="5311775"/>
            <a:ext cx="0" cy="71438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502898" name="Line 54"/>
          <p:cNvSpPr>
            <a:spLocks noChangeShapeType="1"/>
          </p:cNvSpPr>
          <p:nvPr/>
        </p:nvSpPr>
        <p:spPr bwMode="auto">
          <a:xfrm>
            <a:off x="2817813" y="5311775"/>
            <a:ext cx="0" cy="71438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502899" name="Line 55"/>
          <p:cNvSpPr>
            <a:spLocks noChangeShapeType="1"/>
          </p:cNvSpPr>
          <p:nvPr/>
        </p:nvSpPr>
        <p:spPr bwMode="auto">
          <a:xfrm flipV="1">
            <a:off x="955675" y="4635500"/>
            <a:ext cx="3175" cy="1519238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grpSp>
        <p:nvGrpSpPr>
          <p:cNvPr id="502900" name="Group 56"/>
          <p:cNvGrpSpPr>
            <a:grpSpLocks/>
          </p:cNvGrpSpPr>
          <p:nvPr/>
        </p:nvGrpSpPr>
        <p:grpSpPr bwMode="auto">
          <a:xfrm>
            <a:off x="836613" y="4945063"/>
            <a:ext cx="123825" cy="1092200"/>
            <a:chOff x="527" y="3115"/>
            <a:chExt cx="78" cy="688"/>
          </a:xfrm>
        </p:grpSpPr>
        <p:sp>
          <p:nvSpPr>
            <p:cNvPr id="502915" name="Line 57"/>
            <p:cNvSpPr>
              <a:spLocks noChangeShapeType="1"/>
            </p:cNvSpPr>
            <p:nvPr/>
          </p:nvSpPr>
          <p:spPr bwMode="auto">
            <a:xfrm>
              <a:off x="527" y="3803"/>
              <a:ext cx="78" cy="0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502916" name="Line 58"/>
            <p:cNvSpPr>
              <a:spLocks noChangeShapeType="1"/>
            </p:cNvSpPr>
            <p:nvPr/>
          </p:nvSpPr>
          <p:spPr bwMode="auto">
            <a:xfrm>
              <a:off x="527" y="3573"/>
              <a:ext cx="78" cy="0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502917" name="Line 59"/>
            <p:cNvSpPr>
              <a:spLocks noChangeShapeType="1"/>
            </p:cNvSpPr>
            <p:nvPr/>
          </p:nvSpPr>
          <p:spPr bwMode="auto">
            <a:xfrm>
              <a:off x="527" y="3115"/>
              <a:ext cx="78" cy="0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502918" name="Line 60"/>
            <p:cNvSpPr>
              <a:spLocks noChangeShapeType="1"/>
            </p:cNvSpPr>
            <p:nvPr/>
          </p:nvSpPr>
          <p:spPr bwMode="auto">
            <a:xfrm>
              <a:off x="527" y="3345"/>
              <a:ext cx="78" cy="0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</p:grpSp>
      <p:sp>
        <p:nvSpPr>
          <p:cNvPr id="502901" name="Line 61"/>
          <p:cNvSpPr>
            <a:spLocks noChangeShapeType="1"/>
          </p:cNvSpPr>
          <p:nvPr/>
        </p:nvSpPr>
        <p:spPr bwMode="auto">
          <a:xfrm>
            <a:off x="966788" y="4943475"/>
            <a:ext cx="2601912" cy="0"/>
          </a:xfrm>
          <a:prstGeom prst="line">
            <a:avLst/>
          </a:prstGeom>
          <a:noFill/>
          <a:ln w="15875">
            <a:solidFill>
              <a:schemeClr val="bg2"/>
            </a:solidFill>
            <a:prstDash val="dash"/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502902" name="Line 62"/>
          <p:cNvSpPr>
            <a:spLocks noChangeShapeType="1"/>
          </p:cNvSpPr>
          <p:nvPr/>
        </p:nvSpPr>
        <p:spPr bwMode="auto">
          <a:xfrm>
            <a:off x="966788" y="6042025"/>
            <a:ext cx="2601912" cy="0"/>
          </a:xfrm>
          <a:prstGeom prst="line">
            <a:avLst/>
          </a:prstGeom>
          <a:noFill/>
          <a:ln w="15875">
            <a:solidFill>
              <a:schemeClr val="bg2"/>
            </a:solidFill>
            <a:prstDash val="dash"/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graphicFrame>
        <p:nvGraphicFramePr>
          <p:cNvPr id="502847" name="Object 64"/>
          <p:cNvGraphicFramePr>
            <a:graphicFrameLocks noChangeAspect="1"/>
          </p:cNvGraphicFramePr>
          <p:nvPr/>
        </p:nvGraphicFramePr>
        <p:xfrm>
          <a:off x="5476875" y="3686175"/>
          <a:ext cx="314960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854" name="Equation" r:id="rId4" imgW="3149600" imgH="673100" progId="Equation.DSMT4">
                  <p:embed/>
                </p:oleObj>
              </mc:Choice>
              <mc:Fallback>
                <p:oleObj name="Equation" r:id="rId4" imgW="3149600" imgH="673100" progId="Equation.DSMT4">
                  <p:embed/>
                  <p:pic>
                    <p:nvPicPr>
                      <p:cNvPr id="0" name="Picture 6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76875" y="3686175"/>
                        <a:ext cx="3149600" cy="673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02903" name="Line 64"/>
          <p:cNvSpPr>
            <a:spLocks noChangeShapeType="1"/>
          </p:cNvSpPr>
          <p:nvPr/>
        </p:nvSpPr>
        <p:spPr bwMode="auto">
          <a:xfrm>
            <a:off x="957263" y="6034088"/>
            <a:ext cx="928687" cy="0"/>
          </a:xfrm>
          <a:prstGeom prst="line">
            <a:avLst/>
          </a:prstGeom>
          <a:noFill/>
          <a:ln w="31750">
            <a:solidFill>
              <a:srgbClr val="00CC00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502904" name="Line 65"/>
          <p:cNvSpPr>
            <a:spLocks noChangeShapeType="1"/>
          </p:cNvSpPr>
          <p:nvPr/>
        </p:nvSpPr>
        <p:spPr bwMode="auto">
          <a:xfrm>
            <a:off x="1890713" y="5305425"/>
            <a:ext cx="300037" cy="0"/>
          </a:xfrm>
          <a:prstGeom prst="line">
            <a:avLst/>
          </a:prstGeom>
          <a:noFill/>
          <a:ln w="31750">
            <a:solidFill>
              <a:srgbClr val="00CC00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502850" name="Line 66"/>
          <p:cNvSpPr>
            <a:spLocks noChangeShapeType="1"/>
          </p:cNvSpPr>
          <p:nvPr/>
        </p:nvSpPr>
        <p:spPr bwMode="auto">
          <a:xfrm>
            <a:off x="2195513" y="4943475"/>
            <a:ext cx="1243012" cy="0"/>
          </a:xfrm>
          <a:prstGeom prst="line">
            <a:avLst/>
          </a:prstGeom>
          <a:noFill/>
          <a:ln w="31750">
            <a:solidFill>
              <a:srgbClr val="00CC00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502906" name="Rectangle 67"/>
          <p:cNvSpPr>
            <a:spLocks noChangeArrowheads="1"/>
          </p:cNvSpPr>
          <p:nvPr/>
        </p:nvSpPr>
        <p:spPr bwMode="auto">
          <a:xfrm>
            <a:off x="4170363" y="1881188"/>
            <a:ext cx="4354512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895350" lvl="1" indent="-715963">
              <a:lnSpc>
                <a:spcPct val="110000"/>
              </a:lnSpc>
              <a:buSzPct val="80000"/>
              <a:buFont typeface="Arial" charset="0"/>
              <a:buNone/>
            </a:pPr>
            <a:r>
              <a:rPr lang="en-ZA" sz="2300">
                <a:solidFill>
                  <a:srgbClr val="000066"/>
                </a:solidFill>
              </a:rPr>
              <a:t>E.g.	A car travels along a straight road…</a:t>
            </a:r>
          </a:p>
        </p:txBody>
      </p:sp>
      <p:sp>
        <p:nvSpPr>
          <p:cNvPr id="4" name="Line 72"/>
          <p:cNvSpPr>
            <a:spLocks noChangeShapeType="1"/>
          </p:cNvSpPr>
          <p:nvPr/>
        </p:nvSpPr>
        <p:spPr bwMode="auto">
          <a:xfrm>
            <a:off x="3441700" y="2930525"/>
            <a:ext cx="0" cy="1038225"/>
          </a:xfrm>
          <a:prstGeom prst="line">
            <a:avLst/>
          </a:prstGeom>
          <a:noFill/>
          <a:ln w="31750">
            <a:solidFill>
              <a:schemeClr val="tx1"/>
            </a:solidFill>
            <a:prstDash val="dash"/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5" name="Line 76"/>
          <p:cNvSpPr>
            <a:spLocks noChangeShapeType="1"/>
          </p:cNvSpPr>
          <p:nvPr/>
        </p:nvSpPr>
        <p:spPr bwMode="auto">
          <a:xfrm>
            <a:off x="2193925" y="3984625"/>
            <a:ext cx="1250950" cy="0"/>
          </a:xfrm>
          <a:prstGeom prst="line">
            <a:avLst/>
          </a:prstGeom>
          <a:noFill/>
          <a:ln w="31750">
            <a:solidFill>
              <a:schemeClr val="tx1"/>
            </a:solidFill>
            <a:prstDash val="dash"/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502909" name="Rectangle 78"/>
          <p:cNvSpPr>
            <a:spLocks noChangeArrowheads="1"/>
          </p:cNvSpPr>
          <p:nvPr/>
        </p:nvSpPr>
        <p:spPr bwMode="auto">
          <a:xfrm>
            <a:off x="3825875" y="2749550"/>
            <a:ext cx="850900" cy="39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 indent="1588">
              <a:lnSpc>
                <a:spcPct val="110000"/>
              </a:lnSpc>
            </a:pPr>
            <a:r>
              <a:rPr lang="en-US" sz="1800" b="1" i="1">
                <a:solidFill>
                  <a:srgbClr val="000066"/>
                </a:solidFill>
                <a:latin typeface="Times New Roman" pitchFamily="18" charset="0"/>
              </a:rPr>
              <a:t>t  </a:t>
            </a:r>
            <a:r>
              <a:rPr lang="en-US" sz="1800" b="1">
                <a:solidFill>
                  <a:srgbClr val="000066"/>
                </a:solidFill>
                <a:latin typeface="Times New Roman" pitchFamily="18" charset="0"/>
              </a:rPr>
              <a:t>(s)</a:t>
            </a:r>
            <a:endParaRPr lang="en-US" sz="1800" b="1" i="1">
              <a:solidFill>
                <a:srgbClr val="000066"/>
              </a:solidFill>
              <a:latin typeface="Times New Roman" pitchFamily="18" charset="0"/>
            </a:endParaRPr>
          </a:p>
        </p:txBody>
      </p:sp>
      <p:sp>
        <p:nvSpPr>
          <p:cNvPr id="502910" name="Rectangle 79"/>
          <p:cNvSpPr>
            <a:spLocks noChangeArrowheads="1"/>
          </p:cNvSpPr>
          <p:nvPr/>
        </p:nvSpPr>
        <p:spPr bwMode="auto">
          <a:xfrm>
            <a:off x="3825875" y="5118100"/>
            <a:ext cx="850900" cy="39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 indent="1588">
              <a:lnSpc>
                <a:spcPct val="110000"/>
              </a:lnSpc>
            </a:pPr>
            <a:r>
              <a:rPr lang="en-US" sz="1800" b="1" i="1">
                <a:solidFill>
                  <a:srgbClr val="000066"/>
                </a:solidFill>
                <a:latin typeface="Times New Roman" pitchFamily="18" charset="0"/>
              </a:rPr>
              <a:t>t  </a:t>
            </a:r>
            <a:r>
              <a:rPr lang="en-US" sz="1800" b="1">
                <a:solidFill>
                  <a:srgbClr val="000066"/>
                </a:solidFill>
                <a:latin typeface="Times New Roman" pitchFamily="18" charset="0"/>
              </a:rPr>
              <a:t>(s)</a:t>
            </a:r>
            <a:endParaRPr lang="en-US" sz="1800" b="1" i="1">
              <a:solidFill>
                <a:srgbClr val="000066"/>
              </a:solidFill>
              <a:latin typeface="Times New Roman" pitchFamily="18" charset="0"/>
            </a:endParaRPr>
          </a:p>
        </p:txBody>
      </p:sp>
      <p:sp>
        <p:nvSpPr>
          <p:cNvPr id="6" name="Freeform 80"/>
          <p:cNvSpPr>
            <a:spLocks/>
          </p:cNvSpPr>
          <p:nvPr/>
        </p:nvSpPr>
        <p:spPr bwMode="auto">
          <a:xfrm>
            <a:off x="2871788" y="3446463"/>
            <a:ext cx="3176587" cy="773112"/>
          </a:xfrm>
          <a:custGeom>
            <a:avLst/>
            <a:gdLst>
              <a:gd name="T0" fmla="*/ 2147483647 w 2001"/>
              <a:gd name="T1" fmla="*/ 2147483647 h 487"/>
              <a:gd name="T2" fmla="*/ 0 w 2001"/>
              <a:gd name="T3" fmla="*/ 2147483647 h 487"/>
              <a:gd name="T4" fmla="*/ 0 60000 65536"/>
              <a:gd name="T5" fmla="*/ 0 60000 65536"/>
              <a:gd name="T6" fmla="*/ 0 w 2001"/>
              <a:gd name="T7" fmla="*/ 0 h 487"/>
              <a:gd name="T8" fmla="*/ 2001 w 2001"/>
              <a:gd name="T9" fmla="*/ 487 h 487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001" h="487">
                <a:moveTo>
                  <a:pt x="2001" y="30"/>
                </a:moveTo>
                <a:cubicBezTo>
                  <a:pt x="1499" y="0"/>
                  <a:pt x="827" y="487"/>
                  <a:pt x="0" y="37"/>
                </a:cubicBezTo>
              </a:path>
            </a:pathLst>
          </a:custGeom>
          <a:noFill/>
          <a:ln w="22225">
            <a:solidFill>
              <a:srgbClr val="3366FF"/>
            </a:solidFill>
            <a:prstDash val="sysDot"/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7" name="Freeform 81"/>
          <p:cNvSpPr>
            <a:spLocks/>
          </p:cNvSpPr>
          <p:nvPr/>
        </p:nvSpPr>
        <p:spPr bwMode="auto">
          <a:xfrm>
            <a:off x="2954338" y="3494088"/>
            <a:ext cx="2930525" cy="1393825"/>
          </a:xfrm>
          <a:custGeom>
            <a:avLst/>
            <a:gdLst>
              <a:gd name="T0" fmla="*/ 2147483647 w 1846"/>
              <a:gd name="T1" fmla="*/ 2147483647 h 878"/>
              <a:gd name="T2" fmla="*/ 0 w 1846"/>
              <a:gd name="T3" fmla="*/ 2147483647 h 878"/>
              <a:gd name="T4" fmla="*/ 0 60000 65536"/>
              <a:gd name="T5" fmla="*/ 0 60000 65536"/>
              <a:gd name="T6" fmla="*/ 0 w 1846"/>
              <a:gd name="T7" fmla="*/ 0 h 878"/>
              <a:gd name="T8" fmla="*/ 1846 w 1846"/>
              <a:gd name="T9" fmla="*/ 878 h 878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846" h="878">
                <a:moveTo>
                  <a:pt x="1846" y="7"/>
                </a:moveTo>
                <a:cubicBezTo>
                  <a:pt x="1034" y="0"/>
                  <a:pt x="7" y="443"/>
                  <a:pt x="0" y="878"/>
                </a:cubicBezTo>
              </a:path>
            </a:pathLst>
          </a:custGeom>
          <a:noFill/>
          <a:ln w="22225">
            <a:solidFill>
              <a:srgbClr val="00CC00"/>
            </a:solidFill>
            <a:prstDash val="sysDot"/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8" name="Rectangle 82"/>
          <p:cNvSpPr>
            <a:spLocks noChangeArrowheads="1"/>
          </p:cNvSpPr>
          <p:nvPr/>
        </p:nvSpPr>
        <p:spPr bwMode="auto">
          <a:xfrm>
            <a:off x="5694363" y="3235325"/>
            <a:ext cx="1473200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 algn="ctr">
              <a:lnSpc>
                <a:spcPct val="110000"/>
              </a:lnSpc>
              <a:buSzPct val="80000"/>
              <a:buFont typeface="Arial" charset="0"/>
              <a:buNone/>
            </a:pPr>
            <a:r>
              <a:rPr lang="en-ZA" sz="2200">
                <a:solidFill>
                  <a:srgbClr val="00CC00"/>
                </a:solidFill>
              </a:rPr>
              <a:t>velocity</a:t>
            </a:r>
            <a:endParaRPr lang="en-US" sz="2200">
              <a:solidFill>
                <a:srgbClr val="00CC00"/>
              </a:solidFill>
            </a:endParaRPr>
          </a:p>
        </p:txBody>
      </p:sp>
      <p:sp>
        <p:nvSpPr>
          <p:cNvPr id="9" name="Rectangle 83"/>
          <p:cNvSpPr>
            <a:spLocks noChangeArrowheads="1"/>
          </p:cNvSpPr>
          <p:nvPr/>
        </p:nvSpPr>
        <p:spPr bwMode="auto">
          <a:xfrm>
            <a:off x="5895975" y="3233738"/>
            <a:ext cx="1146175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 algn="ctr">
              <a:lnSpc>
                <a:spcPct val="110000"/>
              </a:lnSpc>
              <a:buSzPct val="80000"/>
              <a:buFont typeface="Arial" charset="0"/>
              <a:buNone/>
            </a:pPr>
            <a:r>
              <a:rPr lang="en-ZA" sz="2200">
                <a:solidFill>
                  <a:srgbClr val="3366FF"/>
                </a:solidFill>
              </a:rPr>
              <a:t>slope</a:t>
            </a:r>
            <a:endParaRPr lang="en-US" sz="2200">
              <a:solidFill>
                <a:srgbClr val="3366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0" presetClass="exit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2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0" presetClass="exit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8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5028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0" presetClass="exit" presetSubtype="0" repeatCount="indefinite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0" presetClass="exit" presetSubtype="0" repeatCount="indefinite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2868" grpId="0"/>
      <p:bldP spid="502869" grpId="0"/>
      <p:bldP spid="502850" grpId="0" animBg="1"/>
      <p:bldP spid="4" grpId="0" animBg="1"/>
      <p:bldP spid="5" grpId="0" animBg="1"/>
      <p:bldP spid="6" grpId="0" animBg="1"/>
      <p:bldP spid="6" grpId="1" animBg="1"/>
      <p:bldP spid="7" grpId="0" animBg="1"/>
      <p:bldP spid="7" grpId="1" animBg="1"/>
      <p:bldP spid="8" grpId="0" build="allAtOnce"/>
      <p:bldP spid="9" grpId="0" build="allAtOnce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4033" name="Rectangle 3"/>
          <p:cNvSpPr>
            <a:spLocks noGrp="1" noChangeArrowheads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PHY1012F</a:t>
            </a:r>
          </a:p>
        </p:txBody>
      </p:sp>
      <p:sp>
        <p:nvSpPr>
          <p:cNvPr id="684034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721766D-022D-4F80-A911-0FDC617C74B7}" type="slidenum">
              <a:rPr lang="en-US" smtClean="0">
                <a:latin typeface="Koala"/>
              </a:rPr>
              <a:pPr>
                <a:defRPr/>
              </a:pPr>
              <a:t>34</a:t>
            </a:fld>
            <a:endParaRPr lang="en-US" smtClean="0">
              <a:latin typeface="Koala"/>
            </a:endParaRPr>
          </a:p>
        </p:txBody>
      </p:sp>
      <p:sp>
        <p:nvSpPr>
          <p:cNvPr id="506885" name="Line 5"/>
          <p:cNvSpPr>
            <a:spLocks noChangeShapeType="1"/>
          </p:cNvSpPr>
          <p:nvPr/>
        </p:nvSpPr>
        <p:spPr bwMode="auto">
          <a:xfrm>
            <a:off x="1889125" y="2354263"/>
            <a:ext cx="0" cy="3776662"/>
          </a:xfrm>
          <a:prstGeom prst="line">
            <a:avLst/>
          </a:prstGeom>
          <a:noFill/>
          <a:ln w="15875">
            <a:solidFill>
              <a:schemeClr val="bg2"/>
            </a:solidFill>
            <a:prstDash val="dash"/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506902" name="Line 22"/>
          <p:cNvSpPr>
            <a:spLocks noChangeShapeType="1"/>
          </p:cNvSpPr>
          <p:nvPr/>
        </p:nvSpPr>
        <p:spPr bwMode="auto">
          <a:xfrm>
            <a:off x="966788" y="5037138"/>
            <a:ext cx="2601912" cy="0"/>
          </a:xfrm>
          <a:prstGeom prst="line">
            <a:avLst/>
          </a:prstGeom>
          <a:noFill/>
          <a:ln w="15875">
            <a:solidFill>
              <a:schemeClr val="bg2"/>
            </a:solidFill>
            <a:prstDash val="dash"/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506903" name="Line 23"/>
          <p:cNvSpPr>
            <a:spLocks noChangeShapeType="1"/>
          </p:cNvSpPr>
          <p:nvPr/>
        </p:nvSpPr>
        <p:spPr bwMode="auto">
          <a:xfrm>
            <a:off x="966788" y="3986213"/>
            <a:ext cx="2601912" cy="0"/>
          </a:xfrm>
          <a:prstGeom prst="line">
            <a:avLst/>
          </a:prstGeom>
          <a:noFill/>
          <a:ln w="15875">
            <a:solidFill>
              <a:schemeClr val="bg2"/>
            </a:solidFill>
            <a:prstDash val="dash"/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506904" name="Line 24"/>
          <p:cNvSpPr>
            <a:spLocks noChangeShapeType="1"/>
          </p:cNvSpPr>
          <p:nvPr/>
        </p:nvSpPr>
        <p:spPr bwMode="auto">
          <a:xfrm>
            <a:off x="966788" y="3614738"/>
            <a:ext cx="2601912" cy="0"/>
          </a:xfrm>
          <a:prstGeom prst="line">
            <a:avLst/>
          </a:prstGeom>
          <a:noFill/>
          <a:ln w="15875">
            <a:solidFill>
              <a:schemeClr val="bg2"/>
            </a:solidFill>
            <a:prstDash val="dash"/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506905" name="Line 25"/>
          <p:cNvSpPr>
            <a:spLocks noChangeShapeType="1"/>
          </p:cNvSpPr>
          <p:nvPr/>
        </p:nvSpPr>
        <p:spPr bwMode="auto">
          <a:xfrm>
            <a:off x="966788" y="2405063"/>
            <a:ext cx="2601912" cy="0"/>
          </a:xfrm>
          <a:prstGeom prst="line">
            <a:avLst/>
          </a:prstGeom>
          <a:noFill/>
          <a:ln w="15875">
            <a:solidFill>
              <a:schemeClr val="bg2"/>
            </a:solidFill>
            <a:prstDash val="dash"/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506906" name="Line 26"/>
          <p:cNvSpPr>
            <a:spLocks noChangeShapeType="1"/>
          </p:cNvSpPr>
          <p:nvPr/>
        </p:nvSpPr>
        <p:spPr bwMode="auto">
          <a:xfrm>
            <a:off x="966788" y="2538413"/>
            <a:ext cx="2601912" cy="0"/>
          </a:xfrm>
          <a:prstGeom prst="line">
            <a:avLst/>
          </a:prstGeom>
          <a:noFill/>
          <a:ln w="15875">
            <a:solidFill>
              <a:schemeClr val="bg2"/>
            </a:solidFill>
            <a:prstDash val="dash"/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506911" name="Rectangle 31"/>
          <p:cNvSpPr>
            <a:spLocks noChangeArrowheads="1"/>
          </p:cNvSpPr>
          <p:nvPr/>
        </p:nvSpPr>
        <p:spPr bwMode="auto">
          <a:xfrm>
            <a:off x="4854575" y="2862263"/>
            <a:ext cx="3541713" cy="1617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SzPct val="80000"/>
              <a:buFont typeface="Arial" charset="0"/>
              <a:buNone/>
            </a:pPr>
            <a:r>
              <a:rPr lang="en-ZA" sz="2300">
                <a:solidFill>
                  <a:srgbClr val="000066"/>
                </a:solidFill>
              </a:rPr>
              <a:t>For the first 3 s the</a:t>
            </a:r>
            <a:br>
              <a:rPr lang="en-ZA" sz="2300">
                <a:solidFill>
                  <a:srgbClr val="000066"/>
                </a:solidFill>
              </a:rPr>
            </a:br>
            <a:r>
              <a:rPr lang="en-ZA" sz="2200">
                <a:solidFill>
                  <a:srgbClr val="000066"/>
                </a:solidFill>
              </a:rPr>
              <a:t/>
            </a:r>
            <a:br>
              <a:rPr lang="en-ZA" sz="2200">
                <a:solidFill>
                  <a:srgbClr val="000066"/>
                </a:solidFill>
              </a:rPr>
            </a:br>
            <a:r>
              <a:rPr lang="en-ZA" sz="2300">
                <a:solidFill>
                  <a:srgbClr val="000066"/>
                </a:solidFill>
              </a:rPr>
              <a:t>increases steadily from zero to 7 m/s.</a:t>
            </a:r>
            <a:endParaRPr lang="en-US" sz="2300">
              <a:solidFill>
                <a:srgbClr val="000066"/>
              </a:solidFill>
            </a:endParaRPr>
          </a:p>
        </p:txBody>
      </p:sp>
      <p:sp>
        <p:nvSpPr>
          <p:cNvPr id="684042" name="Rectangle 3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ZA" sz="2800" smtClean="0"/>
              <a:t>POSITION GRAPHS </a:t>
            </a:r>
            <a:r>
              <a:rPr lang="en-ZA" sz="2800" smtClean="0">
                <a:sym typeface="Symbol" pitchFamily="18" charset="2"/>
              </a:rPr>
              <a:t></a:t>
            </a:r>
            <a:r>
              <a:rPr lang="en-ZA" sz="2800" smtClean="0"/>
              <a:t> VELOCITY GRAPHS</a:t>
            </a:r>
            <a:endParaRPr lang="en-US" sz="2800" smtClean="0"/>
          </a:p>
        </p:txBody>
      </p:sp>
      <p:sp>
        <p:nvSpPr>
          <p:cNvPr id="684043" name="Rectangle 33"/>
          <p:cNvSpPr>
            <a:spLocks noChangeArrowheads="1"/>
          </p:cNvSpPr>
          <p:nvPr/>
        </p:nvSpPr>
        <p:spPr bwMode="auto">
          <a:xfrm>
            <a:off x="179388" y="1252538"/>
            <a:ext cx="8774112" cy="477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SzPct val="80000"/>
              <a:buFont typeface="Arial" charset="0"/>
              <a:buNone/>
            </a:pPr>
            <a:r>
              <a:rPr lang="en-ZA" sz="2300">
                <a:solidFill>
                  <a:srgbClr val="000066"/>
                </a:solidFill>
              </a:rPr>
              <a:t>Velocity is equivalent to the slope of a position graph. </a:t>
            </a:r>
          </a:p>
        </p:txBody>
      </p:sp>
      <p:sp>
        <p:nvSpPr>
          <p:cNvPr id="506914" name="Freeform 34"/>
          <p:cNvSpPr>
            <a:spLocks/>
          </p:cNvSpPr>
          <p:nvPr/>
        </p:nvSpPr>
        <p:spPr bwMode="auto">
          <a:xfrm>
            <a:off x="1552575" y="3494088"/>
            <a:ext cx="4508500" cy="849312"/>
          </a:xfrm>
          <a:custGeom>
            <a:avLst/>
            <a:gdLst>
              <a:gd name="T0" fmla="*/ 2147483647 w 2840"/>
              <a:gd name="T1" fmla="*/ 0 h 535"/>
              <a:gd name="T2" fmla="*/ 0 w 2840"/>
              <a:gd name="T3" fmla="*/ 2147483647 h 535"/>
              <a:gd name="T4" fmla="*/ 0 60000 65536"/>
              <a:gd name="T5" fmla="*/ 0 60000 65536"/>
              <a:gd name="T6" fmla="*/ 0 w 2840"/>
              <a:gd name="T7" fmla="*/ 0 h 535"/>
              <a:gd name="T8" fmla="*/ 2840 w 2840"/>
              <a:gd name="T9" fmla="*/ 535 h 535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840" h="535">
                <a:moveTo>
                  <a:pt x="2840" y="0"/>
                </a:moveTo>
                <a:cubicBezTo>
                  <a:pt x="1754" y="22"/>
                  <a:pt x="528" y="535"/>
                  <a:pt x="0" y="265"/>
                </a:cubicBezTo>
              </a:path>
            </a:pathLst>
          </a:custGeom>
          <a:noFill/>
          <a:ln w="22225">
            <a:solidFill>
              <a:srgbClr val="3366FF"/>
            </a:solidFill>
            <a:prstDash val="sysDot"/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grpSp>
        <p:nvGrpSpPr>
          <p:cNvPr id="506915" name="Group 35"/>
          <p:cNvGrpSpPr>
            <a:grpSpLocks/>
          </p:cNvGrpSpPr>
          <p:nvPr/>
        </p:nvGrpSpPr>
        <p:grpSpPr bwMode="auto">
          <a:xfrm>
            <a:off x="23813" y="1833563"/>
            <a:ext cx="4652962" cy="2362200"/>
            <a:chOff x="15" y="1155"/>
            <a:chExt cx="2931" cy="1488"/>
          </a:xfrm>
        </p:grpSpPr>
        <p:sp>
          <p:nvSpPr>
            <p:cNvPr id="684079" name="Rectangle 36"/>
            <p:cNvSpPr>
              <a:spLocks noChangeArrowheads="1"/>
            </p:cNvSpPr>
            <p:nvPr/>
          </p:nvSpPr>
          <p:spPr bwMode="auto">
            <a:xfrm>
              <a:off x="15" y="1155"/>
              <a:ext cx="583" cy="2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marL="179388" lvl="1" indent="1588">
                <a:lnSpc>
                  <a:spcPct val="110000"/>
                </a:lnSpc>
              </a:pPr>
              <a:r>
                <a:rPr lang="en-US" sz="1800" b="1" i="1">
                  <a:solidFill>
                    <a:srgbClr val="000066"/>
                  </a:solidFill>
                  <a:latin typeface="Times New Roman" pitchFamily="18" charset="0"/>
                </a:rPr>
                <a:t>x </a:t>
              </a:r>
              <a:r>
                <a:rPr lang="en-US" sz="1800" b="1">
                  <a:solidFill>
                    <a:srgbClr val="000066"/>
                  </a:solidFill>
                  <a:latin typeface="Times New Roman" pitchFamily="18" charset="0"/>
                </a:rPr>
                <a:t>(m)</a:t>
              </a:r>
              <a:endParaRPr lang="en-US" sz="1800" b="1" i="1">
                <a:solidFill>
                  <a:srgbClr val="000066"/>
                </a:solidFill>
                <a:latin typeface="Times New Roman" pitchFamily="18" charset="0"/>
              </a:endParaRPr>
            </a:p>
          </p:txBody>
        </p:sp>
        <p:sp>
          <p:nvSpPr>
            <p:cNvPr id="684080" name="Line 37"/>
            <p:cNvSpPr>
              <a:spLocks noChangeShapeType="1"/>
            </p:cNvSpPr>
            <p:nvPr/>
          </p:nvSpPr>
          <p:spPr bwMode="auto">
            <a:xfrm>
              <a:off x="520" y="1848"/>
              <a:ext cx="1992" cy="1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triangl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684081" name="Rectangle 38"/>
            <p:cNvSpPr>
              <a:spLocks noChangeArrowheads="1"/>
            </p:cNvSpPr>
            <p:nvPr/>
          </p:nvSpPr>
          <p:spPr bwMode="auto">
            <a:xfrm>
              <a:off x="2410" y="1732"/>
              <a:ext cx="536" cy="2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marL="179388" lvl="1" indent="1588">
                <a:lnSpc>
                  <a:spcPct val="110000"/>
                </a:lnSpc>
              </a:pPr>
              <a:r>
                <a:rPr lang="en-US" sz="1800" b="1" i="1">
                  <a:solidFill>
                    <a:srgbClr val="000066"/>
                  </a:solidFill>
                  <a:latin typeface="Times New Roman" pitchFamily="18" charset="0"/>
                </a:rPr>
                <a:t>t  </a:t>
              </a:r>
              <a:r>
                <a:rPr lang="en-US" sz="1800" b="1">
                  <a:solidFill>
                    <a:srgbClr val="000066"/>
                  </a:solidFill>
                  <a:latin typeface="Times New Roman" pitchFamily="18" charset="0"/>
                </a:rPr>
                <a:t>(s)</a:t>
              </a:r>
              <a:endParaRPr lang="en-US" sz="1800" b="1" i="1">
                <a:solidFill>
                  <a:srgbClr val="000066"/>
                </a:solidFill>
                <a:latin typeface="Times New Roman" pitchFamily="18" charset="0"/>
              </a:endParaRPr>
            </a:p>
          </p:txBody>
        </p:sp>
        <p:sp>
          <p:nvSpPr>
            <p:cNvPr id="684082" name="Line 39"/>
            <p:cNvSpPr>
              <a:spLocks noChangeShapeType="1"/>
            </p:cNvSpPr>
            <p:nvPr/>
          </p:nvSpPr>
          <p:spPr bwMode="auto">
            <a:xfrm>
              <a:off x="994" y="1849"/>
              <a:ext cx="0" cy="65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684083" name="Rectangle 40"/>
            <p:cNvSpPr>
              <a:spLocks noChangeArrowheads="1"/>
            </p:cNvSpPr>
            <p:nvPr/>
          </p:nvSpPr>
          <p:spPr bwMode="auto">
            <a:xfrm>
              <a:off x="167" y="2057"/>
              <a:ext cx="380" cy="2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algn="ctr">
                <a:lnSpc>
                  <a:spcPct val="105000"/>
                </a:lnSpc>
              </a:pPr>
              <a:r>
                <a:rPr lang="en-GB" sz="2000" b="1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–</a:t>
              </a:r>
              <a:r>
                <a:rPr lang="en-GB" sz="2000" b="1">
                  <a:solidFill>
                    <a:srgbClr val="000000"/>
                  </a:solidFill>
                  <a:latin typeface="Times New Roman" pitchFamily="18" charset="0"/>
                </a:rPr>
                <a:t>10</a:t>
              </a:r>
              <a:endParaRPr lang="en-US" sz="2000" b="1" baseline="-250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684084" name="Line 41"/>
            <p:cNvSpPr>
              <a:spLocks noChangeShapeType="1"/>
            </p:cNvSpPr>
            <p:nvPr/>
          </p:nvSpPr>
          <p:spPr bwMode="auto">
            <a:xfrm>
              <a:off x="799" y="1849"/>
              <a:ext cx="0" cy="65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684085" name="Line 42"/>
            <p:cNvSpPr>
              <a:spLocks noChangeShapeType="1"/>
            </p:cNvSpPr>
            <p:nvPr/>
          </p:nvSpPr>
          <p:spPr bwMode="auto">
            <a:xfrm>
              <a:off x="1385" y="1849"/>
              <a:ext cx="0" cy="65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684086" name="Line 43"/>
            <p:cNvSpPr>
              <a:spLocks noChangeShapeType="1"/>
            </p:cNvSpPr>
            <p:nvPr/>
          </p:nvSpPr>
          <p:spPr bwMode="auto">
            <a:xfrm>
              <a:off x="1189" y="1849"/>
              <a:ext cx="0" cy="65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684087" name="Line 44"/>
            <p:cNvSpPr>
              <a:spLocks noChangeShapeType="1"/>
            </p:cNvSpPr>
            <p:nvPr/>
          </p:nvSpPr>
          <p:spPr bwMode="auto">
            <a:xfrm>
              <a:off x="1580" y="1849"/>
              <a:ext cx="0" cy="65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684088" name="Line 45"/>
            <p:cNvSpPr>
              <a:spLocks noChangeShapeType="1"/>
            </p:cNvSpPr>
            <p:nvPr/>
          </p:nvSpPr>
          <p:spPr bwMode="auto">
            <a:xfrm>
              <a:off x="2166" y="1849"/>
              <a:ext cx="0" cy="65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684089" name="Line 46"/>
            <p:cNvSpPr>
              <a:spLocks noChangeShapeType="1"/>
            </p:cNvSpPr>
            <p:nvPr/>
          </p:nvSpPr>
          <p:spPr bwMode="auto">
            <a:xfrm>
              <a:off x="1971" y="1849"/>
              <a:ext cx="0" cy="65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684090" name="Line 47"/>
            <p:cNvSpPr>
              <a:spLocks noChangeShapeType="1"/>
            </p:cNvSpPr>
            <p:nvPr/>
          </p:nvSpPr>
          <p:spPr bwMode="auto">
            <a:xfrm>
              <a:off x="1775" y="1849"/>
              <a:ext cx="0" cy="65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684091" name="Rectangle 48"/>
            <p:cNvSpPr>
              <a:spLocks noChangeArrowheads="1"/>
            </p:cNvSpPr>
            <p:nvPr/>
          </p:nvSpPr>
          <p:spPr bwMode="auto">
            <a:xfrm>
              <a:off x="842" y="1866"/>
              <a:ext cx="304" cy="2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algn="ctr">
                <a:lnSpc>
                  <a:spcPct val="105000"/>
                </a:lnSpc>
              </a:pPr>
              <a:r>
                <a:rPr lang="en-GB" sz="2000" b="1">
                  <a:solidFill>
                    <a:srgbClr val="000000"/>
                  </a:solidFill>
                  <a:latin typeface="Times New Roman" pitchFamily="18" charset="0"/>
                </a:rPr>
                <a:t>2</a:t>
              </a:r>
              <a:endParaRPr lang="en-US" sz="2000" b="1" baseline="-250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684092" name="Rectangle 49"/>
            <p:cNvSpPr>
              <a:spLocks noChangeArrowheads="1"/>
            </p:cNvSpPr>
            <p:nvPr/>
          </p:nvSpPr>
          <p:spPr bwMode="auto">
            <a:xfrm>
              <a:off x="1227" y="1866"/>
              <a:ext cx="304" cy="2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algn="ctr">
                <a:lnSpc>
                  <a:spcPct val="105000"/>
                </a:lnSpc>
              </a:pPr>
              <a:r>
                <a:rPr lang="en-GB" sz="2000" b="1">
                  <a:solidFill>
                    <a:srgbClr val="000000"/>
                  </a:solidFill>
                  <a:latin typeface="Times New Roman" pitchFamily="18" charset="0"/>
                </a:rPr>
                <a:t>4</a:t>
              </a:r>
              <a:endParaRPr lang="en-US" sz="2000" b="1" baseline="-250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684093" name="Rectangle 50"/>
            <p:cNvSpPr>
              <a:spLocks noChangeArrowheads="1"/>
            </p:cNvSpPr>
            <p:nvPr/>
          </p:nvSpPr>
          <p:spPr bwMode="auto">
            <a:xfrm>
              <a:off x="1618" y="1866"/>
              <a:ext cx="304" cy="2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algn="ctr">
                <a:lnSpc>
                  <a:spcPct val="105000"/>
                </a:lnSpc>
              </a:pPr>
              <a:r>
                <a:rPr lang="en-GB" sz="2000" b="1">
                  <a:solidFill>
                    <a:srgbClr val="000000"/>
                  </a:solidFill>
                  <a:latin typeface="Times New Roman" pitchFamily="18" charset="0"/>
                </a:rPr>
                <a:t>6</a:t>
              </a:r>
              <a:endParaRPr lang="en-US" sz="2000" b="1" baseline="-250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684094" name="Rectangle 51"/>
            <p:cNvSpPr>
              <a:spLocks noChangeArrowheads="1"/>
            </p:cNvSpPr>
            <p:nvPr/>
          </p:nvSpPr>
          <p:spPr bwMode="auto">
            <a:xfrm>
              <a:off x="346" y="1736"/>
              <a:ext cx="201" cy="2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algn="ctr">
                <a:lnSpc>
                  <a:spcPct val="105000"/>
                </a:lnSpc>
              </a:pPr>
              <a:r>
                <a:rPr lang="en-GB" sz="2000" b="1">
                  <a:solidFill>
                    <a:srgbClr val="000000"/>
                  </a:solidFill>
                  <a:latin typeface="Times New Roman" pitchFamily="18" charset="0"/>
                </a:rPr>
                <a:t>0</a:t>
              </a:r>
              <a:endParaRPr lang="en-US" sz="2000" b="1" baseline="-250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684095" name="Line 52"/>
            <p:cNvSpPr>
              <a:spLocks noChangeShapeType="1"/>
            </p:cNvSpPr>
            <p:nvPr/>
          </p:nvSpPr>
          <p:spPr bwMode="auto">
            <a:xfrm flipV="1">
              <a:off x="602" y="1236"/>
              <a:ext cx="2" cy="1377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triangl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684096" name="Line 53"/>
            <p:cNvSpPr>
              <a:spLocks noChangeShapeType="1"/>
            </p:cNvSpPr>
            <p:nvPr/>
          </p:nvSpPr>
          <p:spPr bwMode="auto">
            <a:xfrm>
              <a:off x="527" y="2507"/>
              <a:ext cx="78" cy="0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684097" name="Line 54"/>
            <p:cNvSpPr>
              <a:spLocks noChangeShapeType="1"/>
            </p:cNvSpPr>
            <p:nvPr/>
          </p:nvSpPr>
          <p:spPr bwMode="auto">
            <a:xfrm>
              <a:off x="527" y="2176"/>
              <a:ext cx="78" cy="0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684098" name="Line 55"/>
            <p:cNvSpPr>
              <a:spLocks noChangeShapeType="1"/>
            </p:cNvSpPr>
            <p:nvPr/>
          </p:nvSpPr>
          <p:spPr bwMode="auto">
            <a:xfrm>
              <a:off x="527" y="1516"/>
              <a:ext cx="78" cy="0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684099" name="Line 56"/>
            <p:cNvSpPr>
              <a:spLocks noChangeShapeType="1"/>
            </p:cNvSpPr>
            <p:nvPr/>
          </p:nvSpPr>
          <p:spPr bwMode="auto">
            <a:xfrm>
              <a:off x="527" y="1847"/>
              <a:ext cx="78" cy="0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684100" name="Rectangle 57"/>
            <p:cNvSpPr>
              <a:spLocks noChangeArrowheads="1"/>
            </p:cNvSpPr>
            <p:nvPr/>
          </p:nvSpPr>
          <p:spPr bwMode="auto">
            <a:xfrm>
              <a:off x="167" y="2383"/>
              <a:ext cx="380" cy="2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algn="ctr">
                <a:lnSpc>
                  <a:spcPct val="105000"/>
                </a:lnSpc>
              </a:pPr>
              <a:r>
                <a:rPr lang="en-GB" sz="2000" b="1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–</a:t>
              </a:r>
              <a:r>
                <a:rPr lang="en-GB" sz="2000" b="1">
                  <a:solidFill>
                    <a:srgbClr val="000000"/>
                  </a:solidFill>
                  <a:latin typeface="Times New Roman" pitchFamily="18" charset="0"/>
                </a:rPr>
                <a:t>20</a:t>
              </a:r>
              <a:endParaRPr lang="en-US" sz="2000" b="1" baseline="-250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684101" name="Rectangle 58"/>
            <p:cNvSpPr>
              <a:spLocks noChangeArrowheads="1"/>
            </p:cNvSpPr>
            <p:nvPr/>
          </p:nvSpPr>
          <p:spPr bwMode="auto">
            <a:xfrm>
              <a:off x="265" y="1410"/>
              <a:ext cx="282" cy="2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algn="ctr">
                <a:lnSpc>
                  <a:spcPct val="105000"/>
                </a:lnSpc>
              </a:pPr>
              <a:r>
                <a:rPr lang="en-GB" sz="2000" b="1">
                  <a:solidFill>
                    <a:srgbClr val="000000"/>
                  </a:solidFill>
                  <a:latin typeface="Times New Roman" pitchFamily="18" charset="0"/>
                </a:rPr>
                <a:t>10</a:t>
              </a:r>
              <a:endParaRPr lang="en-US" sz="2000" b="1" baseline="-250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684102" name="Rectangle 59"/>
            <p:cNvSpPr>
              <a:spLocks noChangeArrowheads="1"/>
            </p:cNvSpPr>
            <p:nvPr/>
          </p:nvSpPr>
          <p:spPr bwMode="auto">
            <a:xfrm>
              <a:off x="2009" y="1866"/>
              <a:ext cx="303" cy="2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algn="ctr">
                <a:lnSpc>
                  <a:spcPct val="105000"/>
                </a:lnSpc>
              </a:pPr>
              <a:r>
                <a:rPr lang="en-GB" sz="2000" b="1">
                  <a:solidFill>
                    <a:srgbClr val="000000"/>
                  </a:solidFill>
                  <a:latin typeface="Times New Roman" pitchFamily="18" charset="0"/>
                </a:rPr>
                <a:t>8</a:t>
              </a:r>
              <a:endParaRPr lang="en-US" sz="2000" b="1" baseline="-250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</p:grpSp>
      <p:sp>
        <p:nvSpPr>
          <p:cNvPr id="506940" name="Line 60"/>
          <p:cNvSpPr>
            <a:spLocks noChangeShapeType="1"/>
          </p:cNvSpPr>
          <p:nvPr/>
        </p:nvSpPr>
        <p:spPr bwMode="auto">
          <a:xfrm flipV="1">
            <a:off x="957263" y="5030788"/>
            <a:ext cx="928687" cy="1003300"/>
          </a:xfrm>
          <a:prstGeom prst="line">
            <a:avLst/>
          </a:prstGeom>
          <a:noFill/>
          <a:ln w="31750">
            <a:solidFill>
              <a:srgbClr val="00CC00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506941" name="Rectangle 61"/>
          <p:cNvSpPr>
            <a:spLocks noChangeArrowheads="1"/>
          </p:cNvSpPr>
          <p:nvPr/>
        </p:nvSpPr>
        <p:spPr bwMode="auto">
          <a:xfrm>
            <a:off x="4170363" y="1881188"/>
            <a:ext cx="4354512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895350" lvl="1" indent="-715963">
              <a:lnSpc>
                <a:spcPct val="110000"/>
              </a:lnSpc>
              <a:buSzPct val="80000"/>
              <a:buFont typeface="Arial" charset="0"/>
              <a:buNone/>
            </a:pPr>
            <a:r>
              <a:rPr lang="en-ZA" sz="2300">
                <a:solidFill>
                  <a:srgbClr val="000066"/>
                </a:solidFill>
              </a:rPr>
              <a:t>E.g.	A car travels along a straight road…</a:t>
            </a:r>
          </a:p>
        </p:txBody>
      </p:sp>
      <p:sp>
        <p:nvSpPr>
          <p:cNvPr id="506942" name="Rectangle 62"/>
          <p:cNvSpPr>
            <a:spLocks noChangeArrowheads="1"/>
          </p:cNvSpPr>
          <p:nvPr/>
        </p:nvSpPr>
        <p:spPr bwMode="auto">
          <a:xfrm>
            <a:off x="5694363" y="3235325"/>
            <a:ext cx="1473200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 algn="ctr">
              <a:lnSpc>
                <a:spcPct val="110000"/>
              </a:lnSpc>
              <a:buSzPct val="80000"/>
              <a:buFont typeface="Arial" charset="0"/>
              <a:buNone/>
            </a:pPr>
            <a:r>
              <a:rPr lang="en-ZA" sz="2200">
                <a:solidFill>
                  <a:srgbClr val="00CC00"/>
                </a:solidFill>
              </a:rPr>
              <a:t>velocity</a:t>
            </a:r>
            <a:endParaRPr lang="en-US" sz="2200">
              <a:solidFill>
                <a:srgbClr val="00CC00"/>
              </a:solidFill>
            </a:endParaRPr>
          </a:p>
        </p:txBody>
      </p:sp>
      <p:sp>
        <p:nvSpPr>
          <p:cNvPr id="506943" name="Rectangle 63"/>
          <p:cNvSpPr>
            <a:spLocks noChangeArrowheads="1"/>
          </p:cNvSpPr>
          <p:nvPr/>
        </p:nvSpPr>
        <p:spPr bwMode="auto">
          <a:xfrm>
            <a:off x="5895975" y="3233738"/>
            <a:ext cx="1146175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 algn="ctr">
              <a:lnSpc>
                <a:spcPct val="110000"/>
              </a:lnSpc>
              <a:buSzPct val="80000"/>
              <a:buFont typeface="Arial" charset="0"/>
              <a:buNone/>
            </a:pPr>
            <a:r>
              <a:rPr lang="en-ZA" sz="2200">
                <a:solidFill>
                  <a:srgbClr val="3366FF"/>
                </a:solidFill>
              </a:rPr>
              <a:t>slope</a:t>
            </a:r>
            <a:endParaRPr lang="en-US" sz="2200">
              <a:solidFill>
                <a:srgbClr val="3366FF"/>
              </a:solidFill>
            </a:endParaRPr>
          </a:p>
        </p:txBody>
      </p:sp>
      <p:sp>
        <p:nvSpPr>
          <p:cNvPr id="506944" name="Freeform 64"/>
          <p:cNvSpPr>
            <a:spLocks/>
          </p:cNvSpPr>
          <p:nvPr/>
        </p:nvSpPr>
        <p:spPr bwMode="auto">
          <a:xfrm>
            <a:off x="863600" y="3505200"/>
            <a:ext cx="5068888" cy="2057400"/>
          </a:xfrm>
          <a:custGeom>
            <a:avLst/>
            <a:gdLst>
              <a:gd name="T0" fmla="*/ 2147483647 w 3193"/>
              <a:gd name="T1" fmla="*/ 0 h 1296"/>
              <a:gd name="T2" fmla="*/ 2147483647 w 3193"/>
              <a:gd name="T3" fmla="*/ 2147483647 h 1296"/>
              <a:gd name="T4" fmla="*/ 0 60000 65536"/>
              <a:gd name="T5" fmla="*/ 0 60000 65536"/>
              <a:gd name="T6" fmla="*/ 0 w 3193"/>
              <a:gd name="T7" fmla="*/ 0 h 1296"/>
              <a:gd name="T8" fmla="*/ 3193 w 3193"/>
              <a:gd name="T9" fmla="*/ 1296 h 129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193" h="1296">
                <a:moveTo>
                  <a:pt x="3193" y="0"/>
                </a:moveTo>
                <a:cubicBezTo>
                  <a:pt x="2245" y="48"/>
                  <a:pt x="0" y="652"/>
                  <a:pt x="284" y="1296"/>
                </a:cubicBezTo>
              </a:path>
            </a:pathLst>
          </a:custGeom>
          <a:noFill/>
          <a:ln w="22225">
            <a:solidFill>
              <a:srgbClr val="00CC00"/>
            </a:solidFill>
            <a:prstDash val="sysDot"/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grpSp>
        <p:nvGrpSpPr>
          <p:cNvPr id="506953" name="Group 73"/>
          <p:cNvGrpSpPr>
            <a:grpSpLocks/>
          </p:cNvGrpSpPr>
          <p:nvPr/>
        </p:nvGrpSpPr>
        <p:grpSpPr bwMode="auto">
          <a:xfrm>
            <a:off x="0" y="4368800"/>
            <a:ext cx="4676775" cy="2068513"/>
            <a:chOff x="0" y="2752"/>
            <a:chExt cx="2946" cy="1303"/>
          </a:xfrm>
        </p:grpSpPr>
        <p:sp>
          <p:nvSpPr>
            <p:cNvPr id="684053" name="Rectangle 27"/>
            <p:cNvSpPr>
              <a:spLocks noChangeArrowheads="1"/>
            </p:cNvSpPr>
            <p:nvPr/>
          </p:nvSpPr>
          <p:spPr bwMode="auto">
            <a:xfrm>
              <a:off x="0" y="2752"/>
              <a:ext cx="746" cy="2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marL="179388" lvl="1" indent="1588">
                <a:lnSpc>
                  <a:spcPct val="110000"/>
                </a:lnSpc>
              </a:pPr>
              <a:r>
                <a:rPr lang="en-US" sz="1800" b="1" i="1">
                  <a:solidFill>
                    <a:srgbClr val="000066"/>
                  </a:solidFill>
                  <a:latin typeface="Times New Roman" pitchFamily="18" charset="0"/>
                </a:rPr>
                <a:t>v</a:t>
              </a:r>
              <a:r>
                <a:rPr lang="en-US" sz="1800" b="1" i="1" baseline="-25000">
                  <a:solidFill>
                    <a:srgbClr val="000066"/>
                  </a:solidFill>
                  <a:latin typeface="Times New Roman" pitchFamily="18" charset="0"/>
                </a:rPr>
                <a:t>x</a:t>
              </a:r>
              <a:r>
                <a:rPr lang="en-US" sz="1800" b="1" i="1">
                  <a:solidFill>
                    <a:srgbClr val="000066"/>
                  </a:solidFill>
                  <a:latin typeface="Times New Roman" pitchFamily="18" charset="0"/>
                </a:rPr>
                <a:t> </a:t>
              </a:r>
              <a:r>
                <a:rPr lang="en-US" sz="1800" b="1">
                  <a:solidFill>
                    <a:srgbClr val="000066"/>
                  </a:solidFill>
                  <a:latin typeface="Times New Roman" pitchFamily="18" charset="0"/>
                </a:rPr>
                <a:t>(m/s)</a:t>
              </a:r>
              <a:endParaRPr lang="en-US" sz="1800" b="1" i="1">
                <a:solidFill>
                  <a:srgbClr val="000066"/>
                </a:solidFill>
                <a:latin typeface="Times New Roman" pitchFamily="18" charset="0"/>
              </a:endParaRPr>
            </a:p>
          </p:txBody>
        </p:sp>
        <p:grpSp>
          <p:nvGrpSpPr>
            <p:cNvPr id="684054" name="Group 6"/>
            <p:cNvGrpSpPr>
              <a:grpSpLocks/>
            </p:cNvGrpSpPr>
            <p:nvPr/>
          </p:nvGrpSpPr>
          <p:grpSpPr bwMode="auto">
            <a:xfrm>
              <a:off x="316" y="3665"/>
              <a:ext cx="2630" cy="390"/>
              <a:chOff x="316" y="3665"/>
              <a:chExt cx="2630" cy="390"/>
            </a:xfrm>
          </p:grpSpPr>
          <p:sp>
            <p:nvSpPr>
              <p:cNvPr id="684064" name="Line 7"/>
              <p:cNvSpPr>
                <a:spLocks noChangeShapeType="1"/>
              </p:cNvSpPr>
              <p:nvPr/>
            </p:nvSpPr>
            <p:spPr bwMode="auto">
              <a:xfrm>
                <a:off x="520" y="3803"/>
                <a:ext cx="1992" cy="1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 type="triangl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684065" name="Rectangle 8"/>
              <p:cNvSpPr>
                <a:spLocks noChangeArrowheads="1"/>
              </p:cNvSpPr>
              <p:nvPr/>
            </p:nvSpPr>
            <p:spPr bwMode="auto">
              <a:xfrm>
                <a:off x="842" y="3795"/>
                <a:ext cx="304" cy="26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90000" tIns="46800" rIns="90000" bIns="46800">
                <a:spAutoFit/>
              </a:bodyPr>
              <a:lstStyle/>
              <a:p>
                <a:pPr algn="ctr">
                  <a:lnSpc>
                    <a:spcPct val="105000"/>
                  </a:lnSpc>
                </a:pPr>
                <a:r>
                  <a:rPr lang="en-GB" sz="2000" b="1">
                    <a:solidFill>
                      <a:srgbClr val="000000"/>
                    </a:solidFill>
                    <a:latin typeface="Times New Roman" pitchFamily="18" charset="0"/>
                  </a:rPr>
                  <a:t>2</a:t>
                </a:r>
                <a:endParaRPr lang="en-US" sz="2000" b="1" baseline="-2500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684066" name="Rectangle 9"/>
              <p:cNvSpPr>
                <a:spLocks noChangeArrowheads="1"/>
              </p:cNvSpPr>
              <p:nvPr/>
            </p:nvSpPr>
            <p:spPr bwMode="auto">
              <a:xfrm>
                <a:off x="1227" y="3795"/>
                <a:ext cx="304" cy="26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90000" tIns="46800" rIns="90000" bIns="46800">
                <a:spAutoFit/>
              </a:bodyPr>
              <a:lstStyle/>
              <a:p>
                <a:pPr algn="ctr">
                  <a:lnSpc>
                    <a:spcPct val="105000"/>
                  </a:lnSpc>
                </a:pPr>
                <a:r>
                  <a:rPr lang="en-GB" sz="2000" b="1">
                    <a:solidFill>
                      <a:srgbClr val="000000"/>
                    </a:solidFill>
                    <a:latin typeface="Times New Roman" pitchFamily="18" charset="0"/>
                  </a:rPr>
                  <a:t>4</a:t>
                </a:r>
                <a:endParaRPr lang="en-US" sz="2000" b="1" baseline="-2500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684067" name="Rectangle 10"/>
              <p:cNvSpPr>
                <a:spLocks noChangeArrowheads="1"/>
              </p:cNvSpPr>
              <p:nvPr/>
            </p:nvSpPr>
            <p:spPr bwMode="auto">
              <a:xfrm>
                <a:off x="1618" y="3795"/>
                <a:ext cx="304" cy="26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90000" tIns="46800" rIns="90000" bIns="46800">
                <a:spAutoFit/>
              </a:bodyPr>
              <a:lstStyle/>
              <a:p>
                <a:pPr algn="ctr">
                  <a:lnSpc>
                    <a:spcPct val="105000"/>
                  </a:lnSpc>
                </a:pPr>
                <a:r>
                  <a:rPr lang="en-GB" sz="2000" b="1">
                    <a:solidFill>
                      <a:srgbClr val="000000"/>
                    </a:solidFill>
                    <a:latin typeface="Times New Roman" pitchFamily="18" charset="0"/>
                  </a:rPr>
                  <a:t>6</a:t>
                </a:r>
                <a:endParaRPr lang="en-US" sz="2000" b="1" baseline="-2500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684068" name="Rectangle 11"/>
              <p:cNvSpPr>
                <a:spLocks noChangeArrowheads="1"/>
              </p:cNvSpPr>
              <p:nvPr/>
            </p:nvSpPr>
            <p:spPr bwMode="auto">
              <a:xfrm>
                <a:off x="316" y="3665"/>
                <a:ext cx="201" cy="26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90000" tIns="46800" rIns="90000" bIns="46800">
                <a:spAutoFit/>
              </a:bodyPr>
              <a:lstStyle/>
              <a:p>
                <a:pPr algn="r">
                  <a:lnSpc>
                    <a:spcPct val="105000"/>
                  </a:lnSpc>
                </a:pPr>
                <a:r>
                  <a:rPr lang="en-GB" sz="2000" b="1">
                    <a:solidFill>
                      <a:srgbClr val="000000"/>
                    </a:solidFill>
                    <a:latin typeface="Times New Roman" pitchFamily="18" charset="0"/>
                  </a:rPr>
                  <a:t>0</a:t>
                </a:r>
                <a:endParaRPr lang="en-US" sz="2000" b="1" baseline="-2500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684069" name="Rectangle 12"/>
              <p:cNvSpPr>
                <a:spLocks noChangeArrowheads="1"/>
              </p:cNvSpPr>
              <p:nvPr/>
            </p:nvSpPr>
            <p:spPr bwMode="auto">
              <a:xfrm>
                <a:off x="2009" y="3795"/>
                <a:ext cx="303" cy="25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90000" tIns="46800" rIns="90000" bIns="46800">
                <a:spAutoFit/>
              </a:bodyPr>
              <a:lstStyle/>
              <a:p>
                <a:pPr algn="ctr">
                  <a:lnSpc>
                    <a:spcPct val="105000"/>
                  </a:lnSpc>
                </a:pPr>
                <a:r>
                  <a:rPr lang="en-GB" sz="2000" b="1">
                    <a:solidFill>
                      <a:srgbClr val="000000"/>
                    </a:solidFill>
                    <a:latin typeface="Times New Roman" pitchFamily="18" charset="0"/>
                  </a:rPr>
                  <a:t>8</a:t>
                </a:r>
                <a:endParaRPr lang="en-US" sz="2000" b="1" baseline="-2500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684070" name="Line 13"/>
              <p:cNvSpPr>
                <a:spLocks noChangeShapeType="1"/>
              </p:cNvSpPr>
              <p:nvPr/>
            </p:nvSpPr>
            <p:spPr bwMode="auto">
              <a:xfrm>
                <a:off x="994" y="3804"/>
                <a:ext cx="0" cy="45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684071" name="Line 14"/>
              <p:cNvSpPr>
                <a:spLocks noChangeShapeType="1"/>
              </p:cNvSpPr>
              <p:nvPr/>
            </p:nvSpPr>
            <p:spPr bwMode="auto">
              <a:xfrm>
                <a:off x="799" y="3804"/>
                <a:ext cx="0" cy="45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684072" name="Line 15"/>
              <p:cNvSpPr>
                <a:spLocks noChangeShapeType="1"/>
              </p:cNvSpPr>
              <p:nvPr/>
            </p:nvSpPr>
            <p:spPr bwMode="auto">
              <a:xfrm>
                <a:off x="1385" y="3804"/>
                <a:ext cx="0" cy="45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684073" name="Line 16"/>
              <p:cNvSpPr>
                <a:spLocks noChangeShapeType="1"/>
              </p:cNvSpPr>
              <p:nvPr/>
            </p:nvSpPr>
            <p:spPr bwMode="auto">
              <a:xfrm>
                <a:off x="1189" y="3804"/>
                <a:ext cx="0" cy="45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684074" name="Line 17"/>
              <p:cNvSpPr>
                <a:spLocks noChangeShapeType="1"/>
              </p:cNvSpPr>
              <p:nvPr/>
            </p:nvSpPr>
            <p:spPr bwMode="auto">
              <a:xfrm>
                <a:off x="1580" y="3804"/>
                <a:ext cx="0" cy="45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684075" name="Line 18"/>
              <p:cNvSpPr>
                <a:spLocks noChangeShapeType="1"/>
              </p:cNvSpPr>
              <p:nvPr/>
            </p:nvSpPr>
            <p:spPr bwMode="auto">
              <a:xfrm>
                <a:off x="2166" y="3804"/>
                <a:ext cx="0" cy="45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684076" name="Line 19"/>
              <p:cNvSpPr>
                <a:spLocks noChangeShapeType="1"/>
              </p:cNvSpPr>
              <p:nvPr/>
            </p:nvSpPr>
            <p:spPr bwMode="auto">
              <a:xfrm>
                <a:off x="1971" y="3804"/>
                <a:ext cx="0" cy="45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684077" name="Line 20"/>
              <p:cNvSpPr>
                <a:spLocks noChangeShapeType="1"/>
              </p:cNvSpPr>
              <p:nvPr/>
            </p:nvSpPr>
            <p:spPr bwMode="auto">
              <a:xfrm>
                <a:off x="1775" y="3804"/>
                <a:ext cx="0" cy="45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684078" name="Rectangle 21"/>
              <p:cNvSpPr>
                <a:spLocks noChangeArrowheads="1"/>
              </p:cNvSpPr>
              <p:nvPr/>
            </p:nvSpPr>
            <p:spPr bwMode="auto">
              <a:xfrm>
                <a:off x="2410" y="3682"/>
                <a:ext cx="536" cy="2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90000" tIns="46800" rIns="90000" bIns="46800">
                <a:spAutoFit/>
              </a:bodyPr>
              <a:lstStyle/>
              <a:p>
                <a:pPr marL="179388" lvl="1" indent="1588">
                  <a:lnSpc>
                    <a:spcPct val="110000"/>
                  </a:lnSpc>
                </a:pPr>
                <a:r>
                  <a:rPr lang="en-US" sz="1800" b="1" i="1">
                    <a:solidFill>
                      <a:srgbClr val="000066"/>
                    </a:solidFill>
                    <a:latin typeface="Times New Roman" pitchFamily="18" charset="0"/>
                  </a:rPr>
                  <a:t>t  </a:t>
                </a:r>
                <a:r>
                  <a:rPr lang="en-US" sz="1800" b="1">
                    <a:solidFill>
                      <a:srgbClr val="000066"/>
                    </a:solidFill>
                    <a:latin typeface="Times New Roman" pitchFamily="18" charset="0"/>
                  </a:rPr>
                  <a:t>(s)</a:t>
                </a:r>
                <a:endParaRPr lang="en-US" sz="1800" b="1" i="1">
                  <a:solidFill>
                    <a:srgbClr val="000066"/>
                  </a:solidFill>
                  <a:latin typeface="Times New Roman" pitchFamily="18" charset="0"/>
                </a:endParaRPr>
              </a:p>
            </p:txBody>
          </p:sp>
        </p:grpSp>
        <p:sp>
          <p:nvSpPr>
            <p:cNvPr id="684055" name="Rectangle 28"/>
            <p:cNvSpPr>
              <a:spLocks noChangeArrowheads="1"/>
            </p:cNvSpPr>
            <p:nvPr/>
          </p:nvSpPr>
          <p:spPr bwMode="auto">
            <a:xfrm>
              <a:off x="137" y="3310"/>
              <a:ext cx="380" cy="2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algn="r">
                <a:lnSpc>
                  <a:spcPct val="105000"/>
                </a:lnSpc>
              </a:pPr>
              <a:r>
                <a:rPr lang="en-GB" sz="2000" b="1">
                  <a:solidFill>
                    <a:srgbClr val="000000"/>
                  </a:solidFill>
                  <a:latin typeface="Times New Roman" pitchFamily="18" charset="0"/>
                </a:rPr>
                <a:t>4</a:t>
              </a:r>
              <a:endParaRPr lang="en-US" sz="2000" b="1" baseline="-250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684056" name="Rectangle 29"/>
            <p:cNvSpPr>
              <a:spLocks noChangeArrowheads="1"/>
            </p:cNvSpPr>
            <p:nvPr/>
          </p:nvSpPr>
          <p:spPr bwMode="auto">
            <a:xfrm>
              <a:off x="235" y="2954"/>
              <a:ext cx="282" cy="2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algn="r">
                <a:lnSpc>
                  <a:spcPct val="105000"/>
                </a:lnSpc>
              </a:pPr>
              <a:r>
                <a:rPr lang="en-GB" sz="2000" b="1">
                  <a:solidFill>
                    <a:srgbClr val="000000"/>
                  </a:solidFill>
                  <a:latin typeface="Times New Roman" pitchFamily="18" charset="0"/>
                </a:rPr>
                <a:t>8</a:t>
              </a:r>
              <a:endParaRPr lang="en-US" sz="2000" b="1" baseline="-250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684057" name="Line 30"/>
            <p:cNvSpPr>
              <a:spLocks noChangeShapeType="1"/>
            </p:cNvSpPr>
            <p:nvPr/>
          </p:nvSpPr>
          <p:spPr bwMode="auto">
            <a:xfrm flipV="1">
              <a:off x="602" y="2920"/>
              <a:ext cx="2" cy="957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triangl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grpSp>
          <p:nvGrpSpPr>
            <p:cNvPr id="684058" name="Group 65"/>
            <p:cNvGrpSpPr>
              <a:grpSpLocks/>
            </p:cNvGrpSpPr>
            <p:nvPr/>
          </p:nvGrpSpPr>
          <p:grpSpPr bwMode="auto">
            <a:xfrm>
              <a:off x="527" y="3088"/>
              <a:ext cx="78" cy="715"/>
              <a:chOff x="527" y="3088"/>
              <a:chExt cx="78" cy="715"/>
            </a:xfrm>
          </p:grpSpPr>
          <p:sp>
            <p:nvSpPr>
              <p:cNvPr id="684059" name="Line 66"/>
              <p:cNvSpPr>
                <a:spLocks noChangeShapeType="1"/>
              </p:cNvSpPr>
              <p:nvPr/>
            </p:nvSpPr>
            <p:spPr bwMode="auto">
              <a:xfrm>
                <a:off x="527" y="3803"/>
                <a:ext cx="78" cy="0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684060" name="Line 67"/>
              <p:cNvSpPr>
                <a:spLocks noChangeShapeType="1"/>
              </p:cNvSpPr>
              <p:nvPr/>
            </p:nvSpPr>
            <p:spPr bwMode="auto">
              <a:xfrm>
                <a:off x="527" y="3624"/>
                <a:ext cx="78" cy="0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684061" name="Line 68"/>
              <p:cNvSpPr>
                <a:spLocks noChangeShapeType="1"/>
              </p:cNvSpPr>
              <p:nvPr/>
            </p:nvSpPr>
            <p:spPr bwMode="auto">
              <a:xfrm>
                <a:off x="527" y="3267"/>
                <a:ext cx="78" cy="0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684062" name="Line 69"/>
              <p:cNvSpPr>
                <a:spLocks noChangeShapeType="1"/>
              </p:cNvSpPr>
              <p:nvPr/>
            </p:nvSpPr>
            <p:spPr bwMode="auto">
              <a:xfrm>
                <a:off x="527" y="3446"/>
                <a:ext cx="78" cy="0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684063" name="Line 70"/>
              <p:cNvSpPr>
                <a:spLocks noChangeShapeType="1"/>
              </p:cNvSpPr>
              <p:nvPr/>
            </p:nvSpPr>
            <p:spPr bwMode="auto">
              <a:xfrm>
                <a:off x="527" y="3088"/>
                <a:ext cx="78" cy="0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</p:grpSp>
      </p:grpSp>
      <p:sp>
        <p:nvSpPr>
          <p:cNvPr id="506951" name="Freeform 71"/>
          <p:cNvSpPr>
            <a:spLocks/>
          </p:cNvSpPr>
          <p:nvPr/>
        </p:nvSpPr>
        <p:spPr bwMode="auto">
          <a:xfrm>
            <a:off x="962025" y="2403475"/>
            <a:ext cx="2490788" cy="1573213"/>
          </a:xfrm>
          <a:custGeom>
            <a:avLst/>
            <a:gdLst>
              <a:gd name="T0" fmla="*/ 0 w 1569"/>
              <a:gd name="T1" fmla="*/ 2147483647 h 991"/>
              <a:gd name="T2" fmla="*/ 2147483647 w 1569"/>
              <a:gd name="T3" fmla="*/ 2147483647 h 991"/>
              <a:gd name="T4" fmla="*/ 2147483647 w 1569"/>
              <a:gd name="T5" fmla="*/ 2147483647 h 991"/>
              <a:gd name="T6" fmla="*/ 2147483647 w 1569"/>
              <a:gd name="T7" fmla="*/ 2147483647 h 991"/>
              <a:gd name="T8" fmla="*/ 2147483647 w 1569"/>
              <a:gd name="T9" fmla="*/ 2147483647 h 99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569"/>
              <a:gd name="T16" fmla="*/ 0 h 991"/>
              <a:gd name="T17" fmla="*/ 1569 w 1569"/>
              <a:gd name="T18" fmla="*/ 991 h 991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569" h="991">
                <a:moveTo>
                  <a:pt x="0" y="991"/>
                </a:moveTo>
                <a:cubicBezTo>
                  <a:pt x="340" y="985"/>
                  <a:pt x="528" y="823"/>
                  <a:pt x="582" y="757"/>
                </a:cubicBezTo>
                <a:lnTo>
                  <a:pt x="1167" y="82"/>
                </a:lnTo>
                <a:cubicBezTo>
                  <a:pt x="1229" y="19"/>
                  <a:pt x="1308" y="0"/>
                  <a:pt x="1377" y="1"/>
                </a:cubicBezTo>
                <a:lnTo>
                  <a:pt x="1569" y="1"/>
                </a:lnTo>
              </a:path>
            </a:pathLst>
          </a:custGeom>
          <a:noFill/>
          <a:ln w="31750">
            <a:solidFill>
              <a:srgbClr val="3366FF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6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69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5069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69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2000"/>
                                        <p:tgtEl>
                                          <p:spTgt spid="5069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69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5069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69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5069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69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5069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69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5069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300"/>
                            </p:stCondLst>
                            <p:childTnLst>
                              <p:par>
                                <p:cTn id="27" presetID="10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69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5069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69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69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69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68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5068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xit" presetSubtype="0" repeatCount="indefinite" fill="hold" nodeType="withEffect">
                                  <p:stCondLst>
                                    <p:cond delay="1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3000"/>
                                        <p:tgtEl>
                                          <p:spTgt spid="5069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5069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0" presetClass="exit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" dur="3000"/>
                                        <p:tgtEl>
                                          <p:spTgt spid="5069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5069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69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69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22" presetClass="entr" presetSubtype="8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6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2000"/>
                                        <p:tgtEl>
                                          <p:spTgt spid="5069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69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2000"/>
                                        <p:tgtEl>
                                          <p:spTgt spid="5069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xit" presetSubtype="0" repeatCount="indefinite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8" dur="3000"/>
                                        <p:tgtEl>
                                          <p:spTgt spid="5069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5069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0" presetClass="exit" presetSubtype="0" repeatCount="indefinite" fill="hold" grpId="1" nodeType="withEffect">
                                  <p:stCondLst>
                                    <p:cond delay="1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1" dur="3000"/>
                                        <p:tgtEl>
                                          <p:spTgt spid="5069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5069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6885" grpId="0" animBg="1"/>
      <p:bldP spid="506902" grpId="0" animBg="1"/>
      <p:bldP spid="506903" grpId="0" animBg="1"/>
      <p:bldP spid="506904" grpId="0" animBg="1"/>
      <p:bldP spid="506905" grpId="0" animBg="1"/>
      <p:bldP spid="506906" grpId="0" animBg="1"/>
      <p:bldP spid="506914" grpId="0" animBg="1"/>
      <p:bldP spid="506914" grpId="1" animBg="1"/>
      <p:bldP spid="506940" grpId="0" animBg="1"/>
      <p:bldP spid="506941" grpId="0"/>
      <p:bldP spid="506942" grpId="0" build="allAtOnce"/>
      <p:bldP spid="506943" grpId="0" build="allAtOnce"/>
      <p:bldP spid="506944" grpId="0" animBg="1"/>
      <p:bldP spid="506944" grpId="1" animBg="1"/>
      <p:bldP spid="506951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81" name="Rectangle 3"/>
          <p:cNvSpPr>
            <a:spLocks noGrp="1" noChangeArrowheads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PHY1012F</a:t>
            </a:r>
          </a:p>
        </p:txBody>
      </p:sp>
      <p:sp>
        <p:nvSpPr>
          <p:cNvPr id="686082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8A0B6BF8-6077-40DA-9328-A4EB519D531E}" type="slidenum">
              <a:rPr lang="en-US" smtClean="0">
                <a:latin typeface="Koala"/>
              </a:rPr>
              <a:pPr>
                <a:defRPr/>
              </a:pPr>
              <a:t>35</a:t>
            </a:fld>
            <a:endParaRPr lang="en-US" smtClean="0">
              <a:latin typeface="Koala"/>
            </a:endParaRPr>
          </a:p>
        </p:txBody>
      </p:sp>
      <p:sp>
        <p:nvSpPr>
          <p:cNvPr id="508931" name="Line 3"/>
          <p:cNvSpPr>
            <a:spLocks noChangeShapeType="1"/>
          </p:cNvSpPr>
          <p:nvPr/>
        </p:nvSpPr>
        <p:spPr bwMode="auto">
          <a:xfrm>
            <a:off x="2832100" y="2354263"/>
            <a:ext cx="0" cy="3776662"/>
          </a:xfrm>
          <a:prstGeom prst="line">
            <a:avLst/>
          </a:prstGeom>
          <a:noFill/>
          <a:ln w="15875">
            <a:solidFill>
              <a:schemeClr val="bg2"/>
            </a:solidFill>
            <a:prstDash val="dash"/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686084" name="Line 5"/>
          <p:cNvSpPr>
            <a:spLocks noChangeShapeType="1"/>
          </p:cNvSpPr>
          <p:nvPr/>
        </p:nvSpPr>
        <p:spPr bwMode="auto">
          <a:xfrm>
            <a:off x="1889125" y="2354263"/>
            <a:ext cx="0" cy="3776662"/>
          </a:xfrm>
          <a:prstGeom prst="line">
            <a:avLst/>
          </a:prstGeom>
          <a:noFill/>
          <a:ln w="15875">
            <a:solidFill>
              <a:schemeClr val="bg2"/>
            </a:solidFill>
            <a:prstDash val="dash"/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686085" name="Line 6"/>
          <p:cNvSpPr>
            <a:spLocks noChangeShapeType="1"/>
          </p:cNvSpPr>
          <p:nvPr/>
        </p:nvSpPr>
        <p:spPr bwMode="auto">
          <a:xfrm>
            <a:off x="966788" y="5037138"/>
            <a:ext cx="2601912" cy="0"/>
          </a:xfrm>
          <a:prstGeom prst="line">
            <a:avLst/>
          </a:prstGeom>
          <a:noFill/>
          <a:ln w="15875">
            <a:solidFill>
              <a:schemeClr val="bg2"/>
            </a:solidFill>
            <a:prstDash val="dash"/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686086" name="Line 7"/>
          <p:cNvSpPr>
            <a:spLocks noChangeShapeType="1"/>
          </p:cNvSpPr>
          <p:nvPr/>
        </p:nvSpPr>
        <p:spPr bwMode="auto">
          <a:xfrm>
            <a:off x="966788" y="3986213"/>
            <a:ext cx="2601912" cy="0"/>
          </a:xfrm>
          <a:prstGeom prst="line">
            <a:avLst/>
          </a:prstGeom>
          <a:noFill/>
          <a:ln w="15875">
            <a:solidFill>
              <a:schemeClr val="bg2"/>
            </a:solidFill>
            <a:prstDash val="dash"/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686087" name="Line 8"/>
          <p:cNvSpPr>
            <a:spLocks noChangeShapeType="1"/>
          </p:cNvSpPr>
          <p:nvPr/>
        </p:nvSpPr>
        <p:spPr bwMode="auto">
          <a:xfrm>
            <a:off x="966788" y="3614738"/>
            <a:ext cx="2601912" cy="0"/>
          </a:xfrm>
          <a:prstGeom prst="line">
            <a:avLst/>
          </a:prstGeom>
          <a:noFill/>
          <a:ln w="15875">
            <a:solidFill>
              <a:schemeClr val="bg2"/>
            </a:solidFill>
            <a:prstDash val="dash"/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686088" name="Line 9"/>
          <p:cNvSpPr>
            <a:spLocks noChangeShapeType="1"/>
          </p:cNvSpPr>
          <p:nvPr/>
        </p:nvSpPr>
        <p:spPr bwMode="auto">
          <a:xfrm>
            <a:off x="966788" y="2405063"/>
            <a:ext cx="2601912" cy="0"/>
          </a:xfrm>
          <a:prstGeom prst="line">
            <a:avLst/>
          </a:prstGeom>
          <a:noFill/>
          <a:ln w="15875">
            <a:solidFill>
              <a:schemeClr val="bg2"/>
            </a:solidFill>
            <a:prstDash val="dash"/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686089" name="Line 10"/>
          <p:cNvSpPr>
            <a:spLocks noChangeShapeType="1"/>
          </p:cNvSpPr>
          <p:nvPr/>
        </p:nvSpPr>
        <p:spPr bwMode="auto">
          <a:xfrm>
            <a:off x="966788" y="2538413"/>
            <a:ext cx="2601912" cy="0"/>
          </a:xfrm>
          <a:prstGeom prst="line">
            <a:avLst/>
          </a:prstGeom>
          <a:noFill/>
          <a:ln w="15875">
            <a:solidFill>
              <a:schemeClr val="bg2"/>
            </a:solidFill>
            <a:prstDash val="dash"/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508939" name="Rectangle 11"/>
          <p:cNvSpPr>
            <a:spLocks noChangeArrowheads="1"/>
          </p:cNvSpPr>
          <p:nvPr/>
        </p:nvSpPr>
        <p:spPr bwMode="auto">
          <a:xfrm>
            <a:off x="4854575" y="2862263"/>
            <a:ext cx="3732213" cy="1231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SzPct val="80000"/>
              <a:buFont typeface="Arial" charset="0"/>
              <a:buNone/>
            </a:pPr>
            <a:r>
              <a:rPr lang="en-ZA" sz="2300">
                <a:solidFill>
                  <a:srgbClr val="000066"/>
                </a:solidFill>
              </a:rPr>
              <a:t>From 3 s to 6 s the</a:t>
            </a:r>
            <a:br>
              <a:rPr lang="en-ZA" sz="2300">
                <a:solidFill>
                  <a:srgbClr val="000066"/>
                </a:solidFill>
              </a:rPr>
            </a:br>
            <a:r>
              <a:rPr lang="en-ZA" sz="2200">
                <a:solidFill>
                  <a:srgbClr val="000066"/>
                </a:solidFill>
              </a:rPr>
              <a:t/>
            </a:r>
            <a:br>
              <a:rPr lang="en-ZA" sz="2200">
                <a:solidFill>
                  <a:srgbClr val="000066"/>
                </a:solidFill>
              </a:rPr>
            </a:br>
            <a:r>
              <a:rPr lang="en-ZA" sz="2300">
                <a:solidFill>
                  <a:srgbClr val="000066"/>
                </a:solidFill>
              </a:rPr>
              <a:t>remains a steady 7 m/s.</a:t>
            </a:r>
            <a:endParaRPr lang="en-US" sz="2300">
              <a:solidFill>
                <a:srgbClr val="000066"/>
              </a:solidFill>
            </a:endParaRPr>
          </a:p>
        </p:txBody>
      </p:sp>
      <p:sp>
        <p:nvSpPr>
          <p:cNvPr id="686091" name="Rectangle 1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ZA" sz="2800" smtClean="0"/>
              <a:t>POSITION GRAPHS </a:t>
            </a:r>
            <a:r>
              <a:rPr lang="en-ZA" sz="2800" smtClean="0">
                <a:sym typeface="Symbol" pitchFamily="18" charset="2"/>
              </a:rPr>
              <a:t></a:t>
            </a:r>
            <a:r>
              <a:rPr lang="en-ZA" sz="2800" smtClean="0"/>
              <a:t> VELOCITY GRAPHS</a:t>
            </a:r>
            <a:endParaRPr lang="en-US" sz="2800" smtClean="0"/>
          </a:p>
        </p:txBody>
      </p:sp>
      <p:sp>
        <p:nvSpPr>
          <p:cNvPr id="686092" name="Rectangle 13"/>
          <p:cNvSpPr>
            <a:spLocks noChangeArrowheads="1"/>
          </p:cNvSpPr>
          <p:nvPr/>
        </p:nvSpPr>
        <p:spPr bwMode="auto">
          <a:xfrm>
            <a:off x="179388" y="1252538"/>
            <a:ext cx="8774112" cy="477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SzPct val="80000"/>
              <a:buFont typeface="Arial" charset="0"/>
              <a:buNone/>
            </a:pPr>
            <a:r>
              <a:rPr lang="en-ZA" sz="2300">
                <a:solidFill>
                  <a:srgbClr val="000066"/>
                </a:solidFill>
              </a:rPr>
              <a:t>Velocity is equivalent to the slope of a position graph. </a:t>
            </a:r>
          </a:p>
        </p:txBody>
      </p:sp>
      <p:sp>
        <p:nvSpPr>
          <p:cNvPr id="508942" name="Freeform 14"/>
          <p:cNvSpPr>
            <a:spLocks/>
          </p:cNvSpPr>
          <p:nvPr/>
        </p:nvSpPr>
        <p:spPr bwMode="auto">
          <a:xfrm>
            <a:off x="2143125" y="3419475"/>
            <a:ext cx="3917950" cy="428625"/>
          </a:xfrm>
          <a:custGeom>
            <a:avLst/>
            <a:gdLst>
              <a:gd name="T0" fmla="*/ 2147483647 w 2468"/>
              <a:gd name="T1" fmla="*/ 2147483647 h 270"/>
              <a:gd name="T2" fmla="*/ 0 w 2468"/>
              <a:gd name="T3" fmla="*/ 0 h 270"/>
              <a:gd name="T4" fmla="*/ 0 60000 65536"/>
              <a:gd name="T5" fmla="*/ 0 60000 65536"/>
              <a:gd name="T6" fmla="*/ 0 w 2468"/>
              <a:gd name="T7" fmla="*/ 0 h 270"/>
              <a:gd name="T8" fmla="*/ 2468 w 2468"/>
              <a:gd name="T9" fmla="*/ 270 h 27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468" h="270">
                <a:moveTo>
                  <a:pt x="2468" y="47"/>
                </a:moveTo>
                <a:cubicBezTo>
                  <a:pt x="1382" y="69"/>
                  <a:pt x="528" y="270"/>
                  <a:pt x="0" y="0"/>
                </a:cubicBezTo>
              </a:path>
            </a:pathLst>
          </a:custGeom>
          <a:noFill/>
          <a:ln w="22225">
            <a:solidFill>
              <a:srgbClr val="3366FF"/>
            </a:solidFill>
            <a:prstDash val="sysDot"/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grpSp>
        <p:nvGrpSpPr>
          <p:cNvPr id="686094" name="Group 15"/>
          <p:cNvGrpSpPr>
            <a:grpSpLocks/>
          </p:cNvGrpSpPr>
          <p:nvPr/>
        </p:nvGrpSpPr>
        <p:grpSpPr bwMode="auto">
          <a:xfrm>
            <a:off x="23813" y="1833563"/>
            <a:ext cx="4652962" cy="2362200"/>
            <a:chOff x="15" y="1155"/>
            <a:chExt cx="2931" cy="1488"/>
          </a:xfrm>
        </p:grpSpPr>
        <p:sp>
          <p:nvSpPr>
            <p:cNvPr id="686129" name="Rectangle 16"/>
            <p:cNvSpPr>
              <a:spLocks noChangeArrowheads="1"/>
            </p:cNvSpPr>
            <p:nvPr/>
          </p:nvSpPr>
          <p:spPr bwMode="auto">
            <a:xfrm>
              <a:off x="15" y="1155"/>
              <a:ext cx="583" cy="2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marL="179388" lvl="1" indent="1588">
                <a:lnSpc>
                  <a:spcPct val="110000"/>
                </a:lnSpc>
              </a:pPr>
              <a:r>
                <a:rPr lang="en-US" sz="1800" b="1" i="1">
                  <a:solidFill>
                    <a:srgbClr val="000066"/>
                  </a:solidFill>
                  <a:latin typeface="Times New Roman" pitchFamily="18" charset="0"/>
                </a:rPr>
                <a:t>x </a:t>
              </a:r>
              <a:r>
                <a:rPr lang="en-US" sz="1800" b="1">
                  <a:solidFill>
                    <a:srgbClr val="000066"/>
                  </a:solidFill>
                  <a:latin typeface="Times New Roman" pitchFamily="18" charset="0"/>
                </a:rPr>
                <a:t>(m)</a:t>
              </a:r>
              <a:endParaRPr lang="en-US" sz="1800" b="1" i="1">
                <a:solidFill>
                  <a:srgbClr val="000066"/>
                </a:solidFill>
                <a:latin typeface="Times New Roman" pitchFamily="18" charset="0"/>
              </a:endParaRPr>
            </a:p>
          </p:txBody>
        </p:sp>
        <p:sp>
          <p:nvSpPr>
            <p:cNvPr id="686130" name="Line 17"/>
            <p:cNvSpPr>
              <a:spLocks noChangeShapeType="1"/>
            </p:cNvSpPr>
            <p:nvPr/>
          </p:nvSpPr>
          <p:spPr bwMode="auto">
            <a:xfrm>
              <a:off x="520" y="1848"/>
              <a:ext cx="1992" cy="1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triangl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686131" name="Rectangle 18"/>
            <p:cNvSpPr>
              <a:spLocks noChangeArrowheads="1"/>
            </p:cNvSpPr>
            <p:nvPr/>
          </p:nvSpPr>
          <p:spPr bwMode="auto">
            <a:xfrm>
              <a:off x="2410" y="1732"/>
              <a:ext cx="536" cy="2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marL="179388" lvl="1" indent="1588">
                <a:lnSpc>
                  <a:spcPct val="110000"/>
                </a:lnSpc>
              </a:pPr>
              <a:r>
                <a:rPr lang="en-US" sz="1800" b="1" i="1">
                  <a:solidFill>
                    <a:srgbClr val="000066"/>
                  </a:solidFill>
                  <a:latin typeface="Times New Roman" pitchFamily="18" charset="0"/>
                </a:rPr>
                <a:t>t  </a:t>
              </a:r>
              <a:r>
                <a:rPr lang="en-US" sz="1800" b="1">
                  <a:solidFill>
                    <a:srgbClr val="000066"/>
                  </a:solidFill>
                  <a:latin typeface="Times New Roman" pitchFamily="18" charset="0"/>
                </a:rPr>
                <a:t>(s)</a:t>
              </a:r>
              <a:endParaRPr lang="en-US" sz="1800" b="1" i="1">
                <a:solidFill>
                  <a:srgbClr val="000066"/>
                </a:solidFill>
                <a:latin typeface="Times New Roman" pitchFamily="18" charset="0"/>
              </a:endParaRPr>
            </a:p>
          </p:txBody>
        </p:sp>
        <p:sp>
          <p:nvSpPr>
            <p:cNvPr id="686132" name="Line 19"/>
            <p:cNvSpPr>
              <a:spLocks noChangeShapeType="1"/>
            </p:cNvSpPr>
            <p:nvPr/>
          </p:nvSpPr>
          <p:spPr bwMode="auto">
            <a:xfrm>
              <a:off x="994" y="1849"/>
              <a:ext cx="0" cy="65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686133" name="Rectangle 20"/>
            <p:cNvSpPr>
              <a:spLocks noChangeArrowheads="1"/>
            </p:cNvSpPr>
            <p:nvPr/>
          </p:nvSpPr>
          <p:spPr bwMode="auto">
            <a:xfrm>
              <a:off x="167" y="2057"/>
              <a:ext cx="380" cy="2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algn="ctr">
                <a:lnSpc>
                  <a:spcPct val="105000"/>
                </a:lnSpc>
              </a:pPr>
              <a:r>
                <a:rPr lang="en-GB" sz="2000" b="1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–</a:t>
              </a:r>
              <a:r>
                <a:rPr lang="en-GB" sz="2000" b="1">
                  <a:solidFill>
                    <a:srgbClr val="000000"/>
                  </a:solidFill>
                  <a:latin typeface="Times New Roman" pitchFamily="18" charset="0"/>
                </a:rPr>
                <a:t>10</a:t>
              </a:r>
              <a:endParaRPr lang="en-US" sz="2000" b="1" baseline="-250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686134" name="Line 21"/>
            <p:cNvSpPr>
              <a:spLocks noChangeShapeType="1"/>
            </p:cNvSpPr>
            <p:nvPr/>
          </p:nvSpPr>
          <p:spPr bwMode="auto">
            <a:xfrm>
              <a:off x="799" y="1849"/>
              <a:ext cx="0" cy="65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686135" name="Line 22"/>
            <p:cNvSpPr>
              <a:spLocks noChangeShapeType="1"/>
            </p:cNvSpPr>
            <p:nvPr/>
          </p:nvSpPr>
          <p:spPr bwMode="auto">
            <a:xfrm>
              <a:off x="1385" y="1849"/>
              <a:ext cx="0" cy="65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686136" name="Line 23"/>
            <p:cNvSpPr>
              <a:spLocks noChangeShapeType="1"/>
            </p:cNvSpPr>
            <p:nvPr/>
          </p:nvSpPr>
          <p:spPr bwMode="auto">
            <a:xfrm>
              <a:off x="1189" y="1849"/>
              <a:ext cx="0" cy="65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686137" name="Line 24"/>
            <p:cNvSpPr>
              <a:spLocks noChangeShapeType="1"/>
            </p:cNvSpPr>
            <p:nvPr/>
          </p:nvSpPr>
          <p:spPr bwMode="auto">
            <a:xfrm>
              <a:off x="1580" y="1849"/>
              <a:ext cx="0" cy="65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686138" name="Line 25"/>
            <p:cNvSpPr>
              <a:spLocks noChangeShapeType="1"/>
            </p:cNvSpPr>
            <p:nvPr/>
          </p:nvSpPr>
          <p:spPr bwMode="auto">
            <a:xfrm>
              <a:off x="2166" y="1849"/>
              <a:ext cx="0" cy="65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686139" name="Line 26"/>
            <p:cNvSpPr>
              <a:spLocks noChangeShapeType="1"/>
            </p:cNvSpPr>
            <p:nvPr/>
          </p:nvSpPr>
          <p:spPr bwMode="auto">
            <a:xfrm>
              <a:off x="1971" y="1849"/>
              <a:ext cx="0" cy="65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686140" name="Line 27"/>
            <p:cNvSpPr>
              <a:spLocks noChangeShapeType="1"/>
            </p:cNvSpPr>
            <p:nvPr/>
          </p:nvSpPr>
          <p:spPr bwMode="auto">
            <a:xfrm>
              <a:off x="1775" y="1849"/>
              <a:ext cx="0" cy="65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686141" name="Rectangle 28"/>
            <p:cNvSpPr>
              <a:spLocks noChangeArrowheads="1"/>
            </p:cNvSpPr>
            <p:nvPr/>
          </p:nvSpPr>
          <p:spPr bwMode="auto">
            <a:xfrm>
              <a:off x="842" y="1866"/>
              <a:ext cx="304" cy="2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algn="ctr">
                <a:lnSpc>
                  <a:spcPct val="105000"/>
                </a:lnSpc>
              </a:pPr>
              <a:r>
                <a:rPr lang="en-GB" sz="2000" b="1">
                  <a:solidFill>
                    <a:srgbClr val="000000"/>
                  </a:solidFill>
                  <a:latin typeface="Times New Roman" pitchFamily="18" charset="0"/>
                </a:rPr>
                <a:t>2</a:t>
              </a:r>
              <a:endParaRPr lang="en-US" sz="2000" b="1" baseline="-250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686142" name="Rectangle 29"/>
            <p:cNvSpPr>
              <a:spLocks noChangeArrowheads="1"/>
            </p:cNvSpPr>
            <p:nvPr/>
          </p:nvSpPr>
          <p:spPr bwMode="auto">
            <a:xfrm>
              <a:off x="1227" y="1866"/>
              <a:ext cx="304" cy="2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algn="ctr">
                <a:lnSpc>
                  <a:spcPct val="105000"/>
                </a:lnSpc>
              </a:pPr>
              <a:r>
                <a:rPr lang="en-GB" sz="2000" b="1">
                  <a:solidFill>
                    <a:srgbClr val="000000"/>
                  </a:solidFill>
                  <a:latin typeface="Times New Roman" pitchFamily="18" charset="0"/>
                </a:rPr>
                <a:t>4</a:t>
              </a:r>
              <a:endParaRPr lang="en-US" sz="2000" b="1" baseline="-250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686143" name="Rectangle 30"/>
            <p:cNvSpPr>
              <a:spLocks noChangeArrowheads="1"/>
            </p:cNvSpPr>
            <p:nvPr/>
          </p:nvSpPr>
          <p:spPr bwMode="auto">
            <a:xfrm>
              <a:off x="1618" y="1866"/>
              <a:ext cx="304" cy="2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algn="ctr">
                <a:lnSpc>
                  <a:spcPct val="105000"/>
                </a:lnSpc>
              </a:pPr>
              <a:r>
                <a:rPr lang="en-GB" sz="2000" b="1">
                  <a:solidFill>
                    <a:srgbClr val="000000"/>
                  </a:solidFill>
                  <a:latin typeface="Times New Roman" pitchFamily="18" charset="0"/>
                </a:rPr>
                <a:t>6</a:t>
              </a:r>
              <a:endParaRPr lang="en-US" sz="2000" b="1" baseline="-250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686144" name="Rectangle 31"/>
            <p:cNvSpPr>
              <a:spLocks noChangeArrowheads="1"/>
            </p:cNvSpPr>
            <p:nvPr/>
          </p:nvSpPr>
          <p:spPr bwMode="auto">
            <a:xfrm>
              <a:off x="346" y="1736"/>
              <a:ext cx="201" cy="2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algn="ctr">
                <a:lnSpc>
                  <a:spcPct val="105000"/>
                </a:lnSpc>
              </a:pPr>
              <a:r>
                <a:rPr lang="en-GB" sz="2000" b="1">
                  <a:solidFill>
                    <a:srgbClr val="000000"/>
                  </a:solidFill>
                  <a:latin typeface="Times New Roman" pitchFamily="18" charset="0"/>
                </a:rPr>
                <a:t>0</a:t>
              </a:r>
              <a:endParaRPr lang="en-US" sz="2000" b="1" baseline="-250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686145" name="Line 32"/>
            <p:cNvSpPr>
              <a:spLocks noChangeShapeType="1"/>
            </p:cNvSpPr>
            <p:nvPr/>
          </p:nvSpPr>
          <p:spPr bwMode="auto">
            <a:xfrm flipV="1">
              <a:off x="602" y="1236"/>
              <a:ext cx="2" cy="1377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triangl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686146" name="Line 33"/>
            <p:cNvSpPr>
              <a:spLocks noChangeShapeType="1"/>
            </p:cNvSpPr>
            <p:nvPr/>
          </p:nvSpPr>
          <p:spPr bwMode="auto">
            <a:xfrm>
              <a:off x="527" y="2507"/>
              <a:ext cx="78" cy="0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686147" name="Line 34"/>
            <p:cNvSpPr>
              <a:spLocks noChangeShapeType="1"/>
            </p:cNvSpPr>
            <p:nvPr/>
          </p:nvSpPr>
          <p:spPr bwMode="auto">
            <a:xfrm>
              <a:off x="527" y="2176"/>
              <a:ext cx="78" cy="0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686148" name="Line 35"/>
            <p:cNvSpPr>
              <a:spLocks noChangeShapeType="1"/>
            </p:cNvSpPr>
            <p:nvPr/>
          </p:nvSpPr>
          <p:spPr bwMode="auto">
            <a:xfrm>
              <a:off x="527" y="1516"/>
              <a:ext cx="78" cy="0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686149" name="Line 36"/>
            <p:cNvSpPr>
              <a:spLocks noChangeShapeType="1"/>
            </p:cNvSpPr>
            <p:nvPr/>
          </p:nvSpPr>
          <p:spPr bwMode="auto">
            <a:xfrm>
              <a:off x="527" y="1847"/>
              <a:ext cx="78" cy="0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686150" name="Rectangle 37"/>
            <p:cNvSpPr>
              <a:spLocks noChangeArrowheads="1"/>
            </p:cNvSpPr>
            <p:nvPr/>
          </p:nvSpPr>
          <p:spPr bwMode="auto">
            <a:xfrm>
              <a:off x="167" y="2383"/>
              <a:ext cx="380" cy="2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algn="ctr">
                <a:lnSpc>
                  <a:spcPct val="105000"/>
                </a:lnSpc>
              </a:pPr>
              <a:r>
                <a:rPr lang="en-GB" sz="2000" b="1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–</a:t>
              </a:r>
              <a:r>
                <a:rPr lang="en-GB" sz="2000" b="1">
                  <a:solidFill>
                    <a:srgbClr val="000000"/>
                  </a:solidFill>
                  <a:latin typeface="Times New Roman" pitchFamily="18" charset="0"/>
                </a:rPr>
                <a:t>20</a:t>
              </a:r>
              <a:endParaRPr lang="en-US" sz="2000" b="1" baseline="-250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686151" name="Rectangle 38"/>
            <p:cNvSpPr>
              <a:spLocks noChangeArrowheads="1"/>
            </p:cNvSpPr>
            <p:nvPr/>
          </p:nvSpPr>
          <p:spPr bwMode="auto">
            <a:xfrm>
              <a:off x="265" y="1410"/>
              <a:ext cx="282" cy="2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algn="ctr">
                <a:lnSpc>
                  <a:spcPct val="105000"/>
                </a:lnSpc>
              </a:pPr>
              <a:r>
                <a:rPr lang="en-GB" sz="2000" b="1">
                  <a:solidFill>
                    <a:srgbClr val="000000"/>
                  </a:solidFill>
                  <a:latin typeface="Times New Roman" pitchFamily="18" charset="0"/>
                </a:rPr>
                <a:t>10</a:t>
              </a:r>
              <a:endParaRPr lang="en-US" sz="2000" b="1" baseline="-250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686152" name="Rectangle 39"/>
            <p:cNvSpPr>
              <a:spLocks noChangeArrowheads="1"/>
            </p:cNvSpPr>
            <p:nvPr/>
          </p:nvSpPr>
          <p:spPr bwMode="auto">
            <a:xfrm>
              <a:off x="2009" y="1866"/>
              <a:ext cx="303" cy="2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algn="ctr">
                <a:lnSpc>
                  <a:spcPct val="105000"/>
                </a:lnSpc>
              </a:pPr>
              <a:r>
                <a:rPr lang="en-GB" sz="2000" b="1">
                  <a:solidFill>
                    <a:srgbClr val="000000"/>
                  </a:solidFill>
                  <a:latin typeface="Times New Roman" pitchFamily="18" charset="0"/>
                </a:rPr>
                <a:t>8</a:t>
              </a:r>
              <a:endParaRPr lang="en-US" sz="2000" b="1" baseline="-250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</p:grpSp>
      <p:sp>
        <p:nvSpPr>
          <p:cNvPr id="686095" name="Line 40"/>
          <p:cNvSpPr>
            <a:spLocks noChangeShapeType="1"/>
          </p:cNvSpPr>
          <p:nvPr/>
        </p:nvSpPr>
        <p:spPr bwMode="auto">
          <a:xfrm flipV="1">
            <a:off x="957263" y="5030788"/>
            <a:ext cx="928687" cy="1003300"/>
          </a:xfrm>
          <a:prstGeom prst="line">
            <a:avLst/>
          </a:prstGeom>
          <a:noFill/>
          <a:ln w="31750">
            <a:solidFill>
              <a:srgbClr val="00CC00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686096" name="Rectangle 41"/>
          <p:cNvSpPr>
            <a:spLocks noChangeArrowheads="1"/>
          </p:cNvSpPr>
          <p:nvPr/>
        </p:nvSpPr>
        <p:spPr bwMode="auto">
          <a:xfrm>
            <a:off x="4170363" y="1881188"/>
            <a:ext cx="4354512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895350" lvl="1" indent="-715963">
              <a:lnSpc>
                <a:spcPct val="110000"/>
              </a:lnSpc>
              <a:buSzPct val="80000"/>
              <a:buFont typeface="Arial" charset="0"/>
              <a:buNone/>
            </a:pPr>
            <a:r>
              <a:rPr lang="en-ZA" sz="2300">
                <a:solidFill>
                  <a:srgbClr val="000066"/>
                </a:solidFill>
              </a:rPr>
              <a:t>E.g.	A car travels along a straight road…</a:t>
            </a:r>
          </a:p>
        </p:txBody>
      </p:sp>
      <p:sp>
        <p:nvSpPr>
          <p:cNvPr id="508970" name="Rectangle 42"/>
          <p:cNvSpPr>
            <a:spLocks noChangeArrowheads="1"/>
          </p:cNvSpPr>
          <p:nvPr/>
        </p:nvSpPr>
        <p:spPr bwMode="auto">
          <a:xfrm>
            <a:off x="5694363" y="3235325"/>
            <a:ext cx="1473200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 algn="ctr">
              <a:lnSpc>
                <a:spcPct val="110000"/>
              </a:lnSpc>
              <a:buSzPct val="80000"/>
              <a:buFont typeface="Arial" charset="0"/>
              <a:buNone/>
            </a:pPr>
            <a:r>
              <a:rPr lang="en-ZA" sz="2200">
                <a:solidFill>
                  <a:srgbClr val="00CC00"/>
                </a:solidFill>
              </a:rPr>
              <a:t>velocity</a:t>
            </a:r>
            <a:endParaRPr lang="en-US" sz="2200">
              <a:solidFill>
                <a:srgbClr val="00CC00"/>
              </a:solidFill>
            </a:endParaRPr>
          </a:p>
        </p:txBody>
      </p:sp>
      <p:sp>
        <p:nvSpPr>
          <p:cNvPr id="508971" name="Rectangle 43"/>
          <p:cNvSpPr>
            <a:spLocks noChangeArrowheads="1"/>
          </p:cNvSpPr>
          <p:nvPr/>
        </p:nvSpPr>
        <p:spPr bwMode="auto">
          <a:xfrm>
            <a:off x="5895975" y="3233738"/>
            <a:ext cx="1146175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 algn="ctr">
              <a:lnSpc>
                <a:spcPct val="110000"/>
              </a:lnSpc>
              <a:buSzPct val="80000"/>
              <a:buFont typeface="Arial" charset="0"/>
              <a:buNone/>
            </a:pPr>
            <a:r>
              <a:rPr lang="en-ZA" sz="2200">
                <a:solidFill>
                  <a:srgbClr val="3366FF"/>
                </a:solidFill>
              </a:rPr>
              <a:t>slope</a:t>
            </a:r>
            <a:endParaRPr lang="en-US" sz="2200">
              <a:solidFill>
                <a:srgbClr val="3366FF"/>
              </a:solidFill>
            </a:endParaRPr>
          </a:p>
        </p:txBody>
      </p:sp>
      <p:sp>
        <p:nvSpPr>
          <p:cNvPr id="508972" name="Freeform 44"/>
          <p:cNvSpPr>
            <a:spLocks/>
          </p:cNvSpPr>
          <p:nvPr/>
        </p:nvSpPr>
        <p:spPr bwMode="auto">
          <a:xfrm>
            <a:off x="2219325" y="3505200"/>
            <a:ext cx="3713163" cy="1457325"/>
          </a:xfrm>
          <a:custGeom>
            <a:avLst/>
            <a:gdLst>
              <a:gd name="T0" fmla="*/ 2147483647 w 2339"/>
              <a:gd name="T1" fmla="*/ 0 h 918"/>
              <a:gd name="T2" fmla="*/ 2147483647 w 2339"/>
              <a:gd name="T3" fmla="*/ 2147483647 h 918"/>
              <a:gd name="T4" fmla="*/ 0 60000 65536"/>
              <a:gd name="T5" fmla="*/ 0 60000 65536"/>
              <a:gd name="T6" fmla="*/ 0 w 2339"/>
              <a:gd name="T7" fmla="*/ 0 h 918"/>
              <a:gd name="T8" fmla="*/ 2339 w 2339"/>
              <a:gd name="T9" fmla="*/ 918 h 918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339" h="918">
                <a:moveTo>
                  <a:pt x="2339" y="0"/>
                </a:moveTo>
                <a:cubicBezTo>
                  <a:pt x="1391" y="48"/>
                  <a:pt x="0" y="360"/>
                  <a:pt x="84" y="918"/>
                </a:cubicBezTo>
              </a:path>
            </a:pathLst>
          </a:custGeom>
          <a:noFill/>
          <a:ln w="22225">
            <a:solidFill>
              <a:srgbClr val="00CC00"/>
            </a:solidFill>
            <a:prstDash val="sysDot"/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grpSp>
        <p:nvGrpSpPr>
          <p:cNvPr id="686100" name="Group 45"/>
          <p:cNvGrpSpPr>
            <a:grpSpLocks/>
          </p:cNvGrpSpPr>
          <p:nvPr/>
        </p:nvGrpSpPr>
        <p:grpSpPr bwMode="auto">
          <a:xfrm>
            <a:off x="0" y="4368800"/>
            <a:ext cx="4676775" cy="2068513"/>
            <a:chOff x="0" y="2752"/>
            <a:chExt cx="2946" cy="1303"/>
          </a:xfrm>
        </p:grpSpPr>
        <p:sp>
          <p:nvSpPr>
            <p:cNvPr id="686103" name="Rectangle 46"/>
            <p:cNvSpPr>
              <a:spLocks noChangeArrowheads="1"/>
            </p:cNvSpPr>
            <p:nvPr/>
          </p:nvSpPr>
          <p:spPr bwMode="auto">
            <a:xfrm>
              <a:off x="0" y="2752"/>
              <a:ext cx="746" cy="2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marL="179388" lvl="1" indent="1588">
                <a:lnSpc>
                  <a:spcPct val="110000"/>
                </a:lnSpc>
              </a:pPr>
              <a:r>
                <a:rPr lang="en-US" sz="1800" b="1" i="1">
                  <a:solidFill>
                    <a:srgbClr val="000066"/>
                  </a:solidFill>
                  <a:latin typeface="Times New Roman" pitchFamily="18" charset="0"/>
                </a:rPr>
                <a:t>v</a:t>
              </a:r>
              <a:r>
                <a:rPr lang="en-US" sz="1800" b="1" i="1" baseline="-25000">
                  <a:solidFill>
                    <a:srgbClr val="000066"/>
                  </a:solidFill>
                  <a:latin typeface="Times New Roman" pitchFamily="18" charset="0"/>
                </a:rPr>
                <a:t>x</a:t>
              </a:r>
              <a:r>
                <a:rPr lang="en-US" sz="1800" b="1" i="1">
                  <a:solidFill>
                    <a:srgbClr val="000066"/>
                  </a:solidFill>
                  <a:latin typeface="Times New Roman" pitchFamily="18" charset="0"/>
                </a:rPr>
                <a:t> </a:t>
              </a:r>
              <a:r>
                <a:rPr lang="en-US" sz="1800" b="1">
                  <a:solidFill>
                    <a:srgbClr val="000066"/>
                  </a:solidFill>
                  <a:latin typeface="Times New Roman" pitchFamily="18" charset="0"/>
                </a:rPr>
                <a:t>(m/s)</a:t>
              </a:r>
              <a:endParaRPr lang="en-US" sz="1800" b="1" i="1">
                <a:solidFill>
                  <a:srgbClr val="000066"/>
                </a:solidFill>
                <a:latin typeface="Times New Roman" pitchFamily="18" charset="0"/>
              </a:endParaRPr>
            </a:p>
          </p:txBody>
        </p:sp>
        <p:grpSp>
          <p:nvGrpSpPr>
            <p:cNvPr id="686104" name="Group 47"/>
            <p:cNvGrpSpPr>
              <a:grpSpLocks/>
            </p:cNvGrpSpPr>
            <p:nvPr/>
          </p:nvGrpSpPr>
          <p:grpSpPr bwMode="auto">
            <a:xfrm>
              <a:off x="316" y="3665"/>
              <a:ext cx="2630" cy="390"/>
              <a:chOff x="316" y="3665"/>
              <a:chExt cx="2630" cy="390"/>
            </a:xfrm>
          </p:grpSpPr>
          <p:sp>
            <p:nvSpPr>
              <p:cNvPr id="686114" name="Line 48"/>
              <p:cNvSpPr>
                <a:spLocks noChangeShapeType="1"/>
              </p:cNvSpPr>
              <p:nvPr/>
            </p:nvSpPr>
            <p:spPr bwMode="auto">
              <a:xfrm>
                <a:off x="520" y="3803"/>
                <a:ext cx="1992" cy="1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 type="triangl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686115" name="Rectangle 49"/>
              <p:cNvSpPr>
                <a:spLocks noChangeArrowheads="1"/>
              </p:cNvSpPr>
              <p:nvPr/>
            </p:nvSpPr>
            <p:spPr bwMode="auto">
              <a:xfrm>
                <a:off x="842" y="3795"/>
                <a:ext cx="304" cy="26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90000" tIns="46800" rIns="90000" bIns="46800">
                <a:spAutoFit/>
              </a:bodyPr>
              <a:lstStyle/>
              <a:p>
                <a:pPr algn="ctr">
                  <a:lnSpc>
                    <a:spcPct val="105000"/>
                  </a:lnSpc>
                </a:pPr>
                <a:r>
                  <a:rPr lang="en-GB" sz="2000" b="1">
                    <a:solidFill>
                      <a:srgbClr val="000000"/>
                    </a:solidFill>
                    <a:latin typeface="Times New Roman" pitchFamily="18" charset="0"/>
                  </a:rPr>
                  <a:t>2</a:t>
                </a:r>
                <a:endParaRPr lang="en-US" sz="2000" b="1" baseline="-2500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686116" name="Rectangle 50"/>
              <p:cNvSpPr>
                <a:spLocks noChangeArrowheads="1"/>
              </p:cNvSpPr>
              <p:nvPr/>
            </p:nvSpPr>
            <p:spPr bwMode="auto">
              <a:xfrm>
                <a:off x="1227" y="3795"/>
                <a:ext cx="304" cy="26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90000" tIns="46800" rIns="90000" bIns="46800">
                <a:spAutoFit/>
              </a:bodyPr>
              <a:lstStyle/>
              <a:p>
                <a:pPr algn="ctr">
                  <a:lnSpc>
                    <a:spcPct val="105000"/>
                  </a:lnSpc>
                </a:pPr>
                <a:r>
                  <a:rPr lang="en-GB" sz="2000" b="1">
                    <a:solidFill>
                      <a:srgbClr val="000000"/>
                    </a:solidFill>
                    <a:latin typeface="Times New Roman" pitchFamily="18" charset="0"/>
                  </a:rPr>
                  <a:t>4</a:t>
                </a:r>
                <a:endParaRPr lang="en-US" sz="2000" b="1" baseline="-2500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686117" name="Rectangle 51"/>
              <p:cNvSpPr>
                <a:spLocks noChangeArrowheads="1"/>
              </p:cNvSpPr>
              <p:nvPr/>
            </p:nvSpPr>
            <p:spPr bwMode="auto">
              <a:xfrm>
                <a:off x="1618" y="3795"/>
                <a:ext cx="304" cy="26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90000" tIns="46800" rIns="90000" bIns="46800">
                <a:spAutoFit/>
              </a:bodyPr>
              <a:lstStyle/>
              <a:p>
                <a:pPr algn="ctr">
                  <a:lnSpc>
                    <a:spcPct val="105000"/>
                  </a:lnSpc>
                </a:pPr>
                <a:r>
                  <a:rPr lang="en-GB" sz="2000" b="1">
                    <a:solidFill>
                      <a:srgbClr val="000000"/>
                    </a:solidFill>
                    <a:latin typeface="Times New Roman" pitchFamily="18" charset="0"/>
                  </a:rPr>
                  <a:t>6</a:t>
                </a:r>
                <a:endParaRPr lang="en-US" sz="2000" b="1" baseline="-2500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686118" name="Rectangle 52"/>
              <p:cNvSpPr>
                <a:spLocks noChangeArrowheads="1"/>
              </p:cNvSpPr>
              <p:nvPr/>
            </p:nvSpPr>
            <p:spPr bwMode="auto">
              <a:xfrm>
                <a:off x="316" y="3665"/>
                <a:ext cx="201" cy="26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90000" tIns="46800" rIns="90000" bIns="46800">
                <a:spAutoFit/>
              </a:bodyPr>
              <a:lstStyle/>
              <a:p>
                <a:pPr algn="r">
                  <a:lnSpc>
                    <a:spcPct val="105000"/>
                  </a:lnSpc>
                </a:pPr>
                <a:r>
                  <a:rPr lang="en-GB" sz="2000" b="1">
                    <a:solidFill>
                      <a:srgbClr val="000000"/>
                    </a:solidFill>
                    <a:latin typeface="Times New Roman" pitchFamily="18" charset="0"/>
                  </a:rPr>
                  <a:t>0</a:t>
                </a:r>
                <a:endParaRPr lang="en-US" sz="2000" b="1" baseline="-2500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686119" name="Rectangle 53"/>
              <p:cNvSpPr>
                <a:spLocks noChangeArrowheads="1"/>
              </p:cNvSpPr>
              <p:nvPr/>
            </p:nvSpPr>
            <p:spPr bwMode="auto">
              <a:xfrm>
                <a:off x="2009" y="3795"/>
                <a:ext cx="303" cy="25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90000" tIns="46800" rIns="90000" bIns="46800">
                <a:spAutoFit/>
              </a:bodyPr>
              <a:lstStyle/>
              <a:p>
                <a:pPr algn="ctr">
                  <a:lnSpc>
                    <a:spcPct val="105000"/>
                  </a:lnSpc>
                </a:pPr>
                <a:r>
                  <a:rPr lang="en-GB" sz="2000" b="1">
                    <a:solidFill>
                      <a:srgbClr val="000000"/>
                    </a:solidFill>
                    <a:latin typeface="Times New Roman" pitchFamily="18" charset="0"/>
                  </a:rPr>
                  <a:t>8</a:t>
                </a:r>
                <a:endParaRPr lang="en-US" sz="2000" b="1" baseline="-2500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686120" name="Line 54"/>
              <p:cNvSpPr>
                <a:spLocks noChangeShapeType="1"/>
              </p:cNvSpPr>
              <p:nvPr/>
            </p:nvSpPr>
            <p:spPr bwMode="auto">
              <a:xfrm>
                <a:off x="994" y="3804"/>
                <a:ext cx="0" cy="45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686121" name="Line 55"/>
              <p:cNvSpPr>
                <a:spLocks noChangeShapeType="1"/>
              </p:cNvSpPr>
              <p:nvPr/>
            </p:nvSpPr>
            <p:spPr bwMode="auto">
              <a:xfrm>
                <a:off x="799" y="3804"/>
                <a:ext cx="0" cy="45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686122" name="Line 56"/>
              <p:cNvSpPr>
                <a:spLocks noChangeShapeType="1"/>
              </p:cNvSpPr>
              <p:nvPr/>
            </p:nvSpPr>
            <p:spPr bwMode="auto">
              <a:xfrm>
                <a:off x="1385" y="3804"/>
                <a:ext cx="0" cy="45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686123" name="Line 57"/>
              <p:cNvSpPr>
                <a:spLocks noChangeShapeType="1"/>
              </p:cNvSpPr>
              <p:nvPr/>
            </p:nvSpPr>
            <p:spPr bwMode="auto">
              <a:xfrm>
                <a:off x="1189" y="3804"/>
                <a:ext cx="0" cy="45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686124" name="Line 58"/>
              <p:cNvSpPr>
                <a:spLocks noChangeShapeType="1"/>
              </p:cNvSpPr>
              <p:nvPr/>
            </p:nvSpPr>
            <p:spPr bwMode="auto">
              <a:xfrm>
                <a:off x="1580" y="3804"/>
                <a:ext cx="0" cy="45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686125" name="Line 59"/>
              <p:cNvSpPr>
                <a:spLocks noChangeShapeType="1"/>
              </p:cNvSpPr>
              <p:nvPr/>
            </p:nvSpPr>
            <p:spPr bwMode="auto">
              <a:xfrm>
                <a:off x="2166" y="3804"/>
                <a:ext cx="0" cy="45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686126" name="Line 60"/>
              <p:cNvSpPr>
                <a:spLocks noChangeShapeType="1"/>
              </p:cNvSpPr>
              <p:nvPr/>
            </p:nvSpPr>
            <p:spPr bwMode="auto">
              <a:xfrm>
                <a:off x="1971" y="3804"/>
                <a:ext cx="0" cy="45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686127" name="Line 61"/>
              <p:cNvSpPr>
                <a:spLocks noChangeShapeType="1"/>
              </p:cNvSpPr>
              <p:nvPr/>
            </p:nvSpPr>
            <p:spPr bwMode="auto">
              <a:xfrm>
                <a:off x="1775" y="3804"/>
                <a:ext cx="0" cy="45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686128" name="Rectangle 62"/>
              <p:cNvSpPr>
                <a:spLocks noChangeArrowheads="1"/>
              </p:cNvSpPr>
              <p:nvPr/>
            </p:nvSpPr>
            <p:spPr bwMode="auto">
              <a:xfrm>
                <a:off x="2410" y="3682"/>
                <a:ext cx="536" cy="2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90000" tIns="46800" rIns="90000" bIns="46800">
                <a:spAutoFit/>
              </a:bodyPr>
              <a:lstStyle/>
              <a:p>
                <a:pPr marL="179388" lvl="1" indent="1588">
                  <a:lnSpc>
                    <a:spcPct val="110000"/>
                  </a:lnSpc>
                </a:pPr>
                <a:r>
                  <a:rPr lang="en-US" sz="1800" b="1" i="1">
                    <a:solidFill>
                      <a:srgbClr val="000066"/>
                    </a:solidFill>
                    <a:latin typeface="Times New Roman" pitchFamily="18" charset="0"/>
                  </a:rPr>
                  <a:t>t  </a:t>
                </a:r>
                <a:r>
                  <a:rPr lang="en-US" sz="1800" b="1">
                    <a:solidFill>
                      <a:srgbClr val="000066"/>
                    </a:solidFill>
                    <a:latin typeface="Times New Roman" pitchFamily="18" charset="0"/>
                  </a:rPr>
                  <a:t>(s)</a:t>
                </a:r>
                <a:endParaRPr lang="en-US" sz="1800" b="1" i="1">
                  <a:solidFill>
                    <a:srgbClr val="000066"/>
                  </a:solidFill>
                  <a:latin typeface="Times New Roman" pitchFamily="18" charset="0"/>
                </a:endParaRPr>
              </a:p>
            </p:txBody>
          </p:sp>
        </p:grpSp>
        <p:sp>
          <p:nvSpPr>
            <p:cNvPr id="686105" name="Rectangle 63"/>
            <p:cNvSpPr>
              <a:spLocks noChangeArrowheads="1"/>
            </p:cNvSpPr>
            <p:nvPr/>
          </p:nvSpPr>
          <p:spPr bwMode="auto">
            <a:xfrm>
              <a:off x="137" y="3310"/>
              <a:ext cx="380" cy="2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algn="r">
                <a:lnSpc>
                  <a:spcPct val="105000"/>
                </a:lnSpc>
              </a:pPr>
              <a:r>
                <a:rPr lang="en-GB" sz="2000" b="1">
                  <a:solidFill>
                    <a:srgbClr val="000000"/>
                  </a:solidFill>
                  <a:latin typeface="Times New Roman" pitchFamily="18" charset="0"/>
                </a:rPr>
                <a:t>4</a:t>
              </a:r>
              <a:endParaRPr lang="en-US" sz="2000" b="1" baseline="-250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686106" name="Rectangle 64"/>
            <p:cNvSpPr>
              <a:spLocks noChangeArrowheads="1"/>
            </p:cNvSpPr>
            <p:nvPr/>
          </p:nvSpPr>
          <p:spPr bwMode="auto">
            <a:xfrm>
              <a:off x="235" y="2954"/>
              <a:ext cx="282" cy="2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algn="r">
                <a:lnSpc>
                  <a:spcPct val="105000"/>
                </a:lnSpc>
              </a:pPr>
              <a:r>
                <a:rPr lang="en-GB" sz="2000" b="1">
                  <a:solidFill>
                    <a:srgbClr val="000000"/>
                  </a:solidFill>
                  <a:latin typeface="Times New Roman" pitchFamily="18" charset="0"/>
                </a:rPr>
                <a:t>8</a:t>
              </a:r>
              <a:endParaRPr lang="en-US" sz="2000" b="1" baseline="-250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686107" name="Line 65"/>
            <p:cNvSpPr>
              <a:spLocks noChangeShapeType="1"/>
            </p:cNvSpPr>
            <p:nvPr/>
          </p:nvSpPr>
          <p:spPr bwMode="auto">
            <a:xfrm flipV="1">
              <a:off x="602" y="2920"/>
              <a:ext cx="2" cy="957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triangl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grpSp>
          <p:nvGrpSpPr>
            <p:cNvPr id="686108" name="Group 66"/>
            <p:cNvGrpSpPr>
              <a:grpSpLocks/>
            </p:cNvGrpSpPr>
            <p:nvPr/>
          </p:nvGrpSpPr>
          <p:grpSpPr bwMode="auto">
            <a:xfrm>
              <a:off x="527" y="3088"/>
              <a:ext cx="78" cy="715"/>
              <a:chOff x="527" y="3088"/>
              <a:chExt cx="78" cy="715"/>
            </a:xfrm>
          </p:grpSpPr>
          <p:sp>
            <p:nvSpPr>
              <p:cNvPr id="686109" name="Line 67"/>
              <p:cNvSpPr>
                <a:spLocks noChangeShapeType="1"/>
              </p:cNvSpPr>
              <p:nvPr/>
            </p:nvSpPr>
            <p:spPr bwMode="auto">
              <a:xfrm>
                <a:off x="527" y="3803"/>
                <a:ext cx="78" cy="0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686110" name="Line 68"/>
              <p:cNvSpPr>
                <a:spLocks noChangeShapeType="1"/>
              </p:cNvSpPr>
              <p:nvPr/>
            </p:nvSpPr>
            <p:spPr bwMode="auto">
              <a:xfrm>
                <a:off x="527" y="3624"/>
                <a:ext cx="78" cy="0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686111" name="Line 69"/>
              <p:cNvSpPr>
                <a:spLocks noChangeShapeType="1"/>
              </p:cNvSpPr>
              <p:nvPr/>
            </p:nvSpPr>
            <p:spPr bwMode="auto">
              <a:xfrm>
                <a:off x="527" y="3267"/>
                <a:ext cx="78" cy="0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686112" name="Line 70"/>
              <p:cNvSpPr>
                <a:spLocks noChangeShapeType="1"/>
              </p:cNvSpPr>
              <p:nvPr/>
            </p:nvSpPr>
            <p:spPr bwMode="auto">
              <a:xfrm>
                <a:off x="527" y="3446"/>
                <a:ext cx="78" cy="0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686113" name="Line 71"/>
              <p:cNvSpPr>
                <a:spLocks noChangeShapeType="1"/>
              </p:cNvSpPr>
              <p:nvPr/>
            </p:nvSpPr>
            <p:spPr bwMode="auto">
              <a:xfrm>
                <a:off x="527" y="3088"/>
                <a:ext cx="78" cy="0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</p:grpSp>
      </p:grpSp>
      <p:sp>
        <p:nvSpPr>
          <p:cNvPr id="686101" name="Freeform 72"/>
          <p:cNvSpPr>
            <a:spLocks/>
          </p:cNvSpPr>
          <p:nvPr/>
        </p:nvSpPr>
        <p:spPr bwMode="auto">
          <a:xfrm>
            <a:off x="962025" y="2403475"/>
            <a:ext cx="2490788" cy="1573213"/>
          </a:xfrm>
          <a:custGeom>
            <a:avLst/>
            <a:gdLst>
              <a:gd name="T0" fmla="*/ 0 w 1569"/>
              <a:gd name="T1" fmla="*/ 2147483647 h 991"/>
              <a:gd name="T2" fmla="*/ 2147483647 w 1569"/>
              <a:gd name="T3" fmla="*/ 2147483647 h 991"/>
              <a:gd name="T4" fmla="*/ 2147483647 w 1569"/>
              <a:gd name="T5" fmla="*/ 2147483647 h 991"/>
              <a:gd name="T6" fmla="*/ 2147483647 w 1569"/>
              <a:gd name="T7" fmla="*/ 2147483647 h 991"/>
              <a:gd name="T8" fmla="*/ 2147483647 w 1569"/>
              <a:gd name="T9" fmla="*/ 2147483647 h 99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569"/>
              <a:gd name="T16" fmla="*/ 0 h 991"/>
              <a:gd name="T17" fmla="*/ 1569 w 1569"/>
              <a:gd name="T18" fmla="*/ 991 h 991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569" h="991">
                <a:moveTo>
                  <a:pt x="0" y="991"/>
                </a:moveTo>
                <a:cubicBezTo>
                  <a:pt x="340" y="985"/>
                  <a:pt x="528" y="823"/>
                  <a:pt x="582" y="757"/>
                </a:cubicBezTo>
                <a:lnTo>
                  <a:pt x="1167" y="82"/>
                </a:lnTo>
                <a:cubicBezTo>
                  <a:pt x="1229" y="19"/>
                  <a:pt x="1308" y="0"/>
                  <a:pt x="1377" y="1"/>
                </a:cubicBezTo>
                <a:lnTo>
                  <a:pt x="1569" y="1"/>
                </a:lnTo>
              </a:path>
            </a:pathLst>
          </a:custGeom>
          <a:noFill/>
          <a:ln w="31750">
            <a:solidFill>
              <a:srgbClr val="3366FF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509001" name="Line 73"/>
          <p:cNvSpPr>
            <a:spLocks noChangeShapeType="1"/>
          </p:cNvSpPr>
          <p:nvPr/>
        </p:nvSpPr>
        <p:spPr bwMode="auto">
          <a:xfrm flipV="1">
            <a:off x="1881188" y="5030788"/>
            <a:ext cx="928687" cy="3175"/>
          </a:xfrm>
          <a:prstGeom prst="line">
            <a:avLst/>
          </a:prstGeom>
          <a:noFill/>
          <a:ln w="31750">
            <a:solidFill>
              <a:srgbClr val="00CC00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8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8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89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89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5089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xit" presetSubtype="0" repeatCount="indefinite" fill="hold" nodeType="withEffect">
                                  <p:stCondLst>
                                    <p:cond delay="1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3000"/>
                                        <p:tgtEl>
                                          <p:spTgt spid="5089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5089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0" presetClass="exit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3000"/>
                                        <p:tgtEl>
                                          <p:spTgt spid="5089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508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89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89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90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2000"/>
                                        <p:tgtEl>
                                          <p:spTgt spid="5090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xit" presetSubtype="0" repeatCount="indefinite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3000"/>
                                        <p:tgtEl>
                                          <p:spTgt spid="5089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5089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0" presetClass="exit" presetSubtype="0" repeatCount="indefinite" fill="hold" grpId="1" nodeType="withEffect">
                                  <p:stCondLst>
                                    <p:cond delay="1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3000"/>
                                        <p:tgtEl>
                                          <p:spTgt spid="5089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5089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8931" grpId="0" animBg="1"/>
      <p:bldP spid="508942" grpId="0" animBg="1"/>
      <p:bldP spid="508942" grpId="1" animBg="1"/>
      <p:bldP spid="508970" grpId="0" build="allAtOnce"/>
      <p:bldP spid="508971" grpId="0" build="allAtOnce"/>
      <p:bldP spid="508972" grpId="0" animBg="1"/>
      <p:bldP spid="508972" grpId="1" animBg="1"/>
      <p:bldP spid="509001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8129" name="Rectangle 3"/>
          <p:cNvSpPr>
            <a:spLocks noGrp="1" noChangeArrowheads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PHY1012F</a:t>
            </a:r>
          </a:p>
        </p:txBody>
      </p:sp>
      <p:sp>
        <p:nvSpPr>
          <p:cNvPr id="688130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9BCD79F-482F-4A26-860E-FC83C4367414}" type="slidenum">
              <a:rPr lang="en-US" smtClean="0">
                <a:latin typeface="Koala"/>
              </a:rPr>
              <a:pPr>
                <a:defRPr/>
              </a:pPr>
              <a:t>36</a:t>
            </a:fld>
            <a:endParaRPr lang="en-US" smtClean="0">
              <a:latin typeface="Koala"/>
            </a:endParaRPr>
          </a:p>
        </p:txBody>
      </p:sp>
      <p:sp>
        <p:nvSpPr>
          <p:cNvPr id="510978" name="Line 2"/>
          <p:cNvSpPr>
            <a:spLocks noChangeShapeType="1"/>
          </p:cNvSpPr>
          <p:nvPr/>
        </p:nvSpPr>
        <p:spPr bwMode="auto">
          <a:xfrm>
            <a:off x="3440113" y="2354263"/>
            <a:ext cx="0" cy="3776662"/>
          </a:xfrm>
          <a:prstGeom prst="line">
            <a:avLst/>
          </a:prstGeom>
          <a:noFill/>
          <a:ln w="15875">
            <a:solidFill>
              <a:schemeClr val="bg2"/>
            </a:solidFill>
            <a:prstDash val="dash"/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510979" name="Line 3"/>
          <p:cNvSpPr>
            <a:spLocks noChangeShapeType="1"/>
          </p:cNvSpPr>
          <p:nvPr/>
        </p:nvSpPr>
        <p:spPr bwMode="auto">
          <a:xfrm>
            <a:off x="2813050" y="2354263"/>
            <a:ext cx="0" cy="3776662"/>
          </a:xfrm>
          <a:prstGeom prst="line">
            <a:avLst/>
          </a:prstGeom>
          <a:noFill/>
          <a:ln w="15875">
            <a:solidFill>
              <a:schemeClr val="bg2"/>
            </a:solidFill>
            <a:prstDash val="dash"/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510980" name="Line 4"/>
          <p:cNvSpPr>
            <a:spLocks noChangeShapeType="1"/>
          </p:cNvSpPr>
          <p:nvPr/>
        </p:nvSpPr>
        <p:spPr bwMode="auto">
          <a:xfrm>
            <a:off x="3122613" y="2354263"/>
            <a:ext cx="0" cy="3776662"/>
          </a:xfrm>
          <a:prstGeom prst="line">
            <a:avLst/>
          </a:prstGeom>
          <a:noFill/>
          <a:ln w="15875">
            <a:solidFill>
              <a:schemeClr val="bg2"/>
            </a:solidFill>
            <a:prstDash val="dash"/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688134" name="Line 5"/>
          <p:cNvSpPr>
            <a:spLocks noChangeShapeType="1"/>
          </p:cNvSpPr>
          <p:nvPr/>
        </p:nvSpPr>
        <p:spPr bwMode="auto">
          <a:xfrm>
            <a:off x="1889125" y="2354263"/>
            <a:ext cx="0" cy="3776662"/>
          </a:xfrm>
          <a:prstGeom prst="line">
            <a:avLst/>
          </a:prstGeom>
          <a:noFill/>
          <a:ln w="15875">
            <a:solidFill>
              <a:schemeClr val="bg2"/>
            </a:solidFill>
            <a:prstDash val="dash"/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688135" name="Line 6"/>
          <p:cNvSpPr>
            <a:spLocks noChangeShapeType="1"/>
          </p:cNvSpPr>
          <p:nvPr/>
        </p:nvSpPr>
        <p:spPr bwMode="auto">
          <a:xfrm>
            <a:off x="966788" y="5037138"/>
            <a:ext cx="2601912" cy="0"/>
          </a:xfrm>
          <a:prstGeom prst="line">
            <a:avLst/>
          </a:prstGeom>
          <a:noFill/>
          <a:ln w="15875">
            <a:solidFill>
              <a:schemeClr val="bg2"/>
            </a:solidFill>
            <a:prstDash val="dash"/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688136" name="Line 7"/>
          <p:cNvSpPr>
            <a:spLocks noChangeShapeType="1"/>
          </p:cNvSpPr>
          <p:nvPr/>
        </p:nvSpPr>
        <p:spPr bwMode="auto">
          <a:xfrm>
            <a:off x="966788" y="3986213"/>
            <a:ext cx="2601912" cy="0"/>
          </a:xfrm>
          <a:prstGeom prst="line">
            <a:avLst/>
          </a:prstGeom>
          <a:noFill/>
          <a:ln w="15875">
            <a:solidFill>
              <a:schemeClr val="bg2"/>
            </a:solidFill>
            <a:prstDash val="dash"/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688137" name="Line 8"/>
          <p:cNvSpPr>
            <a:spLocks noChangeShapeType="1"/>
          </p:cNvSpPr>
          <p:nvPr/>
        </p:nvSpPr>
        <p:spPr bwMode="auto">
          <a:xfrm>
            <a:off x="966788" y="3614738"/>
            <a:ext cx="2601912" cy="0"/>
          </a:xfrm>
          <a:prstGeom prst="line">
            <a:avLst/>
          </a:prstGeom>
          <a:noFill/>
          <a:ln w="15875">
            <a:solidFill>
              <a:schemeClr val="bg2"/>
            </a:solidFill>
            <a:prstDash val="dash"/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688138" name="Line 9"/>
          <p:cNvSpPr>
            <a:spLocks noChangeShapeType="1"/>
          </p:cNvSpPr>
          <p:nvPr/>
        </p:nvSpPr>
        <p:spPr bwMode="auto">
          <a:xfrm>
            <a:off x="966788" y="2405063"/>
            <a:ext cx="2601912" cy="0"/>
          </a:xfrm>
          <a:prstGeom prst="line">
            <a:avLst/>
          </a:prstGeom>
          <a:noFill/>
          <a:ln w="15875">
            <a:solidFill>
              <a:schemeClr val="bg2"/>
            </a:solidFill>
            <a:prstDash val="dash"/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688139" name="Line 10"/>
          <p:cNvSpPr>
            <a:spLocks noChangeShapeType="1"/>
          </p:cNvSpPr>
          <p:nvPr/>
        </p:nvSpPr>
        <p:spPr bwMode="auto">
          <a:xfrm>
            <a:off x="966788" y="2538413"/>
            <a:ext cx="2601912" cy="0"/>
          </a:xfrm>
          <a:prstGeom prst="line">
            <a:avLst/>
          </a:prstGeom>
          <a:noFill/>
          <a:ln w="15875">
            <a:solidFill>
              <a:schemeClr val="bg2"/>
            </a:solidFill>
            <a:prstDash val="dash"/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510987" name="Rectangle 11"/>
          <p:cNvSpPr>
            <a:spLocks noChangeArrowheads="1"/>
          </p:cNvSpPr>
          <p:nvPr/>
        </p:nvSpPr>
        <p:spPr bwMode="auto">
          <a:xfrm>
            <a:off x="4854575" y="2862263"/>
            <a:ext cx="3836988" cy="1231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SzPct val="80000"/>
              <a:buFont typeface="Arial" charset="0"/>
              <a:buNone/>
            </a:pPr>
            <a:r>
              <a:rPr lang="en-ZA" sz="2300">
                <a:solidFill>
                  <a:srgbClr val="000066"/>
                </a:solidFill>
              </a:rPr>
              <a:t>Between 6 s and 7 s the</a:t>
            </a:r>
            <a:br>
              <a:rPr lang="en-ZA" sz="2300">
                <a:solidFill>
                  <a:srgbClr val="000066"/>
                </a:solidFill>
              </a:rPr>
            </a:br>
            <a:r>
              <a:rPr lang="en-ZA" sz="2200">
                <a:solidFill>
                  <a:srgbClr val="000066"/>
                </a:solidFill>
              </a:rPr>
              <a:t/>
            </a:r>
            <a:br>
              <a:rPr lang="en-ZA" sz="2200">
                <a:solidFill>
                  <a:srgbClr val="000066"/>
                </a:solidFill>
              </a:rPr>
            </a:br>
            <a:r>
              <a:rPr lang="en-ZA" sz="2300">
                <a:solidFill>
                  <a:srgbClr val="000066"/>
                </a:solidFill>
              </a:rPr>
              <a:t>quickly decreases to 0…</a:t>
            </a:r>
            <a:endParaRPr lang="en-US" sz="2300">
              <a:solidFill>
                <a:srgbClr val="000066"/>
              </a:solidFill>
            </a:endParaRPr>
          </a:p>
        </p:txBody>
      </p:sp>
      <p:sp>
        <p:nvSpPr>
          <p:cNvPr id="688141" name="Rectangle 1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ZA" sz="2800" smtClean="0"/>
              <a:t>POSITION GRAPHS </a:t>
            </a:r>
            <a:r>
              <a:rPr lang="en-ZA" sz="2800" smtClean="0">
                <a:sym typeface="Symbol" pitchFamily="18" charset="2"/>
              </a:rPr>
              <a:t></a:t>
            </a:r>
            <a:r>
              <a:rPr lang="en-ZA" sz="2800" smtClean="0"/>
              <a:t> VELOCITY GRAPHS</a:t>
            </a:r>
            <a:endParaRPr lang="en-US" sz="2800" smtClean="0"/>
          </a:p>
        </p:txBody>
      </p:sp>
      <p:sp>
        <p:nvSpPr>
          <p:cNvPr id="688142" name="Rectangle 13"/>
          <p:cNvSpPr>
            <a:spLocks noChangeArrowheads="1"/>
          </p:cNvSpPr>
          <p:nvPr/>
        </p:nvSpPr>
        <p:spPr bwMode="auto">
          <a:xfrm>
            <a:off x="179388" y="1252538"/>
            <a:ext cx="8774112" cy="477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SzPct val="80000"/>
              <a:buFont typeface="Arial" charset="0"/>
              <a:buNone/>
            </a:pPr>
            <a:r>
              <a:rPr lang="en-ZA" sz="2300">
                <a:solidFill>
                  <a:srgbClr val="000066"/>
                </a:solidFill>
              </a:rPr>
              <a:t>Velocity is equivalent to the slope of a position graph. </a:t>
            </a:r>
          </a:p>
        </p:txBody>
      </p:sp>
      <p:sp>
        <p:nvSpPr>
          <p:cNvPr id="510990" name="Freeform 14"/>
          <p:cNvSpPr>
            <a:spLocks/>
          </p:cNvSpPr>
          <p:nvPr/>
        </p:nvSpPr>
        <p:spPr bwMode="auto">
          <a:xfrm>
            <a:off x="2943225" y="2495550"/>
            <a:ext cx="3117850" cy="1033463"/>
          </a:xfrm>
          <a:custGeom>
            <a:avLst/>
            <a:gdLst>
              <a:gd name="T0" fmla="*/ 2147483647 w 1964"/>
              <a:gd name="T1" fmla="*/ 2147483647 h 651"/>
              <a:gd name="T2" fmla="*/ 0 w 1964"/>
              <a:gd name="T3" fmla="*/ 0 h 651"/>
              <a:gd name="T4" fmla="*/ 0 60000 65536"/>
              <a:gd name="T5" fmla="*/ 0 60000 65536"/>
              <a:gd name="T6" fmla="*/ 0 w 1964"/>
              <a:gd name="T7" fmla="*/ 0 h 651"/>
              <a:gd name="T8" fmla="*/ 1964 w 1964"/>
              <a:gd name="T9" fmla="*/ 651 h 65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964" h="651">
                <a:moveTo>
                  <a:pt x="1964" y="629"/>
                </a:moveTo>
                <a:cubicBezTo>
                  <a:pt x="878" y="651"/>
                  <a:pt x="198" y="264"/>
                  <a:pt x="0" y="0"/>
                </a:cubicBezTo>
              </a:path>
            </a:pathLst>
          </a:custGeom>
          <a:noFill/>
          <a:ln w="22225">
            <a:solidFill>
              <a:srgbClr val="3366FF"/>
            </a:solidFill>
            <a:prstDash val="sysDot"/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grpSp>
        <p:nvGrpSpPr>
          <p:cNvPr id="688144" name="Group 15"/>
          <p:cNvGrpSpPr>
            <a:grpSpLocks/>
          </p:cNvGrpSpPr>
          <p:nvPr/>
        </p:nvGrpSpPr>
        <p:grpSpPr bwMode="auto">
          <a:xfrm>
            <a:off x="23813" y="1833563"/>
            <a:ext cx="4652962" cy="2362200"/>
            <a:chOff x="15" y="1155"/>
            <a:chExt cx="2931" cy="1488"/>
          </a:xfrm>
        </p:grpSpPr>
        <p:sp>
          <p:nvSpPr>
            <p:cNvPr id="688182" name="Rectangle 16"/>
            <p:cNvSpPr>
              <a:spLocks noChangeArrowheads="1"/>
            </p:cNvSpPr>
            <p:nvPr/>
          </p:nvSpPr>
          <p:spPr bwMode="auto">
            <a:xfrm>
              <a:off x="15" y="1155"/>
              <a:ext cx="583" cy="2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marL="179388" lvl="1" indent="1588">
                <a:lnSpc>
                  <a:spcPct val="110000"/>
                </a:lnSpc>
              </a:pPr>
              <a:r>
                <a:rPr lang="en-US" sz="1800" b="1" i="1">
                  <a:solidFill>
                    <a:srgbClr val="000066"/>
                  </a:solidFill>
                  <a:latin typeface="Times New Roman" pitchFamily="18" charset="0"/>
                </a:rPr>
                <a:t>x </a:t>
              </a:r>
              <a:r>
                <a:rPr lang="en-US" sz="1800" b="1">
                  <a:solidFill>
                    <a:srgbClr val="000066"/>
                  </a:solidFill>
                  <a:latin typeface="Times New Roman" pitchFamily="18" charset="0"/>
                </a:rPr>
                <a:t>(m)</a:t>
              </a:r>
              <a:endParaRPr lang="en-US" sz="1800" b="1" i="1">
                <a:solidFill>
                  <a:srgbClr val="000066"/>
                </a:solidFill>
                <a:latin typeface="Times New Roman" pitchFamily="18" charset="0"/>
              </a:endParaRPr>
            </a:p>
          </p:txBody>
        </p:sp>
        <p:sp>
          <p:nvSpPr>
            <p:cNvPr id="688183" name="Line 17"/>
            <p:cNvSpPr>
              <a:spLocks noChangeShapeType="1"/>
            </p:cNvSpPr>
            <p:nvPr/>
          </p:nvSpPr>
          <p:spPr bwMode="auto">
            <a:xfrm>
              <a:off x="520" y="1848"/>
              <a:ext cx="1992" cy="1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triangl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688184" name="Rectangle 18"/>
            <p:cNvSpPr>
              <a:spLocks noChangeArrowheads="1"/>
            </p:cNvSpPr>
            <p:nvPr/>
          </p:nvSpPr>
          <p:spPr bwMode="auto">
            <a:xfrm>
              <a:off x="2410" y="1732"/>
              <a:ext cx="536" cy="2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marL="179388" lvl="1" indent="1588">
                <a:lnSpc>
                  <a:spcPct val="110000"/>
                </a:lnSpc>
              </a:pPr>
              <a:r>
                <a:rPr lang="en-US" sz="1800" b="1" i="1">
                  <a:solidFill>
                    <a:srgbClr val="000066"/>
                  </a:solidFill>
                  <a:latin typeface="Times New Roman" pitchFamily="18" charset="0"/>
                </a:rPr>
                <a:t>t  </a:t>
              </a:r>
              <a:r>
                <a:rPr lang="en-US" sz="1800" b="1">
                  <a:solidFill>
                    <a:srgbClr val="000066"/>
                  </a:solidFill>
                  <a:latin typeface="Times New Roman" pitchFamily="18" charset="0"/>
                </a:rPr>
                <a:t>(s)</a:t>
              </a:r>
              <a:endParaRPr lang="en-US" sz="1800" b="1" i="1">
                <a:solidFill>
                  <a:srgbClr val="000066"/>
                </a:solidFill>
                <a:latin typeface="Times New Roman" pitchFamily="18" charset="0"/>
              </a:endParaRPr>
            </a:p>
          </p:txBody>
        </p:sp>
        <p:sp>
          <p:nvSpPr>
            <p:cNvPr id="688185" name="Line 19"/>
            <p:cNvSpPr>
              <a:spLocks noChangeShapeType="1"/>
            </p:cNvSpPr>
            <p:nvPr/>
          </p:nvSpPr>
          <p:spPr bwMode="auto">
            <a:xfrm>
              <a:off x="994" y="1849"/>
              <a:ext cx="0" cy="65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688186" name="Rectangle 20"/>
            <p:cNvSpPr>
              <a:spLocks noChangeArrowheads="1"/>
            </p:cNvSpPr>
            <p:nvPr/>
          </p:nvSpPr>
          <p:spPr bwMode="auto">
            <a:xfrm>
              <a:off x="167" y="2057"/>
              <a:ext cx="380" cy="2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algn="ctr">
                <a:lnSpc>
                  <a:spcPct val="105000"/>
                </a:lnSpc>
              </a:pPr>
              <a:r>
                <a:rPr lang="en-GB" sz="2000" b="1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–</a:t>
              </a:r>
              <a:r>
                <a:rPr lang="en-GB" sz="2000" b="1">
                  <a:solidFill>
                    <a:srgbClr val="000000"/>
                  </a:solidFill>
                  <a:latin typeface="Times New Roman" pitchFamily="18" charset="0"/>
                </a:rPr>
                <a:t>10</a:t>
              </a:r>
              <a:endParaRPr lang="en-US" sz="2000" b="1" baseline="-250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688187" name="Line 21"/>
            <p:cNvSpPr>
              <a:spLocks noChangeShapeType="1"/>
            </p:cNvSpPr>
            <p:nvPr/>
          </p:nvSpPr>
          <p:spPr bwMode="auto">
            <a:xfrm>
              <a:off x="799" y="1849"/>
              <a:ext cx="0" cy="65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688188" name="Line 22"/>
            <p:cNvSpPr>
              <a:spLocks noChangeShapeType="1"/>
            </p:cNvSpPr>
            <p:nvPr/>
          </p:nvSpPr>
          <p:spPr bwMode="auto">
            <a:xfrm>
              <a:off x="1385" y="1849"/>
              <a:ext cx="0" cy="65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688189" name="Line 23"/>
            <p:cNvSpPr>
              <a:spLocks noChangeShapeType="1"/>
            </p:cNvSpPr>
            <p:nvPr/>
          </p:nvSpPr>
          <p:spPr bwMode="auto">
            <a:xfrm>
              <a:off x="1189" y="1849"/>
              <a:ext cx="0" cy="65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688190" name="Line 24"/>
            <p:cNvSpPr>
              <a:spLocks noChangeShapeType="1"/>
            </p:cNvSpPr>
            <p:nvPr/>
          </p:nvSpPr>
          <p:spPr bwMode="auto">
            <a:xfrm>
              <a:off x="1580" y="1849"/>
              <a:ext cx="0" cy="65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688191" name="Line 25"/>
            <p:cNvSpPr>
              <a:spLocks noChangeShapeType="1"/>
            </p:cNvSpPr>
            <p:nvPr/>
          </p:nvSpPr>
          <p:spPr bwMode="auto">
            <a:xfrm>
              <a:off x="2166" y="1849"/>
              <a:ext cx="0" cy="65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688192" name="Line 26"/>
            <p:cNvSpPr>
              <a:spLocks noChangeShapeType="1"/>
            </p:cNvSpPr>
            <p:nvPr/>
          </p:nvSpPr>
          <p:spPr bwMode="auto">
            <a:xfrm>
              <a:off x="1971" y="1849"/>
              <a:ext cx="0" cy="65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688193" name="Line 27"/>
            <p:cNvSpPr>
              <a:spLocks noChangeShapeType="1"/>
            </p:cNvSpPr>
            <p:nvPr/>
          </p:nvSpPr>
          <p:spPr bwMode="auto">
            <a:xfrm>
              <a:off x="1775" y="1849"/>
              <a:ext cx="0" cy="65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688194" name="Rectangle 28"/>
            <p:cNvSpPr>
              <a:spLocks noChangeArrowheads="1"/>
            </p:cNvSpPr>
            <p:nvPr/>
          </p:nvSpPr>
          <p:spPr bwMode="auto">
            <a:xfrm>
              <a:off x="842" y="1866"/>
              <a:ext cx="304" cy="2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algn="ctr">
                <a:lnSpc>
                  <a:spcPct val="105000"/>
                </a:lnSpc>
              </a:pPr>
              <a:r>
                <a:rPr lang="en-GB" sz="2000" b="1">
                  <a:solidFill>
                    <a:srgbClr val="000000"/>
                  </a:solidFill>
                  <a:latin typeface="Times New Roman" pitchFamily="18" charset="0"/>
                </a:rPr>
                <a:t>2</a:t>
              </a:r>
              <a:endParaRPr lang="en-US" sz="2000" b="1" baseline="-250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688195" name="Rectangle 29"/>
            <p:cNvSpPr>
              <a:spLocks noChangeArrowheads="1"/>
            </p:cNvSpPr>
            <p:nvPr/>
          </p:nvSpPr>
          <p:spPr bwMode="auto">
            <a:xfrm>
              <a:off x="1227" y="1866"/>
              <a:ext cx="304" cy="2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algn="ctr">
                <a:lnSpc>
                  <a:spcPct val="105000"/>
                </a:lnSpc>
              </a:pPr>
              <a:r>
                <a:rPr lang="en-GB" sz="2000" b="1">
                  <a:solidFill>
                    <a:srgbClr val="000000"/>
                  </a:solidFill>
                  <a:latin typeface="Times New Roman" pitchFamily="18" charset="0"/>
                </a:rPr>
                <a:t>4</a:t>
              </a:r>
              <a:endParaRPr lang="en-US" sz="2000" b="1" baseline="-250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688196" name="Rectangle 30"/>
            <p:cNvSpPr>
              <a:spLocks noChangeArrowheads="1"/>
            </p:cNvSpPr>
            <p:nvPr/>
          </p:nvSpPr>
          <p:spPr bwMode="auto">
            <a:xfrm>
              <a:off x="1618" y="1866"/>
              <a:ext cx="304" cy="2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algn="ctr">
                <a:lnSpc>
                  <a:spcPct val="105000"/>
                </a:lnSpc>
              </a:pPr>
              <a:r>
                <a:rPr lang="en-GB" sz="2000" b="1">
                  <a:solidFill>
                    <a:srgbClr val="000000"/>
                  </a:solidFill>
                  <a:latin typeface="Times New Roman" pitchFamily="18" charset="0"/>
                </a:rPr>
                <a:t>6</a:t>
              </a:r>
              <a:endParaRPr lang="en-US" sz="2000" b="1" baseline="-250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688197" name="Rectangle 31"/>
            <p:cNvSpPr>
              <a:spLocks noChangeArrowheads="1"/>
            </p:cNvSpPr>
            <p:nvPr/>
          </p:nvSpPr>
          <p:spPr bwMode="auto">
            <a:xfrm>
              <a:off x="346" y="1736"/>
              <a:ext cx="201" cy="2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algn="ctr">
                <a:lnSpc>
                  <a:spcPct val="105000"/>
                </a:lnSpc>
              </a:pPr>
              <a:r>
                <a:rPr lang="en-GB" sz="2000" b="1">
                  <a:solidFill>
                    <a:srgbClr val="000000"/>
                  </a:solidFill>
                  <a:latin typeface="Times New Roman" pitchFamily="18" charset="0"/>
                </a:rPr>
                <a:t>0</a:t>
              </a:r>
              <a:endParaRPr lang="en-US" sz="2000" b="1" baseline="-250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688198" name="Line 32"/>
            <p:cNvSpPr>
              <a:spLocks noChangeShapeType="1"/>
            </p:cNvSpPr>
            <p:nvPr/>
          </p:nvSpPr>
          <p:spPr bwMode="auto">
            <a:xfrm flipV="1">
              <a:off x="602" y="1236"/>
              <a:ext cx="2" cy="1377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triangl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688199" name="Line 33"/>
            <p:cNvSpPr>
              <a:spLocks noChangeShapeType="1"/>
            </p:cNvSpPr>
            <p:nvPr/>
          </p:nvSpPr>
          <p:spPr bwMode="auto">
            <a:xfrm>
              <a:off x="527" y="2507"/>
              <a:ext cx="78" cy="0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688200" name="Line 34"/>
            <p:cNvSpPr>
              <a:spLocks noChangeShapeType="1"/>
            </p:cNvSpPr>
            <p:nvPr/>
          </p:nvSpPr>
          <p:spPr bwMode="auto">
            <a:xfrm>
              <a:off x="527" y="2176"/>
              <a:ext cx="78" cy="0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688201" name="Line 35"/>
            <p:cNvSpPr>
              <a:spLocks noChangeShapeType="1"/>
            </p:cNvSpPr>
            <p:nvPr/>
          </p:nvSpPr>
          <p:spPr bwMode="auto">
            <a:xfrm>
              <a:off x="527" y="1516"/>
              <a:ext cx="78" cy="0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688202" name="Line 36"/>
            <p:cNvSpPr>
              <a:spLocks noChangeShapeType="1"/>
            </p:cNvSpPr>
            <p:nvPr/>
          </p:nvSpPr>
          <p:spPr bwMode="auto">
            <a:xfrm>
              <a:off x="527" y="1847"/>
              <a:ext cx="78" cy="0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688203" name="Rectangle 37"/>
            <p:cNvSpPr>
              <a:spLocks noChangeArrowheads="1"/>
            </p:cNvSpPr>
            <p:nvPr/>
          </p:nvSpPr>
          <p:spPr bwMode="auto">
            <a:xfrm>
              <a:off x="167" y="2383"/>
              <a:ext cx="380" cy="2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algn="ctr">
                <a:lnSpc>
                  <a:spcPct val="105000"/>
                </a:lnSpc>
              </a:pPr>
              <a:r>
                <a:rPr lang="en-GB" sz="2000" b="1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–</a:t>
              </a:r>
              <a:r>
                <a:rPr lang="en-GB" sz="2000" b="1">
                  <a:solidFill>
                    <a:srgbClr val="000000"/>
                  </a:solidFill>
                  <a:latin typeface="Times New Roman" pitchFamily="18" charset="0"/>
                </a:rPr>
                <a:t>20</a:t>
              </a:r>
              <a:endParaRPr lang="en-US" sz="2000" b="1" baseline="-250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688204" name="Rectangle 38"/>
            <p:cNvSpPr>
              <a:spLocks noChangeArrowheads="1"/>
            </p:cNvSpPr>
            <p:nvPr/>
          </p:nvSpPr>
          <p:spPr bwMode="auto">
            <a:xfrm>
              <a:off x="265" y="1410"/>
              <a:ext cx="282" cy="2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algn="ctr">
                <a:lnSpc>
                  <a:spcPct val="105000"/>
                </a:lnSpc>
              </a:pPr>
              <a:r>
                <a:rPr lang="en-GB" sz="2000" b="1">
                  <a:solidFill>
                    <a:srgbClr val="000000"/>
                  </a:solidFill>
                  <a:latin typeface="Times New Roman" pitchFamily="18" charset="0"/>
                </a:rPr>
                <a:t>10</a:t>
              </a:r>
              <a:endParaRPr lang="en-US" sz="2000" b="1" baseline="-250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688205" name="Rectangle 39"/>
            <p:cNvSpPr>
              <a:spLocks noChangeArrowheads="1"/>
            </p:cNvSpPr>
            <p:nvPr/>
          </p:nvSpPr>
          <p:spPr bwMode="auto">
            <a:xfrm>
              <a:off x="2009" y="1866"/>
              <a:ext cx="303" cy="2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algn="ctr">
                <a:lnSpc>
                  <a:spcPct val="105000"/>
                </a:lnSpc>
              </a:pPr>
              <a:r>
                <a:rPr lang="en-GB" sz="2000" b="1">
                  <a:solidFill>
                    <a:srgbClr val="000000"/>
                  </a:solidFill>
                  <a:latin typeface="Times New Roman" pitchFamily="18" charset="0"/>
                </a:rPr>
                <a:t>8</a:t>
              </a:r>
              <a:endParaRPr lang="en-US" sz="2000" b="1" baseline="-250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</p:grpSp>
      <p:sp>
        <p:nvSpPr>
          <p:cNvPr id="688145" name="Line 40"/>
          <p:cNvSpPr>
            <a:spLocks noChangeShapeType="1"/>
          </p:cNvSpPr>
          <p:nvPr/>
        </p:nvSpPr>
        <p:spPr bwMode="auto">
          <a:xfrm flipV="1">
            <a:off x="957263" y="5030788"/>
            <a:ext cx="928687" cy="1003300"/>
          </a:xfrm>
          <a:prstGeom prst="line">
            <a:avLst/>
          </a:prstGeom>
          <a:noFill/>
          <a:ln w="31750">
            <a:solidFill>
              <a:srgbClr val="00CC00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688146" name="Rectangle 41"/>
          <p:cNvSpPr>
            <a:spLocks noChangeArrowheads="1"/>
          </p:cNvSpPr>
          <p:nvPr/>
        </p:nvSpPr>
        <p:spPr bwMode="auto">
          <a:xfrm>
            <a:off x="4170363" y="1881188"/>
            <a:ext cx="4354512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895350" lvl="1" indent="-715963">
              <a:lnSpc>
                <a:spcPct val="110000"/>
              </a:lnSpc>
              <a:buSzPct val="80000"/>
              <a:buFont typeface="Arial" charset="0"/>
              <a:buNone/>
            </a:pPr>
            <a:r>
              <a:rPr lang="en-ZA" sz="2300">
                <a:solidFill>
                  <a:srgbClr val="000066"/>
                </a:solidFill>
              </a:rPr>
              <a:t>E.g.	A car travels along a straight road…</a:t>
            </a:r>
          </a:p>
        </p:txBody>
      </p:sp>
      <p:sp>
        <p:nvSpPr>
          <p:cNvPr id="511018" name="Rectangle 42"/>
          <p:cNvSpPr>
            <a:spLocks noChangeArrowheads="1"/>
          </p:cNvSpPr>
          <p:nvPr/>
        </p:nvSpPr>
        <p:spPr bwMode="auto">
          <a:xfrm>
            <a:off x="5694363" y="3235325"/>
            <a:ext cx="1473200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 algn="ctr">
              <a:lnSpc>
                <a:spcPct val="110000"/>
              </a:lnSpc>
              <a:buSzPct val="80000"/>
              <a:buFont typeface="Arial" charset="0"/>
              <a:buNone/>
            </a:pPr>
            <a:r>
              <a:rPr lang="en-ZA" sz="2200">
                <a:solidFill>
                  <a:srgbClr val="00CC00"/>
                </a:solidFill>
              </a:rPr>
              <a:t>velocity</a:t>
            </a:r>
            <a:endParaRPr lang="en-US" sz="2200">
              <a:solidFill>
                <a:srgbClr val="00CC00"/>
              </a:solidFill>
            </a:endParaRPr>
          </a:p>
        </p:txBody>
      </p:sp>
      <p:sp>
        <p:nvSpPr>
          <p:cNvPr id="511019" name="Rectangle 43"/>
          <p:cNvSpPr>
            <a:spLocks noChangeArrowheads="1"/>
          </p:cNvSpPr>
          <p:nvPr/>
        </p:nvSpPr>
        <p:spPr bwMode="auto">
          <a:xfrm>
            <a:off x="5895975" y="3233738"/>
            <a:ext cx="1146175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 algn="ctr">
              <a:lnSpc>
                <a:spcPct val="110000"/>
              </a:lnSpc>
              <a:buSzPct val="80000"/>
              <a:buFont typeface="Arial" charset="0"/>
              <a:buNone/>
            </a:pPr>
            <a:r>
              <a:rPr lang="en-ZA" sz="2200">
                <a:solidFill>
                  <a:srgbClr val="3366FF"/>
                </a:solidFill>
              </a:rPr>
              <a:t>slope</a:t>
            </a:r>
            <a:endParaRPr lang="en-US" sz="2200">
              <a:solidFill>
                <a:srgbClr val="3366FF"/>
              </a:solidFill>
            </a:endParaRPr>
          </a:p>
        </p:txBody>
      </p:sp>
      <p:sp>
        <p:nvSpPr>
          <p:cNvPr id="511020" name="Freeform 44"/>
          <p:cNvSpPr>
            <a:spLocks/>
          </p:cNvSpPr>
          <p:nvPr/>
        </p:nvSpPr>
        <p:spPr bwMode="auto">
          <a:xfrm>
            <a:off x="2997200" y="3505200"/>
            <a:ext cx="2935288" cy="1955800"/>
          </a:xfrm>
          <a:custGeom>
            <a:avLst/>
            <a:gdLst>
              <a:gd name="T0" fmla="*/ 2147483647 w 1849"/>
              <a:gd name="T1" fmla="*/ 0 h 1232"/>
              <a:gd name="T2" fmla="*/ 0 w 1849"/>
              <a:gd name="T3" fmla="*/ 2147483647 h 1232"/>
              <a:gd name="T4" fmla="*/ 0 60000 65536"/>
              <a:gd name="T5" fmla="*/ 0 60000 65536"/>
              <a:gd name="T6" fmla="*/ 0 w 1849"/>
              <a:gd name="T7" fmla="*/ 0 h 1232"/>
              <a:gd name="T8" fmla="*/ 1849 w 1849"/>
              <a:gd name="T9" fmla="*/ 1232 h 1232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849" h="1232">
                <a:moveTo>
                  <a:pt x="1849" y="0"/>
                </a:moveTo>
                <a:cubicBezTo>
                  <a:pt x="458" y="36"/>
                  <a:pt x="408" y="1064"/>
                  <a:pt x="0" y="1232"/>
                </a:cubicBezTo>
              </a:path>
            </a:pathLst>
          </a:custGeom>
          <a:noFill/>
          <a:ln w="22225">
            <a:solidFill>
              <a:srgbClr val="00CC00"/>
            </a:solidFill>
            <a:prstDash val="sysDot"/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grpSp>
        <p:nvGrpSpPr>
          <p:cNvPr id="688150" name="Group 45"/>
          <p:cNvGrpSpPr>
            <a:grpSpLocks/>
          </p:cNvGrpSpPr>
          <p:nvPr/>
        </p:nvGrpSpPr>
        <p:grpSpPr bwMode="auto">
          <a:xfrm>
            <a:off x="0" y="4368800"/>
            <a:ext cx="4676775" cy="2068513"/>
            <a:chOff x="0" y="2752"/>
            <a:chExt cx="2946" cy="1303"/>
          </a:xfrm>
        </p:grpSpPr>
        <p:sp>
          <p:nvSpPr>
            <p:cNvPr id="688156" name="Rectangle 46"/>
            <p:cNvSpPr>
              <a:spLocks noChangeArrowheads="1"/>
            </p:cNvSpPr>
            <p:nvPr/>
          </p:nvSpPr>
          <p:spPr bwMode="auto">
            <a:xfrm>
              <a:off x="0" y="2752"/>
              <a:ext cx="746" cy="2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marL="179388" lvl="1" indent="1588">
                <a:lnSpc>
                  <a:spcPct val="110000"/>
                </a:lnSpc>
              </a:pPr>
              <a:r>
                <a:rPr lang="en-US" sz="1800" b="1" i="1">
                  <a:solidFill>
                    <a:srgbClr val="000066"/>
                  </a:solidFill>
                  <a:latin typeface="Times New Roman" pitchFamily="18" charset="0"/>
                </a:rPr>
                <a:t>v</a:t>
              </a:r>
              <a:r>
                <a:rPr lang="en-US" sz="1800" b="1" i="1" baseline="-25000">
                  <a:solidFill>
                    <a:srgbClr val="000066"/>
                  </a:solidFill>
                  <a:latin typeface="Times New Roman" pitchFamily="18" charset="0"/>
                </a:rPr>
                <a:t>x</a:t>
              </a:r>
              <a:r>
                <a:rPr lang="en-US" sz="1800" b="1" i="1">
                  <a:solidFill>
                    <a:srgbClr val="000066"/>
                  </a:solidFill>
                  <a:latin typeface="Times New Roman" pitchFamily="18" charset="0"/>
                </a:rPr>
                <a:t> </a:t>
              </a:r>
              <a:r>
                <a:rPr lang="en-US" sz="1800" b="1">
                  <a:solidFill>
                    <a:srgbClr val="000066"/>
                  </a:solidFill>
                  <a:latin typeface="Times New Roman" pitchFamily="18" charset="0"/>
                </a:rPr>
                <a:t>(m/s)</a:t>
              </a:r>
              <a:endParaRPr lang="en-US" sz="1800" b="1" i="1">
                <a:solidFill>
                  <a:srgbClr val="000066"/>
                </a:solidFill>
                <a:latin typeface="Times New Roman" pitchFamily="18" charset="0"/>
              </a:endParaRPr>
            </a:p>
          </p:txBody>
        </p:sp>
        <p:grpSp>
          <p:nvGrpSpPr>
            <p:cNvPr id="688157" name="Group 47"/>
            <p:cNvGrpSpPr>
              <a:grpSpLocks/>
            </p:cNvGrpSpPr>
            <p:nvPr/>
          </p:nvGrpSpPr>
          <p:grpSpPr bwMode="auto">
            <a:xfrm>
              <a:off x="316" y="3665"/>
              <a:ext cx="2630" cy="390"/>
              <a:chOff x="316" y="3665"/>
              <a:chExt cx="2630" cy="390"/>
            </a:xfrm>
          </p:grpSpPr>
          <p:sp>
            <p:nvSpPr>
              <p:cNvPr id="688167" name="Line 48"/>
              <p:cNvSpPr>
                <a:spLocks noChangeShapeType="1"/>
              </p:cNvSpPr>
              <p:nvPr/>
            </p:nvSpPr>
            <p:spPr bwMode="auto">
              <a:xfrm>
                <a:off x="520" y="3803"/>
                <a:ext cx="1992" cy="1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 type="triangl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688168" name="Rectangle 49"/>
              <p:cNvSpPr>
                <a:spLocks noChangeArrowheads="1"/>
              </p:cNvSpPr>
              <p:nvPr/>
            </p:nvSpPr>
            <p:spPr bwMode="auto">
              <a:xfrm>
                <a:off x="842" y="3795"/>
                <a:ext cx="304" cy="26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90000" tIns="46800" rIns="90000" bIns="46800">
                <a:spAutoFit/>
              </a:bodyPr>
              <a:lstStyle/>
              <a:p>
                <a:pPr algn="ctr">
                  <a:lnSpc>
                    <a:spcPct val="105000"/>
                  </a:lnSpc>
                </a:pPr>
                <a:r>
                  <a:rPr lang="en-GB" sz="2000" b="1">
                    <a:solidFill>
                      <a:srgbClr val="000000"/>
                    </a:solidFill>
                    <a:latin typeface="Times New Roman" pitchFamily="18" charset="0"/>
                  </a:rPr>
                  <a:t>2</a:t>
                </a:r>
                <a:endParaRPr lang="en-US" sz="2000" b="1" baseline="-2500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688169" name="Rectangle 50"/>
              <p:cNvSpPr>
                <a:spLocks noChangeArrowheads="1"/>
              </p:cNvSpPr>
              <p:nvPr/>
            </p:nvSpPr>
            <p:spPr bwMode="auto">
              <a:xfrm>
                <a:off x="1227" y="3795"/>
                <a:ext cx="304" cy="26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90000" tIns="46800" rIns="90000" bIns="46800">
                <a:spAutoFit/>
              </a:bodyPr>
              <a:lstStyle/>
              <a:p>
                <a:pPr algn="ctr">
                  <a:lnSpc>
                    <a:spcPct val="105000"/>
                  </a:lnSpc>
                </a:pPr>
                <a:r>
                  <a:rPr lang="en-GB" sz="2000" b="1">
                    <a:solidFill>
                      <a:srgbClr val="000000"/>
                    </a:solidFill>
                    <a:latin typeface="Times New Roman" pitchFamily="18" charset="0"/>
                  </a:rPr>
                  <a:t>4</a:t>
                </a:r>
                <a:endParaRPr lang="en-US" sz="2000" b="1" baseline="-2500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688170" name="Rectangle 51"/>
              <p:cNvSpPr>
                <a:spLocks noChangeArrowheads="1"/>
              </p:cNvSpPr>
              <p:nvPr/>
            </p:nvSpPr>
            <p:spPr bwMode="auto">
              <a:xfrm>
                <a:off x="1618" y="3795"/>
                <a:ext cx="304" cy="26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90000" tIns="46800" rIns="90000" bIns="46800">
                <a:spAutoFit/>
              </a:bodyPr>
              <a:lstStyle/>
              <a:p>
                <a:pPr algn="ctr">
                  <a:lnSpc>
                    <a:spcPct val="105000"/>
                  </a:lnSpc>
                </a:pPr>
                <a:r>
                  <a:rPr lang="en-GB" sz="2000" b="1">
                    <a:solidFill>
                      <a:srgbClr val="000000"/>
                    </a:solidFill>
                    <a:latin typeface="Times New Roman" pitchFamily="18" charset="0"/>
                  </a:rPr>
                  <a:t>6</a:t>
                </a:r>
                <a:endParaRPr lang="en-US" sz="2000" b="1" baseline="-2500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688171" name="Rectangle 52"/>
              <p:cNvSpPr>
                <a:spLocks noChangeArrowheads="1"/>
              </p:cNvSpPr>
              <p:nvPr/>
            </p:nvSpPr>
            <p:spPr bwMode="auto">
              <a:xfrm>
                <a:off x="316" y="3665"/>
                <a:ext cx="201" cy="26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90000" tIns="46800" rIns="90000" bIns="46800">
                <a:spAutoFit/>
              </a:bodyPr>
              <a:lstStyle/>
              <a:p>
                <a:pPr algn="r">
                  <a:lnSpc>
                    <a:spcPct val="105000"/>
                  </a:lnSpc>
                </a:pPr>
                <a:r>
                  <a:rPr lang="en-GB" sz="2000" b="1">
                    <a:solidFill>
                      <a:srgbClr val="000000"/>
                    </a:solidFill>
                    <a:latin typeface="Times New Roman" pitchFamily="18" charset="0"/>
                  </a:rPr>
                  <a:t>0</a:t>
                </a:r>
                <a:endParaRPr lang="en-US" sz="2000" b="1" baseline="-2500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688172" name="Rectangle 53"/>
              <p:cNvSpPr>
                <a:spLocks noChangeArrowheads="1"/>
              </p:cNvSpPr>
              <p:nvPr/>
            </p:nvSpPr>
            <p:spPr bwMode="auto">
              <a:xfrm>
                <a:off x="2009" y="3795"/>
                <a:ext cx="303" cy="25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90000" tIns="46800" rIns="90000" bIns="46800">
                <a:spAutoFit/>
              </a:bodyPr>
              <a:lstStyle/>
              <a:p>
                <a:pPr algn="ctr">
                  <a:lnSpc>
                    <a:spcPct val="105000"/>
                  </a:lnSpc>
                </a:pPr>
                <a:r>
                  <a:rPr lang="en-GB" sz="2000" b="1">
                    <a:solidFill>
                      <a:srgbClr val="000000"/>
                    </a:solidFill>
                    <a:latin typeface="Times New Roman" pitchFamily="18" charset="0"/>
                  </a:rPr>
                  <a:t>8</a:t>
                </a:r>
                <a:endParaRPr lang="en-US" sz="2000" b="1" baseline="-2500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688173" name="Line 54"/>
              <p:cNvSpPr>
                <a:spLocks noChangeShapeType="1"/>
              </p:cNvSpPr>
              <p:nvPr/>
            </p:nvSpPr>
            <p:spPr bwMode="auto">
              <a:xfrm>
                <a:off x="994" y="3804"/>
                <a:ext cx="0" cy="45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688174" name="Line 55"/>
              <p:cNvSpPr>
                <a:spLocks noChangeShapeType="1"/>
              </p:cNvSpPr>
              <p:nvPr/>
            </p:nvSpPr>
            <p:spPr bwMode="auto">
              <a:xfrm>
                <a:off x="799" y="3804"/>
                <a:ext cx="0" cy="45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688175" name="Line 56"/>
              <p:cNvSpPr>
                <a:spLocks noChangeShapeType="1"/>
              </p:cNvSpPr>
              <p:nvPr/>
            </p:nvSpPr>
            <p:spPr bwMode="auto">
              <a:xfrm>
                <a:off x="1385" y="3804"/>
                <a:ext cx="0" cy="45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688176" name="Line 57"/>
              <p:cNvSpPr>
                <a:spLocks noChangeShapeType="1"/>
              </p:cNvSpPr>
              <p:nvPr/>
            </p:nvSpPr>
            <p:spPr bwMode="auto">
              <a:xfrm>
                <a:off x="1189" y="3804"/>
                <a:ext cx="0" cy="45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688177" name="Line 58"/>
              <p:cNvSpPr>
                <a:spLocks noChangeShapeType="1"/>
              </p:cNvSpPr>
              <p:nvPr/>
            </p:nvSpPr>
            <p:spPr bwMode="auto">
              <a:xfrm>
                <a:off x="1580" y="3804"/>
                <a:ext cx="0" cy="45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688178" name="Line 59"/>
              <p:cNvSpPr>
                <a:spLocks noChangeShapeType="1"/>
              </p:cNvSpPr>
              <p:nvPr/>
            </p:nvSpPr>
            <p:spPr bwMode="auto">
              <a:xfrm>
                <a:off x="2166" y="3804"/>
                <a:ext cx="0" cy="45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688179" name="Line 60"/>
              <p:cNvSpPr>
                <a:spLocks noChangeShapeType="1"/>
              </p:cNvSpPr>
              <p:nvPr/>
            </p:nvSpPr>
            <p:spPr bwMode="auto">
              <a:xfrm>
                <a:off x="1971" y="3804"/>
                <a:ext cx="0" cy="45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688180" name="Line 61"/>
              <p:cNvSpPr>
                <a:spLocks noChangeShapeType="1"/>
              </p:cNvSpPr>
              <p:nvPr/>
            </p:nvSpPr>
            <p:spPr bwMode="auto">
              <a:xfrm>
                <a:off x="1775" y="3804"/>
                <a:ext cx="0" cy="45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688181" name="Rectangle 62"/>
              <p:cNvSpPr>
                <a:spLocks noChangeArrowheads="1"/>
              </p:cNvSpPr>
              <p:nvPr/>
            </p:nvSpPr>
            <p:spPr bwMode="auto">
              <a:xfrm>
                <a:off x="2410" y="3682"/>
                <a:ext cx="536" cy="2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90000" tIns="46800" rIns="90000" bIns="46800">
                <a:spAutoFit/>
              </a:bodyPr>
              <a:lstStyle/>
              <a:p>
                <a:pPr marL="179388" lvl="1" indent="1588">
                  <a:lnSpc>
                    <a:spcPct val="110000"/>
                  </a:lnSpc>
                </a:pPr>
                <a:r>
                  <a:rPr lang="en-US" sz="1800" b="1" i="1">
                    <a:solidFill>
                      <a:srgbClr val="000066"/>
                    </a:solidFill>
                    <a:latin typeface="Times New Roman" pitchFamily="18" charset="0"/>
                  </a:rPr>
                  <a:t>t  </a:t>
                </a:r>
                <a:r>
                  <a:rPr lang="en-US" sz="1800" b="1">
                    <a:solidFill>
                      <a:srgbClr val="000066"/>
                    </a:solidFill>
                    <a:latin typeface="Times New Roman" pitchFamily="18" charset="0"/>
                  </a:rPr>
                  <a:t>(s)</a:t>
                </a:r>
                <a:endParaRPr lang="en-US" sz="1800" b="1" i="1">
                  <a:solidFill>
                    <a:srgbClr val="000066"/>
                  </a:solidFill>
                  <a:latin typeface="Times New Roman" pitchFamily="18" charset="0"/>
                </a:endParaRPr>
              </a:p>
            </p:txBody>
          </p:sp>
        </p:grpSp>
        <p:sp>
          <p:nvSpPr>
            <p:cNvPr id="688158" name="Rectangle 63"/>
            <p:cNvSpPr>
              <a:spLocks noChangeArrowheads="1"/>
            </p:cNvSpPr>
            <p:nvPr/>
          </p:nvSpPr>
          <p:spPr bwMode="auto">
            <a:xfrm>
              <a:off x="137" y="3310"/>
              <a:ext cx="380" cy="2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algn="r">
                <a:lnSpc>
                  <a:spcPct val="105000"/>
                </a:lnSpc>
              </a:pPr>
              <a:r>
                <a:rPr lang="en-GB" sz="2000" b="1">
                  <a:solidFill>
                    <a:srgbClr val="000000"/>
                  </a:solidFill>
                  <a:latin typeface="Times New Roman" pitchFamily="18" charset="0"/>
                </a:rPr>
                <a:t>4</a:t>
              </a:r>
              <a:endParaRPr lang="en-US" sz="2000" b="1" baseline="-250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688159" name="Rectangle 64"/>
            <p:cNvSpPr>
              <a:spLocks noChangeArrowheads="1"/>
            </p:cNvSpPr>
            <p:nvPr/>
          </p:nvSpPr>
          <p:spPr bwMode="auto">
            <a:xfrm>
              <a:off x="235" y="2954"/>
              <a:ext cx="282" cy="2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algn="r">
                <a:lnSpc>
                  <a:spcPct val="105000"/>
                </a:lnSpc>
              </a:pPr>
              <a:r>
                <a:rPr lang="en-GB" sz="2000" b="1">
                  <a:solidFill>
                    <a:srgbClr val="000000"/>
                  </a:solidFill>
                  <a:latin typeface="Times New Roman" pitchFamily="18" charset="0"/>
                </a:rPr>
                <a:t>8</a:t>
              </a:r>
              <a:endParaRPr lang="en-US" sz="2000" b="1" baseline="-250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688160" name="Line 65"/>
            <p:cNvSpPr>
              <a:spLocks noChangeShapeType="1"/>
            </p:cNvSpPr>
            <p:nvPr/>
          </p:nvSpPr>
          <p:spPr bwMode="auto">
            <a:xfrm flipV="1">
              <a:off x="602" y="2920"/>
              <a:ext cx="2" cy="957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triangl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grpSp>
          <p:nvGrpSpPr>
            <p:cNvPr id="688161" name="Group 66"/>
            <p:cNvGrpSpPr>
              <a:grpSpLocks/>
            </p:cNvGrpSpPr>
            <p:nvPr/>
          </p:nvGrpSpPr>
          <p:grpSpPr bwMode="auto">
            <a:xfrm>
              <a:off x="527" y="3088"/>
              <a:ext cx="78" cy="715"/>
              <a:chOff x="527" y="3088"/>
              <a:chExt cx="78" cy="715"/>
            </a:xfrm>
          </p:grpSpPr>
          <p:sp>
            <p:nvSpPr>
              <p:cNvPr id="688162" name="Line 67"/>
              <p:cNvSpPr>
                <a:spLocks noChangeShapeType="1"/>
              </p:cNvSpPr>
              <p:nvPr/>
            </p:nvSpPr>
            <p:spPr bwMode="auto">
              <a:xfrm>
                <a:off x="527" y="3803"/>
                <a:ext cx="78" cy="0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688163" name="Line 68"/>
              <p:cNvSpPr>
                <a:spLocks noChangeShapeType="1"/>
              </p:cNvSpPr>
              <p:nvPr/>
            </p:nvSpPr>
            <p:spPr bwMode="auto">
              <a:xfrm>
                <a:off x="527" y="3624"/>
                <a:ext cx="78" cy="0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688164" name="Line 69"/>
              <p:cNvSpPr>
                <a:spLocks noChangeShapeType="1"/>
              </p:cNvSpPr>
              <p:nvPr/>
            </p:nvSpPr>
            <p:spPr bwMode="auto">
              <a:xfrm>
                <a:off x="527" y="3267"/>
                <a:ext cx="78" cy="0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688165" name="Line 70"/>
              <p:cNvSpPr>
                <a:spLocks noChangeShapeType="1"/>
              </p:cNvSpPr>
              <p:nvPr/>
            </p:nvSpPr>
            <p:spPr bwMode="auto">
              <a:xfrm>
                <a:off x="527" y="3446"/>
                <a:ext cx="78" cy="0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688166" name="Line 71"/>
              <p:cNvSpPr>
                <a:spLocks noChangeShapeType="1"/>
              </p:cNvSpPr>
              <p:nvPr/>
            </p:nvSpPr>
            <p:spPr bwMode="auto">
              <a:xfrm>
                <a:off x="527" y="3088"/>
                <a:ext cx="78" cy="0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</p:grpSp>
      </p:grpSp>
      <p:sp>
        <p:nvSpPr>
          <p:cNvPr id="688151" name="Freeform 72"/>
          <p:cNvSpPr>
            <a:spLocks/>
          </p:cNvSpPr>
          <p:nvPr/>
        </p:nvSpPr>
        <p:spPr bwMode="auto">
          <a:xfrm>
            <a:off x="962025" y="2403475"/>
            <a:ext cx="2490788" cy="1573213"/>
          </a:xfrm>
          <a:custGeom>
            <a:avLst/>
            <a:gdLst>
              <a:gd name="T0" fmla="*/ 0 w 1569"/>
              <a:gd name="T1" fmla="*/ 2147483647 h 991"/>
              <a:gd name="T2" fmla="*/ 2147483647 w 1569"/>
              <a:gd name="T3" fmla="*/ 2147483647 h 991"/>
              <a:gd name="T4" fmla="*/ 2147483647 w 1569"/>
              <a:gd name="T5" fmla="*/ 2147483647 h 991"/>
              <a:gd name="T6" fmla="*/ 2147483647 w 1569"/>
              <a:gd name="T7" fmla="*/ 2147483647 h 991"/>
              <a:gd name="T8" fmla="*/ 2147483647 w 1569"/>
              <a:gd name="T9" fmla="*/ 2147483647 h 99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569"/>
              <a:gd name="T16" fmla="*/ 0 h 991"/>
              <a:gd name="T17" fmla="*/ 1569 w 1569"/>
              <a:gd name="T18" fmla="*/ 991 h 991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569" h="991">
                <a:moveTo>
                  <a:pt x="0" y="991"/>
                </a:moveTo>
                <a:cubicBezTo>
                  <a:pt x="340" y="985"/>
                  <a:pt x="528" y="823"/>
                  <a:pt x="582" y="757"/>
                </a:cubicBezTo>
                <a:lnTo>
                  <a:pt x="1167" y="82"/>
                </a:lnTo>
                <a:cubicBezTo>
                  <a:pt x="1229" y="19"/>
                  <a:pt x="1308" y="0"/>
                  <a:pt x="1377" y="1"/>
                </a:cubicBezTo>
                <a:lnTo>
                  <a:pt x="1569" y="1"/>
                </a:lnTo>
              </a:path>
            </a:pathLst>
          </a:custGeom>
          <a:noFill/>
          <a:ln w="31750">
            <a:solidFill>
              <a:srgbClr val="3366FF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688152" name="Line 73"/>
          <p:cNvSpPr>
            <a:spLocks noChangeShapeType="1"/>
          </p:cNvSpPr>
          <p:nvPr/>
        </p:nvSpPr>
        <p:spPr bwMode="auto">
          <a:xfrm flipV="1">
            <a:off x="1881188" y="5030788"/>
            <a:ext cx="928687" cy="3175"/>
          </a:xfrm>
          <a:prstGeom prst="line">
            <a:avLst/>
          </a:prstGeom>
          <a:noFill/>
          <a:ln w="31750">
            <a:solidFill>
              <a:srgbClr val="00CC00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511050" name="Line 74"/>
          <p:cNvSpPr>
            <a:spLocks noChangeShapeType="1"/>
          </p:cNvSpPr>
          <p:nvPr/>
        </p:nvSpPr>
        <p:spPr bwMode="auto">
          <a:xfrm>
            <a:off x="2805113" y="5033963"/>
            <a:ext cx="319087" cy="996950"/>
          </a:xfrm>
          <a:prstGeom prst="line">
            <a:avLst/>
          </a:prstGeom>
          <a:noFill/>
          <a:ln w="31750">
            <a:solidFill>
              <a:srgbClr val="00CC00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511051" name="Line 75"/>
          <p:cNvSpPr>
            <a:spLocks noChangeShapeType="1"/>
          </p:cNvSpPr>
          <p:nvPr/>
        </p:nvSpPr>
        <p:spPr bwMode="auto">
          <a:xfrm flipV="1">
            <a:off x="3109913" y="6032500"/>
            <a:ext cx="328612" cy="1588"/>
          </a:xfrm>
          <a:prstGeom prst="line">
            <a:avLst/>
          </a:prstGeom>
          <a:noFill/>
          <a:ln w="31750">
            <a:solidFill>
              <a:srgbClr val="00CC00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511052" name="Rectangle 76"/>
          <p:cNvSpPr>
            <a:spLocks noChangeArrowheads="1"/>
          </p:cNvSpPr>
          <p:nvPr/>
        </p:nvSpPr>
        <p:spPr bwMode="auto">
          <a:xfrm>
            <a:off x="4854575" y="4005263"/>
            <a:ext cx="3836988" cy="477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SzPct val="80000"/>
              <a:buFont typeface="Arial" charset="0"/>
              <a:buNone/>
            </a:pPr>
            <a:r>
              <a:rPr lang="en-ZA" sz="2300">
                <a:solidFill>
                  <a:srgbClr val="000066"/>
                </a:solidFill>
              </a:rPr>
              <a:t>…and remains there.</a:t>
            </a:r>
            <a:endParaRPr lang="en-US" sz="2300">
              <a:solidFill>
                <a:srgbClr val="000066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0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0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10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09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5109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09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5109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09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5109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xit" presetSubtype="0" repeatCount="indefinite" fill="hold" nodeType="withEffect">
                                  <p:stCondLst>
                                    <p:cond delay="1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3000"/>
                                        <p:tgtEl>
                                          <p:spTgt spid="5110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5110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0" presetClass="exit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3000"/>
                                        <p:tgtEl>
                                          <p:spTgt spid="5109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510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10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10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22" presetClass="entr" presetSubtype="8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1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2000"/>
                                        <p:tgtEl>
                                          <p:spTgt spid="511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xit" presetSubtype="0" repeatCount="indefinite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3000"/>
                                        <p:tgtEl>
                                          <p:spTgt spid="5110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5110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0" presetClass="exit" presetSubtype="0" repeatCount="indefinite" fill="hold" grpId="1" nodeType="withEffect">
                                  <p:stCondLst>
                                    <p:cond delay="1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3000"/>
                                        <p:tgtEl>
                                          <p:spTgt spid="5110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5110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10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22" presetClass="entr" presetSubtype="8" fill="hold" grpId="0" nodeType="with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1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2000"/>
                                        <p:tgtEl>
                                          <p:spTgt spid="511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0978" grpId="0" animBg="1"/>
      <p:bldP spid="510979" grpId="0" animBg="1"/>
      <p:bldP spid="510980" grpId="0" animBg="1"/>
      <p:bldP spid="510990" grpId="0" animBg="1"/>
      <p:bldP spid="510990" grpId="1" animBg="1"/>
      <p:bldP spid="511018" grpId="0" build="allAtOnce"/>
      <p:bldP spid="511019" grpId="0" build="allAtOnce"/>
      <p:bldP spid="511020" grpId="0" animBg="1"/>
      <p:bldP spid="511020" grpId="1" animBg="1"/>
      <p:bldP spid="511050" grpId="0" animBg="1"/>
      <p:bldP spid="511051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4273" name="Rectangle 3"/>
          <p:cNvSpPr>
            <a:spLocks noGrp="1" noChangeArrowheads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PHY1012F</a:t>
            </a:r>
          </a:p>
        </p:txBody>
      </p:sp>
      <p:sp>
        <p:nvSpPr>
          <p:cNvPr id="694274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1AFEC43C-7A4E-42B3-AE5C-6E83A2CB36DB}" type="slidenum">
              <a:rPr lang="en-US" smtClean="0">
                <a:latin typeface="Koala"/>
              </a:rPr>
              <a:pPr>
                <a:defRPr/>
              </a:pPr>
              <a:t>37</a:t>
            </a:fld>
            <a:endParaRPr lang="en-US" smtClean="0">
              <a:latin typeface="Koala"/>
            </a:endParaRPr>
          </a:p>
        </p:txBody>
      </p:sp>
      <p:sp>
        <p:nvSpPr>
          <p:cNvPr id="694275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THREE-MINUTE PAPER</a:t>
            </a:r>
            <a:endParaRPr lang="en-GB" smtClean="0"/>
          </a:p>
        </p:txBody>
      </p:sp>
      <p:sp>
        <p:nvSpPr>
          <p:cNvPr id="63590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79388" y="1343025"/>
            <a:ext cx="8774112" cy="2870200"/>
          </a:xfrm>
        </p:spPr>
        <p:txBody>
          <a:bodyPr/>
          <a:lstStyle/>
          <a:p>
            <a:pPr lvl="1" indent="0" eaLnBrk="1" hangingPunct="1">
              <a:lnSpc>
                <a:spcPct val="120000"/>
              </a:lnSpc>
            </a:pPr>
            <a:r>
              <a:rPr lang="en-US" smtClean="0"/>
              <a:t>On a smallish piece of paper (which you’re going to fold in half), answer the following questions:</a:t>
            </a:r>
          </a:p>
          <a:p>
            <a:pPr lvl="2" eaLnBrk="1" hangingPunct="1">
              <a:lnSpc>
                <a:spcPct val="160000"/>
              </a:lnSpc>
            </a:pPr>
            <a:endParaRPr lang="en-US" sz="1200" smtClean="0"/>
          </a:p>
          <a:p>
            <a:pPr lvl="2" eaLnBrk="1" hangingPunct="1">
              <a:lnSpc>
                <a:spcPct val="160000"/>
              </a:lnSpc>
            </a:pPr>
            <a:r>
              <a:rPr lang="en-US" smtClean="0"/>
              <a:t>What have you learnt so far?</a:t>
            </a:r>
          </a:p>
          <a:p>
            <a:pPr lvl="2" eaLnBrk="1" hangingPunct="1">
              <a:lnSpc>
                <a:spcPct val="160000"/>
              </a:lnSpc>
            </a:pPr>
            <a:r>
              <a:rPr lang="en-US" smtClean="0"/>
              <a:t>What still confuses you the most?</a:t>
            </a:r>
          </a:p>
          <a:p>
            <a:pPr lvl="2" eaLnBrk="1" hangingPunct="1">
              <a:lnSpc>
                <a:spcPct val="160000"/>
              </a:lnSpc>
            </a:pPr>
            <a:r>
              <a:rPr lang="en-US" smtClean="0"/>
              <a:t>Are you having fun?  (If not, why not?!)</a:t>
            </a:r>
            <a:endParaRPr lang="en-GB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9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9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9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098" name="Rectangle 3"/>
          <p:cNvSpPr>
            <a:spLocks noGrp="1" noChangeArrowheads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PHY1012F</a:t>
            </a:r>
          </a:p>
        </p:txBody>
      </p:sp>
      <p:sp>
        <p:nvSpPr>
          <p:cNvPr id="513097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158EFB1-0A57-403C-B945-8F8EE101BA85}" type="slidenum">
              <a:rPr lang="en-US" smtClean="0">
                <a:latin typeface="Koala"/>
              </a:rPr>
              <a:pPr>
                <a:defRPr/>
              </a:pPr>
              <a:t>38</a:t>
            </a:fld>
            <a:endParaRPr lang="en-US" smtClean="0">
              <a:latin typeface="Koala"/>
            </a:endParaRPr>
          </a:p>
        </p:txBody>
      </p:sp>
      <p:sp>
        <p:nvSpPr>
          <p:cNvPr id="513061" name="Rectangle 37"/>
          <p:cNvSpPr>
            <a:spLocks noChangeArrowheads="1"/>
          </p:cNvSpPr>
          <p:nvPr/>
        </p:nvSpPr>
        <p:spPr bwMode="auto">
          <a:xfrm>
            <a:off x="1981200" y="4067175"/>
            <a:ext cx="2154238" cy="1304925"/>
          </a:xfrm>
          <a:prstGeom prst="rect">
            <a:avLst/>
          </a:prstGeom>
          <a:solidFill>
            <a:srgbClr val="3366FF">
              <a:alpha val="25098"/>
            </a:srgbClr>
          </a:solidFill>
          <a:ln w="31750" algn="ctr">
            <a:noFill/>
            <a:miter lim="800000"/>
            <a:headEnd/>
            <a:tailEnd type="none" w="lg" len="lg"/>
          </a:ln>
        </p:spPr>
        <p:txBody>
          <a:bodyPr wrap="none" lIns="90000" tIns="46800" rIns="90000" bIns="46800" anchor="ctr"/>
          <a:lstStyle/>
          <a:p>
            <a:pPr>
              <a:lnSpc>
                <a:spcPct val="110000"/>
              </a:lnSpc>
            </a:pPr>
            <a:endParaRPr lang="en-ZA"/>
          </a:p>
        </p:txBody>
      </p:sp>
      <p:sp>
        <p:nvSpPr>
          <p:cNvPr id="513101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mtClean="0"/>
              <a:t>FINDING POSITION FROM VELOCITY</a:t>
            </a:r>
          </a:p>
        </p:txBody>
      </p:sp>
      <p:sp>
        <p:nvSpPr>
          <p:cNvPr id="513102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79388" y="1343025"/>
            <a:ext cx="8774112" cy="895350"/>
          </a:xfrm>
        </p:spPr>
        <p:txBody>
          <a:bodyPr/>
          <a:lstStyle/>
          <a:p>
            <a:pPr lvl="1" indent="0" eaLnBrk="1" hangingPunct="1"/>
            <a:r>
              <a:rPr lang="en-US" smtClean="0"/>
              <a:t>In the previous chapter we showed that a body’s position can be determined from its velocity using                       . </a:t>
            </a:r>
          </a:p>
        </p:txBody>
      </p:sp>
      <p:graphicFrame>
        <p:nvGraphicFramePr>
          <p:cNvPr id="513096" name="Object 72"/>
          <p:cNvGraphicFramePr>
            <a:graphicFrameLocks noChangeAspect="1"/>
          </p:cNvGraphicFramePr>
          <p:nvPr/>
        </p:nvGraphicFramePr>
        <p:xfrm>
          <a:off x="6669088" y="1820863"/>
          <a:ext cx="1600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108" name="Equation" r:id="rId4" imgW="1600200" imgH="381000" progId="Equation.DSMT4">
                  <p:embed/>
                </p:oleObj>
              </mc:Choice>
              <mc:Fallback>
                <p:oleObj name="Equation" r:id="rId4" imgW="1600200" imgH="381000" progId="Equation.DSMT4">
                  <p:embed/>
                  <p:pic>
                    <p:nvPicPr>
                      <p:cNvPr id="0" name="Picture 7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69088" y="1820863"/>
                        <a:ext cx="16002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3029" name="Rectangle 5"/>
          <p:cNvSpPr>
            <a:spLocks noChangeArrowheads="1"/>
          </p:cNvSpPr>
          <p:nvPr/>
        </p:nvSpPr>
        <p:spPr bwMode="auto">
          <a:xfrm>
            <a:off x="179388" y="2365375"/>
            <a:ext cx="8774112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SzPct val="80000"/>
              <a:buFont typeface="Arial" charset="0"/>
              <a:buNone/>
            </a:pPr>
            <a:r>
              <a:rPr lang="en-US" sz="2400">
                <a:solidFill>
                  <a:srgbClr val="000066"/>
                </a:solidFill>
              </a:rPr>
              <a:t>Graphically, the </a:t>
            </a:r>
            <a:r>
              <a:rPr lang="en-US" sz="2400" i="1">
                <a:solidFill>
                  <a:srgbClr val="000066"/>
                </a:solidFill>
              </a:rPr>
              <a:t>change</a:t>
            </a:r>
            <a:r>
              <a:rPr lang="en-US" sz="2400" i="1" baseline="30000">
                <a:solidFill>
                  <a:srgbClr val="000066"/>
                </a:solidFill>
              </a:rPr>
              <a:t> </a:t>
            </a:r>
            <a:r>
              <a:rPr lang="en-US" sz="2400">
                <a:solidFill>
                  <a:srgbClr val="000066"/>
                </a:solidFill>
              </a:rPr>
              <a:t> in position (</a:t>
            </a:r>
            <a:r>
              <a:rPr lang="en-US" sz="2400" b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</a:t>
            </a:r>
            <a:r>
              <a:rPr lang="en-US" sz="2400" b="1" i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s =</a:t>
            </a:r>
            <a:r>
              <a:rPr lang="en-US" sz="2400">
                <a:solidFill>
                  <a:srgbClr val="000066"/>
                </a:solidFill>
              </a:rPr>
              <a:t> </a:t>
            </a:r>
            <a:r>
              <a:rPr lang="en-US" sz="2400" b="1" i="1">
                <a:solidFill>
                  <a:srgbClr val="000066"/>
                </a:solidFill>
                <a:latin typeface="Times New Roman" pitchFamily="18" charset="0"/>
              </a:rPr>
              <a:t>v</a:t>
            </a:r>
            <a:r>
              <a:rPr lang="en-US" sz="2400" b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</a:t>
            </a:r>
            <a:r>
              <a:rPr lang="en-US" sz="2400" b="1" i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t</a:t>
            </a:r>
            <a:r>
              <a:rPr lang="en-US" sz="2400">
                <a:solidFill>
                  <a:srgbClr val="000066"/>
                </a:solidFill>
                <a:sym typeface="Symbol" pitchFamily="18" charset="2"/>
              </a:rPr>
              <a:t>) is given by </a:t>
            </a:r>
            <a:br>
              <a:rPr lang="en-US" sz="2400">
                <a:solidFill>
                  <a:srgbClr val="000066"/>
                </a:solidFill>
                <a:sym typeface="Symbol" pitchFamily="18" charset="2"/>
              </a:rPr>
            </a:br>
            <a:r>
              <a:rPr lang="en-US" sz="2400">
                <a:solidFill>
                  <a:srgbClr val="FF0000"/>
                </a:solidFill>
                <a:sym typeface="Symbol" pitchFamily="18" charset="2"/>
              </a:rPr>
              <a:t>the area “under” a velocity graph</a:t>
            </a:r>
            <a:r>
              <a:rPr lang="en-US" sz="2400">
                <a:solidFill>
                  <a:srgbClr val="000066"/>
                </a:solidFill>
                <a:sym typeface="Symbol" pitchFamily="18" charset="2"/>
              </a:rPr>
              <a:t>:</a:t>
            </a:r>
          </a:p>
        </p:txBody>
      </p:sp>
      <p:sp>
        <p:nvSpPr>
          <p:cNvPr id="513057" name="Line 33"/>
          <p:cNvSpPr>
            <a:spLocks noChangeShapeType="1"/>
          </p:cNvSpPr>
          <p:nvPr/>
        </p:nvSpPr>
        <p:spPr bwMode="auto">
          <a:xfrm flipV="1">
            <a:off x="1260475" y="4060825"/>
            <a:ext cx="2868613" cy="11113"/>
          </a:xfrm>
          <a:prstGeom prst="line">
            <a:avLst/>
          </a:prstGeom>
          <a:noFill/>
          <a:ln w="31750">
            <a:solidFill>
              <a:srgbClr val="00CC00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513059" name="Line 35"/>
          <p:cNvSpPr>
            <a:spLocks noChangeShapeType="1"/>
          </p:cNvSpPr>
          <p:nvPr/>
        </p:nvSpPr>
        <p:spPr bwMode="auto">
          <a:xfrm>
            <a:off x="1984375" y="3954463"/>
            <a:ext cx="1588" cy="1404937"/>
          </a:xfrm>
          <a:prstGeom prst="line">
            <a:avLst/>
          </a:prstGeom>
          <a:noFill/>
          <a:ln w="15875">
            <a:solidFill>
              <a:schemeClr val="bg2"/>
            </a:solidFill>
            <a:prstDash val="dash"/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513060" name="Line 36"/>
          <p:cNvSpPr>
            <a:spLocks noChangeShapeType="1"/>
          </p:cNvSpPr>
          <p:nvPr/>
        </p:nvSpPr>
        <p:spPr bwMode="auto">
          <a:xfrm>
            <a:off x="4133850" y="3954463"/>
            <a:ext cx="1588" cy="1404937"/>
          </a:xfrm>
          <a:prstGeom prst="line">
            <a:avLst/>
          </a:prstGeom>
          <a:noFill/>
          <a:ln w="15875">
            <a:solidFill>
              <a:schemeClr val="bg2"/>
            </a:solidFill>
            <a:prstDash val="dash"/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513062" name="Line 38"/>
          <p:cNvSpPr>
            <a:spLocks noChangeShapeType="1"/>
          </p:cNvSpPr>
          <p:nvPr/>
        </p:nvSpPr>
        <p:spPr bwMode="auto">
          <a:xfrm>
            <a:off x="1981200" y="5086350"/>
            <a:ext cx="2146300" cy="15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arrow" w="lg" len="lg"/>
            <a:tailEnd type="arrow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513063" name="Line 39"/>
          <p:cNvSpPr>
            <a:spLocks noChangeShapeType="1"/>
          </p:cNvSpPr>
          <p:nvPr/>
        </p:nvSpPr>
        <p:spPr bwMode="auto">
          <a:xfrm rot="-5400000">
            <a:off x="3074194" y="4717256"/>
            <a:ext cx="1320800" cy="15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arrow" w="lg" len="lg"/>
            <a:tailEnd type="arrow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513065" name="Rectangle 41"/>
          <p:cNvSpPr>
            <a:spLocks noChangeArrowheads="1"/>
          </p:cNvSpPr>
          <p:nvPr/>
        </p:nvSpPr>
        <p:spPr bwMode="auto">
          <a:xfrm>
            <a:off x="2603500" y="4638675"/>
            <a:ext cx="698500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SzPct val="80000"/>
              <a:buFont typeface="Arial" charset="0"/>
              <a:buNone/>
            </a:pPr>
            <a:r>
              <a:rPr lang="en-US" sz="2400" b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</a:t>
            </a:r>
            <a:r>
              <a:rPr lang="en-US" sz="2400" b="1" i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t</a:t>
            </a:r>
            <a:endParaRPr lang="en-US" sz="2400">
              <a:solidFill>
                <a:srgbClr val="000066"/>
              </a:solidFill>
              <a:sym typeface="Symbol" pitchFamily="18" charset="2"/>
            </a:endParaRPr>
          </a:p>
        </p:txBody>
      </p:sp>
      <p:sp>
        <p:nvSpPr>
          <p:cNvPr id="513066" name="Rectangle 42"/>
          <p:cNvSpPr>
            <a:spLocks noChangeArrowheads="1"/>
          </p:cNvSpPr>
          <p:nvPr/>
        </p:nvSpPr>
        <p:spPr bwMode="auto">
          <a:xfrm>
            <a:off x="3259138" y="4238625"/>
            <a:ext cx="665162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SzPct val="80000"/>
              <a:buFont typeface="Arial" charset="0"/>
              <a:buNone/>
            </a:pPr>
            <a:r>
              <a:rPr lang="en-US" sz="2400" b="1" i="1">
                <a:solidFill>
                  <a:srgbClr val="000066"/>
                </a:solidFill>
                <a:latin typeface="Times New Roman" pitchFamily="18" charset="0"/>
              </a:rPr>
              <a:t>v</a:t>
            </a:r>
            <a:endParaRPr lang="en-US" sz="2400">
              <a:solidFill>
                <a:srgbClr val="000066"/>
              </a:solidFill>
              <a:sym typeface="Symbol" pitchFamily="18" charset="2"/>
            </a:endParaRPr>
          </a:p>
        </p:txBody>
      </p:sp>
      <p:grpSp>
        <p:nvGrpSpPr>
          <p:cNvPr id="513067" name="Group 43"/>
          <p:cNvGrpSpPr>
            <a:grpSpLocks/>
          </p:cNvGrpSpPr>
          <p:nvPr/>
        </p:nvGrpSpPr>
        <p:grpSpPr bwMode="auto">
          <a:xfrm>
            <a:off x="171450" y="3454400"/>
            <a:ext cx="5395913" cy="2322513"/>
            <a:chOff x="0" y="2752"/>
            <a:chExt cx="2946" cy="1268"/>
          </a:xfrm>
        </p:grpSpPr>
        <p:sp>
          <p:nvSpPr>
            <p:cNvPr id="513113" name="Rectangle 44"/>
            <p:cNvSpPr>
              <a:spLocks noChangeArrowheads="1"/>
            </p:cNvSpPr>
            <p:nvPr/>
          </p:nvSpPr>
          <p:spPr bwMode="auto">
            <a:xfrm>
              <a:off x="0" y="2752"/>
              <a:ext cx="746" cy="2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marL="179388" lvl="1" indent="1588">
                <a:lnSpc>
                  <a:spcPct val="110000"/>
                </a:lnSpc>
              </a:pPr>
              <a:r>
                <a:rPr lang="en-US" sz="1800" b="1" i="1">
                  <a:solidFill>
                    <a:srgbClr val="000066"/>
                  </a:solidFill>
                  <a:latin typeface="Times New Roman" pitchFamily="18" charset="0"/>
                </a:rPr>
                <a:t>v</a:t>
              </a:r>
              <a:r>
                <a:rPr lang="en-US" sz="1800" b="1" i="1" baseline="-25000">
                  <a:solidFill>
                    <a:srgbClr val="000066"/>
                  </a:solidFill>
                  <a:latin typeface="Times New Roman" pitchFamily="18" charset="0"/>
                </a:rPr>
                <a:t>s</a:t>
              </a:r>
              <a:r>
                <a:rPr lang="en-US" sz="1800" b="1" i="1">
                  <a:solidFill>
                    <a:srgbClr val="000066"/>
                  </a:solidFill>
                  <a:latin typeface="Times New Roman" pitchFamily="18" charset="0"/>
                </a:rPr>
                <a:t> </a:t>
              </a:r>
              <a:r>
                <a:rPr lang="en-US" sz="1800" b="1">
                  <a:solidFill>
                    <a:srgbClr val="000066"/>
                  </a:solidFill>
                  <a:latin typeface="Times New Roman" pitchFamily="18" charset="0"/>
                </a:rPr>
                <a:t>(m/s)</a:t>
              </a:r>
              <a:endParaRPr lang="en-US" sz="1800" b="1" i="1">
                <a:solidFill>
                  <a:srgbClr val="000066"/>
                </a:solidFill>
                <a:latin typeface="Times New Roman" pitchFamily="18" charset="0"/>
              </a:endParaRPr>
            </a:p>
          </p:txBody>
        </p:sp>
        <p:grpSp>
          <p:nvGrpSpPr>
            <p:cNvPr id="513114" name="Group 45"/>
            <p:cNvGrpSpPr>
              <a:grpSpLocks/>
            </p:cNvGrpSpPr>
            <p:nvPr/>
          </p:nvGrpSpPr>
          <p:grpSpPr bwMode="auto">
            <a:xfrm>
              <a:off x="316" y="3665"/>
              <a:ext cx="2630" cy="355"/>
              <a:chOff x="316" y="3665"/>
              <a:chExt cx="2630" cy="355"/>
            </a:xfrm>
          </p:grpSpPr>
          <p:sp>
            <p:nvSpPr>
              <p:cNvPr id="513124" name="Line 46"/>
              <p:cNvSpPr>
                <a:spLocks noChangeShapeType="1"/>
              </p:cNvSpPr>
              <p:nvPr/>
            </p:nvSpPr>
            <p:spPr bwMode="auto">
              <a:xfrm>
                <a:off x="520" y="3803"/>
                <a:ext cx="1992" cy="1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 type="triangl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513125" name="Rectangle 47"/>
              <p:cNvSpPr>
                <a:spLocks noChangeArrowheads="1"/>
              </p:cNvSpPr>
              <p:nvPr/>
            </p:nvSpPr>
            <p:spPr bwMode="auto">
              <a:xfrm>
                <a:off x="842" y="3795"/>
                <a:ext cx="304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90000" tIns="46800" rIns="90000" bIns="46800">
                <a:spAutoFit/>
              </a:bodyPr>
              <a:lstStyle/>
              <a:p>
                <a:pPr algn="ctr">
                  <a:lnSpc>
                    <a:spcPct val="105000"/>
                  </a:lnSpc>
                </a:pPr>
                <a:r>
                  <a:rPr lang="en-GB" sz="2000" b="1">
                    <a:solidFill>
                      <a:srgbClr val="000000"/>
                    </a:solidFill>
                    <a:latin typeface="Times New Roman" pitchFamily="18" charset="0"/>
                  </a:rPr>
                  <a:t>2</a:t>
                </a:r>
                <a:endParaRPr lang="en-US" sz="2000" b="1" baseline="-2500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513126" name="Rectangle 48"/>
              <p:cNvSpPr>
                <a:spLocks noChangeArrowheads="1"/>
              </p:cNvSpPr>
              <p:nvPr/>
            </p:nvSpPr>
            <p:spPr bwMode="auto">
              <a:xfrm>
                <a:off x="1227" y="3795"/>
                <a:ext cx="304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90000" tIns="46800" rIns="90000" bIns="46800">
                <a:spAutoFit/>
              </a:bodyPr>
              <a:lstStyle/>
              <a:p>
                <a:pPr algn="ctr">
                  <a:lnSpc>
                    <a:spcPct val="105000"/>
                  </a:lnSpc>
                </a:pPr>
                <a:r>
                  <a:rPr lang="en-GB" sz="2000" b="1">
                    <a:solidFill>
                      <a:srgbClr val="000000"/>
                    </a:solidFill>
                    <a:latin typeface="Times New Roman" pitchFamily="18" charset="0"/>
                  </a:rPr>
                  <a:t>4</a:t>
                </a:r>
                <a:endParaRPr lang="en-US" sz="2000" b="1" baseline="-2500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513127" name="Rectangle 49"/>
              <p:cNvSpPr>
                <a:spLocks noChangeArrowheads="1"/>
              </p:cNvSpPr>
              <p:nvPr/>
            </p:nvSpPr>
            <p:spPr bwMode="auto">
              <a:xfrm>
                <a:off x="1618" y="3795"/>
                <a:ext cx="304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90000" tIns="46800" rIns="90000" bIns="46800">
                <a:spAutoFit/>
              </a:bodyPr>
              <a:lstStyle/>
              <a:p>
                <a:pPr algn="ctr">
                  <a:lnSpc>
                    <a:spcPct val="105000"/>
                  </a:lnSpc>
                </a:pPr>
                <a:r>
                  <a:rPr lang="en-GB" sz="2000" b="1">
                    <a:solidFill>
                      <a:srgbClr val="000000"/>
                    </a:solidFill>
                    <a:latin typeface="Times New Roman" pitchFamily="18" charset="0"/>
                  </a:rPr>
                  <a:t>6</a:t>
                </a:r>
                <a:endParaRPr lang="en-US" sz="2000" b="1" baseline="-2500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513128" name="Rectangle 50"/>
              <p:cNvSpPr>
                <a:spLocks noChangeArrowheads="1"/>
              </p:cNvSpPr>
              <p:nvPr/>
            </p:nvSpPr>
            <p:spPr bwMode="auto">
              <a:xfrm>
                <a:off x="316" y="3665"/>
                <a:ext cx="201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90000" tIns="46800" rIns="90000" bIns="46800">
                <a:spAutoFit/>
              </a:bodyPr>
              <a:lstStyle/>
              <a:p>
                <a:pPr algn="r">
                  <a:lnSpc>
                    <a:spcPct val="105000"/>
                  </a:lnSpc>
                </a:pPr>
                <a:r>
                  <a:rPr lang="en-GB" sz="2000" b="1">
                    <a:solidFill>
                      <a:srgbClr val="000000"/>
                    </a:solidFill>
                    <a:latin typeface="Times New Roman" pitchFamily="18" charset="0"/>
                  </a:rPr>
                  <a:t>0</a:t>
                </a:r>
                <a:endParaRPr lang="en-US" sz="2000" b="1" baseline="-2500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513129" name="Rectangle 51"/>
              <p:cNvSpPr>
                <a:spLocks noChangeArrowheads="1"/>
              </p:cNvSpPr>
              <p:nvPr/>
            </p:nvSpPr>
            <p:spPr bwMode="auto">
              <a:xfrm>
                <a:off x="2009" y="3795"/>
                <a:ext cx="303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90000" tIns="46800" rIns="90000" bIns="46800">
                <a:spAutoFit/>
              </a:bodyPr>
              <a:lstStyle/>
              <a:p>
                <a:pPr algn="ctr">
                  <a:lnSpc>
                    <a:spcPct val="105000"/>
                  </a:lnSpc>
                </a:pPr>
                <a:r>
                  <a:rPr lang="en-GB" sz="2000" b="1">
                    <a:solidFill>
                      <a:srgbClr val="000000"/>
                    </a:solidFill>
                    <a:latin typeface="Times New Roman" pitchFamily="18" charset="0"/>
                  </a:rPr>
                  <a:t>8</a:t>
                </a:r>
                <a:endParaRPr lang="en-US" sz="2000" b="1" baseline="-2500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513130" name="Line 52"/>
              <p:cNvSpPr>
                <a:spLocks noChangeShapeType="1"/>
              </p:cNvSpPr>
              <p:nvPr/>
            </p:nvSpPr>
            <p:spPr bwMode="auto">
              <a:xfrm>
                <a:off x="994" y="3804"/>
                <a:ext cx="0" cy="45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513131" name="Line 53"/>
              <p:cNvSpPr>
                <a:spLocks noChangeShapeType="1"/>
              </p:cNvSpPr>
              <p:nvPr/>
            </p:nvSpPr>
            <p:spPr bwMode="auto">
              <a:xfrm>
                <a:off x="799" y="3804"/>
                <a:ext cx="0" cy="45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513132" name="Line 54"/>
              <p:cNvSpPr>
                <a:spLocks noChangeShapeType="1"/>
              </p:cNvSpPr>
              <p:nvPr/>
            </p:nvSpPr>
            <p:spPr bwMode="auto">
              <a:xfrm>
                <a:off x="1385" y="3804"/>
                <a:ext cx="0" cy="45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513133" name="Line 55"/>
              <p:cNvSpPr>
                <a:spLocks noChangeShapeType="1"/>
              </p:cNvSpPr>
              <p:nvPr/>
            </p:nvSpPr>
            <p:spPr bwMode="auto">
              <a:xfrm>
                <a:off x="1189" y="3804"/>
                <a:ext cx="0" cy="45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513134" name="Line 56"/>
              <p:cNvSpPr>
                <a:spLocks noChangeShapeType="1"/>
              </p:cNvSpPr>
              <p:nvPr/>
            </p:nvSpPr>
            <p:spPr bwMode="auto">
              <a:xfrm>
                <a:off x="1580" y="3804"/>
                <a:ext cx="0" cy="45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513135" name="Line 57"/>
              <p:cNvSpPr>
                <a:spLocks noChangeShapeType="1"/>
              </p:cNvSpPr>
              <p:nvPr/>
            </p:nvSpPr>
            <p:spPr bwMode="auto">
              <a:xfrm>
                <a:off x="2166" y="3804"/>
                <a:ext cx="0" cy="45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513136" name="Line 58"/>
              <p:cNvSpPr>
                <a:spLocks noChangeShapeType="1"/>
              </p:cNvSpPr>
              <p:nvPr/>
            </p:nvSpPr>
            <p:spPr bwMode="auto">
              <a:xfrm>
                <a:off x="1971" y="3804"/>
                <a:ext cx="0" cy="45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513137" name="Line 59"/>
              <p:cNvSpPr>
                <a:spLocks noChangeShapeType="1"/>
              </p:cNvSpPr>
              <p:nvPr/>
            </p:nvSpPr>
            <p:spPr bwMode="auto">
              <a:xfrm>
                <a:off x="1775" y="3804"/>
                <a:ext cx="0" cy="45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513138" name="Rectangle 60"/>
              <p:cNvSpPr>
                <a:spLocks noChangeArrowheads="1"/>
              </p:cNvSpPr>
              <p:nvPr/>
            </p:nvSpPr>
            <p:spPr bwMode="auto">
              <a:xfrm>
                <a:off x="2410" y="3682"/>
                <a:ext cx="536" cy="21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90000" tIns="46800" rIns="90000" bIns="46800">
                <a:spAutoFit/>
              </a:bodyPr>
              <a:lstStyle/>
              <a:p>
                <a:pPr marL="179388" lvl="1" indent="1588">
                  <a:lnSpc>
                    <a:spcPct val="110000"/>
                  </a:lnSpc>
                </a:pPr>
                <a:r>
                  <a:rPr lang="en-US" sz="1800" b="1" i="1">
                    <a:solidFill>
                      <a:srgbClr val="000066"/>
                    </a:solidFill>
                    <a:latin typeface="Times New Roman" pitchFamily="18" charset="0"/>
                  </a:rPr>
                  <a:t>t  </a:t>
                </a:r>
                <a:r>
                  <a:rPr lang="en-US" sz="1800" b="1">
                    <a:solidFill>
                      <a:srgbClr val="000066"/>
                    </a:solidFill>
                    <a:latin typeface="Times New Roman" pitchFamily="18" charset="0"/>
                  </a:rPr>
                  <a:t>(s)</a:t>
                </a:r>
                <a:endParaRPr lang="en-US" sz="1800" b="1" i="1">
                  <a:solidFill>
                    <a:srgbClr val="000066"/>
                  </a:solidFill>
                  <a:latin typeface="Times New Roman" pitchFamily="18" charset="0"/>
                </a:endParaRPr>
              </a:p>
            </p:txBody>
          </p:sp>
        </p:grpSp>
        <p:sp>
          <p:nvSpPr>
            <p:cNvPr id="513115" name="Rectangle 61"/>
            <p:cNvSpPr>
              <a:spLocks noChangeArrowheads="1"/>
            </p:cNvSpPr>
            <p:nvPr/>
          </p:nvSpPr>
          <p:spPr bwMode="auto">
            <a:xfrm>
              <a:off x="137" y="3310"/>
              <a:ext cx="380" cy="2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algn="r">
                <a:lnSpc>
                  <a:spcPct val="105000"/>
                </a:lnSpc>
              </a:pPr>
              <a:r>
                <a:rPr lang="en-GB" sz="2000" b="1">
                  <a:solidFill>
                    <a:srgbClr val="000000"/>
                  </a:solidFill>
                  <a:latin typeface="Times New Roman" pitchFamily="18" charset="0"/>
                </a:rPr>
                <a:t>4</a:t>
              </a:r>
              <a:endParaRPr lang="en-US" sz="2000" b="1" baseline="-250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513116" name="Rectangle 62"/>
            <p:cNvSpPr>
              <a:spLocks noChangeArrowheads="1"/>
            </p:cNvSpPr>
            <p:nvPr/>
          </p:nvSpPr>
          <p:spPr bwMode="auto">
            <a:xfrm>
              <a:off x="235" y="2954"/>
              <a:ext cx="282" cy="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algn="r">
                <a:lnSpc>
                  <a:spcPct val="105000"/>
                </a:lnSpc>
              </a:pPr>
              <a:r>
                <a:rPr lang="en-GB" sz="2000" b="1">
                  <a:solidFill>
                    <a:srgbClr val="000000"/>
                  </a:solidFill>
                  <a:latin typeface="Times New Roman" pitchFamily="18" charset="0"/>
                </a:rPr>
                <a:t>8</a:t>
              </a:r>
              <a:endParaRPr lang="en-US" sz="2000" b="1" baseline="-250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513117" name="Line 63"/>
            <p:cNvSpPr>
              <a:spLocks noChangeShapeType="1"/>
            </p:cNvSpPr>
            <p:nvPr/>
          </p:nvSpPr>
          <p:spPr bwMode="auto">
            <a:xfrm flipV="1">
              <a:off x="602" y="2920"/>
              <a:ext cx="2" cy="957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triangl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grpSp>
          <p:nvGrpSpPr>
            <p:cNvPr id="513118" name="Group 64"/>
            <p:cNvGrpSpPr>
              <a:grpSpLocks/>
            </p:cNvGrpSpPr>
            <p:nvPr/>
          </p:nvGrpSpPr>
          <p:grpSpPr bwMode="auto">
            <a:xfrm>
              <a:off x="527" y="3088"/>
              <a:ext cx="78" cy="715"/>
              <a:chOff x="527" y="3088"/>
              <a:chExt cx="78" cy="715"/>
            </a:xfrm>
          </p:grpSpPr>
          <p:sp>
            <p:nvSpPr>
              <p:cNvPr id="513119" name="Line 65"/>
              <p:cNvSpPr>
                <a:spLocks noChangeShapeType="1"/>
              </p:cNvSpPr>
              <p:nvPr/>
            </p:nvSpPr>
            <p:spPr bwMode="auto">
              <a:xfrm>
                <a:off x="527" y="3803"/>
                <a:ext cx="78" cy="0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513120" name="Line 66"/>
              <p:cNvSpPr>
                <a:spLocks noChangeShapeType="1"/>
              </p:cNvSpPr>
              <p:nvPr/>
            </p:nvSpPr>
            <p:spPr bwMode="auto">
              <a:xfrm>
                <a:off x="527" y="3624"/>
                <a:ext cx="78" cy="0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513121" name="Line 67"/>
              <p:cNvSpPr>
                <a:spLocks noChangeShapeType="1"/>
              </p:cNvSpPr>
              <p:nvPr/>
            </p:nvSpPr>
            <p:spPr bwMode="auto">
              <a:xfrm>
                <a:off x="527" y="3267"/>
                <a:ext cx="78" cy="0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513122" name="Line 68"/>
              <p:cNvSpPr>
                <a:spLocks noChangeShapeType="1"/>
              </p:cNvSpPr>
              <p:nvPr/>
            </p:nvSpPr>
            <p:spPr bwMode="auto">
              <a:xfrm>
                <a:off x="527" y="3446"/>
                <a:ext cx="78" cy="0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513123" name="Line 69"/>
              <p:cNvSpPr>
                <a:spLocks noChangeShapeType="1"/>
              </p:cNvSpPr>
              <p:nvPr/>
            </p:nvSpPr>
            <p:spPr bwMode="auto">
              <a:xfrm>
                <a:off x="527" y="3088"/>
                <a:ext cx="78" cy="0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</p:grpSp>
      </p:grpSp>
      <p:sp>
        <p:nvSpPr>
          <p:cNvPr id="513094" name="Rectangle 70"/>
          <p:cNvSpPr>
            <a:spLocks noChangeArrowheads="1"/>
          </p:cNvSpPr>
          <p:nvPr/>
        </p:nvSpPr>
        <p:spPr bwMode="auto">
          <a:xfrm>
            <a:off x="5486400" y="3338513"/>
            <a:ext cx="3135313" cy="169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SzPct val="80000"/>
              <a:buFont typeface="Arial" charset="0"/>
              <a:buNone/>
            </a:pPr>
            <a:r>
              <a:rPr lang="en-US" sz="2400">
                <a:solidFill>
                  <a:srgbClr val="000066"/>
                </a:solidFill>
              </a:rPr>
              <a:t>During the time interval 2 s to 8 s the body travels a distance</a:t>
            </a:r>
            <a:endParaRPr lang="en-US" sz="2400">
              <a:solidFill>
                <a:srgbClr val="000066"/>
              </a:solidFill>
              <a:sym typeface="Symbol" pitchFamily="18" charset="2"/>
            </a:endParaRPr>
          </a:p>
        </p:txBody>
      </p:sp>
      <p:graphicFrame>
        <p:nvGraphicFramePr>
          <p:cNvPr id="513095" name="Object 73"/>
          <p:cNvGraphicFramePr>
            <a:graphicFrameLocks noChangeAspect="1"/>
          </p:cNvGraphicFramePr>
          <p:nvPr/>
        </p:nvGraphicFramePr>
        <p:xfrm>
          <a:off x="5849938" y="5075238"/>
          <a:ext cx="26543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109" name="Equation" r:id="rId6" imgW="2654300" imgH="762000" progId="Equation.DSMT4">
                  <p:embed/>
                </p:oleObj>
              </mc:Choice>
              <mc:Fallback>
                <p:oleObj name="Equation" r:id="rId6" imgW="2654300" imgH="762000" progId="Equation.DSMT4">
                  <p:embed/>
                  <p:pic>
                    <p:nvPicPr>
                      <p:cNvPr id="0" name="Picture 7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49938" y="5075238"/>
                        <a:ext cx="2654300" cy="762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2000"/>
                                        <p:tgtEl>
                                          <p:spTgt spid="5130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grpId="0" nodeType="withEffect">
                                  <p:stCondLst>
                                    <p:cond delay="19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5130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5130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5130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5130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000"/>
                            </p:stCondLst>
                            <p:childTnLst>
                              <p:par>
                                <p:cTn id="3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3061" grpId="0" animBg="1"/>
      <p:bldP spid="513029" grpId="0"/>
      <p:bldP spid="513057" grpId="0" animBg="1"/>
      <p:bldP spid="513059" grpId="0" animBg="1"/>
      <p:bldP spid="513060" grpId="0" animBg="1"/>
      <p:bldP spid="513062" grpId="0" animBg="1"/>
      <p:bldP spid="513063" grpId="0" animBg="1"/>
      <p:bldP spid="513065" grpId="0"/>
      <p:bldP spid="513066" grpId="0"/>
      <p:bldP spid="513094" grpId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5462" name="Rectangle 3"/>
          <p:cNvSpPr txBox="1">
            <a:spLocks noGrp="1" noChangeArrowheads="1"/>
          </p:cNvSpPr>
          <p:nvPr/>
        </p:nvSpPr>
        <p:spPr bwMode="auto">
          <a:xfrm>
            <a:off x="107950" y="182563"/>
            <a:ext cx="1079500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n-US" sz="1200">
                <a:solidFill>
                  <a:srgbClr val="5F5F5F"/>
                </a:solidFill>
                <a:latin typeface="Arial" charset="0"/>
              </a:rPr>
              <a:t>PHY1012F</a:t>
            </a:r>
          </a:p>
        </p:txBody>
      </p:sp>
      <p:sp>
        <p:nvSpPr>
          <p:cNvPr id="785463" name="Slide Number Placeholder 4"/>
          <p:cNvSpPr txBox="1">
            <a:spLocks noGrp="1"/>
          </p:cNvSpPr>
          <p:nvPr/>
        </p:nvSpPr>
        <p:spPr bwMode="auto">
          <a:xfrm>
            <a:off x="8064500" y="6381750"/>
            <a:ext cx="946150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902774F9-76C7-4DB7-852B-506FC319538F}" type="slidenum">
              <a:rPr lang="en-US" sz="1400" b="1">
                <a:solidFill>
                  <a:srgbClr val="5F5F5F"/>
                </a:solidFill>
                <a:latin typeface="Koala" pitchFamily="34" charset="0"/>
              </a:rPr>
              <a:pPr algn="r"/>
              <a:t>39</a:t>
            </a:fld>
            <a:endParaRPr lang="en-US" sz="1400" b="1">
              <a:solidFill>
                <a:srgbClr val="5F5F5F"/>
              </a:solidFill>
              <a:latin typeface="Koala" pitchFamily="34" charset="0"/>
            </a:endParaRPr>
          </a:p>
        </p:txBody>
      </p:sp>
      <p:sp>
        <p:nvSpPr>
          <p:cNvPr id="513061" name="Rectangle 37"/>
          <p:cNvSpPr>
            <a:spLocks noChangeArrowheads="1"/>
          </p:cNvSpPr>
          <p:nvPr/>
        </p:nvSpPr>
        <p:spPr bwMode="auto">
          <a:xfrm>
            <a:off x="2705100" y="5062538"/>
            <a:ext cx="368300" cy="309562"/>
          </a:xfrm>
          <a:prstGeom prst="rect">
            <a:avLst/>
          </a:prstGeom>
          <a:solidFill>
            <a:srgbClr val="3366FF">
              <a:alpha val="25098"/>
            </a:srgbClr>
          </a:solidFill>
          <a:ln w="31750" algn="ctr">
            <a:noFill/>
            <a:miter lim="800000"/>
            <a:headEnd/>
            <a:tailEnd type="none" w="lg" len="lg"/>
          </a:ln>
        </p:spPr>
        <p:txBody>
          <a:bodyPr wrap="none" lIns="90000" tIns="46800" rIns="90000" bIns="46800" anchor="ctr"/>
          <a:lstStyle/>
          <a:p>
            <a:pPr>
              <a:lnSpc>
                <a:spcPct val="110000"/>
              </a:lnSpc>
            </a:pPr>
            <a:endParaRPr lang="en-ZA"/>
          </a:p>
        </p:txBody>
      </p:sp>
      <p:sp>
        <p:nvSpPr>
          <p:cNvPr id="785465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mtClean="0"/>
              <a:t>FINDING POSITION FROM VELOCITY</a:t>
            </a:r>
          </a:p>
        </p:txBody>
      </p:sp>
      <p:sp>
        <p:nvSpPr>
          <p:cNvPr id="785466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79388" y="1343025"/>
            <a:ext cx="8774112" cy="895350"/>
          </a:xfrm>
        </p:spPr>
        <p:txBody>
          <a:bodyPr/>
          <a:lstStyle/>
          <a:p>
            <a:pPr lvl="1" indent="0" eaLnBrk="1" hangingPunct="1"/>
            <a:r>
              <a:rPr lang="en-US" smtClean="0"/>
              <a:t>In the previous chapter we showed that a body’s position can be determined from its velocity using                       . </a:t>
            </a:r>
          </a:p>
        </p:txBody>
      </p:sp>
      <p:graphicFrame>
        <p:nvGraphicFramePr>
          <p:cNvPr id="785460" name="Object 52"/>
          <p:cNvGraphicFramePr>
            <a:graphicFrameLocks noChangeAspect="1"/>
          </p:cNvGraphicFramePr>
          <p:nvPr/>
        </p:nvGraphicFramePr>
        <p:xfrm>
          <a:off x="6669088" y="1820863"/>
          <a:ext cx="1600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85472" name="Equation" r:id="rId4" imgW="1600200" imgH="381000" progId="Equation.DSMT4">
                  <p:embed/>
                </p:oleObj>
              </mc:Choice>
              <mc:Fallback>
                <p:oleObj name="Equation" r:id="rId4" imgW="1600200" imgH="381000" progId="Equation.DSMT4">
                  <p:embed/>
                  <p:pic>
                    <p:nvPicPr>
                      <p:cNvPr id="0" name="Picture 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69088" y="1820863"/>
                        <a:ext cx="16002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85467" name="Rectangle 5"/>
          <p:cNvSpPr>
            <a:spLocks noChangeArrowheads="1"/>
          </p:cNvSpPr>
          <p:nvPr/>
        </p:nvSpPr>
        <p:spPr bwMode="auto">
          <a:xfrm>
            <a:off x="179388" y="2365375"/>
            <a:ext cx="8774112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SzPct val="80000"/>
              <a:buFont typeface="Arial" charset="0"/>
              <a:buNone/>
            </a:pPr>
            <a:r>
              <a:rPr lang="en-US" sz="2400">
                <a:solidFill>
                  <a:srgbClr val="000066"/>
                </a:solidFill>
              </a:rPr>
              <a:t>Graphically, the </a:t>
            </a:r>
            <a:r>
              <a:rPr lang="en-US" sz="2400" i="1">
                <a:solidFill>
                  <a:srgbClr val="000066"/>
                </a:solidFill>
              </a:rPr>
              <a:t>change</a:t>
            </a:r>
            <a:r>
              <a:rPr lang="en-US" sz="2400" i="1" baseline="30000">
                <a:solidFill>
                  <a:srgbClr val="000066"/>
                </a:solidFill>
              </a:rPr>
              <a:t> </a:t>
            </a:r>
            <a:r>
              <a:rPr lang="en-US" sz="2400">
                <a:solidFill>
                  <a:srgbClr val="000066"/>
                </a:solidFill>
              </a:rPr>
              <a:t> in position (</a:t>
            </a:r>
            <a:r>
              <a:rPr lang="en-US" sz="2400" b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</a:t>
            </a:r>
            <a:r>
              <a:rPr lang="en-US" sz="2400" b="1" i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s =</a:t>
            </a:r>
            <a:r>
              <a:rPr lang="en-US" sz="2400">
                <a:solidFill>
                  <a:srgbClr val="000066"/>
                </a:solidFill>
              </a:rPr>
              <a:t> </a:t>
            </a:r>
            <a:r>
              <a:rPr lang="en-US" sz="2400" b="1" i="1">
                <a:solidFill>
                  <a:srgbClr val="000066"/>
                </a:solidFill>
                <a:latin typeface="Times New Roman" pitchFamily="18" charset="0"/>
              </a:rPr>
              <a:t>v</a:t>
            </a:r>
            <a:r>
              <a:rPr lang="en-US" sz="2400" b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</a:t>
            </a:r>
            <a:r>
              <a:rPr lang="en-US" sz="2400" b="1" i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t</a:t>
            </a:r>
            <a:r>
              <a:rPr lang="en-US" sz="2400">
                <a:solidFill>
                  <a:srgbClr val="000066"/>
                </a:solidFill>
                <a:sym typeface="Symbol" pitchFamily="18" charset="2"/>
              </a:rPr>
              <a:t>) is given by </a:t>
            </a:r>
            <a:br>
              <a:rPr lang="en-US" sz="2400">
                <a:solidFill>
                  <a:srgbClr val="000066"/>
                </a:solidFill>
                <a:sym typeface="Symbol" pitchFamily="18" charset="2"/>
              </a:rPr>
            </a:br>
            <a:r>
              <a:rPr lang="en-US" sz="2400">
                <a:solidFill>
                  <a:srgbClr val="FF0000"/>
                </a:solidFill>
                <a:sym typeface="Symbol" pitchFamily="18" charset="2"/>
              </a:rPr>
              <a:t>the area “under” a velocity graph</a:t>
            </a:r>
            <a:r>
              <a:rPr lang="en-US" sz="2400">
                <a:solidFill>
                  <a:srgbClr val="000066"/>
                </a:solidFill>
                <a:sym typeface="Symbol" pitchFamily="18" charset="2"/>
              </a:rPr>
              <a:t>:</a:t>
            </a:r>
          </a:p>
        </p:txBody>
      </p:sp>
      <p:sp>
        <p:nvSpPr>
          <p:cNvPr id="785468" name="Line 35"/>
          <p:cNvSpPr>
            <a:spLocks noChangeShapeType="1"/>
          </p:cNvSpPr>
          <p:nvPr/>
        </p:nvSpPr>
        <p:spPr bwMode="auto">
          <a:xfrm>
            <a:off x="1984375" y="3954463"/>
            <a:ext cx="1588" cy="1404937"/>
          </a:xfrm>
          <a:prstGeom prst="line">
            <a:avLst/>
          </a:prstGeom>
          <a:noFill/>
          <a:ln w="15875">
            <a:solidFill>
              <a:schemeClr val="bg2"/>
            </a:solidFill>
            <a:prstDash val="dash"/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785469" name="Line 36"/>
          <p:cNvSpPr>
            <a:spLocks noChangeShapeType="1"/>
          </p:cNvSpPr>
          <p:nvPr/>
        </p:nvSpPr>
        <p:spPr bwMode="auto">
          <a:xfrm>
            <a:off x="4133850" y="3954463"/>
            <a:ext cx="1588" cy="1404937"/>
          </a:xfrm>
          <a:prstGeom prst="line">
            <a:avLst/>
          </a:prstGeom>
          <a:noFill/>
          <a:ln w="15875">
            <a:solidFill>
              <a:schemeClr val="bg2"/>
            </a:solidFill>
            <a:prstDash val="dash"/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grpSp>
        <p:nvGrpSpPr>
          <p:cNvPr id="785470" name="Group 43"/>
          <p:cNvGrpSpPr>
            <a:grpSpLocks/>
          </p:cNvGrpSpPr>
          <p:nvPr/>
        </p:nvGrpSpPr>
        <p:grpSpPr bwMode="auto">
          <a:xfrm>
            <a:off x="171450" y="3454400"/>
            <a:ext cx="5395913" cy="2322513"/>
            <a:chOff x="0" y="2752"/>
            <a:chExt cx="2946" cy="1268"/>
          </a:xfrm>
        </p:grpSpPr>
        <p:sp>
          <p:nvSpPr>
            <p:cNvPr id="785480" name="Rectangle 44"/>
            <p:cNvSpPr>
              <a:spLocks noChangeArrowheads="1"/>
            </p:cNvSpPr>
            <p:nvPr/>
          </p:nvSpPr>
          <p:spPr bwMode="auto">
            <a:xfrm>
              <a:off x="0" y="2752"/>
              <a:ext cx="746" cy="2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marL="179388" lvl="1" indent="1588">
                <a:lnSpc>
                  <a:spcPct val="110000"/>
                </a:lnSpc>
              </a:pPr>
              <a:r>
                <a:rPr lang="en-US" sz="1800" b="1" i="1">
                  <a:solidFill>
                    <a:srgbClr val="000066"/>
                  </a:solidFill>
                  <a:latin typeface="Times New Roman" pitchFamily="18" charset="0"/>
                </a:rPr>
                <a:t>v</a:t>
              </a:r>
              <a:r>
                <a:rPr lang="en-US" sz="1800" b="1" i="1" baseline="-25000">
                  <a:solidFill>
                    <a:srgbClr val="000066"/>
                  </a:solidFill>
                  <a:latin typeface="Times New Roman" pitchFamily="18" charset="0"/>
                </a:rPr>
                <a:t>s</a:t>
              </a:r>
              <a:r>
                <a:rPr lang="en-US" sz="1800" b="1" i="1">
                  <a:solidFill>
                    <a:srgbClr val="000066"/>
                  </a:solidFill>
                  <a:latin typeface="Times New Roman" pitchFamily="18" charset="0"/>
                </a:rPr>
                <a:t> </a:t>
              </a:r>
              <a:r>
                <a:rPr lang="en-US" sz="1800" b="1">
                  <a:solidFill>
                    <a:srgbClr val="000066"/>
                  </a:solidFill>
                  <a:latin typeface="Times New Roman" pitchFamily="18" charset="0"/>
                </a:rPr>
                <a:t>(m/s)</a:t>
              </a:r>
              <a:endParaRPr lang="en-US" sz="1800" b="1" i="1">
                <a:solidFill>
                  <a:srgbClr val="000066"/>
                </a:solidFill>
                <a:latin typeface="Times New Roman" pitchFamily="18" charset="0"/>
              </a:endParaRPr>
            </a:p>
          </p:txBody>
        </p:sp>
        <p:grpSp>
          <p:nvGrpSpPr>
            <p:cNvPr id="785481" name="Group 45"/>
            <p:cNvGrpSpPr>
              <a:grpSpLocks/>
            </p:cNvGrpSpPr>
            <p:nvPr/>
          </p:nvGrpSpPr>
          <p:grpSpPr bwMode="auto">
            <a:xfrm>
              <a:off x="316" y="3665"/>
              <a:ext cx="2630" cy="355"/>
              <a:chOff x="316" y="3665"/>
              <a:chExt cx="2630" cy="355"/>
            </a:xfrm>
          </p:grpSpPr>
          <p:sp>
            <p:nvSpPr>
              <p:cNvPr id="785491" name="Line 46"/>
              <p:cNvSpPr>
                <a:spLocks noChangeShapeType="1"/>
              </p:cNvSpPr>
              <p:nvPr/>
            </p:nvSpPr>
            <p:spPr bwMode="auto">
              <a:xfrm>
                <a:off x="520" y="3803"/>
                <a:ext cx="1992" cy="1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 type="triangl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785492" name="Rectangle 47"/>
              <p:cNvSpPr>
                <a:spLocks noChangeArrowheads="1"/>
              </p:cNvSpPr>
              <p:nvPr/>
            </p:nvSpPr>
            <p:spPr bwMode="auto">
              <a:xfrm>
                <a:off x="842" y="3795"/>
                <a:ext cx="304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90000" tIns="46800" rIns="90000" bIns="46800">
                <a:spAutoFit/>
              </a:bodyPr>
              <a:lstStyle/>
              <a:p>
                <a:pPr algn="ctr">
                  <a:lnSpc>
                    <a:spcPct val="105000"/>
                  </a:lnSpc>
                </a:pPr>
                <a:r>
                  <a:rPr lang="en-GB" sz="2000" b="1">
                    <a:solidFill>
                      <a:srgbClr val="000000"/>
                    </a:solidFill>
                    <a:latin typeface="Times New Roman" pitchFamily="18" charset="0"/>
                  </a:rPr>
                  <a:t>2</a:t>
                </a:r>
                <a:endParaRPr lang="en-US" sz="2000" b="1" baseline="-2500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493" name="Rectangle 48"/>
              <p:cNvSpPr>
                <a:spLocks noChangeArrowheads="1"/>
              </p:cNvSpPr>
              <p:nvPr/>
            </p:nvSpPr>
            <p:spPr bwMode="auto">
              <a:xfrm>
                <a:off x="1227" y="3795"/>
                <a:ext cx="304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90000" tIns="46800" rIns="90000" bIns="46800">
                <a:spAutoFit/>
              </a:bodyPr>
              <a:lstStyle/>
              <a:p>
                <a:pPr algn="ctr">
                  <a:lnSpc>
                    <a:spcPct val="105000"/>
                  </a:lnSpc>
                </a:pPr>
                <a:r>
                  <a:rPr lang="en-GB" sz="2000" b="1">
                    <a:solidFill>
                      <a:srgbClr val="000000"/>
                    </a:solidFill>
                    <a:latin typeface="Times New Roman" pitchFamily="18" charset="0"/>
                  </a:rPr>
                  <a:t>4</a:t>
                </a:r>
                <a:endParaRPr lang="en-US" sz="2000" b="1" baseline="-2500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494" name="Rectangle 49"/>
              <p:cNvSpPr>
                <a:spLocks noChangeArrowheads="1"/>
              </p:cNvSpPr>
              <p:nvPr/>
            </p:nvSpPr>
            <p:spPr bwMode="auto">
              <a:xfrm>
                <a:off x="1618" y="3795"/>
                <a:ext cx="304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90000" tIns="46800" rIns="90000" bIns="46800">
                <a:spAutoFit/>
              </a:bodyPr>
              <a:lstStyle/>
              <a:p>
                <a:pPr algn="ctr">
                  <a:lnSpc>
                    <a:spcPct val="105000"/>
                  </a:lnSpc>
                </a:pPr>
                <a:r>
                  <a:rPr lang="en-GB" sz="2000" b="1">
                    <a:solidFill>
                      <a:srgbClr val="000000"/>
                    </a:solidFill>
                    <a:latin typeface="Times New Roman" pitchFamily="18" charset="0"/>
                  </a:rPr>
                  <a:t>6</a:t>
                </a:r>
                <a:endParaRPr lang="en-US" sz="2000" b="1" baseline="-2500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495" name="Rectangle 50"/>
              <p:cNvSpPr>
                <a:spLocks noChangeArrowheads="1"/>
              </p:cNvSpPr>
              <p:nvPr/>
            </p:nvSpPr>
            <p:spPr bwMode="auto">
              <a:xfrm>
                <a:off x="316" y="3665"/>
                <a:ext cx="201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90000" tIns="46800" rIns="90000" bIns="46800">
                <a:spAutoFit/>
              </a:bodyPr>
              <a:lstStyle/>
              <a:p>
                <a:pPr algn="r">
                  <a:lnSpc>
                    <a:spcPct val="105000"/>
                  </a:lnSpc>
                </a:pPr>
                <a:r>
                  <a:rPr lang="en-GB" sz="2000" b="1">
                    <a:solidFill>
                      <a:srgbClr val="000000"/>
                    </a:solidFill>
                    <a:latin typeface="Times New Roman" pitchFamily="18" charset="0"/>
                  </a:rPr>
                  <a:t>0</a:t>
                </a:r>
                <a:endParaRPr lang="en-US" sz="2000" b="1" baseline="-2500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496" name="Rectangle 51"/>
              <p:cNvSpPr>
                <a:spLocks noChangeArrowheads="1"/>
              </p:cNvSpPr>
              <p:nvPr/>
            </p:nvSpPr>
            <p:spPr bwMode="auto">
              <a:xfrm>
                <a:off x="2009" y="3795"/>
                <a:ext cx="303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90000" tIns="46800" rIns="90000" bIns="46800">
                <a:spAutoFit/>
              </a:bodyPr>
              <a:lstStyle/>
              <a:p>
                <a:pPr algn="ctr">
                  <a:lnSpc>
                    <a:spcPct val="105000"/>
                  </a:lnSpc>
                </a:pPr>
                <a:r>
                  <a:rPr lang="en-GB" sz="2000" b="1">
                    <a:solidFill>
                      <a:srgbClr val="000000"/>
                    </a:solidFill>
                    <a:latin typeface="Times New Roman" pitchFamily="18" charset="0"/>
                  </a:rPr>
                  <a:t>8</a:t>
                </a:r>
                <a:endParaRPr lang="en-US" sz="2000" b="1" baseline="-2500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497" name="Line 52"/>
              <p:cNvSpPr>
                <a:spLocks noChangeShapeType="1"/>
              </p:cNvSpPr>
              <p:nvPr/>
            </p:nvSpPr>
            <p:spPr bwMode="auto">
              <a:xfrm>
                <a:off x="994" y="3804"/>
                <a:ext cx="0" cy="45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785498" name="Line 53"/>
              <p:cNvSpPr>
                <a:spLocks noChangeShapeType="1"/>
              </p:cNvSpPr>
              <p:nvPr/>
            </p:nvSpPr>
            <p:spPr bwMode="auto">
              <a:xfrm>
                <a:off x="799" y="3804"/>
                <a:ext cx="0" cy="45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785499" name="Line 54"/>
              <p:cNvSpPr>
                <a:spLocks noChangeShapeType="1"/>
              </p:cNvSpPr>
              <p:nvPr/>
            </p:nvSpPr>
            <p:spPr bwMode="auto">
              <a:xfrm>
                <a:off x="1385" y="3804"/>
                <a:ext cx="0" cy="45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785500" name="Line 55"/>
              <p:cNvSpPr>
                <a:spLocks noChangeShapeType="1"/>
              </p:cNvSpPr>
              <p:nvPr/>
            </p:nvSpPr>
            <p:spPr bwMode="auto">
              <a:xfrm>
                <a:off x="1189" y="3804"/>
                <a:ext cx="0" cy="45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785501" name="Line 56"/>
              <p:cNvSpPr>
                <a:spLocks noChangeShapeType="1"/>
              </p:cNvSpPr>
              <p:nvPr/>
            </p:nvSpPr>
            <p:spPr bwMode="auto">
              <a:xfrm>
                <a:off x="1580" y="3804"/>
                <a:ext cx="0" cy="45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785502" name="Line 57"/>
              <p:cNvSpPr>
                <a:spLocks noChangeShapeType="1"/>
              </p:cNvSpPr>
              <p:nvPr/>
            </p:nvSpPr>
            <p:spPr bwMode="auto">
              <a:xfrm>
                <a:off x="2166" y="3804"/>
                <a:ext cx="0" cy="45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785503" name="Line 58"/>
              <p:cNvSpPr>
                <a:spLocks noChangeShapeType="1"/>
              </p:cNvSpPr>
              <p:nvPr/>
            </p:nvSpPr>
            <p:spPr bwMode="auto">
              <a:xfrm>
                <a:off x="1971" y="3804"/>
                <a:ext cx="0" cy="45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785504" name="Line 59"/>
              <p:cNvSpPr>
                <a:spLocks noChangeShapeType="1"/>
              </p:cNvSpPr>
              <p:nvPr/>
            </p:nvSpPr>
            <p:spPr bwMode="auto">
              <a:xfrm>
                <a:off x="1775" y="3804"/>
                <a:ext cx="0" cy="45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785505" name="Rectangle 60"/>
              <p:cNvSpPr>
                <a:spLocks noChangeArrowheads="1"/>
              </p:cNvSpPr>
              <p:nvPr/>
            </p:nvSpPr>
            <p:spPr bwMode="auto">
              <a:xfrm>
                <a:off x="2410" y="3682"/>
                <a:ext cx="536" cy="21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90000" tIns="46800" rIns="90000" bIns="46800">
                <a:spAutoFit/>
              </a:bodyPr>
              <a:lstStyle/>
              <a:p>
                <a:pPr marL="179388" lvl="1" indent="1588">
                  <a:lnSpc>
                    <a:spcPct val="110000"/>
                  </a:lnSpc>
                </a:pPr>
                <a:r>
                  <a:rPr lang="en-US" sz="1800" b="1" i="1">
                    <a:solidFill>
                      <a:srgbClr val="000066"/>
                    </a:solidFill>
                    <a:latin typeface="Times New Roman" pitchFamily="18" charset="0"/>
                  </a:rPr>
                  <a:t>t  </a:t>
                </a:r>
                <a:r>
                  <a:rPr lang="en-US" sz="1800" b="1">
                    <a:solidFill>
                      <a:srgbClr val="000066"/>
                    </a:solidFill>
                    <a:latin typeface="Times New Roman" pitchFamily="18" charset="0"/>
                  </a:rPr>
                  <a:t>(s)</a:t>
                </a:r>
                <a:endParaRPr lang="en-US" sz="1800" b="1" i="1">
                  <a:solidFill>
                    <a:srgbClr val="000066"/>
                  </a:solidFill>
                  <a:latin typeface="Times New Roman" pitchFamily="18" charset="0"/>
                </a:endParaRPr>
              </a:p>
            </p:txBody>
          </p:sp>
        </p:grpSp>
        <p:sp>
          <p:nvSpPr>
            <p:cNvPr id="785482" name="Rectangle 61"/>
            <p:cNvSpPr>
              <a:spLocks noChangeArrowheads="1"/>
            </p:cNvSpPr>
            <p:nvPr/>
          </p:nvSpPr>
          <p:spPr bwMode="auto">
            <a:xfrm>
              <a:off x="137" y="3310"/>
              <a:ext cx="380" cy="2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algn="r">
                <a:lnSpc>
                  <a:spcPct val="105000"/>
                </a:lnSpc>
              </a:pPr>
              <a:r>
                <a:rPr lang="en-GB" sz="2000" b="1">
                  <a:solidFill>
                    <a:srgbClr val="000000"/>
                  </a:solidFill>
                  <a:latin typeface="Times New Roman" pitchFamily="18" charset="0"/>
                </a:rPr>
                <a:t>4</a:t>
              </a:r>
              <a:endParaRPr lang="en-US" sz="2000" b="1" baseline="-250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85483" name="Rectangle 62"/>
            <p:cNvSpPr>
              <a:spLocks noChangeArrowheads="1"/>
            </p:cNvSpPr>
            <p:nvPr/>
          </p:nvSpPr>
          <p:spPr bwMode="auto">
            <a:xfrm>
              <a:off x="235" y="2954"/>
              <a:ext cx="282" cy="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algn="r">
                <a:lnSpc>
                  <a:spcPct val="105000"/>
                </a:lnSpc>
              </a:pPr>
              <a:r>
                <a:rPr lang="en-GB" sz="2000" b="1">
                  <a:solidFill>
                    <a:srgbClr val="000000"/>
                  </a:solidFill>
                  <a:latin typeface="Times New Roman" pitchFamily="18" charset="0"/>
                </a:rPr>
                <a:t>8</a:t>
              </a:r>
              <a:endParaRPr lang="en-US" sz="2000" b="1" baseline="-250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85484" name="Line 63"/>
            <p:cNvSpPr>
              <a:spLocks noChangeShapeType="1"/>
            </p:cNvSpPr>
            <p:nvPr/>
          </p:nvSpPr>
          <p:spPr bwMode="auto">
            <a:xfrm flipV="1">
              <a:off x="602" y="2920"/>
              <a:ext cx="2" cy="957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triangl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grpSp>
          <p:nvGrpSpPr>
            <p:cNvPr id="785485" name="Group 64"/>
            <p:cNvGrpSpPr>
              <a:grpSpLocks/>
            </p:cNvGrpSpPr>
            <p:nvPr/>
          </p:nvGrpSpPr>
          <p:grpSpPr bwMode="auto">
            <a:xfrm>
              <a:off x="527" y="3088"/>
              <a:ext cx="78" cy="715"/>
              <a:chOff x="527" y="3088"/>
              <a:chExt cx="78" cy="715"/>
            </a:xfrm>
          </p:grpSpPr>
          <p:sp>
            <p:nvSpPr>
              <p:cNvPr id="785486" name="Line 65"/>
              <p:cNvSpPr>
                <a:spLocks noChangeShapeType="1"/>
              </p:cNvSpPr>
              <p:nvPr/>
            </p:nvSpPr>
            <p:spPr bwMode="auto">
              <a:xfrm>
                <a:off x="527" y="3803"/>
                <a:ext cx="78" cy="0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785487" name="Line 66"/>
              <p:cNvSpPr>
                <a:spLocks noChangeShapeType="1"/>
              </p:cNvSpPr>
              <p:nvPr/>
            </p:nvSpPr>
            <p:spPr bwMode="auto">
              <a:xfrm>
                <a:off x="527" y="3624"/>
                <a:ext cx="78" cy="0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785488" name="Line 67"/>
              <p:cNvSpPr>
                <a:spLocks noChangeShapeType="1"/>
              </p:cNvSpPr>
              <p:nvPr/>
            </p:nvSpPr>
            <p:spPr bwMode="auto">
              <a:xfrm>
                <a:off x="527" y="3267"/>
                <a:ext cx="78" cy="0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785489" name="Line 68"/>
              <p:cNvSpPr>
                <a:spLocks noChangeShapeType="1"/>
              </p:cNvSpPr>
              <p:nvPr/>
            </p:nvSpPr>
            <p:spPr bwMode="auto">
              <a:xfrm>
                <a:off x="527" y="3446"/>
                <a:ext cx="78" cy="0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785490" name="Line 69"/>
              <p:cNvSpPr>
                <a:spLocks noChangeShapeType="1"/>
              </p:cNvSpPr>
              <p:nvPr/>
            </p:nvSpPr>
            <p:spPr bwMode="auto">
              <a:xfrm>
                <a:off x="527" y="3088"/>
                <a:ext cx="78" cy="0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</p:grpSp>
      </p:grpSp>
      <p:sp>
        <p:nvSpPr>
          <p:cNvPr id="785471" name="Rectangle 70"/>
          <p:cNvSpPr>
            <a:spLocks noChangeArrowheads="1"/>
          </p:cNvSpPr>
          <p:nvPr/>
        </p:nvSpPr>
        <p:spPr bwMode="auto">
          <a:xfrm>
            <a:off x="5483225" y="3338513"/>
            <a:ext cx="3470275" cy="2501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SzPct val="80000"/>
              <a:buFont typeface="Arial" charset="0"/>
              <a:buNone/>
            </a:pPr>
            <a:r>
              <a:rPr lang="en-US" sz="2400">
                <a:solidFill>
                  <a:srgbClr val="000066"/>
                </a:solidFill>
              </a:rPr>
              <a:t>Even if the velocity varied (</a:t>
            </a:r>
            <a:r>
              <a:rPr lang="en-US" sz="2400" i="1">
                <a:solidFill>
                  <a:srgbClr val="000066"/>
                </a:solidFill>
              </a:rPr>
              <a:t>uniformly</a:t>
            </a:r>
            <a:r>
              <a:rPr lang="en-US" sz="2400">
                <a:solidFill>
                  <a:srgbClr val="000066"/>
                </a:solidFill>
              </a:rPr>
              <a:t>) during the time interval, </a:t>
            </a:r>
            <a:r>
              <a:rPr lang="en-US" sz="2400" b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</a:t>
            </a:r>
            <a:r>
              <a:rPr lang="en-US" sz="2400" b="1" i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s </a:t>
            </a:r>
            <a:r>
              <a:rPr lang="en-US" sz="2400">
                <a:solidFill>
                  <a:srgbClr val="000066"/>
                </a:solidFill>
              </a:rPr>
              <a:t>could still be determined by summing the “bits”:</a:t>
            </a:r>
          </a:p>
        </p:txBody>
      </p:sp>
      <p:sp>
        <p:nvSpPr>
          <p:cNvPr id="785472" name="Freeform 45"/>
          <p:cNvSpPr>
            <a:spLocks/>
          </p:cNvSpPr>
          <p:nvPr/>
        </p:nvSpPr>
        <p:spPr bwMode="auto">
          <a:xfrm>
            <a:off x="1271588" y="4056063"/>
            <a:ext cx="2859087" cy="1006475"/>
          </a:xfrm>
          <a:custGeom>
            <a:avLst/>
            <a:gdLst>
              <a:gd name="T0" fmla="*/ 0 w 1801"/>
              <a:gd name="T1" fmla="*/ 2147483647 h 634"/>
              <a:gd name="T2" fmla="*/ 2147483647 w 1801"/>
              <a:gd name="T3" fmla="*/ 2147483647 h 634"/>
              <a:gd name="T4" fmla="*/ 2147483647 w 1801"/>
              <a:gd name="T5" fmla="*/ 2147483647 h 634"/>
              <a:gd name="T6" fmla="*/ 2147483647 w 1801"/>
              <a:gd name="T7" fmla="*/ 2147483647 h 634"/>
              <a:gd name="T8" fmla="*/ 2147483647 w 1801"/>
              <a:gd name="T9" fmla="*/ 0 h 63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801"/>
              <a:gd name="T16" fmla="*/ 0 h 634"/>
              <a:gd name="T17" fmla="*/ 1801 w 1801"/>
              <a:gd name="T18" fmla="*/ 634 h 63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801" h="634">
                <a:moveTo>
                  <a:pt x="0" y="11"/>
                </a:moveTo>
                <a:lnTo>
                  <a:pt x="445" y="11"/>
                </a:lnTo>
                <a:lnTo>
                  <a:pt x="906" y="634"/>
                </a:lnTo>
                <a:lnTo>
                  <a:pt x="1131" y="634"/>
                </a:lnTo>
                <a:lnTo>
                  <a:pt x="1801" y="0"/>
                </a:lnTo>
              </a:path>
            </a:pathLst>
          </a:custGeom>
          <a:noFill/>
          <a:ln w="31750" cap="flat" cmpd="sng">
            <a:solidFill>
              <a:srgbClr val="00CC00"/>
            </a:solidFill>
            <a:prstDash val="solid"/>
            <a:round/>
            <a:headEnd type="none" w="med" len="med"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785454" name="Freeform 46"/>
          <p:cNvSpPr>
            <a:spLocks/>
          </p:cNvSpPr>
          <p:nvPr/>
        </p:nvSpPr>
        <p:spPr bwMode="auto">
          <a:xfrm>
            <a:off x="1981200" y="4076700"/>
            <a:ext cx="728663" cy="1304925"/>
          </a:xfrm>
          <a:custGeom>
            <a:avLst/>
            <a:gdLst>
              <a:gd name="T0" fmla="*/ 0 w 459"/>
              <a:gd name="T1" fmla="*/ 0 h 822"/>
              <a:gd name="T2" fmla="*/ 2147483647 w 459"/>
              <a:gd name="T3" fmla="*/ 2147483647 h 822"/>
              <a:gd name="T4" fmla="*/ 2147483647 w 459"/>
              <a:gd name="T5" fmla="*/ 2147483647 h 822"/>
              <a:gd name="T6" fmla="*/ 2147483647 w 459"/>
              <a:gd name="T7" fmla="*/ 2147483647 h 822"/>
              <a:gd name="T8" fmla="*/ 0 w 459"/>
              <a:gd name="T9" fmla="*/ 0 h 82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59"/>
              <a:gd name="T16" fmla="*/ 0 h 822"/>
              <a:gd name="T17" fmla="*/ 459 w 459"/>
              <a:gd name="T18" fmla="*/ 822 h 82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59" h="822">
                <a:moveTo>
                  <a:pt x="0" y="0"/>
                </a:moveTo>
                <a:lnTo>
                  <a:pt x="459" y="621"/>
                </a:lnTo>
                <a:lnTo>
                  <a:pt x="459" y="822"/>
                </a:lnTo>
                <a:lnTo>
                  <a:pt x="3" y="822"/>
                </a:lnTo>
                <a:lnTo>
                  <a:pt x="0" y="0"/>
                </a:lnTo>
                <a:close/>
              </a:path>
            </a:pathLst>
          </a:custGeom>
          <a:solidFill>
            <a:srgbClr val="3366FF">
              <a:alpha val="25098"/>
            </a:srgbClr>
          </a:solidFill>
          <a:ln w="31750" cap="flat" cmpd="sng">
            <a:noFill/>
            <a:prstDash val="solid"/>
            <a:round/>
            <a:headEnd/>
            <a:tailEnd/>
          </a:ln>
        </p:spPr>
        <p:txBody>
          <a:bodyPr wrap="none" lIns="90000" tIns="46800" rIns="90000" bIns="46800" anchor="ctr"/>
          <a:lstStyle/>
          <a:p>
            <a:endParaRPr lang="en-US"/>
          </a:p>
        </p:txBody>
      </p:sp>
      <p:sp>
        <p:nvSpPr>
          <p:cNvPr id="785455" name="Freeform 47"/>
          <p:cNvSpPr>
            <a:spLocks/>
          </p:cNvSpPr>
          <p:nvPr/>
        </p:nvSpPr>
        <p:spPr bwMode="auto">
          <a:xfrm flipH="1">
            <a:off x="3071813" y="4076700"/>
            <a:ext cx="1065212" cy="1304925"/>
          </a:xfrm>
          <a:custGeom>
            <a:avLst/>
            <a:gdLst>
              <a:gd name="T0" fmla="*/ 0 w 459"/>
              <a:gd name="T1" fmla="*/ 0 h 822"/>
              <a:gd name="T2" fmla="*/ 2147483647 w 459"/>
              <a:gd name="T3" fmla="*/ 2147483647 h 822"/>
              <a:gd name="T4" fmla="*/ 2147483647 w 459"/>
              <a:gd name="T5" fmla="*/ 2147483647 h 822"/>
              <a:gd name="T6" fmla="*/ 2147483647 w 459"/>
              <a:gd name="T7" fmla="*/ 2147483647 h 822"/>
              <a:gd name="T8" fmla="*/ 0 w 459"/>
              <a:gd name="T9" fmla="*/ 0 h 82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59"/>
              <a:gd name="T16" fmla="*/ 0 h 822"/>
              <a:gd name="T17" fmla="*/ 459 w 459"/>
              <a:gd name="T18" fmla="*/ 822 h 82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59" h="822">
                <a:moveTo>
                  <a:pt x="0" y="0"/>
                </a:moveTo>
                <a:lnTo>
                  <a:pt x="459" y="621"/>
                </a:lnTo>
                <a:lnTo>
                  <a:pt x="459" y="822"/>
                </a:lnTo>
                <a:lnTo>
                  <a:pt x="3" y="822"/>
                </a:lnTo>
                <a:lnTo>
                  <a:pt x="0" y="0"/>
                </a:lnTo>
                <a:close/>
              </a:path>
            </a:pathLst>
          </a:custGeom>
          <a:solidFill>
            <a:srgbClr val="3366FF">
              <a:alpha val="25098"/>
            </a:srgbClr>
          </a:solidFill>
          <a:ln w="31750" cap="flat" cmpd="sng">
            <a:noFill/>
            <a:prstDash val="solid"/>
            <a:round/>
            <a:headEnd/>
            <a:tailEnd/>
          </a:ln>
        </p:spPr>
        <p:txBody>
          <a:bodyPr wrap="none" lIns="90000" tIns="46800" rIns="90000" bIns="46800" anchor="ctr"/>
          <a:lstStyle/>
          <a:p>
            <a:endParaRPr lang="en-US"/>
          </a:p>
        </p:txBody>
      </p:sp>
      <p:sp>
        <p:nvSpPr>
          <p:cNvPr id="785475" name="Line 35"/>
          <p:cNvSpPr>
            <a:spLocks noChangeShapeType="1"/>
          </p:cNvSpPr>
          <p:nvPr/>
        </p:nvSpPr>
        <p:spPr bwMode="auto">
          <a:xfrm>
            <a:off x="2705100" y="5054600"/>
            <a:ext cx="0" cy="304800"/>
          </a:xfrm>
          <a:prstGeom prst="line">
            <a:avLst/>
          </a:prstGeom>
          <a:noFill/>
          <a:ln w="15875">
            <a:solidFill>
              <a:schemeClr val="bg2"/>
            </a:solidFill>
            <a:prstDash val="dash"/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785476" name="Line 35"/>
          <p:cNvSpPr>
            <a:spLocks noChangeShapeType="1"/>
          </p:cNvSpPr>
          <p:nvPr/>
        </p:nvSpPr>
        <p:spPr bwMode="auto">
          <a:xfrm>
            <a:off x="3067050" y="5054600"/>
            <a:ext cx="0" cy="304800"/>
          </a:xfrm>
          <a:prstGeom prst="line">
            <a:avLst/>
          </a:prstGeom>
          <a:noFill/>
          <a:ln w="15875">
            <a:solidFill>
              <a:schemeClr val="bg2"/>
            </a:solidFill>
            <a:prstDash val="dash"/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graphicFrame>
        <p:nvGraphicFramePr>
          <p:cNvPr id="513095" name="Object 53"/>
          <p:cNvGraphicFramePr>
            <a:graphicFrameLocks noChangeAspect="1"/>
          </p:cNvGraphicFramePr>
          <p:nvPr/>
        </p:nvGraphicFramePr>
        <p:xfrm>
          <a:off x="5843588" y="5902325"/>
          <a:ext cx="24003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85473" name="Equation" r:id="rId6" imgW="2400300" imgH="368300" progId="Equation.DSMT4">
                  <p:embed/>
                </p:oleObj>
              </mc:Choice>
              <mc:Fallback>
                <p:oleObj name="Equation" r:id="rId6" imgW="2400300" imgH="368300" progId="Equation.DSMT4">
                  <p:embed/>
                  <p:pic>
                    <p:nvPicPr>
                      <p:cNvPr id="0" name="Picture 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43588" y="5902325"/>
                        <a:ext cx="2400300" cy="368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5153" name="Rectangle 81"/>
          <p:cNvSpPr>
            <a:spLocks noChangeArrowheads="1"/>
          </p:cNvSpPr>
          <p:nvPr/>
        </p:nvSpPr>
        <p:spPr bwMode="auto">
          <a:xfrm>
            <a:off x="2027238" y="4727575"/>
            <a:ext cx="525462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lnSpc>
                <a:spcPct val="110000"/>
              </a:lnSpc>
              <a:buSzPct val="80000"/>
              <a:buFont typeface="Arial" charset="0"/>
              <a:buNone/>
            </a:pPr>
            <a:r>
              <a:rPr lang="en-US" sz="2000" b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</a:t>
            </a:r>
            <a:r>
              <a:rPr lang="en-US" sz="2000" b="1" i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s</a:t>
            </a:r>
            <a:r>
              <a:rPr lang="en-US" sz="2000" b="1" baseline="-25000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1</a:t>
            </a:r>
            <a:endParaRPr lang="en-US" sz="2000" b="1">
              <a:solidFill>
                <a:srgbClr val="000066"/>
              </a:solidFill>
              <a:latin typeface="Times New Roman" pitchFamily="18" charset="0"/>
              <a:sym typeface="Symbol" pitchFamily="18" charset="2"/>
            </a:endParaRPr>
          </a:p>
        </p:txBody>
      </p:sp>
      <p:sp>
        <p:nvSpPr>
          <p:cNvPr id="515154" name="Rectangle 82"/>
          <p:cNvSpPr>
            <a:spLocks noChangeArrowheads="1"/>
          </p:cNvSpPr>
          <p:nvPr/>
        </p:nvSpPr>
        <p:spPr bwMode="auto">
          <a:xfrm>
            <a:off x="3463925" y="4727575"/>
            <a:ext cx="525463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lnSpc>
                <a:spcPct val="110000"/>
              </a:lnSpc>
              <a:buSzPct val="80000"/>
              <a:buFont typeface="Arial" charset="0"/>
              <a:buNone/>
            </a:pPr>
            <a:r>
              <a:rPr lang="en-US" sz="2000" b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</a:t>
            </a:r>
            <a:r>
              <a:rPr lang="en-US" sz="2000" b="1" i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s</a:t>
            </a:r>
            <a:r>
              <a:rPr lang="en-US" sz="2000" b="1" baseline="-25000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3</a:t>
            </a:r>
            <a:endParaRPr lang="en-US" sz="2000" b="1">
              <a:solidFill>
                <a:srgbClr val="000066"/>
              </a:solidFill>
              <a:latin typeface="Times New Roman" pitchFamily="18" charset="0"/>
              <a:sym typeface="Symbol" pitchFamily="18" charset="2"/>
            </a:endParaRPr>
          </a:p>
        </p:txBody>
      </p:sp>
      <p:sp>
        <p:nvSpPr>
          <p:cNvPr id="4" name="Rectangle 82"/>
          <p:cNvSpPr>
            <a:spLocks noChangeArrowheads="1"/>
          </p:cNvSpPr>
          <p:nvPr/>
        </p:nvSpPr>
        <p:spPr bwMode="auto">
          <a:xfrm>
            <a:off x="2616200" y="4968875"/>
            <a:ext cx="525463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lnSpc>
                <a:spcPct val="110000"/>
              </a:lnSpc>
              <a:buSzPct val="80000"/>
              <a:buFont typeface="Arial" charset="0"/>
              <a:buNone/>
            </a:pPr>
            <a:r>
              <a:rPr lang="en-US" sz="2000" b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</a:t>
            </a:r>
            <a:r>
              <a:rPr lang="en-US" sz="2000" b="1" i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s</a:t>
            </a:r>
            <a:r>
              <a:rPr lang="en-US" sz="2000" b="1" baseline="-25000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2</a:t>
            </a:r>
            <a:endParaRPr lang="en-US" sz="2000" b="1">
              <a:solidFill>
                <a:srgbClr val="000066"/>
              </a:solidFill>
              <a:latin typeface="Times New Roman" pitchFamily="18" charset="0"/>
              <a:sym typeface="Symbol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5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7854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15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2" presetClass="entr" presetSubtype="8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1000"/>
                                        <p:tgtEl>
                                          <p:spTgt spid="5130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5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1000"/>
                                        <p:tgtEl>
                                          <p:spTgt spid="7854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515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3000"/>
                            </p:stCondLst>
                            <p:childTnLst>
                              <p:par>
                                <p:cTn id="2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3061" grpId="1" animBg="1"/>
      <p:bldP spid="785454" grpId="0" animBg="1"/>
      <p:bldP spid="785455" grpId="0" animBg="1"/>
      <p:bldP spid="515153" grpId="0"/>
      <p:bldP spid="515154" grpId="0"/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Rectangle 3"/>
          <p:cNvSpPr>
            <a:spLocks noGrp="1" noChangeArrowheads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PHY1012F</a:t>
            </a:r>
          </a:p>
        </p:txBody>
      </p:sp>
      <p:sp>
        <p:nvSpPr>
          <p:cNvPr id="32770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19E3BD9B-C9F4-4548-8945-9E5E31BF5308}" type="slidenum">
              <a:rPr lang="en-US" smtClean="0">
                <a:latin typeface="Koala"/>
              </a:rPr>
              <a:pPr>
                <a:defRPr/>
              </a:pPr>
              <a:t>4</a:t>
            </a:fld>
            <a:endParaRPr lang="en-US" smtClean="0">
              <a:latin typeface="Koala"/>
            </a:endParaRPr>
          </a:p>
        </p:txBody>
      </p:sp>
      <p:sp>
        <p:nvSpPr>
          <p:cNvPr id="45059" name="Rectangle 32"/>
          <p:cNvSpPr>
            <a:spLocks noChangeArrowheads="1"/>
          </p:cNvSpPr>
          <p:nvPr/>
        </p:nvSpPr>
        <p:spPr bwMode="auto">
          <a:xfrm>
            <a:off x="2082800" y="4117975"/>
            <a:ext cx="1866900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SzPct val="80000"/>
              <a:buFont typeface="Arial" charset="0"/>
              <a:buNone/>
            </a:pPr>
            <a:r>
              <a:rPr lang="en-ZA" sz="2400" b="1" i="1">
                <a:solidFill>
                  <a:srgbClr val="000066"/>
                </a:solidFill>
                <a:latin typeface="Times New Roman" pitchFamily="18" charset="0"/>
              </a:rPr>
              <a:t>x</a:t>
            </a:r>
            <a:r>
              <a:rPr lang="en-ZA" sz="2000">
                <a:solidFill>
                  <a:srgbClr val="000066"/>
                </a:solidFill>
              </a:rPr>
              <a:t> </a:t>
            </a:r>
            <a:r>
              <a:rPr lang="en-ZA" sz="2000" b="1" i="1">
                <a:solidFill>
                  <a:srgbClr val="000066"/>
                </a:solidFill>
                <a:latin typeface="Times New Roman" pitchFamily="18" charset="0"/>
              </a:rPr>
              <a:t>&lt;</a:t>
            </a:r>
            <a:r>
              <a:rPr lang="en-ZA" sz="2000">
                <a:solidFill>
                  <a:srgbClr val="000066"/>
                </a:solidFill>
              </a:rPr>
              <a:t> </a:t>
            </a:r>
            <a:r>
              <a:rPr lang="en-ZA" sz="2000" b="1">
                <a:solidFill>
                  <a:srgbClr val="000066"/>
                </a:solidFill>
                <a:latin typeface="Times New Roman" pitchFamily="18" charset="0"/>
              </a:rPr>
              <a:t>0</a:t>
            </a:r>
            <a:r>
              <a:rPr lang="en-ZA" sz="2000">
                <a:solidFill>
                  <a:srgbClr val="000066"/>
                </a:solidFill>
              </a:rPr>
              <a:t>;  </a:t>
            </a:r>
            <a:r>
              <a:rPr lang="en-ZA" sz="2400" b="1" i="1">
                <a:solidFill>
                  <a:srgbClr val="000066"/>
                </a:solidFill>
                <a:latin typeface="Times New Roman" pitchFamily="18" charset="0"/>
              </a:rPr>
              <a:t>y</a:t>
            </a:r>
            <a:r>
              <a:rPr lang="en-ZA" sz="2000">
                <a:solidFill>
                  <a:srgbClr val="000066"/>
                </a:solidFill>
              </a:rPr>
              <a:t> </a:t>
            </a:r>
            <a:r>
              <a:rPr lang="en-ZA" sz="2000" b="1" i="1">
                <a:solidFill>
                  <a:srgbClr val="000066"/>
                </a:solidFill>
                <a:latin typeface="Times New Roman" pitchFamily="18" charset="0"/>
              </a:rPr>
              <a:t>&gt;</a:t>
            </a:r>
            <a:r>
              <a:rPr lang="en-ZA" sz="2000">
                <a:solidFill>
                  <a:srgbClr val="000066"/>
                </a:solidFill>
              </a:rPr>
              <a:t> </a:t>
            </a:r>
            <a:r>
              <a:rPr lang="en-ZA" sz="2000" b="1">
                <a:solidFill>
                  <a:srgbClr val="000066"/>
                </a:solidFill>
                <a:latin typeface="Times New Roman" pitchFamily="18" charset="0"/>
              </a:rPr>
              <a:t>0</a:t>
            </a:r>
            <a:endParaRPr lang="en-US" sz="2000" b="1">
              <a:solidFill>
                <a:srgbClr val="000066"/>
              </a:solidFill>
              <a:latin typeface="Times New Roman" pitchFamily="18" charset="0"/>
            </a:endParaRPr>
          </a:p>
        </p:txBody>
      </p:sp>
      <p:sp>
        <p:nvSpPr>
          <p:cNvPr id="45060" name="Rectangle 2"/>
          <p:cNvSpPr>
            <a:spLocks noChangeArrowheads="1"/>
          </p:cNvSpPr>
          <p:nvPr/>
        </p:nvSpPr>
        <p:spPr bwMode="auto">
          <a:xfrm>
            <a:off x="179388" y="2176463"/>
            <a:ext cx="8774112" cy="1565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714375" lvl="2" indent="-355600">
              <a:lnSpc>
                <a:spcPct val="110000"/>
              </a:lnSpc>
              <a:buFontTx/>
              <a:buBlip>
                <a:blip r:embed="rId3"/>
              </a:buBlip>
            </a:pPr>
            <a:r>
              <a:rPr lang="en-ZA" sz="2200">
                <a:solidFill>
                  <a:srgbClr val="000066"/>
                </a:solidFill>
              </a:rPr>
              <a:t>Positions left of the </a:t>
            </a:r>
            <a:r>
              <a:rPr lang="en-ZA" sz="2200" b="1" i="1">
                <a:solidFill>
                  <a:srgbClr val="000066"/>
                </a:solidFill>
                <a:latin typeface="Times New Roman" pitchFamily="18" charset="0"/>
              </a:rPr>
              <a:t>y</a:t>
            </a:r>
            <a:r>
              <a:rPr lang="en-ZA" sz="2200">
                <a:solidFill>
                  <a:srgbClr val="000066"/>
                </a:solidFill>
              </a:rPr>
              <a:t>-axis have negative </a:t>
            </a:r>
            <a:r>
              <a:rPr lang="en-ZA" sz="2200" b="1" i="1">
                <a:solidFill>
                  <a:srgbClr val="000066"/>
                </a:solidFill>
                <a:latin typeface="Times New Roman" pitchFamily="18" charset="0"/>
              </a:rPr>
              <a:t>x</a:t>
            </a:r>
            <a:r>
              <a:rPr lang="en-ZA" sz="2200">
                <a:solidFill>
                  <a:srgbClr val="000066"/>
                </a:solidFill>
              </a:rPr>
              <a:t> values; </a:t>
            </a:r>
            <a:br>
              <a:rPr lang="en-ZA" sz="2200">
                <a:solidFill>
                  <a:srgbClr val="000066"/>
                </a:solidFill>
              </a:rPr>
            </a:br>
            <a:r>
              <a:rPr lang="en-ZA" sz="2200">
                <a:solidFill>
                  <a:srgbClr val="000066"/>
                </a:solidFill>
              </a:rPr>
              <a:t>Positions right of the </a:t>
            </a:r>
            <a:r>
              <a:rPr lang="en-ZA" sz="2200" b="1" i="1">
                <a:solidFill>
                  <a:srgbClr val="000066"/>
                </a:solidFill>
                <a:latin typeface="Times New Roman" pitchFamily="18" charset="0"/>
              </a:rPr>
              <a:t>y</a:t>
            </a:r>
            <a:r>
              <a:rPr lang="en-ZA" sz="2200">
                <a:solidFill>
                  <a:srgbClr val="000066"/>
                </a:solidFill>
              </a:rPr>
              <a:t>-axis have positive </a:t>
            </a:r>
            <a:r>
              <a:rPr lang="en-ZA" sz="2200" b="1" i="1">
                <a:solidFill>
                  <a:srgbClr val="000066"/>
                </a:solidFill>
                <a:latin typeface="Times New Roman" pitchFamily="18" charset="0"/>
              </a:rPr>
              <a:t>x</a:t>
            </a:r>
            <a:r>
              <a:rPr lang="en-ZA" sz="2200">
                <a:solidFill>
                  <a:srgbClr val="000066"/>
                </a:solidFill>
              </a:rPr>
              <a:t> values.</a:t>
            </a:r>
          </a:p>
          <a:p>
            <a:pPr marL="714375" lvl="2" indent="-355600">
              <a:lnSpc>
                <a:spcPct val="110000"/>
              </a:lnSpc>
              <a:buFontTx/>
              <a:buBlip>
                <a:blip r:embed="rId3"/>
              </a:buBlip>
            </a:pPr>
            <a:r>
              <a:rPr lang="en-ZA" sz="2200">
                <a:solidFill>
                  <a:srgbClr val="000066"/>
                </a:solidFill>
              </a:rPr>
              <a:t>Positions below the </a:t>
            </a:r>
            <a:r>
              <a:rPr lang="en-ZA" sz="2200" b="1" i="1">
                <a:solidFill>
                  <a:srgbClr val="000066"/>
                </a:solidFill>
                <a:latin typeface="Times New Roman" pitchFamily="18" charset="0"/>
              </a:rPr>
              <a:t>x</a:t>
            </a:r>
            <a:r>
              <a:rPr lang="en-ZA" sz="2200">
                <a:solidFill>
                  <a:srgbClr val="000066"/>
                </a:solidFill>
              </a:rPr>
              <a:t>-axis have negative </a:t>
            </a:r>
            <a:r>
              <a:rPr lang="en-ZA" sz="2200" b="1" i="1">
                <a:solidFill>
                  <a:srgbClr val="000066"/>
                </a:solidFill>
                <a:latin typeface="Times New Roman" pitchFamily="18" charset="0"/>
              </a:rPr>
              <a:t>y</a:t>
            </a:r>
            <a:r>
              <a:rPr lang="en-ZA" sz="2200">
                <a:solidFill>
                  <a:srgbClr val="000066"/>
                </a:solidFill>
              </a:rPr>
              <a:t> values;</a:t>
            </a:r>
            <a:br>
              <a:rPr lang="en-ZA" sz="2200">
                <a:solidFill>
                  <a:srgbClr val="000066"/>
                </a:solidFill>
              </a:rPr>
            </a:br>
            <a:r>
              <a:rPr lang="en-ZA" sz="2200">
                <a:solidFill>
                  <a:srgbClr val="000066"/>
                </a:solidFill>
              </a:rPr>
              <a:t>Positions above the </a:t>
            </a:r>
            <a:r>
              <a:rPr lang="en-ZA" sz="2200" b="1" i="1">
                <a:solidFill>
                  <a:srgbClr val="000066"/>
                </a:solidFill>
                <a:latin typeface="Times New Roman" pitchFamily="18" charset="0"/>
              </a:rPr>
              <a:t>x</a:t>
            </a:r>
            <a:r>
              <a:rPr lang="en-ZA" sz="2200">
                <a:solidFill>
                  <a:srgbClr val="000066"/>
                </a:solidFill>
              </a:rPr>
              <a:t>-axis have positive </a:t>
            </a:r>
            <a:r>
              <a:rPr lang="en-ZA" sz="2200" b="1" i="1">
                <a:solidFill>
                  <a:srgbClr val="000066"/>
                </a:solidFill>
                <a:latin typeface="Times New Roman" pitchFamily="18" charset="0"/>
              </a:rPr>
              <a:t>y</a:t>
            </a:r>
            <a:r>
              <a:rPr lang="en-ZA" sz="2200">
                <a:solidFill>
                  <a:srgbClr val="000066"/>
                </a:solidFill>
              </a:rPr>
              <a:t> values.</a:t>
            </a:r>
            <a:endParaRPr lang="en-US" sz="2200">
              <a:solidFill>
                <a:srgbClr val="000066"/>
              </a:solidFill>
            </a:endParaRPr>
          </a:p>
        </p:txBody>
      </p:sp>
      <p:sp>
        <p:nvSpPr>
          <p:cNvPr id="4506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455613" y="565150"/>
            <a:ext cx="8231187" cy="655638"/>
          </a:xfrm>
        </p:spPr>
        <p:txBody>
          <a:bodyPr/>
          <a:lstStyle/>
          <a:p>
            <a:pPr eaLnBrk="1" hangingPunct="1"/>
            <a:r>
              <a:rPr lang="en-ZA" smtClean="0"/>
              <a:t>MOTION IN ONE DIMENSION</a:t>
            </a:r>
            <a:endParaRPr lang="en-US" smtClean="0"/>
          </a:p>
        </p:txBody>
      </p:sp>
      <p:sp>
        <p:nvSpPr>
          <p:cNvPr id="45062" name="Rectangle 4"/>
          <p:cNvSpPr>
            <a:spLocks noGrp="1" noChangeArrowheads="1"/>
          </p:cNvSpPr>
          <p:nvPr>
            <p:ph type="body" idx="4294967295"/>
          </p:nvPr>
        </p:nvSpPr>
        <p:spPr>
          <a:xfrm>
            <a:off x="179388" y="1343025"/>
            <a:ext cx="8774112" cy="493713"/>
          </a:xfrm>
        </p:spPr>
        <p:txBody>
          <a:bodyPr/>
          <a:lstStyle/>
          <a:p>
            <a:pPr lvl="1" indent="0" eaLnBrk="1" hangingPunct="1"/>
            <a:r>
              <a:rPr lang="en-ZA" smtClean="0"/>
              <a:t>We shall standardise on the following sign conventions:</a:t>
            </a:r>
            <a:endParaRPr lang="en-US" smtClean="0"/>
          </a:p>
        </p:txBody>
      </p:sp>
      <p:sp>
        <p:nvSpPr>
          <p:cNvPr id="45063" name="Line 5"/>
          <p:cNvSpPr>
            <a:spLocks noChangeShapeType="1"/>
          </p:cNvSpPr>
          <p:nvPr/>
        </p:nvSpPr>
        <p:spPr bwMode="auto">
          <a:xfrm flipV="1">
            <a:off x="4406900" y="3873500"/>
            <a:ext cx="0" cy="240665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45064" name="Rectangle 6"/>
          <p:cNvSpPr>
            <a:spLocks noChangeArrowheads="1"/>
          </p:cNvSpPr>
          <p:nvPr/>
        </p:nvSpPr>
        <p:spPr bwMode="auto">
          <a:xfrm>
            <a:off x="3933825" y="3892550"/>
            <a:ext cx="663575" cy="39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 indent="1588">
              <a:lnSpc>
                <a:spcPct val="110000"/>
              </a:lnSpc>
            </a:pPr>
            <a:r>
              <a:rPr lang="en-US" sz="1800" b="1" i="1">
                <a:solidFill>
                  <a:srgbClr val="000066"/>
                </a:solidFill>
                <a:latin typeface="Times New Roman" pitchFamily="18" charset="0"/>
              </a:rPr>
              <a:t>y</a:t>
            </a:r>
          </a:p>
        </p:txBody>
      </p:sp>
      <p:sp>
        <p:nvSpPr>
          <p:cNvPr id="45065" name="Line 7"/>
          <p:cNvSpPr>
            <a:spLocks noChangeShapeType="1"/>
          </p:cNvSpPr>
          <p:nvPr/>
        </p:nvSpPr>
        <p:spPr bwMode="auto">
          <a:xfrm>
            <a:off x="1658938" y="4991100"/>
            <a:ext cx="5549900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45066" name="Rectangle 8"/>
          <p:cNvSpPr>
            <a:spLocks noChangeArrowheads="1"/>
          </p:cNvSpPr>
          <p:nvPr/>
        </p:nvSpPr>
        <p:spPr bwMode="auto">
          <a:xfrm>
            <a:off x="6611938" y="4924425"/>
            <a:ext cx="533400" cy="39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 indent="1588">
              <a:lnSpc>
                <a:spcPct val="110000"/>
              </a:lnSpc>
            </a:pPr>
            <a:r>
              <a:rPr lang="en-US" sz="1800" b="1" i="1">
                <a:solidFill>
                  <a:srgbClr val="000066"/>
                </a:solidFill>
                <a:latin typeface="Times New Roman" pitchFamily="18" charset="0"/>
              </a:rPr>
              <a:t>x</a:t>
            </a:r>
          </a:p>
        </p:txBody>
      </p:sp>
      <p:sp>
        <p:nvSpPr>
          <p:cNvPr id="45067" name="Oval 15"/>
          <p:cNvSpPr>
            <a:spLocks noChangeAspect="1" noChangeArrowheads="1"/>
          </p:cNvSpPr>
          <p:nvPr/>
        </p:nvSpPr>
        <p:spPr bwMode="auto">
          <a:xfrm>
            <a:off x="2759075" y="5837238"/>
            <a:ext cx="119063" cy="119062"/>
          </a:xfrm>
          <a:prstGeom prst="ellipse">
            <a:avLst/>
          </a:prstGeom>
          <a:solidFill>
            <a:srgbClr val="000066"/>
          </a:solidFill>
          <a:ln w="9525" algn="ctr">
            <a:solidFill>
              <a:srgbClr val="000066"/>
            </a:solidFill>
            <a:round/>
            <a:headEnd/>
            <a:tailEnd/>
          </a:ln>
        </p:spPr>
        <p:txBody>
          <a:bodyPr wrap="none" lIns="90000" tIns="46800" rIns="90000" bIns="46800" anchor="ctr"/>
          <a:lstStyle/>
          <a:p>
            <a:pPr>
              <a:lnSpc>
                <a:spcPct val="110000"/>
              </a:lnSpc>
            </a:pPr>
            <a:endParaRPr lang="en-ZA"/>
          </a:p>
        </p:txBody>
      </p:sp>
      <p:sp>
        <p:nvSpPr>
          <p:cNvPr id="45068" name="Oval 16"/>
          <p:cNvSpPr>
            <a:spLocks noChangeAspect="1" noChangeArrowheads="1"/>
          </p:cNvSpPr>
          <p:nvPr/>
        </p:nvSpPr>
        <p:spPr bwMode="auto">
          <a:xfrm>
            <a:off x="2222500" y="4149725"/>
            <a:ext cx="119063" cy="119063"/>
          </a:xfrm>
          <a:prstGeom prst="ellipse">
            <a:avLst/>
          </a:prstGeom>
          <a:solidFill>
            <a:srgbClr val="000066"/>
          </a:solidFill>
          <a:ln w="9525" algn="ctr">
            <a:solidFill>
              <a:srgbClr val="000066"/>
            </a:solidFill>
            <a:round/>
            <a:headEnd/>
            <a:tailEnd/>
          </a:ln>
        </p:spPr>
        <p:txBody>
          <a:bodyPr wrap="none" lIns="90000" tIns="46800" rIns="90000" bIns="46800" anchor="ctr"/>
          <a:lstStyle/>
          <a:p>
            <a:pPr>
              <a:lnSpc>
                <a:spcPct val="110000"/>
              </a:lnSpc>
            </a:pPr>
            <a:endParaRPr lang="en-ZA"/>
          </a:p>
        </p:txBody>
      </p:sp>
      <p:sp>
        <p:nvSpPr>
          <p:cNvPr id="45069" name="Oval 17"/>
          <p:cNvSpPr>
            <a:spLocks noChangeAspect="1" noChangeArrowheads="1"/>
          </p:cNvSpPr>
          <p:nvPr/>
        </p:nvSpPr>
        <p:spPr bwMode="auto">
          <a:xfrm>
            <a:off x="1911350" y="4922838"/>
            <a:ext cx="119063" cy="119062"/>
          </a:xfrm>
          <a:prstGeom prst="ellipse">
            <a:avLst/>
          </a:prstGeom>
          <a:solidFill>
            <a:srgbClr val="000066"/>
          </a:solidFill>
          <a:ln w="9525" algn="ctr">
            <a:solidFill>
              <a:srgbClr val="000066"/>
            </a:solidFill>
            <a:round/>
            <a:headEnd/>
            <a:tailEnd/>
          </a:ln>
        </p:spPr>
        <p:txBody>
          <a:bodyPr wrap="none" lIns="90000" tIns="46800" rIns="90000" bIns="46800" anchor="ctr"/>
          <a:lstStyle/>
          <a:p>
            <a:pPr>
              <a:lnSpc>
                <a:spcPct val="110000"/>
              </a:lnSpc>
            </a:pPr>
            <a:endParaRPr lang="en-ZA"/>
          </a:p>
        </p:txBody>
      </p:sp>
      <p:sp>
        <p:nvSpPr>
          <p:cNvPr id="45070" name="Oval 21"/>
          <p:cNvSpPr>
            <a:spLocks noChangeAspect="1" noChangeArrowheads="1"/>
          </p:cNvSpPr>
          <p:nvPr/>
        </p:nvSpPr>
        <p:spPr bwMode="auto">
          <a:xfrm>
            <a:off x="6016625" y="5418138"/>
            <a:ext cx="119063" cy="119062"/>
          </a:xfrm>
          <a:prstGeom prst="ellipse">
            <a:avLst/>
          </a:prstGeom>
          <a:solidFill>
            <a:srgbClr val="000066"/>
          </a:solidFill>
          <a:ln w="9525" algn="ctr">
            <a:solidFill>
              <a:srgbClr val="000066"/>
            </a:solidFill>
            <a:round/>
            <a:headEnd/>
            <a:tailEnd/>
          </a:ln>
        </p:spPr>
        <p:txBody>
          <a:bodyPr wrap="none" lIns="90000" tIns="46800" rIns="90000" bIns="46800" anchor="ctr"/>
          <a:lstStyle/>
          <a:p>
            <a:pPr>
              <a:lnSpc>
                <a:spcPct val="110000"/>
              </a:lnSpc>
            </a:pPr>
            <a:endParaRPr lang="en-ZA"/>
          </a:p>
        </p:txBody>
      </p:sp>
      <p:sp>
        <p:nvSpPr>
          <p:cNvPr id="45071" name="Oval 23"/>
          <p:cNvSpPr>
            <a:spLocks noChangeAspect="1" noChangeArrowheads="1"/>
          </p:cNvSpPr>
          <p:nvPr/>
        </p:nvSpPr>
        <p:spPr bwMode="auto">
          <a:xfrm>
            <a:off x="6437313" y="3998913"/>
            <a:ext cx="119062" cy="119062"/>
          </a:xfrm>
          <a:prstGeom prst="ellipse">
            <a:avLst/>
          </a:prstGeom>
          <a:solidFill>
            <a:srgbClr val="000066"/>
          </a:solidFill>
          <a:ln w="9525" algn="ctr">
            <a:solidFill>
              <a:srgbClr val="000066"/>
            </a:solidFill>
            <a:round/>
            <a:headEnd/>
            <a:tailEnd/>
          </a:ln>
        </p:spPr>
        <p:txBody>
          <a:bodyPr wrap="none" lIns="90000" tIns="46800" rIns="90000" bIns="46800" anchor="ctr"/>
          <a:lstStyle/>
          <a:p>
            <a:pPr>
              <a:lnSpc>
                <a:spcPct val="110000"/>
              </a:lnSpc>
            </a:pPr>
            <a:endParaRPr lang="en-ZA"/>
          </a:p>
        </p:txBody>
      </p:sp>
      <p:sp>
        <p:nvSpPr>
          <p:cNvPr id="45072" name="Oval 24"/>
          <p:cNvSpPr>
            <a:spLocks noChangeAspect="1" noChangeArrowheads="1"/>
          </p:cNvSpPr>
          <p:nvPr/>
        </p:nvSpPr>
        <p:spPr bwMode="auto">
          <a:xfrm>
            <a:off x="4340225" y="4467225"/>
            <a:ext cx="119063" cy="119063"/>
          </a:xfrm>
          <a:prstGeom prst="ellipse">
            <a:avLst/>
          </a:prstGeom>
          <a:solidFill>
            <a:srgbClr val="000066"/>
          </a:solidFill>
          <a:ln w="9525" algn="ctr">
            <a:solidFill>
              <a:srgbClr val="000066"/>
            </a:solidFill>
            <a:round/>
            <a:headEnd/>
            <a:tailEnd/>
          </a:ln>
        </p:spPr>
        <p:txBody>
          <a:bodyPr wrap="none" lIns="90000" tIns="46800" rIns="90000" bIns="46800" anchor="ctr"/>
          <a:lstStyle/>
          <a:p>
            <a:pPr>
              <a:lnSpc>
                <a:spcPct val="110000"/>
              </a:lnSpc>
            </a:pPr>
            <a:endParaRPr lang="en-ZA"/>
          </a:p>
        </p:txBody>
      </p:sp>
      <p:sp>
        <p:nvSpPr>
          <p:cNvPr id="45073" name="Rectangle 27"/>
          <p:cNvSpPr>
            <a:spLocks noChangeArrowheads="1"/>
          </p:cNvSpPr>
          <p:nvPr/>
        </p:nvSpPr>
        <p:spPr bwMode="auto">
          <a:xfrm>
            <a:off x="6375400" y="3871913"/>
            <a:ext cx="1866900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SzPct val="80000"/>
              <a:buFont typeface="Arial" charset="0"/>
              <a:buNone/>
            </a:pPr>
            <a:r>
              <a:rPr lang="en-ZA" sz="2400" b="1" i="1">
                <a:solidFill>
                  <a:srgbClr val="000066"/>
                </a:solidFill>
                <a:latin typeface="Times New Roman" pitchFamily="18" charset="0"/>
              </a:rPr>
              <a:t>x</a:t>
            </a:r>
            <a:r>
              <a:rPr lang="en-ZA" sz="2000">
                <a:solidFill>
                  <a:srgbClr val="000066"/>
                </a:solidFill>
              </a:rPr>
              <a:t> </a:t>
            </a:r>
            <a:r>
              <a:rPr lang="en-ZA" sz="2000" b="1" i="1">
                <a:solidFill>
                  <a:srgbClr val="000066"/>
                </a:solidFill>
                <a:latin typeface="Times New Roman" pitchFamily="18" charset="0"/>
              </a:rPr>
              <a:t>&gt;</a:t>
            </a:r>
            <a:r>
              <a:rPr lang="en-ZA" sz="2000">
                <a:solidFill>
                  <a:srgbClr val="000066"/>
                </a:solidFill>
              </a:rPr>
              <a:t> </a:t>
            </a:r>
            <a:r>
              <a:rPr lang="en-ZA" sz="2000" b="1">
                <a:solidFill>
                  <a:srgbClr val="000066"/>
                </a:solidFill>
                <a:latin typeface="Times New Roman" pitchFamily="18" charset="0"/>
              </a:rPr>
              <a:t>0</a:t>
            </a:r>
            <a:r>
              <a:rPr lang="en-ZA" sz="2000">
                <a:solidFill>
                  <a:srgbClr val="000066"/>
                </a:solidFill>
              </a:rPr>
              <a:t>;  </a:t>
            </a:r>
            <a:r>
              <a:rPr lang="en-ZA" sz="2400" b="1" i="1">
                <a:solidFill>
                  <a:srgbClr val="000066"/>
                </a:solidFill>
                <a:latin typeface="Times New Roman" pitchFamily="18" charset="0"/>
              </a:rPr>
              <a:t>y</a:t>
            </a:r>
            <a:r>
              <a:rPr lang="en-ZA" sz="2000">
                <a:solidFill>
                  <a:srgbClr val="000066"/>
                </a:solidFill>
              </a:rPr>
              <a:t> </a:t>
            </a:r>
            <a:r>
              <a:rPr lang="en-ZA" sz="2000" b="1" i="1">
                <a:solidFill>
                  <a:srgbClr val="000066"/>
                </a:solidFill>
                <a:latin typeface="Times New Roman" pitchFamily="18" charset="0"/>
              </a:rPr>
              <a:t>&gt;</a:t>
            </a:r>
            <a:r>
              <a:rPr lang="en-ZA" sz="2000">
                <a:solidFill>
                  <a:srgbClr val="000066"/>
                </a:solidFill>
              </a:rPr>
              <a:t> </a:t>
            </a:r>
            <a:r>
              <a:rPr lang="en-ZA" sz="2000" b="1">
                <a:solidFill>
                  <a:srgbClr val="000066"/>
                </a:solidFill>
                <a:latin typeface="Times New Roman" pitchFamily="18" charset="0"/>
              </a:rPr>
              <a:t>0</a:t>
            </a:r>
            <a:endParaRPr lang="en-US" sz="2000" b="1">
              <a:solidFill>
                <a:srgbClr val="000066"/>
              </a:solidFill>
              <a:latin typeface="Times New Roman" pitchFamily="18" charset="0"/>
            </a:endParaRPr>
          </a:p>
        </p:txBody>
      </p:sp>
      <p:sp>
        <p:nvSpPr>
          <p:cNvPr id="45074" name="Rectangle 28"/>
          <p:cNvSpPr>
            <a:spLocks noChangeArrowheads="1"/>
          </p:cNvSpPr>
          <p:nvPr/>
        </p:nvSpPr>
        <p:spPr bwMode="auto">
          <a:xfrm>
            <a:off x="4038600" y="4683125"/>
            <a:ext cx="544513" cy="561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 algn="ctr">
              <a:lnSpc>
                <a:spcPct val="110000"/>
              </a:lnSpc>
              <a:buSzPct val="80000"/>
              <a:buFont typeface="Arial" charset="0"/>
              <a:buNone/>
            </a:pPr>
            <a:r>
              <a:rPr lang="en-ZA">
                <a:solidFill>
                  <a:srgbClr val="000066"/>
                </a:solidFill>
                <a:latin typeface="Times New Roman" pitchFamily="18" charset="0"/>
              </a:rPr>
              <a:t>0</a:t>
            </a:r>
            <a:endParaRPr lang="en-US">
              <a:solidFill>
                <a:srgbClr val="000066"/>
              </a:solidFill>
              <a:latin typeface="Times New Roman" pitchFamily="18" charset="0"/>
            </a:endParaRPr>
          </a:p>
        </p:txBody>
      </p:sp>
      <p:sp>
        <p:nvSpPr>
          <p:cNvPr id="45075" name="Rectangle 29"/>
          <p:cNvSpPr>
            <a:spLocks noChangeArrowheads="1"/>
          </p:cNvSpPr>
          <p:nvPr/>
        </p:nvSpPr>
        <p:spPr bwMode="auto">
          <a:xfrm>
            <a:off x="4298950" y="4344988"/>
            <a:ext cx="1866900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SzPct val="80000"/>
              <a:buFont typeface="Arial" charset="0"/>
              <a:buNone/>
            </a:pPr>
            <a:r>
              <a:rPr lang="en-ZA" sz="2400" b="1" i="1">
                <a:solidFill>
                  <a:srgbClr val="000066"/>
                </a:solidFill>
                <a:latin typeface="Times New Roman" pitchFamily="18" charset="0"/>
              </a:rPr>
              <a:t>x</a:t>
            </a:r>
            <a:r>
              <a:rPr lang="en-ZA" sz="2000">
                <a:solidFill>
                  <a:srgbClr val="000066"/>
                </a:solidFill>
              </a:rPr>
              <a:t> </a:t>
            </a:r>
            <a:r>
              <a:rPr lang="en-ZA" sz="2000" b="1" i="1">
                <a:solidFill>
                  <a:srgbClr val="000066"/>
                </a:solidFill>
                <a:latin typeface="Times New Roman" pitchFamily="18" charset="0"/>
              </a:rPr>
              <a:t>=</a:t>
            </a:r>
            <a:r>
              <a:rPr lang="en-ZA" sz="2000">
                <a:solidFill>
                  <a:srgbClr val="000066"/>
                </a:solidFill>
              </a:rPr>
              <a:t> </a:t>
            </a:r>
            <a:r>
              <a:rPr lang="en-ZA" sz="2000" b="1">
                <a:solidFill>
                  <a:srgbClr val="000066"/>
                </a:solidFill>
                <a:latin typeface="Times New Roman" pitchFamily="18" charset="0"/>
              </a:rPr>
              <a:t>0</a:t>
            </a:r>
            <a:r>
              <a:rPr lang="en-ZA" sz="2000">
                <a:solidFill>
                  <a:srgbClr val="000066"/>
                </a:solidFill>
              </a:rPr>
              <a:t>;  </a:t>
            </a:r>
            <a:r>
              <a:rPr lang="en-ZA" sz="2400" b="1" i="1">
                <a:solidFill>
                  <a:srgbClr val="000066"/>
                </a:solidFill>
                <a:latin typeface="Times New Roman" pitchFamily="18" charset="0"/>
              </a:rPr>
              <a:t>y</a:t>
            </a:r>
            <a:r>
              <a:rPr lang="en-ZA" sz="2000">
                <a:solidFill>
                  <a:srgbClr val="000066"/>
                </a:solidFill>
              </a:rPr>
              <a:t> </a:t>
            </a:r>
            <a:r>
              <a:rPr lang="en-ZA" sz="2000" b="1" i="1">
                <a:solidFill>
                  <a:srgbClr val="000066"/>
                </a:solidFill>
                <a:latin typeface="Times New Roman" pitchFamily="18" charset="0"/>
              </a:rPr>
              <a:t>&gt;</a:t>
            </a:r>
            <a:r>
              <a:rPr lang="en-ZA" sz="2000">
                <a:solidFill>
                  <a:srgbClr val="000066"/>
                </a:solidFill>
              </a:rPr>
              <a:t> </a:t>
            </a:r>
            <a:r>
              <a:rPr lang="en-ZA" sz="2000" b="1">
                <a:solidFill>
                  <a:srgbClr val="000066"/>
                </a:solidFill>
                <a:latin typeface="Times New Roman" pitchFamily="18" charset="0"/>
              </a:rPr>
              <a:t>0</a:t>
            </a:r>
            <a:endParaRPr lang="en-US" sz="2000" b="1">
              <a:solidFill>
                <a:srgbClr val="000066"/>
              </a:solidFill>
              <a:latin typeface="Times New Roman" pitchFamily="18" charset="0"/>
            </a:endParaRPr>
          </a:p>
        </p:txBody>
      </p:sp>
      <p:sp>
        <p:nvSpPr>
          <p:cNvPr id="45076" name="Rectangle 30"/>
          <p:cNvSpPr>
            <a:spLocks noChangeArrowheads="1"/>
          </p:cNvSpPr>
          <p:nvPr/>
        </p:nvSpPr>
        <p:spPr bwMode="auto">
          <a:xfrm>
            <a:off x="5892800" y="5430838"/>
            <a:ext cx="1866900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SzPct val="80000"/>
              <a:buFont typeface="Arial" charset="0"/>
              <a:buNone/>
            </a:pPr>
            <a:r>
              <a:rPr lang="en-ZA" sz="2400" b="1" i="1">
                <a:solidFill>
                  <a:srgbClr val="000066"/>
                </a:solidFill>
                <a:latin typeface="Times New Roman" pitchFamily="18" charset="0"/>
              </a:rPr>
              <a:t>x</a:t>
            </a:r>
            <a:r>
              <a:rPr lang="en-ZA" sz="2000">
                <a:solidFill>
                  <a:srgbClr val="000066"/>
                </a:solidFill>
              </a:rPr>
              <a:t> </a:t>
            </a:r>
            <a:r>
              <a:rPr lang="en-ZA" sz="2000" b="1" i="1">
                <a:solidFill>
                  <a:srgbClr val="000066"/>
                </a:solidFill>
                <a:latin typeface="Times New Roman" pitchFamily="18" charset="0"/>
              </a:rPr>
              <a:t>&gt;</a:t>
            </a:r>
            <a:r>
              <a:rPr lang="en-ZA" sz="2000">
                <a:solidFill>
                  <a:srgbClr val="000066"/>
                </a:solidFill>
              </a:rPr>
              <a:t> </a:t>
            </a:r>
            <a:r>
              <a:rPr lang="en-ZA" sz="2000" b="1">
                <a:solidFill>
                  <a:srgbClr val="000066"/>
                </a:solidFill>
                <a:latin typeface="Times New Roman" pitchFamily="18" charset="0"/>
              </a:rPr>
              <a:t>0</a:t>
            </a:r>
            <a:r>
              <a:rPr lang="en-ZA" sz="2000">
                <a:solidFill>
                  <a:srgbClr val="000066"/>
                </a:solidFill>
              </a:rPr>
              <a:t>;  </a:t>
            </a:r>
            <a:r>
              <a:rPr lang="en-ZA" sz="2400" b="1" i="1">
                <a:solidFill>
                  <a:srgbClr val="000066"/>
                </a:solidFill>
                <a:latin typeface="Times New Roman" pitchFamily="18" charset="0"/>
              </a:rPr>
              <a:t>y</a:t>
            </a:r>
            <a:r>
              <a:rPr lang="en-ZA" sz="2000">
                <a:solidFill>
                  <a:srgbClr val="000066"/>
                </a:solidFill>
              </a:rPr>
              <a:t> </a:t>
            </a:r>
            <a:r>
              <a:rPr lang="en-ZA" sz="2000" b="1" i="1">
                <a:solidFill>
                  <a:srgbClr val="000066"/>
                </a:solidFill>
                <a:latin typeface="Times New Roman" pitchFamily="18" charset="0"/>
              </a:rPr>
              <a:t>&lt;</a:t>
            </a:r>
            <a:r>
              <a:rPr lang="en-ZA" sz="2000">
                <a:solidFill>
                  <a:srgbClr val="000066"/>
                </a:solidFill>
              </a:rPr>
              <a:t> </a:t>
            </a:r>
            <a:r>
              <a:rPr lang="en-ZA" sz="2000" b="1">
                <a:solidFill>
                  <a:srgbClr val="000066"/>
                </a:solidFill>
                <a:latin typeface="Times New Roman" pitchFamily="18" charset="0"/>
              </a:rPr>
              <a:t>0</a:t>
            </a:r>
            <a:endParaRPr lang="en-US" sz="2000" b="1">
              <a:solidFill>
                <a:srgbClr val="000066"/>
              </a:solidFill>
              <a:latin typeface="Times New Roman" pitchFamily="18" charset="0"/>
            </a:endParaRPr>
          </a:p>
        </p:txBody>
      </p:sp>
      <p:sp>
        <p:nvSpPr>
          <p:cNvPr id="45077" name="Rectangle 31"/>
          <p:cNvSpPr>
            <a:spLocks noChangeArrowheads="1"/>
          </p:cNvSpPr>
          <p:nvPr/>
        </p:nvSpPr>
        <p:spPr bwMode="auto">
          <a:xfrm>
            <a:off x="2655888" y="5786438"/>
            <a:ext cx="1866900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SzPct val="80000"/>
              <a:buFont typeface="Arial" charset="0"/>
              <a:buNone/>
            </a:pPr>
            <a:r>
              <a:rPr lang="en-ZA" sz="2400" b="1" i="1">
                <a:solidFill>
                  <a:srgbClr val="000066"/>
                </a:solidFill>
                <a:latin typeface="Times New Roman" pitchFamily="18" charset="0"/>
              </a:rPr>
              <a:t>x</a:t>
            </a:r>
            <a:r>
              <a:rPr lang="en-ZA" sz="2000">
                <a:solidFill>
                  <a:srgbClr val="000066"/>
                </a:solidFill>
              </a:rPr>
              <a:t> </a:t>
            </a:r>
            <a:r>
              <a:rPr lang="en-ZA" sz="2000" b="1" i="1">
                <a:solidFill>
                  <a:srgbClr val="000066"/>
                </a:solidFill>
                <a:latin typeface="Times New Roman" pitchFamily="18" charset="0"/>
              </a:rPr>
              <a:t>&lt;</a:t>
            </a:r>
            <a:r>
              <a:rPr lang="en-ZA" sz="2000">
                <a:solidFill>
                  <a:srgbClr val="000066"/>
                </a:solidFill>
              </a:rPr>
              <a:t> </a:t>
            </a:r>
            <a:r>
              <a:rPr lang="en-ZA" sz="2000" b="1">
                <a:solidFill>
                  <a:srgbClr val="000066"/>
                </a:solidFill>
                <a:latin typeface="Times New Roman" pitchFamily="18" charset="0"/>
              </a:rPr>
              <a:t>0</a:t>
            </a:r>
            <a:r>
              <a:rPr lang="en-ZA" sz="2000">
                <a:solidFill>
                  <a:srgbClr val="000066"/>
                </a:solidFill>
              </a:rPr>
              <a:t>;  </a:t>
            </a:r>
            <a:r>
              <a:rPr lang="en-ZA" sz="2400" b="1" i="1">
                <a:solidFill>
                  <a:srgbClr val="000066"/>
                </a:solidFill>
                <a:latin typeface="Times New Roman" pitchFamily="18" charset="0"/>
              </a:rPr>
              <a:t>y</a:t>
            </a:r>
            <a:r>
              <a:rPr lang="en-ZA" sz="2000">
                <a:solidFill>
                  <a:srgbClr val="000066"/>
                </a:solidFill>
              </a:rPr>
              <a:t> </a:t>
            </a:r>
            <a:r>
              <a:rPr lang="en-ZA" sz="2000" b="1" i="1">
                <a:solidFill>
                  <a:srgbClr val="000066"/>
                </a:solidFill>
                <a:latin typeface="Times New Roman" pitchFamily="18" charset="0"/>
              </a:rPr>
              <a:t>&lt;</a:t>
            </a:r>
            <a:r>
              <a:rPr lang="en-ZA" sz="2000">
                <a:solidFill>
                  <a:srgbClr val="000066"/>
                </a:solidFill>
              </a:rPr>
              <a:t> </a:t>
            </a:r>
            <a:r>
              <a:rPr lang="en-ZA" sz="2000" b="1">
                <a:solidFill>
                  <a:srgbClr val="000066"/>
                </a:solidFill>
                <a:latin typeface="Times New Roman" pitchFamily="18" charset="0"/>
              </a:rPr>
              <a:t>0</a:t>
            </a:r>
            <a:endParaRPr lang="en-US" sz="2000" b="1">
              <a:solidFill>
                <a:srgbClr val="000066"/>
              </a:solidFill>
              <a:latin typeface="Times New Roman" pitchFamily="18" charset="0"/>
            </a:endParaRPr>
          </a:p>
        </p:txBody>
      </p:sp>
      <p:sp>
        <p:nvSpPr>
          <p:cNvPr id="45078" name="Rectangle 33"/>
          <p:cNvSpPr>
            <a:spLocks noChangeArrowheads="1"/>
          </p:cNvSpPr>
          <p:nvPr/>
        </p:nvSpPr>
        <p:spPr bwMode="auto">
          <a:xfrm>
            <a:off x="1709738" y="4967288"/>
            <a:ext cx="1866900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SzPct val="80000"/>
              <a:buFont typeface="Arial" charset="0"/>
              <a:buNone/>
            </a:pPr>
            <a:r>
              <a:rPr lang="en-ZA" sz="2400" b="1" i="1">
                <a:solidFill>
                  <a:srgbClr val="000066"/>
                </a:solidFill>
                <a:latin typeface="Times New Roman" pitchFamily="18" charset="0"/>
              </a:rPr>
              <a:t>x</a:t>
            </a:r>
            <a:r>
              <a:rPr lang="en-ZA" sz="2000">
                <a:solidFill>
                  <a:srgbClr val="000066"/>
                </a:solidFill>
              </a:rPr>
              <a:t> </a:t>
            </a:r>
            <a:r>
              <a:rPr lang="en-ZA" sz="2000" b="1" i="1">
                <a:solidFill>
                  <a:srgbClr val="000066"/>
                </a:solidFill>
                <a:latin typeface="Times New Roman" pitchFamily="18" charset="0"/>
              </a:rPr>
              <a:t>&lt;</a:t>
            </a:r>
            <a:r>
              <a:rPr lang="en-ZA" sz="2000">
                <a:solidFill>
                  <a:srgbClr val="000066"/>
                </a:solidFill>
              </a:rPr>
              <a:t> </a:t>
            </a:r>
            <a:r>
              <a:rPr lang="en-ZA" sz="2000" b="1">
                <a:solidFill>
                  <a:srgbClr val="000066"/>
                </a:solidFill>
                <a:latin typeface="Times New Roman" pitchFamily="18" charset="0"/>
              </a:rPr>
              <a:t>0</a:t>
            </a:r>
            <a:r>
              <a:rPr lang="en-ZA" sz="2000">
                <a:solidFill>
                  <a:srgbClr val="000066"/>
                </a:solidFill>
              </a:rPr>
              <a:t>;  </a:t>
            </a:r>
            <a:r>
              <a:rPr lang="en-ZA" sz="2400" b="1" i="1">
                <a:solidFill>
                  <a:srgbClr val="000066"/>
                </a:solidFill>
                <a:latin typeface="Times New Roman" pitchFamily="18" charset="0"/>
              </a:rPr>
              <a:t>y</a:t>
            </a:r>
            <a:r>
              <a:rPr lang="en-ZA" sz="2000">
                <a:solidFill>
                  <a:srgbClr val="000066"/>
                </a:solidFill>
              </a:rPr>
              <a:t> </a:t>
            </a:r>
            <a:r>
              <a:rPr lang="en-ZA" sz="2000" b="1" i="1">
                <a:solidFill>
                  <a:srgbClr val="000066"/>
                </a:solidFill>
                <a:latin typeface="Times New Roman" pitchFamily="18" charset="0"/>
              </a:rPr>
              <a:t>=</a:t>
            </a:r>
            <a:r>
              <a:rPr lang="en-ZA" sz="2000">
                <a:solidFill>
                  <a:srgbClr val="000066"/>
                </a:solidFill>
              </a:rPr>
              <a:t> </a:t>
            </a:r>
            <a:r>
              <a:rPr lang="en-ZA" sz="2000" b="1">
                <a:solidFill>
                  <a:srgbClr val="000066"/>
                </a:solidFill>
                <a:latin typeface="Times New Roman" pitchFamily="18" charset="0"/>
              </a:rPr>
              <a:t>0</a:t>
            </a:r>
            <a:endParaRPr lang="en-US" sz="2000" b="1">
              <a:solidFill>
                <a:srgbClr val="000066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5172" name="Rectangle 3"/>
          <p:cNvSpPr>
            <a:spLocks noGrp="1" noChangeArrowheads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PHY1012F</a:t>
            </a:r>
          </a:p>
        </p:txBody>
      </p:sp>
      <p:sp>
        <p:nvSpPr>
          <p:cNvPr id="515170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0526C09-3835-4FBF-B55A-642AD115A8DC}" type="slidenum">
              <a:rPr lang="en-US" smtClean="0">
                <a:latin typeface="Koala"/>
              </a:rPr>
              <a:pPr>
                <a:defRPr/>
              </a:pPr>
              <a:t>40</a:t>
            </a:fld>
            <a:endParaRPr lang="en-US" smtClean="0">
              <a:latin typeface="Koala"/>
            </a:endParaRPr>
          </a:p>
        </p:txBody>
      </p:sp>
      <p:sp>
        <p:nvSpPr>
          <p:cNvPr id="515120" name="Rectangle 48"/>
          <p:cNvSpPr>
            <a:spLocks noChangeArrowheads="1"/>
          </p:cNvSpPr>
          <p:nvPr/>
        </p:nvSpPr>
        <p:spPr bwMode="auto">
          <a:xfrm>
            <a:off x="3060700" y="4438650"/>
            <a:ext cx="1068388" cy="1120775"/>
          </a:xfrm>
          <a:prstGeom prst="rect">
            <a:avLst/>
          </a:prstGeom>
          <a:solidFill>
            <a:srgbClr val="3366FF">
              <a:alpha val="25098"/>
            </a:srgbClr>
          </a:solidFill>
          <a:ln w="31750" algn="ctr">
            <a:noFill/>
            <a:miter lim="800000"/>
            <a:headEnd/>
            <a:tailEnd type="none" w="lg" len="lg"/>
          </a:ln>
        </p:spPr>
        <p:txBody>
          <a:bodyPr wrap="none" lIns="90000" tIns="46800" rIns="90000" bIns="46800" anchor="ctr"/>
          <a:lstStyle/>
          <a:p>
            <a:pPr>
              <a:lnSpc>
                <a:spcPct val="110000"/>
              </a:lnSpc>
            </a:pPr>
            <a:endParaRPr lang="en-ZA"/>
          </a:p>
        </p:txBody>
      </p:sp>
      <p:sp>
        <p:nvSpPr>
          <p:cNvPr id="515119" name="Rectangle 47"/>
          <p:cNvSpPr>
            <a:spLocks noChangeArrowheads="1"/>
          </p:cNvSpPr>
          <p:nvPr/>
        </p:nvSpPr>
        <p:spPr bwMode="auto">
          <a:xfrm>
            <a:off x="1987550" y="3886200"/>
            <a:ext cx="1068388" cy="1673225"/>
          </a:xfrm>
          <a:prstGeom prst="rect">
            <a:avLst/>
          </a:prstGeom>
          <a:solidFill>
            <a:srgbClr val="3366FF">
              <a:alpha val="25098"/>
            </a:srgbClr>
          </a:solidFill>
          <a:ln w="31750" algn="ctr">
            <a:noFill/>
            <a:miter lim="800000"/>
            <a:headEnd/>
            <a:tailEnd type="none" w="lg" len="lg"/>
          </a:ln>
        </p:spPr>
        <p:txBody>
          <a:bodyPr wrap="none" lIns="90000" tIns="46800" rIns="90000" bIns="46800" anchor="ctr"/>
          <a:lstStyle/>
          <a:p>
            <a:pPr>
              <a:lnSpc>
                <a:spcPct val="110000"/>
              </a:lnSpc>
            </a:pPr>
            <a:endParaRPr lang="en-ZA"/>
          </a:p>
        </p:txBody>
      </p:sp>
      <p:sp>
        <p:nvSpPr>
          <p:cNvPr id="515116" name="Freeform 44"/>
          <p:cNvSpPr>
            <a:spLocks/>
          </p:cNvSpPr>
          <p:nvPr/>
        </p:nvSpPr>
        <p:spPr bwMode="auto">
          <a:xfrm>
            <a:off x="1987550" y="3616325"/>
            <a:ext cx="2146300" cy="1949450"/>
          </a:xfrm>
          <a:custGeom>
            <a:avLst/>
            <a:gdLst>
              <a:gd name="T0" fmla="*/ 0 w 1352"/>
              <a:gd name="T1" fmla="*/ 2147483647 h 1228"/>
              <a:gd name="T2" fmla="*/ 2147483647 w 1352"/>
              <a:gd name="T3" fmla="*/ 0 h 1228"/>
              <a:gd name="T4" fmla="*/ 2147483647 w 1352"/>
              <a:gd name="T5" fmla="*/ 2147483647 h 1228"/>
              <a:gd name="T6" fmla="*/ 2147483647 w 1352"/>
              <a:gd name="T7" fmla="*/ 2147483647 h 1228"/>
              <a:gd name="T8" fmla="*/ 2147483647 w 1352"/>
              <a:gd name="T9" fmla="*/ 2147483647 h 1228"/>
              <a:gd name="T10" fmla="*/ 0 w 1352"/>
              <a:gd name="T11" fmla="*/ 2147483647 h 1228"/>
              <a:gd name="T12" fmla="*/ 0 w 1352"/>
              <a:gd name="T13" fmla="*/ 2147483647 h 1228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352"/>
              <a:gd name="T22" fmla="*/ 0 h 1228"/>
              <a:gd name="T23" fmla="*/ 1352 w 1352"/>
              <a:gd name="T24" fmla="*/ 1228 h 1228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352" h="1228">
                <a:moveTo>
                  <a:pt x="0" y="428"/>
                </a:moveTo>
                <a:cubicBezTo>
                  <a:pt x="37" y="224"/>
                  <a:pt x="124" y="0"/>
                  <a:pt x="224" y="0"/>
                </a:cubicBezTo>
                <a:cubicBezTo>
                  <a:pt x="324" y="0"/>
                  <a:pt x="816" y="584"/>
                  <a:pt x="988" y="584"/>
                </a:cubicBezTo>
                <a:cubicBezTo>
                  <a:pt x="1160" y="584"/>
                  <a:pt x="1292" y="480"/>
                  <a:pt x="1352" y="428"/>
                </a:cubicBezTo>
                <a:cubicBezTo>
                  <a:pt x="1352" y="828"/>
                  <a:pt x="1352" y="1228"/>
                  <a:pt x="1352" y="1228"/>
                </a:cubicBezTo>
                <a:lnTo>
                  <a:pt x="0" y="1228"/>
                </a:lnTo>
                <a:cubicBezTo>
                  <a:pt x="0" y="1228"/>
                  <a:pt x="0" y="428"/>
                  <a:pt x="0" y="428"/>
                </a:cubicBezTo>
                <a:close/>
              </a:path>
            </a:pathLst>
          </a:custGeom>
          <a:solidFill>
            <a:srgbClr val="3366FF">
              <a:alpha val="25098"/>
            </a:srgbClr>
          </a:solidFill>
          <a:ln w="31750">
            <a:noFill/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515177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mtClean="0"/>
              <a:t>FINDING POSITION FROM VELOCITY</a:t>
            </a:r>
          </a:p>
        </p:txBody>
      </p:sp>
      <p:sp>
        <p:nvSpPr>
          <p:cNvPr id="515178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79388" y="1343025"/>
            <a:ext cx="8774112" cy="493713"/>
          </a:xfrm>
        </p:spPr>
        <p:txBody>
          <a:bodyPr/>
          <a:lstStyle/>
          <a:p>
            <a:pPr lvl="1" indent="0" eaLnBrk="1" hangingPunct="1"/>
            <a:r>
              <a:rPr lang="en-US" smtClean="0"/>
              <a:t>If the velocity varies </a:t>
            </a:r>
            <a:r>
              <a:rPr lang="en-US" i="1" smtClean="0"/>
              <a:t>non</a:t>
            </a:r>
            <a:r>
              <a:rPr lang="en-US" i="1" baseline="30000" smtClean="0"/>
              <a:t> </a:t>
            </a:r>
            <a:r>
              <a:rPr lang="en-US" smtClean="0"/>
              <a:t>-uniformly during the interval…</a:t>
            </a:r>
          </a:p>
        </p:txBody>
      </p:sp>
      <p:sp>
        <p:nvSpPr>
          <p:cNvPr id="515179" name="Rectangle 5"/>
          <p:cNvSpPr>
            <a:spLocks noChangeArrowheads="1"/>
          </p:cNvSpPr>
          <p:nvPr/>
        </p:nvSpPr>
        <p:spPr bwMode="auto">
          <a:xfrm>
            <a:off x="171450" y="2973388"/>
            <a:ext cx="1366838" cy="39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 indent="1588">
              <a:lnSpc>
                <a:spcPct val="110000"/>
              </a:lnSpc>
            </a:pPr>
            <a:r>
              <a:rPr lang="en-US" sz="1800" b="1" i="1">
                <a:solidFill>
                  <a:srgbClr val="000066"/>
                </a:solidFill>
                <a:latin typeface="Times New Roman" pitchFamily="18" charset="0"/>
              </a:rPr>
              <a:t>v</a:t>
            </a:r>
            <a:r>
              <a:rPr lang="en-US" sz="1800" b="1" i="1" baseline="-25000">
                <a:solidFill>
                  <a:srgbClr val="000066"/>
                </a:solidFill>
                <a:latin typeface="Times New Roman" pitchFamily="18" charset="0"/>
              </a:rPr>
              <a:t>s</a:t>
            </a:r>
            <a:r>
              <a:rPr lang="en-US" sz="1800" b="1" i="1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sz="1800" b="1">
                <a:solidFill>
                  <a:srgbClr val="000066"/>
                </a:solidFill>
                <a:latin typeface="Times New Roman" pitchFamily="18" charset="0"/>
              </a:rPr>
              <a:t>(m/s)</a:t>
            </a:r>
            <a:endParaRPr lang="en-US" sz="1800" b="1" i="1">
              <a:solidFill>
                <a:srgbClr val="000066"/>
              </a:solidFill>
              <a:latin typeface="Times New Roman" pitchFamily="18" charset="0"/>
            </a:endParaRPr>
          </a:p>
        </p:txBody>
      </p:sp>
      <p:sp>
        <p:nvSpPr>
          <p:cNvPr id="515180" name="Line 7"/>
          <p:cNvSpPr>
            <a:spLocks noChangeShapeType="1"/>
          </p:cNvSpPr>
          <p:nvPr/>
        </p:nvSpPr>
        <p:spPr bwMode="auto">
          <a:xfrm>
            <a:off x="1123950" y="5565775"/>
            <a:ext cx="3648075" cy="3175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515181" name="Rectangle 8"/>
          <p:cNvSpPr>
            <a:spLocks noChangeArrowheads="1"/>
          </p:cNvSpPr>
          <p:nvPr/>
        </p:nvSpPr>
        <p:spPr bwMode="auto">
          <a:xfrm>
            <a:off x="1714500" y="5551488"/>
            <a:ext cx="555625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>
              <a:lnSpc>
                <a:spcPct val="105000"/>
              </a:lnSpc>
            </a:pPr>
            <a:r>
              <a:rPr lang="en-GB" sz="2000" b="1" i="1">
                <a:solidFill>
                  <a:srgbClr val="000000"/>
                </a:solidFill>
                <a:latin typeface="Times New Roman" pitchFamily="18" charset="0"/>
              </a:rPr>
              <a:t>t</a:t>
            </a:r>
            <a:r>
              <a:rPr lang="en-GB" sz="2000" b="1" i="1" baseline="-25000">
                <a:solidFill>
                  <a:srgbClr val="000000"/>
                </a:solidFill>
                <a:latin typeface="Times New Roman" pitchFamily="18" charset="0"/>
              </a:rPr>
              <a:t>i</a:t>
            </a:r>
            <a:endParaRPr lang="en-US" sz="2000" b="1" i="1" baseline="-250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515182" name="Rectangle 12"/>
          <p:cNvSpPr>
            <a:spLocks noChangeArrowheads="1"/>
          </p:cNvSpPr>
          <p:nvPr/>
        </p:nvSpPr>
        <p:spPr bwMode="auto">
          <a:xfrm>
            <a:off x="3851275" y="5551488"/>
            <a:ext cx="555625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>
              <a:lnSpc>
                <a:spcPct val="105000"/>
              </a:lnSpc>
            </a:pPr>
            <a:r>
              <a:rPr lang="en-GB" sz="2000" b="1" i="1">
                <a:solidFill>
                  <a:srgbClr val="000000"/>
                </a:solidFill>
                <a:latin typeface="Times New Roman" pitchFamily="18" charset="0"/>
              </a:rPr>
              <a:t>t</a:t>
            </a:r>
            <a:r>
              <a:rPr lang="en-GB" sz="2000" b="1" i="1" baseline="-25000">
                <a:solidFill>
                  <a:srgbClr val="000000"/>
                </a:solidFill>
                <a:latin typeface="Times New Roman" pitchFamily="18" charset="0"/>
              </a:rPr>
              <a:t>f</a:t>
            </a:r>
            <a:endParaRPr lang="en-US" sz="2000" b="1" i="1" baseline="-250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515183" name="Line 13"/>
          <p:cNvSpPr>
            <a:spLocks noChangeShapeType="1"/>
          </p:cNvSpPr>
          <p:nvPr/>
        </p:nvSpPr>
        <p:spPr bwMode="auto">
          <a:xfrm>
            <a:off x="1992313" y="5568950"/>
            <a:ext cx="0" cy="82550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515184" name="Line 14"/>
          <p:cNvSpPr>
            <a:spLocks noChangeShapeType="1"/>
          </p:cNvSpPr>
          <p:nvPr/>
        </p:nvSpPr>
        <p:spPr bwMode="auto">
          <a:xfrm>
            <a:off x="1635125" y="5568950"/>
            <a:ext cx="0" cy="82550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515185" name="Line 15"/>
          <p:cNvSpPr>
            <a:spLocks noChangeShapeType="1"/>
          </p:cNvSpPr>
          <p:nvPr/>
        </p:nvSpPr>
        <p:spPr bwMode="auto">
          <a:xfrm>
            <a:off x="2708275" y="5568950"/>
            <a:ext cx="0" cy="82550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515186" name="Line 16"/>
          <p:cNvSpPr>
            <a:spLocks noChangeShapeType="1"/>
          </p:cNvSpPr>
          <p:nvPr/>
        </p:nvSpPr>
        <p:spPr bwMode="auto">
          <a:xfrm>
            <a:off x="2349500" y="5568950"/>
            <a:ext cx="0" cy="82550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515187" name="Line 17"/>
          <p:cNvSpPr>
            <a:spLocks noChangeShapeType="1"/>
          </p:cNvSpPr>
          <p:nvPr/>
        </p:nvSpPr>
        <p:spPr bwMode="auto">
          <a:xfrm>
            <a:off x="3065463" y="5568950"/>
            <a:ext cx="0" cy="82550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515188" name="Line 18"/>
          <p:cNvSpPr>
            <a:spLocks noChangeShapeType="1"/>
          </p:cNvSpPr>
          <p:nvPr/>
        </p:nvSpPr>
        <p:spPr bwMode="auto">
          <a:xfrm>
            <a:off x="4138613" y="5568950"/>
            <a:ext cx="0" cy="82550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515189" name="Line 19"/>
          <p:cNvSpPr>
            <a:spLocks noChangeShapeType="1"/>
          </p:cNvSpPr>
          <p:nvPr/>
        </p:nvSpPr>
        <p:spPr bwMode="auto">
          <a:xfrm>
            <a:off x="3781425" y="5568950"/>
            <a:ext cx="0" cy="82550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515190" name="Line 20"/>
          <p:cNvSpPr>
            <a:spLocks noChangeShapeType="1"/>
          </p:cNvSpPr>
          <p:nvPr/>
        </p:nvSpPr>
        <p:spPr bwMode="auto">
          <a:xfrm>
            <a:off x="3422650" y="5568950"/>
            <a:ext cx="0" cy="82550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515191" name="Rectangle 21"/>
          <p:cNvSpPr>
            <a:spLocks noChangeArrowheads="1"/>
          </p:cNvSpPr>
          <p:nvPr/>
        </p:nvSpPr>
        <p:spPr bwMode="auto">
          <a:xfrm>
            <a:off x="4586288" y="5345113"/>
            <a:ext cx="981075" cy="39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 indent="1588">
              <a:lnSpc>
                <a:spcPct val="110000"/>
              </a:lnSpc>
            </a:pPr>
            <a:r>
              <a:rPr lang="en-US" sz="1800" b="1" i="1">
                <a:solidFill>
                  <a:srgbClr val="000066"/>
                </a:solidFill>
                <a:latin typeface="Times New Roman" pitchFamily="18" charset="0"/>
              </a:rPr>
              <a:t>t  </a:t>
            </a:r>
            <a:r>
              <a:rPr lang="en-US" sz="1800" b="1">
                <a:solidFill>
                  <a:srgbClr val="000066"/>
                </a:solidFill>
                <a:latin typeface="Times New Roman" pitchFamily="18" charset="0"/>
              </a:rPr>
              <a:t>(s)</a:t>
            </a:r>
            <a:endParaRPr lang="en-US" sz="1800" b="1" i="1">
              <a:solidFill>
                <a:srgbClr val="000066"/>
              </a:solidFill>
              <a:latin typeface="Times New Roman" pitchFamily="18" charset="0"/>
            </a:endParaRPr>
          </a:p>
        </p:txBody>
      </p:sp>
      <p:sp>
        <p:nvSpPr>
          <p:cNvPr id="515192" name="Line 24"/>
          <p:cNvSpPr>
            <a:spLocks noChangeShapeType="1"/>
          </p:cNvSpPr>
          <p:nvPr/>
        </p:nvSpPr>
        <p:spPr bwMode="auto">
          <a:xfrm flipV="1">
            <a:off x="1274763" y="3035300"/>
            <a:ext cx="4762" cy="26670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grpSp>
        <p:nvGrpSpPr>
          <p:cNvPr id="515193" name="Group 25"/>
          <p:cNvGrpSpPr>
            <a:grpSpLocks/>
          </p:cNvGrpSpPr>
          <p:nvPr/>
        </p:nvGrpSpPr>
        <p:grpSpPr bwMode="auto">
          <a:xfrm>
            <a:off x="1136650" y="4257675"/>
            <a:ext cx="142875" cy="1309688"/>
            <a:chOff x="527" y="3088"/>
            <a:chExt cx="78" cy="715"/>
          </a:xfrm>
        </p:grpSpPr>
        <p:sp>
          <p:nvSpPr>
            <p:cNvPr id="515214" name="Line 26"/>
            <p:cNvSpPr>
              <a:spLocks noChangeShapeType="1"/>
            </p:cNvSpPr>
            <p:nvPr/>
          </p:nvSpPr>
          <p:spPr bwMode="auto">
            <a:xfrm>
              <a:off x="527" y="3803"/>
              <a:ext cx="78" cy="0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515215" name="Line 27"/>
            <p:cNvSpPr>
              <a:spLocks noChangeShapeType="1"/>
            </p:cNvSpPr>
            <p:nvPr/>
          </p:nvSpPr>
          <p:spPr bwMode="auto">
            <a:xfrm>
              <a:off x="527" y="3624"/>
              <a:ext cx="78" cy="0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515216" name="Line 28"/>
            <p:cNvSpPr>
              <a:spLocks noChangeShapeType="1"/>
            </p:cNvSpPr>
            <p:nvPr/>
          </p:nvSpPr>
          <p:spPr bwMode="auto">
            <a:xfrm>
              <a:off x="527" y="3267"/>
              <a:ext cx="78" cy="0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515217" name="Line 29"/>
            <p:cNvSpPr>
              <a:spLocks noChangeShapeType="1"/>
            </p:cNvSpPr>
            <p:nvPr/>
          </p:nvSpPr>
          <p:spPr bwMode="auto">
            <a:xfrm>
              <a:off x="527" y="3446"/>
              <a:ext cx="78" cy="0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515218" name="Line 30"/>
            <p:cNvSpPr>
              <a:spLocks noChangeShapeType="1"/>
            </p:cNvSpPr>
            <p:nvPr/>
          </p:nvSpPr>
          <p:spPr bwMode="auto">
            <a:xfrm>
              <a:off x="527" y="3088"/>
              <a:ext cx="78" cy="0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</p:grpSp>
      <p:sp>
        <p:nvSpPr>
          <p:cNvPr id="515103" name="Freeform 31"/>
          <p:cNvSpPr>
            <a:spLocks/>
          </p:cNvSpPr>
          <p:nvPr/>
        </p:nvSpPr>
        <p:spPr bwMode="auto">
          <a:xfrm>
            <a:off x="1992313" y="3621088"/>
            <a:ext cx="2135187" cy="925512"/>
          </a:xfrm>
          <a:custGeom>
            <a:avLst/>
            <a:gdLst>
              <a:gd name="T0" fmla="*/ 0 w 1595"/>
              <a:gd name="T1" fmla="*/ 2147483647 h 583"/>
              <a:gd name="T2" fmla="*/ 2147483647 w 1595"/>
              <a:gd name="T3" fmla="*/ 0 h 583"/>
              <a:gd name="T4" fmla="*/ 2147483647 w 1595"/>
              <a:gd name="T5" fmla="*/ 2147483647 h 583"/>
              <a:gd name="T6" fmla="*/ 2147483647 w 1595"/>
              <a:gd name="T7" fmla="*/ 2147483647 h 583"/>
              <a:gd name="T8" fmla="*/ 0 60000 65536"/>
              <a:gd name="T9" fmla="*/ 0 60000 65536"/>
              <a:gd name="T10" fmla="*/ 0 60000 65536"/>
              <a:gd name="T11" fmla="*/ 0 60000 65536"/>
              <a:gd name="T12" fmla="*/ 0 w 1595"/>
              <a:gd name="T13" fmla="*/ 0 h 583"/>
              <a:gd name="T14" fmla="*/ 1595 w 1595"/>
              <a:gd name="T15" fmla="*/ 583 h 583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595" h="583">
                <a:moveTo>
                  <a:pt x="0" y="421"/>
                </a:moveTo>
                <a:cubicBezTo>
                  <a:pt x="36" y="281"/>
                  <a:pt x="117" y="0"/>
                  <a:pt x="265" y="0"/>
                </a:cubicBezTo>
                <a:cubicBezTo>
                  <a:pt x="413" y="0"/>
                  <a:pt x="959" y="583"/>
                  <a:pt x="1166" y="583"/>
                </a:cubicBezTo>
                <a:cubicBezTo>
                  <a:pt x="1373" y="583"/>
                  <a:pt x="1528" y="480"/>
                  <a:pt x="1595" y="421"/>
                </a:cubicBezTo>
              </a:path>
            </a:pathLst>
          </a:custGeom>
          <a:noFill/>
          <a:ln w="31750">
            <a:solidFill>
              <a:srgbClr val="00CC00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515195" name="Line 34"/>
          <p:cNvSpPr>
            <a:spLocks noChangeShapeType="1"/>
          </p:cNvSpPr>
          <p:nvPr/>
        </p:nvSpPr>
        <p:spPr bwMode="auto">
          <a:xfrm>
            <a:off x="1136650" y="3925888"/>
            <a:ext cx="142875" cy="0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515196" name="Line 36"/>
          <p:cNvSpPr>
            <a:spLocks noChangeShapeType="1"/>
          </p:cNvSpPr>
          <p:nvPr/>
        </p:nvSpPr>
        <p:spPr bwMode="auto">
          <a:xfrm>
            <a:off x="1136650" y="3600450"/>
            <a:ext cx="142875" cy="0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515111" name="Line 39"/>
          <p:cNvSpPr>
            <a:spLocks noChangeShapeType="1"/>
          </p:cNvSpPr>
          <p:nvPr/>
        </p:nvSpPr>
        <p:spPr bwMode="auto">
          <a:xfrm>
            <a:off x="4129088" y="3625850"/>
            <a:ext cx="1587" cy="1920875"/>
          </a:xfrm>
          <a:prstGeom prst="line">
            <a:avLst/>
          </a:prstGeom>
          <a:noFill/>
          <a:ln w="15875">
            <a:solidFill>
              <a:schemeClr val="bg2"/>
            </a:solidFill>
            <a:prstDash val="dash"/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515114" name="Line 42"/>
          <p:cNvSpPr>
            <a:spLocks noChangeShapeType="1"/>
          </p:cNvSpPr>
          <p:nvPr/>
        </p:nvSpPr>
        <p:spPr bwMode="auto">
          <a:xfrm>
            <a:off x="1987550" y="3603625"/>
            <a:ext cx="1588" cy="1943100"/>
          </a:xfrm>
          <a:prstGeom prst="line">
            <a:avLst/>
          </a:prstGeom>
          <a:noFill/>
          <a:ln w="15875">
            <a:solidFill>
              <a:schemeClr val="bg2"/>
            </a:solidFill>
            <a:prstDash val="dash"/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515115" name="Line 43"/>
          <p:cNvSpPr>
            <a:spLocks noChangeShapeType="1"/>
          </p:cNvSpPr>
          <p:nvPr/>
        </p:nvSpPr>
        <p:spPr bwMode="auto">
          <a:xfrm>
            <a:off x="3055938" y="3649663"/>
            <a:ext cx="1587" cy="1920875"/>
          </a:xfrm>
          <a:prstGeom prst="line">
            <a:avLst/>
          </a:prstGeom>
          <a:noFill/>
          <a:ln w="15875">
            <a:solidFill>
              <a:schemeClr val="bg2"/>
            </a:solidFill>
            <a:prstDash val="dash"/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515117" name="Line 45"/>
          <p:cNvSpPr>
            <a:spLocks noChangeShapeType="1"/>
          </p:cNvSpPr>
          <p:nvPr/>
        </p:nvSpPr>
        <p:spPr bwMode="auto">
          <a:xfrm>
            <a:off x="1987550" y="3889375"/>
            <a:ext cx="1066800" cy="0"/>
          </a:xfrm>
          <a:prstGeom prst="line">
            <a:avLst/>
          </a:prstGeom>
          <a:noFill/>
          <a:ln w="31750">
            <a:solidFill>
              <a:srgbClr val="00CC00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515118" name="Line 46"/>
          <p:cNvSpPr>
            <a:spLocks noChangeShapeType="1"/>
          </p:cNvSpPr>
          <p:nvPr/>
        </p:nvSpPr>
        <p:spPr bwMode="auto">
          <a:xfrm>
            <a:off x="3060700" y="4441825"/>
            <a:ext cx="1066800" cy="0"/>
          </a:xfrm>
          <a:prstGeom prst="line">
            <a:avLst/>
          </a:prstGeom>
          <a:noFill/>
          <a:ln w="31750">
            <a:solidFill>
              <a:srgbClr val="00CC00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515121" name="Rectangle 49"/>
          <p:cNvSpPr>
            <a:spLocks noChangeArrowheads="1"/>
          </p:cNvSpPr>
          <p:nvPr/>
        </p:nvSpPr>
        <p:spPr bwMode="auto">
          <a:xfrm>
            <a:off x="4859338" y="2809875"/>
            <a:ext cx="4094162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SzPct val="80000"/>
              <a:buFont typeface="Arial" charset="0"/>
              <a:buNone/>
            </a:pPr>
            <a:r>
              <a:rPr lang="en-US" sz="2400">
                <a:solidFill>
                  <a:srgbClr val="000066"/>
                </a:solidFill>
              </a:rPr>
              <a:t>The total area under the graph is approximately</a:t>
            </a:r>
          </a:p>
        </p:txBody>
      </p:sp>
      <p:sp>
        <p:nvSpPr>
          <p:cNvPr id="515122" name="Rectangle 50"/>
          <p:cNvSpPr>
            <a:spLocks noChangeArrowheads="1"/>
          </p:cNvSpPr>
          <p:nvPr/>
        </p:nvSpPr>
        <p:spPr bwMode="auto">
          <a:xfrm>
            <a:off x="179388" y="1743075"/>
            <a:ext cx="8774112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SzPct val="80000"/>
              <a:buFont typeface="Arial" charset="0"/>
              <a:buNone/>
            </a:pPr>
            <a:r>
              <a:rPr lang="en-US" sz="2400">
                <a:solidFill>
                  <a:srgbClr val="000066"/>
                </a:solidFill>
              </a:rPr>
              <a:t>…we can </a:t>
            </a:r>
            <a:r>
              <a:rPr lang="en-US" sz="2400" i="1">
                <a:solidFill>
                  <a:srgbClr val="000066"/>
                </a:solidFill>
              </a:rPr>
              <a:t>approximate</a:t>
            </a:r>
            <a:r>
              <a:rPr lang="en-US" sz="2400" i="1" baseline="30000">
                <a:solidFill>
                  <a:srgbClr val="000066"/>
                </a:solidFill>
              </a:rPr>
              <a:t> </a:t>
            </a:r>
            <a:r>
              <a:rPr lang="en-US" sz="2400">
                <a:solidFill>
                  <a:srgbClr val="000066"/>
                </a:solidFill>
              </a:rPr>
              <a:t> the motion with </a:t>
            </a:r>
            <a:br>
              <a:rPr lang="en-US" sz="2400">
                <a:solidFill>
                  <a:srgbClr val="000066"/>
                </a:solidFill>
              </a:rPr>
            </a:br>
            <a:r>
              <a:rPr lang="en-US" sz="2400">
                <a:solidFill>
                  <a:srgbClr val="000066"/>
                </a:solidFill>
              </a:rPr>
              <a:t>a </a:t>
            </a:r>
            <a:r>
              <a:rPr lang="en-US" sz="2400" i="1">
                <a:solidFill>
                  <a:srgbClr val="000066"/>
                </a:solidFill>
              </a:rPr>
              <a:t>series</a:t>
            </a:r>
            <a:r>
              <a:rPr lang="en-US" sz="2400" i="1" baseline="30000">
                <a:solidFill>
                  <a:srgbClr val="000066"/>
                </a:solidFill>
              </a:rPr>
              <a:t> </a:t>
            </a:r>
            <a:r>
              <a:rPr lang="en-US" sz="2400">
                <a:solidFill>
                  <a:srgbClr val="000066"/>
                </a:solidFill>
              </a:rPr>
              <a:t> of </a:t>
            </a:r>
            <a:r>
              <a:rPr lang="en-US" sz="2400" i="1">
                <a:solidFill>
                  <a:srgbClr val="000066"/>
                </a:solidFill>
              </a:rPr>
              <a:t>constant velocity</a:t>
            </a:r>
            <a:r>
              <a:rPr lang="en-US" sz="2400" i="1" baseline="30000">
                <a:solidFill>
                  <a:srgbClr val="000066"/>
                </a:solidFill>
              </a:rPr>
              <a:t> </a:t>
            </a:r>
            <a:r>
              <a:rPr lang="en-US" sz="2400">
                <a:solidFill>
                  <a:srgbClr val="000066"/>
                </a:solidFill>
              </a:rPr>
              <a:t> intervals.</a:t>
            </a:r>
          </a:p>
        </p:txBody>
      </p:sp>
      <p:sp>
        <p:nvSpPr>
          <p:cNvPr id="515153" name="Rectangle 81"/>
          <p:cNvSpPr>
            <a:spLocks noChangeArrowheads="1"/>
          </p:cNvSpPr>
          <p:nvPr/>
        </p:nvSpPr>
        <p:spPr bwMode="auto">
          <a:xfrm>
            <a:off x="2027238" y="4460875"/>
            <a:ext cx="866775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SzPct val="80000"/>
              <a:buFont typeface="Arial" charset="0"/>
              <a:buNone/>
            </a:pPr>
            <a:r>
              <a:rPr lang="en-US" sz="2400" b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</a:t>
            </a:r>
            <a:r>
              <a:rPr lang="en-US" sz="2400" b="1" i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s</a:t>
            </a:r>
            <a:r>
              <a:rPr lang="en-US" sz="2400" b="1" baseline="-25000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1</a:t>
            </a:r>
            <a:endParaRPr lang="en-US" sz="2400" b="1">
              <a:solidFill>
                <a:srgbClr val="000066"/>
              </a:solidFill>
              <a:latin typeface="Times New Roman" pitchFamily="18" charset="0"/>
              <a:sym typeface="Symbol" pitchFamily="18" charset="2"/>
            </a:endParaRPr>
          </a:p>
        </p:txBody>
      </p:sp>
      <p:sp>
        <p:nvSpPr>
          <p:cNvPr id="515154" name="Rectangle 82"/>
          <p:cNvSpPr>
            <a:spLocks noChangeArrowheads="1"/>
          </p:cNvSpPr>
          <p:nvPr/>
        </p:nvSpPr>
        <p:spPr bwMode="auto">
          <a:xfrm>
            <a:off x="3140075" y="4460875"/>
            <a:ext cx="866775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SzPct val="80000"/>
              <a:buFont typeface="Arial" charset="0"/>
              <a:buNone/>
            </a:pPr>
            <a:r>
              <a:rPr lang="en-US" sz="2400" b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</a:t>
            </a:r>
            <a:r>
              <a:rPr lang="en-US" sz="2400" b="1" i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s</a:t>
            </a:r>
            <a:r>
              <a:rPr lang="en-US" sz="2400" b="1" baseline="-25000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2</a:t>
            </a:r>
            <a:endParaRPr lang="en-US" sz="2400" b="1">
              <a:solidFill>
                <a:srgbClr val="000066"/>
              </a:solidFill>
              <a:latin typeface="Times New Roman" pitchFamily="18" charset="0"/>
              <a:sym typeface="Symbol" pitchFamily="18" charset="2"/>
            </a:endParaRPr>
          </a:p>
        </p:txBody>
      </p:sp>
      <p:sp>
        <p:nvSpPr>
          <p:cNvPr id="515158" name="Line 86"/>
          <p:cNvSpPr>
            <a:spLocks noChangeShapeType="1"/>
          </p:cNvSpPr>
          <p:nvPr/>
        </p:nvSpPr>
        <p:spPr bwMode="auto">
          <a:xfrm>
            <a:off x="1981200" y="5383213"/>
            <a:ext cx="107156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arrow" w="lg" len="lg"/>
            <a:tailEnd type="arrow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515159" name="Rectangle 87"/>
          <p:cNvSpPr>
            <a:spLocks noChangeArrowheads="1"/>
          </p:cNvSpPr>
          <p:nvPr/>
        </p:nvSpPr>
        <p:spPr bwMode="auto">
          <a:xfrm>
            <a:off x="2109788" y="4997450"/>
            <a:ext cx="69850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SzPct val="80000"/>
              <a:buFont typeface="Arial" charset="0"/>
              <a:buNone/>
            </a:pPr>
            <a:r>
              <a:rPr lang="en-US" sz="2000" b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</a:t>
            </a:r>
            <a:r>
              <a:rPr lang="en-US" sz="2000" b="1" i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t</a:t>
            </a:r>
            <a:endParaRPr lang="en-US" sz="2000">
              <a:solidFill>
                <a:srgbClr val="000066"/>
              </a:solidFill>
              <a:sym typeface="Symbol" pitchFamily="18" charset="2"/>
            </a:endParaRPr>
          </a:p>
        </p:txBody>
      </p:sp>
      <p:sp>
        <p:nvSpPr>
          <p:cNvPr id="515160" name="Line 88"/>
          <p:cNvSpPr>
            <a:spLocks noChangeShapeType="1"/>
          </p:cNvSpPr>
          <p:nvPr/>
        </p:nvSpPr>
        <p:spPr bwMode="auto">
          <a:xfrm>
            <a:off x="3055938" y="5383213"/>
            <a:ext cx="107156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arrow" w="lg" len="lg"/>
            <a:tailEnd type="arrow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515161" name="Rectangle 89"/>
          <p:cNvSpPr>
            <a:spLocks noChangeArrowheads="1"/>
          </p:cNvSpPr>
          <p:nvPr/>
        </p:nvSpPr>
        <p:spPr bwMode="auto">
          <a:xfrm>
            <a:off x="3181350" y="4997450"/>
            <a:ext cx="69850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SzPct val="80000"/>
              <a:buFont typeface="Arial" charset="0"/>
              <a:buNone/>
            </a:pPr>
            <a:r>
              <a:rPr lang="en-US" sz="2000" b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</a:t>
            </a:r>
            <a:r>
              <a:rPr lang="en-US" sz="2000" b="1" i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t</a:t>
            </a:r>
            <a:endParaRPr lang="en-US" sz="2000">
              <a:solidFill>
                <a:srgbClr val="000066"/>
              </a:solidFill>
              <a:sym typeface="Symbol" pitchFamily="18" charset="2"/>
            </a:endParaRPr>
          </a:p>
        </p:txBody>
      </p:sp>
      <p:sp>
        <p:nvSpPr>
          <p:cNvPr id="515162" name="Rectangle 90"/>
          <p:cNvSpPr>
            <a:spLocks noChangeArrowheads="1"/>
          </p:cNvSpPr>
          <p:nvPr/>
        </p:nvSpPr>
        <p:spPr bwMode="auto">
          <a:xfrm>
            <a:off x="285750" y="3613150"/>
            <a:ext cx="788988" cy="407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3175" lvl="1" algn="r">
              <a:lnSpc>
                <a:spcPct val="110000"/>
              </a:lnSpc>
              <a:buSzPct val="80000"/>
              <a:buFont typeface="Arial" charset="0"/>
              <a:buNone/>
            </a:pPr>
            <a:r>
              <a:rPr lang="en-US" sz="2000" b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(</a:t>
            </a:r>
            <a:r>
              <a:rPr lang="en-US" sz="2000" b="1" i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v</a:t>
            </a:r>
            <a:r>
              <a:rPr lang="en-US" sz="2000" b="1" i="1" baseline="-25000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s</a:t>
            </a:r>
            <a:r>
              <a:rPr lang="en-US" sz="2000" b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)</a:t>
            </a:r>
            <a:r>
              <a:rPr lang="en-US" sz="2000" b="1" baseline="-25000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1</a:t>
            </a:r>
            <a:endParaRPr lang="en-US" sz="2000">
              <a:solidFill>
                <a:srgbClr val="000066"/>
              </a:solidFill>
              <a:sym typeface="Symbol" pitchFamily="18" charset="2"/>
            </a:endParaRPr>
          </a:p>
        </p:txBody>
      </p:sp>
      <p:sp>
        <p:nvSpPr>
          <p:cNvPr id="515163" name="Line 91"/>
          <p:cNvSpPr>
            <a:spLocks noChangeShapeType="1"/>
          </p:cNvSpPr>
          <p:nvPr/>
        </p:nvSpPr>
        <p:spPr bwMode="auto">
          <a:xfrm rot="-5400000">
            <a:off x="1540669" y="3420269"/>
            <a:ext cx="0" cy="931862"/>
          </a:xfrm>
          <a:prstGeom prst="line">
            <a:avLst/>
          </a:prstGeom>
          <a:noFill/>
          <a:ln w="15875">
            <a:solidFill>
              <a:schemeClr val="bg2"/>
            </a:solidFill>
            <a:prstDash val="dash"/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515164" name="Line 92"/>
          <p:cNvSpPr>
            <a:spLocks noChangeShapeType="1"/>
          </p:cNvSpPr>
          <p:nvPr/>
        </p:nvSpPr>
        <p:spPr bwMode="auto">
          <a:xfrm rot="-5400000">
            <a:off x="2066132" y="3439319"/>
            <a:ext cx="0" cy="1982787"/>
          </a:xfrm>
          <a:prstGeom prst="line">
            <a:avLst/>
          </a:prstGeom>
          <a:noFill/>
          <a:ln w="15875">
            <a:solidFill>
              <a:schemeClr val="bg2"/>
            </a:solidFill>
            <a:prstDash val="dash"/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515165" name="Rectangle 93"/>
          <p:cNvSpPr>
            <a:spLocks noChangeArrowheads="1"/>
          </p:cNvSpPr>
          <p:nvPr/>
        </p:nvSpPr>
        <p:spPr bwMode="auto">
          <a:xfrm>
            <a:off x="285750" y="4181475"/>
            <a:ext cx="788988" cy="407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3175" lvl="1" algn="r">
              <a:lnSpc>
                <a:spcPct val="110000"/>
              </a:lnSpc>
              <a:buSzPct val="80000"/>
              <a:buFont typeface="Arial" charset="0"/>
              <a:buNone/>
            </a:pPr>
            <a:r>
              <a:rPr lang="en-US" sz="2000" b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(</a:t>
            </a:r>
            <a:r>
              <a:rPr lang="en-US" sz="2000" b="1" i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v</a:t>
            </a:r>
            <a:r>
              <a:rPr lang="en-US" sz="2000" b="1" i="1" baseline="-25000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s</a:t>
            </a:r>
            <a:r>
              <a:rPr lang="en-US" sz="2000" b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)</a:t>
            </a:r>
            <a:r>
              <a:rPr lang="en-US" sz="2000" b="1" baseline="-25000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2</a:t>
            </a:r>
            <a:endParaRPr lang="en-US" sz="2000">
              <a:solidFill>
                <a:srgbClr val="000066"/>
              </a:solidFill>
              <a:sym typeface="Symbol" pitchFamily="18" charset="2"/>
            </a:endParaRPr>
          </a:p>
        </p:txBody>
      </p:sp>
      <p:graphicFrame>
        <p:nvGraphicFramePr>
          <p:cNvPr id="515166" name="Object 97"/>
          <p:cNvGraphicFramePr>
            <a:graphicFrameLocks noChangeAspect="1"/>
          </p:cNvGraphicFramePr>
          <p:nvPr/>
        </p:nvGraphicFramePr>
        <p:xfrm>
          <a:off x="5827713" y="4241800"/>
          <a:ext cx="27178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187" name="Equation" r:id="rId4" imgW="2717800" imgH="444500" progId="Equation.DSMT4">
                  <p:embed/>
                </p:oleObj>
              </mc:Choice>
              <mc:Fallback>
                <p:oleObj name="Equation" r:id="rId4" imgW="2717800" imgH="444500" progId="Equation.DSMT4">
                  <p:embed/>
                  <p:pic>
                    <p:nvPicPr>
                      <p:cNvPr id="0" name="Picture 9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27713" y="4241800"/>
                        <a:ext cx="27178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5167" name="Object 98"/>
          <p:cNvGraphicFramePr>
            <a:graphicFrameLocks noChangeAspect="1"/>
          </p:cNvGraphicFramePr>
          <p:nvPr/>
        </p:nvGraphicFramePr>
        <p:xfrm>
          <a:off x="5827713" y="4762500"/>
          <a:ext cx="19177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188" name="Equation" r:id="rId6" imgW="1917700" imgH="736600" progId="Equation.DSMT4">
                  <p:embed/>
                </p:oleObj>
              </mc:Choice>
              <mc:Fallback>
                <p:oleObj name="Equation" r:id="rId6" imgW="1917700" imgH="736600" progId="Equation.DSMT4">
                  <p:embed/>
                  <p:pic>
                    <p:nvPicPr>
                      <p:cNvPr id="0" name="Picture 9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27713" y="4762500"/>
                        <a:ext cx="1917700" cy="736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5168" name="Object 99"/>
          <p:cNvGraphicFramePr>
            <a:graphicFrameLocks noChangeAspect="1"/>
          </p:cNvGraphicFramePr>
          <p:nvPr/>
        </p:nvGraphicFramePr>
        <p:xfrm>
          <a:off x="5829300" y="3783013"/>
          <a:ext cx="17145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189" name="Equation" r:id="rId8" imgW="1713756" imgH="355446" progId="Equation.DSMT4">
                  <p:embed/>
                </p:oleObj>
              </mc:Choice>
              <mc:Fallback>
                <p:oleObj name="Equation" r:id="rId8" imgW="1713756" imgH="355446" progId="Equation.DSMT4">
                  <p:embed/>
                  <p:pic>
                    <p:nvPicPr>
                      <p:cNvPr id="0" name="Picture 9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29300" y="3783013"/>
                        <a:ext cx="17145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3000"/>
                                        <p:tgtEl>
                                          <p:spTgt spid="515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3000"/>
                                        <p:tgtEl>
                                          <p:spTgt spid="515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515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515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515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515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515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515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515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515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515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515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515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515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515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5120" grpId="0" animBg="1"/>
      <p:bldP spid="515119" grpId="0" animBg="1"/>
      <p:bldP spid="515116" grpId="0" animBg="1"/>
      <p:bldP spid="515103" grpId="0" animBg="1"/>
      <p:bldP spid="515111" grpId="0" animBg="1"/>
      <p:bldP spid="515114" grpId="0" animBg="1"/>
      <p:bldP spid="515115" grpId="0" animBg="1"/>
      <p:bldP spid="515117" grpId="0" animBg="1"/>
      <p:bldP spid="515118" grpId="0" animBg="1"/>
      <p:bldP spid="515121" grpId="0"/>
      <p:bldP spid="515122" grpId="0"/>
      <p:bldP spid="515153" grpId="0"/>
      <p:bldP spid="515154" grpId="0"/>
      <p:bldP spid="515158" grpId="0" animBg="1"/>
      <p:bldP spid="515159" grpId="0"/>
      <p:bldP spid="515160" grpId="0" animBg="1"/>
      <p:bldP spid="515161" grpId="0"/>
      <p:bldP spid="515162" grpId="0"/>
      <p:bldP spid="515163" grpId="0" animBg="1"/>
      <p:bldP spid="515164" grpId="0" animBg="1"/>
      <p:bldP spid="515165" grpId="0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7215" name="Rectangle 3"/>
          <p:cNvSpPr>
            <a:spLocks noGrp="1" noChangeArrowheads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PHY1012F</a:t>
            </a:r>
          </a:p>
        </p:txBody>
      </p:sp>
      <p:sp>
        <p:nvSpPr>
          <p:cNvPr id="517212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FED43184-1C54-40EA-A47D-56E8DC97B2BF}" type="slidenum">
              <a:rPr lang="en-US" smtClean="0">
                <a:latin typeface="Koala"/>
              </a:rPr>
              <a:pPr>
                <a:defRPr/>
              </a:pPr>
              <a:t>41</a:t>
            </a:fld>
            <a:endParaRPr lang="en-US" smtClean="0">
              <a:latin typeface="Koala"/>
            </a:endParaRPr>
          </a:p>
        </p:txBody>
      </p:sp>
      <p:sp>
        <p:nvSpPr>
          <p:cNvPr id="517201" name="Rectangle 81"/>
          <p:cNvSpPr>
            <a:spLocks noChangeArrowheads="1"/>
          </p:cNvSpPr>
          <p:nvPr/>
        </p:nvSpPr>
        <p:spPr bwMode="auto">
          <a:xfrm>
            <a:off x="2863850" y="4856163"/>
            <a:ext cx="866775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SzPct val="80000"/>
              <a:buFont typeface="Arial" charset="0"/>
              <a:buNone/>
            </a:pPr>
            <a:r>
              <a:rPr lang="en-US" sz="2400" b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</a:t>
            </a:r>
            <a:r>
              <a:rPr lang="en-US" sz="2400" b="1" i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s</a:t>
            </a:r>
            <a:r>
              <a:rPr lang="en-US" sz="2400" b="1" baseline="-25000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3</a:t>
            </a:r>
            <a:endParaRPr lang="en-US" sz="2400" b="1">
              <a:solidFill>
                <a:srgbClr val="000066"/>
              </a:solidFill>
              <a:latin typeface="Times New Roman" pitchFamily="18" charset="0"/>
              <a:sym typeface="Symbol" pitchFamily="18" charset="2"/>
            </a:endParaRPr>
          </a:p>
        </p:txBody>
      </p:sp>
      <p:sp>
        <p:nvSpPr>
          <p:cNvPr id="517202" name="Rectangle 82"/>
          <p:cNvSpPr>
            <a:spLocks noChangeArrowheads="1"/>
          </p:cNvSpPr>
          <p:nvPr/>
        </p:nvSpPr>
        <p:spPr bwMode="auto">
          <a:xfrm>
            <a:off x="3397250" y="4652963"/>
            <a:ext cx="866775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SzPct val="80000"/>
              <a:buFont typeface="Arial" charset="0"/>
              <a:buNone/>
            </a:pPr>
            <a:r>
              <a:rPr lang="en-US" sz="2400" b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</a:t>
            </a:r>
            <a:r>
              <a:rPr lang="en-US" sz="2400" b="1" i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s</a:t>
            </a:r>
            <a:r>
              <a:rPr lang="en-US" sz="2400" b="1" baseline="-25000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4</a:t>
            </a:r>
            <a:endParaRPr lang="en-US" sz="2400" b="1">
              <a:solidFill>
                <a:srgbClr val="000066"/>
              </a:solidFill>
              <a:latin typeface="Times New Roman" pitchFamily="18" charset="0"/>
              <a:sym typeface="Symbol" pitchFamily="18" charset="2"/>
            </a:endParaRPr>
          </a:p>
        </p:txBody>
      </p:sp>
      <p:sp>
        <p:nvSpPr>
          <p:cNvPr id="517199" name="Rectangle 79"/>
          <p:cNvSpPr>
            <a:spLocks noChangeArrowheads="1"/>
          </p:cNvSpPr>
          <p:nvPr/>
        </p:nvSpPr>
        <p:spPr bwMode="auto">
          <a:xfrm>
            <a:off x="1792288" y="4279900"/>
            <a:ext cx="866775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SzPct val="80000"/>
              <a:buFont typeface="Arial" charset="0"/>
              <a:buNone/>
            </a:pPr>
            <a:r>
              <a:rPr lang="en-US" sz="2400" b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</a:t>
            </a:r>
            <a:r>
              <a:rPr lang="en-US" sz="2400" b="1" i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s</a:t>
            </a:r>
            <a:r>
              <a:rPr lang="en-US" sz="2400" b="1" baseline="-25000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1</a:t>
            </a:r>
            <a:endParaRPr lang="en-US" sz="2400" b="1">
              <a:solidFill>
                <a:srgbClr val="000066"/>
              </a:solidFill>
              <a:latin typeface="Times New Roman" pitchFamily="18" charset="0"/>
              <a:sym typeface="Symbol" pitchFamily="18" charset="2"/>
            </a:endParaRPr>
          </a:p>
        </p:txBody>
      </p:sp>
      <p:sp>
        <p:nvSpPr>
          <p:cNvPr id="517200" name="Rectangle 80"/>
          <p:cNvSpPr>
            <a:spLocks noChangeArrowheads="1"/>
          </p:cNvSpPr>
          <p:nvPr/>
        </p:nvSpPr>
        <p:spPr bwMode="auto">
          <a:xfrm>
            <a:off x="2325688" y="4519613"/>
            <a:ext cx="866775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SzPct val="80000"/>
              <a:buFont typeface="Arial" charset="0"/>
              <a:buNone/>
            </a:pPr>
            <a:r>
              <a:rPr lang="en-US" sz="2400" b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</a:t>
            </a:r>
            <a:r>
              <a:rPr lang="en-US" sz="2400" b="1" i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s</a:t>
            </a:r>
            <a:r>
              <a:rPr lang="en-US" sz="2400" b="1" baseline="-25000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2</a:t>
            </a:r>
            <a:endParaRPr lang="en-US" sz="2400" b="1">
              <a:solidFill>
                <a:srgbClr val="000066"/>
              </a:solidFill>
              <a:latin typeface="Times New Roman" pitchFamily="18" charset="0"/>
              <a:sym typeface="Symbol" pitchFamily="18" charset="2"/>
            </a:endParaRPr>
          </a:p>
        </p:txBody>
      </p:sp>
      <p:sp>
        <p:nvSpPr>
          <p:cNvPr id="517194" name="Rectangle 74"/>
          <p:cNvSpPr>
            <a:spLocks noChangeArrowheads="1"/>
          </p:cNvSpPr>
          <p:nvPr/>
        </p:nvSpPr>
        <p:spPr bwMode="auto">
          <a:xfrm>
            <a:off x="3060700" y="4438650"/>
            <a:ext cx="1068388" cy="1120775"/>
          </a:xfrm>
          <a:prstGeom prst="rect">
            <a:avLst/>
          </a:prstGeom>
          <a:solidFill>
            <a:srgbClr val="3366FF">
              <a:alpha val="25098"/>
            </a:srgbClr>
          </a:solidFill>
          <a:ln w="31750" algn="ctr">
            <a:noFill/>
            <a:miter lim="800000"/>
            <a:headEnd/>
            <a:tailEnd type="none" w="lg" len="lg"/>
          </a:ln>
        </p:spPr>
        <p:txBody>
          <a:bodyPr wrap="none" lIns="90000" tIns="46800" rIns="90000" bIns="46800" anchor="ctr"/>
          <a:lstStyle/>
          <a:p>
            <a:pPr>
              <a:lnSpc>
                <a:spcPct val="110000"/>
              </a:lnSpc>
            </a:pPr>
            <a:endParaRPr lang="en-ZA"/>
          </a:p>
        </p:txBody>
      </p:sp>
      <p:sp>
        <p:nvSpPr>
          <p:cNvPr id="517197" name="Line 77"/>
          <p:cNvSpPr>
            <a:spLocks noChangeShapeType="1"/>
          </p:cNvSpPr>
          <p:nvPr/>
        </p:nvSpPr>
        <p:spPr bwMode="auto">
          <a:xfrm>
            <a:off x="3060700" y="4441825"/>
            <a:ext cx="1066800" cy="0"/>
          </a:xfrm>
          <a:prstGeom prst="line">
            <a:avLst/>
          </a:prstGeom>
          <a:noFill/>
          <a:ln w="31750">
            <a:solidFill>
              <a:srgbClr val="00CC00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517195" name="Rectangle 75"/>
          <p:cNvSpPr>
            <a:spLocks noChangeArrowheads="1"/>
          </p:cNvSpPr>
          <p:nvPr/>
        </p:nvSpPr>
        <p:spPr bwMode="auto">
          <a:xfrm>
            <a:off x="1987550" y="3886200"/>
            <a:ext cx="1068388" cy="1673225"/>
          </a:xfrm>
          <a:prstGeom prst="rect">
            <a:avLst/>
          </a:prstGeom>
          <a:solidFill>
            <a:srgbClr val="3366FF">
              <a:alpha val="25098"/>
            </a:srgbClr>
          </a:solidFill>
          <a:ln w="31750" algn="ctr">
            <a:noFill/>
            <a:miter lim="800000"/>
            <a:headEnd/>
            <a:tailEnd type="none" w="lg" len="lg"/>
          </a:ln>
        </p:spPr>
        <p:txBody>
          <a:bodyPr wrap="none" lIns="90000" tIns="46800" rIns="90000" bIns="46800" anchor="ctr"/>
          <a:lstStyle/>
          <a:p>
            <a:pPr>
              <a:lnSpc>
                <a:spcPct val="110000"/>
              </a:lnSpc>
            </a:pPr>
            <a:endParaRPr lang="en-ZA"/>
          </a:p>
        </p:txBody>
      </p:sp>
      <p:sp>
        <p:nvSpPr>
          <p:cNvPr id="517196" name="Line 76"/>
          <p:cNvSpPr>
            <a:spLocks noChangeShapeType="1"/>
          </p:cNvSpPr>
          <p:nvPr/>
        </p:nvSpPr>
        <p:spPr bwMode="auto">
          <a:xfrm>
            <a:off x="1987550" y="3889375"/>
            <a:ext cx="1066800" cy="0"/>
          </a:xfrm>
          <a:prstGeom prst="line">
            <a:avLst/>
          </a:prstGeom>
          <a:noFill/>
          <a:ln w="31750">
            <a:solidFill>
              <a:srgbClr val="00CC00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517171" name="Rectangle 51"/>
          <p:cNvSpPr>
            <a:spLocks noChangeArrowheads="1"/>
          </p:cNvSpPr>
          <p:nvPr/>
        </p:nvSpPr>
        <p:spPr bwMode="auto">
          <a:xfrm>
            <a:off x="3060700" y="4413250"/>
            <a:ext cx="534988" cy="1146175"/>
          </a:xfrm>
          <a:prstGeom prst="rect">
            <a:avLst/>
          </a:prstGeom>
          <a:solidFill>
            <a:srgbClr val="3366FF">
              <a:alpha val="25098"/>
            </a:srgbClr>
          </a:solidFill>
          <a:ln w="31750" algn="ctr">
            <a:noFill/>
            <a:miter lim="800000"/>
            <a:headEnd/>
            <a:tailEnd type="none" w="lg" len="lg"/>
          </a:ln>
        </p:spPr>
        <p:txBody>
          <a:bodyPr wrap="none" lIns="90000" tIns="46800" rIns="90000" bIns="46800" anchor="ctr"/>
          <a:lstStyle/>
          <a:p>
            <a:pPr>
              <a:lnSpc>
                <a:spcPct val="110000"/>
              </a:lnSpc>
            </a:pPr>
            <a:endParaRPr lang="en-ZA"/>
          </a:p>
        </p:txBody>
      </p:sp>
      <p:sp>
        <p:nvSpPr>
          <p:cNvPr id="517226" name="Freeform 4"/>
          <p:cNvSpPr>
            <a:spLocks/>
          </p:cNvSpPr>
          <p:nvPr/>
        </p:nvSpPr>
        <p:spPr bwMode="auto">
          <a:xfrm>
            <a:off x="1987550" y="3616325"/>
            <a:ext cx="2146300" cy="1949450"/>
          </a:xfrm>
          <a:custGeom>
            <a:avLst/>
            <a:gdLst>
              <a:gd name="T0" fmla="*/ 0 w 1352"/>
              <a:gd name="T1" fmla="*/ 2147483647 h 1228"/>
              <a:gd name="T2" fmla="*/ 2147483647 w 1352"/>
              <a:gd name="T3" fmla="*/ 0 h 1228"/>
              <a:gd name="T4" fmla="*/ 2147483647 w 1352"/>
              <a:gd name="T5" fmla="*/ 2147483647 h 1228"/>
              <a:gd name="T6" fmla="*/ 2147483647 w 1352"/>
              <a:gd name="T7" fmla="*/ 2147483647 h 1228"/>
              <a:gd name="T8" fmla="*/ 2147483647 w 1352"/>
              <a:gd name="T9" fmla="*/ 2147483647 h 1228"/>
              <a:gd name="T10" fmla="*/ 0 w 1352"/>
              <a:gd name="T11" fmla="*/ 2147483647 h 1228"/>
              <a:gd name="T12" fmla="*/ 0 w 1352"/>
              <a:gd name="T13" fmla="*/ 2147483647 h 1228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352"/>
              <a:gd name="T22" fmla="*/ 0 h 1228"/>
              <a:gd name="T23" fmla="*/ 1352 w 1352"/>
              <a:gd name="T24" fmla="*/ 1228 h 1228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352" h="1228">
                <a:moveTo>
                  <a:pt x="0" y="428"/>
                </a:moveTo>
                <a:cubicBezTo>
                  <a:pt x="37" y="224"/>
                  <a:pt x="124" y="0"/>
                  <a:pt x="224" y="0"/>
                </a:cubicBezTo>
                <a:cubicBezTo>
                  <a:pt x="324" y="0"/>
                  <a:pt x="816" y="584"/>
                  <a:pt x="988" y="584"/>
                </a:cubicBezTo>
                <a:cubicBezTo>
                  <a:pt x="1160" y="584"/>
                  <a:pt x="1292" y="480"/>
                  <a:pt x="1352" y="428"/>
                </a:cubicBezTo>
                <a:cubicBezTo>
                  <a:pt x="1352" y="828"/>
                  <a:pt x="1352" y="1228"/>
                  <a:pt x="1352" y="1228"/>
                </a:cubicBezTo>
                <a:lnTo>
                  <a:pt x="0" y="1228"/>
                </a:lnTo>
                <a:cubicBezTo>
                  <a:pt x="0" y="1228"/>
                  <a:pt x="0" y="428"/>
                  <a:pt x="0" y="428"/>
                </a:cubicBezTo>
                <a:close/>
              </a:path>
            </a:pathLst>
          </a:custGeom>
          <a:solidFill>
            <a:srgbClr val="3366FF">
              <a:alpha val="25098"/>
            </a:srgbClr>
          </a:solidFill>
          <a:ln w="31750">
            <a:noFill/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517227" name="Rectangle 5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mtClean="0"/>
              <a:t>FINDING POSITION FROM VELOCITY</a:t>
            </a:r>
          </a:p>
        </p:txBody>
      </p:sp>
      <p:sp>
        <p:nvSpPr>
          <p:cNvPr id="517228" name="Rectangle 6"/>
          <p:cNvSpPr>
            <a:spLocks noGrp="1" noChangeArrowheads="1"/>
          </p:cNvSpPr>
          <p:nvPr>
            <p:ph type="body" idx="4294967295"/>
          </p:nvPr>
        </p:nvSpPr>
        <p:spPr>
          <a:xfrm>
            <a:off x="179388" y="1343025"/>
            <a:ext cx="8774112" cy="895350"/>
          </a:xfrm>
        </p:spPr>
        <p:txBody>
          <a:bodyPr/>
          <a:lstStyle/>
          <a:p>
            <a:pPr lvl="1" indent="0" eaLnBrk="1" hangingPunct="1"/>
            <a:r>
              <a:rPr lang="en-US" smtClean="0"/>
              <a:t>Once again we apply calculus, shrinking the </a:t>
            </a:r>
            <a:r>
              <a:rPr lang="en-US" b="1" smtClean="0">
                <a:latin typeface="Times New Roman" pitchFamily="18" charset="0"/>
                <a:sym typeface="Symbol" pitchFamily="18" charset="2"/>
              </a:rPr>
              <a:t></a:t>
            </a:r>
            <a:r>
              <a:rPr lang="en-US" b="1" i="1" smtClean="0">
                <a:latin typeface="Times New Roman" pitchFamily="18" charset="0"/>
                <a:sym typeface="Symbol" pitchFamily="18" charset="2"/>
              </a:rPr>
              <a:t>t</a:t>
            </a:r>
            <a:r>
              <a:rPr lang="en-US" smtClean="0">
                <a:sym typeface="Symbol" pitchFamily="18" charset="2"/>
              </a:rPr>
              <a:t>’s </a:t>
            </a:r>
            <a:r>
              <a:rPr lang="en-US" smtClean="0"/>
              <a:t>to obtain more and more accurate approximations…</a:t>
            </a:r>
          </a:p>
        </p:txBody>
      </p:sp>
      <p:sp>
        <p:nvSpPr>
          <p:cNvPr id="517229" name="Rectangle 7"/>
          <p:cNvSpPr>
            <a:spLocks noChangeArrowheads="1"/>
          </p:cNvSpPr>
          <p:nvPr/>
        </p:nvSpPr>
        <p:spPr bwMode="auto">
          <a:xfrm>
            <a:off x="171450" y="2973388"/>
            <a:ext cx="1366838" cy="39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 indent="1588">
              <a:lnSpc>
                <a:spcPct val="110000"/>
              </a:lnSpc>
            </a:pPr>
            <a:r>
              <a:rPr lang="en-US" sz="1800" b="1" i="1">
                <a:solidFill>
                  <a:srgbClr val="000066"/>
                </a:solidFill>
                <a:latin typeface="Times New Roman" pitchFamily="18" charset="0"/>
              </a:rPr>
              <a:t>v</a:t>
            </a:r>
            <a:r>
              <a:rPr lang="en-US" sz="1800" b="1" i="1" baseline="-25000">
                <a:solidFill>
                  <a:srgbClr val="000066"/>
                </a:solidFill>
                <a:latin typeface="Times New Roman" pitchFamily="18" charset="0"/>
              </a:rPr>
              <a:t>s</a:t>
            </a:r>
            <a:r>
              <a:rPr lang="en-US" sz="1800" b="1" i="1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sz="1800" b="1">
                <a:solidFill>
                  <a:srgbClr val="000066"/>
                </a:solidFill>
                <a:latin typeface="Times New Roman" pitchFamily="18" charset="0"/>
              </a:rPr>
              <a:t>(m/s)</a:t>
            </a:r>
            <a:endParaRPr lang="en-US" sz="1800" b="1" i="1">
              <a:solidFill>
                <a:srgbClr val="000066"/>
              </a:solidFill>
              <a:latin typeface="Times New Roman" pitchFamily="18" charset="0"/>
            </a:endParaRPr>
          </a:p>
        </p:txBody>
      </p:sp>
      <p:sp>
        <p:nvSpPr>
          <p:cNvPr id="517230" name="Line 26"/>
          <p:cNvSpPr>
            <a:spLocks noChangeShapeType="1"/>
          </p:cNvSpPr>
          <p:nvPr/>
        </p:nvSpPr>
        <p:spPr bwMode="auto">
          <a:xfrm flipV="1">
            <a:off x="1274763" y="3035300"/>
            <a:ext cx="4762" cy="26670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grpSp>
        <p:nvGrpSpPr>
          <p:cNvPr id="517231" name="Group 27"/>
          <p:cNvGrpSpPr>
            <a:grpSpLocks/>
          </p:cNvGrpSpPr>
          <p:nvPr/>
        </p:nvGrpSpPr>
        <p:grpSpPr bwMode="auto">
          <a:xfrm>
            <a:off x="1136650" y="4257675"/>
            <a:ext cx="142875" cy="1309688"/>
            <a:chOff x="527" y="3088"/>
            <a:chExt cx="78" cy="715"/>
          </a:xfrm>
        </p:grpSpPr>
        <p:sp>
          <p:nvSpPr>
            <p:cNvPr id="517283" name="Line 28"/>
            <p:cNvSpPr>
              <a:spLocks noChangeShapeType="1"/>
            </p:cNvSpPr>
            <p:nvPr/>
          </p:nvSpPr>
          <p:spPr bwMode="auto">
            <a:xfrm>
              <a:off x="527" y="3803"/>
              <a:ext cx="78" cy="0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517284" name="Line 29"/>
            <p:cNvSpPr>
              <a:spLocks noChangeShapeType="1"/>
            </p:cNvSpPr>
            <p:nvPr/>
          </p:nvSpPr>
          <p:spPr bwMode="auto">
            <a:xfrm>
              <a:off x="527" y="3624"/>
              <a:ext cx="78" cy="0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517285" name="Line 30"/>
            <p:cNvSpPr>
              <a:spLocks noChangeShapeType="1"/>
            </p:cNvSpPr>
            <p:nvPr/>
          </p:nvSpPr>
          <p:spPr bwMode="auto">
            <a:xfrm>
              <a:off x="527" y="3267"/>
              <a:ext cx="78" cy="0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517286" name="Line 31"/>
            <p:cNvSpPr>
              <a:spLocks noChangeShapeType="1"/>
            </p:cNvSpPr>
            <p:nvPr/>
          </p:nvSpPr>
          <p:spPr bwMode="auto">
            <a:xfrm>
              <a:off x="527" y="3446"/>
              <a:ext cx="78" cy="0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517287" name="Line 32"/>
            <p:cNvSpPr>
              <a:spLocks noChangeShapeType="1"/>
            </p:cNvSpPr>
            <p:nvPr/>
          </p:nvSpPr>
          <p:spPr bwMode="auto">
            <a:xfrm>
              <a:off x="527" y="3088"/>
              <a:ext cx="78" cy="0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</p:grpSp>
      <p:sp>
        <p:nvSpPr>
          <p:cNvPr id="517232" name="Freeform 33"/>
          <p:cNvSpPr>
            <a:spLocks/>
          </p:cNvSpPr>
          <p:nvPr/>
        </p:nvSpPr>
        <p:spPr bwMode="auto">
          <a:xfrm>
            <a:off x="1992313" y="3621088"/>
            <a:ext cx="2135187" cy="925512"/>
          </a:xfrm>
          <a:custGeom>
            <a:avLst/>
            <a:gdLst>
              <a:gd name="T0" fmla="*/ 0 w 1595"/>
              <a:gd name="T1" fmla="*/ 2147483647 h 583"/>
              <a:gd name="T2" fmla="*/ 2147483647 w 1595"/>
              <a:gd name="T3" fmla="*/ 0 h 583"/>
              <a:gd name="T4" fmla="*/ 2147483647 w 1595"/>
              <a:gd name="T5" fmla="*/ 2147483647 h 583"/>
              <a:gd name="T6" fmla="*/ 2147483647 w 1595"/>
              <a:gd name="T7" fmla="*/ 2147483647 h 583"/>
              <a:gd name="T8" fmla="*/ 0 60000 65536"/>
              <a:gd name="T9" fmla="*/ 0 60000 65536"/>
              <a:gd name="T10" fmla="*/ 0 60000 65536"/>
              <a:gd name="T11" fmla="*/ 0 60000 65536"/>
              <a:gd name="T12" fmla="*/ 0 w 1595"/>
              <a:gd name="T13" fmla="*/ 0 h 583"/>
              <a:gd name="T14" fmla="*/ 1595 w 1595"/>
              <a:gd name="T15" fmla="*/ 583 h 583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595" h="583">
                <a:moveTo>
                  <a:pt x="0" y="421"/>
                </a:moveTo>
                <a:cubicBezTo>
                  <a:pt x="36" y="281"/>
                  <a:pt x="117" y="0"/>
                  <a:pt x="265" y="0"/>
                </a:cubicBezTo>
                <a:cubicBezTo>
                  <a:pt x="413" y="0"/>
                  <a:pt x="959" y="583"/>
                  <a:pt x="1166" y="583"/>
                </a:cubicBezTo>
                <a:cubicBezTo>
                  <a:pt x="1373" y="583"/>
                  <a:pt x="1528" y="480"/>
                  <a:pt x="1595" y="421"/>
                </a:cubicBezTo>
              </a:path>
            </a:pathLst>
          </a:custGeom>
          <a:noFill/>
          <a:ln w="31750">
            <a:solidFill>
              <a:srgbClr val="00CC00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517233" name="Line 34"/>
          <p:cNvSpPr>
            <a:spLocks noChangeShapeType="1"/>
          </p:cNvSpPr>
          <p:nvPr/>
        </p:nvSpPr>
        <p:spPr bwMode="auto">
          <a:xfrm>
            <a:off x="1136650" y="3925888"/>
            <a:ext cx="142875" cy="0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517234" name="Line 35"/>
          <p:cNvSpPr>
            <a:spLocks noChangeShapeType="1"/>
          </p:cNvSpPr>
          <p:nvPr/>
        </p:nvSpPr>
        <p:spPr bwMode="auto">
          <a:xfrm>
            <a:off x="1136650" y="3600450"/>
            <a:ext cx="142875" cy="0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517235" name="Line 37"/>
          <p:cNvSpPr>
            <a:spLocks noChangeShapeType="1"/>
          </p:cNvSpPr>
          <p:nvPr/>
        </p:nvSpPr>
        <p:spPr bwMode="auto">
          <a:xfrm>
            <a:off x="4129088" y="3625850"/>
            <a:ext cx="1587" cy="1920875"/>
          </a:xfrm>
          <a:prstGeom prst="line">
            <a:avLst/>
          </a:prstGeom>
          <a:noFill/>
          <a:ln w="15875">
            <a:solidFill>
              <a:schemeClr val="bg2"/>
            </a:solidFill>
            <a:prstDash val="dash"/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517236" name="Line 38"/>
          <p:cNvSpPr>
            <a:spLocks noChangeShapeType="1"/>
          </p:cNvSpPr>
          <p:nvPr/>
        </p:nvSpPr>
        <p:spPr bwMode="auto">
          <a:xfrm>
            <a:off x="1987550" y="3603625"/>
            <a:ext cx="1588" cy="1943100"/>
          </a:xfrm>
          <a:prstGeom prst="line">
            <a:avLst/>
          </a:prstGeom>
          <a:noFill/>
          <a:ln w="15875">
            <a:solidFill>
              <a:schemeClr val="bg2"/>
            </a:solidFill>
            <a:prstDash val="dash"/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517159" name="Line 39"/>
          <p:cNvSpPr>
            <a:spLocks noChangeShapeType="1"/>
          </p:cNvSpPr>
          <p:nvPr/>
        </p:nvSpPr>
        <p:spPr bwMode="auto">
          <a:xfrm>
            <a:off x="3055938" y="3649663"/>
            <a:ext cx="1587" cy="1920875"/>
          </a:xfrm>
          <a:prstGeom prst="line">
            <a:avLst/>
          </a:prstGeom>
          <a:noFill/>
          <a:ln w="15875">
            <a:solidFill>
              <a:schemeClr val="bg2"/>
            </a:solidFill>
            <a:prstDash val="dash"/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517162" name="Rectangle 42"/>
          <p:cNvSpPr>
            <a:spLocks noChangeArrowheads="1"/>
          </p:cNvSpPr>
          <p:nvPr/>
        </p:nvSpPr>
        <p:spPr bwMode="auto">
          <a:xfrm>
            <a:off x="5667375" y="3746500"/>
            <a:ext cx="3286125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SzPct val="80000"/>
              <a:buFont typeface="Arial" charset="0"/>
              <a:buNone/>
            </a:pPr>
            <a:r>
              <a:rPr lang="en-US" sz="2400">
                <a:solidFill>
                  <a:srgbClr val="000066"/>
                </a:solidFill>
              </a:rPr>
              <a:t>until, as </a:t>
            </a:r>
            <a:r>
              <a:rPr lang="en-US" sz="2400" b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</a:t>
            </a:r>
            <a:r>
              <a:rPr lang="en-US" sz="2400" b="1" i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t</a:t>
            </a:r>
            <a:r>
              <a:rPr lang="en-US" sz="2400">
                <a:solidFill>
                  <a:srgbClr val="000066"/>
                </a:solidFill>
                <a:sym typeface="Symbol" pitchFamily="18" charset="2"/>
              </a:rPr>
              <a:t>  </a:t>
            </a:r>
            <a:r>
              <a:rPr lang="en-US" sz="2400" b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0</a:t>
            </a:r>
            <a:r>
              <a:rPr lang="en-US" sz="2400">
                <a:solidFill>
                  <a:srgbClr val="000066"/>
                </a:solidFill>
              </a:rPr>
              <a:t>,</a:t>
            </a:r>
          </a:p>
        </p:txBody>
      </p:sp>
      <p:sp>
        <p:nvSpPr>
          <p:cNvPr id="517164" name="Rectangle 44"/>
          <p:cNvSpPr>
            <a:spLocks noChangeArrowheads="1"/>
          </p:cNvSpPr>
          <p:nvPr/>
        </p:nvSpPr>
        <p:spPr bwMode="auto">
          <a:xfrm>
            <a:off x="2527300" y="3987800"/>
            <a:ext cx="522288" cy="1571625"/>
          </a:xfrm>
          <a:prstGeom prst="rect">
            <a:avLst/>
          </a:prstGeom>
          <a:solidFill>
            <a:srgbClr val="3366FF">
              <a:alpha val="25098"/>
            </a:srgbClr>
          </a:solidFill>
          <a:ln w="31750" algn="ctr">
            <a:noFill/>
            <a:miter lim="800000"/>
            <a:headEnd/>
            <a:tailEnd type="none" w="lg" len="lg"/>
          </a:ln>
        </p:spPr>
        <p:txBody>
          <a:bodyPr wrap="none" lIns="90000" tIns="46800" rIns="90000" bIns="46800" anchor="ctr"/>
          <a:lstStyle/>
          <a:p>
            <a:pPr>
              <a:lnSpc>
                <a:spcPct val="110000"/>
              </a:lnSpc>
            </a:pPr>
            <a:endParaRPr lang="en-ZA"/>
          </a:p>
        </p:txBody>
      </p:sp>
      <p:sp>
        <p:nvSpPr>
          <p:cNvPr id="517165" name="Rectangle 45"/>
          <p:cNvSpPr>
            <a:spLocks noChangeArrowheads="1"/>
          </p:cNvSpPr>
          <p:nvPr/>
        </p:nvSpPr>
        <p:spPr bwMode="auto">
          <a:xfrm>
            <a:off x="1987550" y="3790950"/>
            <a:ext cx="534988" cy="1768475"/>
          </a:xfrm>
          <a:prstGeom prst="rect">
            <a:avLst/>
          </a:prstGeom>
          <a:solidFill>
            <a:srgbClr val="3366FF">
              <a:alpha val="25098"/>
            </a:srgbClr>
          </a:solidFill>
          <a:ln w="31750" algn="ctr">
            <a:noFill/>
            <a:miter lim="800000"/>
            <a:headEnd/>
            <a:tailEnd type="none" w="lg" len="lg"/>
          </a:ln>
        </p:spPr>
        <p:txBody>
          <a:bodyPr wrap="none" lIns="90000" tIns="46800" rIns="90000" bIns="46800" anchor="ctr"/>
          <a:lstStyle/>
          <a:p>
            <a:pPr>
              <a:lnSpc>
                <a:spcPct val="110000"/>
              </a:lnSpc>
            </a:pPr>
            <a:endParaRPr lang="en-ZA"/>
          </a:p>
        </p:txBody>
      </p:sp>
      <p:sp>
        <p:nvSpPr>
          <p:cNvPr id="517166" name="Line 46"/>
          <p:cNvSpPr>
            <a:spLocks noChangeShapeType="1"/>
          </p:cNvSpPr>
          <p:nvPr/>
        </p:nvSpPr>
        <p:spPr bwMode="auto">
          <a:xfrm>
            <a:off x="1987550" y="3794125"/>
            <a:ext cx="533400" cy="0"/>
          </a:xfrm>
          <a:prstGeom prst="line">
            <a:avLst/>
          </a:prstGeom>
          <a:noFill/>
          <a:ln w="31750">
            <a:solidFill>
              <a:srgbClr val="00CC00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517167" name="Line 47"/>
          <p:cNvSpPr>
            <a:spLocks noChangeShapeType="1"/>
          </p:cNvSpPr>
          <p:nvPr/>
        </p:nvSpPr>
        <p:spPr bwMode="auto">
          <a:xfrm>
            <a:off x="2520950" y="3990975"/>
            <a:ext cx="527050" cy="0"/>
          </a:xfrm>
          <a:prstGeom prst="line">
            <a:avLst/>
          </a:prstGeom>
          <a:noFill/>
          <a:ln w="31750">
            <a:solidFill>
              <a:srgbClr val="00CC00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517168" name="Line 48"/>
          <p:cNvSpPr>
            <a:spLocks noChangeShapeType="1"/>
          </p:cNvSpPr>
          <p:nvPr/>
        </p:nvSpPr>
        <p:spPr bwMode="auto">
          <a:xfrm>
            <a:off x="2522538" y="3649663"/>
            <a:ext cx="1587" cy="1920875"/>
          </a:xfrm>
          <a:prstGeom prst="line">
            <a:avLst/>
          </a:prstGeom>
          <a:noFill/>
          <a:ln w="15875">
            <a:solidFill>
              <a:schemeClr val="bg2"/>
            </a:solidFill>
            <a:prstDash val="dash"/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517169" name="Line 49"/>
          <p:cNvSpPr>
            <a:spLocks noChangeShapeType="1"/>
          </p:cNvSpPr>
          <p:nvPr/>
        </p:nvSpPr>
        <p:spPr bwMode="auto">
          <a:xfrm>
            <a:off x="3595688" y="3649663"/>
            <a:ext cx="1587" cy="1920875"/>
          </a:xfrm>
          <a:prstGeom prst="line">
            <a:avLst/>
          </a:prstGeom>
          <a:noFill/>
          <a:ln w="15875">
            <a:solidFill>
              <a:schemeClr val="bg2"/>
            </a:solidFill>
            <a:prstDash val="dash"/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517170" name="Rectangle 50"/>
          <p:cNvSpPr>
            <a:spLocks noChangeArrowheads="1"/>
          </p:cNvSpPr>
          <p:nvPr/>
        </p:nvSpPr>
        <p:spPr bwMode="auto">
          <a:xfrm>
            <a:off x="3600450" y="4451350"/>
            <a:ext cx="522288" cy="1108075"/>
          </a:xfrm>
          <a:prstGeom prst="rect">
            <a:avLst/>
          </a:prstGeom>
          <a:solidFill>
            <a:srgbClr val="3366FF">
              <a:alpha val="25098"/>
            </a:srgbClr>
          </a:solidFill>
          <a:ln w="31750" algn="ctr">
            <a:noFill/>
            <a:miter lim="800000"/>
            <a:headEnd/>
            <a:tailEnd type="none" w="lg" len="lg"/>
          </a:ln>
        </p:spPr>
        <p:txBody>
          <a:bodyPr wrap="none" lIns="90000" tIns="46800" rIns="90000" bIns="46800" anchor="ctr"/>
          <a:lstStyle/>
          <a:p>
            <a:pPr>
              <a:lnSpc>
                <a:spcPct val="110000"/>
              </a:lnSpc>
            </a:pPr>
            <a:endParaRPr lang="en-ZA"/>
          </a:p>
        </p:txBody>
      </p:sp>
      <p:sp>
        <p:nvSpPr>
          <p:cNvPr id="517172" name="Line 52"/>
          <p:cNvSpPr>
            <a:spLocks noChangeShapeType="1"/>
          </p:cNvSpPr>
          <p:nvPr/>
        </p:nvSpPr>
        <p:spPr bwMode="auto">
          <a:xfrm>
            <a:off x="3060700" y="4410075"/>
            <a:ext cx="533400" cy="0"/>
          </a:xfrm>
          <a:prstGeom prst="line">
            <a:avLst/>
          </a:prstGeom>
          <a:noFill/>
          <a:ln w="31750">
            <a:solidFill>
              <a:srgbClr val="00CC00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517173" name="Line 53"/>
          <p:cNvSpPr>
            <a:spLocks noChangeShapeType="1"/>
          </p:cNvSpPr>
          <p:nvPr/>
        </p:nvSpPr>
        <p:spPr bwMode="auto">
          <a:xfrm>
            <a:off x="3594100" y="4454525"/>
            <a:ext cx="527050" cy="0"/>
          </a:xfrm>
          <a:prstGeom prst="line">
            <a:avLst/>
          </a:prstGeom>
          <a:noFill/>
          <a:ln w="31750">
            <a:solidFill>
              <a:srgbClr val="00CC00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517174" name="Line 54"/>
          <p:cNvSpPr>
            <a:spLocks noChangeShapeType="1"/>
          </p:cNvSpPr>
          <p:nvPr/>
        </p:nvSpPr>
        <p:spPr bwMode="auto">
          <a:xfrm>
            <a:off x="2249488" y="3649663"/>
            <a:ext cx="1587" cy="1920875"/>
          </a:xfrm>
          <a:prstGeom prst="line">
            <a:avLst/>
          </a:prstGeom>
          <a:noFill/>
          <a:ln w="15875">
            <a:solidFill>
              <a:schemeClr val="bg2"/>
            </a:solidFill>
            <a:prstDash val="dash"/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517175" name="Line 55"/>
          <p:cNvSpPr>
            <a:spLocks noChangeShapeType="1"/>
          </p:cNvSpPr>
          <p:nvPr/>
        </p:nvSpPr>
        <p:spPr bwMode="auto">
          <a:xfrm>
            <a:off x="3322638" y="3649663"/>
            <a:ext cx="1587" cy="1920875"/>
          </a:xfrm>
          <a:prstGeom prst="line">
            <a:avLst/>
          </a:prstGeom>
          <a:noFill/>
          <a:ln w="15875">
            <a:solidFill>
              <a:schemeClr val="bg2"/>
            </a:solidFill>
            <a:prstDash val="dash"/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517176" name="Line 56"/>
          <p:cNvSpPr>
            <a:spLocks noChangeShapeType="1"/>
          </p:cNvSpPr>
          <p:nvPr/>
        </p:nvSpPr>
        <p:spPr bwMode="auto">
          <a:xfrm>
            <a:off x="2782888" y="3649663"/>
            <a:ext cx="1587" cy="1920875"/>
          </a:xfrm>
          <a:prstGeom prst="line">
            <a:avLst/>
          </a:prstGeom>
          <a:noFill/>
          <a:ln w="15875">
            <a:solidFill>
              <a:schemeClr val="bg2"/>
            </a:solidFill>
            <a:prstDash val="dash"/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517177" name="Line 57"/>
          <p:cNvSpPr>
            <a:spLocks noChangeShapeType="1"/>
          </p:cNvSpPr>
          <p:nvPr/>
        </p:nvSpPr>
        <p:spPr bwMode="auto">
          <a:xfrm>
            <a:off x="3856038" y="3649663"/>
            <a:ext cx="1587" cy="1920875"/>
          </a:xfrm>
          <a:prstGeom prst="line">
            <a:avLst/>
          </a:prstGeom>
          <a:noFill/>
          <a:ln w="15875">
            <a:solidFill>
              <a:schemeClr val="bg2"/>
            </a:solidFill>
            <a:prstDash val="dash"/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517178" name="Rectangle 58"/>
          <p:cNvSpPr>
            <a:spLocks noChangeArrowheads="1"/>
          </p:cNvSpPr>
          <p:nvPr/>
        </p:nvSpPr>
        <p:spPr bwMode="auto">
          <a:xfrm>
            <a:off x="2247900" y="3671888"/>
            <a:ext cx="274638" cy="1885950"/>
          </a:xfrm>
          <a:prstGeom prst="rect">
            <a:avLst/>
          </a:prstGeom>
          <a:solidFill>
            <a:srgbClr val="3366FF">
              <a:alpha val="25098"/>
            </a:srgbClr>
          </a:solidFill>
          <a:ln w="31750" algn="ctr">
            <a:noFill/>
            <a:miter lim="800000"/>
            <a:headEnd/>
            <a:tailEnd type="none" w="lg" len="lg"/>
          </a:ln>
        </p:spPr>
        <p:txBody>
          <a:bodyPr wrap="none" lIns="90000" tIns="46800" rIns="90000" bIns="46800" anchor="ctr"/>
          <a:lstStyle/>
          <a:p>
            <a:pPr>
              <a:lnSpc>
                <a:spcPct val="110000"/>
              </a:lnSpc>
            </a:pPr>
            <a:endParaRPr lang="en-ZA"/>
          </a:p>
        </p:txBody>
      </p:sp>
      <p:sp>
        <p:nvSpPr>
          <p:cNvPr id="517179" name="Rectangle 59"/>
          <p:cNvSpPr>
            <a:spLocks noChangeArrowheads="1"/>
          </p:cNvSpPr>
          <p:nvPr/>
        </p:nvSpPr>
        <p:spPr bwMode="auto">
          <a:xfrm>
            <a:off x="1989138" y="3917950"/>
            <a:ext cx="258762" cy="1639888"/>
          </a:xfrm>
          <a:prstGeom prst="rect">
            <a:avLst/>
          </a:prstGeom>
          <a:solidFill>
            <a:srgbClr val="3366FF">
              <a:alpha val="25098"/>
            </a:srgbClr>
          </a:solidFill>
          <a:ln w="31750" algn="ctr">
            <a:noFill/>
            <a:miter lim="800000"/>
            <a:headEnd/>
            <a:tailEnd type="none" w="lg" len="lg"/>
          </a:ln>
        </p:spPr>
        <p:txBody>
          <a:bodyPr wrap="none" lIns="90000" tIns="46800" rIns="90000" bIns="46800" anchor="ctr"/>
          <a:lstStyle/>
          <a:p>
            <a:pPr>
              <a:lnSpc>
                <a:spcPct val="110000"/>
              </a:lnSpc>
            </a:pPr>
            <a:endParaRPr lang="en-ZA"/>
          </a:p>
        </p:txBody>
      </p:sp>
      <p:sp>
        <p:nvSpPr>
          <p:cNvPr id="517180" name="Line 60"/>
          <p:cNvSpPr>
            <a:spLocks noChangeShapeType="1"/>
          </p:cNvSpPr>
          <p:nvPr/>
        </p:nvSpPr>
        <p:spPr bwMode="auto">
          <a:xfrm>
            <a:off x="1989138" y="3916363"/>
            <a:ext cx="261937" cy="0"/>
          </a:xfrm>
          <a:prstGeom prst="line">
            <a:avLst/>
          </a:prstGeom>
          <a:noFill/>
          <a:ln w="31750">
            <a:solidFill>
              <a:srgbClr val="00CC00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517181" name="Line 61"/>
          <p:cNvSpPr>
            <a:spLocks noChangeShapeType="1"/>
          </p:cNvSpPr>
          <p:nvPr/>
        </p:nvSpPr>
        <p:spPr bwMode="auto">
          <a:xfrm>
            <a:off x="2241550" y="3665538"/>
            <a:ext cx="277813" cy="1587"/>
          </a:xfrm>
          <a:prstGeom prst="line">
            <a:avLst/>
          </a:prstGeom>
          <a:noFill/>
          <a:ln w="31750">
            <a:solidFill>
              <a:srgbClr val="00CC00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517182" name="Rectangle 62"/>
          <p:cNvSpPr>
            <a:spLocks noChangeArrowheads="1"/>
          </p:cNvSpPr>
          <p:nvPr/>
        </p:nvSpPr>
        <p:spPr bwMode="auto">
          <a:xfrm>
            <a:off x="2787650" y="4083050"/>
            <a:ext cx="265113" cy="1474788"/>
          </a:xfrm>
          <a:prstGeom prst="rect">
            <a:avLst/>
          </a:prstGeom>
          <a:solidFill>
            <a:srgbClr val="3366FF">
              <a:alpha val="25098"/>
            </a:srgbClr>
          </a:solidFill>
          <a:ln w="31750" algn="ctr">
            <a:noFill/>
            <a:miter lim="800000"/>
            <a:headEnd/>
            <a:tailEnd type="none" w="lg" len="lg"/>
          </a:ln>
        </p:spPr>
        <p:txBody>
          <a:bodyPr wrap="none" lIns="90000" tIns="46800" rIns="90000" bIns="46800" anchor="ctr"/>
          <a:lstStyle/>
          <a:p>
            <a:pPr>
              <a:lnSpc>
                <a:spcPct val="110000"/>
              </a:lnSpc>
            </a:pPr>
            <a:endParaRPr lang="en-ZA"/>
          </a:p>
        </p:txBody>
      </p:sp>
      <p:sp>
        <p:nvSpPr>
          <p:cNvPr id="517183" name="Rectangle 63"/>
          <p:cNvSpPr>
            <a:spLocks noChangeArrowheads="1"/>
          </p:cNvSpPr>
          <p:nvPr/>
        </p:nvSpPr>
        <p:spPr bwMode="auto">
          <a:xfrm>
            <a:off x="2524125" y="3844925"/>
            <a:ext cx="258763" cy="1712913"/>
          </a:xfrm>
          <a:prstGeom prst="rect">
            <a:avLst/>
          </a:prstGeom>
          <a:solidFill>
            <a:srgbClr val="3366FF">
              <a:alpha val="25098"/>
            </a:srgbClr>
          </a:solidFill>
          <a:ln w="31750" algn="ctr">
            <a:noFill/>
            <a:miter lim="800000"/>
            <a:headEnd/>
            <a:tailEnd type="none" w="lg" len="lg"/>
          </a:ln>
        </p:spPr>
        <p:txBody>
          <a:bodyPr wrap="none" lIns="90000" tIns="46800" rIns="90000" bIns="46800" anchor="ctr"/>
          <a:lstStyle/>
          <a:p>
            <a:pPr>
              <a:lnSpc>
                <a:spcPct val="110000"/>
              </a:lnSpc>
            </a:pPr>
            <a:endParaRPr lang="en-ZA"/>
          </a:p>
        </p:txBody>
      </p:sp>
      <p:sp>
        <p:nvSpPr>
          <p:cNvPr id="517184" name="Line 64"/>
          <p:cNvSpPr>
            <a:spLocks noChangeShapeType="1"/>
          </p:cNvSpPr>
          <p:nvPr/>
        </p:nvSpPr>
        <p:spPr bwMode="auto">
          <a:xfrm>
            <a:off x="2524125" y="3836988"/>
            <a:ext cx="258763" cy="1587"/>
          </a:xfrm>
          <a:prstGeom prst="line">
            <a:avLst/>
          </a:prstGeom>
          <a:noFill/>
          <a:ln w="31750">
            <a:solidFill>
              <a:srgbClr val="00CC00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517185" name="Line 65"/>
          <p:cNvSpPr>
            <a:spLocks noChangeShapeType="1"/>
          </p:cNvSpPr>
          <p:nvPr/>
        </p:nvSpPr>
        <p:spPr bwMode="auto">
          <a:xfrm>
            <a:off x="2781300" y="4076700"/>
            <a:ext cx="268288" cy="1588"/>
          </a:xfrm>
          <a:prstGeom prst="line">
            <a:avLst/>
          </a:prstGeom>
          <a:noFill/>
          <a:ln w="31750">
            <a:solidFill>
              <a:srgbClr val="00CC00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517186" name="Rectangle 66"/>
          <p:cNvSpPr>
            <a:spLocks noChangeArrowheads="1"/>
          </p:cNvSpPr>
          <p:nvPr/>
        </p:nvSpPr>
        <p:spPr bwMode="auto">
          <a:xfrm>
            <a:off x="3314700" y="4500563"/>
            <a:ext cx="274638" cy="1057275"/>
          </a:xfrm>
          <a:prstGeom prst="rect">
            <a:avLst/>
          </a:prstGeom>
          <a:solidFill>
            <a:srgbClr val="3366FF">
              <a:alpha val="25098"/>
            </a:srgbClr>
          </a:solidFill>
          <a:ln w="31750" algn="ctr">
            <a:noFill/>
            <a:miter lim="800000"/>
            <a:headEnd/>
            <a:tailEnd type="none" w="lg" len="lg"/>
          </a:ln>
        </p:spPr>
        <p:txBody>
          <a:bodyPr wrap="none" lIns="90000" tIns="46800" rIns="90000" bIns="46800" anchor="ctr"/>
          <a:lstStyle/>
          <a:p>
            <a:pPr>
              <a:lnSpc>
                <a:spcPct val="110000"/>
              </a:lnSpc>
            </a:pPr>
            <a:endParaRPr lang="en-ZA"/>
          </a:p>
        </p:txBody>
      </p:sp>
      <p:sp>
        <p:nvSpPr>
          <p:cNvPr id="517187" name="Rectangle 67"/>
          <p:cNvSpPr>
            <a:spLocks noChangeArrowheads="1"/>
          </p:cNvSpPr>
          <p:nvPr/>
        </p:nvSpPr>
        <p:spPr bwMode="auto">
          <a:xfrm>
            <a:off x="3055938" y="4337050"/>
            <a:ext cx="258762" cy="1220788"/>
          </a:xfrm>
          <a:prstGeom prst="rect">
            <a:avLst/>
          </a:prstGeom>
          <a:solidFill>
            <a:srgbClr val="3366FF">
              <a:alpha val="25098"/>
            </a:srgbClr>
          </a:solidFill>
          <a:ln w="31750" algn="ctr">
            <a:noFill/>
            <a:miter lim="800000"/>
            <a:headEnd/>
            <a:tailEnd type="none" w="lg" len="lg"/>
          </a:ln>
        </p:spPr>
        <p:txBody>
          <a:bodyPr wrap="none" lIns="90000" tIns="46800" rIns="90000" bIns="46800" anchor="ctr"/>
          <a:lstStyle/>
          <a:p>
            <a:pPr>
              <a:lnSpc>
                <a:spcPct val="110000"/>
              </a:lnSpc>
            </a:pPr>
            <a:endParaRPr lang="en-ZA"/>
          </a:p>
        </p:txBody>
      </p:sp>
      <p:sp>
        <p:nvSpPr>
          <p:cNvPr id="517188" name="Line 68"/>
          <p:cNvSpPr>
            <a:spLocks noChangeShapeType="1"/>
          </p:cNvSpPr>
          <p:nvPr/>
        </p:nvSpPr>
        <p:spPr bwMode="auto">
          <a:xfrm>
            <a:off x="3055938" y="4335463"/>
            <a:ext cx="261937" cy="0"/>
          </a:xfrm>
          <a:prstGeom prst="line">
            <a:avLst/>
          </a:prstGeom>
          <a:noFill/>
          <a:ln w="31750">
            <a:solidFill>
              <a:srgbClr val="00CC00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517189" name="Line 69"/>
          <p:cNvSpPr>
            <a:spLocks noChangeShapeType="1"/>
          </p:cNvSpPr>
          <p:nvPr/>
        </p:nvSpPr>
        <p:spPr bwMode="auto">
          <a:xfrm>
            <a:off x="3308350" y="4494213"/>
            <a:ext cx="277813" cy="1587"/>
          </a:xfrm>
          <a:prstGeom prst="line">
            <a:avLst/>
          </a:prstGeom>
          <a:noFill/>
          <a:ln w="31750">
            <a:solidFill>
              <a:srgbClr val="00CC00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517190" name="Rectangle 70"/>
          <p:cNvSpPr>
            <a:spLocks noChangeArrowheads="1"/>
          </p:cNvSpPr>
          <p:nvPr/>
        </p:nvSpPr>
        <p:spPr bwMode="auto">
          <a:xfrm>
            <a:off x="3854450" y="4402138"/>
            <a:ext cx="265113" cy="1155700"/>
          </a:xfrm>
          <a:prstGeom prst="rect">
            <a:avLst/>
          </a:prstGeom>
          <a:solidFill>
            <a:srgbClr val="3366FF">
              <a:alpha val="25098"/>
            </a:srgbClr>
          </a:solidFill>
          <a:ln w="31750" algn="ctr">
            <a:noFill/>
            <a:miter lim="800000"/>
            <a:headEnd/>
            <a:tailEnd type="none" w="lg" len="lg"/>
          </a:ln>
        </p:spPr>
        <p:txBody>
          <a:bodyPr wrap="none" lIns="90000" tIns="46800" rIns="90000" bIns="46800" anchor="ctr"/>
          <a:lstStyle/>
          <a:p>
            <a:pPr>
              <a:lnSpc>
                <a:spcPct val="110000"/>
              </a:lnSpc>
            </a:pPr>
            <a:endParaRPr lang="en-ZA"/>
          </a:p>
        </p:txBody>
      </p:sp>
      <p:sp>
        <p:nvSpPr>
          <p:cNvPr id="517191" name="Rectangle 71"/>
          <p:cNvSpPr>
            <a:spLocks noChangeArrowheads="1"/>
          </p:cNvSpPr>
          <p:nvPr/>
        </p:nvSpPr>
        <p:spPr bwMode="auto">
          <a:xfrm>
            <a:off x="3590925" y="4521200"/>
            <a:ext cx="258763" cy="1036638"/>
          </a:xfrm>
          <a:prstGeom prst="rect">
            <a:avLst/>
          </a:prstGeom>
          <a:solidFill>
            <a:srgbClr val="3366FF">
              <a:alpha val="25098"/>
            </a:srgbClr>
          </a:solidFill>
          <a:ln w="31750" algn="ctr">
            <a:noFill/>
            <a:miter lim="800000"/>
            <a:headEnd/>
            <a:tailEnd type="none" w="lg" len="lg"/>
          </a:ln>
        </p:spPr>
        <p:txBody>
          <a:bodyPr wrap="none" lIns="90000" tIns="46800" rIns="90000" bIns="46800" anchor="ctr"/>
          <a:lstStyle/>
          <a:p>
            <a:pPr>
              <a:lnSpc>
                <a:spcPct val="110000"/>
              </a:lnSpc>
            </a:pPr>
            <a:endParaRPr lang="en-ZA"/>
          </a:p>
        </p:txBody>
      </p:sp>
      <p:sp>
        <p:nvSpPr>
          <p:cNvPr id="517192" name="Line 72"/>
          <p:cNvSpPr>
            <a:spLocks noChangeShapeType="1"/>
          </p:cNvSpPr>
          <p:nvPr/>
        </p:nvSpPr>
        <p:spPr bwMode="auto">
          <a:xfrm>
            <a:off x="3590925" y="4513263"/>
            <a:ext cx="258763" cy="1587"/>
          </a:xfrm>
          <a:prstGeom prst="line">
            <a:avLst/>
          </a:prstGeom>
          <a:noFill/>
          <a:ln w="31750">
            <a:solidFill>
              <a:srgbClr val="00CC00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517193" name="Line 73"/>
          <p:cNvSpPr>
            <a:spLocks noChangeShapeType="1"/>
          </p:cNvSpPr>
          <p:nvPr/>
        </p:nvSpPr>
        <p:spPr bwMode="auto">
          <a:xfrm>
            <a:off x="3848100" y="4395788"/>
            <a:ext cx="268288" cy="1587"/>
          </a:xfrm>
          <a:prstGeom prst="line">
            <a:avLst/>
          </a:prstGeom>
          <a:noFill/>
          <a:ln w="31750">
            <a:solidFill>
              <a:srgbClr val="00CC00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graphicFrame>
        <p:nvGraphicFramePr>
          <p:cNvPr id="517198" name="Object 91"/>
          <p:cNvGraphicFramePr>
            <a:graphicFrameLocks noChangeAspect="1"/>
          </p:cNvGraphicFramePr>
          <p:nvPr/>
        </p:nvGraphicFramePr>
        <p:xfrm>
          <a:off x="1614488" y="2382838"/>
          <a:ext cx="71755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7235" name="Equation" r:id="rId4" imgW="7175500" imgH="444500" progId="Equation.DSMT4">
                  <p:embed/>
                </p:oleObj>
              </mc:Choice>
              <mc:Fallback>
                <p:oleObj name="Equation" r:id="rId4" imgW="7175500" imgH="444500" progId="Equation.DSMT4">
                  <p:embed/>
                  <p:pic>
                    <p:nvPicPr>
                      <p:cNvPr id="0" name="Picture 9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4488" y="2382838"/>
                        <a:ext cx="71755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7203" name="Object 92"/>
          <p:cNvGraphicFramePr>
            <a:graphicFrameLocks noChangeAspect="1"/>
          </p:cNvGraphicFramePr>
          <p:nvPr/>
        </p:nvGraphicFramePr>
        <p:xfrm>
          <a:off x="5768975" y="4175125"/>
          <a:ext cx="30861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7236" name="Equation" r:id="rId6" imgW="3086100" imgH="901700" progId="Equation.DSMT4">
                  <p:embed/>
                </p:oleObj>
              </mc:Choice>
              <mc:Fallback>
                <p:oleObj name="Equation" r:id="rId6" imgW="3086100" imgH="901700" progId="Equation.DSMT4">
                  <p:embed/>
                  <p:pic>
                    <p:nvPicPr>
                      <p:cNvPr id="0" name="Picture 9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68975" y="4175125"/>
                        <a:ext cx="3086100" cy="901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7204" name="Freeform 84"/>
          <p:cNvSpPr>
            <a:spLocks/>
          </p:cNvSpPr>
          <p:nvPr/>
        </p:nvSpPr>
        <p:spPr bwMode="auto">
          <a:xfrm>
            <a:off x="1987550" y="3616325"/>
            <a:ext cx="2146300" cy="1949450"/>
          </a:xfrm>
          <a:custGeom>
            <a:avLst/>
            <a:gdLst>
              <a:gd name="T0" fmla="*/ 0 w 1352"/>
              <a:gd name="T1" fmla="*/ 2147483647 h 1228"/>
              <a:gd name="T2" fmla="*/ 2147483647 w 1352"/>
              <a:gd name="T3" fmla="*/ 0 h 1228"/>
              <a:gd name="T4" fmla="*/ 2147483647 w 1352"/>
              <a:gd name="T5" fmla="*/ 2147483647 h 1228"/>
              <a:gd name="T6" fmla="*/ 2147483647 w 1352"/>
              <a:gd name="T7" fmla="*/ 2147483647 h 1228"/>
              <a:gd name="T8" fmla="*/ 2147483647 w 1352"/>
              <a:gd name="T9" fmla="*/ 2147483647 h 1228"/>
              <a:gd name="T10" fmla="*/ 0 w 1352"/>
              <a:gd name="T11" fmla="*/ 2147483647 h 1228"/>
              <a:gd name="T12" fmla="*/ 0 w 1352"/>
              <a:gd name="T13" fmla="*/ 2147483647 h 1228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352"/>
              <a:gd name="T22" fmla="*/ 0 h 1228"/>
              <a:gd name="T23" fmla="*/ 1352 w 1352"/>
              <a:gd name="T24" fmla="*/ 1228 h 1228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352" h="1228">
                <a:moveTo>
                  <a:pt x="0" y="428"/>
                </a:moveTo>
                <a:cubicBezTo>
                  <a:pt x="37" y="224"/>
                  <a:pt x="124" y="0"/>
                  <a:pt x="224" y="0"/>
                </a:cubicBezTo>
                <a:cubicBezTo>
                  <a:pt x="324" y="0"/>
                  <a:pt x="816" y="584"/>
                  <a:pt x="988" y="584"/>
                </a:cubicBezTo>
                <a:cubicBezTo>
                  <a:pt x="1160" y="584"/>
                  <a:pt x="1292" y="480"/>
                  <a:pt x="1352" y="428"/>
                </a:cubicBezTo>
                <a:cubicBezTo>
                  <a:pt x="1352" y="828"/>
                  <a:pt x="1352" y="1228"/>
                  <a:pt x="1352" y="1228"/>
                </a:cubicBezTo>
                <a:lnTo>
                  <a:pt x="0" y="1228"/>
                </a:lnTo>
                <a:cubicBezTo>
                  <a:pt x="0" y="1228"/>
                  <a:pt x="0" y="428"/>
                  <a:pt x="0" y="428"/>
                </a:cubicBezTo>
                <a:close/>
              </a:path>
            </a:pathLst>
          </a:custGeom>
          <a:solidFill>
            <a:srgbClr val="3366FF">
              <a:alpha val="25098"/>
            </a:srgbClr>
          </a:solidFill>
          <a:ln w="31750">
            <a:noFill/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517269" name="Line 9"/>
          <p:cNvSpPr>
            <a:spLocks noChangeShapeType="1"/>
          </p:cNvSpPr>
          <p:nvPr/>
        </p:nvSpPr>
        <p:spPr bwMode="auto">
          <a:xfrm>
            <a:off x="1123950" y="5565775"/>
            <a:ext cx="3648075" cy="3175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517270" name="Line 15"/>
          <p:cNvSpPr>
            <a:spLocks noChangeShapeType="1"/>
          </p:cNvSpPr>
          <p:nvPr/>
        </p:nvSpPr>
        <p:spPr bwMode="auto">
          <a:xfrm>
            <a:off x="1992313" y="5568950"/>
            <a:ext cx="0" cy="82550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517271" name="Line 16"/>
          <p:cNvSpPr>
            <a:spLocks noChangeShapeType="1"/>
          </p:cNvSpPr>
          <p:nvPr/>
        </p:nvSpPr>
        <p:spPr bwMode="auto">
          <a:xfrm>
            <a:off x="1635125" y="5568950"/>
            <a:ext cx="0" cy="82550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517272" name="Line 17"/>
          <p:cNvSpPr>
            <a:spLocks noChangeShapeType="1"/>
          </p:cNvSpPr>
          <p:nvPr/>
        </p:nvSpPr>
        <p:spPr bwMode="auto">
          <a:xfrm>
            <a:off x="2708275" y="5568950"/>
            <a:ext cx="0" cy="82550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517273" name="Line 18"/>
          <p:cNvSpPr>
            <a:spLocks noChangeShapeType="1"/>
          </p:cNvSpPr>
          <p:nvPr/>
        </p:nvSpPr>
        <p:spPr bwMode="auto">
          <a:xfrm>
            <a:off x="2349500" y="5568950"/>
            <a:ext cx="0" cy="82550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517274" name="Line 19"/>
          <p:cNvSpPr>
            <a:spLocks noChangeShapeType="1"/>
          </p:cNvSpPr>
          <p:nvPr/>
        </p:nvSpPr>
        <p:spPr bwMode="auto">
          <a:xfrm>
            <a:off x="3065463" y="5568950"/>
            <a:ext cx="0" cy="82550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517275" name="Line 20"/>
          <p:cNvSpPr>
            <a:spLocks noChangeShapeType="1"/>
          </p:cNvSpPr>
          <p:nvPr/>
        </p:nvSpPr>
        <p:spPr bwMode="auto">
          <a:xfrm>
            <a:off x="4138613" y="5568950"/>
            <a:ext cx="0" cy="82550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517276" name="Line 21"/>
          <p:cNvSpPr>
            <a:spLocks noChangeShapeType="1"/>
          </p:cNvSpPr>
          <p:nvPr/>
        </p:nvSpPr>
        <p:spPr bwMode="auto">
          <a:xfrm>
            <a:off x="3781425" y="5568950"/>
            <a:ext cx="0" cy="82550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517277" name="Line 22"/>
          <p:cNvSpPr>
            <a:spLocks noChangeShapeType="1"/>
          </p:cNvSpPr>
          <p:nvPr/>
        </p:nvSpPr>
        <p:spPr bwMode="auto">
          <a:xfrm>
            <a:off x="3422650" y="5568950"/>
            <a:ext cx="0" cy="82550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517278" name="Rectangle 23"/>
          <p:cNvSpPr>
            <a:spLocks noChangeArrowheads="1"/>
          </p:cNvSpPr>
          <p:nvPr/>
        </p:nvSpPr>
        <p:spPr bwMode="auto">
          <a:xfrm>
            <a:off x="4586288" y="5345113"/>
            <a:ext cx="981075" cy="39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 indent="1588">
              <a:lnSpc>
                <a:spcPct val="110000"/>
              </a:lnSpc>
            </a:pPr>
            <a:r>
              <a:rPr lang="en-US" sz="1800" b="1" i="1">
                <a:solidFill>
                  <a:srgbClr val="000066"/>
                </a:solidFill>
                <a:latin typeface="Times New Roman" pitchFamily="18" charset="0"/>
              </a:rPr>
              <a:t>t  </a:t>
            </a:r>
            <a:r>
              <a:rPr lang="en-US" sz="1800" b="1">
                <a:solidFill>
                  <a:srgbClr val="000066"/>
                </a:solidFill>
                <a:latin typeface="Times New Roman" pitchFamily="18" charset="0"/>
              </a:rPr>
              <a:t>(s)</a:t>
            </a:r>
            <a:endParaRPr lang="en-US" sz="1800" b="1" i="1">
              <a:solidFill>
                <a:srgbClr val="000066"/>
              </a:solidFill>
              <a:latin typeface="Times New Roman" pitchFamily="18" charset="0"/>
            </a:endParaRPr>
          </a:p>
        </p:txBody>
      </p:sp>
      <p:sp>
        <p:nvSpPr>
          <p:cNvPr id="517279" name="Rectangle 85"/>
          <p:cNvSpPr>
            <a:spLocks noChangeArrowheads="1"/>
          </p:cNvSpPr>
          <p:nvPr/>
        </p:nvSpPr>
        <p:spPr bwMode="auto">
          <a:xfrm>
            <a:off x="1714500" y="5551488"/>
            <a:ext cx="555625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>
              <a:lnSpc>
                <a:spcPct val="105000"/>
              </a:lnSpc>
            </a:pPr>
            <a:r>
              <a:rPr lang="en-GB" sz="2000" b="1" i="1">
                <a:solidFill>
                  <a:srgbClr val="000000"/>
                </a:solidFill>
                <a:latin typeface="Times New Roman" pitchFamily="18" charset="0"/>
              </a:rPr>
              <a:t>t</a:t>
            </a:r>
            <a:r>
              <a:rPr lang="en-GB" sz="2000" b="1" i="1" baseline="-25000">
                <a:solidFill>
                  <a:srgbClr val="000000"/>
                </a:solidFill>
                <a:latin typeface="Times New Roman" pitchFamily="18" charset="0"/>
              </a:rPr>
              <a:t>i</a:t>
            </a:r>
            <a:endParaRPr lang="en-US" sz="2000" b="1" i="1" baseline="-250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517280" name="Rectangle 86"/>
          <p:cNvSpPr>
            <a:spLocks noChangeArrowheads="1"/>
          </p:cNvSpPr>
          <p:nvPr/>
        </p:nvSpPr>
        <p:spPr bwMode="auto">
          <a:xfrm>
            <a:off x="3851275" y="5551488"/>
            <a:ext cx="555625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>
              <a:lnSpc>
                <a:spcPct val="105000"/>
              </a:lnSpc>
            </a:pPr>
            <a:r>
              <a:rPr lang="en-GB" sz="2000" b="1" i="1">
                <a:solidFill>
                  <a:srgbClr val="000000"/>
                </a:solidFill>
                <a:latin typeface="Times New Roman" pitchFamily="18" charset="0"/>
              </a:rPr>
              <a:t>t</a:t>
            </a:r>
            <a:r>
              <a:rPr lang="en-GB" sz="2000" b="1" i="1" baseline="-25000">
                <a:solidFill>
                  <a:srgbClr val="000000"/>
                </a:solidFill>
                <a:latin typeface="Times New Roman" pitchFamily="18" charset="0"/>
              </a:rPr>
              <a:t>f</a:t>
            </a:r>
            <a:endParaRPr lang="en-US" sz="2000" b="1" i="1" baseline="-25000">
              <a:solidFill>
                <a:srgbClr val="000000"/>
              </a:solidFill>
              <a:latin typeface="Times New Roman" pitchFamily="18" charset="0"/>
            </a:endParaRPr>
          </a:p>
        </p:txBody>
      </p:sp>
      <p:graphicFrame>
        <p:nvGraphicFramePr>
          <p:cNvPr id="517207" name="Object 93"/>
          <p:cNvGraphicFramePr>
            <a:graphicFrameLocks noChangeAspect="1"/>
          </p:cNvGraphicFramePr>
          <p:nvPr/>
        </p:nvGraphicFramePr>
        <p:xfrm>
          <a:off x="6678613" y="5241925"/>
          <a:ext cx="18796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7237" name="Equation" r:id="rId8" imgW="1879600" imgH="901700" progId="Equation.DSMT4">
                  <p:embed/>
                </p:oleObj>
              </mc:Choice>
              <mc:Fallback>
                <p:oleObj name="Equation" r:id="rId8" imgW="1879600" imgH="901700" progId="Equation.DSMT4">
                  <p:embed/>
                  <p:pic>
                    <p:nvPicPr>
                      <p:cNvPr id="0" name="Picture 9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78613" y="5241925"/>
                        <a:ext cx="1879600" cy="901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7208" name="Rectangle 88"/>
          <p:cNvSpPr>
            <a:spLocks noChangeArrowheads="1"/>
          </p:cNvSpPr>
          <p:nvPr/>
        </p:nvSpPr>
        <p:spPr bwMode="auto">
          <a:xfrm>
            <a:off x="6545263" y="5226050"/>
            <a:ext cx="2192337" cy="974725"/>
          </a:xfrm>
          <a:prstGeom prst="rect">
            <a:avLst/>
          </a:prstGeom>
          <a:noFill/>
          <a:ln w="25400" algn="ctr">
            <a:solidFill>
              <a:srgbClr val="FF0000"/>
            </a:solidFill>
            <a:miter lim="800000"/>
            <a:headEnd/>
            <a:tailEnd/>
          </a:ln>
        </p:spPr>
        <p:txBody>
          <a:bodyPr wrap="none" lIns="90000" tIns="46800" rIns="90000" bIns="46800" anchor="ctr"/>
          <a:lstStyle/>
          <a:p>
            <a:pPr>
              <a:lnSpc>
                <a:spcPct val="110000"/>
              </a:lnSpc>
            </a:pPr>
            <a:endParaRPr lang="en-ZA"/>
          </a:p>
        </p:txBody>
      </p:sp>
      <p:sp>
        <p:nvSpPr>
          <p:cNvPr id="517209" name="Rectangle 89"/>
          <p:cNvSpPr>
            <a:spLocks noChangeArrowheads="1"/>
          </p:cNvSpPr>
          <p:nvPr/>
        </p:nvSpPr>
        <p:spPr bwMode="auto">
          <a:xfrm>
            <a:off x="5667375" y="5399088"/>
            <a:ext cx="3286125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SzPct val="80000"/>
              <a:buFont typeface="Arial" charset="0"/>
              <a:buNone/>
            </a:pPr>
            <a:r>
              <a:rPr lang="en-US" sz="2400">
                <a:solidFill>
                  <a:srgbClr val="000066"/>
                </a:solidFill>
              </a:rPr>
              <a:t>So</a:t>
            </a:r>
          </a:p>
        </p:txBody>
      </p:sp>
      <p:graphicFrame>
        <p:nvGraphicFramePr>
          <p:cNvPr id="517210" name="Object 94"/>
          <p:cNvGraphicFramePr>
            <a:graphicFrameLocks noChangeAspect="1"/>
          </p:cNvGraphicFramePr>
          <p:nvPr/>
        </p:nvGraphicFramePr>
        <p:xfrm>
          <a:off x="5915025" y="2859088"/>
          <a:ext cx="24511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7238" name="Equation" r:id="rId10" imgW="2451100" imgH="736600" progId="Equation.DSMT4">
                  <p:embed/>
                </p:oleObj>
              </mc:Choice>
              <mc:Fallback>
                <p:oleObj name="Equation" r:id="rId10" imgW="2451100" imgH="736600" progId="Equation.DSMT4">
                  <p:embed/>
                  <p:pic>
                    <p:nvPicPr>
                      <p:cNvPr id="0" name="Picture 9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15025" y="2859088"/>
                        <a:ext cx="2451100" cy="736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17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17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17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17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17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17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1719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17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2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3000"/>
                                        <p:tgtEl>
                                          <p:spTgt spid="517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517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17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32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17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51720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17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1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1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517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51720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17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1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1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51" presetID="10" presetClass="entr" presetSubtype="0" fill="hold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51720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17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517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517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1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1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517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0" presetClass="entr" presetSubtype="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1000"/>
                                        <p:tgtEl>
                                          <p:spTgt spid="517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1" presetClass="entr" presetSubtype="0" fill="hold" grpId="0" nodeType="withEffect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1" presetClass="entr" presetSubtype="0" fill="hold" grpId="0" nodeType="withEffect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7" dur="1000"/>
                                        <p:tgtEl>
                                          <p:spTgt spid="5171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1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0" dur="1000"/>
                                        <p:tgtEl>
                                          <p:spTgt spid="5171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17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3" dur="1000"/>
                                        <p:tgtEl>
                                          <p:spTgt spid="5171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1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6" dur="1000"/>
                                        <p:tgtEl>
                                          <p:spTgt spid="5171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17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9" dur="1000"/>
                                        <p:tgtEl>
                                          <p:spTgt spid="5171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1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2" dur="1000"/>
                                        <p:tgtEl>
                                          <p:spTgt spid="5171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17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5" dur="1000"/>
                                        <p:tgtEl>
                                          <p:spTgt spid="5171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1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55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8" dur="3000"/>
                                        <p:tgtEl>
                                          <p:spTgt spid="5171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3000"/>
                                        <p:tgtEl>
                                          <p:spTgt spid="5171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0" dur="3000"/>
                                        <p:tgtEl>
                                          <p:spTgt spid="5171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51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2" presetID="55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3" dur="3000"/>
                                        <p:tgtEl>
                                          <p:spTgt spid="5171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3000"/>
                                        <p:tgtEl>
                                          <p:spTgt spid="5171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5" dur="3000"/>
                                        <p:tgtEl>
                                          <p:spTgt spid="5171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517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55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8" dur="3000"/>
                                        <p:tgtEl>
                                          <p:spTgt spid="5171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3000"/>
                                        <p:tgtEl>
                                          <p:spTgt spid="5171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40" dur="3000"/>
                                        <p:tgtEl>
                                          <p:spTgt spid="5171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517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2" presetID="55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3" dur="3000"/>
                                        <p:tgtEl>
                                          <p:spTgt spid="5171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3000"/>
                                        <p:tgtEl>
                                          <p:spTgt spid="5171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45" dur="3000"/>
                                        <p:tgtEl>
                                          <p:spTgt spid="5171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517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55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8" dur="3000"/>
                                        <p:tgtEl>
                                          <p:spTgt spid="5171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3000"/>
                                        <p:tgtEl>
                                          <p:spTgt spid="5171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0" dur="3000"/>
                                        <p:tgtEl>
                                          <p:spTgt spid="5171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517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2" presetID="55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3" dur="3000"/>
                                        <p:tgtEl>
                                          <p:spTgt spid="5171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3000"/>
                                        <p:tgtEl>
                                          <p:spTgt spid="5171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5" dur="3000"/>
                                        <p:tgtEl>
                                          <p:spTgt spid="5171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517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55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8" dur="3000"/>
                                        <p:tgtEl>
                                          <p:spTgt spid="5171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3000"/>
                                        <p:tgtEl>
                                          <p:spTgt spid="5171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0" dur="3000"/>
                                        <p:tgtEl>
                                          <p:spTgt spid="5171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517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2" presetID="55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3" dur="3000"/>
                                        <p:tgtEl>
                                          <p:spTgt spid="5171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3000"/>
                                        <p:tgtEl>
                                          <p:spTgt spid="5171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5" dur="3000"/>
                                        <p:tgtEl>
                                          <p:spTgt spid="5171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517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7" presetID="55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8" dur="3000"/>
                                        <p:tgtEl>
                                          <p:spTgt spid="5172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3000"/>
                                        <p:tgtEl>
                                          <p:spTgt spid="5172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70" dur="3000"/>
                                        <p:tgtEl>
                                          <p:spTgt spid="5172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517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2" presetID="55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73" dur="3000"/>
                                        <p:tgtEl>
                                          <p:spTgt spid="5171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4" dur="3000"/>
                                        <p:tgtEl>
                                          <p:spTgt spid="5171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75" dur="3000"/>
                                        <p:tgtEl>
                                          <p:spTgt spid="5171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517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7" presetID="55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78" dur="3000"/>
                                        <p:tgtEl>
                                          <p:spTgt spid="5171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9" dur="3000"/>
                                        <p:tgtEl>
                                          <p:spTgt spid="5171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0" dur="3000"/>
                                        <p:tgtEl>
                                          <p:spTgt spid="5171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517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2" presetID="55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3" dur="3000"/>
                                        <p:tgtEl>
                                          <p:spTgt spid="5171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4" dur="3000"/>
                                        <p:tgtEl>
                                          <p:spTgt spid="5171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5" dur="3000"/>
                                        <p:tgtEl>
                                          <p:spTgt spid="5171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517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7" presetID="55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8" dur="3000"/>
                                        <p:tgtEl>
                                          <p:spTgt spid="5171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9" dur="3000"/>
                                        <p:tgtEl>
                                          <p:spTgt spid="5171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90" dur="3000"/>
                                        <p:tgtEl>
                                          <p:spTgt spid="5171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517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2" presetID="55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93" dur="3000"/>
                                        <p:tgtEl>
                                          <p:spTgt spid="5171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4" dur="3000"/>
                                        <p:tgtEl>
                                          <p:spTgt spid="5171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95" dur="3000"/>
                                        <p:tgtEl>
                                          <p:spTgt spid="5171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517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7" presetID="55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98" dur="3000"/>
                                        <p:tgtEl>
                                          <p:spTgt spid="5171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9" dur="3000"/>
                                        <p:tgtEl>
                                          <p:spTgt spid="5171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00" dur="3000"/>
                                        <p:tgtEl>
                                          <p:spTgt spid="5171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517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2" presetID="55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03" dur="3000"/>
                                        <p:tgtEl>
                                          <p:spTgt spid="5171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4" dur="3000"/>
                                        <p:tgtEl>
                                          <p:spTgt spid="5171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05" dur="3000"/>
                                        <p:tgtEl>
                                          <p:spTgt spid="5171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51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7" presetID="55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08" dur="3000"/>
                                        <p:tgtEl>
                                          <p:spTgt spid="5171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9" dur="3000"/>
                                        <p:tgtEl>
                                          <p:spTgt spid="5171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10" dur="3000"/>
                                        <p:tgtEl>
                                          <p:spTgt spid="5171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51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4" dur="2000"/>
                                        <p:tgtEl>
                                          <p:spTgt spid="517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5" fill="hold">
                      <p:stCondLst>
                        <p:cond delay="indefinite"/>
                      </p:stCondLst>
                      <p:childTnLst>
                        <p:par>
                          <p:cTn id="216" fill="hold">
                            <p:stCondLst>
                              <p:cond delay="0"/>
                            </p:stCondLst>
                            <p:childTnLst>
                              <p:par>
                                <p:cTn id="2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1" fill="hold">
                            <p:stCondLst>
                              <p:cond delay="0"/>
                            </p:stCondLst>
                            <p:childTnLst>
                              <p:par>
                                <p:cTn id="22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4" dur="500"/>
                                        <p:tgtEl>
                                          <p:spTgt spid="517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7201" grpId="1"/>
      <p:bldP spid="517199" grpId="0"/>
      <p:bldP spid="517194" grpId="0" animBg="1"/>
      <p:bldP spid="517197" grpId="0" animBg="1"/>
      <p:bldP spid="517195" grpId="0" animBg="1"/>
      <p:bldP spid="517196" grpId="0" animBg="1"/>
      <p:bldP spid="517171" grpId="0" animBg="1"/>
      <p:bldP spid="517159" grpId="0" animBg="1"/>
      <p:bldP spid="517162" grpId="0"/>
      <p:bldP spid="517164" grpId="0" animBg="1"/>
      <p:bldP spid="517165" grpId="0" animBg="1"/>
      <p:bldP spid="517166" grpId="0" animBg="1"/>
      <p:bldP spid="517167" grpId="0" animBg="1"/>
      <p:bldP spid="517168" grpId="0" animBg="1"/>
      <p:bldP spid="517168" grpId="1" animBg="1"/>
      <p:bldP spid="517169" grpId="0" animBg="1"/>
      <p:bldP spid="517169" grpId="1" animBg="1"/>
      <p:bldP spid="517170" grpId="0" animBg="1"/>
      <p:bldP spid="517172" grpId="0" animBg="1"/>
      <p:bldP spid="517173" grpId="0" animBg="1"/>
      <p:bldP spid="517174" grpId="0" animBg="1"/>
      <p:bldP spid="517174" grpId="1" animBg="1"/>
      <p:bldP spid="517175" grpId="0" animBg="1"/>
      <p:bldP spid="517175" grpId="1" animBg="1"/>
      <p:bldP spid="517176" grpId="0" animBg="1"/>
      <p:bldP spid="517176" grpId="1" animBg="1"/>
      <p:bldP spid="517177" grpId="0" animBg="1"/>
      <p:bldP spid="517177" grpId="1" animBg="1"/>
      <p:bldP spid="517178" grpId="0" animBg="1"/>
      <p:bldP spid="517178" grpId="1" animBg="1"/>
      <p:bldP spid="517179" grpId="0" animBg="1"/>
      <p:bldP spid="517179" grpId="1" animBg="1"/>
      <p:bldP spid="517180" grpId="0" animBg="1"/>
      <p:bldP spid="517180" grpId="1" animBg="1"/>
      <p:bldP spid="517181" grpId="0" animBg="1"/>
      <p:bldP spid="517181" grpId="1" animBg="1"/>
      <p:bldP spid="517182" grpId="0" animBg="1"/>
      <p:bldP spid="517182" grpId="1" animBg="1"/>
      <p:bldP spid="517183" grpId="0" animBg="1"/>
      <p:bldP spid="517183" grpId="1" animBg="1"/>
      <p:bldP spid="517184" grpId="0" animBg="1"/>
      <p:bldP spid="517184" grpId="1" animBg="1"/>
      <p:bldP spid="517185" grpId="0" animBg="1"/>
      <p:bldP spid="517185" grpId="1" animBg="1"/>
      <p:bldP spid="517186" grpId="0" animBg="1"/>
      <p:bldP spid="517186" grpId="1" animBg="1"/>
      <p:bldP spid="517187" grpId="0" animBg="1"/>
      <p:bldP spid="517187" grpId="1" animBg="1"/>
      <p:bldP spid="517188" grpId="0" animBg="1"/>
      <p:bldP spid="517188" grpId="1" animBg="1"/>
      <p:bldP spid="517189" grpId="0" animBg="1"/>
      <p:bldP spid="517189" grpId="1" animBg="1"/>
      <p:bldP spid="517190" grpId="0" animBg="1"/>
      <p:bldP spid="517190" grpId="1" animBg="1"/>
      <p:bldP spid="517191" grpId="0" animBg="1"/>
      <p:bldP spid="517191" grpId="1" animBg="1"/>
      <p:bldP spid="517192" grpId="0" animBg="1"/>
      <p:bldP spid="517192" grpId="1" animBg="1"/>
      <p:bldP spid="517193" grpId="0" animBg="1"/>
      <p:bldP spid="517193" grpId="1" animBg="1"/>
      <p:bldP spid="517204" grpId="0" animBg="1"/>
      <p:bldP spid="517208" grpId="0" animBg="1"/>
      <p:bldP spid="517209" grpId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1236" name="Rectangle 3"/>
          <p:cNvSpPr>
            <a:spLocks noGrp="1" noChangeArrowheads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PHY1012F</a:t>
            </a:r>
          </a:p>
        </p:txBody>
      </p:sp>
      <p:sp>
        <p:nvSpPr>
          <p:cNvPr id="521233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349EC22-B525-4FD6-97B0-4F98676E7A99}" type="slidenum">
              <a:rPr lang="en-US" smtClean="0">
                <a:latin typeface="Koala"/>
              </a:rPr>
              <a:pPr>
                <a:defRPr/>
              </a:pPr>
              <a:t>42</a:t>
            </a:fld>
            <a:endParaRPr lang="en-US" smtClean="0">
              <a:latin typeface="Koala"/>
            </a:endParaRPr>
          </a:p>
        </p:txBody>
      </p:sp>
      <p:sp>
        <p:nvSpPr>
          <p:cNvPr id="52123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INTEGRALS</a:t>
            </a:r>
          </a:p>
        </p:txBody>
      </p:sp>
      <p:sp>
        <p:nvSpPr>
          <p:cNvPr id="52123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79388" y="1343025"/>
            <a:ext cx="8774112" cy="1296988"/>
          </a:xfrm>
        </p:spPr>
        <p:txBody>
          <a:bodyPr/>
          <a:lstStyle/>
          <a:p>
            <a:pPr marL="1077913" lvl="1" indent="-898525" eaLnBrk="1" hangingPunct="1"/>
            <a:r>
              <a:rPr lang="en-US" smtClean="0"/>
              <a:t>	is called the </a:t>
            </a:r>
            <a:r>
              <a:rPr lang="en-US" smtClean="0">
                <a:solidFill>
                  <a:srgbClr val="FF0000"/>
                </a:solidFill>
              </a:rPr>
              <a:t>integral of </a:t>
            </a:r>
            <a:r>
              <a:rPr lang="en-US" b="1" i="1" smtClean="0">
                <a:solidFill>
                  <a:srgbClr val="FF0000"/>
                </a:solidFill>
                <a:latin typeface="Times New Roman" pitchFamily="18" charset="0"/>
                <a:sym typeface="Symbol" pitchFamily="18" charset="2"/>
              </a:rPr>
              <a:t>v</a:t>
            </a:r>
            <a:r>
              <a:rPr lang="en-US" b="1" i="1" baseline="-25000" smtClean="0">
                <a:solidFill>
                  <a:srgbClr val="FF0000"/>
                </a:solidFill>
                <a:latin typeface="Times New Roman" pitchFamily="18" charset="0"/>
                <a:sym typeface="Symbol" pitchFamily="18" charset="2"/>
              </a:rPr>
              <a:t>s </a:t>
            </a:r>
            <a:r>
              <a:rPr lang="en-US" b="1" i="1" smtClean="0">
                <a:solidFill>
                  <a:srgbClr val="FF0000"/>
                </a:solidFill>
                <a:latin typeface="Times New Roman" pitchFamily="18" charset="0"/>
                <a:sym typeface="Symbol" pitchFamily="18" charset="2"/>
              </a:rPr>
              <a:t>dt</a:t>
            </a:r>
            <a:r>
              <a:rPr lang="en-US" smtClean="0">
                <a:solidFill>
                  <a:srgbClr val="FF0000"/>
                </a:solidFill>
                <a:sym typeface="Symbol" pitchFamily="18" charset="2"/>
              </a:rPr>
              <a:t> from </a:t>
            </a:r>
            <a:r>
              <a:rPr lang="en-US" b="1" i="1" smtClean="0">
                <a:solidFill>
                  <a:srgbClr val="FF0000"/>
                </a:solidFill>
                <a:latin typeface="Times New Roman" pitchFamily="18" charset="0"/>
                <a:sym typeface="Symbol" pitchFamily="18" charset="2"/>
              </a:rPr>
              <a:t>t</a:t>
            </a:r>
            <a:r>
              <a:rPr lang="en-US" b="1" baseline="-25000" smtClean="0">
                <a:solidFill>
                  <a:srgbClr val="FF0000"/>
                </a:solidFill>
                <a:latin typeface="Times New Roman" pitchFamily="18" charset="0"/>
                <a:sym typeface="Symbol" pitchFamily="18" charset="2"/>
              </a:rPr>
              <a:t>i</a:t>
            </a:r>
            <a:r>
              <a:rPr lang="en-US" smtClean="0">
                <a:solidFill>
                  <a:srgbClr val="FF0000"/>
                </a:solidFill>
                <a:sym typeface="Symbol" pitchFamily="18" charset="2"/>
              </a:rPr>
              <a:t> to </a:t>
            </a:r>
            <a:r>
              <a:rPr lang="en-US" b="1" i="1" smtClean="0">
                <a:solidFill>
                  <a:srgbClr val="FF0000"/>
                </a:solidFill>
                <a:latin typeface="Times New Roman" pitchFamily="18" charset="0"/>
                <a:sym typeface="Symbol" pitchFamily="18" charset="2"/>
              </a:rPr>
              <a:t>t</a:t>
            </a:r>
            <a:r>
              <a:rPr lang="en-US" b="1" baseline="-25000" smtClean="0">
                <a:solidFill>
                  <a:srgbClr val="FF0000"/>
                </a:solidFill>
                <a:latin typeface="Times New Roman" pitchFamily="18" charset="0"/>
                <a:sym typeface="Symbol" pitchFamily="18" charset="2"/>
              </a:rPr>
              <a:t>f</a:t>
            </a:r>
            <a:r>
              <a:rPr lang="en-US" smtClean="0">
                <a:sym typeface="Symbol" pitchFamily="18" charset="2"/>
              </a:rPr>
              <a:t>.  </a:t>
            </a:r>
            <a:br>
              <a:rPr lang="en-US" smtClean="0">
                <a:sym typeface="Symbol" pitchFamily="18" charset="2"/>
              </a:rPr>
            </a:br>
            <a:r>
              <a:rPr lang="en-US" smtClean="0">
                <a:sym typeface="Symbol" pitchFamily="18" charset="2"/>
              </a:rPr>
              <a:t>Since it has two definite boundaries (</a:t>
            </a:r>
            <a:r>
              <a:rPr lang="en-US" b="1" i="1" smtClean="0">
                <a:latin typeface="Times New Roman" pitchFamily="18" charset="0"/>
                <a:sym typeface="Symbol" pitchFamily="18" charset="2"/>
              </a:rPr>
              <a:t>t</a:t>
            </a:r>
            <a:r>
              <a:rPr lang="en-US" b="1" baseline="-25000" smtClean="0">
                <a:latin typeface="Times New Roman" pitchFamily="18" charset="0"/>
                <a:sym typeface="Symbol" pitchFamily="18" charset="2"/>
              </a:rPr>
              <a:t>i</a:t>
            </a:r>
            <a:r>
              <a:rPr lang="en-US" smtClean="0">
                <a:sym typeface="Symbol" pitchFamily="18" charset="2"/>
              </a:rPr>
              <a:t> and </a:t>
            </a:r>
            <a:r>
              <a:rPr lang="en-US" b="1" i="1" smtClean="0">
                <a:latin typeface="Times New Roman" pitchFamily="18" charset="0"/>
                <a:sym typeface="Symbol" pitchFamily="18" charset="2"/>
              </a:rPr>
              <a:t>t</a:t>
            </a:r>
            <a:r>
              <a:rPr lang="en-US" b="1" baseline="-25000" smtClean="0">
                <a:latin typeface="Times New Roman" pitchFamily="18" charset="0"/>
                <a:sym typeface="Symbol" pitchFamily="18" charset="2"/>
              </a:rPr>
              <a:t>f</a:t>
            </a:r>
            <a:r>
              <a:rPr lang="en-US" smtClean="0">
                <a:sym typeface="Symbol" pitchFamily="18" charset="2"/>
              </a:rPr>
              <a:t>), it is known as a </a:t>
            </a:r>
            <a:r>
              <a:rPr lang="en-US" i="1" smtClean="0">
                <a:sym typeface="Symbol" pitchFamily="18" charset="2"/>
              </a:rPr>
              <a:t>definite</a:t>
            </a:r>
            <a:r>
              <a:rPr lang="en-US" i="1" baseline="30000" smtClean="0">
                <a:sym typeface="Symbol" pitchFamily="18" charset="2"/>
              </a:rPr>
              <a:t> </a:t>
            </a:r>
            <a:r>
              <a:rPr lang="en-US" smtClean="0">
                <a:sym typeface="Symbol" pitchFamily="18" charset="2"/>
              </a:rPr>
              <a:t> integral.</a:t>
            </a:r>
          </a:p>
        </p:txBody>
      </p:sp>
      <p:graphicFrame>
        <p:nvGraphicFramePr>
          <p:cNvPr id="521232" name="Object 16"/>
          <p:cNvGraphicFramePr>
            <a:graphicFrameLocks noChangeAspect="1"/>
          </p:cNvGraphicFramePr>
          <p:nvPr/>
        </p:nvGraphicFramePr>
        <p:xfrm>
          <a:off x="379413" y="1181100"/>
          <a:ext cx="8128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1256" name="Equation" r:id="rId4" imgW="812447" imgH="901309" progId="Equation.DSMT4">
                  <p:embed/>
                </p:oleObj>
              </mc:Choice>
              <mc:Fallback>
                <p:oleObj name="Equation" r:id="rId4" imgW="812447" imgH="901309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9413" y="1181100"/>
                        <a:ext cx="812800" cy="901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21223" name="Rectangle 7"/>
          <p:cNvSpPr>
            <a:spLocks noChangeArrowheads="1"/>
          </p:cNvSpPr>
          <p:nvPr/>
        </p:nvSpPr>
        <p:spPr bwMode="auto">
          <a:xfrm>
            <a:off x="179388" y="2757488"/>
            <a:ext cx="8774112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SzPct val="80000"/>
              <a:buFont typeface="Arial" charset="0"/>
              <a:buNone/>
            </a:pPr>
            <a:r>
              <a:rPr lang="en-US" sz="2400">
                <a:solidFill>
                  <a:srgbClr val="000066"/>
                </a:solidFill>
              </a:rPr>
              <a:t>In general (using an arbitrary function as a template), </a:t>
            </a:r>
            <a:br>
              <a:rPr lang="en-US" sz="2400">
                <a:solidFill>
                  <a:srgbClr val="000066"/>
                </a:solidFill>
              </a:rPr>
            </a:br>
            <a:endParaRPr lang="en-US" sz="2400">
              <a:solidFill>
                <a:srgbClr val="000066"/>
              </a:solidFill>
            </a:endParaRPr>
          </a:p>
        </p:txBody>
      </p:sp>
      <p:sp>
        <p:nvSpPr>
          <p:cNvPr id="521228" name="Rectangle 12"/>
          <p:cNvSpPr>
            <a:spLocks noChangeArrowheads="1"/>
          </p:cNvSpPr>
          <p:nvPr/>
        </p:nvSpPr>
        <p:spPr bwMode="auto">
          <a:xfrm>
            <a:off x="179388" y="4502150"/>
            <a:ext cx="8774112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SzPct val="80000"/>
              <a:buFont typeface="Arial" charset="0"/>
              <a:buNone/>
            </a:pPr>
            <a:r>
              <a:rPr lang="en-US" sz="2400">
                <a:solidFill>
                  <a:srgbClr val="000066"/>
                </a:solidFill>
              </a:rPr>
              <a:t>The integral of a sum is the sum of the integrals:</a:t>
            </a:r>
          </a:p>
        </p:txBody>
      </p:sp>
      <p:graphicFrame>
        <p:nvGraphicFramePr>
          <p:cNvPr id="521229" name="Object 17"/>
          <p:cNvGraphicFramePr>
            <a:graphicFrameLocks noChangeAspect="1"/>
          </p:cNvGraphicFramePr>
          <p:nvPr/>
        </p:nvGraphicFramePr>
        <p:xfrm>
          <a:off x="2633663" y="5048250"/>
          <a:ext cx="34671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1257" name="Equation" r:id="rId6" imgW="3467100" imgH="901700" progId="Equation.DSMT4">
                  <p:embed/>
                </p:oleObj>
              </mc:Choice>
              <mc:Fallback>
                <p:oleObj name="Equation" r:id="rId6" imgW="3467100" imgH="90170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33663" y="5048250"/>
                        <a:ext cx="3467100" cy="901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1231" name="Object 18"/>
          <p:cNvGraphicFramePr>
            <a:graphicFrameLocks noChangeAspect="1"/>
          </p:cNvGraphicFramePr>
          <p:nvPr/>
        </p:nvGraphicFramePr>
        <p:xfrm>
          <a:off x="4437063" y="3351213"/>
          <a:ext cx="2032000" cy="749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1258" name="Equation" r:id="rId8" imgW="2032000" imgH="749300" progId="Equation.DSMT4">
                  <p:embed/>
                </p:oleObj>
              </mc:Choice>
              <mc:Fallback>
                <p:oleObj name="Equation" r:id="rId8" imgW="2032000" imgH="74930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37063" y="3351213"/>
                        <a:ext cx="2032000" cy="749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1230" name="Object 19"/>
          <p:cNvGraphicFramePr>
            <a:graphicFrameLocks noChangeAspect="1"/>
          </p:cNvGraphicFramePr>
          <p:nvPr/>
        </p:nvGraphicFramePr>
        <p:xfrm>
          <a:off x="2265363" y="3313113"/>
          <a:ext cx="2070100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1259" name="Equation" r:id="rId10" imgW="2070100" imgH="965200" progId="Equation.DSMT4">
                  <p:embed/>
                </p:oleObj>
              </mc:Choice>
              <mc:Fallback>
                <p:oleObj name="Equation" r:id="rId10" imgW="2070100" imgH="96520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5363" y="3313113"/>
                        <a:ext cx="2070100" cy="965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1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1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1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1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1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1223" grpId="0"/>
      <p:bldP spid="521228" grpId="0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4730" name="Rectangle 3"/>
          <p:cNvSpPr>
            <a:spLocks noGrp="1" noChangeArrowheads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PHY1012F</a:t>
            </a:r>
          </a:p>
        </p:txBody>
      </p:sp>
      <p:sp>
        <p:nvSpPr>
          <p:cNvPr id="584726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7D045949-DB10-48FD-AE8F-69FFD313F209}" type="slidenum">
              <a:rPr lang="en-US" smtClean="0">
                <a:latin typeface="Koala"/>
              </a:rPr>
              <a:pPr>
                <a:defRPr/>
              </a:pPr>
              <a:t>43</a:t>
            </a:fld>
            <a:endParaRPr lang="en-US" smtClean="0">
              <a:latin typeface="Koala"/>
            </a:endParaRPr>
          </a:p>
        </p:txBody>
      </p:sp>
      <p:graphicFrame>
        <p:nvGraphicFramePr>
          <p:cNvPr id="584706" name="Object 21"/>
          <p:cNvGraphicFramePr>
            <a:graphicFrameLocks noChangeAspect="1"/>
          </p:cNvGraphicFramePr>
          <p:nvPr/>
        </p:nvGraphicFramePr>
        <p:xfrm>
          <a:off x="547688" y="4057650"/>
          <a:ext cx="9398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4755" name="Equation" r:id="rId4" imgW="939800" imgH="939800" progId="Equation.DSMT4">
                  <p:embed/>
                </p:oleObj>
              </mc:Choice>
              <mc:Fallback>
                <p:oleObj name="Equation" r:id="rId4" imgW="939800" imgH="939800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7688" y="4057650"/>
                        <a:ext cx="939800" cy="939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84707" name="Rectangle 3"/>
          <p:cNvSpPr>
            <a:spLocks noChangeArrowheads="1"/>
          </p:cNvSpPr>
          <p:nvPr/>
        </p:nvSpPr>
        <p:spPr bwMode="auto">
          <a:xfrm>
            <a:off x="1876425" y="4194175"/>
            <a:ext cx="411163" cy="376238"/>
          </a:xfrm>
          <a:prstGeom prst="rect">
            <a:avLst/>
          </a:prstGeom>
          <a:noFill/>
          <a:ln w="31750" algn="ctr">
            <a:noFill/>
            <a:miter lim="800000"/>
            <a:headEnd/>
            <a:tailEnd type="none" w="lg" len="lg"/>
          </a:ln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10000"/>
              </a:lnSpc>
            </a:pPr>
            <a:r>
              <a:rPr lang="en-US" sz="2600" b="1" baseline="300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+1</a:t>
            </a:r>
          </a:p>
        </p:txBody>
      </p:sp>
      <p:sp>
        <p:nvSpPr>
          <p:cNvPr id="584708" name="Rectangle 4"/>
          <p:cNvSpPr>
            <a:spLocks noChangeArrowheads="1"/>
          </p:cNvSpPr>
          <p:nvPr/>
        </p:nvSpPr>
        <p:spPr bwMode="auto">
          <a:xfrm>
            <a:off x="466725" y="3346450"/>
            <a:ext cx="3335338" cy="528638"/>
          </a:xfrm>
          <a:prstGeom prst="rect">
            <a:avLst/>
          </a:prstGeom>
          <a:noFill/>
          <a:ln w="31750" algn="ctr">
            <a:noFill/>
            <a:miter lim="800000"/>
            <a:headEnd/>
            <a:tailEnd type="none" w="lg" len="lg"/>
          </a:ln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10000"/>
              </a:lnSpc>
            </a:pPr>
            <a:r>
              <a:rPr lang="en-ZA" sz="2400">
                <a:solidFill>
                  <a:srgbClr val="000066"/>
                </a:solidFill>
              </a:rPr>
              <a:t>To integrate </a:t>
            </a:r>
            <a:r>
              <a:rPr lang="en-US" sz="2600" b="1" i="1">
                <a:solidFill>
                  <a:srgbClr val="000066"/>
                </a:solidFill>
                <a:latin typeface="Times New Roman" pitchFamily="18" charset="0"/>
              </a:rPr>
              <a:t>u = ct</a:t>
            </a:r>
            <a:r>
              <a:rPr lang="en-US" sz="2600" b="1" i="1" baseline="30000">
                <a:solidFill>
                  <a:srgbClr val="000066"/>
                </a:solidFill>
                <a:latin typeface="Times New Roman" pitchFamily="18" charset="0"/>
              </a:rPr>
              <a:t>n</a:t>
            </a:r>
            <a:r>
              <a:rPr lang="en-ZA" sz="2400">
                <a:solidFill>
                  <a:srgbClr val="000066"/>
                </a:solidFill>
              </a:rPr>
              <a:t> …</a:t>
            </a:r>
            <a:endParaRPr lang="en-US" sz="2400">
              <a:solidFill>
                <a:srgbClr val="000066"/>
              </a:solidFill>
            </a:endParaRPr>
          </a:p>
        </p:txBody>
      </p:sp>
      <p:sp>
        <p:nvSpPr>
          <p:cNvPr id="584709" name="Rectangle 5"/>
          <p:cNvSpPr>
            <a:spLocks noChangeArrowheads="1"/>
          </p:cNvSpPr>
          <p:nvPr/>
        </p:nvSpPr>
        <p:spPr bwMode="auto">
          <a:xfrm>
            <a:off x="1319213" y="2076450"/>
            <a:ext cx="539750" cy="528638"/>
          </a:xfrm>
          <a:prstGeom prst="rect">
            <a:avLst/>
          </a:prstGeom>
          <a:noFill/>
          <a:ln w="31750" algn="ctr">
            <a:noFill/>
            <a:miter lim="800000"/>
            <a:headEnd/>
            <a:tailEnd type="none" w="lg" len="lg"/>
          </a:ln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10000"/>
              </a:lnSpc>
            </a:pPr>
            <a:r>
              <a:rPr lang="en-US" sz="2600" b="1" i="1">
                <a:solidFill>
                  <a:srgbClr val="000066"/>
                </a:solidFill>
                <a:latin typeface="Times New Roman" pitchFamily="18" charset="0"/>
              </a:rPr>
              <a:t>ct</a:t>
            </a:r>
            <a:r>
              <a:rPr lang="en-US" sz="2600" b="1" i="1" baseline="30000">
                <a:solidFill>
                  <a:srgbClr val="000066"/>
                </a:solidFill>
                <a:latin typeface="Times New Roman" pitchFamily="18" charset="0"/>
              </a:rPr>
              <a:t>n</a:t>
            </a:r>
          </a:p>
        </p:txBody>
      </p:sp>
      <p:sp>
        <p:nvSpPr>
          <p:cNvPr id="584735" name="Rectangle 6"/>
          <p:cNvSpPr>
            <a:spLocks noGrp="1" noChangeArrowheads="1"/>
          </p:cNvSpPr>
          <p:nvPr>
            <p:ph type="title" idx="4294967295"/>
          </p:nvPr>
        </p:nvSpPr>
        <p:spPr>
          <a:xfrm>
            <a:off x="187325" y="574675"/>
            <a:ext cx="8766175" cy="655638"/>
          </a:xfrm>
        </p:spPr>
        <p:txBody>
          <a:bodyPr/>
          <a:lstStyle/>
          <a:p>
            <a:pPr eaLnBrk="1" hangingPunct="1"/>
            <a:r>
              <a:rPr lang="en-ZA" sz="2400" smtClean="0"/>
              <a:t>DIFFERENTIATION AND INTEGRATION FOR DUMMIES</a:t>
            </a:r>
            <a:endParaRPr lang="en-US" sz="2400" smtClean="0"/>
          </a:p>
        </p:txBody>
      </p:sp>
      <p:sp>
        <p:nvSpPr>
          <p:cNvPr id="584736" name="Rectangle 7"/>
          <p:cNvSpPr>
            <a:spLocks noChangeArrowheads="1"/>
          </p:cNvSpPr>
          <p:nvPr/>
        </p:nvSpPr>
        <p:spPr bwMode="auto">
          <a:xfrm>
            <a:off x="466725" y="1316038"/>
            <a:ext cx="3802063" cy="528637"/>
          </a:xfrm>
          <a:prstGeom prst="rect">
            <a:avLst/>
          </a:prstGeom>
          <a:noFill/>
          <a:ln w="31750" algn="ctr">
            <a:noFill/>
            <a:miter lim="800000"/>
            <a:headEnd/>
            <a:tailEnd type="none" w="lg" len="lg"/>
          </a:ln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10000"/>
              </a:lnSpc>
            </a:pPr>
            <a:r>
              <a:rPr lang="en-ZA" sz="2400">
                <a:solidFill>
                  <a:srgbClr val="000066"/>
                </a:solidFill>
              </a:rPr>
              <a:t>To differentiate </a:t>
            </a:r>
            <a:r>
              <a:rPr lang="en-US" sz="2600" b="1" i="1">
                <a:solidFill>
                  <a:srgbClr val="000066"/>
                </a:solidFill>
                <a:latin typeface="Times New Roman" pitchFamily="18" charset="0"/>
              </a:rPr>
              <a:t>u = ct</a:t>
            </a:r>
            <a:r>
              <a:rPr lang="en-US" sz="2600" b="1" i="1" baseline="30000">
                <a:solidFill>
                  <a:srgbClr val="000066"/>
                </a:solidFill>
                <a:latin typeface="Times New Roman" pitchFamily="18" charset="0"/>
              </a:rPr>
              <a:t>n</a:t>
            </a:r>
            <a:r>
              <a:rPr lang="en-ZA" sz="2400">
                <a:solidFill>
                  <a:srgbClr val="000066"/>
                </a:solidFill>
              </a:rPr>
              <a:t> …</a:t>
            </a:r>
            <a:endParaRPr lang="en-US" sz="2400">
              <a:solidFill>
                <a:srgbClr val="000066"/>
              </a:solidFill>
            </a:endParaRPr>
          </a:p>
        </p:txBody>
      </p:sp>
      <p:sp>
        <p:nvSpPr>
          <p:cNvPr id="584712" name="Rectangle 8"/>
          <p:cNvSpPr>
            <a:spLocks noChangeArrowheads="1"/>
          </p:cNvSpPr>
          <p:nvPr/>
        </p:nvSpPr>
        <p:spPr bwMode="auto">
          <a:xfrm>
            <a:off x="2219325" y="1951038"/>
            <a:ext cx="6523038" cy="823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636588" lvl="1" indent="-457200">
              <a:lnSpc>
                <a:spcPct val="110000"/>
              </a:lnSpc>
              <a:buSzPct val="80000"/>
              <a:buFont typeface="Arial" charset="0"/>
              <a:buAutoNum type="arabicPeriod"/>
            </a:pPr>
            <a:r>
              <a:rPr lang="en-ZA" sz="2000" u="sng">
                <a:solidFill>
                  <a:srgbClr val="3366FF"/>
                </a:solidFill>
              </a:rPr>
              <a:t>Multiply</a:t>
            </a:r>
            <a:r>
              <a:rPr lang="en-ZA" sz="2000">
                <a:solidFill>
                  <a:srgbClr val="3366FF"/>
                </a:solidFill>
              </a:rPr>
              <a:t> the expression by the </a:t>
            </a:r>
            <a:r>
              <a:rPr lang="en-ZA" sz="2000" u="sng">
                <a:solidFill>
                  <a:srgbClr val="3366FF"/>
                </a:solidFill>
              </a:rPr>
              <a:t>existing</a:t>
            </a:r>
            <a:r>
              <a:rPr lang="en-ZA" sz="2000">
                <a:solidFill>
                  <a:srgbClr val="3366FF"/>
                </a:solidFill>
              </a:rPr>
              <a:t> index.</a:t>
            </a:r>
          </a:p>
          <a:p>
            <a:pPr marL="636588" lvl="1" indent="-457200">
              <a:lnSpc>
                <a:spcPct val="130000"/>
              </a:lnSpc>
              <a:buSzPct val="80000"/>
              <a:buFont typeface="Arial" charset="0"/>
              <a:buAutoNum type="arabicPeriod"/>
            </a:pPr>
            <a:r>
              <a:rPr lang="en-ZA" sz="2000" u="sng">
                <a:solidFill>
                  <a:srgbClr val="3366FF"/>
                </a:solidFill>
              </a:rPr>
              <a:t>Subtract</a:t>
            </a:r>
            <a:r>
              <a:rPr lang="en-ZA" sz="2000">
                <a:solidFill>
                  <a:srgbClr val="3366FF"/>
                </a:solidFill>
              </a:rPr>
              <a:t> 1 from the index.</a:t>
            </a:r>
            <a:endParaRPr lang="en-US" sz="2000">
              <a:solidFill>
                <a:srgbClr val="3366FF"/>
              </a:solidFill>
            </a:endParaRPr>
          </a:p>
        </p:txBody>
      </p:sp>
      <p:sp>
        <p:nvSpPr>
          <p:cNvPr id="584713" name="Rectangle 9"/>
          <p:cNvSpPr>
            <a:spLocks noChangeArrowheads="1"/>
          </p:cNvSpPr>
          <p:nvPr/>
        </p:nvSpPr>
        <p:spPr bwMode="auto">
          <a:xfrm>
            <a:off x="1562100" y="2182813"/>
            <a:ext cx="301625" cy="376237"/>
          </a:xfrm>
          <a:prstGeom prst="rect">
            <a:avLst/>
          </a:prstGeom>
          <a:noFill/>
          <a:ln w="31750" algn="ctr">
            <a:noFill/>
            <a:miter lim="800000"/>
            <a:headEnd/>
            <a:tailEnd type="none" w="lg" len="lg"/>
          </a:ln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10000"/>
              </a:lnSpc>
            </a:pPr>
            <a:r>
              <a:rPr lang="en-US" sz="2600" b="1" i="1" baseline="30000">
                <a:solidFill>
                  <a:srgbClr val="000066"/>
                </a:solidFill>
                <a:latin typeface="Times New Roman" pitchFamily="18" charset="0"/>
              </a:rPr>
              <a:t>n</a:t>
            </a:r>
          </a:p>
        </p:txBody>
      </p:sp>
      <p:sp>
        <p:nvSpPr>
          <p:cNvPr id="584714" name="Rectangle 10"/>
          <p:cNvSpPr>
            <a:spLocks noChangeArrowheads="1"/>
          </p:cNvSpPr>
          <p:nvPr/>
        </p:nvSpPr>
        <p:spPr bwMode="auto">
          <a:xfrm>
            <a:off x="1704975" y="2187575"/>
            <a:ext cx="396875" cy="376238"/>
          </a:xfrm>
          <a:prstGeom prst="rect">
            <a:avLst/>
          </a:prstGeom>
          <a:noFill/>
          <a:ln w="31750" algn="ctr">
            <a:noFill/>
            <a:miter lim="800000"/>
            <a:headEnd/>
            <a:tailEnd type="none" w="lg" len="lg"/>
          </a:ln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10000"/>
              </a:lnSpc>
            </a:pPr>
            <a:r>
              <a:rPr lang="en-US" sz="2600" b="1" baseline="300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–1</a:t>
            </a:r>
          </a:p>
        </p:txBody>
      </p:sp>
      <p:graphicFrame>
        <p:nvGraphicFramePr>
          <p:cNvPr id="584715" name="Object 22"/>
          <p:cNvGraphicFramePr>
            <a:graphicFrameLocks noChangeAspect="1"/>
          </p:cNvGraphicFramePr>
          <p:nvPr/>
        </p:nvGraphicFramePr>
        <p:xfrm>
          <a:off x="520700" y="2073275"/>
          <a:ext cx="6731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4756" name="Equation" r:id="rId6" imgW="672808" imgH="609336" progId="Equation.DSMT4">
                  <p:embed/>
                </p:oleObj>
              </mc:Choice>
              <mc:Fallback>
                <p:oleObj name="Equation" r:id="rId6" imgW="672808" imgH="609336" progId="Equation.DSMT4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0700" y="2073275"/>
                        <a:ext cx="673100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84716" name="Rectangle 12"/>
          <p:cNvSpPr>
            <a:spLocks noChangeArrowheads="1"/>
          </p:cNvSpPr>
          <p:nvPr/>
        </p:nvSpPr>
        <p:spPr bwMode="auto">
          <a:xfrm>
            <a:off x="1497013" y="4083050"/>
            <a:ext cx="539750" cy="528638"/>
          </a:xfrm>
          <a:prstGeom prst="rect">
            <a:avLst/>
          </a:prstGeom>
          <a:noFill/>
          <a:ln w="31750" algn="ctr">
            <a:noFill/>
            <a:miter lim="800000"/>
            <a:headEnd/>
            <a:tailEnd type="none" w="lg" len="lg"/>
          </a:ln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10000"/>
              </a:lnSpc>
            </a:pPr>
            <a:r>
              <a:rPr lang="en-US" sz="2600" b="1" i="1">
                <a:solidFill>
                  <a:srgbClr val="000066"/>
                </a:solidFill>
                <a:latin typeface="Times New Roman" pitchFamily="18" charset="0"/>
              </a:rPr>
              <a:t>ct</a:t>
            </a:r>
            <a:r>
              <a:rPr lang="en-US" sz="2600" b="1" i="1" baseline="30000">
                <a:solidFill>
                  <a:srgbClr val="000066"/>
                </a:solidFill>
                <a:latin typeface="Times New Roman" pitchFamily="18" charset="0"/>
              </a:rPr>
              <a:t>n</a:t>
            </a:r>
          </a:p>
        </p:txBody>
      </p:sp>
      <p:sp>
        <p:nvSpPr>
          <p:cNvPr id="584717" name="Rectangle 13"/>
          <p:cNvSpPr>
            <a:spLocks noChangeArrowheads="1"/>
          </p:cNvSpPr>
          <p:nvPr/>
        </p:nvSpPr>
        <p:spPr bwMode="auto">
          <a:xfrm>
            <a:off x="2582863" y="3881438"/>
            <a:ext cx="6400800" cy="167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636588" lvl="1" indent="-457200">
              <a:lnSpc>
                <a:spcPct val="130000"/>
              </a:lnSpc>
              <a:buSzPct val="80000"/>
              <a:buFont typeface="Arial" charset="0"/>
              <a:buAutoNum type="arabicPeriod"/>
            </a:pPr>
            <a:r>
              <a:rPr lang="en-ZA" sz="2000" u="sng">
                <a:solidFill>
                  <a:srgbClr val="3366FF"/>
                </a:solidFill>
              </a:rPr>
              <a:t>Add</a:t>
            </a:r>
            <a:r>
              <a:rPr lang="en-ZA" sz="2000">
                <a:solidFill>
                  <a:srgbClr val="3366FF"/>
                </a:solidFill>
              </a:rPr>
              <a:t> 1 to the index.</a:t>
            </a:r>
          </a:p>
          <a:p>
            <a:pPr marL="636588" lvl="1" indent="-457200">
              <a:lnSpc>
                <a:spcPct val="130000"/>
              </a:lnSpc>
              <a:buSzPct val="80000"/>
              <a:buFont typeface="Arial" charset="0"/>
              <a:buAutoNum type="arabicPeriod"/>
            </a:pPr>
            <a:r>
              <a:rPr lang="en-ZA" sz="2000" u="sng">
                <a:solidFill>
                  <a:srgbClr val="3366FF"/>
                </a:solidFill>
              </a:rPr>
              <a:t>Divide</a:t>
            </a:r>
            <a:r>
              <a:rPr lang="en-ZA" sz="2000">
                <a:solidFill>
                  <a:srgbClr val="3366FF"/>
                </a:solidFill>
              </a:rPr>
              <a:t> the expression by the </a:t>
            </a:r>
            <a:r>
              <a:rPr lang="en-ZA" sz="2000" u="sng">
                <a:solidFill>
                  <a:srgbClr val="3366FF"/>
                </a:solidFill>
              </a:rPr>
              <a:t>new</a:t>
            </a:r>
            <a:r>
              <a:rPr lang="en-ZA" sz="2000">
                <a:solidFill>
                  <a:srgbClr val="3366FF"/>
                </a:solidFill>
              </a:rPr>
              <a:t> index.</a:t>
            </a:r>
          </a:p>
          <a:p>
            <a:pPr marL="636588" lvl="1" indent="-457200">
              <a:lnSpc>
                <a:spcPct val="130000"/>
              </a:lnSpc>
              <a:buSzPct val="80000"/>
              <a:buFont typeface="Arial" charset="0"/>
              <a:buAutoNum type="arabicPeriod"/>
            </a:pPr>
            <a:r>
              <a:rPr lang="en-ZA" sz="2000">
                <a:solidFill>
                  <a:srgbClr val="3366FF"/>
                </a:solidFill>
              </a:rPr>
              <a:t>Evaluate the integral at the upper limit, and...</a:t>
            </a:r>
          </a:p>
          <a:p>
            <a:pPr marL="636588" lvl="1" indent="-457200">
              <a:lnSpc>
                <a:spcPct val="130000"/>
              </a:lnSpc>
              <a:buSzPct val="80000"/>
              <a:buFont typeface="Arial" charset="0"/>
              <a:buAutoNum type="arabicPeriod"/>
            </a:pPr>
            <a:r>
              <a:rPr lang="en-ZA" sz="2000">
                <a:solidFill>
                  <a:srgbClr val="3366FF"/>
                </a:solidFill>
              </a:rPr>
              <a:t>subtract the lower limit value of the integral.</a:t>
            </a:r>
            <a:endParaRPr lang="en-US" sz="2000">
              <a:solidFill>
                <a:srgbClr val="3366FF"/>
              </a:solidFill>
            </a:endParaRPr>
          </a:p>
        </p:txBody>
      </p:sp>
      <p:grpSp>
        <p:nvGrpSpPr>
          <p:cNvPr id="584718" name="Group 14"/>
          <p:cNvGrpSpPr>
            <a:grpSpLocks/>
          </p:cNvGrpSpPr>
          <p:nvPr/>
        </p:nvGrpSpPr>
        <p:grpSpPr bwMode="auto">
          <a:xfrm>
            <a:off x="1522413" y="4445000"/>
            <a:ext cx="801687" cy="528638"/>
            <a:chOff x="759" y="2958"/>
            <a:chExt cx="505" cy="333"/>
          </a:xfrm>
        </p:grpSpPr>
        <p:sp>
          <p:nvSpPr>
            <p:cNvPr id="584744" name="Rectangle 15"/>
            <p:cNvSpPr>
              <a:spLocks noChangeArrowheads="1"/>
            </p:cNvSpPr>
            <p:nvPr/>
          </p:nvSpPr>
          <p:spPr bwMode="auto">
            <a:xfrm>
              <a:off x="759" y="2958"/>
              <a:ext cx="505" cy="333"/>
            </a:xfrm>
            <a:prstGeom prst="rect">
              <a:avLst/>
            </a:prstGeom>
            <a:noFill/>
            <a:ln w="31750" algn="ctr">
              <a:noFill/>
              <a:miter lim="800000"/>
              <a:headEnd/>
              <a:tailEnd type="none" w="lg" len="lg"/>
            </a:ln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110000"/>
                </a:lnSpc>
              </a:pPr>
              <a:r>
                <a:rPr lang="en-US" sz="2600" b="1" i="1">
                  <a:solidFill>
                    <a:srgbClr val="FF0000"/>
                  </a:solidFill>
                  <a:latin typeface="Times New Roman" pitchFamily="18" charset="0"/>
                </a:rPr>
                <a:t>n +</a:t>
              </a:r>
              <a:r>
                <a:rPr lang="en-US" sz="2600" b="1">
                  <a:solidFill>
                    <a:srgbClr val="FF0000"/>
                  </a:solidFill>
                  <a:latin typeface="Times New Roman" pitchFamily="18" charset="0"/>
                </a:rPr>
                <a:t>1</a:t>
              </a:r>
              <a:endParaRPr lang="en-US" sz="2600" b="1" baseline="30000">
                <a:solidFill>
                  <a:srgbClr val="FF0000"/>
                </a:solidFill>
                <a:latin typeface="Times New Roman" pitchFamily="18" charset="0"/>
              </a:endParaRPr>
            </a:p>
          </p:txBody>
        </p:sp>
        <p:sp>
          <p:nvSpPr>
            <p:cNvPr id="584745" name="Line 16"/>
            <p:cNvSpPr>
              <a:spLocks noChangeShapeType="1"/>
            </p:cNvSpPr>
            <p:nvPr/>
          </p:nvSpPr>
          <p:spPr bwMode="auto">
            <a:xfrm>
              <a:off x="800" y="3008"/>
              <a:ext cx="416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</p:grpSp>
      <p:sp>
        <p:nvSpPr>
          <p:cNvPr id="584721" name="Line 17"/>
          <p:cNvSpPr>
            <a:spLocks noChangeShapeType="1"/>
          </p:cNvSpPr>
          <p:nvPr/>
        </p:nvSpPr>
        <p:spPr bwMode="auto">
          <a:xfrm>
            <a:off x="192088" y="3181350"/>
            <a:ext cx="8791575" cy="0"/>
          </a:xfrm>
          <a:prstGeom prst="line">
            <a:avLst/>
          </a:prstGeom>
          <a:noFill/>
          <a:ln w="19050">
            <a:solidFill>
              <a:srgbClr val="000066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graphicFrame>
        <p:nvGraphicFramePr>
          <p:cNvPr id="584722" name="Object 23"/>
          <p:cNvGraphicFramePr>
            <a:graphicFrameLocks noChangeAspect="1"/>
          </p:cNvGraphicFramePr>
          <p:nvPr/>
        </p:nvGraphicFramePr>
        <p:xfrm>
          <a:off x="2081213" y="4113213"/>
          <a:ext cx="4318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4757" name="Equation" r:id="rId8" imgW="431800" imgH="825500" progId="Equation.DSMT4">
                  <p:embed/>
                </p:oleObj>
              </mc:Choice>
              <mc:Fallback>
                <p:oleObj name="Equation" r:id="rId8" imgW="431800" imgH="825500" progId="Equation.DSMT4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81213" y="4113213"/>
                        <a:ext cx="4318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4723" name="Object 24"/>
          <p:cNvGraphicFramePr>
            <a:graphicFrameLocks noChangeAspect="1"/>
          </p:cNvGraphicFramePr>
          <p:nvPr/>
        </p:nvGraphicFramePr>
        <p:xfrm>
          <a:off x="1325563" y="5551488"/>
          <a:ext cx="13589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4758" name="Equation" r:id="rId10" imgW="1358900" imgH="787400" progId="Equation.DSMT4">
                  <p:embed/>
                </p:oleObj>
              </mc:Choice>
              <mc:Fallback>
                <p:oleObj name="Equation" r:id="rId10" imgW="1358900" imgH="787400" progId="Equation.DSMT4">
                  <p:embed/>
                  <p:pic>
                    <p:nvPicPr>
                      <p:cNvPr id="0" name="Picture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25563" y="5551488"/>
                        <a:ext cx="1358900" cy="787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4724" name="Object 25"/>
          <p:cNvGraphicFramePr>
            <a:graphicFrameLocks noChangeAspect="1"/>
          </p:cNvGraphicFramePr>
          <p:nvPr/>
        </p:nvGraphicFramePr>
        <p:xfrm>
          <a:off x="2727325" y="5551488"/>
          <a:ext cx="12954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4759" name="Equation" r:id="rId12" imgW="1295400" imgH="787400" progId="Equation.DSMT4">
                  <p:embed/>
                </p:oleObj>
              </mc:Choice>
              <mc:Fallback>
                <p:oleObj name="Equation" r:id="rId12" imgW="1295400" imgH="787400" progId="Equation.DSMT4">
                  <p:embed/>
                  <p:pic>
                    <p:nvPicPr>
                      <p:cNvPr id="0" name="Picture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27325" y="5551488"/>
                        <a:ext cx="1295400" cy="787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7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847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5847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7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0" presetClass="path" presetSubtype="0" accel="50000" decel="5000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3.61111E-6 -1.85185E-6 C -0.01233 -0.05787 -0.06059 -0.01991 -0.04427 0.0125 " pathEditMode="relative" rAng="0" ptsTypes="ff">
                                      <p:cBhvr>
                                        <p:cTn id="16" dur="2000" fill="hold"/>
                                        <p:tgtEl>
                                          <p:spTgt spid="5847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000" y="-2300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6" presetClass="emph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Scale>
                                      <p:cBhvr>
                                        <p:cTn id="18" dur="2000" fill="hold"/>
                                        <p:tgtEl>
                                          <p:spTgt spid="58471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9" presetID="3" presetClass="emph" presetSubtype="2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0" dur="1000" fill="hold"/>
                                        <p:tgtEl>
                                          <p:spTgt spid="5847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7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5847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5847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7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5847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5847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7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5847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7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7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500"/>
                                        <p:tgtEl>
                                          <p:spTgt spid="5847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5847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2000"/>
                                        <p:tgtEl>
                                          <p:spTgt spid="5847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7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5847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7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2000"/>
                                        <p:tgtEl>
                                          <p:spTgt spid="5847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4707" grpId="0"/>
      <p:bldP spid="584708" grpId="0"/>
      <p:bldP spid="584709" grpId="0"/>
      <p:bldP spid="584713" grpId="0"/>
      <p:bldP spid="584714" grpId="0"/>
      <p:bldP spid="584716" grpId="0"/>
      <p:bldP spid="584721" grpId="0" animBg="1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21" name="Rectangle 3"/>
          <p:cNvSpPr>
            <a:spLocks noGrp="1" noChangeArrowheads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PHY1012F</a:t>
            </a:r>
          </a:p>
        </p:txBody>
      </p:sp>
      <p:sp>
        <p:nvSpPr>
          <p:cNvPr id="798722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4ED6B49-EEA4-460B-B8FD-C1F5CB34DFA2}" type="slidenum">
              <a:rPr lang="en-US" smtClean="0">
                <a:latin typeface="Koala"/>
              </a:rPr>
              <a:pPr>
                <a:defRPr/>
              </a:pPr>
              <a:t>44</a:t>
            </a:fld>
            <a:endParaRPr lang="en-US" smtClean="0">
              <a:latin typeface="Koala"/>
            </a:endParaRPr>
          </a:p>
        </p:txBody>
      </p:sp>
      <p:sp>
        <p:nvSpPr>
          <p:cNvPr id="525362" name="Freeform 50"/>
          <p:cNvSpPr>
            <a:spLocks/>
          </p:cNvSpPr>
          <p:nvPr/>
        </p:nvSpPr>
        <p:spPr bwMode="auto">
          <a:xfrm>
            <a:off x="1276350" y="4110038"/>
            <a:ext cx="2628900" cy="1862137"/>
          </a:xfrm>
          <a:custGeom>
            <a:avLst/>
            <a:gdLst>
              <a:gd name="T0" fmla="*/ 0 w 1656"/>
              <a:gd name="T1" fmla="*/ 0 h 1173"/>
              <a:gd name="T2" fmla="*/ 0 w 1656"/>
              <a:gd name="T3" fmla="*/ 2147483647 h 1173"/>
              <a:gd name="T4" fmla="*/ 2147483647 w 1656"/>
              <a:gd name="T5" fmla="*/ 2147483647 h 1173"/>
              <a:gd name="T6" fmla="*/ 2147483647 w 1656"/>
              <a:gd name="T7" fmla="*/ 2147483647 h 1173"/>
              <a:gd name="T8" fmla="*/ 0 w 1656"/>
              <a:gd name="T9" fmla="*/ 0 h 117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656"/>
              <a:gd name="T16" fmla="*/ 0 h 1173"/>
              <a:gd name="T17" fmla="*/ 1656 w 1656"/>
              <a:gd name="T18" fmla="*/ 1173 h 117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656" h="1173">
                <a:moveTo>
                  <a:pt x="0" y="0"/>
                </a:moveTo>
                <a:lnTo>
                  <a:pt x="0" y="393"/>
                </a:lnTo>
                <a:lnTo>
                  <a:pt x="1656" y="393"/>
                </a:lnTo>
                <a:lnTo>
                  <a:pt x="1656" y="1173"/>
                </a:lnTo>
                <a:lnTo>
                  <a:pt x="0" y="0"/>
                </a:lnTo>
                <a:close/>
              </a:path>
            </a:pathLst>
          </a:custGeom>
          <a:solidFill>
            <a:srgbClr val="3366FF">
              <a:alpha val="25098"/>
            </a:srgbClr>
          </a:solidFill>
          <a:ln w="31750">
            <a:noFill/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79872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mtClean="0"/>
              <a:t>FINDING POSITION FROM VELOCITY</a:t>
            </a:r>
          </a:p>
        </p:txBody>
      </p:sp>
      <p:sp>
        <p:nvSpPr>
          <p:cNvPr id="79872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79388" y="1343025"/>
            <a:ext cx="8774112" cy="895350"/>
          </a:xfrm>
        </p:spPr>
        <p:txBody>
          <a:bodyPr/>
          <a:lstStyle/>
          <a:p>
            <a:pPr lvl="1" indent="0" eaLnBrk="1" hangingPunct="1"/>
            <a:r>
              <a:rPr lang="en-US" smtClean="0"/>
              <a:t>A body which starts at position </a:t>
            </a:r>
            <a:r>
              <a:rPr lang="en-US" b="1" i="1" smtClean="0">
                <a:latin typeface="Times New Roman" pitchFamily="18" charset="0"/>
              </a:rPr>
              <a:t>x</a:t>
            </a:r>
            <a:r>
              <a:rPr lang="en-US" b="1" baseline="-25000" smtClean="0">
                <a:latin typeface="Times New Roman" pitchFamily="18" charset="0"/>
              </a:rPr>
              <a:t>i</a:t>
            </a:r>
            <a:r>
              <a:rPr lang="en-US" b="1" i="1" smtClean="0">
                <a:latin typeface="Times New Roman" pitchFamily="18" charset="0"/>
              </a:rPr>
              <a:t> </a:t>
            </a:r>
            <a:r>
              <a:rPr lang="en-US" b="1" smtClean="0">
                <a:latin typeface="Times New Roman" pitchFamily="18" charset="0"/>
              </a:rPr>
              <a:t>= 30 m</a:t>
            </a:r>
            <a:r>
              <a:rPr lang="en-US" smtClean="0"/>
              <a:t> at time </a:t>
            </a:r>
            <a:r>
              <a:rPr lang="en-US" b="1" i="1" smtClean="0">
                <a:latin typeface="Times New Roman" pitchFamily="18" charset="0"/>
              </a:rPr>
              <a:t>t</a:t>
            </a:r>
            <a:r>
              <a:rPr lang="en-US" b="1" baseline="-25000" smtClean="0">
                <a:latin typeface="Times New Roman" pitchFamily="18" charset="0"/>
              </a:rPr>
              <a:t>i</a:t>
            </a:r>
            <a:r>
              <a:rPr lang="en-US" smtClean="0"/>
              <a:t>, moves according to </a:t>
            </a:r>
            <a:r>
              <a:rPr lang="en-US" b="1" i="1" smtClean="0">
                <a:latin typeface="Times New Roman" pitchFamily="18" charset="0"/>
              </a:rPr>
              <a:t>v</a:t>
            </a:r>
            <a:r>
              <a:rPr lang="en-US" b="1" i="1" baseline="-25000" smtClean="0">
                <a:latin typeface="Times New Roman" pitchFamily="18" charset="0"/>
              </a:rPr>
              <a:t>x</a:t>
            </a:r>
            <a:r>
              <a:rPr lang="en-US" b="1" i="1" smtClean="0">
                <a:latin typeface="Times New Roman" pitchFamily="18" charset="0"/>
              </a:rPr>
              <a:t> </a:t>
            </a:r>
            <a:r>
              <a:rPr lang="en-US" b="1" smtClean="0">
                <a:latin typeface="Times New Roman" pitchFamily="18" charset="0"/>
              </a:rPr>
              <a:t>= (–</a:t>
            </a:r>
            <a:r>
              <a:rPr lang="en-US" b="1" i="1" smtClean="0">
                <a:latin typeface="Times New Roman" pitchFamily="18" charset="0"/>
              </a:rPr>
              <a:t> </a:t>
            </a:r>
            <a:r>
              <a:rPr lang="en-US" b="1" smtClean="0">
                <a:latin typeface="Times New Roman" pitchFamily="18" charset="0"/>
              </a:rPr>
              <a:t>5</a:t>
            </a:r>
            <a:r>
              <a:rPr lang="en-US" b="1" i="1" smtClean="0">
                <a:latin typeface="Times New Roman" pitchFamily="18" charset="0"/>
              </a:rPr>
              <a:t>t</a:t>
            </a:r>
            <a:r>
              <a:rPr lang="en-US" b="1" smtClean="0">
                <a:latin typeface="Times New Roman" pitchFamily="18" charset="0"/>
              </a:rPr>
              <a:t>  + 10)</a:t>
            </a:r>
            <a:r>
              <a:rPr lang="en-US" b="1" i="1" smtClean="0">
                <a:latin typeface="Times New Roman" pitchFamily="18" charset="0"/>
              </a:rPr>
              <a:t> </a:t>
            </a:r>
            <a:r>
              <a:rPr lang="en-US" b="1" smtClean="0">
                <a:latin typeface="Times New Roman" pitchFamily="18" charset="0"/>
              </a:rPr>
              <a:t>m/s</a:t>
            </a:r>
            <a:r>
              <a:rPr lang="en-US" smtClean="0"/>
              <a:t>.</a:t>
            </a:r>
          </a:p>
        </p:txBody>
      </p:sp>
      <p:sp>
        <p:nvSpPr>
          <p:cNvPr id="798726" name="Rectangle 4"/>
          <p:cNvSpPr>
            <a:spLocks noChangeArrowheads="1"/>
          </p:cNvSpPr>
          <p:nvPr/>
        </p:nvSpPr>
        <p:spPr bwMode="auto">
          <a:xfrm>
            <a:off x="179388" y="2292350"/>
            <a:ext cx="8774112" cy="828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714375" lvl="2" indent="-355600">
              <a:lnSpc>
                <a:spcPct val="110000"/>
              </a:lnSpc>
              <a:buFontTx/>
              <a:buBlip>
                <a:blip r:embed="rId3"/>
              </a:buBlip>
            </a:pPr>
            <a:r>
              <a:rPr lang="en-US" sz="2200">
                <a:solidFill>
                  <a:srgbClr val="000066"/>
                </a:solidFill>
              </a:rPr>
              <a:t>Where does the body turn around?</a:t>
            </a:r>
          </a:p>
          <a:p>
            <a:pPr marL="714375" lvl="2" indent="-355600">
              <a:lnSpc>
                <a:spcPct val="110000"/>
              </a:lnSpc>
              <a:buFontTx/>
              <a:buBlip>
                <a:blip r:embed="rId3"/>
              </a:buBlip>
            </a:pPr>
            <a:r>
              <a:rPr lang="en-US" sz="2200">
                <a:solidFill>
                  <a:srgbClr val="000066"/>
                </a:solidFill>
              </a:rPr>
              <a:t>At what time does the body reach the origin?</a:t>
            </a:r>
          </a:p>
        </p:txBody>
      </p:sp>
      <p:grpSp>
        <p:nvGrpSpPr>
          <p:cNvPr id="525358" name="Group 46"/>
          <p:cNvGrpSpPr>
            <a:grpSpLocks/>
          </p:cNvGrpSpPr>
          <p:nvPr/>
        </p:nvGrpSpPr>
        <p:grpSpPr bwMode="auto">
          <a:xfrm>
            <a:off x="422275" y="3336925"/>
            <a:ext cx="5145088" cy="2855913"/>
            <a:chOff x="266" y="2102"/>
            <a:chExt cx="3241" cy="1799"/>
          </a:xfrm>
        </p:grpSpPr>
        <p:grpSp>
          <p:nvGrpSpPr>
            <p:cNvPr id="798736" name="Group 34"/>
            <p:cNvGrpSpPr>
              <a:grpSpLocks/>
            </p:cNvGrpSpPr>
            <p:nvPr/>
          </p:nvGrpSpPr>
          <p:grpSpPr bwMode="auto">
            <a:xfrm>
              <a:off x="708" y="2840"/>
              <a:ext cx="2799" cy="390"/>
              <a:chOff x="708" y="3249"/>
              <a:chExt cx="2799" cy="390"/>
            </a:xfrm>
          </p:grpSpPr>
          <p:sp>
            <p:nvSpPr>
              <p:cNvPr id="798749" name="Line 8"/>
              <p:cNvSpPr>
                <a:spLocks noChangeShapeType="1"/>
              </p:cNvSpPr>
              <p:nvPr/>
            </p:nvSpPr>
            <p:spPr bwMode="auto">
              <a:xfrm>
                <a:off x="708" y="3388"/>
                <a:ext cx="2298" cy="2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 type="triangl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798750" name="Rectangle 9"/>
              <p:cNvSpPr>
                <a:spLocks noChangeArrowheads="1"/>
              </p:cNvSpPr>
              <p:nvPr/>
            </p:nvSpPr>
            <p:spPr bwMode="auto">
              <a:xfrm>
                <a:off x="1140" y="3379"/>
                <a:ext cx="350" cy="26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90000" tIns="46800" rIns="90000" bIns="46800">
                <a:spAutoFit/>
              </a:bodyPr>
              <a:lstStyle/>
              <a:p>
                <a:pPr algn="ctr">
                  <a:lnSpc>
                    <a:spcPct val="105000"/>
                  </a:lnSpc>
                </a:pPr>
                <a:r>
                  <a:rPr lang="en-GB" sz="2000" b="1">
                    <a:solidFill>
                      <a:srgbClr val="000000"/>
                    </a:solidFill>
                    <a:latin typeface="Times New Roman" pitchFamily="18" charset="0"/>
                  </a:rPr>
                  <a:t>2</a:t>
                </a:r>
                <a:endParaRPr lang="en-US" sz="2000" b="1" baseline="-2500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8751" name="Rectangle 10"/>
              <p:cNvSpPr>
                <a:spLocks noChangeArrowheads="1"/>
              </p:cNvSpPr>
              <p:nvPr/>
            </p:nvSpPr>
            <p:spPr bwMode="auto">
              <a:xfrm>
                <a:off x="1708" y="3379"/>
                <a:ext cx="351" cy="26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90000" tIns="46800" rIns="90000" bIns="46800">
                <a:spAutoFit/>
              </a:bodyPr>
              <a:lstStyle/>
              <a:p>
                <a:pPr algn="ctr">
                  <a:lnSpc>
                    <a:spcPct val="105000"/>
                  </a:lnSpc>
                </a:pPr>
                <a:r>
                  <a:rPr lang="en-GB" sz="2000" b="1">
                    <a:solidFill>
                      <a:srgbClr val="000000"/>
                    </a:solidFill>
                    <a:latin typeface="Times New Roman" pitchFamily="18" charset="0"/>
                  </a:rPr>
                  <a:t>4</a:t>
                </a:r>
                <a:endParaRPr lang="en-US" sz="2000" b="1" baseline="-2500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8752" name="Rectangle 11"/>
              <p:cNvSpPr>
                <a:spLocks noChangeArrowheads="1"/>
              </p:cNvSpPr>
              <p:nvPr/>
            </p:nvSpPr>
            <p:spPr bwMode="auto">
              <a:xfrm>
                <a:off x="2279" y="3379"/>
                <a:ext cx="351" cy="26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90000" tIns="46800" rIns="90000" bIns="46800">
                <a:spAutoFit/>
              </a:bodyPr>
              <a:lstStyle/>
              <a:p>
                <a:pPr algn="ctr">
                  <a:lnSpc>
                    <a:spcPct val="105000"/>
                  </a:lnSpc>
                </a:pPr>
                <a:r>
                  <a:rPr lang="en-GB" sz="2000" b="1">
                    <a:solidFill>
                      <a:srgbClr val="000000"/>
                    </a:solidFill>
                    <a:latin typeface="Times New Roman" pitchFamily="18" charset="0"/>
                  </a:rPr>
                  <a:t>6</a:t>
                </a:r>
                <a:endParaRPr lang="en-US" sz="2000" b="1" baseline="-2500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grpSp>
            <p:nvGrpSpPr>
              <p:cNvPr id="798753" name="Group 32"/>
              <p:cNvGrpSpPr>
                <a:grpSpLocks/>
              </p:cNvGrpSpPr>
              <p:nvPr/>
            </p:nvGrpSpPr>
            <p:grpSpPr bwMode="auto">
              <a:xfrm>
                <a:off x="1030" y="3390"/>
                <a:ext cx="1430" cy="56"/>
                <a:chOff x="1030" y="3390"/>
                <a:chExt cx="1126" cy="52"/>
              </a:xfrm>
            </p:grpSpPr>
            <p:sp>
              <p:nvSpPr>
                <p:cNvPr id="798755" name="Line 14"/>
                <p:cNvSpPr>
                  <a:spLocks noChangeShapeType="1"/>
                </p:cNvSpPr>
                <p:nvPr/>
              </p:nvSpPr>
              <p:spPr bwMode="auto">
                <a:xfrm>
                  <a:off x="1255" y="3390"/>
                  <a:ext cx="0" cy="52"/>
                </a:xfrm>
                <a:prstGeom prst="line">
                  <a:avLst/>
                </a:prstGeom>
                <a:noFill/>
                <a:ln w="22225">
                  <a:solidFill>
                    <a:schemeClr val="tx1"/>
                  </a:solidFill>
                  <a:round/>
                  <a:headEnd/>
                  <a:tailEnd type="none" w="lg" len="lg"/>
                </a:ln>
              </p:spPr>
              <p:txBody>
                <a:bodyPr lIns="90000" tIns="46800" rIns="90000" bIns="46800"/>
                <a:lstStyle/>
                <a:p>
                  <a:endParaRPr lang="en-US"/>
                </a:p>
              </p:txBody>
            </p:sp>
            <p:sp>
              <p:nvSpPr>
                <p:cNvPr id="798756" name="Line 15"/>
                <p:cNvSpPr>
                  <a:spLocks noChangeShapeType="1"/>
                </p:cNvSpPr>
                <p:nvPr/>
              </p:nvSpPr>
              <p:spPr bwMode="auto">
                <a:xfrm>
                  <a:off x="1030" y="3390"/>
                  <a:ext cx="0" cy="52"/>
                </a:xfrm>
                <a:prstGeom prst="line">
                  <a:avLst/>
                </a:prstGeom>
                <a:noFill/>
                <a:ln w="22225">
                  <a:solidFill>
                    <a:schemeClr val="tx1"/>
                  </a:solidFill>
                  <a:round/>
                  <a:headEnd/>
                  <a:tailEnd type="none" w="lg" len="lg"/>
                </a:ln>
              </p:spPr>
              <p:txBody>
                <a:bodyPr lIns="90000" tIns="46800" rIns="90000" bIns="46800"/>
                <a:lstStyle/>
                <a:p>
                  <a:endParaRPr lang="en-US"/>
                </a:p>
              </p:txBody>
            </p:sp>
            <p:sp>
              <p:nvSpPr>
                <p:cNvPr id="798757" name="Line 16"/>
                <p:cNvSpPr>
                  <a:spLocks noChangeShapeType="1"/>
                </p:cNvSpPr>
                <p:nvPr/>
              </p:nvSpPr>
              <p:spPr bwMode="auto">
                <a:xfrm>
                  <a:off x="1706" y="3390"/>
                  <a:ext cx="0" cy="52"/>
                </a:xfrm>
                <a:prstGeom prst="line">
                  <a:avLst/>
                </a:prstGeom>
                <a:noFill/>
                <a:ln w="22225">
                  <a:solidFill>
                    <a:schemeClr val="tx1"/>
                  </a:solidFill>
                  <a:round/>
                  <a:headEnd/>
                  <a:tailEnd type="none" w="lg" len="lg"/>
                </a:ln>
              </p:spPr>
              <p:txBody>
                <a:bodyPr lIns="90000" tIns="46800" rIns="90000" bIns="46800"/>
                <a:lstStyle/>
                <a:p>
                  <a:endParaRPr lang="en-US"/>
                </a:p>
              </p:txBody>
            </p:sp>
            <p:sp>
              <p:nvSpPr>
                <p:cNvPr id="798758" name="Line 17"/>
                <p:cNvSpPr>
                  <a:spLocks noChangeShapeType="1"/>
                </p:cNvSpPr>
                <p:nvPr/>
              </p:nvSpPr>
              <p:spPr bwMode="auto">
                <a:xfrm>
                  <a:off x="1480" y="3390"/>
                  <a:ext cx="0" cy="52"/>
                </a:xfrm>
                <a:prstGeom prst="line">
                  <a:avLst/>
                </a:prstGeom>
                <a:noFill/>
                <a:ln w="22225">
                  <a:solidFill>
                    <a:schemeClr val="tx1"/>
                  </a:solidFill>
                  <a:round/>
                  <a:headEnd/>
                  <a:tailEnd type="none" w="lg" len="lg"/>
                </a:ln>
              </p:spPr>
              <p:txBody>
                <a:bodyPr lIns="90000" tIns="46800" rIns="90000" bIns="46800"/>
                <a:lstStyle/>
                <a:p>
                  <a:endParaRPr lang="en-US"/>
                </a:p>
              </p:txBody>
            </p:sp>
            <p:sp>
              <p:nvSpPr>
                <p:cNvPr id="798759" name="Line 18"/>
                <p:cNvSpPr>
                  <a:spLocks noChangeShapeType="1"/>
                </p:cNvSpPr>
                <p:nvPr/>
              </p:nvSpPr>
              <p:spPr bwMode="auto">
                <a:xfrm>
                  <a:off x="1931" y="3390"/>
                  <a:ext cx="0" cy="52"/>
                </a:xfrm>
                <a:prstGeom prst="line">
                  <a:avLst/>
                </a:prstGeom>
                <a:noFill/>
                <a:ln w="22225">
                  <a:solidFill>
                    <a:schemeClr val="tx1"/>
                  </a:solidFill>
                  <a:round/>
                  <a:headEnd/>
                  <a:tailEnd type="none" w="lg" len="lg"/>
                </a:ln>
              </p:spPr>
              <p:txBody>
                <a:bodyPr lIns="90000" tIns="46800" rIns="90000" bIns="46800"/>
                <a:lstStyle/>
                <a:p>
                  <a:endParaRPr lang="en-US"/>
                </a:p>
              </p:txBody>
            </p:sp>
            <p:sp>
              <p:nvSpPr>
                <p:cNvPr id="798760" name="Line 21"/>
                <p:cNvSpPr>
                  <a:spLocks noChangeShapeType="1"/>
                </p:cNvSpPr>
                <p:nvPr/>
              </p:nvSpPr>
              <p:spPr bwMode="auto">
                <a:xfrm>
                  <a:off x="2156" y="3390"/>
                  <a:ext cx="0" cy="52"/>
                </a:xfrm>
                <a:prstGeom prst="line">
                  <a:avLst/>
                </a:prstGeom>
                <a:noFill/>
                <a:ln w="22225">
                  <a:solidFill>
                    <a:schemeClr val="tx1"/>
                  </a:solidFill>
                  <a:round/>
                  <a:headEnd/>
                  <a:tailEnd type="none" w="lg" len="lg"/>
                </a:ln>
              </p:spPr>
              <p:txBody>
                <a:bodyPr lIns="90000" tIns="46800" rIns="90000" bIns="46800"/>
                <a:lstStyle/>
                <a:p>
                  <a:endParaRPr lang="en-US"/>
                </a:p>
              </p:txBody>
            </p:sp>
          </p:grpSp>
          <p:sp>
            <p:nvSpPr>
              <p:cNvPr id="798754" name="Rectangle 22"/>
              <p:cNvSpPr>
                <a:spLocks noChangeArrowheads="1"/>
              </p:cNvSpPr>
              <p:nvPr/>
            </p:nvSpPr>
            <p:spPr bwMode="auto">
              <a:xfrm>
                <a:off x="2889" y="3249"/>
                <a:ext cx="618" cy="2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90000" tIns="46800" rIns="90000" bIns="46800">
                <a:spAutoFit/>
              </a:bodyPr>
              <a:lstStyle/>
              <a:p>
                <a:pPr marL="179388" lvl="1" indent="1588">
                  <a:lnSpc>
                    <a:spcPct val="110000"/>
                  </a:lnSpc>
                </a:pPr>
                <a:r>
                  <a:rPr lang="en-US" sz="1800" b="1" i="1">
                    <a:solidFill>
                      <a:srgbClr val="000066"/>
                    </a:solidFill>
                    <a:latin typeface="Times New Roman" pitchFamily="18" charset="0"/>
                  </a:rPr>
                  <a:t>t  </a:t>
                </a:r>
                <a:r>
                  <a:rPr lang="en-US" sz="1800" b="1">
                    <a:solidFill>
                      <a:srgbClr val="000066"/>
                    </a:solidFill>
                    <a:latin typeface="Times New Roman" pitchFamily="18" charset="0"/>
                  </a:rPr>
                  <a:t>(s)</a:t>
                </a:r>
                <a:endParaRPr lang="en-US" sz="1800" b="1" i="1">
                  <a:solidFill>
                    <a:srgbClr val="000066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98737" name="Group 45"/>
            <p:cNvGrpSpPr>
              <a:grpSpLocks/>
            </p:cNvGrpSpPr>
            <p:nvPr/>
          </p:nvGrpSpPr>
          <p:grpSpPr bwMode="auto">
            <a:xfrm>
              <a:off x="266" y="2102"/>
              <a:ext cx="1034" cy="1799"/>
              <a:chOff x="266" y="2102"/>
              <a:chExt cx="1034" cy="1799"/>
            </a:xfrm>
          </p:grpSpPr>
          <p:sp>
            <p:nvSpPr>
              <p:cNvPr id="798738" name="Rectangle 6"/>
              <p:cNvSpPr>
                <a:spLocks noChangeArrowheads="1"/>
              </p:cNvSpPr>
              <p:nvPr/>
            </p:nvSpPr>
            <p:spPr bwMode="auto">
              <a:xfrm>
                <a:off x="565" y="2102"/>
                <a:ext cx="735" cy="2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90000" tIns="46800" rIns="90000" bIns="46800">
                <a:spAutoFit/>
              </a:bodyPr>
              <a:lstStyle/>
              <a:p>
                <a:pPr marL="179388" lvl="1" indent="1588">
                  <a:lnSpc>
                    <a:spcPct val="110000"/>
                  </a:lnSpc>
                </a:pPr>
                <a:r>
                  <a:rPr lang="en-US" sz="1800" b="1" i="1">
                    <a:solidFill>
                      <a:srgbClr val="000066"/>
                    </a:solidFill>
                    <a:latin typeface="Times New Roman" pitchFamily="18" charset="0"/>
                  </a:rPr>
                  <a:t>v</a:t>
                </a:r>
                <a:r>
                  <a:rPr lang="en-US" sz="1800" b="1" i="1" baseline="-25000">
                    <a:solidFill>
                      <a:srgbClr val="000066"/>
                    </a:solidFill>
                    <a:latin typeface="Times New Roman" pitchFamily="18" charset="0"/>
                  </a:rPr>
                  <a:t>x</a:t>
                </a:r>
                <a:r>
                  <a:rPr lang="en-US" sz="1800" b="1" i="1">
                    <a:solidFill>
                      <a:srgbClr val="000066"/>
                    </a:solidFill>
                    <a:latin typeface="Times New Roman" pitchFamily="18" charset="0"/>
                  </a:rPr>
                  <a:t> </a:t>
                </a:r>
                <a:r>
                  <a:rPr lang="en-US" sz="1800" b="1">
                    <a:solidFill>
                      <a:srgbClr val="000066"/>
                    </a:solidFill>
                    <a:latin typeface="Times New Roman" pitchFamily="18" charset="0"/>
                  </a:rPr>
                  <a:t>(m/s)</a:t>
                </a:r>
                <a:endParaRPr lang="en-US" sz="1800" b="1" i="1">
                  <a:solidFill>
                    <a:srgbClr val="000066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8739" name="Rectangle 12"/>
              <p:cNvSpPr>
                <a:spLocks noChangeArrowheads="1"/>
              </p:cNvSpPr>
              <p:nvPr/>
            </p:nvSpPr>
            <p:spPr bwMode="auto">
              <a:xfrm>
                <a:off x="473" y="2838"/>
                <a:ext cx="232" cy="26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90000" tIns="46800" rIns="90000" bIns="46800">
                <a:spAutoFit/>
              </a:bodyPr>
              <a:lstStyle/>
              <a:p>
                <a:pPr algn="r">
                  <a:lnSpc>
                    <a:spcPct val="105000"/>
                  </a:lnSpc>
                </a:pPr>
                <a:r>
                  <a:rPr lang="en-GB" sz="2000" b="1">
                    <a:solidFill>
                      <a:srgbClr val="000000"/>
                    </a:solidFill>
                    <a:latin typeface="Times New Roman" pitchFamily="18" charset="0"/>
                  </a:rPr>
                  <a:t>0</a:t>
                </a:r>
                <a:endParaRPr lang="en-US" sz="2000" b="1" baseline="-2500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8740" name="Rectangle 24"/>
              <p:cNvSpPr>
                <a:spLocks noChangeArrowheads="1"/>
              </p:cNvSpPr>
              <p:nvPr/>
            </p:nvSpPr>
            <p:spPr bwMode="auto">
              <a:xfrm>
                <a:off x="379" y="2409"/>
                <a:ext cx="325" cy="26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90000" tIns="46800" rIns="90000" bIns="46800">
                <a:spAutoFit/>
              </a:bodyPr>
              <a:lstStyle/>
              <a:p>
                <a:pPr algn="r">
                  <a:lnSpc>
                    <a:spcPct val="105000"/>
                  </a:lnSpc>
                </a:pPr>
                <a:r>
                  <a:rPr lang="en-GB" sz="2000" b="1">
                    <a:solidFill>
                      <a:srgbClr val="000000"/>
                    </a:solidFill>
                    <a:latin typeface="Times New Roman" pitchFamily="18" charset="0"/>
                  </a:rPr>
                  <a:t>10</a:t>
                </a:r>
                <a:endParaRPr lang="en-US" sz="2000" b="1" baseline="-2500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8741" name="Line 25"/>
              <p:cNvSpPr>
                <a:spLocks noChangeShapeType="1"/>
              </p:cNvSpPr>
              <p:nvPr/>
            </p:nvSpPr>
            <p:spPr bwMode="auto">
              <a:xfrm flipV="1">
                <a:off x="802" y="2370"/>
                <a:ext cx="3" cy="1504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 type="triangl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grpSp>
            <p:nvGrpSpPr>
              <p:cNvPr id="798742" name="Group 35"/>
              <p:cNvGrpSpPr>
                <a:grpSpLocks/>
              </p:cNvGrpSpPr>
              <p:nvPr/>
            </p:nvGrpSpPr>
            <p:grpSpPr bwMode="auto">
              <a:xfrm>
                <a:off x="716" y="2588"/>
                <a:ext cx="90" cy="1177"/>
                <a:chOff x="716" y="2588"/>
                <a:chExt cx="90" cy="1177"/>
              </a:xfrm>
            </p:grpSpPr>
            <p:sp>
              <p:nvSpPr>
                <p:cNvPr id="798745" name="Line 27"/>
                <p:cNvSpPr>
                  <a:spLocks noChangeShapeType="1"/>
                </p:cNvSpPr>
                <p:nvPr/>
              </p:nvSpPr>
              <p:spPr bwMode="auto">
                <a:xfrm>
                  <a:off x="716" y="3765"/>
                  <a:ext cx="90" cy="0"/>
                </a:xfrm>
                <a:prstGeom prst="line">
                  <a:avLst/>
                </a:prstGeom>
                <a:noFill/>
                <a:ln w="22225">
                  <a:solidFill>
                    <a:schemeClr val="tx1"/>
                  </a:solidFill>
                  <a:round/>
                  <a:headEnd/>
                  <a:tailEnd type="none" w="lg" len="lg"/>
                </a:ln>
              </p:spPr>
              <p:txBody>
                <a:bodyPr lIns="90000" tIns="46800" rIns="90000" bIns="46800"/>
                <a:lstStyle/>
                <a:p>
                  <a:endParaRPr lang="en-US"/>
                </a:p>
              </p:txBody>
            </p:sp>
            <p:sp>
              <p:nvSpPr>
                <p:cNvPr id="798746" name="Line 28"/>
                <p:cNvSpPr>
                  <a:spLocks noChangeShapeType="1"/>
                </p:cNvSpPr>
                <p:nvPr/>
              </p:nvSpPr>
              <p:spPr bwMode="auto">
                <a:xfrm>
                  <a:off x="716" y="3372"/>
                  <a:ext cx="90" cy="0"/>
                </a:xfrm>
                <a:prstGeom prst="line">
                  <a:avLst/>
                </a:prstGeom>
                <a:noFill/>
                <a:ln w="22225">
                  <a:solidFill>
                    <a:schemeClr val="tx1"/>
                  </a:solidFill>
                  <a:round/>
                  <a:headEnd/>
                  <a:tailEnd type="none" w="lg" len="lg"/>
                </a:ln>
              </p:spPr>
              <p:txBody>
                <a:bodyPr lIns="90000" tIns="46800" rIns="90000" bIns="46800"/>
                <a:lstStyle/>
                <a:p>
                  <a:endParaRPr lang="en-US"/>
                </a:p>
              </p:txBody>
            </p:sp>
            <p:sp>
              <p:nvSpPr>
                <p:cNvPr id="798747" name="Line 29"/>
                <p:cNvSpPr>
                  <a:spLocks noChangeShapeType="1"/>
                </p:cNvSpPr>
                <p:nvPr/>
              </p:nvSpPr>
              <p:spPr bwMode="auto">
                <a:xfrm>
                  <a:off x="716" y="2588"/>
                  <a:ext cx="90" cy="0"/>
                </a:xfrm>
                <a:prstGeom prst="line">
                  <a:avLst/>
                </a:prstGeom>
                <a:noFill/>
                <a:ln w="22225">
                  <a:solidFill>
                    <a:schemeClr val="tx1"/>
                  </a:solidFill>
                  <a:round/>
                  <a:headEnd/>
                  <a:tailEnd type="none" w="lg" len="lg"/>
                </a:ln>
              </p:spPr>
              <p:txBody>
                <a:bodyPr lIns="90000" tIns="46800" rIns="90000" bIns="46800"/>
                <a:lstStyle/>
                <a:p>
                  <a:endParaRPr lang="en-US"/>
                </a:p>
              </p:txBody>
            </p:sp>
            <p:sp>
              <p:nvSpPr>
                <p:cNvPr id="798748" name="Line 30"/>
                <p:cNvSpPr>
                  <a:spLocks noChangeShapeType="1"/>
                </p:cNvSpPr>
                <p:nvPr/>
              </p:nvSpPr>
              <p:spPr bwMode="auto">
                <a:xfrm>
                  <a:off x="716" y="2981"/>
                  <a:ext cx="90" cy="0"/>
                </a:xfrm>
                <a:prstGeom prst="line">
                  <a:avLst/>
                </a:prstGeom>
                <a:noFill/>
                <a:ln w="22225">
                  <a:solidFill>
                    <a:schemeClr val="tx1"/>
                  </a:solidFill>
                  <a:round/>
                  <a:headEnd/>
                  <a:tailEnd type="none" w="lg" len="lg"/>
                </a:ln>
              </p:spPr>
              <p:txBody>
                <a:bodyPr lIns="90000" tIns="46800" rIns="90000" bIns="46800"/>
                <a:lstStyle/>
                <a:p>
                  <a:endParaRPr lang="en-US"/>
                </a:p>
              </p:txBody>
            </p:sp>
          </p:grpSp>
          <p:sp>
            <p:nvSpPr>
              <p:cNvPr id="798743" name="Rectangle 36"/>
              <p:cNvSpPr>
                <a:spLocks noChangeArrowheads="1"/>
              </p:cNvSpPr>
              <p:nvPr/>
            </p:nvSpPr>
            <p:spPr bwMode="auto">
              <a:xfrm>
                <a:off x="266" y="3640"/>
                <a:ext cx="438" cy="26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90000" tIns="46800" rIns="90000" bIns="46800">
                <a:spAutoFit/>
              </a:bodyPr>
              <a:lstStyle/>
              <a:p>
                <a:pPr algn="r">
                  <a:lnSpc>
                    <a:spcPct val="105000"/>
                  </a:lnSpc>
                </a:pPr>
                <a:r>
                  <a:rPr lang="en-GB" sz="2000" b="1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–20</a:t>
                </a:r>
                <a:endParaRPr lang="en-GB" sz="2000" b="1" baseline="-2500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798744" name="Rectangle 37"/>
              <p:cNvSpPr>
                <a:spLocks noChangeArrowheads="1"/>
              </p:cNvSpPr>
              <p:nvPr/>
            </p:nvSpPr>
            <p:spPr bwMode="auto">
              <a:xfrm>
                <a:off x="266" y="3234"/>
                <a:ext cx="438" cy="26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90000" tIns="46800" rIns="90000" bIns="46800">
                <a:spAutoFit/>
              </a:bodyPr>
              <a:lstStyle/>
              <a:p>
                <a:pPr algn="r">
                  <a:lnSpc>
                    <a:spcPct val="105000"/>
                  </a:lnSpc>
                </a:pPr>
                <a:r>
                  <a:rPr lang="en-GB" sz="2000" b="1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–10</a:t>
                </a:r>
                <a:endParaRPr lang="en-GB" sz="2000" b="1" baseline="-2500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</p:grpSp>
      <p:grpSp>
        <p:nvGrpSpPr>
          <p:cNvPr id="525364" name="Group 52"/>
          <p:cNvGrpSpPr>
            <a:grpSpLocks/>
          </p:cNvGrpSpPr>
          <p:nvPr/>
        </p:nvGrpSpPr>
        <p:grpSpPr bwMode="auto">
          <a:xfrm>
            <a:off x="1260475" y="4024313"/>
            <a:ext cx="2928938" cy="2014537"/>
            <a:chOff x="794" y="2535"/>
            <a:chExt cx="1845" cy="1269"/>
          </a:xfrm>
        </p:grpSpPr>
        <p:sp>
          <p:nvSpPr>
            <p:cNvPr id="798730" name="Line 39"/>
            <p:cNvSpPr>
              <a:spLocks noChangeShapeType="1"/>
            </p:cNvSpPr>
            <p:nvPr/>
          </p:nvSpPr>
          <p:spPr bwMode="auto">
            <a:xfrm rot="-5400000">
              <a:off x="1716" y="2843"/>
              <a:ext cx="2" cy="1845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prstDash val="dash"/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798731" name="Line 40"/>
            <p:cNvSpPr>
              <a:spLocks noChangeShapeType="1"/>
            </p:cNvSpPr>
            <p:nvPr/>
          </p:nvSpPr>
          <p:spPr bwMode="auto">
            <a:xfrm rot="-5400000">
              <a:off x="1716" y="2452"/>
              <a:ext cx="2" cy="1845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prstDash val="dash"/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798732" name="Line 38"/>
            <p:cNvSpPr>
              <a:spLocks noChangeShapeType="1"/>
            </p:cNvSpPr>
            <p:nvPr/>
          </p:nvSpPr>
          <p:spPr bwMode="auto">
            <a:xfrm>
              <a:off x="2461" y="2535"/>
              <a:ext cx="1" cy="1269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prstDash val="dash"/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798733" name="Line 43"/>
            <p:cNvSpPr>
              <a:spLocks noChangeShapeType="1"/>
            </p:cNvSpPr>
            <p:nvPr/>
          </p:nvSpPr>
          <p:spPr bwMode="auto">
            <a:xfrm>
              <a:off x="1892" y="2535"/>
              <a:ext cx="1" cy="1269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prstDash val="dash"/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798734" name="Line 44"/>
            <p:cNvSpPr>
              <a:spLocks noChangeShapeType="1"/>
            </p:cNvSpPr>
            <p:nvPr/>
          </p:nvSpPr>
          <p:spPr bwMode="auto">
            <a:xfrm>
              <a:off x="1316" y="2535"/>
              <a:ext cx="1" cy="1269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prstDash val="dash"/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798735" name="Line 47"/>
            <p:cNvSpPr>
              <a:spLocks noChangeShapeType="1"/>
            </p:cNvSpPr>
            <p:nvPr/>
          </p:nvSpPr>
          <p:spPr bwMode="auto">
            <a:xfrm rot="-5400000">
              <a:off x="1716" y="1665"/>
              <a:ext cx="2" cy="1845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prstDash val="dash"/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</p:grpSp>
      <p:sp>
        <p:nvSpPr>
          <p:cNvPr id="525361" name="Line 49"/>
          <p:cNvSpPr>
            <a:spLocks noChangeShapeType="1"/>
          </p:cNvSpPr>
          <p:nvPr/>
        </p:nvSpPr>
        <p:spPr bwMode="auto">
          <a:xfrm>
            <a:off x="1276350" y="4113213"/>
            <a:ext cx="2627313" cy="1865312"/>
          </a:xfrm>
          <a:prstGeom prst="line">
            <a:avLst/>
          </a:prstGeom>
          <a:noFill/>
          <a:ln w="31750">
            <a:solidFill>
              <a:srgbClr val="00CC00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5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253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525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5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3000"/>
                                        <p:tgtEl>
                                          <p:spTgt spid="5253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0"/>
                                        <p:tgtEl>
                                          <p:spTgt spid="525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5362" grpId="0" animBg="1"/>
      <p:bldP spid="525361" grpId="0" animBg="1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7400" name="Rectangle 3"/>
          <p:cNvSpPr>
            <a:spLocks noGrp="1" noChangeArrowheads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PHY1012F</a:t>
            </a:r>
          </a:p>
        </p:txBody>
      </p:sp>
      <p:sp>
        <p:nvSpPr>
          <p:cNvPr id="527389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1701E0F-B238-42BE-93CB-33404C5A299E}" type="slidenum">
              <a:rPr lang="en-US" smtClean="0">
                <a:latin typeface="Koala"/>
              </a:rPr>
              <a:pPr>
                <a:defRPr/>
              </a:pPr>
              <a:t>45</a:t>
            </a:fld>
            <a:endParaRPr lang="en-US" smtClean="0">
              <a:latin typeface="Koala"/>
            </a:endParaRPr>
          </a:p>
        </p:txBody>
      </p:sp>
      <p:graphicFrame>
        <p:nvGraphicFramePr>
          <p:cNvPr id="527384" name="Object 28"/>
          <p:cNvGraphicFramePr>
            <a:graphicFrameLocks noChangeAspect="1"/>
          </p:cNvGraphicFramePr>
          <p:nvPr/>
        </p:nvGraphicFramePr>
        <p:xfrm>
          <a:off x="5316538" y="4090988"/>
          <a:ext cx="7112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7460" name="Equation" r:id="rId4" imgW="711200" imgH="787400" progId="Equation.DSMT4">
                  <p:embed/>
                </p:oleObj>
              </mc:Choice>
              <mc:Fallback>
                <p:oleObj name="Equation" r:id="rId4" imgW="711200" imgH="787400" progId="Equation.DSMT4">
                  <p:embed/>
                  <p:pic>
                    <p:nvPicPr>
                      <p:cNvPr id="0" name="Picture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16538" y="4090988"/>
                        <a:ext cx="711200" cy="787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7380" name="Object 29"/>
          <p:cNvGraphicFramePr>
            <a:graphicFrameLocks noChangeAspect="1"/>
          </p:cNvGraphicFramePr>
          <p:nvPr/>
        </p:nvGraphicFramePr>
        <p:xfrm>
          <a:off x="458788" y="4090988"/>
          <a:ext cx="6858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7461" name="Equation" r:id="rId6" imgW="685800" imgH="787400" progId="Equation.DSMT4">
                  <p:embed/>
                </p:oleObj>
              </mc:Choice>
              <mc:Fallback>
                <p:oleObj name="Equation" r:id="rId6" imgW="685800" imgH="787400" progId="Equation.DSMT4">
                  <p:embed/>
                  <p:pic>
                    <p:nvPicPr>
                      <p:cNvPr id="0" name="Picture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8788" y="4090988"/>
                        <a:ext cx="685800" cy="787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7376" name="Object 30"/>
          <p:cNvGraphicFramePr>
            <a:graphicFrameLocks noChangeAspect="1"/>
          </p:cNvGraphicFramePr>
          <p:nvPr/>
        </p:nvGraphicFramePr>
        <p:xfrm>
          <a:off x="2511425" y="3203575"/>
          <a:ext cx="26416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7462" name="Equation" r:id="rId8" imgW="2641600" imgH="876300" progId="Equation.DSMT4">
                  <p:embed/>
                </p:oleObj>
              </mc:Choice>
              <mc:Fallback>
                <p:oleObj name="Equation" r:id="rId8" imgW="2641600" imgH="876300" progId="Equation.DSMT4">
                  <p:embed/>
                  <p:pic>
                    <p:nvPicPr>
                      <p:cNvPr id="0" name="Picture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1425" y="3203575"/>
                        <a:ext cx="2641600" cy="876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27402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mtClean="0"/>
              <a:t>FINDING POSITION FROM VELOCITY</a:t>
            </a:r>
          </a:p>
        </p:txBody>
      </p:sp>
      <p:sp>
        <p:nvSpPr>
          <p:cNvPr id="527403" name="Rectangle 6"/>
          <p:cNvSpPr>
            <a:spLocks noGrp="1" noChangeArrowheads="1"/>
          </p:cNvSpPr>
          <p:nvPr>
            <p:ph type="body" idx="4294967295"/>
          </p:nvPr>
        </p:nvSpPr>
        <p:spPr>
          <a:xfrm>
            <a:off x="179388" y="1343025"/>
            <a:ext cx="8774112" cy="895350"/>
          </a:xfrm>
        </p:spPr>
        <p:txBody>
          <a:bodyPr/>
          <a:lstStyle/>
          <a:p>
            <a:pPr lvl="1" indent="0" eaLnBrk="1" hangingPunct="1"/>
            <a:r>
              <a:rPr lang="en-US" smtClean="0"/>
              <a:t>A body which starts at position </a:t>
            </a:r>
            <a:r>
              <a:rPr lang="en-US" b="1" i="1" smtClean="0">
                <a:latin typeface="Times New Roman" pitchFamily="18" charset="0"/>
              </a:rPr>
              <a:t>x</a:t>
            </a:r>
            <a:r>
              <a:rPr lang="en-US" b="1" baseline="-25000" smtClean="0">
                <a:latin typeface="Times New Roman" pitchFamily="18" charset="0"/>
              </a:rPr>
              <a:t>i</a:t>
            </a:r>
            <a:r>
              <a:rPr lang="en-US" b="1" i="1" smtClean="0">
                <a:latin typeface="Times New Roman" pitchFamily="18" charset="0"/>
              </a:rPr>
              <a:t> </a:t>
            </a:r>
            <a:r>
              <a:rPr lang="en-US" b="1" smtClean="0">
                <a:latin typeface="Times New Roman" pitchFamily="18" charset="0"/>
              </a:rPr>
              <a:t>= 30 m</a:t>
            </a:r>
            <a:r>
              <a:rPr lang="en-US" smtClean="0"/>
              <a:t> at time </a:t>
            </a:r>
            <a:r>
              <a:rPr lang="en-US" b="1" i="1" smtClean="0">
                <a:latin typeface="Times New Roman" pitchFamily="18" charset="0"/>
              </a:rPr>
              <a:t>t</a:t>
            </a:r>
            <a:r>
              <a:rPr lang="en-US" b="1" baseline="-25000" smtClean="0">
                <a:latin typeface="Times New Roman" pitchFamily="18" charset="0"/>
              </a:rPr>
              <a:t>i</a:t>
            </a:r>
            <a:r>
              <a:rPr lang="en-US" smtClean="0"/>
              <a:t>, moves according to </a:t>
            </a:r>
            <a:r>
              <a:rPr lang="en-US" b="1" i="1" smtClean="0">
                <a:latin typeface="Times New Roman" pitchFamily="18" charset="0"/>
              </a:rPr>
              <a:t>v</a:t>
            </a:r>
            <a:r>
              <a:rPr lang="en-US" b="1" i="1" baseline="-25000" smtClean="0">
                <a:latin typeface="Times New Roman" pitchFamily="18" charset="0"/>
              </a:rPr>
              <a:t>x</a:t>
            </a:r>
            <a:r>
              <a:rPr lang="en-US" b="1" i="1" smtClean="0">
                <a:latin typeface="Times New Roman" pitchFamily="18" charset="0"/>
              </a:rPr>
              <a:t> </a:t>
            </a:r>
            <a:r>
              <a:rPr lang="en-US" b="1" smtClean="0">
                <a:latin typeface="Times New Roman" pitchFamily="18" charset="0"/>
              </a:rPr>
              <a:t>= (–</a:t>
            </a:r>
            <a:r>
              <a:rPr lang="en-US" b="1" i="1" smtClean="0">
                <a:latin typeface="Times New Roman" pitchFamily="18" charset="0"/>
              </a:rPr>
              <a:t> </a:t>
            </a:r>
            <a:r>
              <a:rPr lang="en-US" b="1" smtClean="0">
                <a:latin typeface="Times New Roman" pitchFamily="18" charset="0"/>
              </a:rPr>
              <a:t>5</a:t>
            </a:r>
            <a:r>
              <a:rPr lang="en-US" b="1" i="1" smtClean="0">
                <a:latin typeface="Times New Roman" pitchFamily="18" charset="0"/>
              </a:rPr>
              <a:t>t</a:t>
            </a:r>
            <a:r>
              <a:rPr lang="en-US" b="1" smtClean="0">
                <a:latin typeface="Times New Roman" pitchFamily="18" charset="0"/>
              </a:rPr>
              <a:t>  + 10)</a:t>
            </a:r>
            <a:r>
              <a:rPr lang="en-US" b="1" i="1" smtClean="0">
                <a:latin typeface="Times New Roman" pitchFamily="18" charset="0"/>
              </a:rPr>
              <a:t> </a:t>
            </a:r>
            <a:r>
              <a:rPr lang="en-US" b="1" smtClean="0">
                <a:latin typeface="Times New Roman" pitchFamily="18" charset="0"/>
              </a:rPr>
              <a:t>m/s</a:t>
            </a:r>
            <a:r>
              <a:rPr lang="en-US" smtClean="0"/>
              <a:t>.</a:t>
            </a:r>
          </a:p>
        </p:txBody>
      </p:sp>
      <p:sp>
        <p:nvSpPr>
          <p:cNvPr id="527404" name="Rectangle 7"/>
          <p:cNvSpPr>
            <a:spLocks noChangeArrowheads="1"/>
          </p:cNvSpPr>
          <p:nvPr/>
        </p:nvSpPr>
        <p:spPr bwMode="auto">
          <a:xfrm>
            <a:off x="179388" y="2292350"/>
            <a:ext cx="8774112" cy="828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714375" lvl="2" indent="-355600">
              <a:lnSpc>
                <a:spcPct val="110000"/>
              </a:lnSpc>
              <a:buFontTx/>
              <a:buBlip>
                <a:blip r:embed="rId10"/>
              </a:buBlip>
            </a:pPr>
            <a:r>
              <a:rPr lang="en-US" sz="2200">
                <a:solidFill>
                  <a:srgbClr val="000066"/>
                </a:solidFill>
              </a:rPr>
              <a:t>Where does the body turn around?</a:t>
            </a:r>
          </a:p>
          <a:p>
            <a:pPr marL="714375" lvl="2" indent="-355600">
              <a:lnSpc>
                <a:spcPct val="110000"/>
              </a:lnSpc>
              <a:buFontTx/>
              <a:buBlip>
                <a:blip r:embed="rId10"/>
              </a:buBlip>
            </a:pPr>
            <a:r>
              <a:rPr lang="en-US" sz="2200">
                <a:solidFill>
                  <a:srgbClr val="000066"/>
                </a:solidFill>
              </a:rPr>
              <a:t>At what time does the body reach the origin?</a:t>
            </a:r>
          </a:p>
        </p:txBody>
      </p:sp>
      <p:graphicFrame>
        <p:nvGraphicFramePr>
          <p:cNvPr id="527368" name="Object 31"/>
          <p:cNvGraphicFramePr>
            <a:graphicFrameLocks noChangeAspect="1"/>
          </p:cNvGraphicFramePr>
          <p:nvPr/>
        </p:nvGraphicFramePr>
        <p:xfrm>
          <a:off x="444500" y="3209925"/>
          <a:ext cx="1981200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7463" name="Equation" r:id="rId11" imgW="1981200" imgH="863600" progId="Equation.DSMT4">
                  <p:embed/>
                </p:oleObj>
              </mc:Choice>
              <mc:Fallback>
                <p:oleObj name="Equation" r:id="rId11" imgW="1981200" imgH="863600" progId="Equation.DSMT4">
                  <p:embed/>
                  <p:pic>
                    <p:nvPicPr>
                      <p:cNvPr id="0" name="Picture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4500" y="3209925"/>
                        <a:ext cx="1981200" cy="863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27370" name="Rectangle 10"/>
          <p:cNvSpPr>
            <a:spLocks noChangeArrowheads="1"/>
          </p:cNvSpPr>
          <p:nvPr/>
        </p:nvSpPr>
        <p:spPr bwMode="auto">
          <a:xfrm>
            <a:off x="4087813" y="4217988"/>
            <a:ext cx="1506537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363538" lvl="2" indent="-4763">
              <a:lnSpc>
                <a:spcPct val="110000"/>
              </a:lnSpc>
            </a:pPr>
            <a:r>
              <a:rPr lang="en-US" sz="2200">
                <a:solidFill>
                  <a:srgbClr val="000066"/>
                </a:solidFill>
              </a:rPr>
              <a:t>and</a:t>
            </a:r>
          </a:p>
        </p:txBody>
      </p:sp>
      <p:graphicFrame>
        <p:nvGraphicFramePr>
          <p:cNvPr id="527372" name="Object 32"/>
          <p:cNvGraphicFramePr>
            <a:graphicFrameLocks noChangeAspect="1"/>
          </p:cNvGraphicFramePr>
          <p:nvPr/>
        </p:nvGraphicFramePr>
        <p:xfrm>
          <a:off x="427038" y="5064125"/>
          <a:ext cx="30734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7464" name="Equation" r:id="rId13" imgW="3073400" imgH="622300" progId="Equation.DSMT4">
                  <p:embed/>
                </p:oleObj>
              </mc:Choice>
              <mc:Fallback>
                <p:oleObj name="Equation" r:id="rId13" imgW="3073400" imgH="622300" progId="Equation.DSMT4">
                  <p:embed/>
                  <p:pic>
                    <p:nvPicPr>
                      <p:cNvPr id="0" name="Picture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7038" y="5064125"/>
                        <a:ext cx="3073400" cy="622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27373" name="Rectangle 13"/>
          <p:cNvSpPr>
            <a:spLocks noChangeArrowheads="1"/>
          </p:cNvSpPr>
          <p:nvPr/>
        </p:nvSpPr>
        <p:spPr bwMode="auto">
          <a:xfrm>
            <a:off x="3706813" y="5094288"/>
            <a:ext cx="5129212" cy="828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539750" lvl="1" indent="-360363">
              <a:lnSpc>
                <a:spcPct val="110000"/>
              </a:lnSpc>
              <a:buFont typeface="Arial" charset="0"/>
              <a:buBlip>
                <a:blip r:embed="rId10"/>
              </a:buBlip>
            </a:pPr>
            <a:r>
              <a:rPr lang="en-US" sz="2200">
                <a:solidFill>
                  <a:srgbClr val="000066"/>
                </a:solidFill>
              </a:rPr>
              <a:t>Substitute </a:t>
            </a:r>
            <a:r>
              <a:rPr lang="en-US" sz="2200" b="1" i="1">
                <a:solidFill>
                  <a:srgbClr val="000066"/>
                </a:solidFill>
                <a:latin typeface="Times New Roman" pitchFamily="18" charset="0"/>
              </a:rPr>
              <a:t>t = </a:t>
            </a:r>
            <a:r>
              <a:rPr lang="en-US" sz="2200" b="1">
                <a:solidFill>
                  <a:srgbClr val="000066"/>
                </a:solidFill>
                <a:latin typeface="Times New Roman" pitchFamily="18" charset="0"/>
              </a:rPr>
              <a:t>2 </a:t>
            </a:r>
            <a:r>
              <a:rPr lang="en-US" sz="2200">
                <a:solidFill>
                  <a:srgbClr val="000066"/>
                </a:solidFill>
              </a:rPr>
              <a:t>and solve for </a:t>
            </a:r>
            <a:r>
              <a:rPr lang="en-US" sz="2200" b="1" i="1">
                <a:solidFill>
                  <a:srgbClr val="000066"/>
                </a:solidFill>
                <a:latin typeface="Times New Roman" pitchFamily="18" charset="0"/>
              </a:rPr>
              <a:t>x</a:t>
            </a:r>
            <a:r>
              <a:rPr lang="en-US" sz="2200">
                <a:solidFill>
                  <a:srgbClr val="000066"/>
                </a:solidFill>
              </a:rPr>
              <a:t>. </a:t>
            </a:r>
          </a:p>
          <a:p>
            <a:pPr marL="539750" lvl="1" indent="-360363">
              <a:lnSpc>
                <a:spcPct val="110000"/>
              </a:lnSpc>
              <a:buFont typeface="Arial" charset="0"/>
              <a:buBlip>
                <a:blip r:embed="rId10"/>
              </a:buBlip>
            </a:pPr>
            <a:r>
              <a:rPr lang="en-US" sz="2200">
                <a:solidFill>
                  <a:srgbClr val="000066"/>
                </a:solidFill>
              </a:rPr>
              <a:t>Substitute </a:t>
            </a:r>
            <a:r>
              <a:rPr lang="en-US" sz="2200" b="1" i="1">
                <a:solidFill>
                  <a:srgbClr val="000066"/>
                </a:solidFill>
                <a:latin typeface="Times New Roman" pitchFamily="18" charset="0"/>
              </a:rPr>
              <a:t>x = </a:t>
            </a:r>
            <a:r>
              <a:rPr lang="en-US" sz="2200" b="1">
                <a:solidFill>
                  <a:srgbClr val="000066"/>
                </a:solidFill>
                <a:latin typeface="Times New Roman" pitchFamily="18" charset="0"/>
              </a:rPr>
              <a:t>0 </a:t>
            </a:r>
            <a:r>
              <a:rPr lang="en-US" sz="2200">
                <a:solidFill>
                  <a:srgbClr val="000066"/>
                </a:solidFill>
              </a:rPr>
              <a:t>and solve for </a:t>
            </a:r>
            <a:r>
              <a:rPr lang="en-US" sz="2200" b="1" i="1">
                <a:solidFill>
                  <a:srgbClr val="000066"/>
                </a:solidFill>
                <a:latin typeface="Times New Roman" pitchFamily="18" charset="0"/>
              </a:rPr>
              <a:t>t</a:t>
            </a:r>
            <a:r>
              <a:rPr lang="en-US" sz="2200">
                <a:solidFill>
                  <a:srgbClr val="000066"/>
                </a:solidFill>
              </a:rPr>
              <a:t>.</a:t>
            </a:r>
          </a:p>
        </p:txBody>
      </p:sp>
      <p:sp>
        <p:nvSpPr>
          <p:cNvPr id="527375" name="Rectangle 15"/>
          <p:cNvSpPr>
            <a:spLocks noChangeArrowheads="1"/>
          </p:cNvSpPr>
          <p:nvPr/>
        </p:nvSpPr>
        <p:spPr bwMode="auto">
          <a:xfrm>
            <a:off x="3740150" y="5062538"/>
            <a:ext cx="4992688" cy="949325"/>
          </a:xfrm>
          <a:prstGeom prst="rect">
            <a:avLst/>
          </a:prstGeom>
          <a:noFill/>
          <a:ln w="9525" algn="ctr">
            <a:solidFill>
              <a:srgbClr val="000066"/>
            </a:solidFill>
            <a:miter lim="800000"/>
            <a:headEnd/>
            <a:tailEnd type="none" w="lg" len="lg"/>
          </a:ln>
        </p:spPr>
        <p:txBody>
          <a:bodyPr wrap="none" lIns="90000" tIns="46800" rIns="90000" bIns="46800" anchor="ctr"/>
          <a:lstStyle/>
          <a:p>
            <a:pPr>
              <a:lnSpc>
                <a:spcPct val="110000"/>
              </a:lnSpc>
            </a:pPr>
            <a:endParaRPr lang="en-ZA"/>
          </a:p>
        </p:txBody>
      </p:sp>
      <p:graphicFrame>
        <p:nvGraphicFramePr>
          <p:cNvPr id="527377" name="Object 33"/>
          <p:cNvGraphicFramePr>
            <a:graphicFrameLocks noChangeAspect="1"/>
          </p:cNvGraphicFramePr>
          <p:nvPr/>
        </p:nvGraphicFramePr>
        <p:xfrm>
          <a:off x="5207000" y="3203575"/>
          <a:ext cx="26543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7465" name="Equation" r:id="rId15" imgW="2654300" imgH="876300" progId="Equation.DSMT4">
                  <p:embed/>
                </p:oleObj>
              </mc:Choice>
              <mc:Fallback>
                <p:oleObj name="Equation" r:id="rId15" imgW="2654300" imgH="876300" progId="Equation.DSMT4">
                  <p:embed/>
                  <p:pic>
                    <p:nvPicPr>
                      <p:cNvPr id="0" name="Picture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07000" y="3203575"/>
                        <a:ext cx="2654300" cy="876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7381" name="Object 34"/>
          <p:cNvGraphicFramePr>
            <a:graphicFrameLocks noChangeAspect="1"/>
          </p:cNvGraphicFramePr>
          <p:nvPr/>
        </p:nvGraphicFramePr>
        <p:xfrm>
          <a:off x="1189038" y="4103688"/>
          <a:ext cx="876300" cy="71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7466" name="Equation" r:id="rId17" imgW="876300" imgH="711200" progId="Equation.DSMT4">
                  <p:embed/>
                </p:oleObj>
              </mc:Choice>
              <mc:Fallback>
                <p:oleObj name="Equation" r:id="rId17" imgW="876300" imgH="711200" progId="Equation.DSMT4">
                  <p:embed/>
                  <p:pic>
                    <p:nvPicPr>
                      <p:cNvPr id="0" name="Picture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9038" y="4103688"/>
                        <a:ext cx="876300" cy="711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7382" name="Object 35"/>
          <p:cNvGraphicFramePr>
            <a:graphicFrameLocks noChangeAspect="1"/>
          </p:cNvGraphicFramePr>
          <p:nvPr/>
        </p:nvGraphicFramePr>
        <p:xfrm>
          <a:off x="2090738" y="4205288"/>
          <a:ext cx="14605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7467" name="Equation" r:id="rId19" imgW="1460500" imgH="558800" progId="Equation.DSMT4">
                  <p:embed/>
                </p:oleObj>
              </mc:Choice>
              <mc:Fallback>
                <p:oleObj name="Equation" r:id="rId19" imgW="1460500" imgH="558800" progId="Equation.DSMT4">
                  <p:embed/>
                  <p:pic>
                    <p:nvPicPr>
                      <p:cNvPr id="0" name="Picture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90738" y="4205288"/>
                        <a:ext cx="1460500" cy="558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7383" name="Object 36"/>
          <p:cNvGraphicFramePr>
            <a:graphicFrameLocks noChangeAspect="1"/>
          </p:cNvGraphicFramePr>
          <p:nvPr/>
        </p:nvGraphicFramePr>
        <p:xfrm>
          <a:off x="3617913" y="4205288"/>
          <a:ext cx="7112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7468" name="Equation" r:id="rId21" imgW="710891" imgH="558558" progId="Equation.DSMT4">
                  <p:embed/>
                </p:oleObj>
              </mc:Choice>
              <mc:Fallback>
                <p:oleObj name="Equation" r:id="rId21" imgW="710891" imgH="558558" progId="Equation.DSMT4">
                  <p:embed/>
                  <p:pic>
                    <p:nvPicPr>
                      <p:cNvPr id="0" name="Picture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17913" y="4205288"/>
                        <a:ext cx="711200" cy="558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7385" name="Object 37"/>
          <p:cNvGraphicFramePr>
            <a:graphicFrameLocks noChangeAspect="1"/>
          </p:cNvGraphicFramePr>
          <p:nvPr/>
        </p:nvGraphicFramePr>
        <p:xfrm>
          <a:off x="6059488" y="4224338"/>
          <a:ext cx="7874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7469" name="Equation" r:id="rId23" imgW="787058" imgH="495085" progId="Equation.DSMT4">
                  <p:embed/>
                </p:oleObj>
              </mc:Choice>
              <mc:Fallback>
                <p:oleObj name="Equation" r:id="rId23" imgW="787058" imgH="495085" progId="Equation.DSMT4">
                  <p:embed/>
                  <p:pic>
                    <p:nvPicPr>
                      <p:cNvPr id="0" name="Picture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59488" y="4224338"/>
                        <a:ext cx="787400" cy="495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7386" name="Object 38"/>
          <p:cNvGraphicFramePr>
            <a:graphicFrameLocks noChangeAspect="1"/>
          </p:cNvGraphicFramePr>
          <p:nvPr/>
        </p:nvGraphicFramePr>
        <p:xfrm>
          <a:off x="6904038" y="4325938"/>
          <a:ext cx="10541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7470" name="Equation" r:id="rId25" imgW="1053643" imgH="266584" progId="Equation.DSMT4">
                  <p:embed/>
                </p:oleObj>
              </mc:Choice>
              <mc:Fallback>
                <p:oleObj name="Equation" r:id="rId25" imgW="1053643" imgH="266584" progId="Equation.DSMT4">
                  <p:embed/>
                  <p:pic>
                    <p:nvPicPr>
                      <p:cNvPr id="0" name="Picture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04038" y="4325938"/>
                        <a:ext cx="1054100" cy="266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7387" name="Object 39"/>
          <p:cNvGraphicFramePr>
            <a:graphicFrameLocks noChangeAspect="1"/>
          </p:cNvGraphicFramePr>
          <p:nvPr/>
        </p:nvGraphicFramePr>
        <p:xfrm>
          <a:off x="7983538" y="4325938"/>
          <a:ext cx="6350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7471" name="Equation" r:id="rId27" imgW="634449" imgH="266469" progId="Equation.DSMT4">
                  <p:embed/>
                </p:oleObj>
              </mc:Choice>
              <mc:Fallback>
                <p:oleObj name="Equation" r:id="rId27" imgW="634449" imgH="266469" progId="Equation.DSMT4">
                  <p:embed/>
                  <p:pic>
                    <p:nvPicPr>
                      <p:cNvPr id="0" name="Picture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83538" y="4325938"/>
                        <a:ext cx="635000" cy="266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7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7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7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7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7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7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7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7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7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7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7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7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7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73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7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2000"/>
                                        <p:tgtEl>
                                          <p:spTgt spid="527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73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7370" grpId="0"/>
      <p:bldP spid="527375" grpId="0" animBg="1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1523" name="Rectangle 3"/>
          <p:cNvSpPr>
            <a:spLocks noGrp="1" noChangeArrowheads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PHY1012F</a:t>
            </a:r>
          </a:p>
        </p:txBody>
      </p:sp>
      <p:sp>
        <p:nvSpPr>
          <p:cNvPr id="4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A4931B6-9EEB-4315-A343-C201B7BC3EFF}" type="slidenum">
              <a:rPr lang="en-US" smtClean="0">
                <a:latin typeface="Koala"/>
              </a:rPr>
              <a:pPr>
                <a:defRPr/>
              </a:pPr>
              <a:t>46</a:t>
            </a:fld>
            <a:endParaRPr lang="en-US" smtClean="0">
              <a:latin typeface="Koala"/>
            </a:endParaRPr>
          </a:p>
        </p:txBody>
      </p:sp>
      <p:sp>
        <p:nvSpPr>
          <p:cNvPr id="531486" name="Rectangle 30"/>
          <p:cNvSpPr>
            <a:spLocks noChangeArrowheads="1"/>
          </p:cNvSpPr>
          <p:nvPr/>
        </p:nvSpPr>
        <p:spPr bwMode="auto">
          <a:xfrm>
            <a:off x="4854575" y="2862263"/>
            <a:ext cx="3541713" cy="1400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SzPct val="80000"/>
              <a:buFont typeface="Arial" charset="0"/>
              <a:buNone/>
            </a:pPr>
            <a:r>
              <a:rPr lang="en-ZA" sz="2300">
                <a:solidFill>
                  <a:srgbClr val="000066"/>
                </a:solidFill>
              </a:rPr>
              <a:t>For the first 6 s the</a:t>
            </a:r>
            <a:br>
              <a:rPr lang="en-ZA" sz="2300">
                <a:solidFill>
                  <a:srgbClr val="000066"/>
                </a:solidFill>
              </a:rPr>
            </a:br>
            <a:r>
              <a:rPr lang="en-ZA" sz="2200">
                <a:solidFill>
                  <a:srgbClr val="000066"/>
                </a:solidFill>
              </a:rPr>
              <a:t/>
            </a:r>
            <a:br>
              <a:rPr lang="en-ZA" sz="2200">
                <a:solidFill>
                  <a:srgbClr val="000066"/>
                </a:solidFill>
              </a:rPr>
            </a:br>
            <a:endParaRPr lang="en-ZA" sz="1000">
              <a:solidFill>
                <a:srgbClr val="000066"/>
              </a:solidFill>
            </a:endParaRPr>
          </a:p>
          <a:p>
            <a:pPr marL="179388" lvl="1">
              <a:lnSpc>
                <a:spcPct val="110000"/>
              </a:lnSpc>
              <a:buSzPct val="80000"/>
              <a:buFont typeface="Arial" charset="0"/>
              <a:buNone/>
            </a:pPr>
            <a:r>
              <a:rPr lang="en-ZA" sz="2300">
                <a:solidFill>
                  <a:srgbClr val="000066"/>
                </a:solidFill>
              </a:rPr>
              <a:t>is</a:t>
            </a:r>
            <a:endParaRPr lang="en-US" sz="2300">
              <a:solidFill>
                <a:srgbClr val="000066"/>
              </a:solidFill>
            </a:endParaRPr>
          </a:p>
        </p:txBody>
      </p:sp>
      <p:sp>
        <p:nvSpPr>
          <p:cNvPr id="531526" name="Rectangle 31"/>
          <p:cNvSpPr>
            <a:spLocks noGrp="1" noChangeArrowheads="1"/>
          </p:cNvSpPr>
          <p:nvPr>
            <p:ph type="title" idx="4294967295"/>
          </p:nvPr>
        </p:nvSpPr>
        <p:spPr>
          <a:xfrm>
            <a:off x="207963" y="574675"/>
            <a:ext cx="8724900" cy="655638"/>
          </a:xfrm>
        </p:spPr>
        <p:txBody>
          <a:bodyPr/>
          <a:lstStyle/>
          <a:p>
            <a:pPr eaLnBrk="1" hangingPunct="1"/>
            <a:r>
              <a:rPr lang="en-ZA" sz="2800" smtClean="0"/>
              <a:t>VELOCITY GRAPHS </a:t>
            </a:r>
            <a:r>
              <a:rPr lang="en-ZA" sz="2800" smtClean="0">
                <a:sym typeface="Symbol" pitchFamily="18" charset="2"/>
              </a:rPr>
              <a:t></a:t>
            </a:r>
            <a:r>
              <a:rPr lang="en-ZA" sz="2800" smtClean="0"/>
              <a:t> </a:t>
            </a:r>
            <a:r>
              <a:rPr lang="en-US" sz="2800" smtClean="0"/>
              <a:t>ACCELERATION</a:t>
            </a:r>
            <a:r>
              <a:rPr lang="en-ZA" sz="2800" smtClean="0"/>
              <a:t> GRAPHS</a:t>
            </a:r>
            <a:endParaRPr lang="en-US" sz="2800" smtClean="0"/>
          </a:p>
        </p:txBody>
      </p:sp>
      <p:sp>
        <p:nvSpPr>
          <p:cNvPr id="531488" name="Rectangle 32"/>
          <p:cNvSpPr>
            <a:spLocks noChangeArrowheads="1"/>
          </p:cNvSpPr>
          <p:nvPr/>
        </p:nvSpPr>
        <p:spPr bwMode="auto">
          <a:xfrm>
            <a:off x="179388" y="1252538"/>
            <a:ext cx="8774112" cy="477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SzPct val="80000"/>
              <a:buFont typeface="Arial" charset="0"/>
              <a:buNone/>
            </a:pPr>
            <a:r>
              <a:rPr lang="en-ZA" sz="2300">
                <a:solidFill>
                  <a:srgbClr val="000066"/>
                </a:solidFill>
              </a:rPr>
              <a:t>Acceleration is equivalent to the slope of a velocity graph. </a:t>
            </a:r>
          </a:p>
        </p:txBody>
      </p:sp>
      <p:sp>
        <p:nvSpPr>
          <p:cNvPr id="531489" name="Freeform 33"/>
          <p:cNvSpPr>
            <a:spLocks/>
          </p:cNvSpPr>
          <p:nvPr/>
        </p:nvSpPr>
        <p:spPr bwMode="auto">
          <a:xfrm>
            <a:off x="1428750" y="409575"/>
            <a:ext cx="4657725" cy="3105150"/>
          </a:xfrm>
          <a:custGeom>
            <a:avLst/>
            <a:gdLst>
              <a:gd name="T0" fmla="*/ 2147483647 w 2934"/>
              <a:gd name="T1" fmla="*/ 2147483647 h 1956"/>
              <a:gd name="T2" fmla="*/ 2147483647 w 2934"/>
              <a:gd name="T3" fmla="*/ 2147483647 h 1956"/>
              <a:gd name="T4" fmla="*/ 0 60000 65536"/>
              <a:gd name="T5" fmla="*/ 0 60000 65536"/>
              <a:gd name="T6" fmla="*/ 0 w 2934"/>
              <a:gd name="T7" fmla="*/ 0 h 1956"/>
              <a:gd name="T8" fmla="*/ 2934 w 2934"/>
              <a:gd name="T9" fmla="*/ 1956 h 195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934" h="1956">
                <a:moveTo>
                  <a:pt x="2934" y="1956"/>
                </a:moveTo>
                <a:cubicBezTo>
                  <a:pt x="1182" y="1764"/>
                  <a:pt x="0" y="0"/>
                  <a:pt x="12" y="1386"/>
                </a:cubicBezTo>
              </a:path>
            </a:pathLst>
          </a:custGeom>
          <a:noFill/>
          <a:ln w="22225">
            <a:solidFill>
              <a:srgbClr val="00CC00"/>
            </a:solidFill>
            <a:prstDash val="sysDot"/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graphicFrame>
        <p:nvGraphicFramePr>
          <p:cNvPr id="531521" name="Object 66"/>
          <p:cNvGraphicFramePr>
            <a:graphicFrameLocks noChangeAspect="1"/>
          </p:cNvGraphicFramePr>
          <p:nvPr/>
        </p:nvGraphicFramePr>
        <p:xfrm>
          <a:off x="5705475" y="3800475"/>
          <a:ext cx="28448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1528" name="Equation" r:id="rId4" imgW="2844800" imgH="558800" progId="Equation.DSMT4">
                  <p:embed/>
                </p:oleObj>
              </mc:Choice>
              <mc:Fallback>
                <p:oleObj name="Equation" r:id="rId4" imgW="2844800" imgH="558800" progId="Equation.DSMT4">
                  <p:embed/>
                  <p:pic>
                    <p:nvPicPr>
                      <p:cNvPr id="0" name="Picture 6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05475" y="3800475"/>
                        <a:ext cx="2844800" cy="558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ctangle 67"/>
          <p:cNvSpPr>
            <a:spLocks noChangeArrowheads="1"/>
          </p:cNvSpPr>
          <p:nvPr/>
        </p:nvSpPr>
        <p:spPr bwMode="auto">
          <a:xfrm>
            <a:off x="4170363" y="1881188"/>
            <a:ext cx="4354512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895350" lvl="1" indent="-715963">
              <a:lnSpc>
                <a:spcPct val="110000"/>
              </a:lnSpc>
              <a:buSzPct val="80000"/>
              <a:buFont typeface="Arial" charset="0"/>
              <a:buNone/>
            </a:pPr>
            <a:r>
              <a:rPr lang="en-ZA" sz="2300">
                <a:solidFill>
                  <a:srgbClr val="000066"/>
                </a:solidFill>
              </a:rPr>
              <a:t>E.g.	A car travels along a straight road…</a:t>
            </a:r>
          </a:p>
        </p:txBody>
      </p:sp>
      <p:sp>
        <p:nvSpPr>
          <p:cNvPr id="531524" name="Rectangle 68"/>
          <p:cNvSpPr>
            <a:spLocks noChangeArrowheads="1"/>
          </p:cNvSpPr>
          <p:nvPr/>
        </p:nvSpPr>
        <p:spPr bwMode="auto">
          <a:xfrm>
            <a:off x="5332413" y="3235325"/>
            <a:ext cx="2197100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 algn="ctr">
              <a:lnSpc>
                <a:spcPct val="110000"/>
              </a:lnSpc>
              <a:buSzPct val="80000"/>
              <a:buFont typeface="Arial" charset="0"/>
              <a:buNone/>
            </a:pPr>
            <a:r>
              <a:rPr lang="en-ZA" sz="2200">
                <a:solidFill>
                  <a:srgbClr val="FFCC00"/>
                </a:solidFill>
              </a:rPr>
              <a:t>acceleration</a:t>
            </a:r>
            <a:endParaRPr lang="en-US" sz="2200">
              <a:solidFill>
                <a:srgbClr val="FFCC00"/>
              </a:solidFill>
            </a:endParaRPr>
          </a:p>
        </p:txBody>
      </p:sp>
      <p:sp>
        <p:nvSpPr>
          <p:cNvPr id="3" name="Rectangle 69"/>
          <p:cNvSpPr>
            <a:spLocks noChangeArrowheads="1"/>
          </p:cNvSpPr>
          <p:nvPr/>
        </p:nvSpPr>
        <p:spPr bwMode="auto">
          <a:xfrm>
            <a:off x="5819775" y="3233738"/>
            <a:ext cx="1298575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 algn="ctr">
              <a:lnSpc>
                <a:spcPct val="110000"/>
              </a:lnSpc>
              <a:buSzPct val="80000"/>
              <a:buFont typeface="Arial" charset="0"/>
              <a:buNone/>
            </a:pPr>
            <a:r>
              <a:rPr lang="en-ZA" sz="2200">
                <a:solidFill>
                  <a:srgbClr val="00CC00"/>
                </a:solidFill>
              </a:rPr>
              <a:t>slope</a:t>
            </a:r>
            <a:endParaRPr lang="en-US" sz="2200">
              <a:solidFill>
                <a:srgbClr val="00CC00"/>
              </a:solidFill>
            </a:endParaRPr>
          </a:p>
        </p:txBody>
      </p:sp>
      <p:sp>
        <p:nvSpPr>
          <p:cNvPr id="5" name="Freeform 70"/>
          <p:cNvSpPr>
            <a:spLocks/>
          </p:cNvSpPr>
          <p:nvPr/>
        </p:nvSpPr>
        <p:spPr bwMode="auto">
          <a:xfrm>
            <a:off x="1571625" y="3505200"/>
            <a:ext cx="3962400" cy="1038225"/>
          </a:xfrm>
          <a:custGeom>
            <a:avLst/>
            <a:gdLst>
              <a:gd name="T0" fmla="*/ 2147483647 w 2496"/>
              <a:gd name="T1" fmla="*/ 0 h 654"/>
              <a:gd name="T2" fmla="*/ 0 w 2496"/>
              <a:gd name="T3" fmla="*/ 2147483647 h 654"/>
              <a:gd name="T4" fmla="*/ 0 60000 65536"/>
              <a:gd name="T5" fmla="*/ 0 60000 65536"/>
              <a:gd name="T6" fmla="*/ 0 w 2496"/>
              <a:gd name="T7" fmla="*/ 0 h 654"/>
              <a:gd name="T8" fmla="*/ 2496 w 2496"/>
              <a:gd name="T9" fmla="*/ 654 h 654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496" h="654">
                <a:moveTo>
                  <a:pt x="2496" y="0"/>
                </a:moveTo>
                <a:cubicBezTo>
                  <a:pt x="2040" y="264"/>
                  <a:pt x="0" y="138"/>
                  <a:pt x="0" y="654"/>
                </a:cubicBezTo>
              </a:path>
            </a:pathLst>
          </a:custGeom>
          <a:noFill/>
          <a:ln w="22225">
            <a:solidFill>
              <a:srgbClr val="FFCC00"/>
            </a:solidFill>
            <a:prstDash val="sysDot"/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531531" name="Line 75"/>
          <p:cNvSpPr>
            <a:spLocks noChangeShapeType="1"/>
          </p:cNvSpPr>
          <p:nvPr/>
        </p:nvSpPr>
        <p:spPr bwMode="auto">
          <a:xfrm>
            <a:off x="2198688" y="2135188"/>
            <a:ext cx="0" cy="4135437"/>
          </a:xfrm>
          <a:prstGeom prst="line">
            <a:avLst/>
          </a:prstGeom>
          <a:noFill/>
          <a:ln w="15875">
            <a:solidFill>
              <a:schemeClr val="bg2"/>
            </a:solidFill>
            <a:prstDash val="dash"/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grpSp>
        <p:nvGrpSpPr>
          <p:cNvPr id="531616" name="Group 160"/>
          <p:cNvGrpSpPr>
            <a:grpSpLocks/>
          </p:cNvGrpSpPr>
          <p:nvPr/>
        </p:nvGrpSpPr>
        <p:grpSpPr bwMode="auto">
          <a:xfrm>
            <a:off x="-174625" y="1665288"/>
            <a:ext cx="4851400" cy="2303462"/>
            <a:chOff x="-110" y="1049"/>
            <a:chExt cx="3056" cy="1451"/>
          </a:xfrm>
        </p:grpSpPr>
        <p:grpSp>
          <p:nvGrpSpPr>
            <p:cNvPr id="531563" name="Group 134"/>
            <p:cNvGrpSpPr>
              <a:grpSpLocks/>
            </p:cNvGrpSpPr>
            <p:nvPr/>
          </p:nvGrpSpPr>
          <p:grpSpPr bwMode="auto">
            <a:xfrm>
              <a:off x="316" y="1746"/>
              <a:ext cx="2630" cy="390"/>
              <a:chOff x="316" y="1746"/>
              <a:chExt cx="2630" cy="390"/>
            </a:xfrm>
          </p:grpSpPr>
          <p:sp>
            <p:nvSpPr>
              <p:cNvPr id="531575" name="Line 106"/>
              <p:cNvSpPr>
                <a:spLocks noChangeShapeType="1"/>
              </p:cNvSpPr>
              <p:nvPr/>
            </p:nvSpPr>
            <p:spPr bwMode="auto">
              <a:xfrm>
                <a:off x="520" y="1884"/>
                <a:ext cx="1992" cy="1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 type="triangl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531576" name="Rectangle 107"/>
              <p:cNvSpPr>
                <a:spLocks noChangeArrowheads="1"/>
              </p:cNvSpPr>
              <p:nvPr/>
            </p:nvSpPr>
            <p:spPr bwMode="auto">
              <a:xfrm>
                <a:off x="842" y="1876"/>
                <a:ext cx="304" cy="26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90000" tIns="46800" rIns="90000" bIns="46800">
                <a:spAutoFit/>
              </a:bodyPr>
              <a:lstStyle/>
              <a:p>
                <a:pPr algn="ctr">
                  <a:lnSpc>
                    <a:spcPct val="105000"/>
                  </a:lnSpc>
                </a:pPr>
                <a:r>
                  <a:rPr lang="en-GB" sz="2000" b="1">
                    <a:solidFill>
                      <a:srgbClr val="000000"/>
                    </a:solidFill>
                    <a:latin typeface="Times New Roman" pitchFamily="18" charset="0"/>
                  </a:rPr>
                  <a:t>3</a:t>
                </a:r>
                <a:endParaRPr lang="en-US" sz="2000" b="1" baseline="-2500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531577" name="Rectangle 108"/>
              <p:cNvSpPr>
                <a:spLocks noChangeArrowheads="1"/>
              </p:cNvSpPr>
              <p:nvPr/>
            </p:nvSpPr>
            <p:spPr bwMode="auto">
              <a:xfrm>
                <a:off x="1227" y="1876"/>
                <a:ext cx="304" cy="26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90000" tIns="46800" rIns="90000" bIns="46800">
                <a:spAutoFit/>
              </a:bodyPr>
              <a:lstStyle/>
              <a:p>
                <a:pPr algn="ctr">
                  <a:lnSpc>
                    <a:spcPct val="105000"/>
                  </a:lnSpc>
                </a:pPr>
                <a:r>
                  <a:rPr lang="en-GB" sz="2000" b="1">
                    <a:solidFill>
                      <a:srgbClr val="000000"/>
                    </a:solidFill>
                    <a:latin typeface="Times New Roman" pitchFamily="18" charset="0"/>
                  </a:rPr>
                  <a:t>6</a:t>
                </a:r>
                <a:endParaRPr lang="en-US" sz="2000" b="1" baseline="-2500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531578" name="Rectangle 109"/>
              <p:cNvSpPr>
                <a:spLocks noChangeArrowheads="1"/>
              </p:cNvSpPr>
              <p:nvPr/>
            </p:nvSpPr>
            <p:spPr bwMode="auto">
              <a:xfrm>
                <a:off x="1618" y="1876"/>
                <a:ext cx="304" cy="26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90000" tIns="46800" rIns="90000" bIns="46800">
                <a:spAutoFit/>
              </a:bodyPr>
              <a:lstStyle/>
              <a:p>
                <a:pPr algn="ctr">
                  <a:lnSpc>
                    <a:spcPct val="105000"/>
                  </a:lnSpc>
                </a:pPr>
                <a:r>
                  <a:rPr lang="en-GB" sz="2000" b="1">
                    <a:solidFill>
                      <a:srgbClr val="000000"/>
                    </a:solidFill>
                    <a:latin typeface="Times New Roman" pitchFamily="18" charset="0"/>
                  </a:rPr>
                  <a:t>9</a:t>
                </a:r>
                <a:endParaRPr lang="en-US" sz="2000" b="1" baseline="-2500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531579" name="Rectangle 110"/>
              <p:cNvSpPr>
                <a:spLocks noChangeArrowheads="1"/>
              </p:cNvSpPr>
              <p:nvPr/>
            </p:nvSpPr>
            <p:spPr bwMode="auto">
              <a:xfrm>
                <a:off x="316" y="1746"/>
                <a:ext cx="201" cy="26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90000" tIns="46800" rIns="90000" bIns="46800">
                <a:spAutoFit/>
              </a:bodyPr>
              <a:lstStyle/>
              <a:p>
                <a:pPr algn="r">
                  <a:lnSpc>
                    <a:spcPct val="105000"/>
                  </a:lnSpc>
                </a:pPr>
                <a:r>
                  <a:rPr lang="en-GB" sz="2000" b="1">
                    <a:solidFill>
                      <a:srgbClr val="000000"/>
                    </a:solidFill>
                    <a:latin typeface="Times New Roman" pitchFamily="18" charset="0"/>
                  </a:rPr>
                  <a:t>0</a:t>
                </a:r>
                <a:endParaRPr lang="en-US" sz="2000" b="1" baseline="-2500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531580" name="Rectangle 111"/>
              <p:cNvSpPr>
                <a:spLocks noChangeArrowheads="1"/>
              </p:cNvSpPr>
              <p:nvPr/>
            </p:nvSpPr>
            <p:spPr bwMode="auto">
              <a:xfrm>
                <a:off x="2009" y="1876"/>
                <a:ext cx="303" cy="25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90000" tIns="46800" rIns="90000" bIns="46800">
                <a:spAutoFit/>
              </a:bodyPr>
              <a:lstStyle/>
              <a:p>
                <a:pPr algn="ctr">
                  <a:lnSpc>
                    <a:spcPct val="105000"/>
                  </a:lnSpc>
                </a:pPr>
                <a:r>
                  <a:rPr lang="en-GB" sz="2000" b="1">
                    <a:solidFill>
                      <a:srgbClr val="000000"/>
                    </a:solidFill>
                    <a:latin typeface="Times New Roman" pitchFamily="18" charset="0"/>
                  </a:rPr>
                  <a:t>12</a:t>
                </a:r>
                <a:endParaRPr lang="en-US" sz="2000" b="1" baseline="-2500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grpSp>
            <p:nvGrpSpPr>
              <p:cNvPr id="531581" name="Group 133"/>
              <p:cNvGrpSpPr>
                <a:grpSpLocks/>
              </p:cNvGrpSpPr>
              <p:nvPr/>
            </p:nvGrpSpPr>
            <p:grpSpPr bwMode="auto">
              <a:xfrm>
                <a:off x="994" y="1885"/>
                <a:ext cx="1172" cy="45"/>
                <a:chOff x="994" y="1885"/>
                <a:chExt cx="1172" cy="45"/>
              </a:xfrm>
            </p:grpSpPr>
            <p:sp>
              <p:nvSpPr>
                <p:cNvPr id="531583" name="Line 112"/>
                <p:cNvSpPr>
                  <a:spLocks noChangeShapeType="1"/>
                </p:cNvSpPr>
                <p:nvPr/>
              </p:nvSpPr>
              <p:spPr bwMode="auto">
                <a:xfrm>
                  <a:off x="994" y="1885"/>
                  <a:ext cx="0" cy="45"/>
                </a:xfrm>
                <a:prstGeom prst="line">
                  <a:avLst/>
                </a:prstGeom>
                <a:noFill/>
                <a:ln w="22225">
                  <a:solidFill>
                    <a:schemeClr val="tx1"/>
                  </a:solidFill>
                  <a:round/>
                  <a:headEnd/>
                  <a:tailEnd type="none" w="lg" len="lg"/>
                </a:ln>
              </p:spPr>
              <p:txBody>
                <a:bodyPr lIns="90000" tIns="46800" rIns="90000" bIns="46800"/>
                <a:lstStyle/>
                <a:p>
                  <a:endParaRPr lang="en-US"/>
                </a:p>
              </p:txBody>
            </p:sp>
            <p:sp>
              <p:nvSpPr>
                <p:cNvPr id="531584" name="Line 114"/>
                <p:cNvSpPr>
                  <a:spLocks noChangeShapeType="1"/>
                </p:cNvSpPr>
                <p:nvPr/>
              </p:nvSpPr>
              <p:spPr bwMode="auto">
                <a:xfrm>
                  <a:off x="1385" y="1885"/>
                  <a:ext cx="0" cy="45"/>
                </a:xfrm>
                <a:prstGeom prst="line">
                  <a:avLst/>
                </a:prstGeom>
                <a:noFill/>
                <a:ln w="22225">
                  <a:solidFill>
                    <a:schemeClr val="tx1"/>
                  </a:solidFill>
                  <a:round/>
                  <a:headEnd/>
                  <a:tailEnd type="none" w="lg" len="lg"/>
                </a:ln>
              </p:spPr>
              <p:txBody>
                <a:bodyPr lIns="90000" tIns="46800" rIns="90000" bIns="46800"/>
                <a:lstStyle/>
                <a:p>
                  <a:endParaRPr lang="en-US"/>
                </a:p>
              </p:txBody>
            </p:sp>
            <p:sp>
              <p:nvSpPr>
                <p:cNvPr id="531585" name="Line 117"/>
                <p:cNvSpPr>
                  <a:spLocks noChangeShapeType="1"/>
                </p:cNvSpPr>
                <p:nvPr/>
              </p:nvSpPr>
              <p:spPr bwMode="auto">
                <a:xfrm>
                  <a:off x="2166" y="1885"/>
                  <a:ext cx="0" cy="45"/>
                </a:xfrm>
                <a:prstGeom prst="line">
                  <a:avLst/>
                </a:prstGeom>
                <a:noFill/>
                <a:ln w="22225">
                  <a:solidFill>
                    <a:schemeClr val="tx1"/>
                  </a:solidFill>
                  <a:round/>
                  <a:headEnd/>
                  <a:tailEnd type="none" w="lg" len="lg"/>
                </a:ln>
              </p:spPr>
              <p:txBody>
                <a:bodyPr lIns="90000" tIns="46800" rIns="90000" bIns="46800"/>
                <a:lstStyle/>
                <a:p>
                  <a:endParaRPr lang="en-US"/>
                </a:p>
              </p:txBody>
            </p:sp>
            <p:sp>
              <p:nvSpPr>
                <p:cNvPr id="531586" name="Line 119"/>
                <p:cNvSpPr>
                  <a:spLocks noChangeShapeType="1"/>
                </p:cNvSpPr>
                <p:nvPr/>
              </p:nvSpPr>
              <p:spPr bwMode="auto">
                <a:xfrm>
                  <a:off x="1775" y="1885"/>
                  <a:ext cx="0" cy="45"/>
                </a:xfrm>
                <a:prstGeom prst="line">
                  <a:avLst/>
                </a:prstGeom>
                <a:noFill/>
                <a:ln w="22225">
                  <a:solidFill>
                    <a:schemeClr val="tx1"/>
                  </a:solidFill>
                  <a:round/>
                  <a:headEnd/>
                  <a:tailEnd type="none" w="lg" len="lg"/>
                </a:ln>
              </p:spPr>
              <p:txBody>
                <a:bodyPr lIns="90000" tIns="46800" rIns="90000" bIns="46800"/>
                <a:lstStyle/>
                <a:p>
                  <a:endParaRPr lang="en-US"/>
                </a:p>
              </p:txBody>
            </p:sp>
          </p:grpSp>
          <p:sp>
            <p:nvSpPr>
              <p:cNvPr id="531582" name="Rectangle 120"/>
              <p:cNvSpPr>
                <a:spLocks noChangeArrowheads="1"/>
              </p:cNvSpPr>
              <p:nvPr/>
            </p:nvSpPr>
            <p:spPr bwMode="auto">
              <a:xfrm>
                <a:off x="2410" y="1763"/>
                <a:ext cx="536" cy="2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90000" tIns="46800" rIns="90000" bIns="46800">
                <a:spAutoFit/>
              </a:bodyPr>
              <a:lstStyle/>
              <a:p>
                <a:pPr marL="179388" lvl="1" indent="1588">
                  <a:lnSpc>
                    <a:spcPct val="110000"/>
                  </a:lnSpc>
                </a:pPr>
                <a:r>
                  <a:rPr lang="en-US" sz="1800" b="1" i="1">
                    <a:solidFill>
                      <a:srgbClr val="000066"/>
                    </a:solidFill>
                    <a:latin typeface="Times New Roman" pitchFamily="18" charset="0"/>
                  </a:rPr>
                  <a:t>t  </a:t>
                </a:r>
                <a:r>
                  <a:rPr lang="en-US" sz="1800" b="1">
                    <a:solidFill>
                      <a:srgbClr val="000066"/>
                    </a:solidFill>
                    <a:latin typeface="Times New Roman" pitchFamily="18" charset="0"/>
                  </a:rPr>
                  <a:t>(s)</a:t>
                </a:r>
                <a:endParaRPr lang="en-US" sz="1800" b="1" i="1">
                  <a:solidFill>
                    <a:srgbClr val="000066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531564" name="Group 156"/>
            <p:cNvGrpSpPr>
              <a:grpSpLocks/>
            </p:cNvGrpSpPr>
            <p:nvPr/>
          </p:nvGrpSpPr>
          <p:grpSpPr bwMode="auto">
            <a:xfrm>
              <a:off x="-110" y="1049"/>
              <a:ext cx="746" cy="1451"/>
              <a:chOff x="-110" y="1049"/>
              <a:chExt cx="746" cy="1451"/>
            </a:xfrm>
          </p:grpSpPr>
          <p:sp>
            <p:nvSpPr>
              <p:cNvPr id="531565" name="Rectangle 104"/>
              <p:cNvSpPr>
                <a:spLocks noChangeArrowheads="1"/>
              </p:cNvSpPr>
              <p:nvPr/>
            </p:nvSpPr>
            <p:spPr bwMode="auto">
              <a:xfrm>
                <a:off x="-110" y="1049"/>
                <a:ext cx="746" cy="2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90000" tIns="46800" rIns="90000" bIns="46800">
                <a:spAutoFit/>
              </a:bodyPr>
              <a:lstStyle/>
              <a:p>
                <a:pPr marL="179388" lvl="1" indent="1588">
                  <a:lnSpc>
                    <a:spcPct val="110000"/>
                  </a:lnSpc>
                </a:pPr>
                <a:r>
                  <a:rPr lang="en-US" sz="1800" b="1" i="1">
                    <a:solidFill>
                      <a:srgbClr val="000066"/>
                    </a:solidFill>
                    <a:latin typeface="Times New Roman" pitchFamily="18" charset="0"/>
                  </a:rPr>
                  <a:t>v</a:t>
                </a:r>
                <a:r>
                  <a:rPr lang="en-US" sz="1800" b="1" i="1" baseline="-25000">
                    <a:solidFill>
                      <a:srgbClr val="000066"/>
                    </a:solidFill>
                    <a:latin typeface="Times New Roman" pitchFamily="18" charset="0"/>
                  </a:rPr>
                  <a:t>x</a:t>
                </a:r>
                <a:r>
                  <a:rPr lang="en-US" sz="1800" b="1" i="1">
                    <a:solidFill>
                      <a:srgbClr val="000066"/>
                    </a:solidFill>
                    <a:latin typeface="Times New Roman" pitchFamily="18" charset="0"/>
                  </a:rPr>
                  <a:t> </a:t>
                </a:r>
                <a:r>
                  <a:rPr lang="en-US" sz="1800" b="1">
                    <a:solidFill>
                      <a:srgbClr val="000066"/>
                    </a:solidFill>
                    <a:latin typeface="Times New Roman" pitchFamily="18" charset="0"/>
                  </a:rPr>
                  <a:t>(m/s)</a:t>
                </a:r>
                <a:endParaRPr lang="en-US" sz="1800" b="1" i="1">
                  <a:solidFill>
                    <a:srgbClr val="000066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531566" name="Rectangle 121"/>
              <p:cNvSpPr>
                <a:spLocks noChangeArrowheads="1"/>
              </p:cNvSpPr>
              <p:nvPr/>
            </p:nvSpPr>
            <p:spPr bwMode="auto">
              <a:xfrm>
                <a:off x="137" y="2240"/>
                <a:ext cx="380" cy="26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90000" tIns="46800" rIns="90000" bIns="46800">
                <a:spAutoFit/>
              </a:bodyPr>
              <a:lstStyle/>
              <a:p>
                <a:pPr algn="r">
                  <a:lnSpc>
                    <a:spcPct val="105000"/>
                  </a:lnSpc>
                </a:pPr>
                <a:r>
                  <a:rPr lang="en-GB" sz="2000" b="1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–6</a:t>
                </a:r>
                <a:endParaRPr lang="en-US" sz="2000" b="1" baseline="-2500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531567" name="Rectangle 122"/>
              <p:cNvSpPr>
                <a:spLocks noChangeArrowheads="1"/>
              </p:cNvSpPr>
              <p:nvPr/>
            </p:nvSpPr>
            <p:spPr bwMode="auto">
              <a:xfrm>
                <a:off x="235" y="1248"/>
                <a:ext cx="282" cy="26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90000" tIns="46800" rIns="90000" bIns="46800">
                <a:spAutoFit/>
              </a:bodyPr>
              <a:lstStyle/>
              <a:p>
                <a:pPr algn="r">
                  <a:lnSpc>
                    <a:spcPct val="105000"/>
                  </a:lnSpc>
                </a:pPr>
                <a:r>
                  <a:rPr lang="en-GB" sz="2000" b="1">
                    <a:solidFill>
                      <a:srgbClr val="000000"/>
                    </a:solidFill>
                    <a:latin typeface="Times New Roman" pitchFamily="18" charset="0"/>
                  </a:rPr>
                  <a:t>6</a:t>
                </a:r>
                <a:endParaRPr lang="en-US" sz="2000" b="1" baseline="-2500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531568" name="Line 123"/>
              <p:cNvSpPr>
                <a:spLocks noChangeShapeType="1"/>
              </p:cNvSpPr>
              <p:nvPr/>
            </p:nvSpPr>
            <p:spPr bwMode="auto">
              <a:xfrm flipV="1">
                <a:off x="602" y="1145"/>
                <a:ext cx="2" cy="1290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 type="triangl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grpSp>
            <p:nvGrpSpPr>
              <p:cNvPr id="531569" name="Group 124"/>
              <p:cNvGrpSpPr>
                <a:grpSpLocks/>
              </p:cNvGrpSpPr>
              <p:nvPr/>
            </p:nvGrpSpPr>
            <p:grpSpPr bwMode="auto">
              <a:xfrm>
                <a:off x="527" y="1385"/>
                <a:ext cx="78" cy="994"/>
                <a:chOff x="527" y="3088"/>
                <a:chExt cx="78" cy="715"/>
              </a:xfrm>
            </p:grpSpPr>
            <p:sp>
              <p:nvSpPr>
                <p:cNvPr id="531570" name="Line 125"/>
                <p:cNvSpPr>
                  <a:spLocks noChangeShapeType="1"/>
                </p:cNvSpPr>
                <p:nvPr/>
              </p:nvSpPr>
              <p:spPr bwMode="auto">
                <a:xfrm>
                  <a:off x="527" y="3803"/>
                  <a:ext cx="78" cy="0"/>
                </a:xfrm>
                <a:prstGeom prst="line">
                  <a:avLst/>
                </a:prstGeom>
                <a:noFill/>
                <a:ln w="22225">
                  <a:solidFill>
                    <a:schemeClr val="tx1"/>
                  </a:solidFill>
                  <a:round/>
                  <a:headEnd/>
                  <a:tailEnd type="none" w="lg" len="lg"/>
                </a:ln>
              </p:spPr>
              <p:txBody>
                <a:bodyPr lIns="90000" tIns="46800" rIns="90000" bIns="46800"/>
                <a:lstStyle/>
                <a:p>
                  <a:endParaRPr lang="en-US"/>
                </a:p>
              </p:txBody>
            </p:sp>
            <p:sp>
              <p:nvSpPr>
                <p:cNvPr id="531571" name="Line 126"/>
                <p:cNvSpPr>
                  <a:spLocks noChangeShapeType="1"/>
                </p:cNvSpPr>
                <p:nvPr/>
              </p:nvSpPr>
              <p:spPr bwMode="auto">
                <a:xfrm>
                  <a:off x="527" y="3624"/>
                  <a:ext cx="78" cy="0"/>
                </a:xfrm>
                <a:prstGeom prst="line">
                  <a:avLst/>
                </a:prstGeom>
                <a:noFill/>
                <a:ln w="22225">
                  <a:solidFill>
                    <a:schemeClr val="tx1"/>
                  </a:solidFill>
                  <a:round/>
                  <a:headEnd/>
                  <a:tailEnd type="none" w="lg" len="lg"/>
                </a:ln>
              </p:spPr>
              <p:txBody>
                <a:bodyPr lIns="90000" tIns="46800" rIns="90000" bIns="46800"/>
                <a:lstStyle/>
                <a:p>
                  <a:endParaRPr lang="en-US"/>
                </a:p>
              </p:txBody>
            </p:sp>
            <p:sp>
              <p:nvSpPr>
                <p:cNvPr id="531572" name="Line 127"/>
                <p:cNvSpPr>
                  <a:spLocks noChangeShapeType="1"/>
                </p:cNvSpPr>
                <p:nvPr/>
              </p:nvSpPr>
              <p:spPr bwMode="auto">
                <a:xfrm>
                  <a:off x="527" y="3267"/>
                  <a:ext cx="78" cy="0"/>
                </a:xfrm>
                <a:prstGeom prst="line">
                  <a:avLst/>
                </a:prstGeom>
                <a:noFill/>
                <a:ln w="22225">
                  <a:solidFill>
                    <a:schemeClr val="tx1"/>
                  </a:solidFill>
                  <a:round/>
                  <a:headEnd/>
                  <a:tailEnd type="none" w="lg" len="lg"/>
                </a:ln>
              </p:spPr>
              <p:txBody>
                <a:bodyPr lIns="90000" tIns="46800" rIns="90000" bIns="46800"/>
                <a:lstStyle/>
                <a:p>
                  <a:endParaRPr lang="en-US"/>
                </a:p>
              </p:txBody>
            </p:sp>
            <p:sp>
              <p:nvSpPr>
                <p:cNvPr id="531573" name="Line 128"/>
                <p:cNvSpPr>
                  <a:spLocks noChangeShapeType="1"/>
                </p:cNvSpPr>
                <p:nvPr/>
              </p:nvSpPr>
              <p:spPr bwMode="auto">
                <a:xfrm>
                  <a:off x="527" y="3446"/>
                  <a:ext cx="78" cy="0"/>
                </a:xfrm>
                <a:prstGeom prst="line">
                  <a:avLst/>
                </a:prstGeom>
                <a:noFill/>
                <a:ln w="22225">
                  <a:solidFill>
                    <a:schemeClr val="tx1"/>
                  </a:solidFill>
                  <a:round/>
                  <a:headEnd/>
                  <a:tailEnd type="none" w="lg" len="lg"/>
                </a:ln>
              </p:spPr>
              <p:txBody>
                <a:bodyPr lIns="90000" tIns="46800" rIns="90000" bIns="46800"/>
                <a:lstStyle/>
                <a:p>
                  <a:endParaRPr lang="en-US"/>
                </a:p>
              </p:txBody>
            </p:sp>
            <p:sp>
              <p:nvSpPr>
                <p:cNvPr id="531574" name="Line 129"/>
                <p:cNvSpPr>
                  <a:spLocks noChangeShapeType="1"/>
                </p:cNvSpPr>
                <p:nvPr/>
              </p:nvSpPr>
              <p:spPr bwMode="auto">
                <a:xfrm>
                  <a:off x="527" y="3088"/>
                  <a:ext cx="78" cy="0"/>
                </a:xfrm>
                <a:prstGeom prst="line">
                  <a:avLst/>
                </a:prstGeom>
                <a:noFill/>
                <a:ln w="22225">
                  <a:solidFill>
                    <a:schemeClr val="tx1"/>
                  </a:solidFill>
                  <a:round/>
                  <a:headEnd/>
                  <a:tailEnd type="none" w="lg" len="lg"/>
                </a:ln>
              </p:spPr>
              <p:txBody>
                <a:bodyPr lIns="90000" tIns="46800" rIns="90000" bIns="46800"/>
                <a:lstStyle/>
                <a:p>
                  <a:endParaRPr lang="en-US"/>
                </a:p>
              </p:txBody>
            </p:sp>
          </p:grpSp>
        </p:grpSp>
      </p:grpSp>
      <p:grpSp>
        <p:nvGrpSpPr>
          <p:cNvPr id="531615" name="Group 159"/>
          <p:cNvGrpSpPr>
            <a:grpSpLocks/>
          </p:cNvGrpSpPr>
          <p:nvPr/>
        </p:nvGrpSpPr>
        <p:grpSpPr bwMode="auto">
          <a:xfrm>
            <a:off x="-174625" y="4037013"/>
            <a:ext cx="4851400" cy="2343150"/>
            <a:chOff x="-110" y="2543"/>
            <a:chExt cx="3056" cy="1476"/>
          </a:xfrm>
        </p:grpSpPr>
        <p:grpSp>
          <p:nvGrpSpPr>
            <p:cNvPr id="531540" name="Group 158"/>
            <p:cNvGrpSpPr>
              <a:grpSpLocks/>
            </p:cNvGrpSpPr>
            <p:nvPr/>
          </p:nvGrpSpPr>
          <p:grpSpPr bwMode="auto">
            <a:xfrm>
              <a:off x="-110" y="2543"/>
              <a:ext cx="804" cy="1476"/>
              <a:chOff x="-110" y="2543"/>
              <a:chExt cx="804" cy="1476"/>
            </a:xfrm>
          </p:grpSpPr>
          <p:sp>
            <p:nvSpPr>
              <p:cNvPr id="531554" name="Rectangle 100"/>
              <p:cNvSpPr>
                <a:spLocks noChangeArrowheads="1"/>
              </p:cNvSpPr>
              <p:nvPr/>
            </p:nvSpPr>
            <p:spPr bwMode="auto">
              <a:xfrm>
                <a:off x="265" y="2768"/>
                <a:ext cx="282" cy="26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90000" tIns="46800" rIns="90000" bIns="46800">
                <a:spAutoFit/>
              </a:bodyPr>
              <a:lstStyle/>
              <a:p>
                <a:pPr algn="ctr">
                  <a:lnSpc>
                    <a:spcPct val="105000"/>
                  </a:lnSpc>
                </a:pPr>
                <a:r>
                  <a:rPr lang="en-GB" sz="2000" b="1">
                    <a:solidFill>
                      <a:srgbClr val="000000"/>
                    </a:solidFill>
                    <a:latin typeface="Times New Roman" pitchFamily="18" charset="0"/>
                  </a:rPr>
                  <a:t>1</a:t>
                </a:r>
                <a:endParaRPr lang="en-US" sz="2000" b="1" baseline="-2500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531555" name="Rectangle 78"/>
              <p:cNvSpPr>
                <a:spLocks noChangeArrowheads="1"/>
              </p:cNvSpPr>
              <p:nvPr/>
            </p:nvSpPr>
            <p:spPr bwMode="auto">
              <a:xfrm>
                <a:off x="-110" y="2543"/>
                <a:ext cx="804" cy="2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90000" tIns="46800" rIns="90000" bIns="46800">
                <a:spAutoFit/>
              </a:bodyPr>
              <a:lstStyle/>
              <a:p>
                <a:pPr marL="179388" lvl="1" indent="1588">
                  <a:lnSpc>
                    <a:spcPct val="110000"/>
                  </a:lnSpc>
                </a:pPr>
                <a:r>
                  <a:rPr lang="en-US" sz="1800" b="1" i="1">
                    <a:solidFill>
                      <a:srgbClr val="000066"/>
                    </a:solidFill>
                    <a:latin typeface="Times New Roman" pitchFamily="18" charset="0"/>
                  </a:rPr>
                  <a:t>a</a:t>
                </a:r>
                <a:r>
                  <a:rPr lang="en-US" sz="1800" b="1" i="1" baseline="-25000">
                    <a:solidFill>
                      <a:srgbClr val="000066"/>
                    </a:solidFill>
                    <a:latin typeface="Times New Roman" pitchFamily="18" charset="0"/>
                  </a:rPr>
                  <a:t>x</a:t>
                </a:r>
                <a:r>
                  <a:rPr lang="en-US" sz="1800" b="1" i="1">
                    <a:solidFill>
                      <a:srgbClr val="000066"/>
                    </a:solidFill>
                    <a:latin typeface="Times New Roman" pitchFamily="18" charset="0"/>
                  </a:rPr>
                  <a:t> </a:t>
                </a:r>
                <a:r>
                  <a:rPr lang="en-US" sz="1800" b="1">
                    <a:solidFill>
                      <a:srgbClr val="000066"/>
                    </a:solidFill>
                    <a:latin typeface="Times New Roman" pitchFamily="18" charset="0"/>
                  </a:rPr>
                  <a:t>(m/s</a:t>
                </a:r>
                <a:r>
                  <a:rPr lang="en-US" sz="1800" b="1" baseline="30000">
                    <a:solidFill>
                      <a:srgbClr val="000066"/>
                    </a:solidFill>
                    <a:latin typeface="Times New Roman" pitchFamily="18" charset="0"/>
                  </a:rPr>
                  <a:t>2</a:t>
                </a:r>
                <a:r>
                  <a:rPr lang="en-US" sz="1800" b="1">
                    <a:solidFill>
                      <a:srgbClr val="000066"/>
                    </a:solidFill>
                    <a:latin typeface="Times New Roman" pitchFamily="18" charset="0"/>
                  </a:rPr>
                  <a:t>)</a:t>
                </a:r>
                <a:endParaRPr lang="en-US" sz="1800" b="1" i="1">
                  <a:solidFill>
                    <a:srgbClr val="000066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531556" name="Rectangle 82"/>
              <p:cNvSpPr>
                <a:spLocks noChangeArrowheads="1"/>
              </p:cNvSpPr>
              <p:nvPr/>
            </p:nvSpPr>
            <p:spPr bwMode="auto">
              <a:xfrm>
                <a:off x="167" y="3433"/>
                <a:ext cx="380" cy="26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90000" tIns="46800" rIns="90000" bIns="46800">
                <a:spAutoFit/>
              </a:bodyPr>
              <a:lstStyle/>
              <a:p>
                <a:pPr algn="ctr">
                  <a:lnSpc>
                    <a:spcPct val="105000"/>
                  </a:lnSpc>
                </a:pPr>
                <a:r>
                  <a:rPr lang="en-GB" sz="2000" b="1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–</a:t>
                </a:r>
                <a:r>
                  <a:rPr lang="en-GB" sz="2000" b="1">
                    <a:solidFill>
                      <a:srgbClr val="000000"/>
                    </a:solidFill>
                    <a:latin typeface="Times New Roman" pitchFamily="18" charset="0"/>
                  </a:rPr>
                  <a:t>1</a:t>
                </a:r>
                <a:endParaRPr lang="en-US" sz="2000" b="1" baseline="-2500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531557" name="Line 94"/>
              <p:cNvSpPr>
                <a:spLocks noChangeShapeType="1"/>
              </p:cNvSpPr>
              <p:nvPr/>
            </p:nvSpPr>
            <p:spPr bwMode="auto">
              <a:xfrm flipV="1">
                <a:off x="602" y="2624"/>
                <a:ext cx="2" cy="1377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 type="triangl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grpSp>
            <p:nvGrpSpPr>
              <p:cNvPr id="531558" name="Group 157"/>
              <p:cNvGrpSpPr>
                <a:grpSpLocks/>
              </p:cNvGrpSpPr>
              <p:nvPr/>
            </p:nvGrpSpPr>
            <p:grpSpPr bwMode="auto">
              <a:xfrm>
                <a:off x="527" y="2904"/>
                <a:ext cx="78" cy="991"/>
                <a:chOff x="527" y="2904"/>
                <a:chExt cx="78" cy="991"/>
              </a:xfrm>
            </p:grpSpPr>
            <p:sp>
              <p:nvSpPr>
                <p:cNvPr id="531560" name="Line 95"/>
                <p:cNvSpPr>
                  <a:spLocks noChangeShapeType="1"/>
                </p:cNvSpPr>
                <p:nvPr/>
              </p:nvSpPr>
              <p:spPr bwMode="auto">
                <a:xfrm>
                  <a:off x="527" y="3895"/>
                  <a:ext cx="78" cy="0"/>
                </a:xfrm>
                <a:prstGeom prst="line">
                  <a:avLst/>
                </a:prstGeom>
                <a:noFill/>
                <a:ln w="22225">
                  <a:solidFill>
                    <a:schemeClr val="tx1"/>
                  </a:solidFill>
                  <a:round/>
                  <a:headEnd/>
                  <a:tailEnd type="none" w="lg" len="lg"/>
                </a:ln>
              </p:spPr>
              <p:txBody>
                <a:bodyPr lIns="90000" tIns="46800" rIns="90000" bIns="46800"/>
                <a:lstStyle/>
                <a:p>
                  <a:endParaRPr lang="en-US"/>
                </a:p>
              </p:txBody>
            </p:sp>
            <p:sp>
              <p:nvSpPr>
                <p:cNvPr id="531561" name="Line 96"/>
                <p:cNvSpPr>
                  <a:spLocks noChangeShapeType="1"/>
                </p:cNvSpPr>
                <p:nvPr/>
              </p:nvSpPr>
              <p:spPr bwMode="auto">
                <a:xfrm>
                  <a:off x="527" y="3564"/>
                  <a:ext cx="78" cy="0"/>
                </a:xfrm>
                <a:prstGeom prst="line">
                  <a:avLst/>
                </a:prstGeom>
                <a:noFill/>
                <a:ln w="22225">
                  <a:solidFill>
                    <a:schemeClr val="tx1"/>
                  </a:solidFill>
                  <a:round/>
                  <a:headEnd/>
                  <a:tailEnd type="none" w="lg" len="lg"/>
                </a:ln>
              </p:spPr>
              <p:txBody>
                <a:bodyPr lIns="90000" tIns="46800" rIns="90000" bIns="46800"/>
                <a:lstStyle/>
                <a:p>
                  <a:endParaRPr lang="en-US"/>
                </a:p>
              </p:txBody>
            </p:sp>
            <p:sp>
              <p:nvSpPr>
                <p:cNvPr id="531562" name="Line 97"/>
                <p:cNvSpPr>
                  <a:spLocks noChangeShapeType="1"/>
                </p:cNvSpPr>
                <p:nvPr/>
              </p:nvSpPr>
              <p:spPr bwMode="auto">
                <a:xfrm>
                  <a:off x="527" y="2904"/>
                  <a:ext cx="78" cy="0"/>
                </a:xfrm>
                <a:prstGeom prst="line">
                  <a:avLst/>
                </a:prstGeom>
                <a:noFill/>
                <a:ln w="22225">
                  <a:solidFill>
                    <a:schemeClr val="tx1"/>
                  </a:solidFill>
                  <a:round/>
                  <a:headEnd/>
                  <a:tailEnd type="none" w="lg" len="lg"/>
                </a:ln>
              </p:spPr>
              <p:txBody>
                <a:bodyPr lIns="90000" tIns="46800" rIns="90000" bIns="46800"/>
                <a:lstStyle/>
                <a:p>
                  <a:endParaRPr lang="en-US"/>
                </a:p>
              </p:txBody>
            </p:sp>
          </p:grpSp>
          <p:sp>
            <p:nvSpPr>
              <p:cNvPr id="531559" name="Rectangle 99"/>
              <p:cNvSpPr>
                <a:spLocks noChangeArrowheads="1"/>
              </p:cNvSpPr>
              <p:nvPr/>
            </p:nvSpPr>
            <p:spPr bwMode="auto">
              <a:xfrm>
                <a:off x="167" y="3759"/>
                <a:ext cx="380" cy="26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90000" tIns="46800" rIns="90000" bIns="46800">
                <a:spAutoFit/>
              </a:bodyPr>
              <a:lstStyle/>
              <a:p>
                <a:pPr algn="ctr">
                  <a:lnSpc>
                    <a:spcPct val="105000"/>
                  </a:lnSpc>
                </a:pPr>
                <a:r>
                  <a:rPr lang="en-GB" sz="2000" b="1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–</a:t>
                </a:r>
                <a:r>
                  <a:rPr lang="en-GB" sz="2000" b="1">
                    <a:solidFill>
                      <a:srgbClr val="000000"/>
                    </a:solidFill>
                    <a:latin typeface="Times New Roman" pitchFamily="18" charset="0"/>
                  </a:rPr>
                  <a:t>2</a:t>
                </a:r>
                <a:endParaRPr lang="en-US" sz="2000" b="1" baseline="-2500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531541" name="Group 135"/>
            <p:cNvGrpSpPr>
              <a:grpSpLocks/>
            </p:cNvGrpSpPr>
            <p:nvPr/>
          </p:nvGrpSpPr>
          <p:grpSpPr bwMode="auto">
            <a:xfrm>
              <a:off x="316" y="3102"/>
              <a:ext cx="2630" cy="390"/>
              <a:chOff x="316" y="1746"/>
              <a:chExt cx="2630" cy="390"/>
            </a:xfrm>
          </p:grpSpPr>
          <p:sp>
            <p:nvSpPr>
              <p:cNvPr id="531542" name="Line 136"/>
              <p:cNvSpPr>
                <a:spLocks noChangeShapeType="1"/>
              </p:cNvSpPr>
              <p:nvPr/>
            </p:nvSpPr>
            <p:spPr bwMode="auto">
              <a:xfrm>
                <a:off x="520" y="1884"/>
                <a:ext cx="1992" cy="1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 type="triangl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531543" name="Rectangle 137"/>
              <p:cNvSpPr>
                <a:spLocks noChangeArrowheads="1"/>
              </p:cNvSpPr>
              <p:nvPr/>
            </p:nvSpPr>
            <p:spPr bwMode="auto">
              <a:xfrm>
                <a:off x="842" y="1876"/>
                <a:ext cx="304" cy="26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90000" tIns="46800" rIns="90000" bIns="46800">
                <a:spAutoFit/>
              </a:bodyPr>
              <a:lstStyle/>
              <a:p>
                <a:pPr algn="ctr">
                  <a:lnSpc>
                    <a:spcPct val="105000"/>
                  </a:lnSpc>
                </a:pPr>
                <a:r>
                  <a:rPr lang="en-GB" sz="2000" b="1">
                    <a:solidFill>
                      <a:srgbClr val="000000"/>
                    </a:solidFill>
                    <a:latin typeface="Times New Roman" pitchFamily="18" charset="0"/>
                  </a:rPr>
                  <a:t>3</a:t>
                </a:r>
                <a:endParaRPr lang="en-US" sz="2000" b="1" baseline="-2500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531544" name="Rectangle 138"/>
              <p:cNvSpPr>
                <a:spLocks noChangeArrowheads="1"/>
              </p:cNvSpPr>
              <p:nvPr/>
            </p:nvSpPr>
            <p:spPr bwMode="auto">
              <a:xfrm>
                <a:off x="1227" y="1876"/>
                <a:ext cx="304" cy="26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90000" tIns="46800" rIns="90000" bIns="46800">
                <a:spAutoFit/>
              </a:bodyPr>
              <a:lstStyle/>
              <a:p>
                <a:pPr algn="ctr">
                  <a:lnSpc>
                    <a:spcPct val="105000"/>
                  </a:lnSpc>
                </a:pPr>
                <a:r>
                  <a:rPr lang="en-GB" sz="2000" b="1">
                    <a:solidFill>
                      <a:srgbClr val="000000"/>
                    </a:solidFill>
                    <a:latin typeface="Times New Roman" pitchFamily="18" charset="0"/>
                  </a:rPr>
                  <a:t>6</a:t>
                </a:r>
                <a:endParaRPr lang="en-US" sz="2000" b="1" baseline="-2500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531545" name="Rectangle 139"/>
              <p:cNvSpPr>
                <a:spLocks noChangeArrowheads="1"/>
              </p:cNvSpPr>
              <p:nvPr/>
            </p:nvSpPr>
            <p:spPr bwMode="auto">
              <a:xfrm>
                <a:off x="1618" y="1876"/>
                <a:ext cx="304" cy="26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90000" tIns="46800" rIns="90000" bIns="46800">
                <a:spAutoFit/>
              </a:bodyPr>
              <a:lstStyle/>
              <a:p>
                <a:pPr algn="ctr">
                  <a:lnSpc>
                    <a:spcPct val="105000"/>
                  </a:lnSpc>
                </a:pPr>
                <a:r>
                  <a:rPr lang="en-GB" sz="2000" b="1">
                    <a:solidFill>
                      <a:srgbClr val="000000"/>
                    </a:solidFill>
                    <a:latin typeface="Times New Roman" pitchFamily="18" charset="0"/>
                  </a:rPr>
                  <a:t>9</a:t>
                </a:r>
                <a:endParaRPr lang="en-US" sz="2000" b="1" baseline="-2500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531546" name="Rectangle 140"/>
              <p:cNvSpPr>
                <a:spLocks noChangeArrowheads="1"/>
              </p:cNvSpPr>
              <p:nvPr/>
            </p:nvSpPr>
            <p:spPr bwMode="auto">
              <a:xfrm>
                <a:off x="316" y="1746"/>
                <a:ext cx="201" cy="26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90000" tIns="46800" rIns="90000" bIns="46800">
                <a:spAutoFit/>
              </a:bodyPr>
              <a:lstStyle/>
              <a:p>
                <a:pPr algn="r">
                  <a:lnSpc>
                    <a:spcPct val="105000"/>
                  </a:lnSpc>
                </a:pPr>
                <a:r>
                  <a:rPr lang="en-GB" sz="2000" b="1">
                    <a:solidFill>
                      <a:srgbClr val="000000"/>
                    </a:solidFill>
                    <a:latin typeface="Times New Roman" pitchFamily="18" charset="0"/>
                  </a:rPr>
                  <a:t>0</a:t>
                </a:r>
                <a:endParaRPr lang="en-US" sz="2000" b="1" baseline="-2500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531547" name="Rectangle 141"/>
              <p:cNvSpPr>
                <a:spLocks noChangeArrowheads="1"/>
              </p:cNvSpPr>
              <p:nvPr/>
            </p:nvSpPr>
            <p:spPr bwMode="auto">
              <a:xfrm>
                <a:off x="2009" y="1876"/>
                <a:ext cx="303" cy="25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90000" tIns="46800" rIns="90000" bIns="46800">
                <a:spAutoFit/>
              </a:bodyPr>
              <a:lstStyle/>
              <a:p>
                <a:pPr algn="ctr">
                  <a:lnSpc>
                    <a:spcPct val="105000"/>
                  </a:lnSpc>
                </a:pPr>
                <a:r>
                  <a:rPr lang="en-GB" sz="2000" b="1">
                    <a:solidFill>
                      <a:srgbClr val="000000"/>
                    </a:solidFill>
                    <a:latin typeface="Times New Roman" pitchFamily="18" charset="0"/>
                  </a:rPr>
                  <a:t>12</a:t>
                </a:r>
                <a:endParaRPr lang="en-US" sz="2000" b="1" baseline="-2500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grpSp>
            <p:nvGrpSpPr>
              <p:cNvPr id="531548" name="Group 142"/>
              <p:cNvGrpSpPr>
                <a:grpSpLocks/>
              </p:cNvGrpSpPr>
              <p:nvPr/>
            </p:nvGrpSpPr>
            <p:grpSpPr bwMode="auto">
              <a:xfrm>
                <a:off x="994" y="1885"/>
                <a:ext cx="1172" cy="45"/>
                <a:chOff x="994" y="1885"/>
                <a:chExt cx="1172" cy="45"/>
              </a:xfrm>
            </p:grpSpPr>
            <p:sp>
              <p:nvSpPr>
                <p:cNvPr id="531550" name="Line 143"/>
                <p:cNvSpPr>
                  <a:spLocks noChangeShapeType="1"/>
                </p:cNvSpPr>
                <p:nvPr/>
              </p:nvSpPr>
              <p:spPr bwMode="auto">
                <a:xfrm>
                  <a:off x="994" y="1885"/>
                  <a:ext cx="0" cy="45"/>
                </a:xfrm>
                <a:prstGeom prst="line">
                  <a:avLst/>
                </a:prstGeom>
                <a:noFill/>
                <a:ln w="22225">
                  <a:solidFill>
                    <a:schemeClr val="tx1"/>
                  </a:solidFill>
                  <a:round/>
                  <a:headEnd/>
                  <a:tailEnd type="none" w="lg" len="lg"/>
                </a:ln>
              </p:spPr>
              <p:txBody>
                <a:bodyPr lIns="90000" tIns="46800" rIns="90000" bIns="46800"/>
                <a:lstStyle/>
                <a:p>
                  <a:endParaRPr lang="en-US"/>
                </a:p>
              </p:txBody>
            </p:sp>
            <p:sp>
              <p:nvSpPr>
                <p:cNvPr id="531551" name="Line 144"/>
                <p:cNvSpPr>
                  <a:spLocks noChangeShapeType="1"/>
                </p:cNvSpPr>
                <p:nvPr/>
              </p:nvSpPr>
              <p:spPr bwMode="auto">
                <a:xfrm>
                  <a:off x="1385" y="1885"/>
                  <a:ext cx="0" cy="45"/>
                </a:xfrm>
                <a:prstGeom prst="line">
                  <a:avLst/>
                </a:prstGeom>
                <a:noFill/>
                <a:ln w="22225">
                  <a:solidFill>
                    <a:schemeClr val="tx1"/>
                  </a:solidFill>
                  <a:round/>
                  <a:headEnd/>
                  <a:tailEnd type="none" w="lg" len="lg"/>
                </a:ln>
              </p:spPr>
              <p:txBody>
                <a:bodyPr lIns="90000" tIns="46800" rIns="90000" bIns="46800"/>
                <a:lstStyle/>
                <a:p>
                  <a:endParaRPr lang="en-US"/>
                </a:p>
              </p:txBody>
            </p:sp>
            <p:sp>
              <p:nvSpPr>
                <p:cNvPr id="531552" name="Line 145"/>
                <p:cNvSpPr>
                  <a:spLocks noChangeShapeType="1"/>
                </p:cNvSpPr>
                <p:nvPr/>
              </p:nvSpPr>
              <p:spPr bwMode="auto">
                <a:xfrm>
                  <a:off x="2166" y="1885"/>
                  <a:ext cx="0" cy="45"/>
                </a:xfrm>
                <a:prstGeom prst="line">
                  <a:avLst/>
                </a:prstGeom>
                <a:noFill/>
                <a:ln w="22225">
                  <a:solidFill>
                    <a:schemeClr val="tx1"/>
                  </a:solidFill>
                  <a:round/>
                  <a:headEnd/>
                  <a:tailEnd type="none" w="lg" len="lg"/>
                </a:ln>
              </p:spPr>
              <p:txBody>
                <a:bodyPr lIns="90000" tIns="46800" rIns="90000" bIns="46800"/>
                <a:lstStyle/>
                <a:p>
                  <a:endParaRPr lang="en-US"/>
                </a:p>
              </p:txBody>
            </p:sp>
            <p:sp>
              <p:nvSpPr>
                <p:cNvPr id="531553" name="Line 146"/>
                <p:cNvSpPr>
                  <a:spLocks noChangeShapeType="1"/>
                </p:cNvSpPr>
                <p:nvPr/>
              </p:nvSpPr>
              <p:spPr bwMode="auto">
                <a:xfrm>
                  <a:off x="1775" y="1885"/>
                  <a:ext cx="0" cy="45"/>
                </a:xfrm>
                <a:prstGeom prst="line">
                  <a:avLst/>
                </a:prstGeom>
                <a:noFill/>
                <a:ln w="22225">
                  <a:solidFill>
                    <a:schemeClr val="tx1"/>
                  </a:solidFill>
                  <a:round/>
                  <a:headEnd/>
                  <a:tailEnd type="none" w="lg" len="lg"/>
                </a:ln>
              </p:spPr>
              <p:txBody>
                <a:bodyPr lIns="90000" tIns="46800" rIns="90000" bIns="46800"/>
                <a:lstStyle/>
                <a:p>
                  <a:endParaRPr lang="en-US"/>
                </a:p>
              </p:txBody>
            </p:sp>
          </p:grpSp>
          <p:sp>
            <p:nvSpPr>
              <p:cNvPr id="531549" name="Rectangle 147"/>
              <p:cNvSpPr>
                <a:spLocks noChangeArrowheads="1"/>
              </p:cNvSpPr>
              <p:nvPr/>
            </p:nvSpPr>
            <p:spPr bwMode="auto">
              <a:xfrm>
                <a:off x="2410" y="1763"/>
                <a:ext cx="536" cy="2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90000" tIns="46800" rIns="90000" bIns="46800">
                <a:spAutoFit/>
              </a:bodyPr>
              <a:lstStyle/>
              <a:p>
                <a:pPr marL="179388" lvl="1" indent="1588">
                  <a:lnSpc>
                    <a:spcPct val="110000"/>
                  </a:lnSpc>
                </a:pPr>
                <a:r>
                  <a:rPr lang="en-US" sz="1800" b="1" i="1">
                    <a:solidFill>
                      <a:srgbClr val="000066"/>
                    </a:solidFill>
                    <a:latin typeface="Times New Roman" pitchFamily="18" charset="0"/>
                  </a:rPr>
                  <a:t>t  </a:t>
                </a:r>
                <a:r>
                  <a:rPr lang="en-US" sz="1800" b="1">
                    <a:solidFill>
                      <a:srgbClr val="000066"/>
                    </a:solidFill>
                    <a:latin typeface="Times New Roman" pitchFamily="18" charset="0"/>
                  </a:rPr>
                  <a:t>(s)</a:t>
                </a:r>
                <a:endParaRPr lang="en-US" sz="1800" b="1" i="1">
                  <a:solidFill>
                    <a:srgbClr val="000066"/>
                  </a:solidFill>
                  <a:latin typeface="Times New Roman" pitchFamily="18" charset="0"/>
                </a:endParaRPr>
              </a:p>
            </p:txBody>
          </p:sp>
        </p:grpSp>
      </p:grpSp>
      <p:sp>
        <p:nvSpPr>
          <p:cNvPr id="531604" name="Line 148"/>
          <p:cNvSpPr>
            <a:spLocks noChangeShapeType="1"/>
          </p:cNvSpPr>
          <p:nvPr/>
        </p:nvSpPr>
        <p:spPr bwMode="auto">
          <a:xfrm rot="-5400000">
            <a:off x="2218532" y="932656"/>
            <a:ext cx="0" cy="2535237"/>
          </a:xfrm>
          <a:prstGeom prst="line">
            <a:avLst/>
          </a:prstGeom>
          <a:noFill/>
          <a:ln w="15875">
            <a:solidFill>
              <a:schemeClr val="bg2"/>
            </a:solidFill>
            <a:prstDash val="dash"/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531607" name="Freeform 151"/>
          <p:cNvSpPr>
            <a:spLocks/>
          </p:cNvSpPr>
          <p:nvPr/>
        </p:nvSpPr>
        <p:spPr bwMode="auto">
          <a:xfrm>
            <a:off x="952500" y="2200275"/>
            <a:ext cx="2476500" cy="1571625"/>
          </a:xfrm>
          <a:custGeom>
            <a:avLst/>
            <a:gdLst>
              <a:gd name="T0" fmla="*/ 0 w 1560"/>
              <a:gd name="T1" fmla="*/ 2147483647 h 990"/>
              <a:gd name="T2" fmla="*/ 2147483647 w 1560"/>
              <a:gd name="T3" fmla="*/ 0 h 990"/>
              <a:gd name="T4" fmla="*/ 2147483647 w 1560"/>
              <a:gd name="T5" fmla="*/ 2147483647 h 990"/>
              <a:gd name="T6" fmla="*/ 0 60000 65536"/>
              <a:gd name="T7" fmla="*/ 0 60000 65536"/>
              <a:gd name="T8" fmla="*/ 0 60000 65536"/>
              <a:gd name="T9" fmla="*/ 0 w 1560"/>
              <a:gd name="T10" fmla="*/ 0 h 990"/>
              <a:gd name="T11" fmla="*/ 1560 w 1560"/>
              <a:gd name="T12" fmla="*/ 990 h 99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560" h="990">
                <a:moveTo>
                  <a:pt x="0" y="492"/>
                </a:moveTo>
                <a:lnTo>
                  <a:pt x="786" y="0"/>
                </a:lnTo>
                <a:lnTo>
                  <a:pt x="1560" y="990"/>
                </a:lnTo>
              </a:path>
            </a:pathLst>
          </a:custGeom>
          <a:noFill/>
          <a:ln w="31750">
            <a:solidFill>
              <a:srgbClr val="00CC00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531608" name="Line 152"/>
          <p:cNvSpPr>
            <a:spLocks noChangeShapeType="1"/>
          </p:cNvSpPr>
          <p:nvPr/>
        </p:nvSpPr>
        <p:spPr bwMode="auto">
          <a:xfrm rot="-5400000">
            <a:off x="2218532" y="2504281"/>
            <a:ext cx="0" cy="2535237"/>
          </a:xfrm>
          <a:prstGeom prst="line">
            <a:avLst/>
          </a:prstGeom>
          <a:noFill/>
          <a:ln w="15875">
            <a:solidFill>
              <a:schemeClr val="bg2"/>
            </a:solidFill>
            <a:prstDash val="dash"/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531609" name="Line 153"/>
          <p:cNvSpPr>
            <a:spLocks noChangeShapeType="1"/>
          </p:cNvSpPr>
          <p:nvPr/>
        </p:nvSpPr>
        <p:spPr bwMode="auto">
          <a:xfrm>
            <a:off x="952500" y="4610100"/>
            <a:ext cx="1247775" cy="0"/>
          </a:xfrm>
          <a:prstGeom prst="line">
            <a:avLst/>
          </a:prstGeom>
          <a:noFill/>
          <a:ln w="31750">
            <a:solidFill>
              <a:srgbClr val="FFCC00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1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1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5316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1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2000"/>
                                        <p:tgtEl>
                                          <p:spTgt spid="5316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1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316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1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316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1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5316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14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14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1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0" presetClass="exit" presetSubtype="0" repeatCount="indefinite" fill="hold" nodeType="withEffect">
                                  <p:stCondLst>
                                    <p:cond delay="1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3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0" presetClass="exit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3000"/>
                                        <p:tgtEl>
                                          <p:spTgt spid="5314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531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1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5315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15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1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2000"/>
                                        <p:tgtEl>
                                          <p:spTgt spid="5315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1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0" presetClass="exit" presetSubtype="0" repeatCount="indefinite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5" dur="3000"/>
                                        <p:tgtEl>
                                          <p:spTgt spid="5315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5315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0" presetClass="exit" presetSubtype="0" repeatCount="indefinite" fill="hold" grpId="1" nodeType="withEffect">
                                  <p:stCondLst>
                                    <p:cond delay="1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8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1488" grpId="0"/>
      <p:bldP spid="531489" grpId="0" animBg="1"/>
      <p:bldP spid="531489" grpId="1" animBg="1"/>
      <p:bldP spid="2" grpId="0"/>
      <p:bldP spid="531524" grpId="0" build="allAtOnce"/>
      <p:bldP spid="3" grpId="0" build="allAtOnce"/>
      <p:bldP spid="5" grpId="0" animBg="1"/>
      <p:bldP spid="5" grpId="1" animBg="1"/>
      <p:bldP spid="531531" grpId="0" animBg="1"/>
      <p:bldP spid="531604" grpId="0" animBg="1"/>
      <p:bldP spid="531607" grpId="0" animBg="1"/>
      <p:bldP spid="531608" grpId="0" animBg="1"/>
      <p:bldP spid="531609" grpId="0" animBg="1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ChangeArrowheads="1"/>
          </p:cNvSpPr>
          <p:nvPr/>
        </p:nvSpPr>
        <p:spPr bwMode="auto">
          <a:xfrm>
            <a:off x="5332413" y="3235325"/>
            <a:ext cx="2197100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 algn="ctr">
              <a:lnSpc>
                <a:spcPct val="110000"/>
              </a:lnSpc>
              <a:buSzPct val="80000"/>
              <a:buFont typeface="Arial" charset="0"/>
              <a:buNone/>
            </a:pPr>
            <a:r>
              <a:rPr lang="en-ZA" sz="2200">
                <a:solidFill>
                  <a:srgbClr val="000066"/>
                </a:solidFill>
              </a:rPr>
              <a:t>acceleration</a:t>
            </a:r>
            <a:endParaRPr lang="en-US" sz="2200">
              <a:solidFill>
                <a:srgbClr val="000066"/>
              </a:solidFill>
            </a:endParaRPr>
          </a:p>
        </p:txBody>
      </p:sp>
      <p:sp>
        <p:nvSpPr>
          <p:cNvPr id="5" name="Rectangle 8"/>
          <p:cNvSpPr>
            <a:spLocks noChangeArrowheads="1"/>
          </p:cNvSpPr>
          <p:nvPr/>
        </p:nvSpPr>
        <p:spPr bwMode="auto">
          <a:xfrm>
            <a:off x="5332413" y="3235325"/>
            <a:ext cx="2197100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 algn="ctr">
              <a:lnSpc>
                <a:spcPct val="110000"/>
              </a:lnSpc>
              <a:buSzPct val="80000"/>
              <a:buFont typeface="Arial" charset="0"/>
              <a:buNone/>
            </a:pPr>
            <a:r>
              <a:rPr lang="en-ZA" sz="2200">
                <a:solidFill>
                  <a:srgbClr val="000066"/>
                </a:solidFill>
              </a:rPr>
              <a:t>acceleration</a:t>
            </a:r>
            <a:endParaRPr lang="en-US" sz="2200">
              <a:solidFill>
                <a:srgbClr val="000066"/>
              </a:solidFill>
            </a:endParaRPr>
          </a:p>
        </p:txBody>
      </p:sp>
      <p:sp>
        <p:nvSpPr>
          <p:cNvPr id="533514" name="Rectangle 3"/>
          <p:cNvSpPr>
            <a:spLocks noGrp="1" noChangeArrowheads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PHY1012F</a:t>
            </a:r>
          </a:p>
        </p:txBody>
      </p:sp>
      <p:sp>
        <p:nvSpPr>
          <p:cNvPr id="8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84BA39BF-5EDC-4361-84A2-84118343A2E4}" type="slidenum">
              <a:rPr lang="en-US" smtClean="0">
                <a:latin typeface="Koala"/>
              </a:rPr>
              <a:pPr>
                <a:defRPr/>
              </a:pPr>
              <a:t>47</a:t>
            </a:fld>
            <a:endParaRPr lang="en-US" smtClean="0">
              <a:latin typeface="Koala"/>
            </a:endParaRPr>
          </a:p>
        </p:txBody>
      </p:sp>
      <p:sp>
        <p:nvSpPr>
          <p:cNvPr id="533506" name="Rectangle 2"/>
          <p:cNvSpPr>
            <a:spLocks noChangeArrowheads="1"/>
          </p:cNvSpPr>
          <p:nvPr/>
        </p:nvSpPr>
        <p:spPr bwMode="auto">
          <a:xfrm>
            <a:off x="4854575" y="2862263"/>
            <a:ext cx="3541713" cy="1400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SzPct val="80000"/>
              <a:buFont typeface="Arial" charset="0"/>
              <a:buNone/>
            </a:pPr>
            <a:r>
              <a:rPr lang="en-ZA" sz="2300">
                <a:solidFill>
                  <a:srgbClr val="000066"/>
                </a:solidFill>
              </a:rPr>
              <a:t>For the last 6 s the</a:t>
            </a:r>
            <a:br>
              <a:rPr lang="en-ZA" sz="2300">
                <a:solidFill>
                  <a:srgbClr val="000066"/>
                </a:solidFill>
              </a:rPr>
            </a:br>
            <a:r>
              <a:rPr lang="en-ZA" sz="2200">
                <a:solidFill>
                  <a:srgbClr val="000066"/>
                </a:solidFill>
              </a:rPr>
              <a:t/>
            </a:r>
            <a:br>
              <a:rPr lang="en-ZA" sz="2200">
                <a:solidFill>
                  <a:srgbClr val="000066"/>
                </a:solidFill>
              </a:rPr>
            </a:br>
            <a:endParaRPr lang="en-ZA" sz="1000">
              <a:solidFill>
                <a:srgbClr val="000066"/>
              </a:solidFill>
            </a:endParaRPr>
          </a:p>
          <a:p>
            <a:pPr marL="179388" lvl="1">
              <a:lnSpc>
                <a:spcPct val="110000"/>
              </a:lnSpc>
              <a:buSzPct val="80000"/>
              <a:buFont typeface="Arial" charset="0"/>
              <a:buNone/>
            </a:pPr>
            <a:r>
              <a:rPr lang="en-ZA" sz="2300">
                <a:solidFill>
                  <a:srgbClr val="000066"/>
                </a:solidFill>
              </a:rPr>
              <a:t>is</a:t>
            </a:r>
            <a:endParaRPr lang="en-US" sz="2300">
              <a:solidFill>
                <a:srgbClr val="000066"/>
              </a:solidFill>
            </a:endParaRPr>
          </a:p>
        </p:txBody>
      </p:sp>
      <p:sp>
        <p:nvSpPr>
          <p:cNvPr id="533517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207963" y="574675"/>
            <a:ext cx="8724900" cy="655638"/>
          </a:xfrm>
        </p:spPr>
        <p:txBody>
          <a:bodyPr/>
          <a:lstStyle/>
          <a:p>
            <a:pPr eaLnBrk="1" hangingPunct="1"/>
            <a:r>
              <a:rPr lang="en-ZA" sz="2800" smtClean="0"/>
              <a:t>VELOCITY GRAPHS </a:t>
            </a:r>
            <a:r>
              <a:rPr lang="en-ZA" sz="2800" smtClean="0">
                <a:sym typeface="Symbol" pitchFamily="18" charset="2"/>
              </a:rPr>
              <a:t></a:t>
            </a:r>
            <a:r>
              <a:rPr lang="en-ZA" sz="2800" smtClean="0"/>
              <a:t> </a:t>
            </a:r>
            <a:r>
              <a:rPr lang="en-US" sz="2800" smtClean="0"/>
              <a:t>ACCELERATION</a:t>
            </a:r>
            <a:r>
              <a:rPr lang="en-ZA" sz="2800" smtClean="0"/>
              <a:t> GRAPHS</a:t>
            </a:r>
            <a:endParaRPr lang="en-US" sz="2800" smtClean="0"/>
          </a:p>
        </p:txBody>
      </p:sp>
      <p:sp>
        <p:nvSpPr>
          <p:cNvPr id="533518" name="Rectangle 4"/>
          <p:cNvSpPr>
            <a:spLocks noChangeArrowheads="1"/>
          </p:cNvSpPr>
          <p:nvPr/>
        </p:nvSpPr>
        <p:spPr bwMode="auto">
          <a:xfrm>
            <a:off x="179388" y="1252538"/>
            <a:ext cx="8774112" cy="477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SzPct val="80000"/>
              <a:buFont typeface="Arial" charset="0"/>
              <a:buNone/>
            </a:pPr>
            <a:r>
              <a:rPr lang="en-ZA" sz="2300">
                <a:solidFill>
                  <a:srgbClr val="000066"/>
                </a:solidFill>
              </a:rPr>
              <a:t>Acceleration is equivalent to the slope of a velocity graph. </a:t>
            </a:r>
          </a:p>
        </p:txBody>
      </p:sp>
      <p:sp>
        <p:nvSpPr>
          <p:cNvPr id="533509" name="Freeform 5"/>
          <p:cNvSpPr>
            <a:spLocks/>
          </p:cNvSpPr>
          <p:nvPr/>
        </p:nvSpPr>
        <p:spPr bwMode="auto">
          <a:xfrm>
            <a:off x="2724150" y="2266950"/>
            <a:ext cx="3362325" cy="1247775"/>
          </a:xfrm>
          <a:custGeom>
            <a:avLst/>
            <a:gdLst>
              <a:gd name="T0" fmla="*/ 2147483647 w 2118"/>
              <a:gd name="T1" fmla="*/ 2147483647 h 786"/>
              <a:gd name="T2" fmla="*/ 0 w 2118"/>
              <a:gd name="T3" fmla="*/ 2147483647 h 786"/>
              <a:gd name="T4" fmla="*/ 0 60000 65536"/>
              <a:gd name="T5" fmla="*/ 0 60000 65536"/>
              <a:gd name="T6" fmla="*/ 0 w 2118"/>
              <a:gd name="T7" fmla="*/ 0 h 786"/>
              <a:gd name="T8" fmla="*/ 2118 w 2118"/>
              <a:gd name="T9" fmla="*/ 786 h 78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18" h="786">
                <a:moveTo>
                  <a:pt x="2118" y="786"/>
                </a:moveTo>
                <a:cubicBezTo>
                  <a:pt x="366" y="594"/>
                  <a:pt x="492" y="0"/>
                  <a:pt x="0" y="282"/>
                </a:cubicBezTo>
              </a:path>
            </a:pathLst>
          </a:custGeom>
          <a:noFill/>
          <a:ln w="22225">
            <a:solidFill>
              <a:srgbClr val="00CC00"/>
            </a:solidFill>
            <a:prstDash val="sysDot"/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graphicFrame>
        <p:nvGraphicFramePr>
          <p:cNvPr id="533510" name="Object 7"/>
          <p:cNvGraphicFramePr>
            <a:graphicFrameLocks noChangeAspect="1"/>
          </p:cNvGraphicFramePr>
          <p:nvPr/>
        </p:nvGraphicFramePr>
        <p:xfrm>
          <a:off x="5534025" y="3800475"/>
          <a:ext cx="31877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3517" name="Equation" r:id="rId4" imgW="3187700" imgH="558800" progId="Equation.DSMT4">
                  <p:embed/>
                </p:oleObj>
              </mc:Choice>
              <mc:Fallback>
                <p:oleObj name="Equation" r:id="rId4" imgW="3187700" imgH="5588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34025" y="3800475"/>
                        <a:ext cx="3187700" cy="558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33520" name="Rectangle 7"/>
          <p:cNvSpPr>
            <a:spLocks noChangeArrowheads="1"/>
          </p:cNvSpPr>
          <p:nvPr/>
        </p:nvSpPr>
        <p:spPr bwMode="auto">
          <a:xfrm>
            <a:off x="4170363" y="1881188"/>
            <a:ext cx="4354512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895350" lvl="1" indent="-715963">
              <a:lnSpc>
                <a:spcPct val="110000"/>
              </a:lnSpc>
              <a:buSzPct val="80000"/>
              <a:buFont typeface="Arial" charset="0"/>
              <a:buNone/>
            </a:pPr>
            <a:r>
              <a:rPr lang="en-ZA" sz="2300">
                <a:solidFill>
                  <a:srgbClr val="000066"/>
                </a:solidFill>
              </a:rPr>
              <a:t>E.g.	A car travels along a straight road…</a:t>
            </a:r>
          </a:p>
        </p:txBody>
      </p:sp>
      <p:sp>
        <p:nvSpPr>
          <p:cNvPr id="6" name="Rectangle 9"/>
          <p:cNvSpPr>
            <a:spLocks noChangeArrowheads="1"/>
          </p:cNvSpPr>
          <p:nvPr/>
        </p:nvSpPr>
        <p:spPr bwMode="auto">
          <a:xfrm>
            <a:off x="5819775" y="3233738"/>
            <a:ext cx="1298575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 algn="ctr">
              <a:lnSpc>
                <a:spcPct val="110000"/>
              </a:lnSpc>
              <a:buSzPct val="80000"/>
              <a:buFont typeface="Arial" charset="0"/>
              <a:buNone/>
            </a:pPr>
            <a:r>
              <a:rPr lang="en-ZA" sz="2200">
                <a:solidFill>
                  <a:srgbClr val="00CC00"/>
                </a:solidFill>
              </a:rPr>
              <a:t>slope</a:t>
            </a:r>
            <a:endParaRPr lang="en-US" sz="2200">
              <a:solidFill>
                <a:srgbClr val="00CC00"/>
              </a:solidFill>
            </a:endParaRPr>
          </a:p>
        </p:txBody>
      </p:sp>
      <p:sp>
        <p:nvSpPr>
          <p:cNvPr id="3" name="Freeform 10"/>
          <p:cNvSpPr>
            <a:spLocks/>
          </p:cNvSpPr>
          <p:nvPr/>
        </p:nvSpPr>
        <p:spPr bwMode="auto">
          <a:xfrm>
            <a:off x="2714625" y="3476625"/>
            <a:ext cx="2819400" cy="2647950"/>
          </a:xfrm>
          <a:custGeom>
            <a:avLst/>
            <a:gdLst>
              <a:gd name="T0" fmla="*/ 2147483647 w 1776"/>
              <a:gd name="T1" fmla="*/ 2147483647 h 1668"/>
              <a:gd name="T2" fmla="*/ 0 w 1776"/>
              <a:gd name="T3" fmla="*/ 2147483647 h 1668"/>
              <a:gd name="T4" fmla="*/ 0 60000 65536"/>
              <a:gd name="T5" fmla="*/ 0 60000 65536"/>
              <a:gd name="T6" fmla="*/ 0 w 1776"/>
              <a:gd name="T7" fmla="*/ 0 h 1668"/>
              <a:gd name="T8" fmla="*/ 1776 w 1776"/>
              <a:gd name="T9" fmla="*/ 1668 h 1668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776" h="1668">
                <a:moveTo>
                  <a:pt x="1776" y="18"/>
                </a:moveTo>
                <a:cubicBezTo>
                  <a:pt x="1056" y="0"/>
                  <a:pt x="72" y="1056"/>
                  <a:pt x="0" y="1668"/>
                </a:cubicBezTo>
              </a:path>
            </a:pathLst>
          </a:custGeom>
          <a:noFill/>
          <a:ln w="22225">
            <a:solidFill>
              <a:srgbClr val="FFCC00"/>
            </a:solidFill>
            <a:prstDash val="sysDot"/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4" name="Line 11"/>
          <p:cNvSpPr>
            <a:spLocks noChangeShapeType="1"/>
          </p:cNvSpPr>
          <p:nvPr/>
        </p:nvSpPr>
        <p:spPr bwMode="auto">
          <a:xfrm>
            <a:off x="3440113" y="2135188"/>
            <a:ext cx="0" cy="4135437"/>
          </a:xfrm>
          <a:prstGeom prst="line">
            <a:avLst/>
          </a:prstGeom>
          <a:noFill/>
          <a:ln w="15875">
            <a:solidFill>
              <a:schemeClr val="bg2"/>
            </a:solidFill>
            <a:prstDash val="dash"/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7" name="Line 12"/>
          <p:cNvSpPr>
            <a:spLocks noChangeShapeType="1"/>
          </p:cNvSpPr>
          <p:nvPr/>
        </p:nvSpPr>
        <p:spPr bwMode="auto">
          <a:xfrm>
            <a:off x="2813050" y="2135188"/>
            <a:ext cx="0" cy="4135437"/>
          </a:xfrm>
          <a:prstGeom prst="line">
            <a:avLst/>
          </a:prstGeom>
          <a:noFill/>
          <a:ln w="15875">
            <a:solidFill>
              <a:schemeClr val="bg2"/>
            </a:solidFill>
            <a:prstDash val="dash"/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533525" name="Line 13"/>
          <p:cNvSpPr>
            <a:spLocks noChangeShapeType="1"/>
          </p:cNvSpPr>
          <p:nvPr/>
        </p:nvSpPr>
        <p:spPr bwMode="auto">
          <a:xfrm>
            <a:off x="2198688" y="2135188"/>
            <a:ext cx="0" cy="4135437"/>
          </a:xfrm>
          <a:prstGeom prst="line">
            <a:avLst/>
          </a:prstGeom>
          <a:noFill/>
          <a:ln w="15875">
            <a:solidFill>
              <a:schemeClr val="bg2"/>
            </a:solidFill>
            <a:prstDash val="dash"/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grpSp>
        <p:nvGrpSpPr>
          <p:cNvPr id="533526" name="Group 14"/>
          <p:cNvGrpSpPr>
            <a:grpSpLocks/>
          </p:cNvGrpSpPr>
          <p:nvPr/>
        </p:nvGrpSpPr>
        <p:grpSpPr bwMode="auto">
          <a:xfrm>
            <a:off x="-174625" y="1665288"/>
            <a:ext cx="4851400" cy="2303462"/>
            <a:chOff x="-110" y="1049"/>
            <a:chExt cx="3056" cy="1451"/>
          </a:xfrm>
        </p:grpSpPr>
        <p:grpSp>
          <p:nvGrpSpPr>
            <p:cNvPr id="533558" name="Group 15"/>
            <p:cNvGrpSpPr>
              <a:grpSpLocks/>
            </p:cNvGrpSpPr>
            <p:nvPr/>
          </p:nvGrpSpPr>
          <p:grpSpPr bwMode="auto">
            <a:xfrm>
              <a:off x="316" y="1746"/>
              <a:ext cx="2630" cy="390"/>
              <a:chOff x="316" y="1746"/>
              <a:chExt cx="2630" cy="390"/>
            </a:xfrm>
          </p:grpSpPr>
          <p:sp>
            <p:nvSpPr>
              <p:cNvPr id="533570" name="Line 16"/>
              <p:cNvSpPr>
                <a:spLocks noChangeShapeType="1"/>
              </p:cNvSpPr>
              <p:nvPr/>
            </p:nvSpPr>
            <p:spPr bwMode="auto">
              <a:xfrm>
                <a:off x="520" y="1884"/>
                <a:ext cx="1992" cy="1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 type="triangl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533571" name="Rectangle 17"/>
              <p:cNvSpPr>
                <a:spLocks noChangeArrowheads="1"/>
              </p:cNvSpPr>
              <p:nvPr/>
            </p:nvSpPr>
            <p:spPr bwMode="auto">
              <a:xfrm>
                <a:off x="842" y="1876"/>
                <a:ext cx="304" cy="26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90000" tIns="46800" rIns="90000" bIns="46800">
                <a:spAutoFit/>
              </a:bodyPr>
              <a:lstStyle/>
              <a:p>
                <a:pPr algn="ctr">
                  <a:lnSpc>
                    <a:spcPct val="105000"/>
                  </a:lnSpc>
                </a:pPr>
                <a:r>
                  <a:rPr lang="en-GB" sz="2000" b="1">
                    <a:solidFill>
                      <a:srgbClr val="000000"/>
                    </a:solidFill>
                    <a:latin typeface="Times New Roman" pitchFamily="18" charset="0"/>
                  </a:rPr>
                  <a:t>3</a:t>
                </a:r>
                <a:endParaRPr lang="en-US" sz="2000" b="1" baseline="-2500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9" name="Rectangle 18"/>
              <p:cNvSpPr>
                <a:spLocks noChangeArrowheads="1"/>
              </p:cNvSpPr>
              <p:nvPr/>
            </p:nvSpPr>
            <p:spPr bwMode="auto">
              <a:xfrm>
                <a:off x="1227" y="1876"/>
                <a:ext cx="304" cy="26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90000" tIns="46800" rIns="90000" bIns="46800">
                <a:spAutoFit/>
              </a:bodyPr>
              <a:lstStyle/>
              <a:p>
                <a:pPr algn="ctr">
                  <a:lnSpc>
                    <a:spcPct val="105000"/>
                  </a:lnSpc>
                </a:pPr>
                <a:r>
                  <a:rPr lang="en-GB" sz="2000" b="1">
                    <a:solidFill>
                      <a:srgbClr val="000000"/>
                    </a:solidFill>
                    <a:latin typeface="Times New Roman" pitchFamily="18" charset="0"/>
                  </a:rPr>
                  <a:t>6</a:t>
                </a:r>
                <a:endParaRPr lang="en-US" sz="2000" b="1" baseline="-2500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533573" name="Rectangle 19"/>
              <p:cNvSpPr>
                <a:spLocks noChangeArrowheads="1"/>
              </p:cNvSpPr>
              <p:nvPr/>
            </p:nvSpPr>
            <p:spPr bwMode="auto">
              <a:xfrm>
                <a:off x="1618" y="1876"/>
                <a:ext cx="304" cy="26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90000" tIns="46800" rIns="90000" bIns="46800">
                <a:spAutoFit/>
              </a:bodyPr>
              <a:lstStyle/>
              <a:p>
                <a:pPr algn="ctr">
                  <a:lnSpc>
                    <a:spcPct val="105000"/>
                  </a:lnSpc>
                </a:pPr>
                <a:r>
                  <a:rPr lang="en-GB" sz="2000" b="1">
                    <a:solidFill>
                      <a:srgbClr val="000000"/>
                    </a:solidFill>
                    <a:latin typeface="Times New Roman" pitchFamily="18" charset="0"/>
                  </a:rPr>
                  <a:t>9</a:t>
                </a:r>
                <a:endParaRPr lang="en-US" sz="2000" b="1" baseline="-2500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533574" name="Rectangle 20"/>
              <p:cNvSpPr>
                <a:spLocks noChangeArrowheads="1"/>
              </p:cNvSpPr>
              <p:nvPr/>
            </p:nvSpPr>
            <p:spPr bwMode="auto">
              <a:xfrm>
                <a:off x="316" y="1746"/>
                <a:ext cx="201" cy="26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90000" tIns="46800" rIns="90000" bIns="46800">
                <a:spAutoFit/>
              </a:bodyPr>
              <a:lstStyle/>
              <a:p>
                <a:pPr algn="r">
                  <a:lnSpc>
                    <a:spcPct val="105000"/>
                  </a:lnSpc>
                </a:pPr>
                <a:r>
                  <a:rPr lang="en-GB" sz="2000" b="1">
                    <a:solidFill>
                      <a:srgbClr val="000000"/>
                    </a:solidFill>
                    <a:latin typeface="Times New Roman" pitchFamily="18" charset="0"/>
                  </a:rPr>
                  <a:t>0</a:t>
                </a:r>
                <a:endParaRPr lang="en-US" sz="2000" b="1" baseline="-2500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533575" name="Rectangle 21"/>
              <p:cNvSpPr>
                <a:spLocks noChangeArrowheads="1"/>
              </p:cNvSpPr>
              <p:nvPr/>
            </p:nvSpPr>
            <p:spPr bwMode="auto">
              <a:xfrm>
                <a:off x="2009" y="1876"/>
                <a:ext cx="303" cy="25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90000" tIns="46800" rIns="90000" bIns="46800">
                <a:spAutoFit/>
              </a:bodyPr>
              <a:lstStyle/>
              <a:p>
                <a:pPr algn="ctr">
                  <a:lnSpc>
                    <a:spcPct val="105000"/>
                  </a:lnSpc>
                </a:pPr>
                <a:r>
                  <a:rPr lang="en-GB" sz="2000" b="1">
                    <a:solidFill>
                      <a:srgbClr val="000000"/>
                    </a:solidFill>
                    <a:latin typeface="Times New Roman" pitchFamily="18" charset="0"/>
                  </a:rPr>
                  <a:t>12</a:t>
                </a:r>
                <a:endParaRPr lang="en-US" sz="2000" b="1" baseline="-2500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grpSp>
            <p:nvGrpSpPr>
              <p:cNvPr id="533576" name="Group 22"/>
              <p:cNvGrpSpPr>
                <a:grpSpLocks/>
              </p:cNvGrpSpPr>
              <p:nvPr/>
            </p:nvGrpSpPr>
            <p:grpSpPr bwMode="auto">
              <a:xfrm>
                <a:off x="994" y="1885"/>
                <a:ext cx="1172" cy="45"/>
                <a:chOff x="994" y="1885"/>
                <a:chExt cx="1172" cy="45"/>
              </a:xfrm>
            </p:grpSpPr>
            <p:sp>
              <p:nvSpPr>
                <p:cNvPr id="533578" name="Line 23"/>
                <p:cNvSpPr>
                  <a:spLocks noChangeShapeType="1"/>
                </p:cNvSpPr>
                <p:nvPr/>
              </p:nvSpPr>
              <p:spPr bwMode="auto">
                <a:xfrm>
                  <a:off x="994" y="1885"/>
                  <a:ext cx="0" cy="45"/>
                </a:xfrm>
                <a:prstGeom prst="line">
                  <a:avLst/>
                </a:prstGeom>
                <a:noFill/>
                <a:ln w="22225">
                  <a:solidFill>
                    <a:schemeClr val="tx1"/>
                  </a:solidFill>
                  <a:round/>
                  <a:headEnd/>
                  <a:tailEnd type="none" w="lg" len="lg"/>
                </a:ln>
              </p:spPr>
              <p:txBody>
                <a:bodyPr lIns="90000" tIns="46800" rIns="90000" bIns="46800"/>
                <a:lstStyle/>
                <a:p>
                  <a:endParaRPr lang="en-US"/>
                </a:p>
              </p:txBody>
            </p:sp>
            <p:sp>
              <p:nvSpPr>
                <p:cNvPr id="533579" name="Line 24"/>
                <p:cNvSpPr>
                  <a:spLocks noChangeShapeType="1"/>
                </p:cNvSpPr>
                <p:nvPr/>
              </p:nvSpPr>
              <p:spPr bwMode="auto">
                <a:xfrm>
                  <a:off x="1385" y="1885"/>
                  <a:ext cx="0" cy="45"/>
                </a:xfrm>
                <a:prstGeom prst="line">
                  <a:avLst/>
                </a:prstGeom>
                <a:noFill/>
                <a:ln w="22225">
                  <a:solidFill>
                    <a:schemeClr val="tx1"/>
                  </a:solidFill>
                  <a:round/>
                  <a:headEnd/>
                  <a:tailEnd type="none" w="lg" len="lg"/>
                </a:ln>
              </p:spPr>
              <p:txBody>
                <a:bodyPr lIns="90000" tIns="46800" rIns="90000" bIns="46800"/>
                <a:lstStyle/>
                <a:p>
                  <a:endParaRPr lang="en-US"/>
                </a:p>
              </p:txBody>
            </p:sp>
            <p:sp>
              <p:nvSpPr>
                <p:cNvPr id="10" name="Line 25"/>
                <p:cNvSpPr>
                  <a:spLocks noChangeShapeType="1"/>
                </p:cNvSpPr>
                <p:nvPr/>
              </p:nvSpPr>
              <p:spPr bwMode="auto">
                <a:xfrm>
                  <a:off x="2166" y="1885"/>
                  <a:ext cx="0" cy="45"/>
                </a:xfrm>
                <a:prstGeom prst="line">
                  <a:avLst/>
                </a:prstGeom>
                <a:noFill/>
                <a:ln w="22225">
                  <a:solidFill>
                    <a:schemeClr val="tx1"/>
                  </a:solidFill>
                  <a:round/>
                  <a:headEnd/>
                  <a:tailEnd type="none" w="lg" len="lg"/>
                </a:ln>
              </p:spPr>
              <p:txBody>
                <a:bodyPr lIns="90000" tIns="46800" rIns="90000" bIns="46800"/>
                <a:lstStyle/>
                <a:p>
                  <a:endParaRPr lang="en-US"/>
                </a:p>
              </p:txBody>
            </p:sp>
            <p:sp>
              <p:nvSpPr>
                <p:cNvPr id="533581" name="Line 26"/>
                <p:cNvSpPr>
                  <a:spLocks noChangeShapeType="1"/>
                </p:cNvSpPr>
                <p:nvPr/>
              </p:nvSpPr>
              <p:spPr bwMode="auto">
                <a:xfrm>
                  <a:off x="1775" y="1885"/>
                  <a:ext cx="0" cy="45"/>
                </a:xfrm>
                <a:prstGeom prst="line">
                  <a:avLst/>
                </a:prstGeom>
                <a:noFill/>
                <a:ln w="22225">
                  <a:solidFill>
                    <a:schemeClr val="tx1"/>
                  </a:solidFill>
                  <a:round/>
                  <a:headEnd/>
                  <a:tailEnd type="none" w="lg" len="lg"/>
                </a:ln>
              </p:spPr>
              <p:txBody>
                <a:bodyPr lIns="90000" tIns="46800" rIns="90000" bIns="46800"/>
                <a:lstStyle/>
                <a:p>
                  <a:endParaRPr lang="en-US"/>
                </a:p>
              </p:txBody>
            </p:sp>
          </p:grpSp>
          <p:sp>
            <p:nvSpPr>
              <p:cNvPr id="533577" name="Rectangle 27"/>
              <p:cNvSpPr>
                <a:spLocks noChangeArrowheads="1"/>
              </p:cNvSpPr>
              <p:nvPr/>
            </p:nvSpPr>
            <p:spPr bwMode="auto">
              <a:xfrm>
                <a:off x="2410" y="1763"/>
                <a:ext cx="536" cy="2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90000" tIns="46800" rIns="90000" bIns="46800">
                <a:spAutoFit/>
              </a:bodyPr>
              <a:lstStyle/>
              <a:p>
                <a:pPr marL="179388" lvl="1" indent="1588">
                  <a:lnSpc>
                    <a:spcPct val="110000"/>
                  </a:lnSpc>
                </a:pPr>
                <a:r>
                  <a:rPr lang="en-US" sz="1800" b="1" i="1">
                    <a:solidFill>
                      <a:srgbClr val="000066"/>
                    </a:solidFill>
                    <a:latin typeface="Times New Roman" pitchFamily="18" charset="0"/>
                  </a:rPr>
                  <a:t>t  </a:t>
                </a:r>
                <a:r>
                  <a:rPr lang="en-US" sz="1800" b="1">
                    <a:solidFill>
                      <a:srgbClr val="000066"/>
                    </a:solidFill>
                    <a:latin typeface="Times New Roman" pitchFamily="18" charset="0"/>
                  </a:rPr>
                  <a:t>(s)</a:t>
                </a:r>
                <a:endParaRPr lang="en-US" sz="1800" b="1" i="1">
                  <a:solidFill>
                    <a:srgbClr val="000066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533559" name="Group 28"/>
            <p:cNvGrpSpPr>
              <a:grpSpLocks/>
            </p:cNvGrpSpPr>
            <p:nvPr/>
          </p:nvGrpSpPr>
          <p:grpSpPr bwMode="auto">
            <a:xfrm>
              <a:off x="-110" y="1049"/>
              <a:ext cx="746" cy="1451"/>
              <a:chOff x="-110" y="1049"/>
              <a:chExt cx="746" cy="1451"/>
            </a:xfrm>
          </p:grpSpPr>
          <p:sp>
            <p:nvSpPr>
              <p:cNvPr id="533560" name="Rectangle 29"/>
              <p:cNvSpPr>
                <a:spLocks noChangeArrowheads="1"/>
              </p:cNvSpPr>
              <p:nvPr/>
            </p:nvSpPr>
            <p:spPr bwMode="auto">
              <a:xfrm>
                <a:off x="-110" y="1049"/>
                <a:ext cx="746" cy="2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90000" tIns="46800" rIns="90000" bIns="46800">
                <a:spAutoFit/>
              </a:bodyPr>
              <a:lstStyle/>
              <a:p>
                <a:pPr marL="179388" lvl="1" indent="1588">
                  <a:lnSpc>
                    <a:spcPct val="110000"/>
                  </a:lnSpc>
                </a:pPr>
                <a:r>
                  <a:rPr lang="en-US" sz="1800" b="1" i="1">
                    <a:solidFill>
                      <a:srgbClr val="000066"/>
                    </a:solidFill>
                    <a:latin typeface="Times New Roman" pitchFamily="18" charset="0"/>
                  </a:rPr>
                  <a:t>v</a:t>
                </a:r>
                <a:r>
                  <a:rPr lang="en-US" sz="1800" b="1" i="1" baseline="-25000">
                    <a:solidFill>
                      <a:srgbClr val="000066"/>
                    </a:solidFill>
                    <a:latin typeface="Times New Roman" pitchFamily="18" charset="0"/>
                  </a:rPr>
                  <a:t>x</a:t>
                </a:r>
                <a:r>
                  <a:rPr lang="en-US" sz="1800" b="1" i="1">
                    <a:solidFill>
                      <a:srgbClr val="000066"/>
                    </a:solidFill>
                    <a:latin typeface="Times New Roman" pitchFamily="18" charset="0"/>
                  </a:rPr>
                  <a:t> </a:t>
                </a:r>
                <a:r>
                  <a:rPr lang="en-US" sz="1800" b="1">
                    <a:solidFill>
                      <a:srgbClr val="000066"/>
                    </a:solidFill>
                    <a:latin typeface="Times New Roman" pitchFamily="18" charset="0"/>
                  </a:rPr>
                  <a:t>(m/s)</a:t>
                </a:r>
                <a:endParaRPr lang="en-US" sz="1800" b="1" i="1">
                  <a:solidFill>
                    <a:srgbClr val="000066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533561" name="Rectangle 30"/>
              <p:cNvSpPr>
                <a:spLocks noChangeArrowheads="1"/>
              </p:cNvSpPr>
              <p:nvPr/>
            </p:nvSpPr>
            <p:spPr bwMode="auto">
              <a:xfrm>
                <a:off x="137" y="2240"/>
                <a:ext cx="380" cy="26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90000" tIns="46800" rIns="90000" bIns="46800">
                <a:spAutoFit/>
              </a:bodyPr>
              <a:lstStyle/>
              <a:p>
                <a:pPr algn="r">
                  <a:lnSpc>
                    <a:spcPct val="105000"/>
                  </a:lnSpc>
                </a:pPr>
                <a:r>
                  <a:rPr lang="en-GB" sz="2000" b="1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–6</a:t>
                </a:r>
                <a:endParaRPr lang="en-US" sz="2000" b="1" baseline="-2500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533562" name="Rectangle 31"/>
              <p:cNvSpPr>
                <a:spLocks noChangeArrowheads="1"/>
              </p:cNvSpPr>
              <p:nvPr/>
            </p:nvSpPr>
            <p:spPr bwMode="auto">
              <a:xfrm>
                <a:off x="235" y="1248"/>
                <a:ext cx="282" cy="26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90000" tIns="46800" rIns="90000" bIns="46800">
                <a:spAutoFit/>
              </a:bodyPr>
              <a:lstStyle/>
              <a:p>
                <a:pPr algn="r">
                  <a:lnSpc>
                    <a:spcPct val="105000"/>
                  </a:lnSpc>
                </a:pPr>
                <a:r>
                  <a:rPr lang="en-GB" sz="2000" b="1">
                    <a:solidFill>
                      <a:srgbClr val="000000"/>
                    </a:solidFill>
                    <a:latin typeface="Times New Roman" pitchFamily="18" charset="0"/>
                  </a:rPr>
                  <a:t>6</a:t>
                </a:r>
                <a:endParaRPr lang="en-US" sz="2000" b="1" baseline="-2500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533563" name="Line 32"/>
              <p:cNvSpPr>
                <a:spLocks noChangeShapeType="1"/>
              </p:cNvSpPr>
              <p:nvPr/>
            </p:nvSpPr>
            <p:spPr bwMode="auto">
              <a:xfrm flipV="1">
                <a:off x="602" y="1145"/>
                <a:ext cx="2" cy="1290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 type="triangl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grpSp>
            <p:nvGrpSpPr>
              <p:cNvPr id="533564" name="Group 33"/>
              <p:cNvGrpSpPr>
                <a:grpSpLocks/>
              </p:cNvGrpSpPr>
              <p:nvPr/>
            </p:nvGrpSpPr>
            <p:grpSpPr bwMode="auto">
              <a:xfrm>
                <a:off x="527" y="1385"/>
                <a:ext cx="78" cy="994"/>
                <a:chOff x="527" y="3088"/>
                <a:chExt cx="78" cy="715"/>
              </a:xfrm>
            </p:grpSpPr>
            <p:sp>
              <p:nvSpPr>
                <p:cNvPr id="533565" name="Line 34"/>
                <p:cNvSpPr>
                  <a:spLocks noChangeShapeType="1"/>
                </p:cNvSpPr>
                <p:nvPr/>
              </p:nvSpPr>
              <p:spPr bwMode="auto">
                <a:xfrm>
                  <a:off x="527" y="3803"/>
                  <a:ext cx="78" cy="0"/>
                </a:xfrm>
                <a:prstGeom prst="line">
                  <a:avLst/>
                </a:prstGeom>
                <a:noFill/>
                <a:ln w="22225">
                  <a:solidFill>
                    <a:schemeClr val="tx1"/>
                  </a:solidFill>
                  <a:round/>
                  <a:headEnd/>
                  <a:tailEnd type="none" w="lg" len="lg"/>
                </a:ln>
              </p:spPr>
              <p:txBody>
                <a:bodyPr lIns="90000" tIns="46800" rIns="90000" bIns="46800"/>
                <a:lstStyle/>
                <a:p>
                  <a:endParaRPr lang="en-US"/>
                </a:p>
              </p:txBody>
            </p:sp>
            <p:sp>
              <p:nvSpPr>
                <p:cNvPr id="533566" name="Line 35"/>
                <p:cNvSpPr>
                  <a:spLocks noChangeShapeType="1"/>
                </p:cNvSpPr>
                <p:nvPr/>
              </p:nvSpPr>
              <p:spPr bwMode="auto">
                <a:xfrm>
                  <a:off x="527" y="3624"/>
                  <a:ext cx="78" cy="0"/>
                </a:xfrm>
                <a:prstGeom prst="line">
                  <a:avLst/>
                </a:prstGeom>
                <a:noFill/>
                <a:ln w="22225">
                  <a:solidFill>
                    <a:schemeClr val="tx1"/>
                  </a:solidFill>
                  <a:round/>
                  <a:headEnd/>
                  <a:tailEnd type="none" w="lg" len="lg"/>
                </a:ln>
              </p:spPr>
              <p:txBody>
                <a:bodyPr lIns="90000" tIns="46800" rIns="90000" bIns="46800"/>
                <a:lstStyle/>
                <a:p>
                  <a:endParaRPr lang="en-US"/>
                </a:p>
              </p:txBody>
            </p:sp>
            <p:sp>
              <p:nvSpPr>
                <p:cNvPr id="533567" name="Line 36"/>
                <p:cNvSpPr>
                  <a:spLocks noChangeShapeType="1"/>
                </p:cNvSpPr>
                <p:nvPr/>
              </p:nvSpPr>
              <p:spPr bwMode="auto">
                <a:xfrm>
                  <a:off x="527" y="3267"/>
                  <a:ext cx="78" cy="0"/>
                </a:xfrm>
                <a:prstGeom prst="line">
                  <a:avLst/>
                </a:prstGeom>
                <a:noFill/>
                <a:ln w="22225">
                  <a:solidFill>
                    <a:schemeClr val="tx1"/>
                  </a:solidFill>
                  <a:round/>
                  <a:headEnd/>
                  <a:tailEnd type="none" w="lg" len="lg"/>
                </a:ln>
              </p:spPr>
              <p:txBody>
                <a:bodyPr lIns="90000" tIns="46800" rIns="90000" bIns="46800"/>
                <a:lstStyle/>
                <a:p>
                  <a:endParaRPr lang="en-US"/>
                </a:p>
              </p:txBody>
            </p:sp>
            <p:sp>
              <p:nvSpPr>
                <p:cNvPr id="11" name="Line 37"/>
                <p:cNvSpPr>
                  <a:spLocks noChangeShapeType="1"/>
                </p:cNvSpPr>
                <p:nvPr/>
              </p:nvSpPr>
              <p:spPr bwMode="auto">
                <a:xfrm>
                  <a:off x="527" y="3446"/>
                  <a:ext cx="78" cy="0"/>
                </a:xfrm>
                <a:prstGeom prst="line">
                  <a:avLst/>
                </a:prstGeom>
                <a:noFill/>
                <a:ln w="22225">
                  <a:solidFill>
                    <a:schemeClr val="tx1"/>
                  </a:solidFill>
                  <a:round/>
                  <a:headEnd/>
                  <a:tailEnd type="none" w="lg" len="lg"/>
                </a:ln>
              </p:spPr>
              <p:txBody>
                <a:bodyPr lIns="90000" tIns="46800" rIns="90000" bIns="46800"/>
                <a:lstStyle/>
                <a:p>
                  <a:endParaRPr lang="en-US"/>
                </a:p>
              </p:txBody>
            </p:sp>
            <p:sp>
              <p:nvSpPr>
                <p:cNvPr id="533569" name="Line 38"/>
                <p:cNvSpPr>
                  <a:spLocks noChangeShapeType="1"/>
                </p:cNvSpPr>
                <p:nvPr/>
              </p:nvSpPr>
              <p:spPr bwMode="auto">
                <a:xfrm>
                  <a:off x="527" y="3088"/>
                  <a:ext cx="78" cy="0"/>
                </a:xfrm>
                <a:prstGeom prst="line">
                  <a:avLst/>
                </a:prstGeom>
                <a:noFill/>
                <a:ln w="22225">
                  <a:solidFill>
                    <a:schemeClr val="tx1"/>
                  </a:solidFill>
                  <a:round/>
                  <a:headEnd/>
                  <a:tailEnd type="none" w="lg" len="lg"/>
                </a:ln>
              </p:spPr>
              <p:txBody>
                <a:bodyPr lIns="90000" tIns="46800" rIns="90000" bIns="46800"/>
                <a:lstStyle/>
                <a:p>
                  <a:endParaRPr lang="en-US"/>
                </a:p>
              </p:txBody>
            </p:sp>
          </p:grpSp>
        </p:grpSp>
      </p:grpSp>
      <p:grpSp>
        <p:nvGrpSpPr>
          <p:cNvPr id="533527" name="Group 39"/>
          <p:cNvGrpSpPr>
            <a:grpSpLocks/>
          </p:cNvGrpSpPr>
          <p:nvPr/>
        </p:nvGrpSpPr>
        <p:grpSpPr bwMode="auto">
          <a:xfrm>
            <a:off x="-174625" y="4037013"/>
            <a:ext cx="4851400" cy="2343150"/>
            <a:chOff x="-110" y="2543"/>
            <a:chExt cx="3056" cy="1476"/>
          </a:xfrm>
        </p:grpSpPr>
        <p:grpSp>
          <p:nvGrpSpPr>
            <p:cNvPr id="533535" name="Group 40"/>
            <p:cNvGrpSpPr>
              <a:grpSpLocks/>
            </p:cNvGrpSpPr>
            <p:nvPr/>
          </p:nvGrpSpPr>
          <p:grpSpPr bwMode="auto">
            <a:xfrm>
              <a:off x="-110" y="2543"/>
              <a:ext cx="804" cy="1476"/>
              <a:chOff x="-110" y="2543"/>
              <a:chExt cx="804" cy="1476"/>
            </a:xfrm>
          </p:grpSpPr>
          <p:sp>
            <p:nvSpPr>
              <p:cNvPr id="533549" name="Rectangle 41"/>
              <p:cNvSpPr>
                <a:spLocks noChangeArrowheads="1"/>
              </p:cNvSpPr>
              <p:nvPr/>
            </p:nvSpPr>
            <p:spPr bwMode="auto">
              <a:xfrm>
                <a:off x="265" y="2768"/>
                <a:ext cx="282" cy="26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90000" tIns="46800" rIns="90000" bIns="46800">
                <a:spAutoFit/>
              </a:bodyPr>
              <a:lstStyle/>
              <a:p>
                <a:pPr algn="ctr">
                  <a:lnSpc>
                    <a:spcPct val="105000"/>
                  </a:lnSpc>
                </a:pPr>
                <a:r>
                  <a:rPr lang="en-GB" sz="2000" b="1">
                    <a:solidFill>
                      <a:srgbClr val="000000"/>
                    </a:solidFill>
                    <a:latin typeface="Times New Roman" pitchFamily="18" charset="0"/>
                  </a:rPr>
                  <a:t>1</a:t>
                </a:r>
                <a:endParaRPr lang="en-US" sz="2000" b="1" baseline="-2500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533550" name="Rectangle 42"/>
              <p:cNvSpPr>
                <a:spLocks noChangeArrowheads="1"/>
              </p:cNvSpPr>
              <p:nvPr/>
            </p:nvSpPr>
            <p:spPr bwMode="auto">
              <a:xfrm>
                <a:off x="-110" y="2543"/>
                <a:ext cx="804" cy="2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90000" tIns="46800" rIns="90000" bIns="46800">
                <a:spAutoFit/>
              </a:bodyPr>
              <a:lstStyle/>
              <a:p>
                <a:pPr marL="179388" lvl="1" indent="1588">
                  <a:lnSpc>
                    <a:spcPct val="110000"/>
                  </a:lnSpc>
                </a:pPr>
                <a:r>
                  <a:rPr lang="en-US" sz="1800" b="1" i="1">
                    <a:solidFill>
                      <a:srgbClr val="000066"/>
                    </a:solidFill>
                    <a:latin typeface="Times New Roman" pitchFamily="18" charset="0"/>
                  </a:rPr>
                  <a:t>a</a:t>
                </a:r>
                <a:r>
                  <a:rPr lang="en-US" sz="1800" b="1" i="1" baseline="-25000">
                    <a:solidFill>
                      <a:srgbClr val="000066"/>
                    </a:solidFill>
                    <a:latin typeface="Times New Roman" pitchFamily="18" charset="0"/>
                  </a:rPr>
                  <a:t>x</a:t>
                </a:r>
                <a:r>
                  <a:rPr lang="en-US" sz="1800" b="1" i="1">
                    <a:solidFill>
                      <a:srgbClr val="000066"/>
                    </a:solidFill>
                    <a:latin typeface="Times New Roman" pitchFamily="18" charset="0"/>
                  </a:rPr>
                  <a:t> </a:t>
                </a:r>
                <a:r>
                  <a:rPr lang="en-US" sz="1800" b="1">
                    <a:solidFill>
                      <a:srgbClr val="000066"/>
                    </a:solidFill>
                    <a:latin typeface="Times New Roman" pitchFamily="18" charset="0"/>
                  </a:rPr>
                  <a:t>(m/s</a:t>
                </a:r>
                <a:r>
                  <a:rPr lang="en-US" sz="1800" b="1" baseline="30000">
                    <a:solidFill>
                      <a:srgbClr val="000066"/>
                    </a:solidFill>
                    <a:latin typeface="Times New Roman" pitchFamily="18" charset="0"/>
                  </a:rPr>
                  <a:t>2</a:t>
                </a:r>
                <a:r>
                  <a:rPr lang="en-US" sz="1800" b="1">
                    <a:solidFill>
                      <a:srgbClr val="000066"/>
                    </a:solidFill>
                    <a:latin typeface="Times New Roman" pitchFamily="18" charset="0"/>
                  </a:rPr>
                  <a:t>)</a:t>
                </a:r>
                <a:endParaRPr lang="en-US" sz="1800" b="1" i="1">
                  <a:solidFill>
                    <a:srgbClr val="000066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533551" name="Rectangle 43"/>
              <p:cNvSpPr>
                <a:spLocks noChangeArrowheads="1"/>
              </p:cNvSpPr>
              <p:nvPr/>
            </p:nvSpPr>
            <p:spPr bwMode="auto">
              <a:xfrm>
                <a:off x="167" y="3433"/>
                <a:ext cx="380" cy="26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90000" tIns="46800" rIns="90000" bIns="46800">
                <a:spAutoFit/>
              </a:bodyPr>
              <a:lstStyle/>
              <a:p>
                <a:pPr algn="ctr">
                  <a:lnSpc>
                    <a:spcPct val="105000"/>
                  </a:lnSpc>
                </a:pPr>
                <a:r>
                  <a:rPr lang="en-GB" sz="2000" b="1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–</a:t>
                </a:r>
                <a:r>
                  <a:rPr lang="en-GB" sz="2000" b="1">
                    <a:solidFill>
                      <a:srgbClr val="000000"/>
                    </a:solidFill>
                    <a:latin typeface="Times New Roman" pitchFamily="18" charset="0"/>
                  </a:rPr>
                  <a:t>1</a:t>
                </a:r>
                <a:endParaRPr lang="en-US" sz="2000" b="1" baseline="-2500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533552" name="Line 44"/>
              <p:cNvSpPr>
                <a:spLocks noChangeShapeType="1"/>
              </p:cNvSpPr>
              <p:nvPr/>
            </p:nvSpPr>
            <p:spPr bwMode="auto">
              <a:xfrm flipV="1">
                <a:off x="602" y="2624"/>
                <a:ext cx="2" cy="1377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 type="triangl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grpSp>
            <p:nvGrpSpPr>
              <p:cNvPr id="533553" name="Group 45"/>
              <p:cNvGrpSpPr>
                <a:grpSpLocks/>
              </p:cNvGrpSpPr>
              <p:nvPr/>
            </p:nvGrpSpPr>
            <p:grpSpPr bwMode="auto">
              <a:xfrm>
                <a:off x="527" y="2904"/>
                <a:ext cx="78" cy="991"/>
                <a:chOff x="527" y="2904"/>
                <a:chExt cx="78" cy="991"/>
              </a:xfrm>
            </p:grpSpPr>
            <p:sp>
              <p:nvSpPr>
                <p:cNvPr id="533555" name="Line 46"/>
                <p:cNvSpPr>
                  <a:spLocks noChangeShapeType="1"/>
                </p:cNvSpPr>
                <p:nvPr/>
              </p:nvSpPr>
              <p:spPr bwMode="auto">
                <a:xfrm>
                  <a:off x="527" y="3895"/>
                  <a:ext cx="78" cy="0"/>
                </a:xfrm>
                <a:prstGeom prst="line">
                  <a:avLst/>
                </a:prstGeom>
                <a:noFill/>
                <a:ln w="22225">
                  <a:solidFill>
                    <a:schemeClr val="tx1"/>
                  </a:solidFill>
                  <a:round/>
                  <a:headEnd/>
                  <a:tailEnd type="none" w="lg" len="lg"/>
                </a:ln>
              </p:spPr>
              <p:txBody>
                <a:bodyPr lIns="90000" tIns="46800" rIns="90000" bIns="46800"/>
                <a:lstStyle/>
                <a:p>
                  <a:endParaRPr lang="en-US"/>
                </a:p>
              </p:txBody>
            </p:sp>
            <p:sp>
              <p:nvSpPr>
                <p:cNvPr id="533556" name="Line 47"/>
                <p:cNvSpPr>
                  <a:spLocks noChangeShapeType="1"/>
                </p:cNvSpPr>
                <p:nvPr/>
              </p:nvSpPr>
              <p:spPr bwMode="auto">
                <a:xfrm>
                  <a:off x="527" y="3564"/>
                  <a:ext cx="78" cy="0"/>
                </a:xfrm>
                <a:prstGeom prst="line">
                  <a:avLst/>
                </a:prstGeom>
                <a:noFill/>
                <a:ln w="22225">
                  <a:solidFill>
                    <a:schemeClr val="tx1"/>
                  </a:solidFill>
                  <a:round/>
                  <a:headEnd/>
                  <a:tailEnd type="none" w="lg" len="lg"/>
                </a:ln>
              </p:spPr>
              <p:txBody>
                <a:bodyPr lIns="90000" tIns="46800" rIns="90000" bIns="46800"/>
                <a:lstStyle/>
                <a:p>
                  <a:endParaRPr lang="en-US"/>
                </a:p>
              </p:txBody>
            </p:sp>
            <p:sp>
              <p:nvSpPr>
                <p:cNvPr id="533557" name="Line 48"/>
                <p:cNvSpPr>
                  <a:spLocks noChangeShapeType="1"/>
                </p:cNvSpPr>
                <p:nvPr/>
              </p:nvSpPr>
              <p:spPr bwMode="auto">
                <a:xfrm>
                  <a:off x="527" y="2904"/>
                  <a:ext cx="78" cy="0"/>
                </a:xfrm>
                <a:prstGeom prst="line">
                  <a:avLst/>
                </a:prstGeom>
                <a:noFill/>
                <a:ln w="22225">
                  <a:solidFill>
                    <a:schemeClr val="tx1"/>
                  </a:solidFill>
                  <a:round/>
                  <a:headEnd/>
                  <a:tailEnd type="none" w="lg" len="lg"/>
                </a:ln>
              </p:spPr>
              <p:txBody>
                <a:bodyPr lIns="90000" tIns="46800" rIns="90000" bIns="46800"/>
                <a:lstStyle/>
                <a:p>
                  <a:endParaRPr lang="en-US"/>
                </a:p>
              </p:txBody>
            </p:sp>
          </p:grpSp>
          <p:sp>
            <p:nvSpPr>
              <p:cNvPr id="533554" name="Rectangle 49"/>
              <p:cNvSpPr>
                <a:spLocks noChangeArrowheads="1"/>
              </p:cNvSpPr>
              <p:nvPr/>
            </p:nvSpPr>
            <p:spPr bwMode="auto">
              <a:xfrm>
                <a:off x="167" y="3759"/>
                <a:ext cx="380" cy="26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90000" tIns="46800" rIns="90000" bIns="46800">
                <a:spAutoFit/>
              </a:bodyPr>
              <a:lstStyle/>
              <a:p>
                <a:pPr algn="ctr">
                  <a:lnSpc>
                    <a:spcPct val="105000"/>
                  </a:lnSpc>
                </a:pPr>
                <a:r>
                  <a:rPr lang="en-GB" sz="2000" b="1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–</a:t>
                </a:r>
                <a:r>
                  <a:rPr lang="en-GB" sz="2000" b="1">
                    <a:solidFill>
                      <a:srgbClr val="000000"/>
                    </a:solidFill>
                    <a:latin typeface="Times New Roman" pitchFamily="18" charset="0"/>
                  </a:rPr>
                  <a:t>2</a:t>
                </a:r>
                <a:endParaRPr lang="en-US" sz="2000" b="1" baseline="-2500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533536" name="Group 50"/>
            <p:cNvGrpSpPr>
              <a:grpSpLocks/>
            </p:cNvGrpSpPr>
            <p:nvPr/>
          </p:nvGrpSpPr>
          <p:grpSpPr bwMode="auto">
            <a:xfrm>
              <a:off x="316" y="3102"/>
              <a:ext cx="2630" cy="390"/>
              <a:chOff x="316" y="1746"/>
              <a:chExt cx="2630" cy="390"/>
            </a:xfrm>
          </p:grpSpPr>
          <p:sp>
            <p:nvSpPr>
              <p:cNvPr id="533537" name="Line 51"/>
              <p:cNvSpPr>
                <a:spLocks noChangeShapeType="1"/>
              </p:cNvSpPr>
              <p:nvPr/>
            </p:nvSpPr>
            <p:spPr bwMode="auto">
              <a:xfrm>
                <a:off x="520" y="1884"/>
                <a:ext cx="1992" cy="1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 type="triangl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533538" name="Rectangle 52"/>
              <p:cNvSpPr>
                <a:spLocks noChangeArrowheads="1"/>
              </p:cNvSpPr>
              <p:nvPr/>
            </p:nvSpPr>
            <p:spPr bwMode="auto">
              <a:xfrm>
                <a:off x="842" y="1876"/>
                <a:ext cx="304" cy="26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90000" tIns="46800" rIns="90000" bIns="46800">
                <a:spAutoFit/>
              </a:bodyPr>
              <a:lstStyle/>
              <a:p>
                <a:pPr algn="ctr">
                  <a:lnSpc>
                    <a:spcPct val="105000"/>
                  </a:lnSpc>
                </a:pPr>
                <a:r>
                  <a:rPr lang="en-GB" sz="2000" b="1">
                    <a:solidFill>
                      <a:srgbClr val="000000"/>
                    </a:solidFill>
                    <a:latin typeface="Times New Roman" pitchFamily="18" charset="0"/>
                  </a:rPr>
                  <a:t>3</a:t>
                </a:r>
                <a:endParaRPr lang="en-US" sz="2000" b="1" baseline="-2500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533539" name="Rectangle 53"/>
              <p:cNvSpPr>
                <a:spLocks noChangeArrowheads="1"/>
              </p:cNvSpPr>
              <p:nvPr/>
            </p:nvSpPr>
            <p:spPr bwMode="auto">
              <a:xfrm>
                <a:off x="1227" y="1876"/>
                <a:ext cx="304" cy="26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90000" tIns="46800" rIns="90000" bIns="46800">
                <a:spAutoFit/>
              </a:bodyPr>
              <a:lstStyle/>
              <a:p>
                <a:pPr algn="ctr">
                  <a:lnSpc>
                    <a:spcPct val="105000"/>
                  </a:lnSpc>
                </a:pPr>
                <a:r>
                  <a:rPr lang="en-GB" sz="2000" b="1">
                    <a:solidFill>
                      <a:srgbClr val="000000"/>
                    </a:solidFill>
                    <a:latin typeface="Times New Roman" pitchFamily="18" charset="0"/>
                  </a:rPr>
                  <a:t>6</a:t>
                </a:r>
                <a:endParaRPr lang="en-US" sz="2000" b="1" baseline="-2500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533540" name="Rectangle 54"/>
              <p:cNvSpPr>
                <a:spLocks noChangeArrowheads="1"/>
              </p:cNvSpPr>
              <p:nvPr/>
            </p:nvSpPr>
            <p:spPr bwMode="auto">
              <a:xfrm>
                <a:off x="1618" y="1876"/>
                <a:ext cx="304" cy="26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90000" tIns="46800" rIns="90000" bIns="46800">
                <a:spAutoFit/>
              </a:bodyPr>
              <a:lstStyle/>
              <a:p>
                <a:pPr algn="ctr">
                  <a:lnSpc>
                    <a:spcPct val="105000"/>
                  </a:lnSpc>
                </a:pPr>
                <a:r>
                  <a:rPr lang="en-GB" sz="2000" b="1">
                    <a:solidFill>
                      <a:srgbClr val="000000"/>
                    </a:solidFill>
                    <a:latin typeface="Times New Roman" pitchFamily="18" charset="0"/>
                  </a:rPr>
                  <a:t>9</a:t>
                </a:r>
                <a:endParaRPr lang="en-US" sz="2000" b="1" baseline="-2500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533541" name="Rectangle 55"/>
              <p:cNvSpPr>
                <a:spLocks noChangeArrowheads="1"/>
              </p:cNvSpPr>
              <p:nvPr/>
            </p:nvSpPr>
            <p:spPr bwMode="auto">
              <a:xfrm>
                <a:off x="316" y="1746"/>
                <a:ext cx="201" cy="26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90000" tIns="46800" rIns="90000" bIns="46800">
                <a:spAutoFit/>
              </a:bodyPr>
              <a:lstStyle/>
              <a:p>
                <a:pPr algn="r">
                  <a:lnSpc>
                    <a:spcPct val="105000"/>
                  </a:lnSpc>
                </a:pPr>
                <a:r>
                  <a:rPr lang="en-GB" sz="2000" b="1">
                    <a:solidFill>
                      <a:srgbClr val="000000"/>
                    </a:solidFill>
                    <a:latin typeface="Times New Roman" pitchFamily="18" charset="0"/>
                  </a:rPr>
                  <a:t>0</a:t>
                </a:r>
                <a:endParaRPr lang="en-US" sz="2000" b="1" baseline="-2500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533542" name="Rectangle 56"/>
              <p:cNvSpPr>
                <a:spLocks noChangeArrowheads="1"/>
              </p:cNvSpPr>
              <p:nvPr/>
            </p:nvSpPr>
            <p:spPr bwMode="auto">
              <a:xfrm>
                <a:off x="2009" y="1876"/>
                <a:ext cx="303" cy="25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90000" tIns="46800" rIns="90000" bIns="46800">
                <a:spAutoFit/>
              </a:bodyPr>
              <a:lstStyle/>
              <a:p>
                <a:pPr algn="ctr">
                  <a:lnSpc>
                    <a:spcPct val="105000"/>
                  </a:lnSpc>
                </a:pPr>
                <a:r>
                  <a:rPr lang="en-GB" sz="2000" b="1">
                    <a:solidFill>
                      <a:srgbClr val="000000"/>
                    </a:solidFill>
                    <a:latin typeface="Times New Roman" pitchFamily="18" charset="0"/>
                  </a:rPr>
                  <a:t>12</a:t>
                </a:r>
                <a:endParaRPr lang="en-US" sz="2000" b="1" baseline="-2500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grpSp>
            <p:nvGrpSpPr>
              <p:cNvPr id="533543" name="Group 57"/>
              <p:cNvGrpSpPr>
                <a:grpSpLocks/>
              </p:cNvGrpSpPr>
              <p:nvPr/>
            </p:nvGrpSpPr>
            <p:grpSpPr bwMode="auto">
              <a:xfrm>
                <a:off x="994" y="1885"/>
                <a:ext cx="1172" cy="45"/>
                <a:chOff x="994" y="1885"/>
                <a:chExt cx="1172" cy="45"/>
              </a:xfrm>
            </p:grpSpPr>
            <p:sp>
              <p:nvSpPr>
                <p:cNvPr id="533545" name="Line 58"/>
                <p:cNvSpPr>
                  <a:spLocks noChangeShapeType="1"/>
                </p:cNvSpPr>
                <p:nvPr/>
              </p:nvSpPr>
              <p:spPr bwMode="auto">
                <a:xfrm>
                  <a:off x="994" y="1885"/>
                  <a:ext cx="0" cy="45"/>
                </a:xfrm>
                <a:prstGeom prst="line">
                  <a:avLst/>
                </a:prstGeom>
                <a:noFill/>
                <a:ln w="22225">
                  <a:solidFill>
                    <a:schemeClr val="tx1"/>
                  </a:solidFill>
                  <a:round/>
                  <a:headEnd/>
                  <a:tailEnd type="none" w="lg" len="lg"/>
                </a:ln>
              </p:spPr>
              <p:txBody>
                <a:bodyPr lIns="90000" tIns="46800" rIns="90000" bIns="46800"/>
                <a:lstStyle/>
                <a:p>
                  <a:endParaRPr lang="en-US"/>
                </a:p>
              </p:txBody>
            </p:sp>
            <p:sp>
              <p:nvSpPr>
                <p:cNvPr id="533546" name="Line 59"/>
                <p:cNvSpPr>
                  <a:spLocks noChangeShapeType="1"/>
                </p:cNvSpPr>
                <p:nvPr/>
              </p:nvSpPr>
              <p:spPr bwMode="auto">
                <a:xfrm>
                  <a:off x="1385" y="1885"/>
                  <a:ext cx="0" cy="45"/>
                </a:xfrm>
                <a:prstGeom prst="line">
                  <a:avLst/>
                </a:prstGeom>
                <a:noFill/>
                <a:ln w="22225">
                  <a:solidFill>
                    <a:schemeClr val="tx1"/>
                  </a:solidFill>
                  <a:round/>
                  <a:headEnd/>
                  <a:tailEnd type="none" w="lg" len="lg"/>
                </a:ln>
              </p:spPr>
              <p:txBody>
                <a:bodyPr lIns="90000" tIns="46800" rIns="90000" bIns="46800"/>
                <a:lstStyle/>
                <a:p>
                  <a:endParaRPr lang="en-US"/>
                </a:p>
              </p:txBody>
            </p:sp>
            <p:sp>
              <p:nvSpPr>
                <p:cNvPr id="533547" name="Line 60"/>
                <p:cNvSpPr>
                  <a:spLocks noChangeShapeType="1"/>
                </p:cNvSpPr>
                <p:nvPr/>
              </p:nvSpPr>
              <p:spPr bwMode="auto">
                <a:xfrm>
                  <a:off x="2166" y="1885"/>
                  <a:ext cx="0" cy="45"/>
                </a:xfrm>
                <a:prstGeom prst="line">
                  <a:avLst/>
                </a:prstGeom>
                <a:noFill/>
                <a:ln w="22225">
                  <a:solidFill>
                    <a:schemeClr val="tx1"/>
                  </a:solidFill>
                  <a:round/>
                  <a:headEnd/>
                  <a:tailEnd type="none" w="lg" len="lg"/>
                </a:ln>
              </p:spPr>
              <p:txBody>
                <a:bodyPr lIns="90000" tIns="46800" rIns="90000" bIns="46800"/>
                <a:lstStyle/>
                <a:p>
                  <a:endParaRPr lang="en-US"/>
                </a:p>
              </p:txBody>
            </p:sp>
            <p:sp>
              <p:nvSpPr>
                <p:cNvPr id="533548" name="Line 61"/>
                <p:cNvSpPr>
                  <a:spLocks noChangeShapeType="1"/>
                </p:cNvSpPr>
                <p:nvPr/>
              </p:nvSpPr>
              <p:spPr bwMode="auto">
                <a:xfrm>
                  <a:off x="1775" y="1885"/>
                  <a:ext cx="0" cy="45"/>
                </a:xfrm>
                <a:prstGeom prst="line">
                  <a:avLst/>
                </a:prstGeom>
                <a:noFill/>
                <a:ln w="22225">
                  <a:solidFill>
                    <a:schemeClr val="tx1"/>
                  </a:solidFill>
                  <a:round/>
                  <a:headEnd/>
                  <a:tailEnd type="none" w="lg" len="lg"/>
                </a:ln>
              </p:spPr>
              <p:txBody>
                <a:bodyPr lIns="90000" tIns="46800" rIns="90000" bIns="46800"/>
                <a:lstStyle/>
                <a:p>
                  <a:endParaRPr lang="en-US"/>
                </a:p>
              </p:txBody>
            </p:sp>
          </p:grpSp>
          <p:sp>
            <p:nvSpPr>
              <p:cNvPr id="533544" name="Rectangle 62"/>
              <p:cNvSpPr>
                <a:spLocks noChangeArrowheads="1"/>
              </p:cNvSpPr>
              <p:nvPr/>
            </p:nvSpPr>
            <p:spPr bwMode="auto">
              <a:xfrm>
                <a:off x="2410" y="1763"/>
                <a:ext cx="536" cy="2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90000" tIns="46800" rIns="90000" bIns="46800">
                <a:spAutoFit/>
              </a:bodyPr>
              <a:lstStyle/>
              <a:p>
                <a:pPr marL="179388" lvl="1" indent="1588">
                  <a:lnSpc>
                    <a:spcPct val="110000"/>
                  </a:lnSpc>
                </a:pPr>
                <a:r>
                  <a:rPr lang="en-US" sz="1800" b="1" i="1">
                    <a:solidFill>
                      <a:srgbClr val="000066"/>
                    </a:solidFill>
                    <a:latin typeface="Times New Roman" pitchFamily="18" charset="0"/>
                  </a:rPr>
                  <a:t>t  </a:t>
                </a:r>
                <a:r>
                  <a:rPr lang="en-US" sz="1800" b="1">
                    <a:solidFill>
                      <a:srgbClr val="000066"/>
                    </a:solidFill>
                    <a:latin typeface="Times New Roman" pitchFamily="18" charset="0"/>
                  </a:rPr>
                  <a:t>(s)</a:t>
                </a:r>
                <a:endParaRPr lang="en-US" sz="1800" b="1" i="1">
                  <a:solidFill>
                    <a:srgbClr val="000066"/>
                  </a:solidFill>
                  <a:latin typeface="Times New Roman" pitchFamily="18" charset="0"/>
                </a:endParaRPr>
              </a:p>
            </p:txBody>
          </p:sp>
        </p:grpSp>
      </p:grpSp>
      <p:sp>
        <p:nvSpPr>
          <p:cNvPr id="533528" name="Line 63"/>
          <p:cNvSpPr>
            <a:spLocks noChangeShapeType="1"/>
          </p:cNvSpPr>
          <p:nvPr/>
        </p:nvSpPr>
        <p:spPr bwMode="auto">
          <a:xfrm rot="-5400000">
            <a:off x="2218532" y="932656"/>
            <a:ext cx="0" cy="2535237"/>
          </a:xfrm>
          <a:prstGeom prst="line">
            <a:avLst/>
          </a:prstGeom>
          <a:noFill/>
          <a:ln w="15875">
            <a:solidFill>
              <a:schemeClr val="bg2"/>
            </a:solidFill>
            <a:prstDash val="dash"/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533568" name="Line 64"/>
          <p:cNvSpPr>
            <a:spLocks noChangeShapeType="1"/>
          </p:cNvSpPr>
          <p:nvPr/>
        </p:nvSpPr>
        <p:spPr bwMode="auto">
          <a:xfrm rot="-5400000">
            <a:off x="2218532" y="4914106"/>
            <a:ext cx="0" cy="2535237"/>
          </a:xfrm>
          <a:prstGeom prst="line">
            <a:avLst/>
          </a:prstGeom>
          <a:noFill/>
          <a:ln w="15875">
            <a:solidFill>
              <a:schemeClr val="bg2"/>
            </a:solidFill>
            <a:prstDash val="dash"/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533530" name="Freeform 65"/>
          <p:cNvSpPr>
            <a:spLocks/>
          </p:cNvSpPr>
          <p:nvPr/>
        </p:nvSpPr>
        <p:spPr bwMode="auto">
          <a:xfrm>
            <a:off x="952500" y="2200275"/>
            <a:ext cx="2476500" cy="1571625"/>
          </a:xfrm>
          <a:custGeom>
            <a:avLst/>
            <a:gdLst>
              <a:gd name="T0" fmla="*/ 0 w 1560"/>
              <a:gd name="T1" fmla="*/ 2147483647 h 990"/>
              <a:gd name="T2" fmla="*/ 2147483647 w 1560"/>
              <a:gd name="T3" fmla="*/ 0 h 990"/>
              <a:gd name="T4" fmla="*/ 2147483647 w 1560"/>
              <a:gd name="T5" fmla="*/ 2147483647 h 990"/>
              <a:gd name="T6" fmla="*/ 0 60000 65536"/>
              <a:gd name="T7" fmla="*/ 0 60000 65536"/>
              <a:gd name="T8" fmla="*/ 0 60000 65536"/>
              <a:gd name="T9" fmla="*/ 0 w 1560"/>
              <a:gd name="T10" fmla="*/ 0 h 990"/>
              <a:gd name="T11" fmla="*/ 1560 w 1560"/>
              <a:gd name="T12" fmla="*/ 990 h 99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560" h="990">
                <a:moveTo>
                  <a:pt x="0" y="492"/>
                </a:moveTo>
                <a:lnTo>
                  <a:pt x="786" y="0"/>
                </a:lnTo>
                <a:lnTo>
                  <a:pt x="1560" y="990"/>
                </a:lnTo>
              </a:path>
            </a:pathLst>
          </a:custGeom>
          <a:noFill/>
          <a:ln w="31750">
            <a:solidFill>
              <a:srgbClr val="00CC00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533531" name="Line 66"/>
          <p:cNvSpPr>
            <a:spLocks noChangeShapeType="1"/>
          </p:cNvSpPr>
          <p:nvPr/>
        </p:nvSpPr>
        <p:spPr bwMode="auto">
          <a:xfrm rot="-5400000">
            <a:off x="2218532" y="2504281"/>
            <a:ext cx="0" cy="2535237"/>
          </a:xfrm>
          <a:prstGeom prst="line">
            <a:avLst/>
          </a:prstGeom>
          <a:noFill/>
          <a:ln w="15875">
            <a:solidFill>
              <a:schemeClr val="bg2"/>
            </a:solidFill>
            <a:prstDash val="dash"/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533532" name="Line 67"/>
          <p:cNvSpPr>
            <a:spLocks noChangeShapeType="1"/>
          </p:cNvSpPr>
          <p:nvPr/>
        </p:nvSpPr>
        <p:spPr bwMode="auto">
          <a:xfrm>
            <a:off x="952500" y="4610100"/>
            <a:ext cx="1247775" cy="0"/>
          </a:xfrm>
          <a:prstGeom prst="line">
            <a:avLst/>
          </a:prstGeom>
          <a:noFill/>
          <a:ln w="31750">
            <a:solidFill>
              <a:srgbClr val="FFCC00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533572" name="Line 68"/>
          <p:cNvSpPr>
            <a:spLocks noChangeShapeType="1"/>
          </p:cNvSpPr>
          <p:nvPr/>
        </p:nvSpPr>
        <p:spPr bwMode="auto">
          <a:xfrm>
            <a:off x="2190750" y="6181725"/>
            <a:ext cx="1247775" cy="0"/>
          </a:xfrm>
          <a:prstGeom prst="line">
            <a:avLst/>
          </a:prstGeom>
          <a:noFill/>
          <a:ln w="31750">
            <a:solidFill>
              <a:srgbClr val="FFCC00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 useBgFill="1">
        <p:nvSpPr>
          <p:cNvPr id="533580" name="Rectangle 76"/>
          <p:cNvSpPr>
            <a:spLocks noChangeArrowheads="1"/>
          </p:cNvSpPr>
          <p:nvPr/>
        </p:nvSpPr>
        <p:spPr bwMode="auto">
          <a:xfrm>
            <a:off x="966788" y="1984375"/>
            <a:ext cx="7886700" cy="2493963"/>
          </a:xfrm>
          <a:prstGeom prst="rect">
            <a:avLst/>
          </a:prstGeom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35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35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3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0" presetClass="exit" presetSubtype="0" repeatCount="indefinite" fill="hold" nodeType="withEffect">
                                  <p:stCondLst>
                                    <p:cond delay="1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3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0" presetClass="exit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3000"/>
                                        <p:tgtEl>
                                          <p:spTgt spid="5335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533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3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5335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3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5335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3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0" presetClass="exit" presetSubtype="0" repeatCount="indefinite" fill="hold" nodeType="withEffect">
                                  <p:stCondLst>
                                    <p:cond delay="150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Effect transition="out" filter="fade">
                                      <p:cBhvr>
                                        <p:cTn id="38" dur="3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0" presetClass="exit" presetSubtype="0" repeatCount="indefinite" fill="hold" grpId="1" nodeType="withEffect">
                                  <p:stCondLst>
                                    <p:cond delay="1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3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3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3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3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allAtOnce"/>
      <p:bldP spid="2" grpId="1" build="allAtOnce"/>
      <p:bldP spid="533509" grpId="0" animBg="1"/>
      <p:bldP spid="533509" grpId="1" animBg="1"/>
      <p:bldP spid="533509" grpId="2" animBg="1"/>
      <p:bldP spid="6" grpId="0" build="allAtOnce"/>
      <p:bldP spid="6" grpId="1" build="allAtOnce"/>
      <p:bldP spid="3" grpId="0" animBg="1"/>
      <p:bldP spid="3" grpId="1" animBg="1"/>
      <p:bldP spid="3" grpId="2" animBg="1"/>
      <p:bldP spid="4" grpId="0" animBg="1"/>
      <p:bldP spid="7" grpId="0" animBg="1"/>
      <p:bldP spid="533568" grpId="0" animBg="1"/>
      <p:bldP spid="533572" grpId="0" animBg="1"/>
      <p:bldP spid="533580" grpId="0" animBg="1"/>
      <p:bldP spid="533580" grpId="1" animBg="1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01" name="Rectangle 3"/>
          <p:cNvSpPr>
            <a:spLocks noGrp="1" noChangeArrowheads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PHY1012F</a:t>
            </a:r>
          </a:p>
        </p:txBody>
      </p:sp>
      <p:sp>
        <p:nvSpPr>
          <p:cNvPr id="819202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8255BFE3-5FCF-42CB-AAD9-8BEB78A9E265}" type="slidenum">
              <a:rPr lang="en-US" smtClean="0">
                <a:latin typeface="Koala"/>
              </a:rPr>
              <a:pPr>
                <a:defRPr/>
              </a:pPr>
              <a:t>48</a:t>
            </a:fld>
            <a:endParaRPr lang="en-US" smtClean="0">
              <a:latin typeface="Koala"/>
            </a:endParaRPr>
          </a:p>
        </p:txBody>
      </p:sp>
      <p:sp>
        <p:nvSpPr>
          <p:cNvPr id="819203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SUMMARY OF GRAPHS OF MOTION</a:t>
            </a:r>
          </a:p>
        </p:txBody>
      </p:sp>
      <p:grpSp>
        <p:nvGrpSpPr>
          <p:cNvPr id="819204" name="Group 29"/>
          <p:cNvGrpSpPr>
            <a:grpSpLocks/>
          </p:cNvGrpSpPr>
          <p:nvPr/>
        </p:nvGrpSpPr>
        <p:grpSpPr bwMode="auto">
          <a:xfrm>
            <a:off x="85725" y="1841500"/>
            <a:ext cx="2741613" cy="1316038"/>
            <a:chOff x="54" y="1049"/>
            <a:chExt cx="1727" cy="829"/>
          </a:xfrm>
        </p:grpSpPr>
        <p:sp>
          <p:nvSpPr>
            <p:cNvPr id="819270" name="Line 6"/>
            <p:cNvSpPr>
              <a:spLocks noChangeShapeType="1"/>
            </p:cNvSpPr>
            <p:nvPr/>
          </p:nvSpPr>
          <p:spPr bwMode="auto">
            <a:xfrm>
              <a:off x="411" y="1766"/>
              <a:ext cx="1157" cy="1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triangl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819271" name="Rectangle 17"/>
            <p:cNvSpPr>
              <a:spLocks noChangeArrowheads="1"/>
            </p:cNvSpPr>
            <p:nvPr/>
          </p:nvSpPr>
          <p:spPr bwMode="auto">
            <a:xfrm>
              <a:off x="1489" y="1630"/>
              <a:ext cx="292" cy="2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marL="179388" lvl="1" indent="1588">
                <a:lnSpc>
                  <a:spcPct val="110000"/>
                </a:lnSpc>
              </a:pPr>
              <a:r>
                <a:rPr lang="en-US" sz="1800" b="1" i="1">
                  <a:solidFill>
                    <a:srgbClr val="000066"/>
                  </a:solidFill>
                  <a:latin typeface="Times New Roman" pitchFamily="18" charset="0"/>
                </a:rPr>
                <a:t>t</a:t>
              </a:r>
            </a:p>
          </p:txBody>
        </p:sp>
        <p:sp>
          <p:nvSpPr>
            <p:cNvPr id="819272" name="Rectangle 19"/>
            <p:cNvSpPr>
              <a:spLocks noChangeArrowheads="1"/>
            </p:cNvSpPr>
            <p:nvPr/>
          </p:nvSpPr>
          <p:spPr bwMode="auto">
            <a:xfrm>
              <a:off x="54" y="1049"/>
              <a:ext cx="377" cy="2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marL="179388" lvl="1" indent="1588">
                <a:lnSpc>
                  <a:spcPct val="110000"/>
                </a:lnSpc>
              </a:pPr>
              <a:r>
                <a:rPr lang="en-US" sz="1800" b="1" i="1">
                  <a:solidFill>
                    <a:srgbClr val="000066"/>
                  </a:solidFill>
                  <a:latin typeface="Times New Roman" pitchFamily="18" charset="0"/>
                </a:rPr>
                <a:t>s</a:t>
              </a:r>
            </a:p>
          </p:txBody>
        </p:sp>
        <p:sp>
          <p:nvSpPr>
            <p:cNvPr id="819273" name="Line 22"/>
            <p:cNvSpPr>
              <a:spLocks noChangeShapeType="1"/>
            </p:cNvSpPr>
            <p:nvPr/>
          </p:nvSpPr>
          <p:spPr bwMode="auto">
            <a:xfrm flipV="1">
              <a:off x="413" y="1145"/>
              <a:ext cx="1" cy="618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triangl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</p:grpSp>
      <p:sp>
        <p:nvSpPr>
          <p:cNvPr id="548934" name="Rectangle 70"/>
          <p:cNvSpPr>
            <a:spLocks noGrp="1" noChangeArrowheads="1"/>
          </p:cNvSpPr>
          <p:nvPr>
            <p:ph type="body" idx="4294967295"/>
          </p:nvPr>
        </p:nvSpPr>
        <p:spPr>
          <a:xfrm>
            <a:off x="141288" y="1225550"/>
            <a:ext cx="2886075" cy="427038"/>
          </a:xfrm>
        </p:spPr>
        <p:txBody>
          <a:bodyPr/>
          <a:lstStyle/>
          <a:p>
            <a:pPr lvl="1" indent="0" eaLnBrk="1" hangingPunct="1"/>
            <a:r>
              <a:rPr lang="en-US" sz="1800" smtClean="0"/>
              <a:t>Constant +ve velocity</a:t>
            </a:r>
            <a:r>
              <a:rPr lang="en-US" sz="2000" smtClean="0"/>
              <a:t> </a:t>
            </a:r>
          </a:p>
        </p:txBody>
      </p:sp>
      <p:grpSp>
        <p:nvGrpSpPr>
          <p:cNvPr id="819206" name="Group 129"/>
          <p:cNvGrpSpPr>
            <a:grpSpLocks/>
          </p:cNvGrpSpPr>
          <p:nvPr/>
        </p:nvGrpSpPr>
        <p:grpSpPr bwMode="auto">
          <a:xfrm>
            <a:off x="63500" y="4949825"/>
            <a:ext cx="2763838" cy="1360488"/>
            <a:chOff x="40" y="3118"/>
            <a:chExt cx="1741" cy="857"/>
          </a:xfrm>
        </p:grpSpPr>
        <p:sp>
          <p:nvSpPr>
            <p:cNvPr id="819265" name="Rectangle 37"/>
            <p:cNvSpPr>
              <a:spLocks noChangeArrowheads="1"/>
            </p:cNvSpPr>
            <p:nvPr/>
          </p:nvSpPr>
          <p:spPr bwMode="auto">
            <a:xfrm>
              <a:off x="1489" y="3727"/>
              <a:ext cx="292" cy="2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marL="179388" lvl="1" indent="1588">
                <a:lnSpc>
                  <a:spcPct val="110000"/>
                </a:lnSpc>
              </a:pPr>
              <a:r>
                <a:rPr lang="en-US" sz="1800" b="1" i="1">
                  <a:solidFill>
                    <a:srgbClr val="000066"/>
                  </a:solidFill>
                  <a:latin typeface="Times New Roman" pitchFamily="18" charset="0"/>
                </a:rPr>
                <a:t>t</a:t>
              </a:r>
            </a:p>
          </p:txBody>
        </p:sp>
        <p:sp>
          <p:nvSpPr>
            <p:cNvPr id="819266" name="Line 36"/>
            <p:cNvSpPr>
              <a:spLocks noChangeShapeType="1"/>
            </p:cNvSpPr>
            <p:nvPr/>
          </p:nvSpPr>
          <p:spPr bwMode="auto">
            <a:xfrm>
              <a:off x="411" y="3863"/>
              <a:ext cx="1157" cy="1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triangl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819267" name="Rectangle 38"/>
            <p:cNvSpPr>
              <a:spLocks noChangeArrowheads="1"/>
            </p:cNvSpPr>
            <p:nvPr/>
          </p:nvSpPr>
          <p:spPr bwMode="auto">
            <a:xfrm>
              <a:off x="40" y="3118"/>
              <a:ext cx="377" cy="2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marL="179388" lvl="1" indent="1588">
                <a:lnSpc>
                  <a:spcPct val="110000"/>
                </a:lnSpc>
              </a:pPr>
              <a:r>
                <a:rPr lang="en-US" sz="1800" b="1" i="1">
                  <a:solidFill>
                    <a:srgbClr val="000066"/>
                  </a:solidFill>
                  <a:latin typeface="Times New Roman" pitchFamily="18" charset="0"/>
                </a:rPr>
                <a:t>a</a:t>
              </a:r>
              <a:r>
                <a:rPr lang="en-US" sz="1800" b="1" i="1" baseline="-25000">
                  <a:solidFill>
                    <a:srgbClr val="000066"/>
                  </a:solidFill>
                  <a:latin typeface="Times New Roman" pitchFamily="18" charset="0"/>
                </a:rPr>
                <a:t>s</a:t>
              </a:r>
              <a:endParaRPr lang="en-US" sz="1800" b="1" i="1">
                <a:solidFill>
                  <a:srgbClr val="000066"/>
                </a:solidFill>
                <a:latin typeface="Times New Roman" pitchFamily="18" charset="0"/>
              </a:endParaRPr>
            </a:p>
          </p:txBody>
        </p:sp>
        <p:sp>
          <p:nvSpPr>
            <p:cNvPr id="819268" name="Line 39"/>
            <p:cNvSpPr>
              <a:spLocks noChangeShapeType="1"/>
            </p:cNvSpPr>
            <p:nvPr/>
          </p:nvSpPr>
          <p:spPr bwMode="auto">
            <a:xfrm flipV="1">
              <a:off x="413" y="3242"/>
              <a:ext cx="1" cy="618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triangl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819269" name="Rectangle 71"/>
            <p:cNvSpPr>
              <a:spLocks noChangeArrowheads="1"/>
            </p:cNvSpPr>
            <p:nvPr/>
          </p:nvSpPr>
          <p:spPr bwMode="auto">
            <a:xfrm>
              <a:off x="103" y="3708"/>
              <a:ext cx="377" cy="2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marL="179388" lvl="1" indent="1588">
                <a:lnSpc>
                  <a:spcPct val="110000"/>
                </a:lnSpc>
              </a:pPr>
              <a:r>
                <a:rPr lang="en-US" sz="1800" b="1">
                  <a:solidFill>
                    <a:srgbClr val="000066"/>
                  </a:solidFill>
                  <a:latin typeface="Times New Roman" pitchFamily="18" charset="0"/>
                </a:rPr>
                <a:t>0</a:t>
              </a:r>
            </a:p>
          </p:txBody>
        </p:sp>
      </p:grpSp>
      <p:sp>
        <p:nvSpPr>
          <p:cNvPr id="548936" name="Line 72"/>
          <p:cNvSpPr>
            <a:spLocks noChangeShapeType="1"/>
          </p:cNvSpPr>
          <p:nvPr/>
        </p:nvSpPr>
        <p:spPr bwMode="auto">
          <a:xfrm flipV="1">
            <a:off x="644525" y="2122488"/>
            <a:ext cx="1676400" cy="855662"/>
          </a:xfrm>
          <a:prstGeom prst="line">
            <a:avLst/>
          </a:prstGeom>
          <a:noFill/>
          <a:ln w="31750">
            <a:solidFill>
              <a:srgbClr val="3366FF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548937" name="Line 73"/>
          <p:cNvSpPr>
            <a:spLocks noChangeShapeType="1"/>
          </p:cNvSpPr>
          <p:nvPr/>
        </p:nvSpPr>
        <p:spPr bwMode="auto">
          <a:xfrm>
            <a:off x="657225" y="4067175"/>
            <a:ext cx="1676400" cy="0"/>
          </a:xfrm>
          <a:prstGeom prst="line">
            <a:avLst/>
          </a:prstGeom>
          <a:noFill/>
          <a:ln w="31750">
            <a:solidFill>
              <a:srgbClr val="00CC00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grpSp>
        <p:nvGrpSpPr>
          <p:cNvPr id="819209" name="Group 130"/>
          <p:cNvGrpSpPr>
            <a:grpSpLocks/>
          </p:cNvGrpSpPr>
          <p:nvPr/>
        </p:nvGrpSpPr>
        <p:grpSpPr bwMode="auto">
          <a:xfrm>
            <a:off x="63500" y="3360738"/>
            <a:ext cx="2763838" cy="1416050"/>
            <a:chOff x="40" y="2117"/>
            <a:chExt cx="1741" cy="892"/>
          </a:xfrm>
        </p:grpSpPr>
        <p:sp>
          <p:nvSpPr>
            <p:cNvPr id="819260" name="Line 31"/>
            <p:cNvSpPr>
              <a:spLocks noChangeShapeType="1"/>
            </p:cNvSpPr>
            <p:nvPr/>
          </p:nvSpPr>
          <p:spPr bwMode="auto">
            <a:xfrm>
              <a:off x="411" y="2897"/>
              <a:ext cx="1157" cy="1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triangl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819261" name="Rectangle 32"/>
            <p:cNvSpPr>
              <a:spLocks noChangeArrowheads="1"/>
            </p:cNvSpPr>
            <p:nvPr/>
          </p:nvSpPr>
          <p:spPr bwMode="auto">
            <a:xfrm>
              <a:off x="1489" y="2761"/>
              <a:ext cx="292" cy="2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marL="179388" lvl="1" indent="1588">
                <a:lnSpc>
                  <a:spcPct val="110000"/>
                </a:lnSpc>
              </a:pPr>
              <a:r>
                <a:rPr lang="en-US" sz="1800" b="1" i="1">
                  <a:solidFill>
                    <a:srgbClr val="000066"/>
                  </a:solidFill>
                  <a:latin typeface="Times New Roman" pitchFamily="18" charset="0"/>
                </a:rPr>
                <a:t>t</a:t>
              </a:r>
            </a:p>
          </p:txBody>
        </p:sp>
        <p:sp>
          <p:nvSpPr>
            <p:cNvPr id="819262" name="Rectangle 33"/>
            <p:cNvSpPr>
              <a:spLocks noChangeArrowheads="1"/>
            </p:cNvSpPr>
            <p:nvPr/>
          </p:nvSpPr>
          <p:spPr bwMode="auto">
            <a:xfrm>
              <a:off x="40" y="2117"/>
              <a:ext cx="377" cy="2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marL="179388" lvl="1" indent="1588">
                <a:lnSpc>
                  <a:spcPct val="110000"/>
                </a:lnSpc>
              </a:pPr>
              <a:r>
                <a:rPr lang="en-US" sz="1800" b="1" i="1">
                  <a:solidFill>
                    <a:srgbClr val="000066"/>
                  </a:solidFill>
                  <a:latin typeface="Times New Roman" pitchFamily="18" charset="0"/>
                </a:rPr>
                <a:t>v</a:t>
              </a:r>
              <a:r>
                <a:rPr lang="en-US" sz="1800" b="1" i="1" baseline="-25000">
                  <a:solidFill>
                    <a:srgbClr val="000066"/>
                  </a:solidFill>
                  <a:latin typeface="Times New Roman" pitchFamily="18" charset="0"/>
                </a:rPr>
                <a:t>s</a:t>
              </a:r>
              <a:endParaRPr lang="en-US" sz="1800" b="1" i="1">
                <a:solidFill>
                  <a:srgbClr val="000066"/>
                </a:solidFill>
                <a:latin typeface="Times New Roman" pitchFamily="18" charset="0"/>
              </a:endParaRPr>
            </a:p>
          </p:txBody>
        </p:sp>
        <p:sp>
          <p:nvSpPr>
            <p:cNvPr id="819263" name="Line 34"/>
            <p:cNvSpPr>
              <a:spLocks noChangeShapeType="1"/>
            </p:cNvSpPr>
            <p:nvPr/>
          </p:nvSpPr>
          <p:spPr bwMode="auto">
            <a:xfrm flipV="1">
              <a:off x="413" y="2276"/>
              <a:ext cx="1" cy="618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triangl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819264" name="Rectangle 74"/>
            <p:cNvSpPr>
              <a:spLocks noChangeArrowheads="1"/>
            </p:cNvSpPr>
            <p:nvPr/>
          </p:nvSpPr>
          <p:spPr bwMode="auto">
            <a:xfrm>
              <a:off x="68" y="2409"/>
              <a:ext cx="377" cy="2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marL="179388" lvl="1" indent="1588">
                <a:lnSpc>
                  <a:spcPct val="110000"/>
                </a:lnSpc>
              </a:pPr>
              <a:r>
                <a:rPr lang="en-US" sz="1800" b="1" i="1">
                  <a:solidFill>
                    <a:srgbClr val="000066"/>
                  </a:solidFill>
                  <a:latin typeface="Times New Roman" pitchFamily="18" charset="0"/>
                </a:rPr>
                <a:t>v</a:t>
              </a:r>
              <a:r>
                <a:rPr lang="en-US" sz="1800" b="1" i="1" baseline="-25000">
                  <a:solidFill>
                    <a:srgbClr val="000066"/>
                  </a:solidFill>
                  <a:latin typeface="Times New Roman" pitchFamily="18" charset="0"/>
                </a:rPr>
                <a:t>is</a:t>
              </a:r>
              <a:endParaRPr lang="en-US" sz="1800" b="1" i="1">
                <a:solidFill>
                  <a:srgbClr val="000066"/>
                </a:solidFill>
                <a:latin typeface="Times New Roman" pitchFamily="18" charset="0"/>
              </a:endParaRPr>
            </a:p>
          </p:txBody>
        </p:sp>
      </p:grpSp>
      <p:sp>
        <p:nvSpPr>
          <p:cNvPr id="548939" name="Line 75"/>
          <p:cNvSpPr>
            <a:spLocks noChangeShapeType="1"/>
          </p:cNvSpPr>
          <p:nvPr/>
        </p:nvSpPr>
        <p:spPr bwMode="auto">
          <a:xfrm>
            <a:off x="657225" y="6130925"/>
            <a:ext cx="1676400" cy="0"/>
          </a:xfrm>
          <a:prstGeom prst="line">
            <a:avLst/>
          </a:prstGeom>
          <a:noFill/>
          <a:ln w="31750">
            <a:solidFill>
              <a:srgbClr val="FFCC00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819211" name="Line 76"/>
          <p:cNvSpPr>
            <a:spLocks noChangeShapeType="1"/>
          </p:cNvSpPr>
          <p:nvPr/>
        </p:nvSpPr>
        <p:spPr bwMode="auto">
          <a:xfrm>
            <a:off x="0" y="1804988"/>
            <a:ext cx="914400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819212" name="Line 77"/>
          <p:cNvSpPr>
            <a:spLocks noChangeShapeType="1"/>
          </p:cNvSpPr>
          <p:nvPr/>
        </p:nvSpPr>
        <p:spPr bwMode="auto">
          <a:xfrm>
            <a:off x="0" y="3328988"/>
            <a:ext cx="914400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819213" name="Line 78"/>
          <p:cNvSpPr>
            <a:spLocks noChangeShapeType="1"/>
          </p:cNvSpPr>
          <p:nvPr/>
        </p:nvSpPr>
        <p:spPr bwMode="auto">
          <a:xfrm>
            <a:off x="0" y="4887913"/>
            <a:ext cx="914400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819214" name="Line 79"/>
          <p:cNvSpPr>
            <a:spLocks noChangeShapeType="1"/>
          </p:cNvSpPr>
          <p:nvPr/>
        </p:nvSpPr>
        <p:spPr bwMode="auto">
          <a:xfrm rot="-5400000">
            <a:off x="561182" y="3750469"/>
            <a:ext cx="5053012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grpSp>
        <p:nvGrpSpPr>
          <p:cNvPr id="819215" name="Group 80"/>
          <p:cNvGrpSpPr>
            <a:grpSpLocks/>
          </p:cNvGrpSpPr>
          <p:nvPr/>
        </p:nvGrpSpPr>
        <p:grpSpPr bwMode="auto">
          <a:xfrm>
            <a:off x="3086100" y="1841500"/>
            <a:ext cx="2741613" cy="1316038"/>
            <a:chOff x="54" y="1049"/>
            <a:chExt cx="1727" cy="829"/>
          </a:xfrm>
        </p:grpSpPr>
        <p:sp>
          <p:nvSpPr>
            <p:cNvPr id="819256" name="Line 81"/>
            <p:cNvSpPr>
              <a:spLocks noChangeShapeType="1"/>
            </p:cNvSpPr>
            <p:nvPr/>
          </p:nvSpPr>
          <p:spPr bwMode="auto">
            <a:xfrm>
              <a:off x="411" y="1766"/>
              <a:ext cx="1157" cy="1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triangl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819257" name="Rectangle 82"/>
            <p:cNvSpPr>
              <a:spLocks noChangeArrowheads="1"/>
            </p:cNvSpPr>
            <p:nvPr/>
          </p:nvSpPr>
          <p:spPr bwMode="auto">
            <a:xfrm>
              <a:off x="1489" y="1630"/>
              <a:ext cx="292" cy="2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marL="179388" lvl="1" indent="1588">
                <a:lnSpc>
                  <a:spcPct val="110000"/>
                </a:lnSpc>
              </a:pPr>
              <a:r>
                <a:rPr lang="en-US" sz="1800" b="1" i="1">
                  <a:solidFill>
                    <a:srgbClr val="000066"/>
                  </a:solidFill>
                  <a:latin typeface="Times New Roman" pitchFamily="18" charset="0"/>
                </a:rPr>
                <a:t>t</a:t>
              </a:r>
            </a:p>
          </p:txBody>
        </p:sp>
        <p:sp>
          <p:nvSpPr>
            <p:cNvPr id="819258" name="Rectangle 83"/>
            <p:cNvSpPr>
              <a:spLocks noChangeArrowheads="1"/>
            </p:cNvSpPr>
            <p:nvPr/>
          </p:nvSpPr>
          <p:spPr bwMode="auto">
            <a:xfrm>
              <a:off x="54" y="1049"/>
              <a:ext cx="377" cy="2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marL="179388" lvl="1" indent="1588">
                <a:lnSpc>
                  <a:spcPct val="110000"/>
                </a:lnSpc>
              </a:pPr>
              <a:r>
                <a:rPr lang="en-US" sz="1800" b="1" i="1">
                  <a:solidFill>
                    <a:srgbClr val="000066"/>
                  </a:solidFill>
                  <a:latin typeface="Times New Roman" pitchFamily="18" charset="0"/>
                </a:rPr>
                <a:t>s</a:t>
              </a:r>
            </a:p>
          </p:txBody>
        </p:sp>
        <p:sp>
          <p:nvSpPr>
            <p:cNvPr id="819259" name="Line 84"/>
            <p:cNvSpPr>
              <a:spLocks noChangeShapeType="1"/>
            </p:cNvSpPr>
            <p:nvPr/>
          </p:nvSpPr>
          <p:spPr bwMode="auto">
            <a:xfrm flipV="1">
              <a:off x="413" y="1145"/>
              <a:ext cx="1" cy="618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triangl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</p:grpSp>
      <p:sp>
        <p:nvSpPr>
          <p:cNvPr id="548957" name="Rectangle 93"/>
          <p:cNvSpPr>
            <a:spLocks noChangeArrowheads="1"/>
          </p:cNvSpPr>
          <p:nvPr/>
        </p:nvSpPr>
        <p:spPr bwMode="auto">
          <a:xfrm>
            <a:off x="3051175" y="1225550"/>
            <a:ext cx="299720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SzPct val="80000"/>
              <a:buFont typeface="Arial" charset="0"/>
              <a:buNone/>
            </a:pPr>
            <a:r>
              <a:rPr lang="en-US" sz="1800">
                <a:solidFill>
                  <a:srgbClr val="000066"/>
                </a:solidFill>
              </a:rPr>
              <a:t>Increasing +ve velocity</a:t>
            </a:r>
            <a:r>
              <a:rPr lang="en-US" sz="2000">
                <a:solidFill>
                  <a:srgbClr val="000066"/>
                </a:solidFill>
              </a:rPr>
              <a:t> </a:t>
            </a:r>
          </a:p>
        </p:txBody>
      </p:sp>
      <p:grpSp>
        <p:nvGrpSpPr>
          <p:cNvPr id="819217" name="Group 128"/>
          <p:cNvGrpSpPr>
            <a:grpSpLocks/>
          </p:cNvGrpSpPr>
          <p:nvPr/>
        </p:nvGrpSpPr>
        <p:grpSpPr bwMode="auto">
          <a:xfrm>
            <a:off x="3063875" y="4949825"/>
            <a:ext cx="2763838" cy="1360488"/>
            <a:chOff x="1930" y="3118"/>
            <a:chExt cx="1741" cy="857"/>
          </a:xfrm>
        </p:grpSpPr>
        <p:sp>
          <p:nvSpPr>
            <p:cNvPr id="819251" name="Line 89"/>
            <p:cNvSpPr>
              <a:spLocks noChangeShapeType="1"/>
            </p:cNvSpPr>
            <p:nvPr/>
          </p:nvSpPr>
          <p:spPr bwMode="auto">
            <a:xfrm>
              <a:off x="2301" y="3863"/>
              <a:ext cx="1157" cy="1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triangl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819252" name="Rectangle 90"/>
            <p:cNvSpPr>
              <a:spLocks noChangeArrowheads="1"/>
            </p:cNvSpPr>
            <p:nvPr/>
          </p:nvSpPr>
          <p:spPr bwMode="auto">
            <a:xfrm>
              <a:off x="3379" y="3727"/>
              <a:ext cx="292" cy="2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marL="179388" lvl="1" indent="1588">
                <a:lnSpc>
                  <a:spcPct val="110000"/>
                </a:lnSpc>
              </a:pPr>
              <a:r>
                <a:rPr lang="en-US" sz="1800" b="1" i="1">
                  <a:solidFill>
                    <a:srgbClr val="000066"/>
                  </a:solidFill>
                  <a:latin typeface="Times New Roman" pitchFamily="18" charset="0"/>
                </a:rPr>
                <a:t>t</a:t>
              </a:r>
            </a:p>
          </p:txBody>
        </p:sp>
        <p:sp>
          <p:nvSpPr>
            <p:cNvPr id="819253" name="Rectangle 91"/>
            <p:cNvSpPr>
              <a:spLocks noChangeArrowheads="1"/>
            </p:cNvSpPr>
            <p:nvPr/>
          </p:nvSpPr>
          <p:spPr bwMode="auto">
            <a:xfrm>
              <a:off x="1930" y="3118"/>
              <a:ext cx="377" cy="2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marL="179388" lvl="1" indent="1588">
                <a:lnSpc>
                  <a:spcPct val="110000"/>
                </a:lnSpc>
              </a:pPr>
              <a:r>
                <a:rPr lang="en-US" sz="1800" b="1" i="1">
                  <a:solidFill>
                    <a:srgbClr val="000066"/>
                  </a:solidFill>
                  <a:latin typeface="Times New Roman" pitchFamily="18" charset="0"/>
                </a:rPr>
                <a:t>a</a:t>
              </a:r>
              <a:r>
                <a:rPr lang="en-US" sz="1800" b="1" i="1" baseline="-25000">
                  <a:solidFill>
                    <a:srgbClr val="000066"/>
                  </a:solidFill>
                  <a:latin typeface="Times New Roman" pitchFamily="18" charset="0"/>
                </a:rPr>
                <a:t>s</a:t>
              </a:r>
              <a:endParaRPr lang="en-US" sz="1800" b="1" i="1">
                <a:solidFill>
                  <a:srgbClr val="000066"/>
                </a:solidFill>
                <a:latin typeface="Times New Roman" pitchFamily="18" charset="0"/>
              </a:endParaRPr>
            </a:p>
          </p:txBody>
        </p:sp>
        <p:sp>
          <p:nvSpPr>
            <p:cNvPr id="819254" name="Line 92"/>
            <p:cNvSpPr>
              <a:spLocks noChangeShapeType="1"/>
            </p:cNvSpPr>
            <p:nvPr/>
          </p:nvSpPr>
          <p:spPr bwMode="auto">
            <a:xfrm flipV="1">
              <a:off x="2303" y="3242"/>
              <a:ext cx="1" cy="618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triangl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819255" name="Rectangle 94"/>
            <p:cNvSpPr>
              <a:spLocks noChangeArrowheads="1"/>
            </p:cNvSpPr>
            <p:nvPr/>
          </p:nvSpPr>
          <p:spPr bwMode="auto">
            <a:xfrm>
              <a:off x="1993" y="3708"/>
              <a:ext cx="377" cy="2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marL="179388" lvl="1" indent="1588">
                <a:lnSpc>
                  <a:spcPct val="110000"/>
                </a:lnSpc>
              </a:pPr>
              <a:r>
                <a:rPr lang="en-US" sz="1800" b="1">
                  <a:solidFill>
                    <a:srgbClr val="000066"/>
                  </a:solidFill>
                  <a:latin typeface="Times New Roman" pitchFamily="18" charset="0"/>
                </a:rPr>
                <a:t>0</a:t>
              </a:r>
            </a:p>
          </p:txBody>
        </p:sp>
      </p:grpSp>
      <p:sp>
        <p:nvSpPr>
          <p:cNvPr id="548959" name="Freeform 95"/>
          <p:cNvSpPr>
            <a:spLocks/>
          </p:cNvSpPr>
          <p:nvPr/>
        </p:nvSpPr>
        <p:spPr bwMode="auto">
          <a:xfrm>
            <a:off x="3644900" y="2124075"/>
            <a:ext cx="1676400" cy="855663"/>
          </a:xfrm>
          <a:custGeom>
            <a:avLst/>
            <a:gdLst>
              <a:gd name="T0" fmla="*/ 0 w 1056"/>
              <a:gd name="T1" fmla="*/ 2147483647 h 539"/>
              <a:gd name="T2" fmla="*/ 2147483647 w 1056"/>
              <a:gd name="T3" fmla="*/ 0 h 539"/>
              <a:gd name="T4" fmla="*/ 0 60000 65536"/>
              <a:gd name="T5" fmla="*/ 0 60000 65536"/>
              <a:gd name="T6" fmla="*/ 0 w 1056"/>
              <a:gd name="T7" fmla="*/ 0 h 539"/>
              <a:gd name="T8" fmla="*/ 1056 w 1056"/>
              <a:gd name="T9" fmla="*/ 539 h 539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056" h="539">
                <a:moveTo>
                  <a:pt x="0" y="539"/>
                </a:moveTo>
                <a:cubicBezTo>
                  <a:pt x="643" y="449"/>
                  <a:pt x="1056" y="0"/>
                  <a:pt x="1056" y="0"/>
                </a:cubicBezTo>
              </a:path>
            </a:pathLst>
          </a:custGeom>
          <a:noFill/>
          <a:ln w="31750">
            <a:solidFill>
              <a:srgbClr val="3366FF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548960" name="Freeform 96"/>
          <p:cNvSpPr>
            <a:spLocks/>
          </p:cNvSpPr>
          <p:nvPr/>
        </p:nvSpPr>
        <p:spPr bwMode="auto">
          <a:xfrm>
            <a:off x="3657600" y="3962400"/>
            <a:ext cx="1687513" cy="422275"/>
          </a:xfrm>
          <a:custGeom>
            <a:avLst/>
            <a:gdLst>
              <a:gd name="T0" fmla="*/ 0 w 1063"/>
              <a:gd name="T1" fmla="*/ 2147483647 h 266"/>
              <a:gd name="T2" fmla="*/ 2147483647 w 1063"/>
              <a:gd name="T3" fmla="*/ 0 h 266"/>
              <a:gd name="T4" fmla="*/ 0 60000 65536"/>
              <a:gd name="T5" fmla="*/ 0 60000 65536"/>
              <a:gd name="T6" fmla="*/ 0 w 1063"/>
              <a:gd name="T7" fmla="*/ 0 h 266"/>
              <a:gd name="T8" fmla="*/ 1063 w 1063"/>
              <a:gd name="T9" fmla="*/ 266 h 26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063" h="266">
                <a:moveTo>
                  <a:pt x="0" y="266"/>
                </a:moveTo>
                <a:lnTo>
                  <a:pt x="1063" y="0"/>
                </a:lnTo>
              </a:path>
            </a:pathLst>
          </a:custGeom>
          <a:noFill/>
          <a:ln w="31750">
            <a:solidFill>
              <a:srgbClr val="00CC00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548962" name="Line 98"/>
          <p:cNvSpPr>
            <a:spLocks noChangeShapeType="1"/>
          </p:cNvSpPr>
          <p:nvPr/>
        </p:nvSpPr>
        <p:spPr bwMode="auto">
          <a:xfrm>
            <a:off x="3657600" y="5802313"/>
            <a:ext cx="1676400" cy="0"/>
          </a:xfrm>
          <a:prstGeom prst="line">
            <a:avLst/>
          </a:prstGeom>
          <a:noFill/>
          <a:ln w="31750">
            <a:solidFill>
              <a:srgbClr val="FFCC00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819221" name="Line 99"/>
          <p:cNvSpPr>
            <a:spLocks noChangeShapeType="1"/>
          </p:cNvSpPr>
          <p:nvPr/>
        </p:nvSpPr>
        <p:spPr bwMode="auto">
          <a:xfrm rot="-5400000">
            <a:off x="3561557" y="3750469"/>
            <a:ext cx="5053012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grpSp>
        <p:nvGrpSpPr>
          <p:cNvPr id="819222" name="Group 100"/>
          <p:cNvGrpSpPr>
            <a:grpSpLocks/>
          </p:cNvGrpSpPr>
          <p:nvPr/>
        </p:nvGrpSpPr>
        <p:grpSpPr bwMode="auto">
          <a:xfrm>
            <a:off x="6119813" y="1841500"/>
            <a:ext cx="2741612" cy="1316038"/>
            <a:chOff x="54" y="1049"/>
            <a:chExt cx="1727" cy="829"/>
          </a:xfrm>
        </p:grpSpPr>
        <p:sp>
          <p:nvSpPr>
            <p:cNvPr id="819247" name="Line 101"/>
            <p:cNvSpPr>
              <a:spLocks noChangeShapeType="1"/>
            </p:cNvSpPr>
            <p:nvPr/>
          </p:nvSpPr>
          <p:spPr bwMode="auto">
            <a:xfrm>
              <a:off x="411" y="1766"/>
              <a:ext cx="1157" cy="1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triangl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819248" name="Rectangle 102"/>
            <p:cNvSpPr>
              <a:spLocks noChangeArrowheads="1"/>
            </p:cNvSpPr>
            <p:nvPr/>
          </p:nvSpPr>
          <p:spPr bwMode="auto">
            <a:xfrm>
              <a:off x="1489" y="1630"/>
              <a:ext cx="292" cy="2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marL="179388" lvl="1" indent="1588">
                <a:lnSpc>
                  <a:spcPct val="110000"/>
                </a:lnSpc>
              </a:pPr>
              <a:r>
                <a:rPr lang="en-US" sz="1800" b="1" i="1">
                  <a:solidFill>
                    <a:srgbClr val="000066"/>
                  </a:solidFill>
                  <a:latin typeface="Times New Roman" pitchFamily="18" charset="0"/>
                </a:rPr>
                <a:t>t</a:t>
              </a:r>
            </a:p>
          </p:txBody>
        </p:sp>
        <p:sp>
          <p:nvSpPr>
            <p:cNvPr id="819249" name="Rectangle 103"/>
            <p:cNvSpPr>
              <a:spLocks noChangeArrowheads="1"/>
            </p:cNvSpPr>
            <p:nvPr/>
          </p:nvSpPr>
          <p:spPr bwMode="auto">
            <a:xfrm>
              <a:off x="54" y="1049"/>
              <a:ext cx="377" cy="2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marL="179388" lvl="1" indent="1588">
                <a:lnSpc>
                  <a:spcPct val="110000"/>
                </a:lnSpc>
              </a:pPr>
              <a:r>
                <a:rPr lang="en-US" sz="1800" b="1" i="1">
                  <a:solidFill>
                    <a:srgbClr val="000066"/>
                  </a:solidFill>
                  <a:latin typeface="Times New Roman" pitchFamily="18" charset="0"/>
                </a:rPr>
                <a:t>s</a:t>
              </a:r>
            </a:p>
          </p:txBody>
        </p:sp>
        <p:sp>
          <p:nvSpPr>
            <p:cNvPr id="819250" name="Line 104"/>
            <p:cNvSpPr>
              <a:spLocks noChangeShapeType="1"/>
            </p:cNvSpPr>
            <p:nvPr/>
          </p:nvSpPr>
          <p:spPr bwMode="auto">
            <a:xfrm flipV="1">
              <a:off x="413" y="1145"/>
              <a:ext cx="1" cy="618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triangl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</p:grpSp>
      <p:grpSp>
        <p:nvGrpSpPr>
          <p:cNvPr id="819223" name="Group 131"/>
          <p:cNvGrpSpPr>
            <a:grpSpLocks/>
          </p:cNvGrpSpPr>
          <p:nvPr/>
        </p:nvGrpSpPr>
        <p:grpSpPr bwMode="auto">
          <a:xfrm>
            <a:off x="6097588" y="4949825"/>
            <a:ext cx="2763837" cy="1177925"/>
            <a:chOff x="3841" y="3118"/>
            <a:chExt cx="1741" cy="742"/>
          </a:xfrm>
        </p:grpSpPr>
        <p:sp>
          <p:nvSpPr>
            <p:cNvPr id="819242" name="Line 109"/>
            <p:cNvSpPr>
              <a:spLocks noChangeShapeType="1"/>
            </p:cNvSpPr>
            <p:nvPr/>
          </p:nvSpPr>
          <p:spPr bwMode="auto">
            <a:xfrm>
              <a:off x="4212" y="3582"/>
              <a:ext cx="1157" cy="1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triangl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819243" name="Rectangle 110"/>
            <p:cNvSpPr>
              <a:spLocks noChangeArrowheads="1"/>
            </p:cNvSpPr>
            <p:nvPr/>
          </p:nvSpPr>
          <p:spPr bwMode="auto">
            <a:xfrm>
              <a:off x="5290" y="3446"/>
              <a:ext cx="292" cy="2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marL="179388" lvl="1" indent="1588">
                <a:lnSpc>
                  <a:spcPct val="110000"/>
                </a:lnSpc>
              </a:pPr>
              <a:r>
                <a:rPr lang="en-US" sz="1800" b="1" i="1">
                  <a:solidFill>
                    <a:srgbClr val="000066"/>
                  </a:solidFill>
                  <a:latin typeface="Times New Roman" pitchFamily="18" charset="0"/>
                </a:rPr>
                <a:t>t</a:t>
              </a:r>
            </a:p>
          </p:txBody>
        </p:sp>
        <p:sp>
          <p:nvSpPr>
            <p:cNvPr id="819244" name="Rectangle 111"/>
            <p:cNvSpPr>
              <a:spLocks noChangeArrowheads="1"/>
            </p:cNvSpPr>
            <p:nvPr/>
          </p:nvSpPr>
          <p:spPr bwMode="auto">
            <a:xfrm>
              <a:off x="3841" y="3118"/>
              <a:ext cx="377" cy="2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marL="179388" lvl="1" indent="1588">
                <a:lnSpc>
                  <a:spcPct val="110000"/>
                </a:lnSpc>
              </a:pPr>
              <a:r>
                <a:rPr lang="en-US" sz="1800" b="1" i="1">
                  <a:solidFill>
                    <a:srgbClr val="000066"/>
                  </a:solidFill>
                  <a:latin typeface="Times New Roman" pitchFamily="18" charset="0"/>
                </a:rPr>
                <a:t>a</a:t>
              </a:r>
              <a:r>
                <a:rPr lang="en-US" sz="1800" b="1" i="1" baseline="-25000">
                  <a:solidFill>
                    <a:srgbClr val="000066"/>
                  </a:solidFill>
                  <a:latin typeface="Times New Roman" pitchFamily="18" charset="0"/>
                </a:rPr>
                <a:t>s</a:t>
              </a:r>
              <a:endParaRPr lang="en-US" sz="1800" b="1" i="1">
                <a:solidFill>
                  <a:srgbClr val="000066"/>
                </a:solidFill>
                <a:latin typeface="Times New Roman" pitchFamily="18" charset="0"/>
              </a:endParaRPr>
            </a:p>
          </p:txBody>
        </p:sp>
        <p:sp>
          <p:nvSpPr>
            <p:cNvPr id="819245" name="Line 112"/>
            <p:cNvSpPr>
              <a:spLocks noChangeShapeType="1"/>
            </p:cNvSpPr>
            <p:nvPr/>
          </p:nvSpPr>
          <p:spPr bwMode="auto">
            <a:xfrm flipV="1">
              <a:off x="4214" y="3242"/>
              <a:ext cx="1" cy="618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triangl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819246" name="Rectangle 114"/>
            <p:cNvSpPr>
              <a:spLocks noChangeArrowheads="1"/>
            </p:cNvSpPr>
            <p:nvPr/>
          </p:nvSpPr>
          <p:spPr bwMode="auto">
            <a:xfrm>
              <a:off x="3904" y="3427"/>
              <a:ext cx="377" cy="2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marL="179388" lvl="1" indent="1588">
                <a:lnSpc>
                  <a:spcPct val="110000"/>
                </a:lnSpc>
              </a:pPr>
              <a:r>
                <a:rPr lang="en-US" sz="1800" b="1">
                  <a:solidFill>
                    <a:srgbClr val="000066"/>
                  </a:solidFill>
                  <a:latin typeface="Times New Roman" pitchFamily="18" charset="0"/>
                </a:rPr>
                <a:t>0</a:t>
              </a:r>
            </a:p>
          </p:txBody>
        </p:sp>
      </p:grpSp>
      <p:sp>
        <p:nvSpPr>
          <p:cNvPr id="548982" name="Line 118"/>
          <p:cNvSpPr>
            <a:spLocks noChangeShapeType="1"/>
          </p:cNvSpPr>
          <p:nvPr/>
        </p:nvSpPr>
        <p:spPr bwMode="auto">
          <a:xfrm>
            <a:off x="6691313" y="6048375"/>
            <a:ext cx="1676400" cy="0"/>
          </a:xfrm>
          <a:prstGeom prst="line">
            <a:avLst/>
          </a:prstGeom>
          <a:noFill/>
          <a:ln w="31750">
            <a:solidFill>
              <a:srgbClr val="FFCC00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grpSp>
        <p:nvGrpSpPr>
          <p:cNvPr id="819225" name="Group 127"/>
          <p:cNvGrpSpPr>
            <a:grpSpLocks/>
          </p:cNvGrpSpPr>
          <p:nvPr/>
        </p:nvGrpSpPr>
        <p:grpSpPr bwMode="auto">
          <a:xfrm>
            <a:off x="3095625" y="3360738"/>
            <a:ext cx="2763838" cy="1416050"/>
            <a:chOff x="1930" y="2117"/>
            <a:chExt cx="1741" cy="892"/>
          </a:xfrm>
        </p:grpSpPr>
        <p:sp>
          <p:nvSpPr>
            <p:cNvPr id="819236" name="Line 85"/>
            <p:cNvSpPr>
              <a:spLocks noChangeShapeType="1"/>
            </p:cNvSpPr>
            <p:nvPr/>
          </p:nvSpPr>
          <p:spPr bwMode="auto">
            <a:xfrm>
              <a:off x="2301" y="2897"/>
              <a:ext cx="1157" cy="1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triangl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819237" name="Rectangle 86"/>
            <p:cNvSpPr>
              <a:spLocks noChangeArrowheads="1"/>
            </p:cNvSpPr>
            <p:nvPr/>
          </p:nvSpPr>
          <p:spPr bwMode="auto">
            <a:xfrm>
              <a:off x="3379" y="2761"/>
              <a:ext cx="292" cy="2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marL="179388" lvl="1" indent="1588">
                <a:lnSpc>
                  <a:spcPct val="110000"/>
                </a:lnSpc>
              </a:pPr>
              <a:r>
                <a:rPr lang="en-US" sz="1800" b="1" i="1">
                  <a:solidFill>
                    <a:srgbClr val="000066"/>
                  </a:solidFill>
                  <a:latin typeface="Times New Roman" pitchFamily="18" charset="0"/>
                </a:rPr>
                <a:t>t</a:t>
              </a:r>
            </a:p>
          </p:txBody>
        </p:sp>
        <p:sp>
          <p:nvSpPr>
            <p:cNvPr id="819238" name="Rectangle 87"/>
            <p:cNvSpPr>
              <a:spLocks noChangeArrowheads="1"/>
            </p:cNvSpPr>
            <p:nvPr/>
          </p:nvSpPr>
          <p:spPr bwMode="auto">
            <a:xfrm>
              <a:off x="1930" y="2117"/>
              <a:ext cx="377" cy="2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marL="179388" lvl="1" indent="1588">
                <a:lnSpc>
                  <a:spcPct val="110000"/>
                </a:lnSpc>
              </a:pPr>
              <a:r>
                <a:rPr lang="en-US" sz="1800" b="1" i="1">
                  <a:solidFill>
                    <a:srgbClr val="000066"/>
                  </a:solidFill>
                  <a:latin typeface="Times New Roman" pitchFamily="18" charset="0"/>
                </a:rPr>
                <a:t>v</a:t>
              </a:r>
              <a:r>
                <a:rPr lang="en-US" sz="1800" b="1" i="1" baseline="-25000">
                  <a:solidFill>
                    <a:srgbClr val="000066"/>
                  </a:solidFill>
                  <a:latin typeface="Times New Roman" pitchFamily="18" charset="0"/>
                </a:rPr>
                <a:t>s</a:t>
              </a:r>
              <a:endParaRPr lang="en-US" sz="1800" b="1" i="1">
                <a:solidFill>
                  <a:srgbClr val="000066"/>
                </a:solidFill>
                <a:latin typeface="Times New Roman" pitchFamily="18" charset="0"/>
              </a:endParaRPr>
            </a:p>
          </p:txBody>
        </p:sp>
        <p:sp>
          <p:nvSpPr>
            <p:cNvPr id="819239" name="Line 88"/>
            <p:cNvSpPr>
              <a:spLocks noChangeShapeType="1"/>
            </p:cNvSpPr>
            <p:nvPr/>
          </p:nvSpPr>
          <p:spPr bwMode="auto">
            <a:xfrm flipV="1">
              <a:off x="2303" y="2276"/>
              <a:ext cx="1" cy="618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triangl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819240" name="Rectangle 97"/>
            <p:cNvSpPr>
              <a:spLocks noChangeArrowheads="1"/>
            </p:cNvSpPr>
            <p:nvPr/>
          </p:nvSpPr>
          <p:spPr bwMode="auto">
            <a:xfrm>
              <a:off x="1973" y="2328"/>
              <a:ext cx="377" cy="2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marL="179388" lvl="1" indent="1588">
                <a:lnSpc>
                  <a:spcPct val="110000"/>
                </a:lnSpc>
              </a:pPr>
              <a:r>
                <a:rPr lang="en-US" sz="1800" b="1" i="1">
                  <a:solidFill>
                    <a:srgbClr val="000066"/>
                  </a:solidFill>
                  <a:latin typeface="Times New Roman" pitchFamily="18" charset="0"/>
                </a:rPr>
                <a:t>v</a:t>
              </a:r>
              <a:r>
                <a:rPr lang="en-US" sz="1800" b="1" baseline="-25000">
                  <a:solidFill>
                    <a:srgbClr val="000066"/>
                  </a:solidFill>
                  <a:latin typeface="Times New Roman" pitchFamily="18" charset="0"/>
                </a:rPr>
                <a:t>f</a:t>
              </a:r>
              <a:r>
                <a:rPr lang="en-US" sz="1800" b="1" i="1" baseline="-25000">
                  <a:solidFill>
                    <a:srgbClr val="000066"/>
                  </a:solidFill>
                  <a:latin typeface="Times New Roman" pitchFamily="18" charset="0"/>
                </a:rPr>
                <a:t>s</a:t>
              </a:r>
              <a:endParaRPr lang="en-US" sz="1800" b="1" i="1">
                <a:solidFill>
                  <a:srgbClr val="000066"/>
                </a:solidFill>
                <a:latin typeface="Times New Roman" pitchFamily="18" charset="0"/>
              </a:endParaRPr>
            </a:p>
          </p:txBody>
        </p:sp>
        <p:sp>
          <p:nvSpPr>
            <p:cNvPr id="819241" name="Rectangle 120"/>
            <p:cNvSpPr>
              <a:spLocks noChangeArrowheads="1"/>
            </p:cNvSpPr>
            <p:nvPr/>
          </p:nvSpPr>
          <p:spPr bwMode="auto">
            <a:xfrm>
              <a:off x="1973" y="2602"/>
              <a:ext cx="377" cy="2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marL="179388" lvl="1" indent="1588">
                <a:lnSpc>
                  <a:spcPct val="110000"/>
                </a:lnSpc>
              </a:pPr>
              <a:r>
                <a:rPr lang="en-US" sz="1800" b="1" i="1">
                  <a:solidFill>
                    <a:srgbClr val="000066"/>
                  </a:solidFill>
                  <a:latin typeface="Times New Roman" pitchFamily="18" charset="0"/>
                </a:rPr>
                <a:t>v</a:t>
              </a:r>
              <a:r>
                <a:rPr lang="en-US" sz="1800" b="1" baseline="-25000">
                  <a:solidFill>
                    <a:srgbClr val="000066"/>
                  </a:solidFill>
                  <a:latin typeface="Times New Roman" pitchFamily="18" charset="0"/>
                </a:rPr>
                <a:t>i</a:t>
              </a:r>
              <a:r>
                <a:rPr lang="en-US" sz="1800" b="1" i="1" baseline="-25000">
                  <a:solidFill>
                    <a:srgbClr val="000066"/>
                  </a:solidFill>
                  <a:latin typeface="Times New Roman" pitchFamily="18" charset="0"/>
                </a:rPr>
                <a:t>s</a:t>
              </a:r>
              <a:endParaRPr lang="en-US" sz="1800" b="1" i="1">
                <a:solidFill>
                  <a:srgbClr val="000066"/>
                </a:solidFill>
                <a:latin typeface="Times New Roman" pitchFamily="18" charset="0"/>
              </a:endParaRPr>
            </a:p>
          </p:txBody>
        </p:sp>
      </p:grpSp>
      <p:sp>
        <p:nvSpPr>
          <p:cNvPr id="548985" name="Freeform 121"/>
          <p:cNvSpPr>
            <a:spLocks/>
          </p:cNvSpPr>
          <p:nvPr/>
        </p:nvSpPr>
        <p:spPr bwMode="auto">
          <a:xfrm flipH="1">
            <a:off x="6692900" y="3962400"/>
            <a:ext cx="1687513" cy="422275"/>
          </a:xfrm>
          <a:custGeom>
            <a:avLst/>
            <a:gdLst>
              <a:gd name="T0" fmla="*/ 0 w 1063"/>
              <a:gd name="T1" fmla="*/ 2147483647 h 266"/>
              <a:gd name="T2" fmla="*/ 2147483647 w 1063"/>
              <a:gd name="T3" fmla="*/ 0 h 266"/>
              <a:gd name="T4" fmla="*/ 0 60000 65536"/>
              <a:gd name="T5" fmla="*/ 0 60000 65536"/>
              <a:gd name="T6" fmla="*/ 0 w 1063"/>
              <a:gd name="T7" fmla="*/ 0 h 266"/>
              <a:gd name="T8" fmla="*/ 1063 w 1063"/>
              <a:gd name="T9" fmla="*/ 266 h 26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063" h="266">
                <a:moveTo>
                  <a:pt x="0" y="266"/>
                </a:moveTo>
                <a:lnTo>
                  <a:pt x="1063" y="0"/>
                </a:lnTo>
              </a:path>
            </a:pathLst>
          </a:custGeom>
          <a:noFill/>
          <a:ln w="31750">
            <a:solidFill>
              <a:srgbClr val="00CC00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grpSp>
        <p:nvGrpSpPr>
          <p:cNvPr id="819227" name="Group 132"/>
          <p:cNvGrpSpPr>
            <a:grpSpLocks/>
          </p:cNvGrpSpPr>
          <p:nvPr/>
        </p:nvGrpSpPr>
        <p:grpSpPr bwMode="auto">
          <a:xfrm>
            <a:off x="6097588" y="3360738"/>
            <a:ext cx="2763837" cy="1416050"/>
            <a:chOff x="3841" y="2117"/>
            <a:chExt cx="1741" cy="892"/>
          </a:xfrm>
        </p:grpSpPr>
        <p:sp>
          <p:nvSpPr>
            <p:cNvPr id="819230" name="Rectangle 122"/>
            <p:cNvSpPr>
              <a:spLocks noChangeArrowheads="1"/>
            </p:cNvSpPr>
            <p:nvPr/>
          </p:nvSpPr>
          <p:spPr bwMode="auto">
            <a:xfrm>
              <a:off x="3879" y="2300"/>
              <a:ext cx="377" cy="2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marL="179388" lvl="1" indent="1588">
                <a:lnSpc>
                  <a:spcPct val="110000"/>
                </a:lnSpc>
              </a:pPr>
              <a:r>
                <a:rPr lang="en-US" sz="1800" b="1" i="1">
                  <a:solidFill>
                    <a:srgbClr val="000066"/>
                  </a:solidFill>
                  <a:latin typeface="Times New Roman" pitchFamily="18" charset="0"/>
                </a:rPr>
                <a:t>v</a:t>
              </a:r>
              <a:r>
                <a:rPr lang="en-US" sz="1800" b="1" baseline="-25000">
                  <a:solidFill>
                    <a:srgbClr val="000066"/>
                  </a:solidFill>
                  <a:latin typeface="Times New Roman" pitchFamily="18" charset="0"/>
                </a:rPr>
                <a:t>i</a:t>
              </a:r>
              <a:r>
                <a:rPr lang="en-US" sz="1800" b="1" i="1" baseline="-25000">
                  <a:solidFill>
                    <a:srgbClr val="000066"/>
                  </a:solidFill>
                  <a:latin typeface="Times New Roman" pitchFamily="18" charset="0"/>
                </a:rPr>
                <a:t>s</a:t>
              </a:r>
              <a:endParaRPr lang="en-US" sz="1800" b="1" i="1">
                <a:solidFill>
                  <a:srgbClr val="000066"/>
                </a:solidFill>
                <a:latin typeface="Times New Roman" pitchFamily="18" charset="0"/>
              </a:endParaRPr>
            </a:p>
          </p:txBody>
        </p:sp>
        <p:sp>
          <p:nvSpPr>
            <p:cNvPr id="819231" name="Line 105"/>
            <p:cNvSpPr>
              <a:spLocks noChangeShapeType="1"/>
            </p:cNvSpPr>
            <p:nvPr/>
          </p:nvSpPr>
          <p:spPr bwMode="auto">
            <a:xfrm>
              <a:off x="4212" y="2897"/>
              <a:ext cx="1157" cy="1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triangl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819232" name="Rectangle 106"/>
            <p:cNvSpPr>
              <a:spLocks noChangeArrowheads="1"/>
            </p:cNvSpPr>
            <p:nvPr/>
          </p:nvSpPr>
          <p:spPr bwMode="auto">
            <a:xfrm>
              <a:off x="5290" y="2761"/>
              <a:ext cx="292" cy="2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marL="179388" lvl="1" indent="1588">
                <a:lnSpc>
                  <a:spcPct val="110000"/>
                </a:lnSpc>
              </a:pPr>
              <a:r>
                <a:rPr lang="en-US" sz="1800" b="1" i="1">
                  <a:solidFill>
                    <a:srgbClr val="000066"/>
                  </a:solidFill>
                  <a:latin typeface="Times New Roman" pitchFamily="18" charset="0"/>
                </a:rPr>
                <a:t>t</a:t>
              </a:r>
            </a:p>
          </p:txBody>
        </p:sp>
        <p:sp>
          <p:nvSpPr>
            <p:cNvPr id="819233" name="Rectangle 107"/>
            <p:cNvSpPr>
              <a:spLocks noChangeArrowheads="1"/>
            </p:cNvSpPr>
            <p:nvPr/>
          </p:nvSpPr>
          <p:spPr bwMode="auto">
            <a:xfrm>
              <a:off x="3841" y="2117"/>
              <a:ext cx="377" cy="2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marL="179388" lvl="1" indent="1588">
                <a:lnSpc>
                  <a:spcPct val="110000"/>
                </a:lnSpc>
              </a:pPr>
              <a:r>
                <a:rPr lang="en-US" sz="1800" b="1" i="1">
                  <a:solidFill>
                    <a:srgbClr val="000066"/>
                  </a:solidFill>
                  <a:latin typeface="Times New Roman" pitchFamily="18" charset="0"/>
                </a:rPr>
                <a:t>v</a:t>
              </a:r>
              <a:r>
                <a:rPr lang="en-US" sz="1800" b="1" i="1" baseline="-25000">
                  <a:solidFill>
                    <a:srgbClr val="000066"/>
                  </a:solidFill>
                  <a:latin typeface="Times New Roman" pitchFamily="18" charset="0"/>
                </a:rPr>
                <a:t>s</a:t>
              </a:r>
              <a:endParaRPr lang="en-US" sz="1800" b="1" i="1">
                <a:solidFill>
                  <a:srgbClr val="000066"/>
                </a:solidFill>
                <a:latin typeface="Times New Roman" pitchFamily="18" charset="0"/>
              </a:endParaRPr>
            </a:p>
          </p:txBody>
        </p:sp>
        <p:sp>
          <p:nvSpPr>
            <p:cNvPr id="819234" name="Line 108"/>
            <p:cNvSpPr>
              <a:spLocks noChangeShapeType="1"/>
            </p:cNvSpPr>
            <p:nvPr/>
          </p:nvSpPr>
          <p:spPr bwMode="auto">
            <a:xfrm flipV="1">
              <a:off x="4214" y="2276"/>
              <a:ext cx="1" cy="618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triangl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819235" name="Rectangle 123"/>
            <p:cNvSpPr>
              <a:spLocks noChangeArrowheads="1"/>
            </p:cNvSpPr>
            <p:nvPr/>
          </p:nvSpPr>
          <p:spPr bwMode="auto">
            <a:xfrm>
              <a:off x="3879" y="2602"/>
              <a:ext cx="377" cy="2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marL="179388" lvl="1" indent="1588">
                <a:lnSpc>
                  <a:spcPct val="110000"/>
                </a:lnSpc>
              </a:pPr>
              <a:r>
                <a:rPr lang="en-US" sz="1800" b="1" i="1">
                  <a:solidFill>
                    <a:srgbClr val="000066"/>
                  </a:solidFill>
                  <a:latin typeface="Times New Roman" pitchFamily="18" charset="0"/>
                </a:rPr>
                <a:t>v</a:t>
              </a:r>
              <a:r>
                <a:rPr lang="en-US" sz="1800" b="1" baseline="-25000">
                  <a:solidFill>
                    <a:srgbClr val="000066"/>
                  </a:solidFill>
                  <a:latin typeface="Times New Roman" pitchFamily="18" charset="0"/>
                </a:rPr>
                <a:t>f</a:t>
              </a:r>
              <a:r>
                <a:rPr lang="en-US" sz="1800" b="1" i="1" baseline="-25000">
                  <a:solidFill>
                    <a:srgbClr val="000066"/>
                  </a:solidFill>
                  <a:latin typeface="Times New Roman" pitchFamily="18" charset="0"/>
                </a:rPr>
                <a:t>s</a:t>
              </a:r>
              <a:endParaRPr lang="en-US" sz="1800" b="1" i="1">
                <a:solidFill>
                  <a:srgbClr val="000066"/>
                </a:solidFill>
                <a:latin typeface="Times New Roman" pitchFamily="18" charset="0"/>
              </a:endParaRPr>
            </a:p>
          </p:txBody>
        </p:sp>
      </p:grpSp>
      <p:sp>
        <p:nvSpPr>
          <p:cNvPr id="548989" name="Freeform 125"/>
          <p:cNvSpPr>
            <a:spLocks/>
          </p:cNvSpPr>
          <p:nvPr/>
        </p:nvSpPr>
        <p:spPr bwMode="auto">
          <a:xfrm flipH="1" flipV="1">
            <a:off x="6681788" y="2124075"/>
            <a:ext cx="1676400" cy="855663"/>
          </a:xfrm>
          <a:custGeom>
            <a:avLst/>
            <a:gdLst>
              <a:gd name="T0" fmla="*/ 0 w 1056"/>
              <a:gd name="T1" fmla="*/ 2147483647 h 539"/>
              <a:gd name="T2" fmla="*/ 2147483647 w 1056"/>
              <a:gd name="T3" fmla="*/ 0 h 539"/>
              <a:gd name="T4" fmla="*/ 0 60000 65536"/>
              <a:gd name="T5" fmla="*/ 0 60000 65536"/>
              <a:gd name="T6" fmla="*/ 0 w 1056"/>
              <a:gd name="T7" fmla="*/ 0 h 539"/>
              <a:gd name="T8" fmla="*/ 1056 w 1056"/>
              <a:gd name="T9" fmla="*/ 539 h 539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056" h="539">
                <a:moveTo>
                  <a:pt x="0" y="539"/>
                </a:moveTo>
                <a:cubicBezTo>
                  <a:pt x="643" y="449"/>
                  <a:pt x="1056" y="0"/>
                  <a:pt x="1056" y="0"/>
                </a:cubicBezTo>
              </a:path>
            </a:pathLst>
          </a:custGeom>
          <a:noFill/>
          <a:ln w="31750">
            <a:solidFill>
              <a:srgbClr val="3366FF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548990" name="Rectangle 126"/>
          <p:cNvSpPr>
            <a:spLocks noChangeArrowheads="1"/>
          </p:cNvSpPr>
          <p:nvPr/>
        </p:nvSpPr>
        <p:spPr bwMode="auto">
          <a:xfrm>
            <a:off x="5994400" y="1225550"/>
            <a:ext cx="330200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SzPct val="80000"/>
              <a:buFont typeface="Arial" charset="0"/>
              <a:buNone/>
            </a:pPr>
            <a:r>
              <a:rPr lang="en-US" sz="1800">
                <a:solidFill>
                  <a:srgbClr val="000066"/>
                </a:solidFill>
              </a:rPr>
              <a:t>Decreasing +ve velocity</a:t>
            </a:r>
            <a:r>
              <a:rPr lang="en-US" sz="2000">
                <a:solidFill>
                  <a:srgbClr val="000066"/>
                </a:solidFill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89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3000"/>
                                        <p:tgtEl>
                                          <p:spTgt spid="5489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89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89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3000"/>
                                        <p:tgtEl>
                                          <p:spTgt spid="5489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89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3000"/>
                                        <p:tgtEl>
                                          <p:spTgt spid="5489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89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3000"/>
                                        <p:tgtEl>
                                          <p:spTgt spid="5489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89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89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3000"/>
                                        <p:tgtEl>
                                          <p:spTgt spid="5489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89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3000"/>
                                        <p:tgtEl>
                                          <p:spTgt spid="5489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8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3000"/>
                                        <p:tgtEl>
                                          <p:spTgt spid="5489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8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89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3000"/>
                                        <p:tgtEl>
                                          <p:spTgt spid="5489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89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3000"/>
                                        <p:tgtEl>
                                          <p:spTgt spid="5489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8934" grpId="0" build="p"/>
      <p:bldP spid="548936" grpId="0" animBg="1"/>
      <p:bldP spid="548937" grpId="0" animBg="1"/>
      <p:bldP spid="548939" grpId="0" animBg="1"/>
      <p:bldP spid="548957" grpId="0"/>
      <p:bldP spid="548959" grpId="0" animBg="1"/>
      <p:bldP spid="548960" grpId="0" animBg="1"/>
      <p:bldP spid="548962" grpId="0" animBg="1"/>
      <p:bldP spid="548982" grpId="0" animBg="1"/>
      <p:bldP spid="548985" grpId="0" animBg="1"/>
      <p:bldP spid="548989" grpId="0" animBg="1"/>
      <p:bldP spid="548990" grpId="0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1249" name="Rectangle 3"/>
          <p:cNvSpPr>
            <a:spLocks noGrp="1" noChangeArrowheads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PHY1012F</a:t>
            </a:r>
          </a:p>
        </p:txBody>
      </p:sp>
      <p:sp>
        <p:nvSpPr>
          <p:cNvPr id="821250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9A35AAB-4D20-46FB-90E2-3E522DFC1A5C}" type="slidenum">
              <a:rPr lang="en-US" smtClean="0">
                <a:latin typeface="Koala"/>
              </a:rPr>
              <a:pPr>
                <a:defRPr/>
              </a:pPr>
              <a:t>49</a:t>
            </a:fld>
            <a:endParaRPr lang="en-US" smtClean="0">
              <a:latin typeface="Koala"/>
            </a:endParaRPr>
          </a:p>
        </p:txBody>
      </p:sp>
      <p:sp>
        <p:nvSpPr>
          <p:cNvPr id="821251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SUMMARY OF GRAPHS OF MOTION</a:t>
            </a:r>
          </a:p>
        </p:txBody>
      </p:sp>
      <p:grpSp>
        <p:nvGrpSpPr>
          <p:cNvPr id="821252" name="Group 3"/>
          <p:cNvGrpSpPr>
            <a:grpSpLocks/>
          </p:cNvGrpSpPr>
          <p:nvPr/>
        </p:nvGrpSpPr>
        <p:grpSpPr bwMode="auto">
          <a:xfrm>
            <a:off x="85725" y="1841500"/>
            <a:ext cx="2741613" cy="1316038"/>
            <a:chOff x="54" y="1049"/>
            <a:chExt cx="1727" cy="829"/>
          </a:xfrm>
        </p:grpSpPr>
        <p:sp>
          <p:nvSpPr>
            <p:cNvPr id="821318" name="Line 4"/>
            <p:cNvSpPr>
              <a:spLocks noChangeShapeType="1"/>
            </p:cNvSpPr>
            <p:nvPr/>
          </p:nvSpPr>
          <p:spPr bwMode="auto">
            <a:xfrm>
              <a:off x="411" y="1766"/>
              <a:ext cx="1157" cy="1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triangl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821319" name="Rectangle 5"/>
            <p:cNvSpPr>
              <a:spLocks noChangeArrowheads="1"/>
            </p:cNvSpPr>
            <p:nvPr/>
          </p:nvSpPr>
          <p:spPr bwMode="auto">
            <a:xfrm>
              <a:off x="1489" y="1630"/>
              <a:ext cx="292" cy="2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marL="179388" lvl="1" indent="1588">
                <a:lnSpc>
                  <a:spcPct val="110000"/>
                </a:lnSpc>
              </a:pPr>
              <a:r>
                <a:rPr lang="en-US" sz="1800" b="1" i="1">
                  <a:solidFill>
                    <a:srgbClr val="000066"/>
                  </a:solidFill>
                  <a:latin typeface="Times New Roman" pitchFamily="18" charset="0"/>
                </a:rPr>
                <a:t>t</a:t>
              </a:r>
            </a:p>
          </p:txBody>
        </p:sp>
        <p:sp>
          <p:nvSpPr>
            <p:cNvPr id="821320" name="Rectangle 6"/>
            <p:cNvSpPr>
              <a:spLocks noChangeArrowheads="1"/>
            </p:cNvSpPr>
            <p:nvPr/>
          </p:nvSpPr>
          <p:spPr bwMode="auto">
            <a:xfrm>
              <a:off x="54" y="1049"/>
              <a:ext cx="377" cy="2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marL="179388" lvl="1" indent="1588">
                <a:lnSpc>
                  <a:spcPct val="110000"/>
                </a:lnSpc>
              </a:pPr>
              <a:r>
                <a:rPr lang="en-US" sz="1800" b="1" i="1">
                  <a:solidFill>
                    <a:srgbClr val="000066"/>
                  </a:solidFill>
                  <a:latin typeface="Times New Roman" pitchFamily="18" charset="0"/>
                </a:rPr>
                <a:t>s</a:t>
              </a:r>
            </a:p>
          </p:txBody>
        </p:sp>
        <p:sp>
          <p:nvSpPr>
            <p:cNvPr id="821321" name="Line 7"/>
            <p:cNvSpPr>
              <a:spLocks noChangeShapeType="1"/>
            </p:cNvSpPr>
            <p:nvPr/>
          </p:nvSpPr>
          <p:spPr bwMode="auto">
            <a:xfrm flipV="1">
              <a:off x="413" y="1145"/>
              <a:ext cx="1" cy="618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triangl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</p:grpSp>
      <p:sp>
        <p:nvSpPr>
          <p:cNvPr id="550920" name="Rectangle 8"/>
          <p:cNvSpPr>
            <a:spLocks noGrp="1" noChangeArrowheads="1"/>
          </p:cNvSpPr>
          <p:nvPr>
            <p:ph type="body" idx="4294967295"/>
          </p:nvPr>
        </p:nvSpPr>
        <p:spPr>
          <a:xfrm>
            <a:off x="141288" y="1225550"/>
            <a:ext cx="2886075" cy="427038"/>
          </a:xfrm>
        </p:spPr>
        <p:txBody>
          <a:bodyPr/>
          <a:lstStyle/>
          <a:p>
            <a:pPr lvl="1" indent="0" eaLnBrk="1" hangingPunct="1"/>
            <a:r>
              <a:rPr lang="en-US" sz="1800" smtClean="0"/>
              <a:t>Constant –ve velocity</a:t>
            </a:r>
            <a:r>
              <a:rPr lang="en-US" sz="2000" smtClean="0"/>
              <a:t> </a:t>
            </a:r>
          </a:p>
        </p:txBody>
      </p:sp>
      <p:grpSp>
        <p:nvGrpSpPr>
          <p:cNvPr id="821254" name="Group 9"/>
          <p:cNvGrpSpPr>
            <a:grpSpLocks/>
          </p:cNvGrpSpPr>
          <p:nvPr/>
        </p:nvGrpSpPr>
        <p:grpSpPr bwMode="auto">
          <a:xfrm>
            <a:off x="63500" y="4949825"/>
            <a:ext cx="2763838" cy="1360488"/>
            <a:chOff x="40" y="3118"/>
            <a:chExt cx="1741" cy="857"/>
          </a:xfrm>
        </p:grpSpPr>
        <p:sp>
          <p:nvSpPr>
            <p:cNvPr id="821313" name="Rectangle 10"/>
            <p:cNvSpPr>
              <a:spLocks noChangeArrowheads="1"/>
            </p:cNvSpPr>
            <p:nvPr/>
          </p:nvSpPr>
          <p:spPr bwMode="auto">
            <a:xfrm>
              <a:off x="1489" y="3727"/>
              <a:ext cx="292" cy="2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marL="179388" lvl="1" indent="1588">
                <a:lnSpc>
                  <a:spcPct val="110000"/>
                </a:lnSpc>
              </a:pPr>
              <a:r>
                <a:rPr lang="en-US" sz="1800" b="1" i="1">
                  <a:solidFill>
                    <a:srgbClr val="000066"/>
                  </a:solidFill>
                  <a:latin typeface="Times New Roman" pitchFamily="18" charset="0"/>
                </a:rPr>
                <a:t>t</a:t>
              </a:r>
            </a:p>
          </p:txBody>
        </p:sp>
        <p:sp>
          <p:nvSpPr>
            <p:cNvPr id="821314" name="Line 11"/>
            <p:cNvSpPr>
              <a:spLocks noChangeShapeType="1"/>
            </p:cNvSpPr>
            <p:nvPr/>
          </p:nvSpPr>
          <p:spPr bwMode="auto">
            <a:xfrm>
              <a:off x="411" y="3863"/>
              <a:ext cx="1157" cy="1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triangl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821315" name="Rectangle 12"/>
            <p:cNvSpPr>
              <a:spLocks noChangeArrowheads="1"/>
            </p:cNvSpPr>
            <p:nvPr/>
          </p:nvSpPr>
          <p:spPr bwMode="auto">
            <a:xfrm>
              <a:off x="40" y="3118"/>
              <a:ext cx="377" cy="2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marL="179388" lvl="1" indent="1588">
                <a:lnSpc>
                  <a:spcPct val="110000"/>
                </a:lnSpc>
              </a:pPr>
              <a:r>
                <a:rPr lang="en-US" sz="1800" b="1" i="1">
                  <a:solidFill>
                    <a:srgbClr val="000066"/>
                  </a:solidFill>
                  <a:latin typeface="Times New Roman" pitchFamily="18" charset="0"/>
                </a:rPr>
                <a:t>a</a:t>
              </a:r>
              <a:r>
                <a:rPr lang="en-US" sz="1800" b="1" i="1" baseline="-25000">
                  <a:solidFill>
                    <a:srgbClr val="000066"/>
                  </a:solidFill>
                  <a:latin typeface="Times New Roman" pitchFamily="18" charset="0"/>
                </a:rPr>
                <a:t>s</a:t>
              </a:r>
              <a:endParaRPr lang="en-US" sz="1800" b="1" i="1">
                <a:solidFill>
                  <a:srgbClr val="000066"/>
                </a:solidFill>
                <a:latin typeface="Times New Roman" pitchFamily="18" charset="0"/>
              </a:endParaRPr>
            </a:p>
          </p:txBody>
        </p:sp>
        <p:sp>
          <p:nvSpPr>
            <p:cNvPr id="821316" name="Line 13"/>
            <p:cNvSpPr>
              <a:spLocks noChangeShapeType="1"/>
            </p:cNvSpPr>
            <p:nvPr/>
          </p:nvSpPr>
          <p:spPr bwMode="auto">
            <a:xfrm flipV="1">
              <a:off x="413" y="3242"/>
              <a:ext cx="1" cy="618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triangl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821317" name="Rectangle 14"/>
            <p:cNvSpPr>
              <a:spLocks noChangeArrowheads="1"/>
            </p:cNvSpPr>
            <p:nvPr/>
          </p:nvSpPr>
          <p:spPr bwMode="auto">
            <a:xfrm>
              <a:off x="103" y="3708"/>
              <a:ext cx="377" cy="2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marL="179388" lvl="1" indent="1588">
                <a:lnSpc>
                  <a:spcPct val="110000"/>
                </a:lnSpc>
              </a:pPr>
              <a:r>
                <a:rPr lang="en-US" sz="1800" b="1">
                  <a:solidFill>
                    <a:srgbClr val="000066"/>
                  </a:solidFill>
                  <a:latin typeface="Times New Roman" pitchFamily="18" charset="0"/>
                </a:rPr>
                <a:t>0</a:t>
              </a:r>
            </a:p>
          </p:txBody>
        </p:sp>
      </p:grpSp>
      <p:sp>
        <p:nvSpPr>
          <p:cNvPr id="550927" name="Line 15"/>
          <p:cNvSpPr>
            <a:spLocks noChangeShapeType="1"/>
          </p:cNvSpPr>
          <p:nvPr/>
        </p:nvSpPr>
        <p:spPr bwMode="auto">
          <a:xfrm>
            <a:off x="644525" y="2122488"/>
            <a:ext cx="1676400" cy="855662"/>
          </a:xfrm>
          <a:prstGeom prst="line">
            <a:avLst/>
          </a:prstGeom>
          <a:noFill/>
          <a:ln w="31750">
            <a:solidFill>
              <a:srgbClr val="3366FF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550928" name="Line 16"/>
          <p:cNvSpPr>
            <a:spLocks noChangeShapeType="1"/>
          </p:cNvSpPr>
          <p:nvPr/>
        </p:nvSpPr>
        <p:spPr bwMode="auto">
          <a:xfrm>
            <a:off x="657225" y="4511675"/>
            <a:ext cx="1676400" cy="0"/>
          </a:xfrm>
          <a:prstGeom prst="line">
            <a:avLst/>
          </a:prstGeom>
          <a:noFill/>
          <a:ln w="31750">
            <a:solidFill>
              <a:srgbClr val="00CC00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550935" name="Line 23"/>
          <p:cNvSpPr>
            <a:spLocks noChangeShapeType="1"/>
          </p:cNvSpPr>
          <p:nvPr/>
        </p:nvSpPr>
        <p:spPr bwMode="auto">
          <a:xfrm>
            <a:off x="657225" y="6130925"/>
            <a:ext cx="1676400" cy="0"/>
          </a:xfrm>
          <a:prstGeom prst="line">
            <a:avLst/>
          </a:prstGeom>
          <a:noFill/>
          <a:ln w="31750">
            <a:solidFill>
              <a:srgbClr val="FFCC00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821258" name="Line 24"/>
          <p:cNvSpPr>
            <a:spLocks noChangeShapeType="1"/>
          </p:cNvSpPr>
          <p:nvPr/>
        </p:nvSpPr>
        <p:spPr bwMode="auto">
          <a:xfrm>
            <a:off x="0" y="1804988"/>
            <a:ext cx="914400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821259" name="Line 25"/>
          <p:cNvSpPr>
            <a:spLocks noChangeShapeType="1"/>
          </p:cNvSpPr>
          <p:nvPr/>
        </p:nvSpPr>
        <p:spPr bwMode="auto">
          <a:xfrm>
            <a:off x="0" y="3328988"/>
            <a:ext cx="914400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821260" name="Line 26"/>
          <p:cNvSpPr>
            <a:spLocks noChangeShapeType="1"/>
          </p:cNvSpPr>
          <p:nvPr/>
        </p:nvSpPr>
        <p:spPr bwMode="auto">
          <a:xfrm>
            <a:off x="0" y="4887913"/>
            <a:ext cx="914400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821261" name="Line 27"/>
          <p:cNvSpPr>
            <a:spLocks noChangeShapeType="1"/>
          </p:cNvSpPr>
          <p:nvPr/>
        </p:nvSpPr>
        <p:spPr bwMode="auto">
          <a:xfrm rot="-5400000">
            <a:off x="561182" y="3750469"/>
            <a:ext cx="5053012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grpSp>
        <p:nvGrpSpPr>
          <p:cNvPr id="821262" name="Group 28"/>
          <p:cNvGrpSpPr>
            <a:grpSpLocks/>
          </p:cNvGrpSpPr>
          <p:nvPr/>
        </p:nvGrpSpPr>
        <p:grpSpPr bwMode="auto">
          <a:xfrm>
            <a:off x="3086100" y="1841500"/>
            <a:ext cx="2741613" cy="1316038"/>
            <a:chOff x="54" y="1049"/>
            <a:chExt cx="1727" cy="829"/>
          </a:xfrm>
        </p:grpSpPr>
        <p:sp>
          <p:nvSpPr>
            <p:cNvPr id="821309" name="Line 29"/>
            <p:cNvSpPr>
              <a:spLocks noChangeShapeType="1"/>
            </p:cNvSpPr>
            <p:nvPr/>
          </p:nvSpPr>
          <p:spPr bwMode="auto">
            <a:xfrm>
              <a:off x="411" y="1766"/>
              <a:ext cx="1157" cy="1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triangl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821310" name="Rectangle 30"/>
            <p:cNvSpPr>
              <a:spLocks noChangeArrowheads="1"/>
            </p:cNvSpPr>
            <p:nvPr/>
          </p:nvSpPr>
          <p:spPr bwMode="auto">
            <a:xfrm>
              <a:off x="1489" y="1630"/>
              <a:ext cx="292" cy="2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marL="179388" lvl="1" indent="1588">
                <a:lnSpc>
                  <a:spcPct val="110000"/>
                </a:lnSpc>
              </a:pPr>
              <a:r>
                <a:rPr lang="en-US" sz="1800" b="1" i="1">
                  <a:solidFill>
                    <a:srgbClr val="000066"/>
                  </a:solidFill>
                  <a:latin typeface="Times New Roman" pitchFamily="18" charset="0"/>
                </a:rPr>
                <a:t>t</a:t>
              </a:r>
            </a:p>
          </p:txBody>
        </p:sp>
        <p:sp>
          <p:nvSpPr>
            <p:cNvPr id="821311" name="Rectangle 31"/>
            <p:cNvSpPr>
              <a:spLocks noChangeArrowheads="1"/>
            </p:cNvSpPr>
            <p:nvPr/>
          </p:nvSpPr>
          <p:spPr bwMode="auto">
            <a:xfrm>
              <a:off x="54" y="1049"/>
              <a:ext cx="377" cy="2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marL="179388" lvl="1" indent="1588">
                <a:lnSpc>
                  <a:spcPct val="110000"/>
                </a:lnSpc>
              </a:pPr>
              <a:r>
                <a:rPr lang="en-US" sz="1800" b="1" i="1">
                  <a:solidFill>
                    <a:srgbClr val="000066"/>
                  </a:solidFill>
                  <a:latin typeface="Times New Roman" pitchFamily="18" charset="0"/>
                </a:rPr>
                <a:t>s</a:t>
              </a:r>
            </a:p>
          </p:txBody>
        </p:sp>
        <p:sp>
          <p:nvSpPr>
            <p:cNvPr id="821312" name="Line 32"/>
            <p:cNvSpPr>
              <a:spLocks noChangeShapeType="1"/>
            </p:cNvSpPr>
            <p:nvPr/>
          </p:nvSpPr>
          <p:spPr bwMode="auto">
            <a:xfrm flipV="1">
              <a:off x="413" y="1145"/>
              <a:ext cx="1" cy="618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triangl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</p:grpSp>
      <p:sp>
        <p:nvSpPr>
          <p:cNvPr id="550945" name="Rectangle 33"/>
          <p:cNvSpPr>
            <a:spLocks noChangeArrowheads="1"/>
          </p:cNvSpPr>
          <p:nvPr/>
        </p:nvSpPr>
        <p:spPr bwMode="auto">
          <a:xfrm>
            <a:off x="3051175" y="1225550"/>
            <a:ext cx="299720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SzPct val="80000"/>
              <a:buFont typeface="Arial" charset="0"/>
              <a:buNone/>
            </a:pPr>
            <a:r>
              <a:rPr lang="en-US" sz="1800">
                <a:solidFill>
                  <a:srgbClr val="000066"/>
                </a:solidFill>
              </a:rPr>
              <a:t>Increasing –ve velocity</a:t>
            </a:r>
            <a:r>
              <a:rPr lang="en-US" sz="2000">
                <a:solidFill>
                  <a:srgbClr val="000066"/>
                </a:solidFill>
              </a:rPr>
              <a:t> </a:t>
            </a:r>
          </a:p>
        </p:txBody>
      </p:sp>
      <p:grpSp>
        <p:nvGrpSpPr>
          <p:cNvPr id="821264" name="Group 34"/>
          <p:cNvGrpSpPr>
            <a:grpSpLocks/>
          </p:cNvGrpSpPr>
          <p:nvPr/>
        </p:nvGrpSpPr>
        <p:grpSpPr bwMode="auto">
          <a:xfrm>
            <a:off x="6094413" y="4949825"/>
            <a:ext cx="2763837" cy="1360488"/>
            <a:chOff x="1930" y="3118"/>
            <a:chExt cx="1741" cy="857"/>
          </a:xfrm>
        </p:grpSpPr>
        <p:sp>
          <p:nvSpPr>
            <p:cNvPr id="821304" name="Line 35"/>
            <p:cNvSpPr>
              <a:spLocks noChangeShapeType="1"/>
            </p:cNvSpPr>
            <p:nvPr/>
          </p:nvSpPr>
          <p:spPr bwMode="auto">
            <a:xfrm>
              <a:off x="2301" y="3863"/>
              <a:ext cx="1157" cy="1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triangl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821305" name="Rectangle 36"/>
            <p:cNvSpPr>
              <a:spLocks noChangeArrowheads="1"/>
            </p:cNvSpPr>
            <p:nvPr/>
          </p:nvSpPr>
          <p:spPr bwMode="auto">
            <a:xfrm>
              <a:off x="3379" y="3727"/>
              <a:ext cx="292" cy="2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marL="179388" lvl="1" indent="1588">
                <a:lnSpc>
                  <a:spcPct val="110000"/>
                </a:lnSpc>
              </a:pPr>
              <a:r>
                <a:rPr lang="en-US" sz="1800" b="1" i="1">
                  <a:solidFill>
                    <a:srgbClr val="000066"/>
                  </a:solidFill>
                  <a:latin typeface="Times New Roman" pitchFamily="18" charset="0"/>
                </a:rPr>
                <a:t>t</a:t>
              </a:r>
            </a:p>
          </p:txBody>
        </p:sp>
        <p:sp>
          <p:nvSpPr>
            <p:cNvPr id="821306" name="Rectangle 37"/>
            <p:cNvSpPr>
              <a:spLocks noChangeArrowheads="1"/>
            </p:cNvSpPr>
            <p:nvPr/>
          </p:nvSpPr>
          <p:spPr bwMode="auto">
            <a:xfrm>
              <a:off x="1930" y="3118"/>
              <a:ext cx="377" cy="2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marL="179388" lvl="1" indent="1588">
                <a:lnSpc>
                  <a:spcPct val="110000"/>
                </a:lnSpc>
              </a:pPr>
              <a:r>
                <a:rPr lang="en-US" sz="1800" b="1" i="1">
                  <a:solidFill>
                    <a:srgbClr val="000066"/>
                  </a:solidFill>
                  <a:latin typeface="Times New Roman" pitchFamily="18" charset="0"/>
                </a:rPr>
                <a:t>a</a:t>
              </a:r>
              <a:r>
                <a:rPr lang="en-US" sz="1800" b="1" i="1" baseline="-25000">
                  <a:solidFill>
                    <a:srgbClr val="000066"/>
                  </a:solidFill>
                  <a:latin typeface="Times New Roman" pitchFamily="18" charset="0"/>
                </a:rPr>
                <a:t>s</a:t>
              </a:r>
              <a:endParaRPr lang="en-US" sz="1800" b="1" i="1">
                <a:solidFill>
                  <a:srgbClr val="000066"/>
                </a:solidFill>
                <a:latin typeface="Times New Roman" pitchFamily="18" charset="0"/>
              </a:endParaRPr>
            </a:p>
          </p:txBody>
        </p:sp>
        <p:sp>
          <p:nvSpPr>
            <p:cNvPr id="821307" name="Line 38"/>
            <p:cNvSpPr>
              <a:spLocks noChangeShapeType="1"/>
            </p:cNvSpPr>
            <p:nvPr/>
          </p:nvSpPr>
          <p:spPr bwMode="auto">
            <a:xfrm flipV="1">
              <a:off x="2303" y="3242"/>
              <a:ext cx="1" cy="618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triangl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821308" name="Rectangle 39"/>
            <p:cNvSpPr>
              <a:spLocks noChangeArrowheads="1"/>
            </p:cNvSpPr>
            <p:nvPr/>
          </p:nvSpPr>
          <p:spPr bwMode="auto">
            <a:xfrm>
              <a:off x="1993" y="3708"/>
              <a:ext cx="377" cy="2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marL="179388" lvl="1" indent="1588">
                <a:lnSpc>
                  <a:spcPct val="110000"/>
                </a:lnSpc>
              </a:pPr>
              <a:r>
                <a:rPr lang="en-US" sz="1800" b="1">
                  <a:solidFill>
                    <a:srgbClr val="000066"/>
                  </a:solidFill>
                  <a:latin typeface="Times New Roman" pitchFamily="18" charset="0"/>
                </a:rPr>
                <a:t>0</a:t>
              </a:r>
            </a:p>
          </p:txBody>
        </p:sp>
      </p:grpSp>
      <p:sp>
        <p:nvSpPr>
          <p:cNvPr id="550952" name="Freeform 40"/>
          <p:cNvSpPr>
            <a:spLocks/>
          </p:cNvSpPr>
          <p:nvPr/>
        </p:nvSpPr>
        <p:spPr bwMode="auto">
          <a:xfrm flipV="1">
            <a:off x="3644900" y="2124075"/>
            <a:ext cx="1676400" cy="855663"/>
          </a:xfrm>
          <a:custGeom>
            <a:avLst/>
            <a:gdLst>
              <a:gd name="T0" fmla="*/ 0 w 1056"/>
              <a:gd name="T1" fmla="*/ 2147483647 h 539"/>
              <a:gd name="T2" fmla="*/ 2147483647 w 1056"/>
              <a:gd name="T3" fmla="*/ 0 h 539"/>
              <a:gd name="T4" fmla="*/ 0 60000 65536"/>
              <a:gd name="T5" fmla="*/ 0 60000 65536"/>
              <a:gd name="T6" fmla="*/ 0 w 1056"/>
              <a:gd name="T7" fmla="*/ 0 h 539"/>
              <a:gd name="T8" fmla="*/ 1056 w 1056"/>
              <a:gd name="T9" fmla="*/ 539 h 539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056" h="539">
                <a:moveTo>
                  <a:pt x="0" y="539"/>
                </a:moveTo>
                <a:cubicBezTo>
                  <a:pt x="643" y="449"/>
                  <a:pt x="1056" y="0"/>
                  <a:pt x="1056" y="0"/>
                </a:cubicBezTo>
              </a:path>
            </a:pathLst>
          </a:custGeom>
          <a:noFill/>
          <a:ln w="31750">
            <a:solidFill>
              <a:srgbClr val="3366FF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550953" name="Freeform 41"/>
          <p:cNvSpPr>
            <a:spLocks/>
          </p:cNvSpPr>
          <p:nvPr/>
        </p:nvSpPr>
        <p:spPr bwMode="auto">
          <a:xfrm flipV="1">
            <a:off x="3657600" y="3962400"/>
            <a:ext cx="1687513" cy="422275"/>
          </a:xfrm>
          <a:custGeom>
            <a:avLst/>
            <a:gdLst>
              <a:gd name="T0" fmla="*/ 0 w 1063"/>
              <a:gd name="T1" fmla="*/ 2147483647 h 266"/>
              <a:gd name="T2" fmla="*/ 2147483647 w 1063"/>
              <a:gd name="T3" fmla="*/ 0 h 266"/>
              <a:gd name="T4" fmla="*/ 0 60000 65536"/>
              <a:gd name="T5" fmla="*/ 0 60000 65536"/>
              <a:gd name="T6" fmla="*/ 0 w 1063"/>
              <a:gd name="T7" fmla="*/ 0 h 266"/>
              <a:gd name="T8" fmla="*/ 1063 w 1063"/>
              <a:gd name="T9" fmla="*/ 266 h 26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063" h="266">
                <a:moveTo>
                  <a:pt x="0" y="266"/>
                </a:moveTo>
                <a:lnTo>
                  <a:pt x="1063" y="0"/>
                </a:lnTo>
              </a:path>
            </a:pathLst>
          </a:custGeom>
          <a:noFill/>
          <a:ln w="31750">
            <a:solidFill>
              <a:srgbClr val="00CC00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550954" name="Line 42"/>
          <p:cNvSpPr>
            <a:spLocks noChangeShapeType="1"/>
          </p:cNvSpPr>
          <p:nvPr/>
        </p:nvSpPr>
        <p:spPr bwMode="auto">
          <a:xfrm>
            <a:off x="3657600" y="6056313"/>
            <a:ext cx="1676400" cy="0"/>
          </a:xfrm>
          <a:prstGeom prst="line">
            <a:avLst/>
          </a:prstGeom>
          <a:noFill/>
          <a:ln w="31750">
            <a:solidFill>
              <a:srgbClr val="FFCC00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821268" name="Line 43"/>
          <p:cNvSpPr>
            <a:spLocks noChangeShapeType="1"/>
          </p:cNvSpPr>
          <p:nvPr/>
        </p:nvSpPr>
        <p:spPr bwMode="auto">
          <a:xfrm rot="-5400000">
            <a:off x="3561557" y="3750469"/>
            <a:ext cx="5053012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grpSp>
        <p:nvGrpSpPr>
          <p:cNvPr id="821269" name="Group 44"/>
          <p:cNvGrpSpPr>
            <a:grpSpLocks/>
          </p:cNvGrpSpPr>
          <p:nvPr/>
        </p:nvGrpSpPr>
        <p:grpSpPr bwMode="auto">
          <a:xfrm>
            <a:off x="6119813" y="1841500"/>
            <a:ext cx="2741612" cy="1316038"/>
            <a:chOff x="54" y="1049"/>
            <a:chExt cx="1727" cy="829"/>
          </a:xfrm>
        </p:grpSpPr>
        <p:sp>
          <p:nvSpPr>
            <p:cNvPr id="821300" name="Line 45"/>
            <p:cNvSpPr>
              <a:spLocks noChangeShapeType="1"/>
            </p:cNvSpPr>
            <p:nvPr/>
          </p:nvSpPr>
          <p:spPr bwMode="auto">
            <a:xfrm>
              <a:off x="411" y="1766"/>
              <a:ext cx="1157" cy="1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triangl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821301" name="Rectangle 46"/>
            <p:cNvSpPr>
              <a:spLocks noChangeArrowheads="1"/>
            </p:cNvSpPr>
            <p:nvPr/>
          </p:nvSpPr>
          <p:spPr bwMode="auto">
            <a:xfrm>
              <a:off x="1489" y="1630"/>
              <a:ext cx="292" cy="2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marL="179388" lvl="1" indent="1588">
                <a:lnSpc>
                  <a:spcPct val="110000"/>
                </a:lnSpc>
              </a:pPr>
              <a:r>
                <a:rPr lang="en-US" sz="1800" b="1" i="1">
                  <a:solidFill>
                    <a:srgbClr val="000066"/>
                  </a:solidFill>
                  <a:latin typeface="Times New Roman" pitchFamily="18" charset="0"/>
                </a:rPr>
                <a:t>t</a:t>
              </a:r>
            </a:p>
          </p:txBody>
        </p:sp>
        <p:sp>
          <p:nvSpPr>
            <p:cNvPr id="821302" name="Rectangle 47"/>
            <p:cNvSpPr>
              <a:spLocks noChangeArrowheads="1"/>
            </p:cNvSpPr>
            <p:nvPr/>
          </p:nvSpPr>
          <p:spPr bwMode="auto">
            <a:xfrm>
              <a:off x="54" y="1049"/>
              <a:ext cx="377" cy="2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marL="179388" lvl="1" indent="1588">
                <a:lnSpc>
                  <a:spcPct val="110000"/>
                </a:lnSpc>
              </a:pPr>
              <a:r>
                <a:rPr lang="en-US" sz="1800" b="1" i="1">
                  <a:solidFill>
                    <a:srgbClr val="000066"/>
                  </a:solidFill>
                  <a:latin typeface="Times New Roman" pitchFamily="18" charset="0"/>
                </a:rPr>
                <a:t>s</a:t>
              </a:r>
            </a:p>
          </p:txBody>
        </p:sp>
        <p:sp>
          <p:nvSpPr>
            <p:cNvPr id="821303" name="Line 48"/>
            <p:cNvSpPr>
              <a:spLocks noChangeShapeType="1"/>
            </p:cNvSpPr>
            <p:nvPr/>
          </p:nvSpPr>
          <p:spPr bwMode="auto">
            <a:xfrm flipV="1">
              <a:off x="413" y="1145"/>
              <a:ext cx="1" cy="618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triangl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</p:grpSp>
      <p:grpSp>
        <p:nvGrpSpPr>
          <p:cNvPr id="821270" name="Group 49"/>
          <p:cNvGrpSpPr>
            <a:grpSpLocks/>
          </p:cNvGrpSpPr>
          <p:nvPr/>
        </p:nvGrpSpPr>
        <p:grpSpPr bwMode="auto">
          <a:xfrm>
            <a:off x="3067050" y="4949825"/>
            <a:ext cx="2763838" cy="1177925"/>
            <a:chOff x="3841" y="3118"/>
            <a:chExt cx="1741" cy="742"/>
          </a:xfrm>
        </p:grpSpPr>
        <p:sp>
          <p:nvSpPr>
            <p:cNvPr id="821295" name="Line 50"/>
            <p:cNvSpPr>
              <a:spLocks noChangeShapeType="1"/>
            </p:cNvSpPr>
            <p:nvPr/>
          </p:nvSpPr>
          <p:spPr bwMode="auto">
            <a:xfrm>
              <a:off x="4212" y="3582"/>
              <a:ext cx="1157" cy="1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triangl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821296" name="Rectangle 51"/>
            <p:cNvSpPr>
              <a:spLocks noChangeArrowheads="1"/>
            </p:cNvSpPr>
            <p:nvPr/>
          </p:nvSpPr>
          <p:spPr bwMode="auto">
            <a:xfrm>
              <a:off x="5290" y="3446"/>
              <a:ext cx="292" cy="2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marL="179388" lvl="1" indent="1588">
                <a:lnSpc>
                  <a:spcPct val="110000"/>
                </a:lnSpc>
              </a:pPr>
              <a:r>
                <a:rPr lang="en-US" sz="1800" b="1" i="1">
                  <a:solidFill>
                    <a:srgbClr val="000066"/>
                  </a:solidFill>
                  <a:latin typeface="Times New Roman" pitchFamily="18" charset="0"/>
                </a:rPr>
                <a:t>t</a:t>
              </a:r>
            </a:p>
          </p:txBody>
        </p:sp>
        <p:sp>
          <p:nvSpPr>
            <p:cNvPr id="821297" name="Rectangle 52"/>
            <p:cNvSpPr>
              <a:spLocks noChangeArrowheads="1"/>
            </p:cNvSpPr>
            <p:nvPr/>
          </p:nvSpPr>
          <p:spPr bwMode="auto">
            <a:xfrm>
              <a:off x="3841" y="3118"/>
              <a:ext cx="377" cy="2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marL="179388" lvl="1" indent="1588">
                <a:lnSpc>
                  <a:spcPct val="110000"/>
                </a:lnSpc>
              </a:pPr>
              <a:r>
                <a:rPr lang="en-US" sz="1800" b="1" i="1">
                  <a:solidFill>
                    <a:srgbClr val="000066"/>
                  </a:solidFill>
                  <a:latin typeface="Times New Roman" pitchFamily="18" charset="0"/>
                </a:rPr>
                <a:t>a</a:t>
              </a:r>
              <a:r>
                <a:rPr lang="en-US" sz="1800" b="1" i="1" baseline="-25000">
                  <a:solidFill>
                    <a:srgbClr val="000066"/>
                  </a:solidFill>
                  <a:latin typeface="Times New Roman" pitchFamily="18" charset="0"/>
                </a:rPr>
                <a:t>s</a:t>
              </a:r>
              <a:endParaRPr lang="en-US" sz="1800" b="1" i="1">
                <a:solidFill>
                  <a:srgbClr val="000066"/>
                </a:solidFill>
                <a:latin typeface="Times New Roman" pitchFamily="18" charset="0"/>
              </a:endParaRPr>
            </a:p>
          </p:txBody>
        </p:sp>
        <p:sp>
          <p:nvSpPr>
            <p:cNvPr id="821298" name="Line 53"/>
            <p:cNvSpPr>
              <a:spLocks noChangeShapeType="1"/>
            </p:cNvSpPr>
            <p:nvPr/>
          </p:nvSpPr>
          <p:spPr bwMode="auto">
            <a:xfrm flipV="1">
              <a:off x="4214" y="3242"/>
              <a:ext cx="1" cy="618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triangl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821299" name="Rectangle 54"/>
            <p:cNvSpPr>
              <a:spLocks noChangeArrowheads="1"/>
            </p:cNvSpPr>
            <p:nvPr/>
          </p:nvSpPr>
          <p:spPr bwMode="auto">
            <a:xfrm>
              <a:off x="3904" y="3427"/>
              <a:ext cx="377" cy="2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marL="179388" lvl="1" indent="1588">
                <a:lnSpc>
                  <a:spcPct val="110000"/>
                </a:lnSpc>
              </a:pPr>
              <a:r>
                <a:rPr lang="en-US" sz="1800" b="1">
                  <a:solidFill>
                    <a:srgbClr val="000066"/>
                  </a:solidFill>
                  <a:latin typeface="Times New Roman" pitchFamily="18" charset="0"/>
                </a:rPr>
                <a:t>0</a:t>
              </a:r>
            </a:p>
          </p:txBody>
        </p:sp>
      </p:grpSp>
      <p:sp>
        <p:nvSpPr>
          <p:cNvPr id="550967" name="Line 55"/>
          <p:cNvSpPr>
            <a:spLocks noChangeShapeType="1"/>
          </p:cNvSpPr>
          <p:nvPr/>
        </p:nvSpPr>
        <p:spPr bwMode="auto">
          <a:xfrm>
            <a:off x="6691313" y="5748338"/>
            <a:ext cx="1676400" cy="0"/>
          </a:xfrm>
          <a:prstGeom prst="line">
            <a:avLst/>
          </a:prstGeom>
          <a:noFill/>
          <a:ln w="31750">
            <a:solidFill>
              <a:srgbClr val="FFCC00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grpSp>
        <p:nvGrpSpPr>
          <p:cNvPr id="821272" name="Group 79"/>
          <p:cNvGrpSpPr>
            <a:grpSpLocks/>
          </p:cNvGrpSpPr>
          <p:nvPr/>
        </p:nvGrpSpPr>
        <p:grpSpPr bwMode="auto">
          <a:xfrm>
            <a:off x="3063875" y="3360738"/>
            <a:ext cx="2763838" cy="1233487"/>
            <a:chOff x="1930" y="2117"/>
            <a:chExt cx="1741" cy="777"/>
          </a:xfrm>
        </p:grpSpPr>
        <p:sp>
          <p:nvSpPr>
            <p:cNvPr id="821289" name="Line 57"/>
            <p:cNvSpPr>
              <a:spLocks noChangeShapeType="1"/>
            </p:cNvSpPr>
            <p:nvPr/>
          </p:nvSpPr>
          <p:spPr bwMode="auto">
            <a:xfrm>
              <a:off x="2301" y="2434"/>
              <a:ext cx="1157" cy="1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triangl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821290" name="Rectangle 58"/>
            <p:cNvSpPr>
              <a:spLocks noChangeArrowheads="1"/>
            </p:cNvSpPr>
            <p:nvPr/>
          </p:nvSpPr>
          <p:spPr bwMode="auto">
            <a:xfrm>
              <a:off x="3379" y="2298"/>
              <a:ext cx="292" cy="2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marL="179388" lvl="1" indent="1588">
                <a:lnSpc>
                  <a:spcPct val="110000"/>
                </a:lnSpc>
              </a:pPr>
              <a:r>
                <a:rPr lang="en-US" sz="1800" b="1" i="1">
                  <a:solidFill>
                    <a:srgbClr val="000066"/>
                  </a:solidFill>
                  <a:latin typeface="Times New Roman" pitchFamily="18" charset="0"/>
                </a:rPr>
                <a:t>t</a:t>
              </a:r>
            </a:p>
          </p:txBody>
        </p:sp>
        <p:sp>
          <p:nvSpPr>
            <p:cNvPr id="821291" name="Rectangle 59"/>
            <p:cNvSpPr>
              <a:spLocks noChangeArrowheads="1"/>
            </p:cNvSpPr>
            <p:nvPr/>
          </p:nvSpPr>
          <p:spPr bwMode="auto">
            <a:xfrm>
              <a:off x="1930" y="2117"/>
              <a:ext cx="377" cy="2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marL="179388" lvl="1" indent="1588">
                <a:lnSpc>
                  <a:spcPct val="110000"/>
                </a:lnSpc>
              </a:pPr>
              <a:r>
                <a:rPr lang="en-US" sz="1800" b="1" i="1">
                  <a:solidFill>
                    <a:srgbClr val="000066"/>
                  </a:solidFill>
                  <a:latin typeface="Times New Roman" pitchFamily="18" charset="0"/>
                </a:rPr>
                <a:t>v</a:t>
              </a:r>
              <a:r>
                <a:rPr lang="en-US" sz="1800" b="1" i="1" baseline="-25000">
                  <a:solidFill>
                    <a:srgbClr val="000066"/>
                  </a:solidFill>
                  <a:latin typeface="Times New Roman" pitchFamily="18" charset="0"/>
                </a:rPr>
                <a:t>s</a:t>
              </a:r>
              <a:endParaRPr lang="en-US" sz="1800" b="1" i="1">
                <a:solidFill>
                  <a:srgbClr val="000066"/>
                </a:solidFill>
                <a:latin typeface="Times New Roman" pitchFamily="18" charset="0"/>
              </a:endParaRPr>
            </a:p>
          </p:txBody>
        </p:sp>
        <p:sp>
          <p:nvSpPr>
            <p:cNvPr id="821292" name="Line 60"/>
            <p:cNvSpPr>
              <a:spLocks noChangeShapeType="1"/>
            </p:cNvSpPr>
            <p:nvPr/>
          </p:nvSpPr>
          <p:spPr bwMode="auto">
            <a:xfrm flipV="1">
              <a:off x="2303" y="2276"/>
              <a:ext cx="1" cy="618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triangl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821293" name="Rectangle 61"/>
            <p:cNvSpPr>
              <a:spLocks noChangeArrowheads="1"/>
            </p:cNvSpPr>
            <p:nvPr/>
          </p:nvSpPr>
          <p:spPr bwMode="auto">
            <a:xfrm>
              <a:off x="1973" y="2328"/>
              <a:ext cx="377" cy="2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marL="179388" lvl="1" indent="1588">
                <a:lnSpc>
                  <a:spcPct val="110000"/>
                </a:lnSpc>
              </a:pPr>
              <a:r>
                <a:rPr lang="en-US" sz="1800" b="1" i="1">
                  <a:solidFill>
                    <a:srgbClr val="000066"/>
                  </a:solidFill>
                  <a:latin typeface="Times New Roman" pitchFamily="18" charset="0"/>
                </a:rPr>
                <a:t>v</a:t>
              </a:r>
              <a:r>
                <a:rPr lang="en-US" sz="1800" b="1" baseline="-25000">
                  <a:solidFill>
                    <a:srgbClr val="000066"/>
                  </a:solidFill>
                  <a:latin typeface="Times New Roman" pitchFamily="18" charset="0"/>
                </a:rPr>
                <a:t>i</a:t>
              </a:r>
              <a:r>
                <a:rPr lang="en-US" sz="1800" b="1" i="1" baseline="-25000">
                  <a:solidFill>
                    <a:srgbClr val="000066"/>
                  </a:solidFill>
                  <a:latin typeface="Times New Roman" pitchFamily="18" charset="0"/>
                </a:rPr>
                <a:t>s</a:t>
              </a:r>
              <a:endParaRPr lang="en-US" sz="1800" b="1" i="1">
                <a:solidFill>
                  <a:srgbClr val="000066"/>
                </a:solidFill>
                <a:latin typeface="Times New Roman" pitchFamily="18" charset="0"/>
              </a:endParaRPr>
            </a:p>
          </p:txBody>
        </p:sp>
        <p:sp>
          <p:nvSpPr>
            <p:cNvPr id="821294" name="Rectangle 62"/>
            <p:cNvSpPr>
              <a:spLocks noChangeArrowheads="1"/>
            </p:cNvSpPr>
            <p:nvPr/>
          </p:nvSpPr>
          <p:spPr bwMode="auto">
            <a:xfrm>
              <a:off x="1973" y="2602"/>
              <a:ext cx="377" cy="2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marL="179388" lvl="1" indent="1588">
                <a:lnSpc>
                  <a:spcPct val="110000"/>
                </a:lnSpc>
              </a:pPr>
              <a:r>
                <a:rPr lang="en-US" sz="1800" b="1" i="1">
                  <a:solidFill>
                    <a:srgbClr val="000066"/>
                  </a:solidFill>
                  <a:latin typeface="Times New Roman" pitchFamily="18" charset="0"/>
                </a:rPr>
                <a:t>v</a:t>
              </a:r>
              <a:r>
                <a:rPr lang="en-US" sz="1800" b="1" baseline="-25000">
                  <a:solidFill>
                    <a:srgbClr val="000066"/>
                  </a:solidFill>
                  <a:latin typeface="Times New Roman" pitchFamily="18" charset="0"/>
                </a:rPr>
                <a:t>f</a:t>
              </a:r>
              <a:r>
                <a:rPr lang="en-US" sz="1800" b="1" i="1" baseline="-25000">
                  <a:solidFill>
                    <a:srgbClr val="000066"/>
                  </a:solidFill>
                  <a:latin typeface="Times New Roman" pitchFamily="18" charset="0"/>
                </a:rPr>
                <a:t>s</a:t>
              </a:r>
              <a:endParaRPr lang="en-US" sz="1800" b="1" i="1">
                <a:solidFill>
                  <a:srgbClr val="000066"/>
                </a:solidFill>
                <a:latin typeface="Times New Roman" pitchFamily="18" charset="0"/>
              </a:endParaRPr>
            </a:p>
          </p:txBody>
        </p:sp>
      </p:grpSp>
      <p:sp>
        <p:nvSpPr>
          <p:cNvPr id="550975" name="Freeform 63"/>
          <p:cNvSpPr>
            <a:spLocks/>
          </p:cNvSpPr>
          <p:nvPr/>
        </p:nvSpPr>
        <p:spPr bwMode="auto">
          <a:xfrm>
            <a:off x="6692900" y="3962400"/>
            <a:ext cx="1687513" cy="422275"/>
          </a:xfrm>
          <a:custGeom>
            <a:avLst/>
            <a:gdLst>
              <a:gd name="T0" fmla="*/ 0 w 1063"/>
              <a:gd name="T1" fmla="*/ 2147483647 h 266"/>
              <a:gd name="T2" fmla="*/ 2147483647 w 1063"/>
              <a:gd name="T3" fmla="*/ 0 h 266"/>
              <a:gd name="T4" fmla="*/ 0 60000 65536"/>
              <a:gd name="T5" fmla="*/ 0 60000 65536"/>
              <a:gd name="T6" fmla="*/ 0 w 1063"/>
              <a:gd name="T7" fmla="*/ 0 h 266"/>
              <a:gd name="T8" fmla="*/ 1063 w 1063"/>
              <a:gd name="T9" fmla="*/ 266 h 26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063" h="266">
                <a:moveTo>
                  <a:pt x="0" y="266"/>
                </a:moveTo>
                <a:lnTo>
                  <a:pt x="1063" y="0"/>
                </a:lnTo>
              </a:path>
            </a:pathLst>
          </a:custGeom>
          <a:noFill/>
          <a:ln w="31750">
            <a:solidFill>
              <a:srgbClr val="00CC00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550983" name="Freeform 71"/>
          <p:cNvSpPr>
            <a:spLocks/>
          </p:cNvSpPr>
          <p:nvPr/>
        </p:nvSpPr>
        <p:spPr bwMode="auto">
          <a:xfrm flipH="1">
            <a:off x="6681788" y="2124075"/>
            <a:ext cx="1676400" cy="855663"/>
          </a:xfrm>
          <a:custGeom>
            <a:avLst/>
            <a:gdLst>
              <a:gd name="T0" fmla="*/ 0 w 1056"/>
              <a:gd name="T1" fmla="*/ 2147483647 h 539"/>
              <a:gd name="T2" fmla="*/ 2147483647 w 1056"/>
              <a:gd name="T3" fmla="*/ 0 h 539"/>
              <a:gd name="T4" fmla="*/ 0 60000 65536"/>
              <a:gd name="T5" fmla="*/ 0 60000 65536"/>
              <a:gd name="T6" fmla="*/ 0 w 1056"/>
              <a:gd name="T7" fmla="*/ 0 h 539"/>
              <a:gd name="T8" fmla="*/ 1056 w 1056"/>
              <a:gd name="T9" fmla="*/ 539 h 539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056" h="539">
                <a:moveTo>
                  <a:pt x="0" y="539"/>
                </a:moveTo>
                <a:cubicBezTo>
                  <a:pt x="643" y="449"/>
                  <a:pt x="1056" y="0"/>
                  <a:pt x="1056" y="0"/>
                </a:cubicBezTo>
              </a:path>
            </a:pathLst>
          </a:custGeom>
          <a:noFill/>
          <a:ln w="31750">
            <a:solidFill>
              <a:srgbClr val="3366FF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550984" name="Rectangle 72"/>
          <p:cNvSpPr>
            <a:spLocks noChangeArrowheads="1"/>
          </p:cNvSpPr>
          <p:nvPr/>
        </p:nvSpPr>
        <p:spPr bwMode="auto">
          <a:xfrm>
            <a:off x="5994400" y="1225550"/>
            <a:ext cx="330200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SzPct val="80000"/>
              <a:buFont typeface="Arial" charset="0"/>
              <a:buNone/>
            </a:pPr>
            <a:r>
              <a:rPr lang="en-US" sz="1800">
                <a:solidFill>
                  <a:srgbClr val="000066"/>
                </a:solidFill>
              </a:rPr>
              <a:t>Decreasing –ve velocity</a:t>
            </a:r>
            <a:r>
              <a:rPr lang="en-US" sz="2000">
                <a:solidFill>
                  <a:srgbClr val="000066"/>
                </a:solidFill>
              </a:rPr>
              <a:t> </a:t>
            </a:r>
          </a:p>
        </p:txBody>
      </p:sp>
      <p:grpSp>
        <p:nvGrpSpPr>
          <p:cNvPr id="821276" name="Group 73"/>
          <p:cNvGrpSpPr>
            <a:grpSpLocks/>
          </p:cNvGrpSpPr>
          <p:nvPr/>
        </p:nvGrpSpPr>
        <p:grpSpPr bwMode="auto">
          <a:xfrm>
            <a:off x="63500" y="3417888"/>
            <a:ext cx="2763838" cy="1177925"/>
            <a:chOff x="3841" y="3118"/>
            <a:chExt cx="1741" cy="742"/>
          </a:xfrm>
        </p:grpSpPr>
        <p:sp>
          <p:nvSpPr>
            <p:cNvPr id="821284" name="Line 74"/>
            <p:cNvSpPr>
              <a:spLocks noChangeShapeType="1"/>
            </p:cNvSpPr>
            <p:nvPr/>
          </p:nvSpPr>
          <p:spPr bwMode="auto">
            <a:xfrm>
              <a:off x="4212" y="3582"/>
              <a:ext cx="1157" cy="1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triangl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821285" name="Rectangle 75"/>
            <p:cNvSpPr>
              <a:spLocks noChangeArrowheads="1"/>
            </p:cNvSpPr>
            <p:nvPr/>
          </p:nvSpPr>
          <p:spPr bwMode="auto">
            <a:xfrm>
              <a:off x="5290" y="3446"/>
              <a:ext cx="292" cy="2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marL="179388" lvl="1" indent="1588">
                <a:lnSpc>
                  <a:spcPct val="110000"/>
                </a:lnSpc>
              </a:pPr>
              <a:r>
                <a:rPr lang="en-US" sz="1800" b="1" i="1">
                  <a:solidFill>
                    <a:srgbClr val="000066"/>
                  </a:solidFill>
                  <a:latin typeface="Times New Roman" pitchFamily="18" charset="0"/>
                </a:rPr>
                <a:t>t</a:t>
              </a:r>
            </a:p>
          </p:txBody>
        </p:sp>
        <p:sp>
          <p:nvSpPr>
            <p:cNvPr id="821286" name="Rectangle 76"/>
            <p:cNvSpPr>
              <a:spLocks noChangeArrowheads="1"/>
            </p:cNvSpPr>
            <p:nvPr/>
          </p:nvSpPr>
          <p:spPr bwMode="auto">
            <a:xfrm>
              <a:off x="3841" y="3118"/>
              <a:ext cx="377" cy="2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marL="179388" lvl="1" indent="1588">
                <a:lnSpc>
                  <a:spcPct val="110000"/>
                </a:lnSpc>
              </a:pPr>
              <a:r>
                <a:rPr lang="en-US" sz="1800" b="1" i="1">
                  <a:solidFill>
                    <a:srgbClr val="000066"/>
                  </a:solidFill>
                  <a:latin typeface="Times New Roman" pitchFamily="18" charset="0"/>
                </a:rPr>
                <a:t>v</a:t>
              </a:r>
              <a:r>
                <a:rPr lang="en-US" sz="1800" b="1" i="1" baseline="-25000">
                  <a:solidFill>
                    <a:srgbClr val="000066"/>
                  </a:solidFill>
                  <a:latin typeface="Times New Roman" pitchFamily="18" charset="0"/>
                </a:rPr>
                <a:t>s</a:t>
              </a:r>
              <a:endParaRPr lang="en-US" sz="1800" b="1" i="1">
                <a:solidFill>
                  <a:srgbClr val="000066"/>
                </a:solidFill>
                <a:latin typeface="Times New Roman" pitchFamily="18" charset="0"/>
              </a:endParaRPr>
            </a:p>
          </p:txBody>
        </p:sp>
        <p:sp>
          <p:nvSpPr>
            <p:cNvPr id="821287" name="Line 77"/>
            <p:cNvSpPr>
              <a:spLocks noChangeShapeType="1"/>
            </p:cNvSpPr>
            <p:nvPr/>
          </p:nvSpPr>
          <p:spPr bwMode="auto">
            <a:xfrm flipV="1">
              <a:off x="4214" y="3242"/>
              <a:ext cx="1" cy="618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triangl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821288" name="Rectangle 78"/>
            <p:cNvSpPr>
              <a:spLocks noChangeArrowheads="1"/>
            </p:cNvSpPr>
            <p:nvPr/>
          </p:nvSpPr>
          <p:spPr bwMode="auto">
            <a:xfrm>
              <a:off x="3904" y="3427"/>
              <a:ext cx="377" cy="2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marL="179388" lvl="1" indent="1588">
                <a:lnSpc>
                  <a:spcPct val="110000"/>
                </a:lnSpc>
              </a:pPr>
              <a:r>
                <a:rPr lang="en-US" sz="1800" b="1">
                  <a:solidFill>
                    <a:srgbClr val="000066"/>
                  </a:solidFill>
                  <a:latin typeface="Times New Roman" pitchFamily="18" charset="0"/>
                </a:rPr>
                <a:t>0</a:t>
              </a:r>
            </a:p>
          </p:txBody>
        </p:sp>
      </p:grpSp>
      <p:grpSp>
        <p:nvGrpSpPr>
          <p:cNvPr id="821277" name="Group 80"/>
          <p:cNvGrpSpPr>
            <a:grpSpLocks/>
          </p:cNvGrpSpPr>
          <p:nvPr/>
        </p:nvGrpSpPr>
        <p:grpSpPr bwMode="auto">
          <a:xfrm>
            <a:off x="6100763" y="3360738"/>
            <a:ext cx="2763837" cy="1233487"/>
            <a:chOff x="1930" y="2117"/>
            <a:chExt cx="1741" cy="777"/>
          </a:xfrm>
        </p:grpSpPr>
        <p:sp>
          <p:nvSpPr>
            <p:cNvPr id="821278" name="Line 81"/>
            <p:cNvSpPr>
              <a:spLocks noChangeShapeType="1"/>
            </p:cNvSpPr>
            <p:nvPr/>
          </p:nvSpPr>
          <p:spPr bwMode="auto">
            <a:xfrm>
              <a:off x="2301" y="2434"/>
              <a:ext cx="1157" cy="1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triangl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821279" name="Rectangle 82"/>
            <p:cNvSpPr>
              <a:spLocks noChangeArrowheads="1"/>
            </p:cNvSpPr>
            <p:nvPr/>
          </p:nvSpPr>
          <p:spPr bwMode="auto">
            <a:xfrm>
              <a:off x="3379" y="2298"/>
              <a:ext cx="292" cy="2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marL="179388" lvl="1" indent="1588">
                <a:lnSpc>
                  <a:spcPct val="110000"/>
                </a:lnSpc>
              </a:pPr>
              <a:r>
                <a:rPr lang="en-US" sz="1800" b="1" i="1">
                  <a:solidFill>
                    <a:srgbClr val="000066"/>
                  </a:solidFill>
                  <a:latin typeface="Times New Roman" pitchFamily="18" charset="0"/>
                </a:rPr>
                <a:t>t</a:t>
              </a:r>
            </a:p>
          </p:txBody>
        </p:sp>
        <p:sp>
          <p:nvSpPr>
            <p:cNvPr id="821280" name="Rectangle 83"/>
            <p:cNvSpPr>
              <a:spLocks noChangeArrowheads="1"/>
            </p:cNvSpPr>
            <p:nvPr/>
          </p:nvSpPr>
          <p:spPr bwMode="auto">
            <a:xfrm>
              <a:off x="1930" y="2117"/>
              <a:ext cx="377" cy="2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marL="179388" lvl="1" indent="1588">
                <a:lnSpc>
                  <a:spcPct val="110000"/>
                </a:lnSpc>
              </a:pPr>
              <a:r>
                <a:rPr lang="en-US" sz="1800" b="1" i="1">
                  <a:solidFill>
                    <a:srgbClr val="000066"/>
                  </a:solidFill>
                  <a:latin typeface="Times New Roman" pitchFamily="18" charset="0"/>
                </a:rPr>
                <a:t>v</a:t>
              </a:r>
              <a:r>
                <a:rPr lang="en-US" sz="1800" b="1" i="1" baseline="-25000">
                  <a:solidFill>
                    <a:srgbClr val="000066"/>
                  </a:solidFill>
                  <a:latin typeface="Times New Roman" pitchFamily="18" charset="0"/>
                </a:rPr>
                <a:t>s</a:t>
              </a:r>
              <a:endParaRPr lang="en-US" sz="1800" b="1" i="1">
                <a:solidFill>
                  <a:srgbClr val="000066"/>
                </a:solidFill>
                <a:latin typeface="Times New Roman" pitchFamily="18" charset="0"/>
              </a:endParaRPr>
            </a:p>
          </p:txBody>
        </p:sp>
        <p:sp>
          <p:nvSpPr>
            <p:cNvPr id="821281" name="Line 84"/>
            <p:cNvSpPr>
              <a:spLocks noChangeShapeType="1"/>
            </p:cNvSpPr>
            <p:nvPr/>
          </p:nvSpPr>
          <p:spPr bwMode="auto">
            <a:xfrm flipV="1">
              <a:off x="2303" y="2276"/>
              <a:ext cx="1" cy="618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triangl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821282" name="Rectangle 85"/>
            <p:cNvSpPr>
              <a:spLocks noChangeArrowheads="1"/>
            </p:cNvSpPr>
            <p:nvPr/>
          </p:nvSpPr>
          <p:spPr bwMode="auto">
            <a:xfrm>
              <a:off x="1973" y="2328"/>
              <a:ext cx="377" cy="2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marL="179388" lvl="1" indent="1588">
                <a:lnSpc>
                  <a:spcPct val="110000"/>
                </a:lnSpc>
              </a:pPr>
              <a:r>
                <a:rPr lang="en-US" sz="1800" b="1" i="1">
                  <a:solidFill>
                    <a:srgbClr val="000066"/>
                  </a:solidFill>
                  <a:latin typeface="Times New Roman" pitchFamily="18" charset="0"/>
                </a:rPr>
                <a:t>v</a:t>
              </a:r>
              <a:r>
                <a:rPr lang="en-US" sz="1800" b="1" baseline="-25000">
                  <a:solidFill>
                    <a:srgbClr val="000066"/>
                  </a:solidFill>
                  <a:latin typeface="Times New Roman" pitchFamily="18" charset="0"/>
                </a:rPr>
                <a:t>f</a:t>
              </a:r>
              <a:r>
                <a:rPr lang="en-US" sz="1800" b="1" i="1" baseline="-25000">
                  <a:solidFill>
                    <a:srgbClr val="000066"/>
                  </a:solidFill>
                  <a:latin typeface="Times New Roman" pitchFamily="18" charset="0"/>
                </a:rPr>
                <a:t>s</a:t>
              </a:r>
              <a:endParaRPr lang="en-US" sz="1800" b="1" i="1">
                <a:solidFill>
                  <a:srgbClr val="000066"/>
                </a:solidFill>
                <a:latin typeface="Times New Roman" pitchFamily="18" charset="0"/>
              </a:endParaRPr>
            </a:p>
          </p:txBody>
        </p:sp>
        <p:sp>
          <p:nvSpPr>
            <p:cNvPr id="821283" name="Rectangle 86"/>
            <p:cNvSpPr>
              <a:spLocks noChangeArrowheads="1"/>
            </p:cNvSpPr>
            <p:nvPr/>
          </p:nvSpPr>
          <p:spPr bwMode="auto">
            <a:xfrm>
              <a:off x="1973" y="2602"/>
              <a:ext cx="377" cy="2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marL="179388" lvl="1" indent="1588">
                <a:lnSpc>
                  <a:spcPct val="110000"/>
                </a:lnSpc>
              </a:pPr>
              <a:r>
                <a:rPr lang="en-US" sz="1800" b="1" i="1">
                  <a:solidFill>
                    <a:srgbClr val="000066"/>
                  </a:solidFill>
                  <a:latin typeface="Times New Roman" pitchFamily="18" charset="0"/>
                </a:rPr>
                <a:t>v</a:t>
              </a:r>
              <a:r>
                <a:rPr lang="en-US" sz="1800" b="1" baseline="-25000">
                  <a:solidFill>
                    <a:srgbClr val="000066"/>
                  </a:solidFill>
                  <a:latin typeface="Times New Roman" pitchFamily="18" charset="0"/>
                </a:rPr>
                <a:t>i</a:t>
              </a:r>
              <a:r>
                <a:rPr lang="en-US" sz="1800" b="1" i="1" baseline="-25000">
                  <a:solidFill>
                    <a:srgbClr val="000066"/>
                  </a:solidFill>
                  <a:latin typeface="Times New Roman" pitchFamily="18" charset="0"/>
                </a:rPr>
                <a:t>s</a:t>
              </a:r>
              <a:endParaRPr lang="en-US" sz="1800" b="1" i="1">
                <a:solidFill>
                  <a:srgbClr val="000066"/>
                </a:solidFill>
                <a:latin typeface="Times New Roman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09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3000"/>
                                        <p:tgtEl>
                                          <p:spTgt spid="5509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09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09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3000"/>
                                        <p:tgtEl>
                                          <p:spTgt spid="5509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09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3000"/>
                                        <p:tgtEl>
                                          <p:spTgt spid="5509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09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3000"/>
                                        <p:tgtEl>
                                          <p:spTgt spid="5509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09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09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3000"/>
                                        <p:tgtEl>
                                          <p:spTgt spid="5509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09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3000"/>
                                        <p:tgtEl>
                                          <p:spTgt spid="5509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09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3000"/>
                                        <p:tgtEl>
                                          <p:spTgt spid="5509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09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09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3000"/>
                                        <p:tgtEl>
                                          <p:spTgt spid="5509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09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3000"/>
                                        <p:tgtEl>
                                          <p:spTgt spid="5509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0920" grpId="0" build="p"/>
      <p:bldP spid="550927" grpId="0" animBg="1"/>
      <p:bldP spid="550928" grpId="0" animBg="1"/>
      <p:bldP spid="550935" grpId="0" animBg="1"/>
      <p:bldP spid="550945" grpId="0"/>
      <p:bldP spid="550952" grpId="0" animBg="1"/>
      <p:bldP spid="550953" grpId="0" animBg="1"/>
      <p:bldP spid="550954" grpId="0" animBg="1"/>
      <p:bldP spid="550967" grpId="0" animBg="1"/>
      <p:bldP spid="550975" grpId="0" animBg="1"/>
      <p:bldP spid="550983" grpId="0" animBg="1"/>
      <p:bldP spid="55098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383" name="Rectangle 3"/>
          <p:cNvSpPr>
            <a:spLocks noGrp="1" noChangeArrowheads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PHY1012F</a:t>
            </a:r>
          </a:p>
        </p:txBody>
      </p:sp>
      <p:sp>
        <p:nvSpPr>
          <p:cNvPr id="314382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5AB540E-B6EC-451D-AB20-B6370EEA86C6}" type="slidenum">
              <a:rPr lang="en-US" smtClean="0">
                <a:latin typeface="Koala"/>
              </a:rPr>
              <a:pPr>
                <a:defRPr/>
              </a:pPr>
              <a:t>5</a:t>
            </a:fld>
            <a:endParaRPr lang="en-US" smtClean="0">
              <a:latin typeface="Koala"/>
            </a:endParaRPr>
          </a:p>
        </p:txBody>
      </p:sp>
      <p:sp>
        <p:nvSpPr>
          <p:cNvPr id="314385" name="Rectangle 2"/>
          <p:cNvSpPr>
            <a:spLocks noChangeArrowheads="1"/>
          </p:cNvSpPr>
          <p:nvPr/>
        </p:nvSpPr>
        <p:spPr bwMode="auto">
          <a:xfrm>
            <a:off x="179388" y="2328863"/>
            <a:ext cx="8774112" cy="828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714375" lvl="2" indent="-355600">
              <a:lnSpc>
                <a:spcPct val="110000"/>
              </a:lnSpc>
              <a:buFontTx/>
              <a:buBlip>
                <a:blip r:embed="rId4"/>
              </a:buBlip>
            </a:pPr>
            <a:r>
              <a:rPr lang="en-ZA" sz="2200">
                <a:solidFill>
                  <a:srgbClr val="000066"/>
                </a:solidFill>
              </a:rPr>
              <a:t>Vectors pointing to the right (or up) are positive; </a:t>
            </a:r>
            <a:br>
              <a:rPr lang="en-ZA" sz="2200">
                <a:solidFill>
                  <a:srgbClr val="000066"/>
                </a:solidFill>
              </a:rPr>
            </a:br>
            <a:r>
              <a:rPr lang="en-ZA" sz="2200">
                <a:solidFill>
                  <a:srgbClr val="000066"/>
                </a:solidFill>
              </a:rPr>
              <a:t>Vectors pointing to the left (or down) are negative.</a:t>
            </a:r>
            <a:endParaRPr lang="en-US" sz="2200">
              <a:solidFill>
                <a:srgbClr val="000066"/>
              </a:solidFill>
            </a:endParaRPr>
          </a:p>
        </p:txBody>
      </p:sp>
      <p:sp>
        <p:nvSpPr>
          <p:cNvPr id="314386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455613" y="565150"/>
            <a:ext cx="8231187" cy="655638"/>
          </a:xfrm>
        </p:spPr>
        <p:txBody>
          <a:bodyPr/>
          <a:lstStyle/>
          <a:p>
            <a:pPr eaLnBrk="1" hangingPunct="1"/>
            <a:r>
              <a:rPr lang="en-ZA" smtClean="0"/>
              <a:t>MOTION IN ONE DIMENSION</a:t>
            </a:r>
            <a:endParaRPr lang="en-US" smtClean="0"/>
          </a:p>
        </p:txBody>
      </p:sp>
      <p:sp>
        <p:nvSpPr>
          <p:cNvPr id="314387" name="Rectangle 4"/>
          <p:cNvSpPr>
            <a:spLocks noGrp="1" noChangeArrowheads="1"/>
          </p:cNvSpPr>
          <p:nvPr>
            <p:ph type="body" idx="4294967295"/>
          </p:nvPr>
        </p:nvSpPr>
        <p:spPr>
          <a:xfrm>
            <a:off x="179388" y="1343025"/>
            <a:ext cx="8774112" cy="895350"/>
          </a:xfrm>
        </p:spPr>
        <p:txBody>
          <a:bodyPr/>
          <a:lstStyle/>
          <a:p>
            <a:pPr lvl="1" indent="0" eaLnBrk="1" hangingPunct="1"/>
            <a:r>
              <a:rPr lang="en-ZA" smtClean="0"/>
              <a:t>We shall standardise on the following sign conventions for </a:t>
            </a:r>
            <a:r>
              <a:rPr lang="en-ZA" i="1" smtClean="0"/>
              <a:t>representing</a:t>
            </a:r>
            <a:r>
              <a:rPr lang="en-ZA" i="1" baseline="30000" smtClean="0"/>
              <a:t> </a:t>
            </a:r>
            <a:r>
              <a:rPr lang="en-ZA" smtClean="0"/>
              <a:t> directions:</a:t>
            </a:r>
            <a:endParaRPr lang="en-US" smtClean="0"/>
          </a:p>
        </p:txBody>
      </p:sp>
      <p:sp>
        <p:nvSpPr>
          <p:cNvPr id="314388" name="Line 5"/>
          <p:cNvSpPr>
            <a:spLocks noChangeShapeType="1"/>
          </p:cNvSpPr>
          <p:nvPr/>
        </p:nvSpPr>
        <p:spPr bwMode="auto">
          <a:xfrm flipV="1">
            <a:off x="4406900" y="3386138"/>
            <a:ext cx="0" cy="1985962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314389" name="Rectangle 6"/>
          <p:cNvSpPr>
            <a:spLocks noChangeArrowheads="1"/>
          </p:cNvSpPr>
          <p:nvPr/>
        </p:nvSpPr>
        <p:spPr bwMode="auto">
          <a:xfrm>
            <a:off x="3924300" y="3406775"/>
            <a:ext cx="663575" cy="39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 indent="1588">
              <a:lnSpc>
                <a:spcPct val="110000"/>
              </a:lnSpc>
            </a:pPr>
            <a:r>
              <a:rPr lang="en-US" sz="1800" b="1" i="1">
                <a:solidFill>
                  <a:srgbClr val="000066"/>
                </a:solidFill>
                <a:latin typeface="Times New Roman" pitchFamily="18" charset="0"/>
              </a:rPr>
              <a:t>y</a:t>
            </a:r>
          </a:p>
        </p:txBody>
      </p:sp>
      <p:sp>
        <p:nvSpPr>
          <p:cNvPr id="314390" name="Line 7"/>
          <p:cNvSpPr>
            <a:spLocks noChangeShapeType="1"/>
          </p:cNvSpPr>
          <p:nvPr/>
        </p:nvSpPr>
        <p:spPr bwMode="auto">
          <a:xfrm>
            <a:off x="1658938" y="4719638"/>
            <a:ext cx="5549900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314391" name="Rectangle 8"/>
          <p:cNvSpPr>
            <a:spLocks noChangeArrowheads="1"/>
          </p:cNvSpPr>
          <p:nvPr/>
        </p:nvSpPr>
        <p:spPr bwMode="auto">
          <a:xfrm>
            <a:off x="6697663" y="4686300"/>
            <a:ext cx="533400" cy="39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 indent="1588">
              <a:lnSpc>
                <a:spcPct val="110000"/>
              </a:lnSpc>
            </a:pPr>
            <a:r>
              <a:rPr lang="en-US" sz="1800" b="1" i="1">
                <a:solidFill>
                  <a:srgbClr val="000066"/>
                </a:solidFill>
                <a:latin typeface="Times New Roman" pitchFamily="18" charset="0"/>
              </a:rPr>
              <a:t>x</a:t>
            </a:r>
          </a:p>
        </p:txBody>
      </p:sp>
      <p:graphicFrame>
        <p:nvGraphicFramePr>
          <p:cNvPr id="314381" name="Object 13"/>
          <p:cNvGraphicFramePr>
            <a:graphicFrameLocks noChangeAspect="1"/>
          </p:cNvGraphicFramePr>
          <p:nvPr/>
        </p:nvGraphicFramePr>
        <p:xfrm>
          <a:off x="5529263" y="4165600"/>
          <a:ext cx="685800" cy="260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4393" name="Equation" r:id="rId5" imgW="685800" imgH="292100" progId="Equation.DSMT4">
                  <p:embed/>
                </p:oleObj>
              </mc:Choice>
              <mc:Fallback>
                <p:oleObj name="Equation" r:id="rId5" imgW="685800" imgH="2921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29263" y="4165600"/>
                        <a:ext cx="685800" cy="2603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4392" name="Line 10"/>
          <p:cNvSpPr>
            <a:spLocks noChangeShapeType="1"/>
          </p:cNvSpPr>
          <p:nvPr/>
        </p:nvSpPr>
        <p:spPr bwMode="auto">
          <a:xfrm rot="16200000" flipH="1">
            <a:off x="2898775" y="4657725"/>
            <a:ext cx="1155700" cy="0"/>
          </a:xfrm>
          <a:prstGeom prst="line">
            <a:avLst/>
          </a:prstGeom>
          <a:noFill/>
          <a:ln w="38100">
            <a:solidFill>
              <a:srgbClr val="FF9900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314393" name="Line 11"/>
          <p:cNvSpPr>
            <a:spLocks noChangeShapeType="1"/>
          </p:cNvSpPr>
          <p:nvPr/>
        </p:nvSpPr>
        <p:spPr bwMode="auto">
          <a:xfrm rot="-5400000">
            <a:off x="4668044" y="4366419"/>
            <a:ext cx="1503362" cy="0"/>
          </a:xfrm>
          <a:prstGeom prst="line">
            <a:avLst/>
          </a:prstGeom>
          <a:noFill/>
          <a:ln w="38100">
            <a:solidFill>
              <a:srgbClr val="00CC00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graphicFrame>
        <p:nvGraphicFramePr>
          <p:cNvPr id="2" name="Object 14"/>
          <p:cNvGraphicFramePr>
            <a:graphicFrameLocks noChangeAspect="1"/>
          </p:cNvGraphicFramePr>
          <p:nvPr/>
        </p:nvGraphicFramePr>
        <p:xfrm>
          <a:off x="2593975" y="4827588"/>
          <a:ext cx="698500" cy="261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4394" name="Equation" r:id="rId7" imgW="698197" imgH="291973" progId="Equation.DSMT4">
                  <p:embed/>
                </p:oleObj>
              </mc:Choice>
              <mc:Fallback>
                <p:oleObj name="Equation" r:id="rId7" imgW="698197" imgH="291973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3975" y="4827588"/>
                        <a:ext cx="698500" cy="2619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4394" name="Line 25"/>
          <p:cNvSpPr>
            <a:spLocks noChangeShapeType="1"/>
          </p:cNvSpPr>
          <p:nvPr/>
        </p:nvSpPr>
        <p:spPr bwMode="auto">
          <a:xfrm>
            <a:off x="4171950" y="4000500"/>
            <a:ext cx="2079625" cy="0"/>
          </a:xfrm>
          <a:prstGeom prst="line">
            <a:avLst/>
          </a:prstGeom>
          <a:noFill/>
          <a:ln w="38100">
            <a:solidFill>
              <a:srgbClr val="00CC00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314395" name="Line 26"/>
          <p:cNvSpPr>
            <a:spLocks noChangeShapeType="1"/>
          </p:cNvSpPr>
          <p:nvPr/>
        </p:nvSpPr>
        <p:spPr bwMode="auto">
          <a:xfrm flipH="1">
            <a:off x="2320925" y="4494213"/>
            <a:ext cx="2459038" cy="0"/>
          </a:xfrm>
          <a:prstGeom prst="line">
            <a:avLst/>
          </a:prstGeom>
          <a:noFill/>
          <a:ln w="38100">
            <a:solidFill>
              <a:srgbClr val="FF9900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179388" y="5529263"/>
            <a:ext cx="8774112" cy="828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074738" lvl="2" indent="-715963">
              <a:lnSpc>
                <a:spcPct val="110000"/>
              </a:lnSpc>
            </a:pPr>
            <a:r>
              <a:rPr lang="en-ZA" sz="2200">
                <a:solidFill>
                  <a:srgbClr val="000066"/>
                </a:solidFill>
              </a:rPr>
              <a:t>NB:	The signs represent the </a:t>
            </a:r>
            <a:r>
              <a:rPr lang="en-ZA" sz="2200" i="1">
                <a:solidFill>
                  <a:srgbClr val="000066"/>
                </a:solidFill>
              </a:rPr>
              <a:t>directions</a:t>
            </a:r>
            <a:r>
              <a:rPr lang="en-ZA" sz="2200">
                <a:solidFill>
                  <a:srgbClr val="000066"/>
                </a:solidFill>
              </a:rPr>
              <a:t>.  </a:t>
            </a:r>
            <a:br>
              <a:rPr lang="en-ZA" sz="2200">
                <a:solidFill>
                  <a:srgbClr val="000066"/>
                </a:solidFill>
              </a:rPr>
            </a:br>
            <a:r>
              <a:rPr lang="en-ZA" sz="2200">
                <a:solidFill>
                  <a:srgbClr val="000066"/>
                </a:solidFill>
              </a:rPr>
              <a:t>The </a:t>
            </a:r>
            <a:r>
              <a:rPr lang="en-ZA" sz="2200" i="1">
                <a:solidFill>
                  <a:srgbClr val="000066"/>
                </a:solidFill>
              </a:rPr>
              <a:t>magnitudes</a:t>
            </a:r>
            <a:r>
              <a:rPr lang="en-ZA" sz="2200" i="1" baseline="30000">
                <a:solidFill>
                  <a:srgbClr val="000066"/>
                </a:solidFill>
              </a:rPr>
              <a:t> </a:t>
            </a:r>
            <a:r>
              <a:rPr lang="en-ZA" sz="2200">
                <a:solidFill>
                  <a:srgbClr val="000066"/>
                </a:solidFill>
              </a:rPr>
              <a:t> of vectors can never be negative!</a:t>
            </a:r>
            <a:endParaRPr lang="en-US" sz="2200">
              <a:solidFill>
                <a:srgbClr val="000066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4795" name="Rectangle 3"/>
          <p:cNvSpPr>
            <a:spLocks noGrp="1" noChangeArrowheads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PHY1012F</a:t>
            </a:r>
          </a:p>
        </p:txBody>
      </p:sp>
      <p:sp>
        <p:nvSpPr>
          <p:cNvPr id="9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BA87D48-9CB7-4841-B1F5-7A568050E60E}" type="slidenum">
              <a:rPr lang="en-US" smtClean="0">
                <a:latin typeface="Koala"/>
              </a:rPr>
              <a:pPr>
                <a:defRPr/>
              </a:pPr>
              <a:t>50</a:t>
            </a:fld>
            <a:endParaRPr lang="en-US" smtClean="0">
              <a:latin typeface="Koala"/>
            </a:endParaRPr>
          </a:p>
        </p:txBody>
      </p:sp>
      <p:sp>
        <p:nvSpPr>
          <p:cNvPr id="544791" name="Freeform 23"/>
          <p:cNvSpPr>
            <a:spLocks/>
          </p:cNvSpPr>
          <p:nvPr/>
        </p:nvSpPr>
        <p:spPr bwMode="auto">
          <a:xfrm>
            <a:off x="5935663" y="1895475"/>
            <a:ext cx="1695450" cy="1509713"/>
          </a:xfrm>
          <a:custGeom>
            <a:avLst/>
            <a:gdLst>
              <a:gd name="T0" fmla="*/ 0 w 1068"/>
              <a:gd name="T1" fmla="*/ 2147483647 h 951"/>
              <a:gd name="T2" fmla="*/ 2147483647 w 1068"/>
              <a:gd name="T3" fmla="*/ 0 h 951"/>
              <a:gd name="T4" fmla="*/ 2147483647 w 1068"/>
              <a:gd name="T5" fmla="*/ 2147483647 h 951"/>
              <a:gd name="T6" fmla="*/ 0 w 1068"/>
              <a:gd name="T7" fmla="*/ 2147483647 h 951"/>
              <a:gd name="T8" fmla="*/ 0 w 1068"/>
              <a:gd name="T9" fmla="*/ 2147483647 h 95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068"/>
              <a:gd name="T16" fmla="*/ 0 h 951"/>
              <a:gd name="T17" fmla="*/ 1068 w 1068"/>
              <a:gd name="T18" fmla="*/ 951 h 951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068" h="951">
                <a:moveTo>
                  <a:pt x="0" y="702"/>
                </a:moveTo>
                <a:lnTo>
                  <a:pt x="1068" y="0"/>
                </a:lnTo>
                <a:lnTo>
                  <a:pt x="1068" y="951"/>
                </a:lnTo>
                <a:lnTo>
                  <a:pt x="0" y="951"/>
                </a:lnTo>
                <a:lnTo>
                  <a:pt x="0" y="702"/>
                </a:lnTo>
                <a:close/>
              </a:path>
            </a:pathLst>
          </a:custGeom>
          <a:solidFill>
            <a:srgbClr val="3366FF">
              <a:alpha val="25098"/>
            </a:srgbClr>
          </a:solidFill>
          <a:ln w="31750">
            <a:noFill/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54479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z="2800" smtClean="0"/>
              <a:t>KINEMATIC EQUATIONS OF CONSTANT </a:t>
            </a:r>
            <a:r>
              <a:rPr lang="en-US" sz="2800" b="1" i="1" smtClean="0">
                <a:latin typeface="Times New Roman" pitchFamily="18" charset="0"/>
              </a:rPr>
              <a:t>a</a:t>
            </a:r>
          </a:p>
        </p:txBody>
      </p:sp>
      <p:sp>
        <p:nvSpPr>
          <p:cNvPr id="54477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79388" y="1343025"/>
            <a:ext cx="3771900" cy="493713"/>
          </a:xfrm>
        </p:spPr>
        <p:txBody>
          <a:bodyPr/>
          <a:lstStyle/>
          <a:p>
            <a:pPr lvl="1" indent="0" eaLnBrk="1" hangingPunct="1"/>
            <a:r>
              <a:rPr lang="en-US" smtClean="0"/>
              <a:t>By definition, </a:t>
            </a:r>
          </a:p>
        </p:txBody>
      </p:sp>
      <p:sp>
        <p:nvSpPr>
          <p:cNvPr id="544799" name="Rectangle 4"/>
          <p:cNvSpPr>
            <a:spLocks noChangeArrowheads="1"/>
          </p:cNvSpPr>
          <p:nvPr/>
        </p:nvSpPr>
        <p:spPr bwMode="auto">
          <a:xfrm>
            <a:off x="4835525" y="1190625"/>
            <a:ext cx="10414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>
              <a:lnSpc>
                <a:spcPct val="105000"/>
              </a:lnSpc>
            </a:pPr>
            <a:r>
              <a:rPr lang="en-GB" sz="1800" b="1" i="1">
                <a:solidFill>
                  <a:srgbClr val="000000"/>
                </a:solidFill>
                <a:latin typeface="Times New Roman" pitchFamily="18" charset="0"/>
              </a:rPr>
              <a:t>v</a:t>
            </a:r>
            <a:r>
              <a:rPr lang="en-GB" sz="1800" b="1" i="1" baseline="-25000">
                <a:solidFill>
                  <a:srgbClr val="000000"/>
                </a:solidFill>
                <a:latin typeface="Times New Roman" pitchFamily="18" charset="0"/>
              </a:rPr>
              <a:t>s</a:t>
            </a:r>
            <a:r>
              <a:rPr lang="en-GB" sz="1800" b="1" i="1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GB" sz="1800" b="1">
                <a:solidFill>
                  <a:srgbClr val="000000"/>
                </a:solidFill>
                <a:latin typeface="Times New Roman" pitchFamily="18" charset="0"/>
              </a:rPr>
              <a:t>(m/s)</a:t>
            </a:r>
            <a:endParaRPr lang="en-US" sz="1800" b="1" i="1" baseline="-250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544800" name="Rectangle 5"/>
          <p:cNvSpPr>
            <a:spLocks noChangeArrowheads="1"/>
          </p:cNvSpPr>
          <p:nvPr/>
        </p:nvSpPr>
        <p:spPr bwMode="auto">
          <a:xfrm>
            <a:off x="8464550" y="3186113"/>
            <a:ext cx="592138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lnSpc>
                <a:spcPct val="105000"/>
              </a:lnSpc>
            </a:pPr>
            <a:r>
              <a:rPr lang="en-GB" sz="1800" b="1" i="1">
                <a:solidFill>
                  <a:srgbClr val="000000"/>
                </a:solidFill>
                <a:latin typeface="Times New Roman" pitchFamily="18" charset="0"/>
              </a:rPr>
              <a:t>t </a:t>
            </a:r>
            <a:r>
              <a:rPr lang="en-GB" sz="1800" b="1">
                <a:solidFill>
                  <a:srgbClr val="000000"/>
                </a:solidFill>
                <a:latin typeface="Times New Roman" pitchFamily="18" charset="0"/>
              </a:rPr>
              <a:t>(s)</a:t>
            </a:r>
            <a:endParaRPr lang="en-US" sz="1800" b="1" i="1" baseline="-250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544801" name="Rectangle 6"/>
          <p:cNvSpPr>
            <a:spLocks noChangeArrowheads="1"/>
          </p:cNvSpPr>
          <p:nvPr/>
        </p:nvSpPr>
        <p:spPr bwMode="auto">
          <a:xfrm>
            <a:off x="4648200" y="1590675"/>
            <a:ext cx="51752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>
              <a:lnSpc>
                <a:spcPct val="105000"/>
              </a:lnSpc>
            </a:pPr>
            <a:r>
              <a:rPr lang="en-GB" sz="2400" b="1" i="1">
                <a:solidFill>
                  <a:srgbClr val="000000"/>
                </a:solidFill>
                <a:latin typeface="Times New Roman" pitchFamily="18" charset="0"/>
              </a:rPr>
              <a:t>v</a:t>
            </a:r>
            <a:r>
              <a:rPr lang="en-GB" sz="2400" b="1" baseline="-25000">
                <a:solidFill>
                  <a:srgbClr val="000000"/>
                </a:solidFill>
                <a:latin typeface="Times New Roman" pitchFamily="18" charset="0"/>
              </a:rPr>
              <a:t>f</a:t>
            </a:r>
            <a:r>
              <a:rPr lang="en-GB" sz="2400" b="1" i="1" baseline="-25000">
                <a:solidFill>
                  <a:srgbClr val="000000"/>
                </a:solidFill>
                <a:latin typeface="Times New Roman" pitchFamily="18" charset="0"/>
              </a:rPr>
              <a:t>s</a:t>
            </a:r>
            <a:endParaRPr lang="en-US" sz="2400" b="1" i="1" baseline="-250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544802" name="Rectangle 7"/>
          <p:cNvSpPr>
            <a:spLocks noChangeArrowheads="1"/>
          </p:cNvSpPr>
          <p:nvPr/>
        </p:nvSpPr>
        <p:spPr bwMode="auto">
          <a:xfrm>
            <a:off x="4648200" y="2714625"/>
            <a:ext cx="51752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>
              <a:lnSpc>
                <a:spcPct val="105000"/>
              </a:lnSpc>
            </a:pPr>
            <a:r>
              <a:rPr lang="en-GB" sz="2400" b="1" i="1">
                <a:solidFill>
                  <a:srgbClr val="000000"/>
                </a:solidFill>
                <a:latin typeface="Times New Roman" pitchFamily="18" charset="0"/>
              </a:rPr>
              <a:t>v</a:t>
            </a:r>
            <a:r>
              <a:rPr lang="en-GB" sz="2400" b="1" baseline="-25000">
                <a:solidFill>
                  <a:srgbClr val="000000"/>
                </a:solidFill>
                <a:latin typeface="Times New Roman" pitchFamily="18" charset="0"/>
              </a:rPr>
              <a:t>i</a:t>
            </a:r>
            <a:r>
              <a:rPr lang="en-GB" sz="2400" b="1" i="1" baseline="-25000">
                <a:solidFill>
                  <a:srgbClr val="000000"/>
                </a:solidFill>
                <a:latin typeface="Times New Roman" pitchFamily="18" charset="0"/>
              </a:rPr>
              <a:t>s</a:t>
            </a:r>
            <a:endParaRPr lang="en-US" sz="2400" b="1" i="1" baseline="-25000">
              <a:solidFill>
                <a:srgbClr val="000000"/>
              </a:solidFill>
              <a:latin typeface="Times New Roman" pitchFamily="18" charset="0"/>
            </a:endParaRPr>
          </a:p>
        </p:txBody>
      </p:sp>
      <p:grpSp>
        <p:nvGrpSpPr>
          <p:cNvPr id="544803" name="Group 8"/>
          <p:cNvGrpSpPr>
            <a:grpSpLocks/>
          </p:cNvGrpSpPr>
          <p:nvPr/>
        </p:nvGrpSpPr>
        <p:grpSpPr bwMode="auto">
          <a:xfrm>
            <a:off x="5230813" y="1568450"/>
            <a:ext cx="3240087" cy="1838325"/>
            <a:chOff x="3476" y="1102"/>
            <a:chExt cx="1603" cy="964"/>
          </a:xfrm>
        </p:grpSpPr>
        <p:sp>
          <p:nvSpPr>
            <p:cNvPr id="544827" name="Line 9"/>
            <p:cNvSpPr>
              <a:spLocks noChangeShapeType="1"/>
            </p:cNvSpPr>
            <p:nvPr/>
          </p:nvSpPr>
          <p:spPr bwMode="auto">
            <a:xfrm>
              <a:off x="3476" y="1102"/>
              <a:ext cx="0" cy="958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 type="triangle" w="lg" len="lg"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544828" name="Line 10"/>
            <p:cNvSpPr>
              <a:spLocks noChangeShapeType="1"/>
            </p:cNvSpPr>
            <p:nvPr/>
          </p:nvSpPr>
          <p:spPr bwMode="auto">
            <a:xfrm>
              <a:off x="3476" y="2066"/>
              <a:ext cx="1603" cy="0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triangl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</p:grpSp>
      <p:sp>
        <p:nvSpPr>
          <p:cNvPr id="544779" name="Line 11"/>
          <p:cNvSpPr>
            <a:spLocks noChangeShapeType="1"/>
          </p:cNvSpPr>
          <p:nvPr/>
        </p:nvSpPr>
        <p:spPr bwMode="auto">
          <a:xfrm flipV="1">
            <a:off x="5934075" y="2811463"/>
            <a:ext cx="0" cy="942975"/>
          </a:xfrm>
          <a:prstGeom prst="line">
            <a:avLst/>
          </a:prstGeom>
          <a:noFill/>
          <a:ln w="15875">
            <a:solidFill>
              <a:schemeClr val="bg2"/>
            </a:solidFill>
            <a:prstDash val="dash"/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544780" name="Line 12"/>
          <p:cNvSpPr>
            <a:spLocks noChangeShapeType="1"/>
          </p:cNvSpPr>
          <p:nvPr/>
        </p:nvSpPr>
        <p:spPr bwMode="auto">
          <a:xfrm flipV="1">
            <a:off x="7634288" y="1722438"/>
            <a:ext cx="0" cy="2041525"/>
          </a:xfrm>
          <a:prstGeom prst="line">
            <a:avLst/>
          </a:prstGeom>
          <a:noFill/>
          <a:ln w="15875">
            <a:solidFill>
              <a:schemeClr val="bg2"/>
            </a:solidFill>
            <a:prstDash val="dash"/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544782" name="Line 14"/>
          <p:cNvSpPr>
            <a:spLocks noChangeShapeType="1"/>
          </p:cNvSpPr>
          <p:nvPr/>
        </p:nvSpPr>
        <p:spPr bwMode="auto">
          <a:xfrm rot="16200000" flipV="1">
            <a:off x="6737350" y="266700"/>
            <a:ext cx="0" cy="3257550"/>
          </a:xfrm>
          <a:prstGeom prst="line">
            <a:avLst/>
          </a:prstGeom>
          <a:noFill/>
          <a:ln w="15875">
            <a:solidFill>
              <a:schemeClr val="bg2"/>
            </a:solidFill>
            <a:prstDash val="dash"/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544783" name="Line 15"/>
          <p:cNvSpPr>
            <a:spLocks noChangeShapeType="1"/>
          </p:cNvSpPr>
          <p:nvPr/>
        </p:nvSpPr>
        <p:spPr bwMode="auto">
          <a:xfrm rot="16200000" flipV="1">
            <a:off x="6737350" y="1379538"/>
            <a:ext cx="0" cy="3257550"/>
          </a:xfrm>
          <a:prstGeom prst="line">
            <a:avLst/>
          </a:prstGeom>
          <a:noFill/>
          <a:ln w="15875">
            <a:solidFill>
              <a:schemeClr val="bg2"/>
            </a:solidFill>
            <a:prstDash val="dash"/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544784" name="Line 16"/>
          <p:cNvSpPr>
            <a:spLocks noChangeShapeType="1"/>
          </p:cNvSpPr>
          <p:nvPr/>
        </p:nvSpPr>
        <p:spPr bwMode="auto">
          <a:xfrm flipV="1">
            <a:off x="5922963" y="1892300"/>
            <a:ext cx="1719262" cy="1123950"/>
          </a:xfrm>
          <a:prstGeom prst="line">
            <a:avLst/>
          </a:prstGeom>
          <a:noFill/>
          <a:ln w="31750">
            <a:solidFill>
              <a:srgbClr val="00CC00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544809" name="Rectangle 17"/>
          <p:cNvSpPr>
            <a:spLocks noChangeArrowheads="1"/>
          </p:cNvSpPr>
          <p:nvPr/>
        </p:nvSpPr>
        <p:spPr bwMode="auto">
          <a:xfrm>
            <a:off x="7581900" y="3321050"/>
            <a:ext cx="51752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>
              <a:lnSpc>
                <a:spcPct val="105000"/>
              </a:lnSpc>
            </a:pPr>
            <a:r>
              <a:rPr lang="en-GB" sz="2400" b="1" i="1">
                <a:solidFill>
                  <a:srgbClr val="000000"/>
                </a:solidFill>
                <a:latin typeface="Times New Roman" pitchFamily="18" charset="0"/>
              </a:rPr>
              <a:t>t</a:t>
            </a:r>
            <a:r>
              <a:rPr lang="en-GB" sz="2400" b="1" baseline="-25000">
                <a:solidFill>
                  <a:srgbClr val="000000"/>
                </a:solidFill>
                <a:latin typeface="Times New Roman" pitchFamily="18" charset="0"/>
              </a:rPr>
              <a:t>f</a:t>
            </a:r>
            <a:endParaRPr lang="en-US" sz="2400" b="1" baseline="-250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544810" name="Rectangle 18"/>
          <p:cNvSpPr>
            <a:spLocks noChangeArrowheads="1"/>
          </p:cNvSpPr>
          <p:nvPr/>
        </p:nvSpPr>
        <p:spPr bwMode="auto">
          <a:xfrm>
            <a:off x="5505450" y="3321050"/>
            <a:ext cx="51752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>
              <a:lnSpc>
                <a:spcPct val="105000"/>
              </a:lnSpc>
            </a:pPr>
            <a:r>
              <a:rPr lang="en-GB" sz="2400" b="1" i="1">
                <a:solidFill>
                  <a:srgbClr val="000000"/>
                </a:solidFill>
                <a:latin typeface="Times New Roman" pitchFamily="18" charset="0"/>
              </a:rPr>
              <a:t>t</a:t>
            </a:r>
            <a:r>
              <a:rPr lang="en-GB" sz="2400" b="1" baseline="-25000">
                <a:solidFill>
                  <a:srgbClr val="000000"/>
                </a:solidFill>
                <a:latin typeface="Times New Roman" pitchFamily="18" charset="0"/>
              </a:rPr>
              <a:t>i</a:t>
            </a:r>
            <a:endParaRPr lang="en-US" sz="2400" b="1" baseline="-250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544787" name="Rectangle 19"/>
          <p:cNvSpPr>
            <a:spLocks noChangeArrowheads="1"/>
          </p:cNvSpPr>
          <p:nvPr/>
        </p:nvSpPr>
        <p:spPr bwMode="auto">
          <a:xfrm>
            <a:off x="6551613" y="3543300"/>
            <a:ext cx="554037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marL="179388" lvl="1">
              <a:lnSpc>
                <a:spcPct val="110000"/>
              </a:lnSpc>
              <a:buSzPct val="80000"/>
              <a:buFont typeface="Arial" charset="0"/>
              <a:buNone/>
            </a:pPr>
            <a:r>
              <a:rPr lang="en-ZA" sz="2200" b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</a:t>
            </a:r>
            <a:r>
              <a:rPr lang="en-ZA" sz="2200" b="1" i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t</a:t>
            </a:r>
            <a:endParaRPr lang="en-ZA" sz="2200" b="1">
              <a:solidFill>
                <a:srgbClr val="000066"/>
              </a:solidFill>
              <a:latin typeface="Times New Roman" pitchFamily="18" charset="0"/>
              <a:sym typeface="Symbol" pitchFamily="18" charset="2"/>
            </a:endParaRPr>
          </a:p>
        </p:txBody>
      </p:sp>
      <p:sp>
        <p:nvSpPr>
          <p:cNvPr id="544788" name="Line 20"/>
          <p:cNvSpPr>
            <a:spLocks noChangeShapeType="1"/>
          </p:cNvSpPr>
          <p:nvPr/>
        </p:nvSpPr>
        <p:spPr bwMode="auto">
          <a:xfrm rot="-5400000">
            <a:off x="6785769" y="2715419"/>
            <a:ext cx="0" cy="1703388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 type="arrow" w="lg" len="lg"/>
            <a:tailEnd type="arrow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544789" name="Rectangle 21"/>
          <p:cNvSpPr>
            <a:spLocks noChangeArrowheads="1"/>
          </p:cNvSpPr>
          <p:nvPr/>
        </p:nvSpPr>
        <p:spPr bwMode="auto">
          <a:xfrm>
            <a:off x="7840663" y="2092325"/>
            <a:ext cx="1092200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marL="446088" lvl="1" indent="-266700">
              <a:lnSpc>
                <a:spcPct val="110000"/>
              </a:lnSpc>
              <a:buSzPct val="80000"/>
              <a:buFont typeface="Arial" charset="0"/>
              <a:buNone/>
            </a:pPr>
            <a:r>
              <a:rPr lang="en-ZA" sz="2200" b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</a:t>
            </a:r>
            <a:r>
              <a:rPr lang="en-ZA" sz="2200" b="1" i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v</a:t>
            </a:r>
            <a:r>
              <a:rPr lang="en-ZA" sz="2200" b="1" i="1" baseline="-25000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s</a:t>
            </a:r>
            <a:r>
              <a:rPr lang="en-ZA" sz="2200" b="1" i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 = a</a:t>
            </a:r>
            <a:r>
              <a:rPr lang="en-ZA" sz="2200" b="1" i="1" baseline="-25000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s</a:t>
            </a:r>
            <a:r>
              <a:rPr lang="en-ZA" sz="2200" b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</a:t>
            </a:r>
            <a:r>
              <a:rPr lang="en-ZA" sz="2200" b="1" i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t</a:t>
            </a:r>
            <a:endParaRPr lang="en-ZA" sz="2200" b="1">
              <a:solidFill>
                <a:srgbClr val="000066"/>
              </a:solidFill>
              <a:latin typeface="Times New Roman" pitchFamily="18" charset="0"/>
              <a:sym typeface="Symbol" pitchFamily="18" charset="2"/>
            </a:endParaRPr>
          </a:p>
        </p:txBody>
      </p:sp>
      <p:sp>
        <p:nvSpPr>
          <p:cNvPr id="544790" name="Line 22"/>
          <p:cNvSpPr>
            <a:spLocks noChangeShapeType="1"/>
          </p:cNvSpPr>
          <p:nvPr/>
        </p:nvSpPr>
        <p:spPr bwMode="auto">
          <a:xfrm rot="10800000">
            <a:off x="7899400" y="1895475"/>
            <a:ext cx="0" cy="1116013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 type="arrow" w="lg" len="lg"/>
            <a:tailEnd type="arrow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graphicFrame>
        <p:nvGraphicFramePr>
          <p:cNvPr id="544793" name="Object 26"/>
          <p:cNvGraphicFramePr>
            <a:graphicFrameLocks noChangeAspect="1"/>
          </p:cNvGraphicFramePr>
          <p:nvPr/>
        </p:nvGraphicFramePr>
        <p:xfrm>
          <a:off x="1143000" y="1814513"/>
          <a:ext cx="25019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4800" name="Equation" r:id="rId4" imgW="2501900" imgH="685800" progId="Equation.DSMT4">
                  <p:embed/>
                </p:oleObj>
              </mc:Choice>
              <mc:Fallback>
                <p:oleObj name="Equation" r:id="rId4" imgW="2501900" imgH="685800" progId="Equation.DSMT4">
                  <p:embed/>
                  <p:pic>
                    <p:nvPicPr>
                      <p:cNvPr id="0" name="Picture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1814513"/>
                        <a:ext cx="2501900" cy="685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ctangle 27"/>
          <p:cNvSpPr>
            <a:spLocks noChangeArrowheads="1"/>
          </p:cNvSpPr>
          <p:nvPr/>
        </p:nvSpPr>
        <p:spPr bwMode="auto">
          <a:xfrm>
            <a:off x="179388" y="2716213"/>
            <a:ext cx="3916362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SzPct val="80000"/>
              <a:buFont typeface="Arial" charset="0"/>
              <a:buNone/>
            </a:pPr>
            <a:r>
              <a:rPr lang="en-US" sz="2400">
                <a:solidFill>
                  <a:srgbClr val="000066"/>
                </a:solidFill>
              </a:rPr>
              <a:t>Hence:     </a:t>
            </a:r>
            <a:r>
              <a:rPr lang="en-US" sz="2400" b="1" i="1">
                <a:solidFill>
                  <a:srgbClr val="000066"/>
                </a:solidFill>
                <a:latin typeface="Times New Roman" pitchFamily="18" charset="0"/>
              </a:rPr>
              <a:t>v</a:t>
            </a:r>
            <a:r>
              <a:rPr lang="en-US" sz="2400" b="1" baseline="-25000">
                <a:solidFill>
                  <a:srgbClr val="000066"/>
                </a:solidFill>
                <a:latin typeface="Times New Roman" pitchFamily="18" charset="0"/>
              </a:rPr>
              <a:t>f</a:t>
            </a:r>
            <a:r>
              <a:rPr lang="en-US" sz="2400" b="1" i="1" baseline="-25000">
                <a:solidFill>
                  <a:srgbClr val="000066"/>
                </a:solidFill>
                <a:latin typeface="Times New Roman" pitchFamily="18" charset="0"/>
              </a:rPr>
              <a:t>s</a:t>
            </a:r>
            <a:r>
              <a:rPr lang="en-US" sz="2400" b="1" i="1">
                <a:solidFill>
                  <a:srgbClr val="000066"/>
                </a:solidFill>
                <a:latin typeface="Times New Roman" pitchFamily="18" charset="0"/>
              </a:rPr>
              <a:t> = v</a:t>
            </a:r>
            <a:r>
              <a:rPr lang="en-US" sz="2400" b="1" baseline="-25000">
                <a:solidFill>
                  <a:srgbClr val="000066"/>
                </a:solidFill>
                <a:latin typeface="Times New Roman" pitchFamily="18" charset="0"/>
              </a:rPr>
              <a:t>i</a:t>
            </a:r>
            <a:r>
              <a:rPr lang="en-US" sz="2400" b="1" i="1" baseline="-25000">
                <a:solidFill>
                  <a:srgbClr val="000066"/>
                </a:solidFill>
                <a:latin typeface="Times New Roman" pitchFamily="18" charset="0"/>
              </a:rPr>
              <a:t>s</a:t>
            </a:r>
            <a:r>
              <a:rPr lang="en-US" sz="2400" b="1" i="1">
                <a:solidFill>
                  <a:srgbClr val="000066"/>
                </a:solidFill>
                <a:latin typeface="Times New Roman" pitchFamily="18" charset="0"/>
              </a:rPr>
              <a:t> + a</a:t>
            </a:r>
            <a:r>
              <a:rPr lang="en-US" sz="2400" b="1" i="1" baseline="-25000">
                <a:solidFill>
                  <a:srgbClr val="000066"/>
                </a:solidFill>
                <a:latin typeface="Times New Roman" pitchFamily="18" charset="0"/>
              </a:rPr>
              <a:t>s</a:t>
            </a:r>
            <a:r>
              <a:rPr lang="en-US" sz="2400" b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</a:t>
            </a:r>
            <a:r>
              <a:rPr lang="en-US" sz="2400" b="1" i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t</a:t>
            </a:r>
            <a:endParaRPr lang="en-US" sz="2400">
              <a:solidFill>
                <a:srgbClr val="000066"/>
              </a:solidFill>
              <a:sym typeface="Symbol" pitchFamily="18" charset="2"/>
            </a:endParaRPr>
          </a:p>
        </p:txBody>
      </p:sp>
      <p:sp>
        <p:nvSpPr>
          <p:cNvPr id="544796" name="Rectangle 28"/>
          <p:cNvSpPr>
            <a:spLocks noChangeArrowheads="1"/>
          </p:cNvSpPr>
          <p:nvPr/>
        </p:nvSpPr>
        <p:spPr bwMode="auto">
          <a:xfrm>
            <a:off x="1704975" y="2706688"/>
            <a:ext cx="2081213" cy="601662"/>
          </a:xfrm>
          <a:prstGeom prst="rect">
            <a:avLst/>
          </a:prstGeom>
          <a:noFill/>
          <a:ln w="25400" algn="ctr">
            <a:solidFill>
              <a:srgbClr val="FF0000"/>
            </a:solidFill>
            <a:miter lim="800000"/>
            <a:headEnd/>
            <a:tailEnd/>
          </a:ln>
        </p:spPr>
        <p:txBody>
          <a:bodyPr wrap="none" lIns="90000" tIns="46800" rIns="90000" bIns="46800" anchor="ctr"/>
          <a:lstStyle/>
          <a:p>
            <a:pPr>
              <a:lnSpc>
                <a:spcPct val="110000"/>
              </a:lnSpc>
            </a:pPr>
            <a:endParaRPr lang="en-ZA"/>
          </a:p>
        </p:txBody>
      </p:sp>
      <p:sp>
        <p:nvSpPr>
          <p:cNvPr id="3" name="Rectangle 29"/>
          <p:cNvSpPr>
            <a:spLocks noChangeArrowheads="1"/>
          </p:cNvSpPr>
          <p:nvPr/>
        </p:nvSpPr>
        <p:spPr bwMode="auto">
          <a:xfrm>
            <a:off x="179388" y="3843338"/>
            <a:ext cx="6557962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SzPct val="80000"/>
              <a:buFont typeface="Arial" charset="0"/>
              <a:buNone/>
            </a:pPr>
            <a:r>
              <a:rPr lang="en-US" sz="2400" b="1" i="1">
                <a:solidFill>
                  <a:srgbClr val="000066"/>
                </a:solidFill>
                <a:latin typeface="Times New Roman" pitchFamily="18" charset="0"/>
              </a:rPr>
              <a:t>s</a:t>
            </a:r>
            <a:r>
              <a:rPr lang="en-US" sz="2400" b="1" baseline="-25000">
                <a:solidFill>
                  <a:srgbClr val="000066"/>
                </a:solidFill>
                <a:latin typeface="Times New Roman" pitchFamily="18" charset="0"/>
              </a:rPr>
              <a:t>f</a:t>
            </a:r>
            <a:r>
              <a:rPr lang="en-US" sz="2400" b="1" i="1">
                <a:solidFill>
                  <a:srgbClr val="000066"/>
                </a:solidFill>
                <a:latin typeface="Times New Roman" pitchFamily="18" charset="0"/>
              </a:rPr>
              <a:t> = s</a:t>
            </a:r>
            <a:r>
              <a:rPr lang="en-US" sz="2400" b="1" baseline="-25000">
                <a:solidFill>
                  <a:srgbClr val="000066"/>
                </a:solidFill>
                <a:latin typeface="Times New Roman" pitchFamily="18" charset="0"/>
              </a:rPr>
              <a:t>i</a:t>
            </a:r>
            <a:r>
              <a:rPr lang="en-US" sz="2400" b="1" i="1">
                <a:solidFill>
                  <a:srgbClr val="000066"/>
                </a:solidFill>
                <a:latin typeface="Times New Roman" pitchFamily="18" charset="0"/>
              </a:rPr>
              <a:t> + </a:t>
            </a:r>
            <a:r>
              <a:rPr lang="en-US" sz="2400" b="1">
                <a:solidFill>
                  <a:srgbClr val="000066"/>
                </a:solidFill>
                <a:latin typeface="Times New Roman" pitchFamily="18" charset="0"/>
              </a:rPr>
              <a:t>area under</a:t>
            </a:r>
            <a:r>
              <a:rPr lang="en-US" sz="2400" b="1" i="1">
                <a:solidFill>
                  <a:srgbClr val="000066"/>
                </a:solidFill>
                <a:latin typeface="Times New Roman" pitchFamily="18" charset="0"/>
              </a:rPr>
              <a:t> v</a:t>
            </a:r>
            <a:r>
              <a:rPr lang="en-US" sz="2400" b="1">
                <a:solidFill>
                  <a:srgbClr val="000066"/>
                </a:solidFill>
                <a:latin typeface="Times New Roman" pitchFamily="18" charset="0"/>
              </a:rPr>
              <a:t>-graph</a:t>
            </a:r>
            <a:r>
              <a:rPr lang="en-US" sz="2400" b="1" i="1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sz="2400" b="1">
                <a:solidFill>
                  <a:srgbClr val="000066"/>
                </a:solidFill>
                <a:latin typeface="Times New Roman" pitchFamily="18" charset="0"/>
              </a:rPr>
              <a:t>between </a:t>
            </a:r>
            <a:r>
              <a:rPr lang="en-US" sz="2400" b="1" i="1">
                <a:solidFill>
                  <a:srgbClr val="000066"/>
                </a:solidFill>
                <a:latin typeface="Times New Roman" pitchFamily="18" charset="0"/>
              </a:rPr>
              <a:t>t</a:t>
            </a:r>
            <a:r>
              <a:rPr lang="en-US" sz="2400" b="1" baseline="-25000">
                <a:solidFill>
                  <a:srgbClr val="000066"/>
                </a:solidFill>
                <a:latin typeface="Times New Roman" pitchFamily="18" charset="0"/>
              </a:rPr>
              <a:t>i</a:t>
            </a:r>
            <a:r>
              <a:rPr lang="en-US" sz="2400" b="1" i="1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sz="2400" b="1">
                <a:solidFill>
                  <a:srgbClr val="000066"/>
                </a:solidFill>
                <a:latin typeface="Times New Roman" pitchFamily="18" charset="0"/>
              </a:rPr>
              <a:t>and</a:t>
            </a:r>
            <a:r>
              <a:rPr lang="en-US" sz="2400" b="1" i="1">
                <a:solidFill>
                  <a:srgbClr val="000066"/>
                </a:solidFill>
                <a:latin typeface="Times New Roman" pitchFamily="18" charset="0"/>
              </a:rPr>
              <a:t> t</a:t>
            </a:r>
            <a:r>
              <a:rPr lang="en-US" sz="2400" b="1" baseline="-25000">
                <a:solidFill>
                  <a:srgbClr val="000066"/>
                </a:solidFill>
                <a:latin typeface="Times New Roman" pitchFamily="18" charset="0"/>
              </a:rPr>
              <a:t>f</a:t>
            </a:r>
            <a:r>
              <a:rPr lang="en-US" sz="2400">
                <a:solidFill>
                  <a:srgbClr val="000066"/>
                </a:solidFill>
              </a:rPr>
              <a:t> .</a:t>
            </a:r>
          </a:p>
        </p:txBody>
      </p:sp>
      <p:sp>
        <p:nvSpPr>
          <p:cNvPr id="10" name="Rectangle 30"/>
          <p:cNvSpPr>
            <a:spLocks noChangeArrowheads="1"/>
          </p:cNvSpPr>
          <p:nvPr/>
        </p:nvSpPr>
        <p:spPr bwMode="auto">
          <a:xfrm>
            <a:off x="6423025" y="2505075"/>
            <a:ext cx="1220788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marL="446088" lvl="1" indent="-266700">
              <a:lnSpc>
                <a:spcPct val="110000"/>
              </a:lnSpc>
              <a:buSzPct val="80000"/>
              <a:buFont typeface="Arial" charset="0"/>
              <a:buNone/>
            </a:pPr>
            <a:r>
              <a:rPr lang="en-ZA" sz="2200" b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½</a:t>
            </a:r>
            <a:r>
              <a:rPr lang="en-ZA" sz="2200" b="1" i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a</a:t>
            </a:r>
            <a:r>
              <a:rPr lang="en-ZA" sz="2200" b="1" i="1" baseline="-25000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s</a:t>
            </a:r>
            <a:r>
              <a:rPr lang="en-ZA" sz="2200" b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(</a:t>
            </a:r>
            <a:r>
              <a:rPr lang="en-ZA" sz="2200" b="1" i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t</a:t>
            </a:r>
            <a:r>
              <a:rPr lang="en-ZA" sz="2200" b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)</a:t>
            </a:r>
            <a:r>
              <a:rPr lang="en-ZA" sz="2200" b="1" baseline="30000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2</a:t>
            </a:r>
            <a:endParaRPr lang="en-ZA" sz="2200" b="1">
              <a:solidFill>
                <a:srgbClr val="000066"/>
              </a:solidFill>
              <a:latin typeface="Times New Roman" pitchFamily="18" charset="0"/>
              <a:sym typeface="Symbol" pitchFamily="18" charset="2"/>
            </a:endParaRPr>
          </a:p>
        </p:txBody>
      </p:sp>
      <p:sp>
        <p:nvSpPr>
          <p:cNvPr id="4" name="Rectangle 31"/>
          <p:cNvSpPr>
            <a:spLocks noChangeArrowheads="1"/>
          </p:cNvSpPr>
          <p:nvPr/>
        </p:nvSpPr>
        <p:spPr bwMode="auto">
          <a:xfrm>
            <a:off x="6345238" y="2965450"/>
            <a:ext cx="1220787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marL="446088" lvl="1" indent="-266700">
              <a:lnSpc>
                <a:spcPct val="110000"/>
              </a:lnSpc>
              <a:buSzPct val="80000"/>
              <a:buFont typeface="Arial" charset="0"/>
              <a:buNone/>
            </a:pPr>
            <a:r>
              <a:rPr lang="en-ZA" sz="2200" b="1" i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v</a:t>
            </a:r>
            <a:r>
              <a:rPr lang="en-ZA" sz="2200" b="1" baseline="-25000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i</a:t>
            </a:r>
            <a:r>
              <a:rPr lang="en-ZA" sz="2200" b="1" i="1" baseline="-25000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s</a:t>
            </a:r>
            <a:r>
              <a:rPr lang="en-ZA" sz="2200" b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</a:t>
            </a:r>
            <a:r>
              <a:rPr lang="en-ZA" sz="2200" b="1" i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t</a:t>
            </a:r>
            <a:endParaRPr lang="en-ZA" sz="2200" b="1">
              <a:solidFill>
                <a:srgbClr val="000066"/>
              </a:solidFill>
              <a:latin typeface="Times New Roman" pitchFamily="18" charset="0"/>
              <a:sym typeface="Symbol" pitchFamily="18" charset="2"/>
            </a:endParaRPr>
          </a:p>
        </p:txBody>
      </p:sp>
      <p:sp>
        <p:nvSpPr>
          <p:cNvPr id="5" name="Rectangle 32"/>
          <p:cNvSpPr>
            <a:spLocks noChangeArrowheads="1"/>
          </p:cNvSpPr>
          <p:nvPr/>
        </p:nvSpPr>
        <p:spPr bwMode="auto">
          <a:xfrm>
            <a:off x="179388" y="4506913"/>
            <a:ext cx="8774112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SzPct val="80000"/>
              <a:buFont typeface="Arial" charset="0"/>
              <a:buNone/>
            </a:pPr>
            <a:r>
              <a:rPr lang="en-US" sz="2400">
                <a:solidFill>
                  <a:srgbClr val="000066"/>
                </a:solidFill>
              </a:rPr>
              <a:t>Hence:     </a:t>
            </a:r>
            <a:r>
              <a:rPr lang="en-US" sz="2400" b="1" i="1">
                <a:solidFill>
                  <a:srgbClr val="000066"/>
                </a:solidFill>
                <a:latin typeface="Times New Roman" pitchFamily="18" charset="0"/>
              </a:rPr>
              <a:t>s</a:t>
            </a:r>
            <a:r>
              <a:rPr lang="en-US" sz="2400" b="1" baseline="-25000">
                <a:solidFill>
                  <a:srgbClr val="000066"/>
                </a:solidFill>
                <a:latin typeface="Times New Roman" pitchFamily="18" charset="0"/>
              </a:rPr>
              <a:t>f</a:t>
            </a:r>
            <a:r>
              <a:rPr lang="en-US" sz="2400" b="1" i="1">
                <a:solidFill>
                  <a:srgbClr val="000066"/>
                </a:solidFill>
                <a:latin typeface="Times New Roman" pitchFamily="18" charset="0"/>
              </a:rPr>
              <a:t> = s</a:t>
            </a:r>
            <a:r>
              <a:rPr lang="en-US" sz="2400" b="1" baseline="-25000">
                <a:solidFill>
                  <a:srgbClr val="000066"/>
                </a:solidFill>
                <a:latin typeface="Times New Roman" pitchFamily="18" charset="0"/>
              </a:rPr>
              <a:t>i</a:t>
            </a:r>
            <a:r>
              <a:rPr lang="en-US" sz="2400" b="1" i="1">
                <a:solidFill>
                  <a:srgbClr val="000066"/>
                </a:solidFill>
                <a:latin typeface="Times New Roman" pitchFamily="18" charset="0"/>
              </a:rPr>
              <a:t> + </a:t>
            </a:r>
            <a:r>
              <a:rPr lang="en-ZA" sz="2200" b="1" i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v</a:t>
            </a:r>
            <a:r>
              <a:rPr lang="en-ZA" sz="2200" b="1" baseline="-25000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i</a:t>
            </a:r>
            <a:r>
              <a:rPr lang="en-ZA" sz="2200" b="1" i="1" baseline="-25000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s</a:t>
            </a:r>
            <a:r>
              <a:rPr lang="en-ZA" sz="2200" b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</a:t>
            </a:r>
            <a:r>
              <a:rPr lang="en-ZA" sz="2200" b="1" i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t</a:t>
            </a:r>
            <a:r>
              <a:rPr lang="en-ZA" sz="2200" b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 + ½</a:t>
            </a:r>
            <a:r>
              <a:rPr lang="en-ZA" sz="2200" b="1" i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a</a:t>
            </a:r>
            <a:r>
              <a:rPr lang="en-ZA" sz="2200" b="1" i="1" baseline="-25000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s</a:t>
            </a:r>
            <a:r>
              <a:rPr lang="en-ZA" sz="2200" b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(</a:t>
            </a:r>
            <a:r>
              <a:rPr lang="en-ZA" sz="2200" b="1" i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t</a:t>
            </a:r>
            <a:r>
              <a:rPr lang="en-ZA" sz="2200" b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)</a:t>
            </a:r>
            <a:r>
              <a:rPr lang="en-ZA" sz="2200" b="1" baseline="30000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2</a:t>
            </a:r>
            <a:endParaRPr lang="en-US" sz="2200" b="1" baseline="30000">
              <a:solidFill>
                <a:srgbClr val="000066"/>
              </a:solidFill>
              <a:latin typeface="Times New Roman" pitchFamily="18" charset="0"/>
              <a:sym typeface="Symbol" pitchFamily="18" charset="2"/>
            </a:endParaRPr>
          </a:p>
        </p:txBody>
      </p:sp>
      <p:sp>
        <p:nvSpPr>
          <p:cNvPr id="6" name="Rectangle 33"/>
          <p:cNvSpPr>
            <a:spLocks noChangeArrowheads="1"/>
          </p:cNvSpPr>
          <p:nvPr/>
        </p:nvSpPr>
        <p:spPr bwMode="auto">
          <a:xfrm>
            <a:off x="1704975" y="4489450"/>
            <a:ext cx="3136900" cy="601663"/>
          </a:xfrm>
          <a:prstGeom prst="rect">
            <a:avLst/>
          </a:prstGeom>
          <a:noFill/>
          <a:ln w="25400" algn="ctr">
            <a:solidFill>
              <a:srgbClr val="FF0000"/>
            </a:solidFill>
            <a:miter lim="800000"/>
            <a:headEnd/>
            <a:tailEnd/>
          </a:ln>
        </p:spPr>
        <p:txBody>
          <a:bodyPr wrap="none" lIns="90000" tIns="46800" rIns="90000" bIns="46800" anchor="ctr"/>
          <a:lstStyle/>
          <a:p>
            <a:pPr>
              <a:lnSpc>
                <a:spcPct val="110000"/>
              </a:lnSpc>
            </a:pPr>
            <a:endParaRPr lang="en-ZA"/>
          </a:p>
        </p:txBody>
      </p:sp>
      <p:sp>
        <p:nvSpPr>
          <p:cNvPr id="7" name="Rectangle 34"/>
          <p:cNvSpPr>
            <a:spLocks noChangeArrowheads="1"/>
          </p:cNvSpPr>
          <p:nvPr/>
        </p:nvSpPr>
        <p:spPr bwMode="auto">
          <a:xfrm>
            <a:off x="7910513" y="2960688"/>
            <a:ext cx="10922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marL="446088" lvl="1" indent="-266700">
              <a:lnSpc>
                <a:spcPct val="110000"/>
              </a:lnSpc>
              <a:buSzPct val="80000"/>
              <a:buFont typeface="Arial" charset="0"/>
              <a:buNone/>
            </a:pPr>
            <a:r>
              <a:rPr lang="en-ZA" sz="2200" b="1" i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v</a:t>
            </a:r>
            <a:r>
              <a:rPr lang="en-ZA" sz="2200" b="1" baseline="-25000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i</a:t>
            </a:r>
            <a:r>
              <a:rPr lang="en-ZA" sz="2200" b="1" i="1" baseline="-25000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s</a:t>
            </a:r>
            <a:endParaRPr lang="en-ZA" sz="2200" b="1">
              <a:solidFill>
                <a:srgbClr val="000066"/>
              </a:solidFill>
              <a:latin typeface="Times New Roman" pitchFamily="18" charset="0"/>
              <a:sym typeface="Symbol" pitchFamily="18" charset="2"/>
            </a:endParaRPr>
          </a:p>
        </p:txBody>
      </p:sp>
      <p:sp>
        <p:nvSpPr>
          <p:cNvPr id="8" name="Line 35"/>
          <p:cNvSpPr>
            <a:spLocks noChangeShapeType="1"/>
          </p:cNvSpPr>
          <p:nvPr/>
        </p:nvSpPr>
        <p:spPr bwMode="auto">
          <a:xfrm rot="10800000">
            <a:off x="7899400" y="3009900"/>
            <a:ext cx="0" cy="377825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 type="arrow" w="lg" len="lg"/>
            <a:tailEnd type="arrow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544804" name="Rectangle 36"/>
          <p:cNvSpPr>
            <a:spLocks noChangeArrowheads="1"/>
          </p:cNvSpPr>
          <p:nvPr/>
        </p:nvSpPr>
        <p:spPr bwMode="auto">
          <a:xfrm>
            <a:off x="179388" y="5549900"/>
            <a:ext cx="8774112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SzPct val="80000"/>
              <a:buFont typeface="Arial" charset="0"/>
              <a:buNone/>
            </a:pPr>
            <a:r>
              <a:rPr lang="en-US" sz="2400">
                <a:solidFill>
                  <a:srgbClr val="000066"/>
                </a:solidFill>
              </a:rPr>
              <a:t>And, substituting  </a:t>
            </a:r>
            <a:r>
              <a:rPr lang="en-ZA" sz="2200" b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</a:t>
            </a:r>
            <a:r>
              <a:rPr lang="en-ZA" sz="2200" b="1" i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t </a:t>
            </a:r>
            <a:r>
              <a:rPr lang="en-ZA" sz="2200" b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= (</a:t>
            </a:r>
            <a:r>
              <a:rPr lang="en-US" sz="2400" b="1" i="1">
                <a:solidFill>
                  <a:srgbClr val="000066"/>
                </a:solidFill>
                <a:latin typeface="Times New Roman" pitchFamily="18" charset="0"/>
              </a:rPr>
              <a:t>v</a:t>
            </a:r>
            <a:r>
              <a:rPr lang="en-US" sz="2400" b="1" baseline="-25000">
                <a:solidFill>
                  <a:srgbClr val="000066"/>
                </a:solidFill>
                <a:latin typeface="Times New Roman" pitchFamily="18" charset="0"/>
              </a:rPr>
              <a:t>f</a:t>
            </a:r>
            <a:r>
              <a:rPr lang="en-US" sz="2400" b="1" i="1" baseline="-25000">
                <a:solidFill>
                  <a:srgbClr val="000066"/>
                </a:solidFill>
                <a:latin typeface="Times New Roman" pitchFamily="18" charset="0"/>
              </a:rPr>
              <a:t>s</a:t>
            </a:r>
            <a:r>
              <a:rPr lang="en-US" sz="2400" b="1" i="1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sz="2400" b="1" i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en-US" sz="2400" b="1" i="1">
                <a:solidFill>
                  <a:srgbClr val="000066"/>
                </a:solidFill>
                <a:latin typeface="Times New Roman" pitchFamily="18" charset="0"/>
              </a:rPr>
              <a:t> v</a:t>
            </a:r>
            <a:r>
              <a:rPr lang="en-US" sz="2400" b="1" baseline="-25000">
                <a:solidFill>
                  <a:srgbClr val="000066"/>
                </a:solidFill>
                <a:latin typeface="Times New Roman" pitchFamily="18" charset="0"/>
              </a:rPr>
              <a:t>i</a:t>
            </a:r>
            <a:r>
              <a:rPr lang="en-US" sz="2400" b="1" i="1" baseline="-25000">
                <a:solidFill>
                  <a:srgbClr val="000066"/>
                </a:solidFill>
                <a:latin typeface="Times New Roman" pitchFamily="18" charset="0"/>
              </a:rPr>
              <a:t>s</a:t>
            </a:r>
            <a:r>
              <a:rPr lang="en-US" sz="2400" b="1" i="1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ZA" sz="2200" b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)/</a:t>
            </a:r>
            <a:r>
              <a:rPr lang="en-ZA" sz="2200" b="1" i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a</a:t>
            </a:r>
            <a:r>
              <a:rPr lang="en-ZA" sz="2200" b="1" i="1" baseline="-25000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s</a:t>
            </a:r>
            <a:r>
              <a:rPr lang="en-US" sz="2400">
                <a:solidFill>
                  <a:srgbClr val="000066"/>
                </a:solidFill>
              </a:rPr>
              <a:t>:      </a:t>
            </a:r>
            <a:r>
              <a:rPr lang="en-ZA" sz="2200" b="1" i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v</a:t>
            </a:r>
            <a:r>
              <a:rPr lang="en-ZA" sz="2200" b="1" baseline="-25000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f</a:t>
            </a:r>
            <a:r>
              <a:rPr lang="en-ZA" sz="2200" b="1" i="1" baseline="-25000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s</a:t>
            </a:r>
            <a:r>
              <a:rPr lang="en-ZA" sz="2200" b="1" baseline="30000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2</a:t>
            </a:r>
            <a:r>
              <a:rPr lang="en-US" sz="2400">
                <a:solidFill>
                  <a:srgbClr val="000066"/>
                </a:solidFill>
              </a:rPr>
              <a:t> </a:t>
            </a:r>
            <a:r>
              <a:rPr lang="en-US" sz="2400" b="1" i="1">
                <a:solidFill>
                  <a:srgbClr val="000066"/>
                </a:solidFill>
                <a:latin typeface="Times New Roman" pitchFamily="18" charset="0"/>
              </a:rPr>
              <a:t>= </a:t>
            </a:r>
            <a:r>
              <a:rPr lang="en-ZA" sz="2200" b="1" i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v</a:t>
            </a:r>
            <a:r>
              <a:rPr lang="en-ZA" sz="2200" b="1" baseline="-25000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i</a:t>
            </a:r>
            <a:r>
              <a:rPr lang="en-ZA" sz="2200" b="1" i="1" baseline="-25000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s</a:t>
            </a:r>
            <a:r>
              <a:rPr lang="en-ZA" sz="2200" b="1" baseline="30000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2</a:t>
            </a:r>
            <a:r>
              <a:rPr lang="en-US" sz="2400" b="1" i="1">
                <a:solidFill>
                  <a:srgbClr val="000066"/>
                </a:solidFill>
                <a:latin typeface="Times New Roman" pitchFamily="18" charset="0"/>
              </a:rPr>
              <a:t> + </a:t>
            </a:r>
            <a:r>
              <a:rPr lang="en-ZA" sz="2200" b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2</a:t>
            </a:r>
            <a:r>
              <a:rPr lang="en-ZA" sz="2200" b="1" i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a</a:t>
            </a:r>
            <a:r>
              <a:rPr lang="en-ZA" sz="2200" b="1" i="1" baseline="-25000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s</a:t>
            </a:r>
            <a:r>
              <a:rPr lang="en-ZA" sz="2200" b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</a:t>
            </a:r>
            <a:r>
              <a:rPr lang="en-ZA" sz="2200" b="1" i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s</a:t>
            </a:r>
            <a:endParaRPr lang="en-US" sz="2200" b="1" i="1">
              <a:solidFill>
                <a:srgbClr val="000066"/>
              </a:solidFill>
              <a:latin typeface="Times New Roman" pitchFamily="18" charset="0"/>
              <a:sym typeface="Symbol" pitchFamily="18" charset="2"/>
            </a:endParaRPr>
          </a:p>
        </p:txBody>
      </p:sp>
      <p:sp>
        <p:nvSpPr>
          <p:cNvPr id="544805" name="Rectangle 37"/>
          <p:cNvSpPr>
            <a:spLocks noChangeArrowheads="1"/>
          </p:cNvSpPr>
          <p:nvPr/>
        </p:nvSpPr>
        <p:spPr bwMode="auto">
          <a:xfrm>
            <a:off x="5461000" y="5521325"/>
            <a:ext cx="2339975" cy="601663"/>
          </a:xfrm>
          <a:prstGeom prst="rect">
            <a:avLst/>
          </a:prstGeom>
          <a:noFill/>
          <a:ln w="25400" algn="ctr">
            <a:solidFill>
              <a:srgbClr val="FF0000"/>
            </a:solidFill>
            <a:miter lim="800000"/>
            <a:headEnd/>
            <a:tailEnd/>
          </a:ln>
        </p:spPr>
        <p:txBody>
          <a:bodyPr wrap="none" lIns="90000" tIns="46800" rIns="90000" bIns="46800" anchor="ctr"/>
          <a:lstStyle/>
          <a:p>
            <a:pPr>
              <a:lnSpc>
                <a:spcPct val="110000"/>
              </a:lnSpc>
            </a:pPr>
            <a:endParaRPr lang="en-ZA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47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447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48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448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4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448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47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447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4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448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4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5447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48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448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47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2000"/>
                                        <p:tgtEl>
                                          <p:spTgt spid="5447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4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5447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48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5448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4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5447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48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5448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4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47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47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2000"/>
                                        <p:tgtEl>
                                          <p:spTgt spid="5447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47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2000"/>
                                        <p:tgtEl>
                                          <p:spTgt spid="5447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47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5447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47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2000"/>
                                        <p:tgtEl>
                                          <p:spTgt spid="5447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9" presetClass="entr" presetSubtype="0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4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8" dur="500"/>
                                        <p:tgtEl>
                                          <p:spTgt spid="5447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47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2000"/>
                                        <p:tgtEl>
                                          <p:spTgt spid="5447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4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4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5" dur="500"/>
                                        <p:tgtEl>
                                          <p:spTgt spid="5448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4791" grpId="0" animBg="1"/>
      <p:bldP spid="544771" grpId="0" build="p"/>
      <p:bldP spid="544799" grpId="0"/>
      <p:bldP spid="544800" grpId="0"/>
      <p:bldP spid="544801" grpId="0"/>
      <p:bldP spid="544802" grpId="0"/>
      <p:bldP spid="544779" grpId="0" animBg="1"/>
      <p:bldP spid="544780" grpId="0" animBg="1"/>
      <p:bldP spid="544782" grpId="0" animBg="1"/>
      <p:bldP spid="544783" grpId="0" animBg="1"/>
      <p:bldP spid="544784" grpId="0" animBg="1"/>
      <p:bldP spid="544809" grpId="0"/>
      <p:bldP spid="544810" grpId="0"/>
      <p:bldP spid="544787" grpId="0"/>
      <p:bldP spid="544788" grpId="0" animBg="1"/>
      <p:bldP spid="544789" grpId="0"/>
      <p:bldP spid="544790" grpId="0" animBg="1"/>
      <p:bldP spid="2" grpId="0"/>
      <p:bldP spid="544796" grpId="0" animBg="1"/>
      <p:bldP spid="3" grpId="0"/>
      <p:bldP spid="10" grpId="0"/>
      <p:bldP spid="4" grpId="0"/>
      <p:bldP spid="5" grpId="0"/>
      <p:bldP spid="6" grpId="0" animBg="1"/>
      <p:bldP spid="7" grpId="0"/>
      <p:bldP spid="8" grpId="0" animBg="1"/>
      <p:bldP spid="544804" grpId="0"/>
      <p:bldP spid="544805" grpId="0" animBg="1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6369" name="Rectangle 3"/>
          <p:cNvSpPr>
            <a:spLocks noGrp="1" noChangeArrowheads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PHY1012F</a:t>
            </a:r>
          </a:p>
        </p:txBody>
      </p:sp>
      <p:sp>
        <p:nvSpPr>
          <p:cNvPr id="826370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8786186-CF5C-4447-B04D-5B21B77B0CBB}" type="slidenum">
              <a:rPr lang="en-US" smtClean="0">
                <a:latin typeface="Koala"/>
              </a:rPr>
              <a:pPr>
                <a:defRPr/>
              </a:pPr>
              <a:t>51</a:t>
            </a:fld>
            <a:endParaRPr lang="en-US" smtClean="0">
              <a:latin typeface="Koala"/>
            </a:endParaRPr>
          </a:p>
        </p:txBody>
      </p:sp>
      <p:sp>
        <p:nvSpPr>
          <p:cNvPr id="826371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73038" y="598488"/>
            <a:ext cx="8794750" cy="982662"/>
          </a:xfrm>
        </p:spPr>
        <p:txBody>
          <a:bodyPr/>
          <a:lstStyle/>
          <a:p>
            <a:pPr eaLnBrk="1" hangingPunct="1"/>
            <a:r>
              <a:rPr lang="en-ZA" sz="2800" smtClean="0"/>
              <a:t>PROBLEM-SOLVING STRATEGY FOR CONSTANT ACCELERATION KINEMATICS PROBLEMS</a:t>
            </a:r>
            <a:endParaRPr lang="en-US" sz="2800" smtClean="0"/>
          </a:p>
        </p:txBody>
      </p:sp>
      <p:sp>
        <p:nvSpPr>
          <p:cNvPr id="55296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79388" y="1998663"/>
            <a:ext cx="8774112" cy="3678237"/>
          </a:xfrm>
        </p:spPr>
        <p:txBody>
          <a:bodyPr/>
          <a:lstStyle/>
          <a:p>
            <a:pPr lvl="2" eaLnBrk="1" hangingPunct="1"/>
            <a:r>
              <a:rPr lang="en-US" smtClean="0"/>
              <a:t>Use the particle model.  Make simplifying assumptions.</a:t>
            </a:r>
          </a:p>
          <a:p>
            <a:pPr lvl="2" eaLnBrk="1" hangingPunct="1"/>
            <a:endParaRPr lang="en-US" sz="1200" smtClean="0"/>
          </a:p>
          <a:p>
            <a:pPr lvl="2" eaLnBrk="1" hangingPunct="1"/>
            <a:r>
              <a:rPr lang="en-US" smtClean="0"/>
              <a:t>Draw a physical representation (motion diagram).</a:t>
            </a:r>
          </a:p>
          <a:p>
            <a:pPr lvl="2" eaLnBrk="1" hangingPunct="1"/>
            <a:endParaRPr lang="en-US" sz="1200" smtClean="0"/>
          </a:p>
          <a:p>
            <a:pPr lvl="2" eaLnBrk="1" hangingPunct="1"/>
            <a:r>
              <a:rPr lang="en-US" smtClean="0"/>
              <a:t>Draw a pictorial representation.</a:t>
            </a:r>
          </a:p>
          <a:p>
            <a:pPr lvl="2" eaLnBrk="1" hangingPunct="1"/>
            <a:endParaRPr lang="en-US" sz="1200" smtClean="0"/>
          </a:p>
          <a:p>
            <a:pPr lvl="2" eaLnBrk="1" hangingPunct="1"/>
            <a:r>
              <a:rPr lang="en-US" smtClean="0"/>
              <a:t>Draw a graphical representation if appropriate.</a:t>
            </a:r>
          </a:p>
          <a:p>
            <a:pPr lvl="2" eaLnBrk="1" hangingPunct="1"/>
            <a:endParaRPr lang="en-US" sz="1200" smtClean="0"/>
          </a:p>
          <a:p>
            <a:pPr lvl="2" eaLnBrk="1" hangingPunct="1"/>
            <a:r>
              <a:rPr lang="en-US" smtClean="0"/>
              <a:t>Use a mathematical representation (using the equations of motion with appropriately modified subscripts) to solve.</a:t>
            </a:r>
          </a:p>
          <a:p>
            <a:pPr lvl="2" eaLnBrk="1" hangingPunct="1"/>
            <a:endParaRPr lang="en-US" sz="1200" smtClean="0"/>
          </a:p>
          <a:p>
            <a:pPr lvl="2" eaLnBrk="1" hangingPunct="1"/>
            <a:r>
              <a:rPr lang="en-US" smtClean="0"/>
              <a:t>Assess your solution:  Is it complete?  Is it reasonable?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6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8892" name="Rectangle 3"/>
          <p:cNvSpPr>
            <a:spLocks noGrp="1" noChangeArrowheads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PHY1012F</a:t>
            </a:r>
          </a:p>
        </p:txBody>
      </p:sp>
      <p:sp>
        <p:nvSpPr>
          <p:cNvPr id="588889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FEDDF216-728A-4CF4-8EDF-70CF50BF0756}" type="slidenum">
              <a:rPr lang="en-US" smtClean="0">
                <a:latin typeface="Koala"/>
              </a:rPr>
              <a:pPr>
                <a:defRPr/>
              </a:pPr>
              <a:t>52</a:t>
            </a:fld>
            <a:endParaRPr lang="en-US" smtClean="0">
              <a:latin typeface="Koala"/>
            </a:endParaRPr>
          </a:p>
        </p:txBody>
      </p:sp>
      <p:sp>
        <p:nvSpPr>
          <p:cNvPr id="588894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79388" y="573088"/>
            <a:ext cx="8774112" cy="1766887"/>
          </a:xfrm>
        </p:spPr>
        <p:txBody>
          <a:bodyPr/>
          <a:lstStyle/>
          <a:p>
            <a:pPr lvl="1" indent="0" eaLnBrk="1" hangingPunct="1">
              <a:lnSpc>
                <a:spcPct val="100000"/>
              </a:lnSpc>
            </a:pPr>
            <a:r>
              <a:rPr lang="en-ZA" sz="2200" smtClean="0"/>
              <a:t>A student is running at a constant speed of 5 m</a:t>
            </a:r>
            <a:r>
              <a:rPr lang="en-ZA" sz="2200" smtClean="0">
                <a:sym typeface="Symbol" pitchFamily="18" charset="2"/>
              </a:rPr>
              <a:t>/</a:t>
            </a:r>
            <a:r>
              <a:rPr lang="en-ZA" sz="2200" smtClean="0"/>
              <a:t>s in an attempt to catch a Jammie Shuttle.  When she is 11 m from the bus, it pulls away with a constant acceleration of 1 m</a:t>
            </a:r>
            <a:r>
              <a:rPr lang="en-ZA" sz="2200" smtClean="0">
                <a:sym typeface="Symbol" pitchFamily="18" charset="2"/>
              </a:rPr>
              <a:t>/</a:t>
            </a:r>
            <a:r>
              <a:rPr lang="en-ZA" sz="2200" smtClean="0"/>
              <a:t>s</a:t>
            </a:r>
            <a:r>
              <a:rPr lang="en-ZA" sz="2200" baseline="30000" smtClean="0"/>
              <a:t>2</a:t>
            </a:r>
            <a:r>
              <a:rPr lang="en-ZA" sz="2200" smtClean="0"/>
              <a:t>.  </a:t>
            </a:r>
            <a:br>
              <a:rPr lang="en-ZA" sz="2200" smtClean="0"/>
            </a:br>
            <a:r>
              <a:rPr lang="en-ZA" sz="2200" smtClean="0"/>
              <a:t>From this point, how long does it take her to catch up to the bus if she keeps running with the same speed?</a:t>
            </a:r>
            <a:r>
              <a:rPr lang="en-US" sz="2200" smtClean="0"/>
              <a:t> </a:t>
            </a:r>
          </a:p>
        </p:txBody>
      </p:sp>
      <p:sp>
        <p:nvSpPr>
          <p:cNvPr id="588830" name="Line 30"/>
          <p:cNvSpPr>
            <a:spLocks noChangeShapeType="1"/>
          </p:cNvSpPr>
          <p:nvPr/>
        </p:nvSpPr>
        <p:spPr bwMode="auto">
          <a:xfrm>
            <a:off x="4187825" y="4559300"/>
            <a:ext cx="268288" cy="0"/>
          </a:xfrm>
          <a:prstGeom prst="line">
            <a:avLst/>
          </a:prstGeom>
          <a:noFill/>
          <a:ln w="38100">
            <a:solidFill>
              <a:srgbClr val="FFCC00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588848" name="Rectangle 48"/>
          <p:cNvSpPr>
            <a:spLocks noChangeArrowheads="1"/>
          </p:cNvSpPr>
          <p:nvPr/>
        </p:nvSpPr>
        <p:spPr bwMode="auto">
          <a:xfrm>
            <a:off x="179388" y="2522538"/>
            <a:ext cx="8774112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SzPct val="80000"/>
              <a:buFont typeface="Arial" charset="0"/>
              <a:buNone/>
            </a:pPr>
            <a:r>
              <a:rPr lang="en-ZA" sz="2200">
                <a:solidFill>
                  <a:srgbClr val="000066"/>
                </a:solidFill>
              </a:rPr>
              <a:t>Physical representation:</a:t>
            </a:r>
            <a:endParaRPr lang="en-US" sz="2200">
              <a:solidFill>
                <a:srgbClr val="000066"/>
              </a:solidFill>
            </a:endParaRPr>
          </a:p>
        </p:txBody>
      </p:sp>
      <p:graphicFrame>
        <p:nvGraphicFramePr>
          <p:cNvPr id="588852" name="Object 88"/>
          <p:cNvGraphicFramePr>
            <a:graphicFrameLocks noChangeAspect="1"/>
          </p:cNvGraphicFramePr>
          <p:nvPr/>
        </p:nvGraphicFramePr>
        <p:xfrm>
          <a:off x="385763" y="3314700"/>
          <a:ext cx="406400" cy="341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8912" name="Equation" r:id="rId4" imgW="406224" imgH="380835" progId="Equation.DSMT4">
                  <p:embed/>
                </p:oleObj>
              </mc:Choice>
              <mc:Fallback>
                <p:oleObj name="Equation" r:id="rId4" imgW="406224" imgH="380835" progId="Equation.DSMT4">
                  <p:embed/>
                  <p:pic>
                    <p:nvPicPr>
                      <p:cNvPr id="0" name="Picture 8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5763" y="3314700"/>
                        <a:ext cx="406400" cy="3413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8854" name="Object 89"/>
          <p:cNvGraphicFramePr>
            <a:graphicFrameLocks noChangeAspect="1"/>
          </p:cNvGraphicFramePr>
          <p:nvPr/>
        </p:nvGraphicFramePr>
        <p:xfrm>
          <a:off x="2349500" y="4276725"/>
          <a:ext cx="304800" cy="341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8913" name="Equation" r:id="rId6" imgW="304668" imgH="380835" progId="Equation.DSMT4">
                  <p:embed/>
                </p:oleObj>
              </mc:Choice>
              <mc:Fallback>
                <p:oleObj name="Equation" r:id="rId6" imgW="304668" imgH="380835" progId="Equation.DSMT4">
                  <p:embed/>
                  <p:pic>
                    <p:nvPicPr>
                      <p:cNvPr id="0" name="Picture 8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49500" y="4276725"/>
                        <a:ext cx="304800" cy="3413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88871" name="Oval 71"/>
          <p:cNvSpPr>
            <a:spLocks noChangeAspect="1" noChangeArrowheads="1"/>
          </p:cNvSpPr>
          <p:nvPr/>
        </p:nvSpPr>
        <p:spPr bwMode="auto">
          <a:xfrm>
            <a:off x="7993063" y="3676650"/>
            <a:ext cx="119062" cy="119063"/>
          </a:xfrm>
          <a:prstGeom prst="ellipse">
            <a:avLst/>
          </a:prstGeom>
          <a:solidFill>
            <a:srgbClr val="000066"/>
          </a:solidFill>
          <a:ln w="9525" algn="ctr">
            <a:solidFill>
              <a:srgbClr val="000066"/>
            </a:solidFill>
            <a:round/>
            <a:headEnd/>
            <a:tailEnd/>
          </a:ln>
        </p:spPr>
        <p:txBody>
          <a:bodyPr wrap="none" lIns="90000" tIns="46800" rIns="90000" bIns="46800" anchor="ctr"/>
          <a:lstStyle/>
          <a:p>
            <a:pPr>
              <a:lnSpc>
                <a:spcPct val="110000"/>
              </a:lnSpc>
            </a:pPr>
            <a:endParaRPr lang="en-ZA"/>
          </a:p>
        </p:txBody>
      </p:sp>
      <p:graphicFrame>
        <p:nvGraphicFramePr>
          <p:cNvPr id="588886" name="Object 90"/>
          <p:cNvGraphicFramePr>
            <a:graphicFrameLocks noChangeAspect="1"/>
          </p:cNvGraphicFramePr>
          <p:nvPr/>
        </p:nvGraphicFramePr>
        <p:xfrm>
          <a:off x="3808413" y="3260725"/>
          <a:ext cx="927100" cy="341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8914" name="Equation" r:id="rId8" imgW="927100" imgH="381000" progId="Equation.DSMT4">
                  <p:embed/>
                </p:oleObj>
              </mc:Choice>
              <mc:Fallback>
                <p:oleObj name="Equation" r:id="rId8" imgW="927100" imgH="381000" progId="Equation.DSMT4">
                  <p:embed/>
                  <p:pic>
                    <p:nvPicPr>
                      <p:cNvPr id="0" name="Picture 9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08413" y="3260725"/>
                        <a:ext cx="927100" cy="3413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8887" name="Object 91"/>
          <p:cNvGraphicFramePr>
            <a:graphicFrameLocks noChangeAspect="1"/>
          </p:cNvGraphicFramePr>
          <p:nvPr/>
        </p:nvGraphicFramePr>
        <p:xfrm>
          <a:off x="3817938" y="4397375"/>
          <a:ext cx="317500" cy="341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8915" name="Equation" r:id="rId10" imgW="317225" imgH="380670" progId="Equation.DSMT4">
                  <p:embed/>
                </p:oleObj>
              </mc:Choice>
              <mc:Fallback>
                <p:oleObj name="Equation" r:id="rId10" imgW="317225" imgH="380670" progId="Equation.DSMT4">
                  <p:embed/>
                  <p:pic>
                    <p:nvPicPr>
                      <p:cNvPr id="0" name="Picture 9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7938" y="4397375"/>
                        <a:ext cx="317500" cy="3413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588928" name="Group 128"/>
          <p:cNvGrpSpPr>
            <a:grpSpLocks/>
          </p:cNvGrpSpPr>
          <p:nvPr/>
        </p:nvGrpSpPr>
        <p:grpSpPr bwMode="auto">
          <a:xfrm>
            <a:off x="2690813" y="4238625"/>
            <a:ext cx="314325" cy="101600"/>
            <a:chOff x="483" y="3702"/>
            <a:chExt cx="198" cy="64"/>
          </a:xfrm>
        </p:grpSpPr>
        <p:sp>
          <p:nvSpPr>
            <p:cNvPr id="588945" name="Line 12"/>
            <p:cNvSpPr>
              <a:spLocks noChangeShapeType="1"/>
            </p:cNvSpPr>
            <p:nvPr/>
          </p:nvSpPr>
          <p:spPr bwMode="auto">
            <a:xfrm>
              <a:off x="545" y="3736"/>
              <a:ext cx="136" cy="0"/>
            </a:xfrm>
            <a:prstGeom prst="line">
              <a:avLst/>
            </a:prstGeom>
            <a:noFill/>
            <a:ln w="38100">
              <a:solidFill>
                <a:srgbClr val="00CC00"/>
              </a:solidFill>
              <a:round/>
              <a:headEnd/>
              <a:tailEnd type="stealth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588946" name="Rectangle 90"/>
            <p:cNvSpPr>
              <a:spLocks noChangeArrowheads="1"/>
            </p:cNvSpPr>
            <p:nvPr/>
          </p:nvSpPr>
          <p:spPr bwMode="auto">
            <a:xfrm>
              <a:off x="483" y="3702"/>
              <a:ext cx="64" cy="64"/>
            </a:xfrm>
            <a:prstGeom prst="rect">
              <a:avLst/>
            </a:prstGeom>
            <a:solidFill>
              <a:srgbClr val="000080"/>
            </a:solidFill>
            <a:ln w="22225" algn="ctr">
              <a:solidFill>
                <a:srgbClr val="000080"/>
              </a:solidFill>
              <a:miter lim="800000"/>
              <a:headEnd/>
              <a:tailEnd type="none" w="lg" len="lg"/>
            </a:ln>
          </p:spPr>
          <p:txBody>
            <a:bodyPr wrap="none" lIns="90000" tIns="46800" rIns="90000" bIns="46800" anchor="ctr"/>
            <a:lstStyle/>
            <a:p>
              <a:pPr>
                <a:lnSpc>
                  <a:spcPct val="110000"/>
                </a:lnSpc>
              </a:pPr>
              <a:endParaRPr lang="en-ZA"/>
            </a:p>
          </p:txBody>
        </p:sp>
      </p:grpSp>
      <p:grpSp>
        <p:nvGrpSpPr>
          <p:cNvPr id="588927" name="Group 127"/>
          <p:cNvGrpSpPr>
            <a:grpSpLocks/>
          </p:cNvGrpSpPr>
          <p:nvPr/>
        </p:nvGrpSpPr>
        <p:grpSpPr bwMode="auto">
          <a:xfrm>
            <a:off x="3038475" y="4238625"/>
            <a:ext cx="525463" cy="101600"/>
            <a:chOff x="702" y="3702"/>
            <a:chExt cx="331" cy="64"/>
          </a:xfrm>
        </p:grpSpPr>
        <p:sp>
          <p:nvSpPr>
            <p:cNvPr id="588943" name="Line 18"/>
            <p:cNvSpPr>
              <a:spLocks noChangeShapeType="1"/>
            </p:cNvSpPr>
            <p:nvPr/>
          </p:nvSpPr>
          <p:spPr bwMode="auto">
            <a:xfrm>
              <a:off x="761" y="3736"/>
              <a:ext cx="272" cy="0"/>
            </a:xfrm>
            <a:prstGeom prst="line">
              <a:avLst/>
            </a:prstGeom>
            <a:noFill/>
            <a:ln w="38100">
              <a:solidFill>
                <a:srgbClr val="00CC00"/>
              </a:solidFill>
              <a:round/>
              <a:headEnd/>
              <a:tailEnd type="stealth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588944" name="Rectangle 91"/>
            <p:cNvSpPr>
              <a:spLocks noChangeArrowheads="1"/>
            </p:cNvSpPr>
            <p:nvPr/>
          </p:nvSpPr>
          <p:spPr bwMode="auto">
            <a:xfrm>
              <a:off x="702" y="3702"/>
              <a:ext cx="64" cy="64"/>
            </a:xfrm>
            <a:prstGeom prst="rect">
              <a:avLst/>
            </a:prstGeom>
            <a:solidFill>
              <a:srgbClr val="000080"/>
            </a:solidFill>
            <a:ln w="22225" algn="ctr">
              <a:solidFill>
                <a:srgbClr val="000080"/>
              </a:solidFill>
              <a:miter lim="800000"/>
              <a:headEnd/>
              <a:tailEnd type="none" w="lg" len="lg"/>
            </a:ln>
          </p:spPr>
          <p:txBody>
            <a:bodyPr wrap="none" lIns="90000" tIns="46800" rIns="90000" bIns="46800" anchor="ctr"/>
            <a:lstStyle/>
            <a:p>
              <a:pPr>
                <a:lnSpc>
                  <a:spcPct val="110000"/>
                </a:lnSpc>
              </a:pPr>
              <a:endParaRPr lang="en-ZA"/>
            </a:p>
          </p:txBody>
        </p:sp>
      </p:grpSp>
      <p:grpSp>
        <p:nvGrpSpPr>
          <p:cNvPr id="588926" name="Group 126"/>
          <p:cNvGrpSpPr>
            <a:grpSpLocks/>
          </p:cNvGrpSpPr>
          <p:nvPr/>
        </p:nvGrpSpPr>
        <p:grpSpPr bwMode="auto">
          <a:xfrm>
            <a:off x="3600450" y="4238625"/>
            <a:ext cx="763588" cy="101600"/>
            <a:chOff x="1056" y="3702"/>
            <a:chExt cx="481" cy="64"/>
          </a:xfrm>
        </p:grpSpPr>
        <p:sp>
          <p:nvSpPr>
            <p:cNvPr id="588941" name="Line 21"/>
            <p:cNvSpPr>
              <a:spLocks noChangeShapeType="1"/>
            </p:cNvSpPr>
            <p:nvPr/>
          </p:nvSpPr>
          <p:spPr bwMode="auto">
            <a:xfrm>
              <a:off x="1129" y="3736"/>
              <a:ext cx="408" cy="0"/>
            </a:xfrm>
            <a:prstGeom prst="line">
              <a:avLst/>
            </a:prstGeom>
            <a:noFill/>
            <a:ln w="38100">
              <a:solidFill>
                <a:srgbClr val="00CC00"/>
              </a:solidFill>
              <a:round/>
              <a:headEnd/>
              <a:tailEnd type="stealth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588942" name="Rectangle 92"/>
            <p:cNvSpPr>
              <a:spLocks noChangeArrowheads="1"/>
            </p:cNvSpPr>
            <p:nvPr/>
          </p:nvSpPr>
          <p:spPr bwMode="auto">
            <a:xfrm>
              <a:off x="1056" y="3702"/>
              <a:ext cx="64" cy="64"/>
            </a:xfrm>
            <a:prstGeom prst="rect">
              <a:avLst/>
            </a:prstGeom>
            <a:solidFill>
              <a:srgbClr val="000080"/>
            </a:solidFill>
            <a:ln w="22225" algn="ctr">
              <a:solidFill>
                <a:srgbClr val="000080"/>
              </a:solidFill>
              <a:miter lim="800000"/>
              <a:headEnd/>
              <a:tailEnd type="none" w="lg" len="lg"/>
            </a:ln>
          </p:spPr>
          <p:txBody>
            <a:bodyPr wrap="none" lIns="90000" tIns="46800" rIns="90000" bIns="46800" anchor="ctr"/>
            <a:lstStyle/>
            <a:p>
              <a:pPr>
                <a:lnSpc>
                  <a:spcPct val="110000"/>
                </a:lnSpc>
              </a:pPr>
              <a:endParaRPr lang="en-ZA"/>
            </a:p>
          </p:txBody>
        </p:sp>
      </p:grpSp>
      <p:grpSp>
        <p:nvGrpSpPr>
          <p:cNvPr id="588925" name="Group 125"/>
          <p:cNvGrpSpPr>
            <a:grpSpLocks/>
          </p:cNvGrpSpPr>
          <p:nvPr/>
        </p:nvGrpSpPr>
        <p:grpSpPr bwMode="auto">
          <a:xfrm>
            <a:off x="4395788" y="4238625"/>
            <a:ext cx="971550" cy="101600"/>
            <a:chOff x="1557" y="3702"/>
            <a:chExt cx="612" cy="64"/>
          </a:xfrm>
        </p:grpSpPr>
        <p:sp>
          <p:nvSpPr>
            <p:cNvPr id="588939" name="Line 45"/>
            <p:cNvSpPr>
              <a:spLocks noChangeShapeType="1"/>
            </p:cNvSpPr>
            <p:nvPr/>
          </p:nvSpPr>
          <p:spPr bwMode="auto">
            <a:xfrm>
              <a:off x="1625" y="3736"/>
              <a:ext cx="544" cy="0"/>
            </a:xfrm>
            <a:prstGeom prst="line">
              <a:avLst/>
            </a:prstGeom>
            <a:noFill/>
            <a:ln w="38100">
              <a:solidFill>
                <a:srgbClr val="00CC00"/>
              </a:solidFill>
              <a:round/>
              <a:headEnd/>
              <a:tailEnd type="stealth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588940" name="Rectangle 93"/>
            <p:cNvSpPr>
              <a:spLocks noChangeArrowheads="1"/>
            </p:cNvSpPr>
            <p:nvPr/>
          </p:nvSpPr>
          <p:spPr bwMode="auto">
            <a:xfrm>
              <a:off x="1557" y="3702"/>
              <a:ext cx="64" cy="64"/>
            </a:xfrm>
            <a:prstGeom prst="rect">
              <a:avLst/>
            </a:prstGeom>
            <a:solidFill>
              <a:srgbClr val="000080"/>
            </a:solidFill>
            <a:ln w="22225" algn="ctr">
              <a:solidFill>
                <a:srgbClr val="000080"/>
              </a:solidFill>
              <a:miter lim="800000"/>
              <a:headEnd/>
              <a:tailEnd type="none" w="lg" len="lg"/>
            </a:ln>
          </p:spPr>
          <p:txBody>
            <a:bodyPr wrap="none" lIns="90000" tIns="46800" rIns="90000" bIns="46800" anchor="ctr"/>
            <a:lstStyle/>
            <a:p>
              <a:pPr>
                <a:lnSpc>
                  <a:spcPct val="110000"/>
                </a:lnSpc>
              </a:pPr>
              <a:endParaRPr lang="en-ZA"/>
            </a:p>
          </p:txBody>
        </p:sp>
      </p:grpSp>
      <p:grpSp>
        <p:nvGrpSpPr>
          <p:cNvPr id="588924" name="Group 124"/>
          <p:cNvGrpSpPr>
            <a:grpSpLocks/>
          </p:cNvGrpSpPr>
          <p:nvPr/>
        </p:nvGrpSpPr>
        <p:grpSpPr bwMode="auto">
          <a:xfrm>
            <a:off x="5397500" y="4238625"/>
            <a:ext cx="1181100" cy="101600"/>
            <a:chOff x="2188" y="3702"/>
            <a:chExt cx="744" cy="64"/>
          </a:xfrm>
        </p:grpSpPr>
        <p:sp>
          <p:nvSpPr>
            <p:cNvPr id="588937" name="Line 24"/>
            <p:cNvSpPr>
              <a:spLocks noChangeShapeType="1"/>
            </p:cNvSpPr>
            <p:nvPr/>
          </p:nvSpPr>
          <p:spPr bwMode="auto">
            <a:xfrm>
              <a:off x="2252" y="3736"/>
              <a:ext cx="680" cy="0"/>
            </a:xfrm>
            <a:prstGeom prst="line">
              <a:avLst/>
            </a:prstGeom>
            <a:noFill/>
            <a:ln w="38100">
              <a:solidFill>
                <a:srgbClr val="00CC00"/>
              </a:solidFill>
              <a:round/>
              <a:headEnd/>
              <a:tailEnd type="stealth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588938" name="Rectangle 94"/>
            <p:cNvSpPr>
              <a:spLocks noChangeArrowheads="1"/>
            </p:cNvSpPr>
            <p:nvPr/>
          </p:nvSpPr>
          <p:spPr bwMode="auto">
            <a:xfrm>
              <a:off x="2188" y="3702"/>
              <a:ext cx="64" cy="64"/>
            </a:xfrm>
            <a:prstGeom prst="rect">
              <a:avLst/>
            </a:prstGeom>
            <a:solidFill>
              <a:srgbClr val="000080"/>
            </a:solidFill>
            <a:ln w="22225" algn="ctr">
              <a:solidFill>
                <a:srgbClr val="000080"/>
              </a:solidFill>
              <a:miter lim="800000"/>
              <a:headEnd/>
              <a:tailEnd type="none" w="lg" len="lg"/>
            </a:ln>
          </p:spPr>
          <p:txBody>
            <a:bodyPr wrap="none" lIns="90000" tIns="46800" rIns="90000" bIns="46800" anchor="ctr"/>
            <a:lstStyle/>
            <a:p>
              <a:pPr>
                <a:lnSpc>
                  <a:spcPct val="110000"/>
                </a:lnSpc>
              </a:pPr>
              <a:endParaRPr lang="en-ZA"/>
            </a:p>
          </p:txBody>
        </p:sp>
      </p:grpSp>
      <p:grpSp>
        <p:nvGrpSpPr>
          <p:cNvPr id="588923" name="Group 123"/>
          <p:cNvGrpSpPr>
            <a:grpSpLocks/>
          </p:cNvGrpSpPr>
          <p:nvPr/>
        </p:nvGrpSpPr>
        <p:grpSpPr bwMode="auto">
          <a:xfrm>
            <a:off x="6607175" y="4238625"/>
            <a:ext cx="1374775" cy="101600"/>
            <a:chOff x="2950" y="3702"/>
            <a:chExt cx="866" cy="64"/>
          </a:xfrm>
        </p:grpSpPr>
        <p:sp>
          <p:nvSpPr>
            <p:cNvPr id="588935" name="Line 27"/>
            <p:cNvSpPr>
              <a:spLocks noChangeShapeType="1"/>
            </p:cNvSpPr>
            <p:nvPr/>
          </p:nvSpPr>
          <p:spPr bwMode="auto">
            <a:xfrm>
              <a:off x="3000" y="3736"/>
              <a:ext cx="816" cy="0"/>
            </a:xfrm>
            <a:prstGeom prst="line">
              <a:avLst/>
            </a:prstGeom>
            <a:noFill/>
            <a:ln w="38100">
              <a:solidFill>
                <a:srgbClr val="00CC00"/>
              </a:solidFill>
              <a:round/>
              <a:headEnd/>
              <a:tailEnd type="stealth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588936" name="Rectangle 95"/>
            <p:cNvSpPr>
              <a:spLocks noChangeArrowheads="1"/>
            </p:cNvSpPr>
            <p:nvPr/>
          </p:nvSpPr>
          <p:spPr bwMode="auto">
            <a:xfrm>
              <a:off x="2950" y="3702"/>
              <a:ext cx="64" cy="64"/>
            </a:xfrm>
            <a:prstGeom prst="rect">
              <a:avLst/>
            </a:prstGeom>
            <a:solidFill>
              <a:srgbClr val="000080"/>
            </a:solidFill>
            <a:ln w="22225" algn="ctr">
              <a:solidFill>
                <a:srgbClr val="000080"/>
              </a:solidFill>
              <a:miter lim="800000"/>
              <a:headEnd/>
              <a:tailEnd type="none" w="lg" len="lg"/>
            </a:ln>
          </p:spPr>
          <p:txBody>
            <a:bodyPr wrap="none" lIns="90000" tIns="46800" rIns="90000" bIns="46800" anchor="ctr"/>
            <a:lstStyle/>
            <a:p>
              <a:pPr>
                <a:lnSpc>
                  <a:spcPct val="110000"/>
                </a:lnSpc>
              </a:pPr>
              <a:endParaRPr lang="en-ZA"/>
            </a:p>
          </p:txBody>
        </p:sp>
      </p:grpSp>
      <p:sp>
        <p:nvSpPr>
          <p:cNvPr id="588896" name="Rectangle 96"/>
          <p:cNvSpPr>
            <a:spLocks noChangeArrowheads="1"/>
          </p:cNvSpPr>
          <p:nvPr/>
        </p:nvSpPr>
        <p:spPr bwMode="auto">
          <a:xfrm>
            <a:off x="7988300" y="4238625"/>
            <a:ext cx="101600" cy="101600"/>
          </a:xfrm>
          <a:prstGeom prst="rect">
            <a:avLst/>
          </a:prstGeom>
          <a:solidFill>
            <a:srgbClr val="000080"/>
          </a:solidFill>
          <a:ln w="22225" algn="ctr">
            <a:solidFill>
              <a:srgbClr val="000080"/>
            </a:solidFill>
            <a:miter lim="800000"/>
            <a:headEnd/>
            <a:tailEnd type="none" w="lg" len="lg"/>
          </a:ln>
        </p:spPr>
        <p:txBody>
          <a:bodyPr wrap="none" lIns="90000" tIns="46800" rIns="90000" bIns="46800" anchor="ctr"/>
          <a:lstStyle/>
          <a:p>
            <a:pPr>
              <a:lnSpc>
                <a:spcPct val="110000"/>
              </a:lnSpc>
            </a:pPr>
            <a:endParaRPr lang="en-ZA"/>
          </a:p>
        </p:txBody>
      </p:sp>
      <p:grpSp>
        <p:nvGrpSpPr>
          <p:cNvPr id="588957" name="Group 157"/>
          <p:cNvGrpSpPr>
            <a:grpSpLocks/>
          </p:cNvGrpSpPr>
          <p:nvPr/>
        </p:nvGrpSpPr>
        <p:grpSpPr bwMode="auto">
          <a:xfrm>
            <a:off x="5519738" y="3676650"/>
            <a:ext cx="1216025" cy="119063"/>
            <a:chOff x="3699" y="2316"/>
            <a:chExt cx="766" cy="75"/>
          </a:xfrm>
        </p:grpSpPr>
        <p:sp>
          <p:nvSpPr>
            <p:cNvPr id="588933" name="Line 102"/>
            <p:cNvSpPr>
              <a:spLocks noChangeShapeType="1"/>
            </p:cNvSpPr>
            <p:nvPr/>
          </p:nvSpPr>
          <p:spPr bwMode="auto">
            <a:xfrm>
              <a:off x="3764" y="2355"/>
              <a:ext cx="701" cy="0"/>
            </a:xfrm>
            <a:prstGeom prst="line">
              <a:avLst/>
            </a:prstGeom>
            <a:noFill/>
            <a:ln w="38100">
              <a:solidFill>
                <a:srgbClr val="00CC00"/>
              </a:solidFill>
              <a:round/>
              <a:headEnd/>
              <a:tailEnd type="stealth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588934" name="Oval 103"/>
            <p:cNvSpPr>
              <a:spLocks noChangeAspect="1" noChangeArrowheads="1"/>
            </p:cNvSpPr>
            <p:nvPr/>
          </p:nvSpPr>
          <p:spPr bwMode="auto">
            <a:xfrm>
              <a:off x="3699" y="2316"/>
              <a:ext cx="75" cy="75"/>
            </a:xfrm>
            <a:prstGeom prst="ellipse">
              <a:avLst/>
            </a:prstGeom>
            <a:solidFill>
              <a:srgbClr val="000066"/>
            </a:solidFill>
            <a:ln w="9525" algn="ctr">
              <a:solidFill>
                <a:srgbClr val="000066"/>
              </a:solidFill>
              <a:round/>
              <a:headEnd/>
              <a:tailEnd/>
            </a:ln>
          </p:spPr>
          <p:txBody>
            <a:bodyPr wrap="none" lIns="90000" tIns="46800" rIns="90000" bIns="46800" anchor="ctr"/>
            <a:lstStyle/>
            <a:p>
              <a:pPr>
                <a:lnSpc>
                  <a:spcPct val="110000"/>
                </a:lnSpc>
              </a:pPr>
              <a:endParaRPr lang="en-ZA"/>
            </a:p>
          </p:txBody>
        </p:sp>
      </p:grpSp>
      <p:grpSp>
        <p:nvGrpSpPr>
          <p:cNvPr id="588980" name="Group 180"/>
          <p:cNvGrpSpPr>
            <a:grpSpLocks/>
          </p:cNvGrpSpPr>
          <p:nvPr/>
        </p:nvGrpSpPr>
        <p:grpSpPr bwMode="auto">
          <a:xfrm>
            <a:off x="382588" y="3765550"/>
            <a:ext cx="8531225" cy="393700"/>
            <a:chOff x="241" y="2372"/>
            <a:chExt cx="5374" cy="248"/>
          </a:xfrm>
        </p:grpSpPr>
        <p:sp>
          <p:nvSpPr>
            <p:cNvPr id="588922" name="Line 14"/>
            <p:cNvSpPr>
              <a:spLocks noChangeShapeType="1"/>
            </p:cNvSpPr>
            <p:nvPr/>
          </p:nvSpPr>
          <p:spPr bwMode="auto">
            <a:xfrm>
              <a:off x="241" y="2519"/>
              <a:ext cx="5072" cy="2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triangl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2" name="Rectangle 111"/>
            <p:cNvSpPr>
              <a:spLocks noChangeArrowheads="1"/>
            </p:cNvSpPr>
            <p:nvPr/>
          </p:nvSpPr>
          <p:spPr bwMode="auto">
            <a:xfrm>
              <a:off x="5206" y="2372"/>
              <a:ext cx="409" cy="2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marL="179388" lvl="1">
                <a:lnSpc>
                  <a:spcPct val="110000"/>
                </a:lnSpc>
                <a:buSzPct val="80000"/>
                <a:buFont typeface="Arial" charset="0"/>
                <a:buNone/>
              </a:pPr>
              <a:r>
                <a:rPr lang="en-ZA" sz="1800" b="1" i="1">
                  <a:solidFill>
                    <a:srgbClr val="000066"/>
                  </a:solidFill>
                  <a:latin typeface="Times New Roman" pitchFamily="18" charset="0"/>
                </a:rPr>
                <a:t>x</a:t>
              </a:r>
              <a:endParaRPr lang="en-US" sz="1800" b="1" i="1">
                <a:solidFill>
                  <a:srgbClr val="000066"/>
                </a:solidFill>
                <a:latin typeface="Times New Roman" pitchFamily="18" charset="0"/>
              </a:endParaRPr>
            </a:p>
          </p:txBody>
        </p:sp>
        <p:grpSp>
          <p:nvGrpSpPr>
            <p:cNvPr id="3" name="Group 179"/>
            <p:cNvGrpSpPr>
              <a:grpSpLocks/>
            </p:cNvGrpSpPr>
            <p:nvPr/>
          </p:nvGrpSpPr>
          <p:grpSpPr bwMode="auto">
            <a:xfrm>
              <a:off x="415" y="2484"/>
              <a:ext cx="4349" cy="71"/>
              <a:chOff x="415" y="2484"/>
              <a:chExt cx="4349" cy="71"/>
            </a:xfrm>
          </p:grpSpPr>
          <p:sp>
            <p:nvSpPr>
              <p:cNvPr id="4" name="Line 34"/>
              <p:cNvSpPr>
                <a:spLocks noChangeShapeType="1"/>
              </p:cNvSpPr>
              <p:nvPr/>
            </p:nvSpPr>
            <p:spPr bwMode="auto">
              <a:xfrm>
                <a:off x="415" y="2484"/>
                <a:ext cx="0" cy="71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5" name="Line 35"/>
              <p:cNvSpPr>
                <a:spLocks noChangeShapeType="1"/>
              </p:cNvSpPr>
              <p:nvPr/>
            </p:nvSpPr>
            <p:spPr bwMode="auto">
              <a:xfrm>
                <a:off x="1654" y="2484"/>
                <a:ext cx="0" cy="71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6" name="Line 36"/>
              <p:cNvSpPr>
                <a:spLocks noChangeShapeType="1"/>
              </p:cNvSpPr>
              <p:nvPr/>
            </p:nvSpPr>
            <p:spPr bwMode="auto">
              <a:xfrm>
                <a:off x="2276" y="2484"/>
                <a:ext cx="0" cy="71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7" name="Line 37"/>
              <p:cNvSpPr>
                <a:spLocks noChangeShapeType="1"/>
              </p:cNvSpPr>
              <p:nvPr/>
            </p:nvSpPr>
            <p:spPr bwMode="auto">
              <a:xfrm>
                <a:off x="2900" y="2484"/>
                <a:ext cx="0" cy="71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588929" name="Line 38"/>
              <p:cNvSpPr>
                <a:spLocks noChangeShapeType="1"/>
              </p:cNvSpPr>
              <p:nvPr/>
            </p:nvSpPr>
            <p:spPr bwMode="auto">
              <a:xfrm>
                <a:off x="1028" y="2484"/>
                <a:ext cx="0" cy="71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588930" name="Line 39"/>
              <p:cNvSpPr>
                <a:spLocks noChangeShapeType="1"/>
              </p:cNvSpPr>
              <p:nvPr/>
            </p:nvSpPr>
            <p:spPr bwMode="auto">
              <a:xfrm>
                <a:off x="4141" y="2484"/>
                <a:ext cx="0" cy="71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588931" name="Line 40"/>
              <p:cNvSpPr>
                <a:spLocks noChangeShapeType="1"/>
              </p:cNvSpPr>
              <p:nvPr/>
            </p:nvSpPr>
            <p:spPr bwMode="auto">
              <a:xfrm>
                <a:off x="4764" y="2484"/>
                <a:ext cx="0" cy="71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588932" name="Line 42"/>
              <p:cNvSpPr>
                <a:spLocks noChangeShapeType="1"/>
              </p:cNvSpPr>
              <p:nvPr/>
            </p:nvSpPr>
            <p:spPr bwMode="auto">
              <a:xfrm>
                <a:off x="3516" y="2484"/>
                <a:ext cx="0" cy="71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</p:grpSp>
      </p:grpSp>
      <p:grpSp>
        <p:nvGrpSpPr>
          <p:cNvPr id="588958" name="Group 158"/>
          <p:cNvGrpSpPr>
            <a:grpSpLocks/>
          </p:cNvGrpSpPr>
          <p:nvPr/>
        </p:nvGrpSpPr>
        <p:grpSpPr bwMode="auto">
          <a:xfrm>
            <a:off x="6748463" y="3676650"/>
            <a:ext cx="1216025" cy="119063"/>
            <a:chOff x="3699" y="2316"/>
            <a:chExt cx="766" cy="75"/>
          </a:xfrm>
        </p:grpSpPr>
        <p:sp>
          <p:nvSpPr>
            <p:cNvPr id="588920" name="Line 159"/>
            <p:cNvSpPr>
              <a:spLocks noChangeShapeType="1"/>
            </p:cNvSpPr>
            <p:nvPr/>
          </p:nvSpPr>
          <p:spPr bwMode="auto">
            <a:xfrm>
              <a:off x="3764" y="2355"/>
              <a:ext cx="701" cy="0"/>
            </a:xfrm>
            <a:prstGeom prst="line">
              <a:avLst/>
            </a:prstGeom>
            <a:noFill/>
            <a:ln w="38100">
              <a:solidFill>
                <a:srgbClr val="00CC00"/>
              </a:solidFill>
              <a:round/>
              <a:headEnd/>
              <a:tailEnd type="stealth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588921" name="Oval 160"/>
            <p:cNvSpPr>
              <a:spLocks noChangeAspect="1" noChangeArrowheads="1"/>
            </p:cNvSpPr>
            <p:nvPr/>
          </p:nvSpPr>
          <p:spPr bwMode="auto">
            <a:xfrm>
              <a:off x="3699" y="2316"/>
              <a:ext cx="75" cy="75"/>
            </a:xfrm>
            <a:prstGeom prst="ellipse">
              <a:avLst/>
            </a:prstGeom>
            <a:solidFill>
              <a:srgbClr val="000066"/>
            </a:solidFill>
            <a:ln w="9525" algn="ctr">
              <a:solidFill>
                <a:srgbClr val="000066"/>
              </a:solidFill>
              <a:round/>
              <a:headEnd/>
              <a:tailEnd/>
            </a:ln>
          </p:spPr>
          <p:txBody>
            <a:bodyPr wrap="none" lIns="90000" tIns="46800" rIns="90000" bIns="46800" anchor="ctr"/>
            <a:lstStyle/>
            <a:p>
              <a:pPr>
                <a:lnSpc>
                  <a:spcPct val="110000"/>
                </a:lnSpc>
              </a:pPr>
              <a:endParaRPr lang="en-ZA"/>
            </a:p>
          </p:txBody>
        </p:sp>
      </p:grpSp>
      <p:grpSp>
        <p:nvGrpSpPr>
          <p:cNvPr id="588961" name="Group 161"/>
          <p:cNvGrpSpPr>
            <a:grpSpLocks/>
          </p:cNvGrpSpPr>
          <p:nvPr/>
        </p:nvGrpSpPr>
        <p:grpSpPr bwMode="auto">
          <a:xfrm>
            <a:off x="3062288" y="3676650"/>
            <a:ext cx="1216025" cy="119063"/>
            <a:chOff x="3699" y="2316"/>
            <a:chExt cx="766" cy="75"/>
          </a:xfrm>
        </p:grpSpPr>
        <p:sp>
          <p:nvSpPr>
            <p:cNvPr id="588918" name="Line 162"/>
            <p:cNvSpPr>
              <a:spLocks noChangeShapeType="1"/>
            </p:cNvSpPr>
            <p:nvPr/>
          </p:nvSpPr>
          <p:spPr bwMode="auto">
            <a:xfrm>
              <a:off x="3764" y="2355"/>
              <a:ext cx="701" cy="0"/>
            </a:xfrm>
            <a:prstGeom prst="line">
              <a:avLst/>
            </a:prstGeom>
            <a:noFill/>
            <a:ln w="38100">
              <a:solidFill>
                <a:srgbClr val="00CC00"/>
              </a:solidFill>
              <a:round/>
              <a:headEnd/>
              <a:tailEnd type="stealth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588919" name="Oval 163"/>
            <p:cNvSpPr>
              <a:spLocks noChangeAspect="1" noChangeArrowheads="1"/>
            </p:cNvSpPr>
            <p:nvPr/>
          </p:nvSpPr>
          <p:spPr bwMode="auto">
            <a:xfrm>
              <a:off x="3699" y="2316"/>
              <a:ext cx="75" cy="75"/>
            </a:xfrm>
            <a:prstGeom prst="ellipse">
              <a:avLst/>
            </a:prstGeom>
            <a:solidFill>
              <a:srgbClr val="000066"/>
            </a:solidFill>
            <a:ln w="9525" algn="ctr">
              <a:solidFill>
                <a:srgbClr val="000066"/>
              </a:solidFill>
              <a:round/>
              <a:headEnd/>
              <a:tailEnd/>
            </a:ln>
          </p:spPr>
          <p:txBody>
            <a:bodyPr wrap="none" lIns="90000" tIns="46800" rIns="90000" bIns="46800" anchor="ctr"/>
            <a:lstStyle/>
            <a:p>
              <a:pPr>
                <a:lnSpc>
                  <a:spcPct val="110000"/>
                </a:lnSpc>
              </a:pPr>
              <a:endParaRPr lang="en-ZA"/>
            </a:p>
          </p:txBody>
        </p:sp>
      </p:grpSp>
      <p:grpSp>
        <p:nvGrpSpPr>
          <p:cNvPr id="588964" name="Group 164"/>
          <p:cNvGrpSpPr>
            <a:grpSpLocks/>
          </p:cNvGrpSpPr>
          <p:nvPr/>
        </p:nvGrpSpPr>
        <p:grpSpPr bwMode="auto">
          <a:xfrm>
            <a:off x="4291013" y="3676650"/>
            <a:ext cx="1216025" cy="119063"/>
            <a:chOff x="3699" y="2316"/>
            <a:chExt cx="766" cy="75"/>
          </a:xfrm>
        </p:grpSpPr>
        <p:sp>
          <p:nvSpPr>
            <p:cNvPr id="588916" name="Line 165"/>
            <p:cNvSpPr>
              <a:spLocks noChangeShapeType="1"/>
            </p:cNvSpPr>
            <p:nvPr/>
          </p:nvSpPr>
          <p:spPr bwMode="auto">
            <a:xfrm>
              <a:off x="3764" y="2355"/>
              <a:ext cx="701" cy="0"/>
            </a:xfrm>
            <a:prstGeom prst="line">
              <a:avLst/>
            </a:prstGeom>
            <a:noFill/>
            <a:ln w="38100">
              <a:solidFill>
                <a:srgbClr val="00CC00"/>
              </a:solidFill>
              <a:round/>
              <a:headEnd/>
              <a:tailEnd type="stealth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588917" name="Oval 166"/>
            <p:cNvSpPr>
              <a:spLocks noChangeAspect="1" noChangeArrowheads="1"/>
            </p:cNvSpPr>
            <p:nvPr/>
          </p:nvSpPr>
          <p:spPr bwMode="auto">
            <a:xfrm>
              <a:off x="3699" y="2316"/>
              <a:ext cx="75" cy="75"/>
            </a:xfrm>
            <a:prstGeom prst="ellipse">
              <a:avLst/>
            </a:prstGeom>
            <a:solidFill>
              <a:srgbClr val="000066"/>
            </a:solidFill>
            <a:ln w="9525" algn="ctr">
              <a:solidFill>
                <a:srgbClr val="000066"/>
              </a:solidFill>
              <a:round/>
              <a:headEnd/>
              <a:tailEnd/>
            </a:ln>
          </p:spPr>
          <p:txBody>
            <a:bodyPr wrap="none" lIns="90000" tIns="46800" rIns="90000" bIns="46800" anchor="ctr"/>
            <a:lstStyle/>
            <a:p>
              <a:pPr>
                <a:lnSpc>
                  <a:spcPct val="110000"/>
                </a:lnSpc>
              </a:pPr>
              <a:endParaRPr lang="en-ZA"/>
            </a:p>
          </p:txBody>
        </p:sp>
      </p:grpSp>
      <p:grpSp>
        <p:nvGrpSpPr>
          <p:cNvPr id="588967" name="Group 167"/>
          <p:cNvGrpSpPr>
            <a:grpSpLocks/>
          </p:cNvGrpSpPr>
          <p:nvPr/>
        </p:nvGrpSpPr>
        <p:grpSpPr bwMode="auto">
          <a:xfrm>
            <a:off x="604838" y="3676650"/>
            <a:ext cx="1216025" cy="119063"/>
            <a:chOff x="3699" y="2316"/>
            <a:chExt cx="766" cy="75"/>
          </a:xfrm>
        </p:grpSpPr>
        <p:sp>
          <p:nvSpPr>
            <p:cNvPr id="588914" name="Line 168"/>
            <p:cNvSpPr>
              <a:spLocks noChangeShapeType="1"/>
            </p:cNvSpPr>
            <p:nvPr/>
          </p:nvSpPr>
          <p:spPr bwMode="auto">
            <a:xfrm>
              <a:off x="3764" y="2355"/>
              <a:ext cx="701" cy="0"/>
            </a:xfrm>
            <a:prstGeom prst="line">
              <a:avLst/>
            </a:prstGeom>
            <a:noFill/>
            <a:ln w="38100">
              <a:solidFill>
                <a:srgbClr val="00CC00"/>
              </a:solidFill>
              <a:round/>
              <a:headEnd/>
              <a:tailEnd type="stealth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588915" name="Oval 169"/>
            <p:cNvSpPr>
              <a:spLocks noChangeAspect="1" noChangeArrowheads="1"/>
            </p:cNvSpPr>
            <p:nvPr/>
          </p:nvSpPr>
          <p:spPr bwMode="auto">
            <a:xfrm>
              <a:off x="3699" y="2316"/>
              <a:ext cx="75" cy="75"/>
            </a:xfrm>
            <a:prstGeom prst="ellipse">
              <a:avLst/>
            </a:prstGeom>
            <a:solidFill>
              <a:srgbClr val="000066"/>
            </a:solidFill>
            <a:ln w="9525" algn="ctr">
              <a:solidFill>
                <a:srgbClr val="000066"/>
              </a:solidFill>
              <a:round/>
              <a:headEnd/>
              <a:tailEnd/>
            </a:ln>
          </p:spPr>
          <p:txBody>
            <a:bodyPr wrap="none" lIns="90000" tIns="46800" rIns="90000" bIns="46800" anchor="ctr"/>
            <a:lstStyle/>
            <a:p>
              <a:pPr>
                <a:lnSpc>
                  <a:spcPct val="110000"/>
                </a:lnSpc>
              </a:pPr>
              <a:endParaRPr lang="en-ZA"/>
            </a:p>
          </p:txBody>
        </p:sp>
      </p:grpSp>
      <p:grpSp>
        <p:nvGrpSpPr>
          <p:cNvPr id="588970" name="Group 170"/>
          <p:cNvGrpSpPr>
            <a:grpSpLocks/>
          </p:cNvGrpSpPr>
          <p:nvPr/>
        </p:nvGrpSpPr>
        <p:grpSpPr bwMode="auto">
          <a:xfrm>
            <a:off x="1833563" y="3676650"/>
            <a:ext cx="1216025" cy="119063"/>
            <a:chOff x="3699" y="2316"/>
            <a:chExt cx="766" cy="75"/>
          </a:xfrm>
        </p:grpSpPr>
        <p:sp>
          <p:nvSpPr>
            <p:cNvPr id="588912" name="Line 171"/>
            <p:cNvSpPr>
              <a:spLocks noChangeShapeType="1"/>
            </p:cNvSpPr>
            <p:nvPr/>
          </p:nvSpPr>
          <p:spPr bwMode="auto">
            <a:xfrm>
              <a:off x="3764" y="2355"/>
              <a:ext cx="701" cy="0"/>
            </a:xfrm>
            <a:prstGeom prst="line">
              <a:avLst/>
            </a:prstGeom>
            <a:noFill/>
            <a:ln w="38100">
              <a:solidFill>
                <a:srgbClr val="00CC00"/>
              </a:solidFill>
              <a:round/>
              <a:headEnd/>
              <a:tailEnd type="stealth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588913" name="Oval 172"/>
            <p:cNvSpPr>
              <a:spLocks noChangeAspect="1" noChangeArrowheads="1"/>
            </p:cNvSpPr>
            <p:nvPr/>
          </p:nvSpPr>
          <p:spPr bwMode="auto">
            <a:xfrm>
              <a:off x="3699" y="2316"/>
              <a:ext cx="75" cy="75"/>
            </a:xfrm>
            <a:prstGeom prst="ellipse">
              <a:avLst/>
            </a:prstGeom>
            <a:solidFill>
              <a:srgbClr val="000066"/>
            </a:solidFill>
            <a:ln w="9525" algn="ctr">
              <a:solidFill>
                <a:srgbClr val="000066"/>
              </a:solidFill>
              <a:round/>
              <a:headEnd/>
              <a:tailEnd/>
            </a:ln>
          </p:spPr>
          <p:txBody>
            <a:bodyPr wrap="none" lIns="90000" tIns="46800" rIns="90000" bIns="46800" anchor="ctr"/>
            <a:lstStyle/>
            <a:p>
              <a:pPr>
                <a:lnSpc>
                  <a:spcPct val="110000"/>
                </a:lnSpc>
              </a:pPr>
              <a:endParaRPr lang="en-ZA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88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89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5889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88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8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8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88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88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88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89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89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89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89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8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89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88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89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89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89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89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89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89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8830" grpId="0" animBg="1"/>
      <p:bldP spid="588848" grpId="0"/>
      <p:bldP spid="588871" grpId="0" animBg="1"/>
      <p:bldP spid="588896" grpId="0" animBg="1"/>
    </p:bld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7344" name="Rectangle 3"/>
          <p:cNvSpPr txBox="1">
            <a:spLocks noGrp="1" noChangeArrowheads="1"/>
          </p:cNvSpPr>
          <p:nvPr/>
        </p:nvSpPr>
        <p:spPr bwMode="auto">
          <a:xfrm>
            <a:off x="107950" y="182563"/>
            <a:ext cx="1079500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n-US" sz="1200">
                <a:solidFill>
                  <a:srgbClr val="5F5F5F"/>
                </a:solidFill>
                <a:latin typeface="Arial" charset="0"/>
              </a:rPr>
              <a:t>PHY1012F</a:t>
            </a:r>
          </a:p>
        </p:txBody>
      </p:sp>
      <p:sp>
        <p:nvSpPr>
          <p:cNvPr id="588889" name="Slide Number Placeholder 4"/>
          <p:cNvSpPr txBox="1">
            <a:spLocks noGrp="1"/>
          </p:cNvSpPr>
          <p:nvPr/>
        </p:nvSpPr>
        <p:spPr bwMode="auto">
          <a:xfrm>
            <a:off x="8064500" y="6381750"/>
            <a:ext cx="946150" cy="339725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fld id="{6A4F562D-16E8-479C-BACA-DB1C8839FFFE}" type="slidenum">
              <a:rPr lang="en-US" sz="1400" b="1">
                <a:solidFill>
                  <a:srgbClr val="5F5F5F"/>
                </a:solidFill>
                <a:latin typeface="Koala"/>
                <a:cs typeface="+mn-cs"/>
              </a:rPr>
              <a:pPr algn="r">
                <a:defRPr/>
              </a:pPr>
              <a:t>53</a:t>
            </a:fld>
            <a:endParaRPr lang="en-US" sz="1400" b="1">
              <a:solidFill>
                <a:srgbClr val="5F5F5F"/>
              </a:solidFill>
              <a:latin typeface="Koala"/>
              <a:cs typeface="+mn-cs"/>
            </a:endParaRPr>
          </a:p>
        </p:txBody>
      </p:sp>
      <p:sp>
        <p:nvSpPr>
          <p:cNvPr id="867346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79388" y="573088"/>
            <a:ext cx="8774112" cy="1766887"/>
          </a:xfrm>
        </p:spPr>
        <p:txBody>
          <a:bodyPr/>
          <a:lstStyle/>
          <a:p>
            <a:pPr lvl="1" indent="0" eaLnBrk="1" hangingPunct="1">
              <a:lnSpc>
                <a:spcPct val="100000"/>
              </a:lnSpc>
            </a:pPr>
            <a:r>
              <a:rPr lang="en-ZA" sz="2200" smtClean="0"/>
              <a:t>A student is running at a constant speed of 5 m</a:t>
            </a:r>
            <a:r>
              <a:rPr lang="en-ZA" sz="2200" smtClean="0">
                <a:sym typeface="Symbol" pitchFamily="18" charset="2"/>
              </a:rPr>
              <a:t>/</a:t>
            </a:r>
            <a:r>
              <a:rPr lang="en-ZA" sz="2200" smtClean="0"/>
              <a:t>s in an attempt to catch a Jammie Shuttle.  When she is 11 m from the bus, it pulls away with a constant acceleration of 1 m</a:t>
            </a:r>
            <a:r>
              <a:rPr lang="en-ZA" sz="2200" smtClean="0">
                <a:sym typeface="Symbol" pitchFamily="18" charset="2"/>
              </a:rPr>
              <a:t>/</a:t>
            </a:r>
            <a:r>
              <a:rPr lang="en-ZA" sz="2200" smtClean="0"/>
              <a:t>s</a:t>
            </a:r>
            <a:r>
              <a:rPr lang="en-ZA" sz="2200" baseline="30000" smtClean="0"/>
              <a:t>2</a:t>
            </a:r>
            <a:r>
              <a:rPr lang="en-ZA" sz="2200" smtClean="0"/>
              <a:t>.  </a:t>
            </a:r>
            <a:br>
              <a:rPr lang="en-ZA" sz="2200" smtClean="0"/>
            </a:br>
            <a:r>
              <a:rPr lang="en-ZA" sz="2200" smtClean="0"/>
              <a:t>From this point, how long does it take her to catch up to the bus if she keeps running with the same speed?</a:t>
            </a:r>
            <a:r>
              <a:rPr lang="en-US" sz="2200" smtClean="0"/>
              <a:t> </a:t>
            </a:r>
          </a:p>
        </p:txBody>
      </p:sp>
      <p:sp>
        <p:nvSpPr>
          <p:cNvPr id="588830" name="Line 30"/>
          <p:cNvSpPr>
            <a:spLocks noChangeShapeType="1"/>
          </p:cNvSpPr>
          <p:nvPr/>
        </p:nvSpPr>
        <p:spPr bwMode="auto">
          <a:xfrm>
            <a:off x="4187825" y="4559300"/>
            <a:ext cx="268288" cy="0"/>
          </a:xfrm>
          <a:prstGeom prst="line">
            <a:avLst/>
          </a:prstGeom>
          <a:noFill/>
          <a:ln w="38100">
            <a:solidFill>
              <a:srgbClr val="FFCC00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867348" name="Rectangle 48"/>
          <p:cNvSpPr>
            <a:spLocks noChangeArrowheads="1"/>
          </p:cNvSpPr>
          <p:nvPr/>
        </p:nvSpPr>
        <p:spPr bwMode="auto">
          <a:xfrm>
            <a:off x="179388" y="2522538"/>
            <a:ext cx="8774112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SzPct val="80000"/>
              <a:buFont typeface="Arial" charset="0"/>
              <a:buNone/>
            </a:pPr>
            <a:r>
              <a:rPr lang="en-ZA" sz="2200">
                <a:solidFill>
                  <a:srgbClr val="000066"/>
                </a:solidFill>
              </a:rPr>
              <a:t>Physical representation:</a:t>
            </a:r>
            <a:endParaRPr lang="en-US" sz="2200">
              <a:solidFill>
                <a:srgbClr val="000066"/>
              </a:solidFill>
            </a:endParaRPr>
          </a:p>
        </p:txBody>
      </p:sp>
      <p:graphicFrame>
        <p:nvGraphicFramePr>
          <p:cNvPr id="588852" name="Object 12"/>
          <p:cNvGraphicFramePr>
            <a:graphicFrameLocks noChangeAspect="1"/>
          </p:cNvGraphicFramePr>
          <p:nvPr/>
        </p:nvGraphicFramePr>
        <p:xfrm>
          <a:off x="385763" y="3314700"/>
          <a:ext cx="406400" cy="341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7364" name="Equation" r:id="rId4" imgW="406224" imgH="380835" progId="Equation.DSMT4">
                  <p:embed/>
                </p:oleObj>
              </mc:Choice>
              <mc:Fallback>
                <p:oleObj name="Equation" r:id="rId4" imgW="406224" imgH="380835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5763" y="3314700"/>
                        <a:ext cx="406400" cy="3413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8854" name="Object 13"/>
          <p:cNvGraphicFramePr>
            <a:graphicFrameLocks noChangeAspect="1"/>
          </p:cNvGraphicFramePr>
          <p:nvPr/>
        </p:nvGraphicFramePr>
        <p:xfrm>
          <a:off x="2349500" y="4276725"/>
          <a:ext cx="304800" cy="341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7365" name="Equation" r:id="rId6" imgW="304668" imgH="380835" progId="Equation.DSMT4">
                  <p:embed/>
                </p:oleObj>
              </mc:Choice>
              <mc:Fallback>
                <p:oleObj name="Equation" r:id="rId6" imgW="304668" imgH="380835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49500" y="4276725"/>
                        <a:ext cx="304800" cy="3413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88871" name="Oval 71"/>
          <p:cNvSpPr>
            <a:spLocks noChangeAspect="1" noChangeArrowheads="1"/>
          </p:cNvSpPr>
          <p:nvPr/>
        </p:nvSpPr>
        <p:spPr bwMode="auto">
          <a:xfrm>
            <a:off x="7993063" y="3676650"/>
            <a:ext cx="119062" cy="119063"/>
          </a:xfrm>
          <a:prstGeom prst="ellipse">
            <a:avLst/>
          </a:prstGeom>
          <a:solidFill>
            <a:srgbClr val="000066"/>
          </a:solidFill>
          <a:ln w="9525" algn="ctr">
            <a:solidFill>
              <a:srgbClr val="000066"/>
            </a:solidFill>
            <a:round/>
            <a:headEnd/>
            <a:tailEnd/>
          </a:ln>
        </p:spPr>
        <p:txBody>
          <a:bodyPr wrap="none" lIns="90000" tIns="46800" rIns="90000" bIns="46800" anchor="ctr"/>
          <a:lstStyle/>
          <a:p>
            <a:pPr>
              <a:lnSpc>
                <a:spcPct val="110000"/>
              </a:lnSpc>
            </a:pPr>
            <a:endParaRPr lang="en-ZA"/>
          </a:p>
        </p:txBody>
      </p:sp>
      <p:graphicFrame>
        <p:nvGraphicFramePr>
          <p:cNvPr id="588886" name="Object 14"/>
          <p:cNvGraphicFramePr>
            <a:graphicFrameLocks noChangeAspect="1"/>
          </p:cNvGraphicFramePr>
          <p:nvPr/>
        </p:nvGraphicFramePr>
        <p:xfrm>
          <a:off x="3808413" y="3260725"/>
          <a:ext cx="927100" cy="341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7366" name="Equation" r:id="rId8" imgW="927100" imgH="381000" progId="Equation.DSMT4">
                  <p:embed/>
                </p:oleObj>
              </mc:Choice>
              <mc:Fallback>
                <p:oleObj name="Equation" r:id="rId8" imgW="927100" imgH="38100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08413" y="3260725"/>
                        <a:ext cx="927100" cy="3413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8887" name="Object 15"/>
          <p:cNvGraphicFramePr>
            <a:graphicFrameLocks noChangeAspect="1"/>
          </p:cNvGraphicFramePr>
          <p:nvPr/>
        </p:nvGraphicFramePr>
        <p:xfrm>
          <a:off x="3817938" y="4397375"/>
          <a:ext cx="317500" cy="341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7367" name="Equation" r:id="rId10" imgW="317225" imgH="380670" progId="Equation.DSMT4">
                  <p:embed/>
                </p:oleObj>
              </mc:Choice>
              <mc:Fallback>
                <p:oleObj name="Equation" r:id="rId10" imgW="317225" imgH="38067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7938" y="4397375"/>
                        <a:ext cx="317500" cy="3413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588928" name="Group 128"/>
          <p:cNvGrpSpPr>
            <a:grpSpLocks/>
          </p:cNvGrpSpPr>
          <p:nvPr/>
        </p:nvGrpSpPr>
        <p:grpSpPr bwMode="auto">
          <a:xfrm>
            <a:off x="2690813" y="4238625"/>
            <a:ext cx="314325" cy="101600"/>
            <a:chOff x="483" y="3702"/>
            <a:chExt cx="198" cy="64"/>
          </a:xfrm>
        </p:grpSpPr>
        <p:sp>
          <p:nvSpPr>
            <p:cNvPr id="867397" name="Line 12"/>
            <p:cNvSpPr>
              <a:spLocks noChangeShapeType="1"/>
            </p:cNvSpPr>
            <p:nvPr/>
          </p:nvSpPr>
          <p:spPr bwMode="auto">
            <a:xfrm>
              <a:off x="545" y="3736"/>
              <a:ext cx="136" cy="0"/>
            </a:xfrm>
            <a:prstGeom prst="line">
              <a:avLst/>
            </a:prstGeom>
            <a:noFill/>
            <a:ln w="38100">
              <a:solidFill>
                <a:srgbClr val="00CC00"/>
              </a:solidFill>
              <a:round/>
              <a:headEnd/>
              <a:tailEnd type="stealth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867398" name="Rectangle 90"/>
            <p:cNvSpPr>
              <a:spLocks noChangeArrowheads="1"/>
            </p:cNvSpPr>
            <p:nvPr/>
          </p:nvSpPr>
          <p:spPr bwMode="auto">
            <a:xfrm>
              <a:off x="483" y="3702"/>
              <a:ext cx="64" cy="64"/>
            </a:xfrm>
            <a:prstGeom prst="rect">
              <a:avLst/>
            </a:prstGeom>
            <a:solidFill>
              <a:srgbClr val="000080"/>
            </a:solidFill>
            <a:ln w="22225" algn="ctr">
              <a:solidFill>
                <a:srgbClr val="000080"/>
              </a:solidFill>
              <a:miter lim="800000"/>
              <a:headEnd/>
              <a:tailEnd type="none" w="lg" len="lg"/>
            </a:ln>
          </p:spPr>
          <p:txBody>
            <a:bodyPr wrap="none" lIns="90000" tIns="46800" rIns="90000" bIns="46800" anchor="ctr"/>
            <a:lstStyle/>
            <a:p>
              <a:pPr>
                <a:lnSpc>
                  <a:spcPct val="110000"/>
                </a:lnSpc>
              </a:pPr>
              <a:endParaRPr lang="en-ZA"/>
            </a:p>
          </p:txBody>
        </p:sp>
      </p:grpSp>
      <p:grpSp>
        <p:nvGrpSpPr>
          <p:cNvPr id="588927" name="Group 127"/>
          <p:cNvGrpSpPr>
            <a:grpSpLocks/>
          </p:cNvGrpSpPr>
          <p:nvPr/>
        </p:nvGrpSpPr>
        <p:grpSpPr bwMode="auto">
          <a:xfrm>
            <a:off x="3038475" y="4238625"/>
            <a:ext cx="525463" cy="101600"/>
            <a:chOff x="702" y="3702"/>
            <a:chExt cx="331" cy="64"/>
          </a:xfrm>
        </p:grpSpPr>
        <p:sp>
          <p:nvSpPr>
            <p:cNvPr id="867395" name="Line 18"/>
            <p:cNvSpPr>
              <a:spLocks noChangeShapeType="1"/>
            </p:cNvSpPr>
            <p:nvPr/>
          </p:nvSpPr>
          <p:spPr bwMode="auto">
            <a:xfrm>
              <a:off x="761" y="3736"/>
              <a:ext cx="272" cy="0"/>
            </a:xfrm>
            <a:prstGeom prst="line">
              <a:avLst/>
            </a:prstGeom>
            <a:noFill/>
            <a:ln w="38100">
              <a:solidFill>
                <a:srgbClr val="00CC00"/>
              </a:solidFill>
              <a:round/>
              <a:headEnd/>
              <a:tailEnd type="stealth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867396" name="Rectangle 91"/>
            <p:cNvSpPr>
              <a:spLocks noChangeArrowheads="1"/>
            </p:cNvSpPr>
            <p:nvPr/>
          </p:nvSpPr>
          <p:spPr bwMode="auto">
            <a:xfrm>
              <a:off x="702" y="3702"/>
              <a:ext cx="64" cy="64"/>
            </a:xfrm>
            <a:prstGeom prst="rect">
              <a:avLst/>
            </a:prstGeom>
            <a:solidFill>
              <a:srgbClr val="000080"/>
            </a:solidFill>
            <a:ln w="22225" algn="ctr">
              <a:solidFill>
                <a:srgbClr val="000080"/>
              </a:solidFill>
              <a:miter lim="800000"/>
              <a:headEnd/>
              <a:tailEnd type="none" w="lg" len="lg"/>
            </a:ln>
          </p:spPr>
          <p:txBody>
            <a:bodyPr wrap="none" lIns="90000" tIns="46800" rIns="90000" bIns="46800" anchor="ctr"/>
            <a:lstStyle/>
            <a:p>
              <a:pPr>
                <a:lnSpc>
                  <a:spcPct val="110000"/>
                </a:lnSpc>
              </a:pPr>
              <a:endParaRPr lang="en-ZA"/>
            </a:p>
          </p:txBody>
        </p:sp>
      </p:grpSp>
      <p:grpSp>
        <p:nvGrpSpPr>
          <p:cNvPr id="588926" name="Group 126"/>
          <p:cNvGrpSpPr>
            <a:grpSpLocks/>
          </p:cNvGrpSpPr>
          <p:nvPr/>
        </p:nvGrpSpPr>
        <p:grpSpPr bwMode="auto">
          <a:xfrm>
            <a:off x="3600450" y="4238625"/>
            <a:ext cx="763588" cy="101600"/>
            <a:chOff x="1056" y="3702"/>
            <a:chExt cx="481" cy="64"/>
          </a:xfrm>
        </p:grpSpPr>
        <p:sp>
          <p:nvSpPr>
            <p:cNvPr id="867393" name="Line 21"/>
            <p:cNvSpPr>
              <a:spLocks noChangeShapeType="1"/>
            </p:cNvSpPr>
            <p:nvPr/>
          </p:nvSpPr>
          <p:spPr bwMode="auto">
            <a:xfrm>
              <a:off x="1129" y="3736"/>
              <a:ext cx="408" cy="0"/>
            </a:xfrm>
            <a:prstGeom prst="line">
              <a:avLst/>
            </a:prstGeom>
            <a:noFill/>
            <a:ln w="38100">
              <a:solidFill>
                <a:srgbClr val="00CC00"/>
              </a:solidFill>
              <a:round/>
              <a:headEnd/>
              <a:tailEnd type="stealth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867394" name="Rectangle 92"/>
            <p:cNvSpPr>
              <a:spLocks noChangeArrowheads="1"/>
            </p:cNvSpPr>
            <p:nvPr/>
          </p:nvSpPr>
          <p:spPr bwMode="auto">
            <a:xfrm>
              <a:off x="1056" y="3702"/>
              <a:ext cx="64" cy="64"/>
            </a:xfrm>
            <a:prstGeom prst="rect">
              <a:avLst/>
            </a:prstGeom>
            <a:solidFill>
              <a:srgbClr val="000080"/>
            </a:solidFill>
            <a:ln w="22225" algn="ctr">
              <a:solidFill>
                <a:srgbClr val="000080"/>
              </a:solidFill>
              <a:miter lim="800000"/>
              <a:headEnd/>
              <a:tailEnd type="none" w="lg" len="lg"/>
            </a:ln>
          </p:spPr>
          <p:txBody>
            <a:bodyPr wrap="none" lIns="90000" tIns="46800" rIns="90000" bIns="46800" anchor="ctr"/>
            <a:lstStyle/>
            <a:p>
              <a:pPr>
                <a:lnSpc>
                  <a:spcPct val="110000"/>
                </a:lnSpc>
              </a:pPr>
              <a:endParaRPr lang="en-ZA"/>
            </a:p>
          </p:txBody>
        </p:sp>
      </p:grpSp>
      <p:grpSp>
        <p:nvGrpSpPr>
          <p:cNvPr id="588925" name="Group 125"/>
          <p:cNvGrpSpPr>
            <a:grpSpLocks/>
          </p:cNvGrpSpPr>
          <p:nvPr/>
        </p:nvGrpSpPr>
        <p:grpSpPr bwMode="auto">
          <a:xfrm>
            <a:off x="4395788" y="4238625"/>
            <a:ext cx="971550" cy="101600"/>
            <a:chOff x="1557" y="3702"/>
            <a:chExt cx="612" cy="64"/>
          </a:xfrm>
        </p:grpSpPr>
        <p:sp>
          <p:nvSpPr>
            <p:cNvPr id="867391" name="Line 45"/>
            <p:cNvSpPr>
              <a:spLocks noChangeShapeType="1"/>
            </p:cNvSpPr>
            <p:nvPr/>
          </p:nvSpPr>
          <p:spPr bwMode="auto">
            <a:xfrm>
              <a:off x="1625" y="3736"/>
              <a:ext cx="544" cy="0"/>
            </a:xfrm>
            <a:prstGeom prst="line">
              <a:avLst/>
            </a:prstGeom>
            <a:noFill/>
            <a:ln w="38100">
              <a:solidFill>
                <a:srgbClr val="00CC00"/>
              </a:solidFill>
              <a:round/>
              <a:headEnd/>
              <a:tailEnd type="stealth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867392" name="Rectangle 93"/>
            <p:cNvSpPr>
              <a:spLocks noChangeArrowheads="1"/>
            </p:cNvSpPr>
            <p:nvPr/>
          </p:nvSpPr>
          <p:spPr bwMode="auto">
            <a:xfrm>
              <a:off x="1557" y="3702"/>
              <a:ext cx="64" cy="64"/>
            </a:xfrm>
            <a:prstGeom prst="rect">
              <a:avLst/>
            </a:prstGeom>
            <a:solidFill>
              <a:srgbClr val="000080"/>
            </a:solidFill>
            <a:ln w="22225" algn="ctr">
              <a:solidFill>
                <a:srgbClr val="000080"/>
              </a:solidFill>
              <a:miter lim="800000"/>
              <a:headEnd/>
              <a:tailEnd type="none" w="lg" len="lg"/>
            </a:ln>
          </p:spPr>
          <p:txBody>
            <a:bodyPr wrap="none" lIns="90000" tIns="46800" rIns="90000" bIns="46800" anchor="ctr"/>
            <a:lstStyle/>
            <a:p>
              <a:pPr>
                <a:lnSpc>
                  <a:spcPct val="110000"/>
                </a:lnSpc>
              </a:pPr>
              <a:endParaRPr lang="en-ZA"/>
            </a:p>
          </p:txBody>
        </p:sp>
      </p:grpSp>
      <p:grpSp>
        <p:nvGrpSpPr>
          <p:cNvPr id="588924" name="Group 124"/>
          <p:cNvGrpSpPr>
            <a:grpSpLocks/>
          </p:cNvGrpSpPr>
          <p:nvPr/>
        </p:nvGrpSpPr>
        <p:grpSpPr bwMode="auto">
          <a:xfrm>
            <a:off x="5397500" y="4238625"/>
            <a:ext cx="1181100" cy="101600"/>
            <a:chOff x="2188" y="3702"/>
            <a:chExt cx="744" cy="64"/>
          </a:xfrm>
        </p:grpSpPr>
        <p:sp>
          <p:nvSpPr>
            <p:cNvPr id="867389" name="Line 24"/>
            <p:cNvSpPr>
              <a:spLocks noChangeShapeType="1"/>
            </p:cNvSpPr>
            <p:nvPr/>
          </p:nvSpPr>
          <p:spPr bwMode="auto">
            <a:xfrm>
              <a:off x="2252" y="3736"/>
              <a:ext cx="680" cy="0"/>
            </a:xfrm>
            <a:prstGeom prst="line">
              <a:avLst/>
            </a:prstGeom>
            <a:noFill/>
            <a:ln w="38100">
              <a:solidFill>
                <a:srgbClr val="00CC00"/>
              </a:solidFill>
              <a:round/>
              <a:headEnd/>
              <a:tailEnd type="stealth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867390" name="Rectangle 94"/>
            <p:cNvSpPr>
              <a:spLocks noChangeArrowheads="1"/>
            </p:cNvSpPr>
            <p:nvPr/>
          </p:nvSpPr>
          <p:spPr bwMode="auto">
            <a:xfrm>
              <a:off x="2188" y="3702"/>
              <a:ext cx="64" cy="64"/>
            </a:xfrm>
            <a:prstGeom prst="rect">
              <a:avLst/>
            </a:prstGeom>
            <a:solidFill>
              <a:srgbClr val="000080"/>
            </a:solidFill>
            <a:ln w="22225" algn="ctr">
              <a:solidFill>
                <a:srgbClr val="000080"/>
              </a:solidFill>
              <a:miter lim="800000"/>
              <a:headEnd/>
              <a:tailEnd type="none" w="lg" len="lg"/>
            </a:ln>
          </p:spPr>
          <p:txBody>
            <a:bodyPr wrap="none" lIns="90000" tIns="46800" rIns="90000" bIns="46800" anchor="ctr"/>
            <a:lstStyle/>
            <a:p>
              <a:pPr>
                <a:lnSpc>
                  <a:spcPct val="110000"/>
                </a:lnSpc>
              </a:pPr>
              <a:endParaRPr lang="en-ZA"/>
            </a:p>
          </p:txBody>
        </p:sp>
      </p:grpSp>
      <p:grpSp>
        <p:nvGrpSpPr>
          <p:cNvPr id="588923" name="Group 123"/>
          <p:cNvGrpSpPr>
            <a:grpSpLocks/>
          </p:cNvGrpSpPr>
          <p:nvPr/>
        </p:nvGrpSpPr>
        <p:grpSpPr bwMode="auto">
          <a:xfrm>
            <a:off x="6607175" y="4238625"/>
            <a:ext cx="1374775" cy="101600"/>
            <a:chOff x="2950" y="3702"/>
            <a:chExt cx="866" cy="64"/>
          </a:xfrm>
        </p:grpSpPr>
        <p:sp>
          <p:nvSpPr>
            <p:cNvPr id="867387" name="Line 27"/>
            <p:cNvSpPr>
              <a:spLocks noChangeShapeType="1"/>
            </p:cNvSpPr>
            <p:nvPr/>
          </p:nvSpPr>
          <p:spPr bwMode="auto">
            <a:xfrm>
              <a:off x="3000" y="3736"/>
              <a:ext cx="816" cy="0"/>
            </a:xfrm>
            <a:prstGeom prst="line">
              <a:avLst/>
            </a:prstGeom>
            <a:noFill/>
            <a:ln w="38100">
              <a:solidFill>
                <a:srgbClr val="00CC00"/>
              </a:solidFill>
              <a:round/>
              <a:headEnd/>
              <a:tailEnd type="stealth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867388" name="Rectangle 95"/>
            <p:cNvSpPr>
              <a:spLocks noChangeArrowheads="1"/>
            </p:cNvSpPr>
            <p:nvPr/>
          </p:nvSpPr>
          <p:spPr bwMode="auto">
            <a:xfrm>
              <a:off x="2950" y="3702"/>
              <a:ext cx="64" cy="64"/>
            </a:xfrm>
            <a:prstGeom prst="rect">
              <a:avLst/>
            </a:prstGeom>
            <a:solidFill>
              <a:srgbClr val="000080"/>
            </a:solidFill>
            <a:ln w="22225" algn="ctr">
              <a:solidFill>
                <a:srgbClr val="000080"/>
              </a:solidFill>
              <a:miter lim="800000"/>
              <a:headEnd/>
              <a:tailEnd type="none" w="lg" len="lg"/>
            </a:ln>
          </p:spPr>
          <p:txBody>
            <a:bodyPr wrap="none" lIns="90000" tIns="46800" rIns="90000" bIns="46800" anchor="ctr"/>
            <a:lstStyle/>
            <a:p>
              <a:pPr>
                <a:lnSpc>
                  <a:spcPct val="110000"/>
                </a:lnSpc>
              </a:pPr>
              <a:endParaRPr lang="en-ZA"/>
            </a:p>
          </p:txBody>
        </p:sp>
      </p:grpSp>
      <p:sp>
        <p:nvSpPr>
          <p:cNvPr id="588896" name="Rectangle 96"/>
          <p:cNvSpPr>
            <a:spLocks noChangeArrowheads="1"/>
          </p:cNvSpPr>
          <p:nvPr/>
        </p:nvSpPr>
        <p:spPr bwMode="auto">
          <a:xfrm>
            <a:off x="7988300" y="4238625"/>
            <a:ext cx="101600" cy="101600"/>
          </a:xfrm>
          <a:prstGeom prst="rect">
            <a:avLst/>
          </a:prstGeom>
          <a:solidFill>
            <a:srgbClr val="000080"/>
          </a:solidFill>
          <a:ln w="22225" algn="ctr">
            <a:solidFill>
              <a:srgbClr val="000080"/>
            </a:solidFill>
            <a:miter lim="800000"/>
            <a:headEnd/>
            <a:tailEnd type="none" w="lg" len="lg"/>
          </a:ln>
        </p:spPr>
        <p:txBody>
          <a:bodyPr wrap="none" lIns="90000" tIns="46800" rIns="90000" bIns="46800" anchor="ctr"/>
          <a:lstStyle/>
          <a:p>
            <a:pPr>
              <a:lnSpc>
                <a:spcPct val="110000"/>
              </a:lnSpc>
            </a:pPr>
            <a:endParaRPr lang="en-ZA"/>
          </a:p>
        </p:txBody>
      </p:sp>
      <p:grpSp>
        <p:nvGrpSpPr>
          <p:cNvPr id="588957" name="Group 157"/>
          <p:cNvGrpSpPr>
            <a:grpSpLocks/>
          </p:cNvGrpSpPr>
          <p:nvPr/>
        </p:nvGrpSpPr>
        <p:grpSpPr bwMode="auto">
          <a:xfrm>
            <a:off x="5519738" y="3676650"/>
            <a:ext cx="1216025" cy="119063"/>
            <a:chOff x="3699" y="2316"/>
            <a:chExt cx="766" cy="75"/>
          </a:xfrm>
        </p:grpSpPr>
        <p:sp>
          <p:nvSpPr>
            <p:cNvPr id="867385" name="Line 102"/>
            <p:cNvSpPr>
              <a:spLocks noChangeShapeType="1"/>
            </p:cNvSpPr>
            <p:nvPr/>
          </p:nvSpPr>
          <p:spPr bwMode="auto">
            <a:xfrm>
              <a:off x="3764" y="2355"/>
              <a:ext cx="701" cy="0"/>
            </a:xfrm>
            <a:prstGeom prst="line">
              <a:avLst/>
            </a:prstGeom>
            <a:noFill/>
            <a:ln w="38100">
              <a:solidFill>
                <a:srgbClr val="00CC00"/>
              </a:solidFill>
              <a:round/>
              <a:headEnd/>
              <a:tailEnd type="stealth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867386" name="Oval 103"/>
            <p:cNvSpPr>
              <a:spLocks noChangeAspect="1" noChangeArrowheads="1"/>
            </p:cNvSpPr>
            <p:nvPr/>
          </p:nvSpPr>
          <p:spPr bwMode="auto">
            <a:xfrm>
              <a:off x="3699" y="2316"/>
              <a:ext cx="75" cy="75"/>
            </a:xfrm>
            <a:prstGeom prst="ellipse">
              <a:avLst/>
            </a:prstGeom>
            <a:solidFill>
              <a:srgbClr val="000066"/>
            </a:solidFill>
            <a:ln w="9525" algn="ctr">
              <a:solidFill>
                <a:srgbClr val="000066"/>
              </a:solidFill>
              <a:round/>
              <a:headEnd/>
              <a:tailEnd/>
            </a:ln>
          </p:spPr>
          <p:txBody>
            <a:bodyPr wrap="none" lIns="90000" tIns="46800" rIns="90000" bIns="46800" anchor="ctr"/>
            <a:lstStyle/>
            <a:p>
              <a:pPr>
                <a:lnSpc>
                  <a:spcPct val="110000"/>
                </a:lnSpc>
              </a:pPr>
              <a:endParaRPr lang="en-ZA"/>
            </a:p>
          </p:txBody>
        </p:sp>
      </p:grpSp>
      <p:grpSp>
        <p:nvGrpSpPr>
          <p:cNvPr id="867358" name="Group 180"/>
          <p:cNvGrpSpPr>
            <a:grpSpLocks/>
          </p:cNvGrpSpPr>
          <p:nvPr/>
        </p:nvGrpSpPr>
        <p:grpSpPr bwMode="auto">
          <a:xfrm>
            <a:off x="382588" y="3765550"/>
            <a:ext cx="8531225" cy="393700"/>
            <a:chOff x="241" y="2372"/>
            <a:chExt cx="5374" cy="248"/>
          </a:xfrm>
        </p:grpSpPr>
        <p:sp>
          <p:nvSpPr>
            <p:cNvPr id="867374" name="Line 14"/>
            <p:cNvSpPr>
              <a:spLocks noChangeShapeType="1"/>
            </p:cNvSpPr>
            <p:nvPr/>
          </p:nvSpPr>
          <p:spPr bwMode="auto">
            <a:xfrm>
              <a:off x="241" y="2519"/>
              <a:ext cx="5072" cy="2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triangl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867375" name="Rectangle 111"/>
            <p:cNvSpPr>
              <a:spLocks noChangeArrowheads="1"/>
            </p:cNvSpPr>
            <p:nvPr/>
          </p:nvSpPr>
          <p:spPr bwMode="auto">
            <a:xfrm>
              <a:off x="5206" y="2372"/>
              <a:ext cx="409" cy="2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marL="179388" lvl="1">
                <a:lnSpc>
                  <a:spcPct val="110000"/>
                </a:lnSpc>
                <a:buSzPct val="80000"/>
                <a:buFont typeface="Arial" charset="0"/>
                <a:buNone/>
              </a:pPr>
              <a:r>
                <a:rPr lang="en-ZA" sz="1800" b="1" i="1">
                  <a:solidFill>
                    <a:srgbClr val="000066"/>
                  </a:solidFill>
                  <a:latin typeface="Times New Roman" pitchFamily="18" charset="0"/>
                </a:rPr>
                <a:t>x</a:t>
              </a:r>
              <a:endParaRPr lang="en-US" sz="1800" b="1" i="1">
                <a:solidFill>
                  <a:srgbClr val="000066"/>
                </a:solidFill>
                <a:latin typeface="Times New Roman" pitchFamily="18" charset="0"/>
              </a:endParaRPr>
            </a:p>
          </p:txBody>
        </p:sp>
        <p:grpSp>
          <p:nvGrpSpPr>
            <p:cNvPr id="867376" name="Group 179"/>
            <p:cNvGrpSpPr>
              <a:grpSpLocks/>
            </p:cNvGrpSpPr>
            <p:nvPr/>
          </p:nvGrpSpPr>
          <p:grpSpPr bwMode="auto">
            <a:xfrm>
              <a:off x="415" y="2484"/>
              <a:ext cx="4349" cy="71"/>
              <a:chOff x="415" y="2484"/>
              <a:chExt cx="4349" cy="71"/>
            </a:xfrm>
          </p:grpSpPr>
          <p:sp>
            <p:nvSpPr>
              <p:cNvPr id="867377" name="Line 34"/>
              <p:cNvSpPr>
                <a:spLocks noChangeShapeType="1"/>
              </p:cNvSpPr>
              <p:nvPr/>
            </p:nvSpPr>
            <p:spPr bwMode="auto">
              <a:xfrm>
                <a:off x="415" y="2484"/>
                <a:ext cx="0" cy="71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867378" name="Line 35"/>
              <p:cNvSpPr>
                <a:spLocks noChangeShapeType="1"/>
              </p:cNvSpPr>
              <p:nvPr/>
            </p:nvSpPr>
            <p:spPr bwMode="auto">
              <a:xfrm>
                <a:off x="1654" y="2484"/>
                <a:ext cx="0" cy="71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867379" name="Line 36"/>
              <p:cNvSpPr>
                <a:spLocks noChangeShapeType="1"/>
              </p:cNvSpPr>
              <p:nvPr/>
            </p:nvSpPr>
            <p:spPr bwMode="auto">
              <a:xfrm>
                <a:off x="2276" y="2484"/>
                <a:ext cx="0" cy="71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867380" name="Line 37"/>
              <p:cNvSpPr>
                <a:spLocks noChangeShapeType="1"/>
              </p:cNvSpPr>
              <p:nvPr/>
            </p:nvSpPr>
            <p:spPr bwMode="auto">
              <a:xfrm>
                <a:off x="2900" y="2484"/>
                <a:ext cx="0" cy="71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867381" name="Line 38"/>
              <p:cNvSpPr>
                <a:spLocks noChangeShapeType="1"/>
              </p:cNvSpPr>
              <p:nvPr/>
            </p:nvSpPr>
            <p:spPr bwMode="auto">
              <a:xfrm>
                <a:off x="1028" y="2484"/>
                <a:ext cx="0" cy="71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867382" name="Line 39"/>
              <p:cNvSpPr>
                <a:spLocks noChangeShapeType="1"/>
              </p:cNvSpPr>
              <p:nvPr/>
            </p:nvSpPr>
            <p:spPr bwMode="auto">
              <a:xfrm>
                <a:off x="4141" y="2484"/>
                <a:ext cx="0" cy="71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867383" name="Line 40"/>
              <p:cNvSpPr>
                <a:spLocks noChangeShapeType="1"/>
              </p:cNvSpPr>
              <p:nvPr/>
            </p:nvSpPr>
            <p:spPr bwMode="auto">
              <a:xfrm>
                <a:off x="4764" y="2484"/>
                <a:ext cx="0" cy="71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867384" name="Line 42"/>
              <p:cNvSpPr>
                <a:spLocks noChangeShapeType="1"/>
              </p:cNvSpPr>
              <p:nvPr/>
            </p:nvSpPr>
            <p:spPr bwMode="auto">
              <a:xfrm>
                <a:off x="3516" y="2484"/>
                <a:ext cx="0" cy="71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</p:grpSp>
      </p:grpSp>
      <p:grpSp>
        <p:nvGrpSpPr>
          <p:cNvPr id="588958" name="Group 158"/>
          <p:cNvGrpSpPr>
            <a:grpSpLocks/>
          </p:cNvGrpSpPr>
          <p:nvPr/>
        </p:nvGrpSpPr>
        <p:grpSpPr bwMode="auto">
          <a:xfrm>
            <a:off x="6748463" y="3676650"/>
            <a:ext cx="1216025" cy="119063"/>
            <a:chOff x="3699" y="2316"/>
            <a:chExt cx="766" cy="75"/>
          </a:xfrm>
        </p:grpSpPr>
        <p:sp>
          <p:nvSpPr>
            <p:cNvPr id="867372" name="Line 159"/>
            <p:cNvSpPr>
              <a:spLocks noChangeShapeType="1"/>
            </p:cNvSpPr>
            <p:nvPr/>
          </p:nvSpPr>
          <p:spPr bwMode="auto">
            <a:xfrm>
              <a:off x="3764" y="2355"/>
              <a:ext cx="701" cy="0"/>
            </a:xfrm>
            <a:prstGeom prst="line">
              <a:avLst/>
            </a:prstGeom>
            <a:noFill/>
            <a:ln w="38100">
              <a:solidFill>
                <a:srgbClr val="00CC00"/>
              </a:solidFill>
              <a:round/>
              <a:headEnd/>
              <a:tailEnd type="stealth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867373" name="Oval 160"/>
            <p:cNvSpPr>
              <a:spLocks noChangeAspect="1" noChangeArrowheads="1"/>
            </p:cNvSpPr>
            <p:nvPr/>
          </p:nvSpPr>
          <p:spPr bwMode="auto">
            <a:xfrm>
              <a:off x="3699" y="2316"/>
              <a:ext cx="75" cy="75"/>
            </a:xfrm>
            <a:prstGeom prst="ellipse">
              <a:avLst/>
            </a:prstGeom>
            <a:solidFill>
              <a:srgbClr val="000066"/>
            </a:solidFill>
            <a:ln w="9525" algn="ctr">
              <a:solidFill>
                <a:srgbClr val="000066"/>
              </a:solidFill>
              <a:round/>
              <a:headEnd/>
              <a:tailEnd/>
            </a:ln>
          </p:spPr>
          <p:txBody>
            <a:bodyPr wrap="none" lIns="90000" tIns="46800" rIns="90000" bIns="46800" anchor="ctr"/>
            <a:lstStyle/>
            <a:p>
              <a:pPr>
                <a:lnSpc>
                  <a:spcPct val="110000"/>
                </a:lnSpc>
              </a:pPr>
              <a:endParaRPr lang="en-ZA"/>
            </a:p>
          </p:txBody>
        </p:sp>
      </p:grpSp>
      <p:grpSp>
        <p:nvGrpSpPr>
          <p:cNvPr id="588961" name="Group 161"/>
          <p:cNvGrpSpPr>
            <a:grpSpLocks/>
          </p:cNvGrpSpPr>
          <p:nvPr/>
        </p:nvGrpSpPr>
        <p:grpSpPr bwMode="auto">
          <a:xfrm>
            <a:off x="3062288" y="3676650"/>
            <a:ext cx="1216025" cy="119063"/>
            <a:chOff x="3699" y="2316"/>
            <a:chExt cx="766" cy="75"/>
          </a:xfrm>
        </p:grpSpPr>
        <p:sp>
          <p:nvSpPr>
            <p:cNvPr id="867370" name="Line 162"/>
            <p:cNvSpPr>
              <a:spLocks noChangeShapeType="1"/>
            </p:cNvSpPr>
            <p:nvPr/>
          </p:nvSpPr>
          <p:spPr bwMode="auto">
            <a:xfrm>
              <a:off x="3764" y="2355"/>
              <a:ext cx="701" cy="0"/>
            </a:xfrm>
            <a:prstGeom prst="line">
              <a:avLst/>
            </a:prstGeom>
            <a:noFill/>
            <a:ln w="38100">
              <a:solidFill>
                <a:srgbClr val="00CC00"/>
              </a:solidFill>
              <a:round/>
              <a:headEnd/>
              <a:tailEnd type="stealth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867371" name="Oval 163"/>
            <p:cNvSpPr>
              <a:spLocks noChangeAspect="1" noChangeArrowheads="1"/>
            </p:cNvSpPr>
            <p:nvPr/>
          </p:nvSpPr>
          <p:spPr bwMode="auto">
            <a:xfrm>
              <a:off x="3699" y="2316"/>
              <a:ext cx="75" cy="75"/>
            </a:xfrm>
            <a:prstGeom prst="ellipse">
              <a:avLst/>
            </a:prstGeom>
            <a:solidFill>
              <a:srgbClr val="000066"/>
            </a:solidFill>
            <a:ln w="9525" algn="ctr">
              <a:solidFill>
                <a:srgbClr val="000066"/>
              </a:solidFill>
              <a:round/>
              <a:headEnd/>
              <a:tailEnd/>
            </a:ln>
          </p:spPr>
          <p:txBody>
            <a:bodyPr wrap="none" lIns="90000" tIns="46800" rIns="90000" bIns="46800" anchor="ctr"/>
            <a:lstStyle/>
            <a:p>
              <a:pPr>
                <a:lnSpc>
                  <a:spcPct val="110000"/>
                </a:lnSpc>
              </a:pPr>
              <a:endParaRPr lang="en-ZA"/>
            </a:p>
          </p:txBody>
        </p:sp>
      </p:grpSp>
      <p:grpSp>
        <p:nvGrpSpPr>
          <p:cNvPr id="588964" name="Group 164"/>
          <p:cNvGrpSpPr>
            <a:grpSpLocks/>
          </p:cNvGrpSpPr>
          <p:nvPr/>
        </p:nvGrpSpPr>
        <p:grpSpPr bwMode="auto">
          <a:xfrm>
            <a:off x="4291013" y="3676650"/>
            <a:ext cx="1216025" cy="119063"/>
            <a:chOff x="3699" y="2316"/>
            <a:chExt cx="766" cy="75"/>
          </a:xfrm>
        </p:grpSpPr>
        <p:sp>
          <p:nvSpPr>
            <p:cNvPr id="867368" name="Line 165"/>
            <p:cNvSpPr>
              <a:spLocks noChangeShapeType="1"/>
            </p:cNvSpPr>
            <p:nvPr/>
          </p:nvSpPr>
          <p:spPr bwMode="auto">
            <a:xfrm>
              <a:off x="3764" y="2355"/>
              <a:ext cx="701" cy="0"/>
            </a:xfrm>
            <a:prstGeom prst="line">
              <a:avLst/>
            </a:prstGeom>
            <a:noFill/>
            <a:ln w="38100">
              <a:solidFill>
                <a:srgbClr val="00CC00"/>
              </a:solidFill>
              <a:round/>
              <a:headEnd/>
              <a:tailEnd type="stealth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867369" name="Oval 166"/>
            <p:cNvSpPr>
              <a:spLocks noChangeAspect="1" noChangeArrowheads="1"/>
            </p:cNvSpPr>
            <p:nvPr/>
          </p:nvSpPr>
          <p:spPr bwMode="auto">
            <a:xfrm>
              <a:off x="3699" y="2316"/>
              <a:ext cx="75" cy="75"/>
            </a:xfrm>
            <a:prstGeom prst="ellipse">
              <a:avLst/>
            </a:prstGeom>
            <a:solidFill>
              <a:srgbClr val="000066"/>
            </a:solidFill>
            <a:ln w="9525" algn="ctr">
              <a:solidFill>
                <a:srgbClr val="000066"/>
              </a:solidFill>
              <a:round/>
              <a:headEnd/>
              <a:tailEnd/>
            </a:ln>
          </p:spPr>
          <p:txBody>
            <a:bodyPr wrap="none" lIns="90000" tIns="46800" rIns="90000" bIns="46800" anchor="ctr"/>
            <a:lstStyle/>
            <a:p>
              <a:pPr>
                <a:lnSpc>
                  <a:spcPct val="110000"/>
                </a:lnSpc>
              </a:pPr>
              <a:endParaRPr lang="en-ZA"/>
            </a:p>
          </p:txBody>
        </p:sp>
      </p:grpSp>
      <p:grpSp>
        <p:nvGrpSpPr>
          <p:cNvPr id="588967" name="Group 167"/>
          <p:cNvGrpSpPr>
            <a:grpSpLocks/>
          </p:cNvGrpSpPr>
          <p:nvPr/>
        </p:nvGrpSpPr>
        <p:grpSpPr bwMode="auto">
          <a:xfrm>
            <a:off x="604838" y="3676650"/>
            <a:ext cx="1216025" cy="119063"/>
            <a:chOff x="3699" y="2316"/>
            <a:chExt cx="766" cy="75"/>
          </a:xfrm>
        </p:grpSpPr>
        <p:sp>
          <p:nvSpPr>
            <p:cNvPr id="867366" name="Line 168"/>
            <p:cNvSpPr>
              <a:spLocks noChangeShapeType="1"/>
            </p:cNvSpPr>
            <p:nvPr/>
          </p:nvSpPr>
          <p:spPr bwMode="auto">
            <a:xfrm>
              <a:off x="3764" y="2355"/>
              <a:ext cx="701" cy="0"/>
            </a:xfrm>
            <a:prstGeom prst="line">
              <a:avLst/>
            </a:prstGeom>
            <a:noFill/>
            <a:ln w="38100">
              <a:solidFill>
                <a:srgbClr val="00CC00"/>
              </a:solidFill>
              <a:round/>
              <a:headEnd/>
              <a:tailEnd type="stealth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867367" name="Oval 169"/>
            <p:cNvSpPr>
              <a:spLocks noChangeAspect="1" noChangeArrowheads="1"/>
            </p:cNvSpPr>
            <p:nvPr/>
          </p:nvSpPr>
          <p:spPr bwMode="auto">
            <a:xfrm>
              <a:off x="3699" y="2316"/>
              <a:ext cx="75" cy="75"/>
            </a:xfrm>
            <a:prstGeom prst="ellipse">
              <a:avLst/>
            </a:prstGeom>
            <a:solidFill>
              <a:srgbClr val="000066"/>
            </a:solidFill>
            <a:ln w="9525" algn="ctr">
              <a:solidFill>
                <a:srgbClr val="000066"/>
              </a:solidFill>
              <a:round/>
              <a:headEnd/>
              <a:tailEnd/>
            </a:ln>
          </p:spPr>
          <p:txBody>
            <a:bodyPr wrap="none" lIns="90000" tIns="46800" rIns="90000" bIns="46800" anchor="ctr"/>
            <a:lstStyle/>
            <a:p>
              <a:pPr>
                <a:lnSpc>
                  <a:spcPct val="110000"/>
                </a:lnSpc>
              </a:pPr>
              <a:endParaRPr lang="en-ZA"/>
            </a:p>
          </p:txBody>
        </p:sp>
      </p:grpSp>
      <p:grpSp>
        <p:nvGrpSpPr>
          <p:cNvPr id="588970" name="Group 170"/>
          <p:cNvGrpSpPr>
            <a:grpSpLocks/>
          </p:cNvGrpSpPr>
          <p:nvPr/>
        </p:nvGrpSpPr>
        <p:grpSpPr bwMode="auto">
          <a:xfrm>
            <a:off x="1833563" y="3676650"/>
            <a:ext cx="1216025" cy="119063"/>
            <a:chOff x="3699" y="2316"/>
            <a:chExt cx="766" cy="75"/>
          </a:xfrm>
        </p:grpSpPr>
        <p:sp>
          <p:nvSpPr>
            <p:cNvPr id="867364" name="Line 171"/>
            <p:cNvSpPr>
              <a:spLocks noChangeShapeType="1"/>
            </p:cNvSpPr>
            <p:nvPr/>
          </p:nvSpPr>
          <p:spPr bwMode="auto">
            <a:xfrm>
              <a:off x="3764" y="2355"/>
              <a:ext cx="701" cy="0"/>
            </a:xfrm>
            <a:prstGeom prst="line">
              <a:avLst/>
            </a:prstGeom>
            <a:noFill/>
            <a:ln w="38100">
              <a:solidFill>
                <a:srgbClr val="00CC00"/>
              </a:solidFill>
              <a:round/>
              <a:headEnd/>
              <a:tailEnd type="stealth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867365" name="Oval 172"/>
            <p:cNvSpPr>
              <a:spLocks noChangeAspect="1" noChangeArrowheads="1"/>
            </p:cNvSpPr>
            <p:nvPr/>
          </p:nvSpPr>
          <p:spPr bwMode="auto">
            <a:xfrm>
              <a:off x="3699" y="2316"/>
              <a:ext cx="75" cy="75"/>
            </a:xfrm>
            <a:prstGeom prst="ellipse">
              <a:avLst/>
            </a:prstGeom>
            <a:solidFill>
              <a:srgbClr val="000066"/>
            </a:solidFill>
            <a:ln w="9525" algn="ctr">
              <a:solidFill>
                <a:srgbClr val="000066"/>
              </a:solidFill>
              <a:round/>
              <a:headEnd/>
              <a:tailEnd/>
            </a:ln>
          </p:spPr>
          <p:txBody>
            <a:bodyPr wrap="none" lIns="90000" tIns="46800" rIns="90000" bIns="46800" anchor="ctr"/>
            <a:lstStyle/>
            <a:p>
              <a:pPr>
                <a:lnSpc>
                  <a:spcPct val="110000"/>
                </a:lnSpc>
              </a:pPr>
              <a:endParaRPr lang="en-ZA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8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8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89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89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89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89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89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89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88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5888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88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5888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88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5888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89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89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nodeType="with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89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nodeType="with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8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nodeType="with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89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nodeType="with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89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88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88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8830" grpId="0" animBg="1"/>
      <p:bldP spid="588871" grpId="0" animBg="1"/>
      <p:bldP spid="588896" grpId="0" animBg="1"/>
    </p:bld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9377" name="Rectangle 3"/>
          <p:cNvSpPr>
            <a:spLocks noGrp="1" noChangeArrowheads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PHY1012F</a:t>
            </a:r>
          </a:p>
        </p:txBody>
      </p:sp>
      <p:sp>
        <p:nvSpPr>
          <p:cNvPr id="830466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3059373-ECA5-4385-AEE4-EFC75AF351C2}" type="slidenum">
              <a:rPr lang="en-US" smtClean="0">
                <a:latin typeface="Koala"/>
              </a:rPr>
              <a:pPr>
                <a:defRPr/>
              </a:pPr>
              <a:t>54</a:t>
            </a:fld>
            <a:endParaRPr lang="en-US" smtClean="0">
              <a:latin typeface="Koala"/>
            </a:endParaRPr>
          </a:p>
        </p:txBody>
      </p:sp>
      <p:grpSp>
        <p:nvGrpSpPr>
          <p:cNvPr id="593270" name="Group 374"/>
          <p:cNvGrpSpPr>
            <a:grpSpLocks/>
          </p:cNvGrpSpPr>
          <p:nvPr/>
        </p:nvGrpSpPr>
        <p:grpSpPr bwMode="auto">
          <a:xfrm>
            <a:off x="1495425" y="3235325"/>
            <a:ext cx="1584325" cy="687388"/>
            <a:chOff x="1853" y="4936"/>
            <a:chExt cx="4255" cy="1845"/>
          </a:xfrm>
        </p:grpSpPr>
        <p:grpSp>
          <p:nvGrpSpPr>
            <p:cNvPr id="869470" name="Group 375"/>
            <p:cNvGrpSpPr>
              <a:grpSpLocks/>
            </p:cNvGrpSpPr>
            <p:nvPr/>
          </p:nvGrpSpPr>
          <p:grpSpPr bwMode="auto">
            <a:xfrm flipH="1">
              <a:off x="5147" y="6197"/>
              <a:ext cx="564" cy="584"/>
              <a:chOff x="9315" y="9915"/>
              <a:chExt cx="600" cy="600"/>
            </a:xfrm>
          </p:grpSpPr>
          <p:sp>
            <p:nvSpPr>
              <p:cNvPr id="869485" name="Oval 376"/>
              <p:cNvSpPr>
                <a:spLocks noChangeArrowheads="1"/>
              </p:cNvSpPr>
              <p:nvPr/>
            </p:nvSpPr>
            <p:spPr bwMode="auto">
              <a:xfrm>
                <a:off x="9315" y="9915"/>
                <a:ext cx="600" cy="600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110000"/>
                  </a:lnSpc>
                </a:pPr>
                <a:endParaRPr lang="en-ZA"/>
              </a:p>
            </p:txBody>
          </p:sp>
          <p:sp>
            <p:nvSpPr>
              <p:cNvPr id="869486" name="Oval 377"/>
              <p:cNvSpPr>
                <a:spLocks noChangeArrowheads="1"/>
              </p:cNvSpPr>
              <p:nvPr/>
            </p:nvSpPr>
            <p:spPr bwMode="auto">
              <a:xfrm>
                <a:off x="9420" y="10020"/>
                <a:ext cx="390" cy="390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110000"/>
                  </a:lnSpc>
                </a:pPr>
                <a:endParaRPr lang="en-ZA"/>
              </a:p>
            </p:txBody>
          </p:sp>
        </p:grpSp>
        <p:grpSp>
          <p:nvGrpSpPr>
            <p:cNvPr id="869471" name="Group 378"/>
            <p:cNvGrpSpPr>
              <a:grpSpLocks/>
            </p:cNvGrpSpPr>
            <p:nvPr/>
          </p:nvGrpSpPr>
          <p:grpSpPr bwMode="auto">
            <a:xfrm flipH="1">
              <a:off x="2721" y="6197"/>
              <a:ext cx="565" cy="584"/>
              <a:chOff x="9315" y="9915"/>
              <a:chExt cx="600" cy="600"/>
            </a:xfrm>
          </p:grpSpPr>
          <p:sp>
            <p:nvSpPr>
              <p:cNvPr id="869483" name="Oval 379"/>
              <p:cNvSpPr>
                <a:spLocks noChangeArrowheads="1"/>
              </p:cNvSpPr>
              <p:nvPr/>
            </p:nvSpPr>
            <p:spPr bwMode="auto">
              <a:xfrm>
                <a:off x="9315" y="9915"/>
                <a:ext cx="600" cy="600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110000"/>
                  </a:lnSpc>
                </a:pPr>
                <a:endParaRPr lang="en-ZA"/>
              </a:p>
            </p:txBody>
          </p:sp>
          <p:sp>
            <p:nvSpPr>
              <p:cNvPr id="869484" name="Oval 380"/>
              <p:cNvSpPr>
                <a:spLocks noChangeArrowheads="1"/>
              </p:cNvSpPr>
              <p:nvPr/>
            </p:nvSpPr>
            <p:spPr bwMode="auto">
              <a:xfrm>
                <a:off x="9420" y="10020"/>
                <a:ext cx="390" cy="390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110000"/>
                  </a:lnSpc>
                </a:pPr>
                <a:endParaRPr lang="en-ZA"/>
              </a:p>
            </p:txBody>
          </p:sp>
        </p:grpSp>
        <p:sp>
          <p:nvSpPr>
            <p:cNvPr id="869472" name="Freeform 381"/>
            <p:cNvSpPr>
              <a:spLocks/>
            </p:cNvSpPr>
            <p:nvPr/>
          </p:nvSpPr>
          <p:spPr bwMode="auto">
            <a:xfrm>
              <a:off x="1853" y="4936"/>
              <a:ext cx="4255" cy="1588"/>
            </a:xfrm>
            <a:custGeom>
              <a:avLst/>
              <a:gdLst>
                <a:gd name="T0" fmla="*/ 3914 w 4255"/>
                <a:gd name="T1" fmla="*/ 1551 h 1588"/>
                <a:gd name="T2" fmla="*/ 4224 w 4255"/>
                <a:gd name="T3" fmla="*/ 1551 h 1588"/>
                <a:gd name="T4" fmla="*/ 4213 w 4255"/>
                <a:gd name="T5" fmla="*/ 1011 h 1588"/>
                <a:gd name="T6" fmla="*/ 3549 w 4255"/>
                <a:gd name="T7" fmla="*/ 62 h 1588"/>
                <a:gd name="T8" fmla="*/ 186 w 4255"/>
                <a:gd name="T9" fmla="*/ 74 h 1588"/>
                <a:gd name="T10" fmla="*/ 6 w 4255"/>
                <a:gd name="T11" fmla="*/ 1483 h 1588"/>
                <a:gd name="T12" fmla="*/ 788 w 4255"/>
                <a:gd name="T13" fmla="*/ 1551 h 1588"/>
                <a:gd name="T14" fmla="*/ 1172 w 4255"/>
                <a:gd name="T15" fmla="*/ 1316 h 1588"/>
                <a:gd name="T16" fmla="*/ 1495 w 4255"/>
                <a:gd name="T17" fmla="*/ 1551 h 1588"/>
                <a:gd name="T18" fmla="*/ 3219 w 4255"/>
                <a:gd name="T19" fmla="*/ 1588 h 1588"/>
                <a:gd name="T20" fmla="*/ 3560 w 4255"/>
                <a:gd name="T21" fmla="*/ 1335 h 1588"/>
                <a:gd name="T22" fmla="*/ 3914 w 4255"/>
                <a:gd name="T23" fmla="*/ 1551 h 1588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4255"/>
                <a:gd name="T37" fmla="*/ 0 h 1588"/>
                <a:gd name="T38" fmla="*/ 4255 w 4255"/>
                <a:gd name="T39" fmla="*/ 1588 h 1588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4255" h="1588">
                  <a:moveTo>
                    <a:pt x="3914" y="1551"/>
                  </a:moveTo>
                  <a:cubicBezTo>
                    <a:pt x="4032" y="1551"/>
                    <a:pt x="4007" y="1563"/>
                    <a:pt x="4224" y="1551"/>
                  </a:cubicBezTo>
                  <a:cubicBezTo>
                    <a:pt x="4255" y="1434"/>
                    <a:pt x="4252" y="1230"/>
                    <a:pt x="4213" y="1011"/>
                  </a:cubicBezTo>
                  <a:cubicBezTo>
                    <a:pt x="4101" y="763"/>
                    <a:pt x="3800" y="288"/>
                    <a:pt x="3549" y="62"/>
                  </a:cubicBezTo>
                  <a:cubicBezTo>
                    <a:pt x="2660" y="37"/>
                    <a:pt x="1045" y="0"/>
                    <a:pt x="186" y="74"/>
                  </a:cubicBezTo>
                  <a:cubicBezTo>
                    <a:pt x="0" y="297"/>
                    <a:pt x="0" y="1230"/>
                    <a:pt x="6" y="1483"/>
                  </a:cubicBezTo>
                  <a:cubicBezTo>
                    <a:pt x="261" y="1483"/>
                    <a:pt x="633" y="1545"/>
                    <a:pt x="788" y="1551"/>
                  </a:cubicBezTo>
                  <a:cubicBezTo>
                    <a:pt x="875" y="1347"/>
                    <a:pt x="992" y="1335"/>
                    <a:pt x="1172" y="1316"/>
                  </a:cubicBezTo>
                  <a:cubicBezTo>
                    <a:pt x="1334" y="1329"/>
                    <a:pt x="1507" y="1421"/>
                    <a:pt x="1495" y="1551"/>
                  </a:cubicBezTo>
                  <a:lnTo>
                    <a:pt x="3219" y="1588"/>
                  </a:lnTo>
                  <a:cubicBezTo>
                    <a:pt x="3207" y="1347"/>
                    <a:pt x="3455" y="1341"/>
                    <a:pt x="3560" y="1335"/>
                  </a:cubicBezTo>
                  <a:cubicBezTo>
                    <a:pt x="3672" y="1335"/>
                    <a:pt x="3889" y="1347"/>
                    <a:pt x="3914" y="1551"/>
                  </a:cubicBezTo>
                  <a:close/>
                </a:path>
              </a:pathLst>
            </a:custGeom>
            <a:solidFill>
              <a:srgbClr val="3399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69473" name="Freeform 382"/>
            <p:cNvSpPr>
              <a:spLocks/>
            </p:cNvSpPr>
            <p:nvPr/>
          </p:nvSpPr>
          <p:spPr bwMode="auto">
            <a:xfrm flipH="1">
              <a:off x="4849" y="5159"/>
              <a:ext cx="464" cy="626"/>
            </a:xfrm>
            <a:custGeom>
              <a:avLst/>
              <a:gdLst>
                <a:gd name="T0" fmla="*/ 0 w 644"/>
                <a:gd name="T1" fmla="*/ 45158 h 450"/>
                <a:gd name="T2" fmla="*/ 1 w 644"/>
                <a:gd name="T3" fmla="*/ 0 h 450"/>
                <a:gd name="T4" fmla="*/ 6 w 644"/>
                <a:gd name="T5" fmla="*/ 0 h 450"/>
                <a:gd name="T6" fmla="*/ 6 w 644"/>
                <a:gd name="T7" fmla="*/ 45752 h 450"/>
                <a:gd name="T8" fmla="*/ 0 w 644"/>
                <a:gd name="T9" fmla="*/ 45158 h 45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44"/>
                <a:gd name="T16" fmla="*/ 0 h 450"/>
                <a:gd name="T17" fmla="*/ 644 w 644"/>
                <a:gd name="T18" fmla="*/ 450 h 45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44" h="450">
                  <a:moveTo>
                    <a:pt x="0" y="444"/>
                  </a:moveTo>
                  <a:lnTo>
                    <a:pt x="44" y="0"/>
                  </a:lnTo>
                  <a:lnTo>
                    <a:pt x="644" y="0"/>
                  </a:lnTo>
                  <a:lnTo>
                    <a:pt x="644" y="450"/>
                  </a:lnTo>
                  <a:lnTo>
                    <a:pt x="0" y="444"/>
                  </a:lnTo>
                  <a:close/>
                </a:path>
              </a:pathLst>
            </a:custGeom>
            <a:solidFill>
              <a:srgbClr val="969696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69474" name="Freeform 383"/>
            <p:cNvSpPr>
              <a:spLocks/>
            </p:cNvSpPr>
            <p:nvPr/>
          </p:nvSpPr>
          <p:spPr bwMode="auto">
            <a:xfrm>
              <a:off x="5318" y="5159"/>
              <a:ext cx="725" cy="787"/>
            </a:xfrm>
            <a:custGeom>
              <a:avLst/>
              <a:gdLst>
                <a:gd name="T0" fmla="*/ 725 w 725"/>
                <a:gd name="T1" fmla="*/ 787 h 787"/>
                <a:gd name="T2" fmla="*/ 213 w 725"/>
                <a:gd name="T3" fmla="*/ 0 h 787"/>
                <a:gd name="T4" fmla="*/ 0 w 725"/>
                <a:gd name="T5" fmla="*/ 0 h 787"/>
                <a:gd name="T6" fmla="*/ 55 w 725"/>
                <a:gd name="T7" fmla="*/ 633 h 787"/>
                <a:gd name="T8" fmla="*/ 725 w 725"/>
                <a:gd name="T9" fmla="*/ 787 h 78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725"/>
                <a:gd name="T16" fmla="*/ 0 h 787"/>
                <a:gd name="T17" fmla="*/ 725 w 725"/>
                <a:gd name="T18" fmla="*/ 787 h 78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725" h="787">
                  <a:moveTo>
                    <a:pt x="725" y="787"/>
                  </a:moveTo>
                  <a:cubicBezTo>
                    <a:pt x="619" y="513"/>
                    <a:pt x="301" y="80"/>
                    <a:pt x="213" y="0"/>
                  </a:cubicBezTo>
                  <a:lnTo>
                    <a:pt x="0" y="0"/>
                  </a:lnTo>
                  <a:lnTo>
                    <a:pt x="55" y="633"/>
                  </a:lnTo>
                  <a:cubicBezTo>
                    <a:pt x="259" y="644"/>
                    <a:pt x="435" y="782"/>
                    <a:pt x="725" y="787"/>
                  </a:cubicBezTo>
                  <a:close/>
                </a:path>
              </a:pathLst>
            </a:custGeom>
            <a:solidFill>
              <a:srgbClr val="969696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69475" name="Freeform 384"/>
            <p:cNvSpPr>
              <a:spLocks/>
            </p:cNvSpPr>
            <p:nvPr/>
          </p:nvSpPr>
          <p:spPr bwMode="auto">
            <a:xfrm>
              <a:off x="1971" y="5159"/>
              <a:ext cx="639" cy="633"/>
            </a:xfrm>
            <a:custGeom>
              <a:avLst/>
              <a:gdLst>
                <a:gd name="T0" fmla="*/ 0 w 644"/>
                <a:gd name="T1" fmla="*/ 52749 h 450"/>
                <a:gd name="T2" fmla="*/ 44 w 644"/>
                <a:gd name="T3" fmla="*/ 0 h 450"/>
                <a:gd name="T4" fmla="*/ 575 w 644"/>
                <a:gd name="T5" fmla="*/ 0 h 450"/>
                <a:gd name="T6" fmla="*/ 575 w 644"/>
                <a:gd name="T7" fmla="*/ 53414 h 450"/>
                <a:gd name="T8" fmla="*/ 0 w 644"/>
                <a:gd name="T9" fmla="*/ 52749 h 45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44"/>
                <a:gd name="T16" fmla="*/ 0 h 450"/>
                <a:gd name="T17" fmla="*/ 644 w 644"/>
                <a:gd name="T18" fmla="*/ 450 h 45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44" h="450">
                  <a:moveTo>
                    <a:pt x="0" y="444"/>
                  </a:moveTo>
                  <a:lnTo>
                    <a:pt x="44" y="0"/>
                  </a:lnTo>
                  <a:lnTo>
                    <a:pt x="644" y="0"/>
                  </a:lnTo>
                  <a:lnTo>
                    <a:pt x="644" y="450"/>
                  </a:lnTo>
                  <a:lnTo>
                    <a:pt x="0" y="444"/>
                  </a:lnTo>
                  <a:close/>
                </a:path>
              </a:pathLst>
            </a:custGeom>
            <a:solidFill>
              <a:srgbClr val="969696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69476" name="Freeform 385"/>
            <p:cNvSpPr>
              <a:spLocks/>
            </p:cNvSpPr>
            <p:nvPr/>
          </p:nvSpPr>
          <p:spPr bwMode="auto">
            <a:xfrm>
              <a:off x="2653" y="5159"/>
              <a:ext cx="660" cy="643"/>
            </a:xfrm>
            <a:custGeom>
              <a:avLst/>
              <a:gdLst>
                <a:gd name="T0" fmla="*/ 2147483647 w 96"/>
                <a:gd name="T1" fmla="*/ 2147483647 h 90"/>
                <a:gd name="T2" fmla="*/ 0 w 96"/>
                <a:gd name="T3" fmla="*/ 2147483647 h 90"/>
                <a:gd name="T4" fmla="*/ 2147483647 w 96"/>
                <a:gd name="T5" fmla="*/ 0 h 90"/>
                <a:gd name="T6" fmla="*/ 2147483647 w 96"/>
                <a:gd name="T7" fmla="*/ 2147483647 h 90"/>
                <a:gd name="T8" fmla="*/ 2147483647 w 96"/>
                <a:gd name="T9" fmla="*/ 2147483647 h 9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6"/>
                <a:gd name="T16" fmla="*/ 0 h 90"/>
                <a:gd name="T17" fmla="*/ 96 w 96"/>
                <a:gd name="T18" fmla="*/ 90 h 9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6" h="90">
                  <a:moveTo>
                    <a:pt x="1" y="88"/>
                  </a:moveTo>
                  <a:lnTo>
                    <a:pt x="0" y="1"/>
                  </a:lnTo>
                  <a:lnTo>
                    <a:pt x="94" y="0"/>
                  </a:lnTo>
                  <a:lnTo>
                    <a:pt x="96" y="90"/>
                  </a:lnTo>
                  <a:lnTo>
                    <a:pt x="1" y="88"/>
                  </a:lnTo>
                  <a:close/>
                </a:path>
              </a:pathLst>
            </a:custGeom>
            <a:solidFill>
              <a:srgbClr val="969696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69477" name="Freeform 386"/>
            <p:cNvSpPr>
              <a:spLocks/>
            </p:cNvSpPr>
            <p:nvPr/>
          </p:nvSpPr>
          <p:spPr bwMode="auto">
            <a:xfrm>
              <a:off x="3385" y="5159"/>
              <a:ext cx="660" cy="643"/>
            </a:xfrm>
            <a:custGeom>
              <a:avLst/>
              <a:gdLst>
                <a:gd name="T0" fmla="*/ 2147483647 w 96"/>
                <a:gd name="T1" fmla="*/ 2147483647 h 90"/>
                <a:gd name="T2" fmla="*/ 0 w 96"/>
                <a:gd name="T3" fmla="*/ 2147483647 h 90"/>
                <a:gd name="T4" fmla="*/ 2147483647 w 96"/>
                <a:gd name="T5" fmla="*/ 0 h 90"/>
                <a:gd name="T6" fmla="*/ 2147483647 w 96"/>
                <a:gd name="T7" fmla="*/ 2147483647 h 90"/>
                <a:gd name="T8" fmla="*/ 2147483647 w 96"/>
                <a:gd name="T9" fmla="*/ 2147483647 h 9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6"/>
                <a:gd name="T16" fmla="*/ 0 h 90"/>
                <a:gd name="T17" fmla="*/ 96 w 96"/>
                <a:gd name="T18" fmla="*/ 90 h 9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6" h="90">
                  <a:moveTo>
                    <a:pt x="1" y="88"/>
                  </a:moveTo>
                  <a:lnTo>
                    <a:pt x="0" y="1"/>
                  </a:lnTo>
                  <a:lnTo>
                    <a:pt x="94" y="0"/>
                  </a:lnTo>
                  <a:lnTo>
                    <a:pt x="96" y="90"/>
                  </a:lnTo>
                  <a:lnTo>
                    <a:pt x="1" y="88"/>
                  </a:lnTo>
                  <a:close/>
                </a:path>
              </a:pathLst>
            </a:custGeom>
            <a:solidFill>
              <a:srgbClr val="969696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69478" name="Freeform 387"/>
            <p:cNvSpPr>
              <a:spLocks/>
            </p:cNvSpPr>
            <p:nvPr/>
          </p:nvSpPr>
          <p:spPr bwMode="auto">
            <a:xfrm>
              <a:off x="4111" y="5159"/>
              <a:ext cx="659" cy="643"/>
            </a:xfrm>
            <a:custGeom>
              <a:avLst/>
              <a:gdLst>
                <a:gd name="T0" fmla="*/ 2147483647 w 96"/>
                <a:gd name="T1" fmla="*/ 2147483647 h 90"/>
                <a:gd name="T2" fmla="*/ 0 w 96"/>
                <a:gd name="T3" fmla="*/ 2147483647 h 90"/>
                <a:gd name="T4" fmla="*/ 2147483647 w 96"/>
                <a:gd name="T5" fmla="*/ 0 h 90"/>
                <a:gd name="T6" fmla="*/ 2147483647 w 96"/>
                <a:gd name="T7" fmla="*/ 2147483647 h 90"/>
                <a:gd name="T8" fmla="*/ 2147483647 w 96"/>
                <a:gd name="T9" fmla="*/ 2147483647 h 9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6"/>
                <a:gd name="T16" fmla="*/ 0 h 90"/>
                <a:gd name="T17" fmla="*/ 96 w 96"/>
                <a:gd name="T18" fmla="*/ 90 h 9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6" h="90">
                  <a:moveTo>
                    <a:pt x="1" y="88"/>
                  </a:moveTo>
                  <a:lnTo>
                    <a:pt x="0" y="1"/>
                  </a:lnTo>
                  <a:lnTo>
                    <a:pt x="94" y="0"/>
                  </a:lnTo>
                  <a:lnTo>
                    <a:pt x="96" y="90"/>
                  </a:lnTo>
                  <a:lnTo>
                    <a:pt x="1" y="88"/>
                  </a:lnTo>
                  <a:close/>
                </a:path>
              </a:pathLst>
            </a:custGeom>
            <a:solidFill>
              <a:srgbClr val="969696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69479" name="Freeform 388"/>
            <p:cNvSpPr>
              <a:spLocks/>
            </p:cNvSpPr>
            <p:nvPr/>
          </p:nvSpPr>
          <p:spPr bwMode="auto">
            <a:xfrm>
              <a:off x="2935" y="5937"/>
              <a:ext cx="201" cy="226"/>
            </a:xfrm>
            <a:custGeom>
              <a:avLst/>
              <a:gdLst>
                <a:gd name="T0" fmla="*/ 201 w 201"/>
                <a:gd name="T1" fmla="*/ 0 h 226"/>
                <a:gd name="T2" fmla="*/ 0 w 201"/>
                <a:gd name="T3" fmla="*/ 113 h 226"/>
                <a:gd name="T4" fmla="*/ 188 w 201"/>
                <a:gd name="T5" fmla="*/ 226 h 226"/>
                <a:gd name="T6" fmla="*/ 0 60000 65536"/>
                <a:gd name="T7" fmla="*/ 0 60000 65536"/>
                <a:gd name="T8" fmla="*/ 0 60000 65536"/>
                <a:gd name="T9" fmla="*/ 0 w 201"/>
                <a:gd name="T10" fmla="*/ 0 h 226"/>
                <a:gd name="T11" fmla="*/ 201 w 201"/>
                <a:gd name="T12" fmla="*/ 226 h 22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01" h="226">
                  <a:moveTo>
                    <a:pt x="201" y="0"/>
                  </a:moveTo>
                  <a:lnTo>
                    <a:pt x="0" y="113"/>
                  </a:lnTo>
                  <a:lnTo>
                    <a:pt x="188" y="226"/>
                  </a:lnTo>
                </a:path>
              </a:pathLst>
            </a:custGeom>
            <a:noFill/>
            <a:ln w="2540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69480" name="Freeform 389"/>
            <p:cNvSpPr>
              <a:spLocks/>
            </p:cNvSpPr>
            <p:nvPr/>
          </p:nvSpPr>
          <p:spPr bwMode="auto">
            <a:xfrm flipH="1">
              <a:off x="4801" y="5937"/>
              <a:ext cx="201" cy="226"/>
            </a:xfrm>
            <a:custGeom>
              <a:avLst/>
              <a:gdLst>
                <a:gd name="T0" fmla="*/ 201 w 201"/>
                <a:gd name="T1" fmla="*/ 0 h 226"/>
                <a:gd name="T2" fmla="*/ 0 w 201"/>
                <a:gd name="T3" fmla="*/ 113 h 226"/>
                <a:gd name="T4" fmla="*/ 188 w 201"/>
                <a:gd name="T5" fmla="*/ 226 h 226"/>
                <a:gd name="T6" fmla="*/ 0 60000 65536"/>
                <a:gd name="T7" fmla="*/ 0 60000 65536"/>
                <a:gd name="T8" fmla="*/ 0 60000 65536"/>
                <a:gd name="T9" fmla="*/ 0 w 201"/>
                <a:gd name="T10" fmla="*/ 0 h 226"/>
                <a:gd name="T11" fmla="*/ 201 w 201"/>
                <a:gd name="T12" fmla="*/ 226 h 22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01" h="226">
                  <a:moveTo>
                    <a:pt x="201" y="0"/>
                  </a:moveTo>
                  <a:lnTo>
                    <a:pt x="0" y="113"/>
                  </a:lnTo>
                  <a:lnTo>
                    <a:pt x="188" y="226"/>
                  </a:lnTo>
                </a:path>
              </a:pathLst>
            </a:custGeom>
            <a:noFill/>
            <a:ln w="2540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69481" name="Freeform 390"/>
            <p:cNvSpPr>
              <a:spLocks/>
            </p:cNvSpPr>
            <p:nvPr/>
          </p:nvSpPr>
          <p:spPr bwMode="auto">
            <a:xfrm flipH="1">
              <a:off x="4638" y="5937"/>
              <a:ext cx="201" cy="226"/>
            </a:xfrm>
            <a:custGeom>
              <a:avLst/>
              <a:gdLst>
                <a:gd name="T0" fmla="*/ 201 w 201"/>
                <a:gd name="T1" fmla="*/ 0 h 226"/>
                <a:gd name="T2" fmla="*/ 0 w 201"/>
                <a:gd name="T3" fmla="*/ 113 h 226"/>
                <a:gd name="T4" fmla="*/ 188 w 201"/>
                <a:gd name="T5" fmla="*/ 226 h 226"/>
                <a:gd name="T6" fmla="*/ 0 60000 65536"/>
                <a:gd name="T7" fmla="*/ 0 60000 65536"/>
                <a:gd name="T8" fmla="*/ 0 60000 65536"/>
                <a:gd name="T9" fmla="*/ 0 w 201"/>
                <a:gd name="T10" fmla="*/ 0 h 226"/>
                <a:gd name="T11" fmla="*/ 201 w 201"/>
                <a:gd name="T12" fmla="*/ 226 h 22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01" h="226">
                  <a:moveTo>
                    <a:pt x="201" y="0"/>
                  </a:moveTo>
                  <a:lnTo>
                    <a:pt x="0" y="113"/>
                  </a:lnTo>
                  <a:lnTo>
                    <a:pt x="188" y="226"/>
                  </a:lnTo>
                </a:path>
              </a:pathLst>
            </a:custGeom>
            <a:noFill/>
            <a:ln w="25400">
              <a:solidFill>
                <a:srgbClr val="CCFF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69482" name="Freeform 391"/>
            <p:cNvSpPr>
              <a:spLocks/>
            </p:cNvSpPr>
            <p:nvPr/>
          </p:nvSpPr>
          <p:spPr bwMode="auto">
            <a:xfrm>
              <a:off x="3073" y="5937"/>
              <a:ext cx="201" cy="226"/>
            </a:xfrm>
            <a:custGeom>
              <a:avLst/>
              <a:gdLst>
                <a:gd name="T0" fmla="*/ 201 w 201"/>
                <a:gd name="T1" fmla="*/ 0 h 226"/>
                <a:gd name="T2" fmla="*/ 0 w 201"/>
                <a:gd name="T3" fmla="*/ 113 h 226"/>
                <a:gd name="T4" fmla="*/ 188 w 201"/>
                <a:gd name="T5" fmla="*/ 226 h 226"/>
                <a:gd name="T6" fmla="*/ 0 60000 65536"/>
                <a:gd name="T7" fmla="*/ 0 60000 65536"/>
                <a:gd name="T8" fmla="*/ 0 60000 65536"/>
                <a:gd name="T9" fmla="*/ 0 w 201"/>
                <a:gd name="T10" fmla="*/ 0 h 226"/>
                <a:gd name="T11" fmla="*/ 201 w 201"/>
                <a:gd name="T12" fmla="*/ 226 h 22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01" h="226">
                  <a:moveTo>
                    <a:pt x="201" y="0"/>
                  </a:moveTo>
                  <a:lnTo>
                    <a:pt x="0" y="113"/>
                  </a:lnTo>
                  <a:lnTo>
                    <a:pt x="188" y="226"/>
                  </a:lnTo>
                </a:path>
              </a:pathLst>
            </a:custGeom>
            <a:noFill/>
            <a:ln w="25400">
              <a:solidFill>
                <a:srgbClr val="CCFF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869380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179388" y="573088"/>
            <a:ext cx="8774112" cy="1766887"/>
          </a:xfrm>
        </p:spPr>
        <p:txBody>
          <a:bodyPr/>
          <a:lstStyle/>
          <a:p>
            <a:pPr lvl="1" indent="0" eaLnBrk="1" hangingPunct="1">
              <a:lnSpc>
                <a:spcPct val="100000"/>
              </a:lnSpc>
            </a:pPr>
            <a:r>
              <a:rPr lang="en-ZA" sz="2200" smtClean="0"/>
              <a:t>A student is running at a constant speed of 5 m</a:t>
            </a:r>
            <a:r>
              <a:rPr lang="en-ZA" sz="2200" smtClean="0">
                <a:sym typeface="Symbol" pitchFamily="18" charset="2"/>
              </a:rPr>
              <a:t>/</a:t>
            </a:r>
            <a:r>
              <a:rPr lang="en-ZA" sz="2200" smtClean="0"/>
              <a:t>s in an attempt to catch a Jammie Shuttle.  When she is 11 m from the bus, it pulls away with a constant acceleration of 1 m</a:t>
            </a:r>
            <a:r>
              <a:rPr lang="en-ZA" sz="2200" smtClean="0">
                <a:sym typeface="Symbol" pitchFamily="18" charset="2"/>
              </a:rPr>
              <a:t>/</a:t>
            </a:r>
            <a:r>
              <a:rPr lang="en-ZA" sz="2200" smtClean="0"/>
              <a:t>s</a:t>
            </a:r>
            <a:r>
              <a:rPr lang="en-ZA" sz="2200" baseline="30000" smtClean="0"/>
              <a:t>2</a:t>
            </a:r>
            <a:r>
              <a:rPr lang="en-ZA" sz="2200" smtClean="0"/>
              <a:t>.  </a:t>
            </a:r>
            <a:br>
              <a:rPr lang="en-ZA" sz="2200" smtClean="0"/>
            </a:br>
            <a:r>
              <a:rPr lang="en-ZA" sz="2200" smtClean="0"/>
              <a:t>From this point, how long does it take her to catch up to the bus if she keeps running with the same speed?</a:t>
            </a:r>
            <a:r>
              <a:rPr lang="en-US" sz="2200" smtClean="0"/>
              <a:t> </a:t>
            </a:r>
          </a:p>
        </p:txBody>
      </p:sp>
      <p:sp>
        <p:nvSpPr>
          <p:cNvPr id="741381" name="Line 3"/>
          <p:cNvSpPr>
            <a:spLocks noChangeShapeType="1"/>
          </p:cNvSpPr>
          <p:nvPr/>
        </p:nvSpPr>
        <p:spPr bwMode="auto">
          <a:xfrm>
            <a:off x="0" y="3922713"/>
            <a:ext cx="8434388" cy="3175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869382" name="Rectangle 5"/>
          <p:cNvSpPr>
            <a:spLocks noChangeArrowheads="1"/>
          </p:cNvSpPr>
          <p:nvPr/>
        </p:nvSpPr>
        <p:spPr bwMode="auto">
          <a:xfrm>
            <a:off x="179388" y="2522538"/>
            <a:ext cx="8774112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SzPct val="80000"/>
              <a:buFont typeface="Arial" charset="0"/>
              <a:buNone/>
            </a:pPr>
            <a:r>
              <a:rPr lang="en-ZA" sz="2200">
                <a:solidFill>
                  <a:srgbClr val="000066"/>
                </a:solidFill>
              </a:rPr>
              <a:t>Pictorial representation:</a:t>
            </a:r>
            <a:endParaRPr lang="en-US" sz="2200">
              <a:solidFill>
                <a:srgbClr val="000066"/>
              </a:solidFill>
            </a:endParaRPr>
          </a:p>
        </p:txBody>
      </p:sp>
      <p:sp>
        <p:nvSpPr>
          <p:cNvPr id="741383" name="Rectangle 33"/>
          <p:cNvSpPr>
            <a:spLocks noChangeArrowheads="1"/>
          </p:cNvSpPr>
          <p:nvPr/>
        </p:nvSpPr>
        <p:spPr bwMode="auto">
          <a:xfrm>
            <a:off x="8264525" y="3538538"/>
            <a:ext cx="754063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SzPct val="80000"/>
              <a:buFont typeface="Arial" charset="0"/>
              <a:buNone/>
            </a:pPr>
            <a:r>
              <a:rPr lang="en-ZA" sz="1800" b="1" i="1">
                <a:solidFill>
                  <a:srgbClr val="000066"/>
                </a:solidFill>
                <a:latin typeface="Times New Roman" pitchFamily="18" charset="0"/>
              </a:rPr>
              <a:t>x </a:t>
            </a:r>
            <a:r>
              <a:rPr lang="en-ZA" sz="1800" b="1">
                <a:solidFill>
                  <a:srgbClr val="000066"/>
                </a:solidFill>
                <a:latin typeface="Times New Roman" pitchFamily="18" charset="0"/>
              </a:rPr>
              <a:t>(m)</a:t>
            </a:r>
            <a:endParaRPr lang="en-US" sz="1800" b="1" i="1">
              <a:solidFill>
                <a:srgbClr val="000066"/>
              </a:solidFill>
              <a:latin typeface="Times New Roman" pitchFamily="18" charset="0"/>
            </a:endParaRPr>
          </a:p>
        </p:txBody>
      </p:sp>
      <p:grpSp>
        <p:nvGrpSpPr>
          <p:cNvPr id="869384" name="Group 200"/>
          <p:cNvGrpSpPr>
            <a:grpSpLocks/>
          </p:cNvGrpSpPr>
          <p:nvPr/>
        </p:nvGrpSpPr>
        <p:grpSpPr bwMode="auto">
          <a:xfrm>
            <a:off x="658813" y="3878263"/>
            <a:ext cx="7388225" cy="150812"/>
            <a:chOff x="415" y="2484"/>
            <a:chExt cx="4654" cy="71"/>
          </a:xfrm>
        </p:grpSpPr>
        <p:sp>
          <p:nvSpPr>
            <p:cNvPr id="869467" name="Line 36"/>
            <p:cNvSpPr>
              <a:spLocks noChangeShapeType="1"/>
            </p:cNvSpPr>
            <p:nvPr/>
          </p:nvSpPr>
          <p:spPr bwMode="auto">
            <a:xfrm>
              <a:off x="415" y="2484"/>
              <a:ext cx="0" cy="71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869468" name="Line 47"/>
            <p:cNvSpPr>
              <a:spLocks noChangeShapeType="1"/>
            </p:cNvSpPr>
            <p:nvPr/>
          </p:nvSpPr>
          <p:spPr bwMode="auto">
            <a:xfrm>
              <a:off x="1778" y="2484"/>
              <a:ext cx="0" cy="71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869469" name="Line 53"/>
            <p:cNvSpPr>
              <a:spLocks noChangeShapeType="1"/>
            </p:cNvSpPr>
            <p:nvPr/>
          </p:nvSpPr>
          <p:spPr bwMode="auto">
            <a:xfrm>
              <a:off x="5069" y="2484"/>
              <a:ext cx="0" cy="71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</p:grpSp>
      <p:grpSp>
        <p:nvGrpSpPr>
          <p:cNvPr id="593111" name="Group 215"/>
          <p:cNvGrpSpPr>
            <a:grpSpLocks/>
          </p:cNvGrpSpPr>
          <p:nvPr/>
        </p:nvGrpSpPr>
        <p:grpSpPr bwMode="auto">
          <a:xfrm>
            <a:off x="503238" y="3403600"/>
            <a:ext cx="347662" cy="490538"/>
            <a:chOff x="1045" y="2615"/>
            <a:chExt cx="578" cy="970"/>
          </a:xfrm>
        </p:grpSpPr>
        <p:grpSp>
          <p:nvGrpSpPr>
            <p:cNvPr id="869447" name="Group 216"/>
            <p:cNvGrpSpPr>
              <a:grpSpLocks/>
            </p:cNvGrpSpPr>
            <p:nvPr/>
          </p:nvGrpSpPr>
          <p:grpSpPr bwMode="auto">
            <a:xfrm rot="-4170779">
              <a:off x="1406" y="2857"/>
              <a:ext cx="244" cy="191"/>
              <a:chOff x="1230" y="2859"/>
              <a:chExt cx="244" cy="191"/>
            </a:xfrm>
          </p:grpSpPr>
          <p:sp>
            <p:nvSpPr>
              <p:cNvPr id="869465" name="Oval 217"/>
              <p:cNvSpPr>
                <a:spLocks noChangeArrowheads="1"/>
              </p:cNvSpPr>
              <p:nvPr/>
            </p:nvSpPr>
            <p:spPr bwMode="auto">
              <a:xfrm rot="3138292" flipV="1">
                <a:off x="1320" y="2772"/>
                <a:ext cx="68" cy="241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110000"/>
                  </a:lnSpc>
                </a:pPr>
                <a:endParaRPr lang="en-ZA"/>
              </a:p>
            </p:txBody>
          </p:sp>
          <p:sp>
            <p:nvSpPr>
              <p:cNvPr id="869466" name="Oval 218"/>
              <p:cNvSpPr>
                <a:spLocks noChangeArrowheads="1"/>
              </p:cNvSpPr>
              <p:nvPr/>
            </p:nvSpPr>
            <p:spPr bwMode="auto">
              <a:xfrm rot="-2774348">
                <a:off x="1312" y="2925"/>
                <a:ext cx="43" cy="207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110000"/>
                  </a:lnSpc>
                </a:pPr>
                <a:endParaRPr lang="en-ZA"/>
              </a:p>
            </p:txBody>
          </p:sp>
        </p:grpSp>
        <p:sp>
          <p:nvSpPr>
            <p:cNvPr id="869448" name="Oval 219"/>
            <p:cNvSpPr>
              <a:spLocks noChangeArrowheads="1"/>
            </p:cNvSpPr>
            <p:nvPr/>
          </p:nvSpPr>
          <p:spPr bwMode="auto">
            <a:xfrm rot="-1470806">
              <a:off x="1436" y="3355"/>
              <a:ext cx="72" cy="23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lnSpc>
                  <a:spcPct val="110000"/>
                </a:lnSpc>
              </a:pPr>
              <a:endParaRPr lang="en-ZA"/>
            </a:p>
          </p:txBody>
        </p:sp>
        <p:sp>
          <p:nvSpPr>
            <p:cNvPr id="869449" name="Oval 220"/>
            <p:cNvSpPr>
              <a:spLocks noChangeArrowheads="1"/>
            </p:cNvSpPr>
            <p:nvPr/>
          </p:nvSpPr>
          <p:spPr bwMode="auto">
            <a:xfrm rot="-1942447">
              <a:off x="1494" y="3536"/>
              <a:ext cx="116" cy="45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lnSpc>
                  <a:spcPct val="110000"/>
                </a:lnSpc>
              </a:pPr>
              <a:endParaRPr lang="en-ZA"/>
            </a:p>
          </p:txBody>
        </p:sp>
        <p:sp>
          <p:nvSpPr>
            <p:cNvPr id="869450" name="Oval 221"/>
            <p:cNvSpPr>
              <a:spLocks noChangeArrowheads="1"/>
            </p:cNvSpPr>
            <p:nvPr/>
          </p:nvSpPr>
          <p:spPr bwMode="auto">
            <a:xfrm rot="574653">
              <a:off x="1343" y="2798"/>
              <a:ext cx="125" cy="370"/>
            </a:xfrm>
            <a:prstGeom prst="ellipse">
              <a:avLst/>
            </a:prstGeom>
            <a:solidFill>
              <a:srgbClr val="00CC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lnSpc>
                  <a:spcPct val="110000"/>
                </a:lnSpc>
              </a:pPr>
              <a:endParaRPr lang="en-ZA"/>
            </a:p>
          </p:txBody>
        </p:sp>
        <p:sp>
          <p:nvSpPr>
            <p:cNvPr id="869451" name="Oval 222"/>
            <p:cNvSpPr>
              <a:spLocks noChangeArrowheads="1"/>
            </p:cNvSpPr>
            <p:nvPr/>
          </p:nvSpPr>
          <p:spPr bwMode="auto">
            <a:xfrm rot="574653">
              <a:off x="1397" y="2621"/>
              <a:ext cx="120" cy="183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lnSpc>
                  <a:spcPct val="110000"/>
                </a:lnSpc>
              </a:pPr>
              <a:endParaRPr lang="en-ZA"/>
            </a:p>
          </p:txBody>
        </p:sp>
        <p:grpSp>
          <p:nvGrpSpPr>
            <p:cNvPr id="869452" name="Group 223"/>
            <p:cNvGrpSpPr>
              <a:grpSpLocks/>
            </p:cNvGrpSpPr>
            <p:nvPr/>
          </p:nvGrpSpPr>
          <p:grpSpPr bwMode="auto">
            <a:xfrm rot="3797617">
              <a:off x="1115" y="3282"/>
              <a:ext cx="116" cy="255"/>
              <a:chOff x="1279" y="3358"/>
              <a:chExt cx="116" cy="255"/>
            </a:xfrm>
          </p:grpSpPr>
          <p:sp>
            <p:nvSpPr>
              <p:cNvPr id="869463" name="Oval 224"/>
              <p:cNvSpPr>
                <a:spLocks noChangeArrowheads="1"/>
              </p:cNvSpPr>
              <p:nvPr/>
            </p:nvSpPr>
            <p:spPr bwMode="auto">
              <a:xfrm rot="574653">
                <a:off x="1289" y="3358"/>
                <a:ext cx="72" cy="230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110000"/>
                  </a:lnSpc>
                </a:pPr>
                <a:endParaRPr lang="en-ZA"/>
              </a:p>
            </p:txBody>
          </p:sp>
          <p:sp>
            <p:nvSpPr>
              <p:cNvPr id="869464" name="Oval 225"/>
              <p:cNvSpPr>
                <a:spLocks noChangeArrowheads="1"/>
              </p:cNvSpPr>
              <p:nvPr/>
            </p:nvSpPr>
            <p:spPr bwMode="auto">
              <a:xfrm rot="1191710">
                <a:off x="1279" y="3568"/>
                <a:ext cx="116" cy="45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110000"/>
                  </a:lnSpc>
                </a:pPr>
                <a:endParaRPr lang="en-ZA"/>
              </a:p>
            </p:txBody>
          </p:sp>
        </p:grpSp>
        <p:sp>
          <p:nvSpPr>
            <p:cNvPr id="869453" name="Freeform 226"/>
            <p:cNvSpPr>
              <a:spLocks/>
            </p:cNvSpPr>
            <p:nvPr/>
          </p:nvSpPr>
          <p:spPr bwMode="auto">
            <a:xfrm rot="574653">
              <a:off x="1225" y="3069"/>
              <a:ext cx="280" cy="301"/>
            </a:xfrm>
            <a:custGeom>
              <a:avLst/>
              <a:gdLst>
                <a:gd name="T0" fmla="*/ 1 w 540"/>
                <a:gd name="T1" fmla="*/ 0 h 820"/>
                <a:gd name="T2" fmla="*/ 0 w 540"/>
                <a:gd name="T3" fmla="*/ 0 h 820"/>
                <a:gd name="T4" fmla="*/ 1 w 540"/>
                <a:gd name="T5" fmla="*/ 0 h 820"/>
                <a:gd name="T6" fmla="*/ 1 w 540"/>
                <a:gd name="T7" fmla="*/ 0 h 820"/>
                <a:gd name="T8" fmla="*/ 1 w 540"/>
                <a:gd name="T9" fmla="*/ 0 h 82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40"/>
                <a:gd name="T16" fmla="*/ 0 h 820"/>
                <a:gd name="T17" fmla="*/ 540 w 540"/>
                <a:gd name="T18" fmla="*/ 820 h 82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40" h="820">
                  <a:moveTo>
                    <a:pt x="160" y="0"/>
                  </a:moveTo>
                  <a:lnTo>
                    <a:pt x="0" y="820"/>
                  </a:lnTo>
                  <a:lnTo>
                    <a:pt x="540" y="820"/>
                  </a:lnTo>
                  <a:lnTo>
                    <a:pt x="390" y="0"/>
                  </a:lnTo>
                  <a:lnTo>
                    <a:pt x="160" y="0"/>
                  </a:lnTo>
                  <a:close/>
                </a:path>
              </a:pathLst>
            </a:custGeom>
            <a:solidFill>
              <a:srgbClr val="80808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869454" name="Group 227"/>
            <p:cNvGrpSpPr>
              <a:grpSpLocks/>
            </p:cNvGrpSpPr>
            <p:nvPr/>
          </p:nvGrpSpPr>
          <p:grpSpPr bwMode="auto">
            <a:xfrm rot="833471">
              <a:off x="1192" y="2835"/>
              <a:ext cx="244" cy="191"/>
              <a:chOff x="1230" y="2859"/>
              <a:chExt cx="244" cy="191"/>
            </a:xfrm>
          </p:grpSpPr>
          <p:sp>
            <p:nvSpPr>
              <p:cNvPr id="869461" name="Oval 228"/>
              <p:cNvSpPr>
                <a:spLocks noChangeArrowheads="1"/>
              </p:cNvSpPr>
              <p:nvPr/>
            </p:nvSpPr>
            <p:spPr bwMode="auto">
              <a:xfrm rot="3138292" flipV="1">
                <a:off x="1320" y="2772"/>
                <a:ext cx="68" cy="241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110000"/>
                  </a:lnSpc>
                </a:pPr>
                <a:endParaRPr lang="en-ZA"/>
              </a:p>
            </p:txBody>
          </p:sp>
          <p:sp>
            <p:nvSpPr>
              <p:cNvPr id="869462" name="Oval 229"/>
              <p:cNvSpPr>
                <a:spLocks noChangeArrowheads="1"/>
              </p:cNvSpPr>
              <p:nvPr/>
            </p:nvSpPr>
            <p:spPr bwMode="auto">
              <a:xfrm rot="-2774348">
                <a:off x="1312" y="2925"/>
                <a:ext cx="43" cy="207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110000"/>
                  </a:lnSpc>
                </a:pPr>
                <a:endParaRPr lang="en-ZA"/>
              </a:p>
            </p:txBody>
          </p:sp>
        </p:grpSp>
        <p:sp>
          <p:nvSpPr>
            <p:cNvPr id="869455" name="Freeform 230"/>
            <p:cNvSpPr>
              <a:spLocks/>
            </p:cNvSpPr>
            <p:nvPr/>
          </p:nvSpPr>
          <p:spPr bwMode="auto">
            <a:xfrm rot="574653">
              <a:off x="1391" y="2615"/>
              <a:ext cx="127" cy="154"/>
            </a:xfrm>
            <a:custGeom>
              <a:avLst/>
              <a:gdLst>
                <a:gd name="T0" fmla="*/ 0 w 300"/>
                <a:gd name="T1" fmla="*/ 0 h 370"/>
                <a:gd name="T2" fmla="*/ 0 w 300"/>
                <a:gd name="T3" fmla="*/ 0 h 370"/>
                <a:gd name="T4" fmla="*/ 0 w 300"/>
                <a:gd name="T5" fmla="*/ 0 h 370"/>
                <a:gd name="T6" fmla="*/ 0 w 300"/>
                <a:gd name="T7" fmla="*/ 0 h 370"/>
                <a:gd name="T8" fmla="*/ 0 w 300"/>
                <a:gd name="T9" fmla="*/ 0 h 370"/>
                <a:gd name="T10" fmla="*/ 0 w 300"/>
                <a:gd name="T11" fmla="*/ 0 h 370"/>
                <a:gd name="T12" fmla="*/ 0 w 300"/>
                <a:gd name="T13" fmla="*/ 0 h 370"/>
                <a:gd name="T14" fmla="*/ 0 w 300"/>
                <a:gd name="T15" fmla="*/ 0 h 370"/>
                <a:gd name="T16" fmla="*/ 0 w 300"/>
                <a:gd name="T17" fmla="*/ 0 h 37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300"/>
                <a:gd name="T28" fmla="*/ 0 h 370"/>
                <a:gd name="T29" fmla="*/ 300 w 300"/>
                <a:gd name="T30" fmla="*/ 370 h 370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300" h="370">
                  <a:moveTo>
                    <a:pt x="300" y="140"/>
                  </a:moveTo>
                  <a:lnTo>
                    <a:pt x="230" y="20"/>
                  </a:lnTo>
                  <a:lnTo>
                    <a:pt x="160" y="0"/>
                  </a:lnTo>
                  <a:lnTo>
                    <a:pt x="50" y="50"/>
                  </a:lnTo>
                  <a:lnTo>
                    <a:pt x="0" y="210"/>
                  </a:lnTo>
                  <a:lnTo>
                    <a:pt x="0" y="370"/>
                  </a:lnTo>
                  <a:lnTo>
                    <a:pt x="130" y="370"/>
                  </a:lnTo>
                  <a:lnTo>
                    <a:pt x="170" y="150"/>
                  </a:lnTo>
                  <a:lnTo>
                    <a:pt x="300" y="140"/>
                  </a:lnTo>
                  <a:close/>
                </a:path>
              </a:pathLst>
            </a:custGeom>
            <a:solidFill>
              <a:srgbClr val="8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869456" name="Group 231"/>
            <p:cNvGrpSpPr>
              <a:grpSpLocks/>
            </p:cNvGrpSpPr>
            <p:nvPr/>
          </p:nvGrpSpPr>
          <p:grpSpPr bwMode="auto">
            <a:xfrm rot="574653">
              <a:off x="1480" y="2704"/>
              <a:ext cx="35" cy="29"/>
              <a:chOff x="10539" y="9123"/>
              <a:chExt cx="132" cy="108"/>
            </a:xfrm>
          </p:grpSpPr>
          <p:sp>
            <p:nvSpPr>
              <p:cNvPr id="869458" name="Freeform 232"/>
              <p:cNvSpPr>
                <a:spLocks/>
              </p:cNvSpPr>
              <p:nvPr/>
            </p:nvSpPr>
            <p:spPr bwMode="auto">
              <a:xfrm>
                <a:off x="10539" y="9123"/>
                <a:ext cx="132" cy="108"/>
              </a:xfrm>
              <a:custGeom>
                <a:avLst/>
                <a:gdLst>
                  <a:gd name="T0" fmla="*/ 132 w 132"/>
                  <a:gd name="T1" fmla="*/ 0 h 108"/>
                  <a:gd name="T2" fmla="*/ 0 w 132"/>
                  <a:gd name="T3" fmla="*/ 48 h 108"/>
                  <a:gd name="T4" fmla="*/ 111 w 132"/>
                  <a:gd name="T5" fmla="*/ 108 h 108"/>
                  <a:gd name="T6" fmla="*/ 0 60000 65536"/>
                  <a:gd name="T7" fmla="*/ 0 60000 65536"/>
                  <a:gd name="T8" fmla="*/ 0 60000 65536"/>
                  <a:gd name="T9" fmla="*/ 0 w 132"/>
                  <a:gd name="T10" fmla="*/ 0 h 108"/>
                  <a:gd name="T11" fmla="*/ 132 w 132"/>
                  <a:gd name="T12" fmla="*/ 108 h 108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32" h="108">
                    <a:moveTo>
                      <a:pt x="132" y="0"/>
                    </a:moveTo>
                    <a:cubicBezTo>
                      <a:pt x="72" y="33"/>
                      <a:pt x="27" y="30"/>
                      <a:pt x="0" y="48"/>
                    </a:cubicBezTo>
                    <a:cubicBezTo>
                      <a:pt x="18" y="69"/>
                      <a:pt x="57" y="54"/>
                      <a:pt x="111" y="108"/>
                    </a:cubicBezTo>
                  </a:path>
                </a:pathLst>
              </a:custGeom>
              <a:noFill/>
              <a:ln w="63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69459" name="Freeform 233"/>
              <p:cNvSpPr>
                <a:spLocks/>
              </p:cNvSpPr>
              <p:nvPr/>
            </p:nvSpPr>
            <p:spPr bwMode="auto">
              <a:xfrm>
                <a:off x="10626" y="9141"/>
                <a:ext cx="21" cy="72"/>
              </a:xfrm>
              <a:custGeom>
                <a:avLst/>
                <a:gdLst>
                  <a:gd name="T0" fmla="*/ 0 w 21"/>
                  <a:gd name="T1" fmla="*/ 72 h 72"/>
                  <a:gd name="T2" fmla="*/ 3 w 21"/>
                  <a:gd name="T3" fmla="*/ 0 h 72"/>
                  <a:gd name="T4" fmla="*/ 0 60000 65536"/>
                  <a:gd name="T5" fmla="*/ 0 60000 65536"/>
                  <a:gd name="T6" fmla="*/ 0 w 21"/>
                  <a:gd name="T7" fmla="*/ 0 h 72"/>
                  <a:gd name="T8" fmla="*/ 21 w 21"/>
                  <a:gd name="T9" fmla="*/ 72 h 72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" h="72">
                    <a:moveTo>
                      <a:pt x="0" y="72"/>
                    </a:moveTo>
                    <a:cubicBezTo>
                      <a:pt x="21" y="39"/>
                      <a:pt x="15" y="9"/>
                      <a:pt x="3" y="0"/>
                    </a:cubicBezTo>
                  </a:path>
                </a:pathLst>
              </a:custGeom>
              <a:noFill/>
              <a:ln w="63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69460" name="Freeform 234"/>
              <p:cNvSpPr>
                <a:spLocks/>
              </p:cNvSpPr>
              <p:nvPr/>
            </p:nvSpPr>
            <p:spPr bwMode="auto">
              <a:xfrm>
                <a:off x="10620" y="9150"/>
                <a:ext cx="18" cy="45"/>
              </a:xfrm>
              <a:custGeom>
                <a:avLst/>
                <a:gdLst>
                  <a:gd name="T0" fmla="*/ 18 w 18"/>
                  <a:gd name="T1" fmla="*/ 3 h 45"/>
                  <a:gd name="T2" fmla="*/ 0 w 18"/>
                  <a:gd name="T3" fmla="*/ 24 h 45"/>
                  <a:gd name="T4" fmla="*/ 15 w 18"/>
                  <a:gd name="T5" fmla="*/ 42 h 45"/>
                  <a:gd name="T6" fmla="*/ 18 w 18"/>
                  <a:gd name="T7" fmla="*/ 3 h 45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8"/>
                  <a:gd name="T13" fmla="*/ 0 h 45"/>
                  <a:gd name="T14" fmla="*/ 18 w 18"/>
                  <a:gd name="T15" fmla="*/ 45 h 45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8" h="45">
                    <a:moveTo>
                      <a:pt x="18" y="3"/>
                    </a:moveTo>
                    <a:cubicBezTo>
                      <a:pt x="16" y="0"/>
                      <a:pt x="0" y="18"/>
                      <a:pt x="0" y="24"/>
                    </a:cubicBezTo>
                    <a:cubicBezTo>
                      <a:pt x="0" y="30"/>
                      <a:pt x="12" y="45"/>
                      <a:pt x="15" y="42"/>
                    </a:cubicBezTo>
                    <a:lnTo>
                      <a:pt x="18" y="3"/>
                    </a:lnTo>
                    <a:close/>
                  </a:path>
                </a:pathLst>
              </a:custGeom>
              <a:solidFill>
                <a:srgbClr val="000000"/>
              </a:solidFill>
              <a:ln w="63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869457" name="Freeform 235"/>
            <p:cNvSpPr>
              <a:spLocks/>
            </p:cNvSpPr>
            <p:nvPr/>
          </p:nvSpPr>
          <p:spPr bwMode="auto">
            <a:xfrm rot="574653">
              <a:off x="1503" y="2737"/>
              <a:ext cx="16" cy="28"/>
            </a:xfrm>
            <a:custGeom>
              <a:avLst/>
              <a:gdLst>
                <a:gd name="T0" fmla="*/ 0 w 39"/>
                <a:gd name="T1" fmla="*/ 0 h 69"/>
                <a:gd name="T2" fmla="*/ 0 w 39"/>
                <a:gd name="T3" fmla="*/ 0 h 69"/>
                <a:gd name="T4" fmla="*/ 0 w 39"/>
                <a:gd name="T5" fmla="*/ 0 h 69"/>
                <a:gd name="T6" fmla="*/ 0 60000 65536"/>
                <a:gd name="T7" fmla="*/ 0 60000 65536"/>
                <a:gd name="T8" fmla="*/ 0 60000 65536"/>
                <a:gd name="T9" fmla="*/ 0 w 39"/>
                <a:gd name="T10" fmla="*/ 0 h 69"/>
                <a:gd name="T11" fmla="*/ 39 w 39"/>
                <a:gd name="T12" fmla="*/ 69 h 69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9" h="69">
                  <a:moveTo>
                    <a:pt x="18" y="0"/>
                  </a:moveTo>
                  <a:lnTo>
                    <a:pt x="39" y="66"/>
                  </a:lnTo>
                  <a:lnTo>
                    <a:pt x="0" y="69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869386" name="Rectangle 298"/>
          <p:cNvSpPr>
            <a:spLocks noChangeArrowheads="1"/>
          </p:cNvSpPr>
          <p:nvPr/>
        </p:nvSpPr>
        <p:spPr bwMode="auto">
          <a:xfrm>
            <a:off x="271463" y="3960813"/>
            <a:ext cx="60325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 indent="1588" algn="ctr">
              <a:lnSpc>
                <a:spcPct val="110000"/>
              </a:lnSpc>
            </a:pPr>
            <a:r>
              <a:rPr lang="en-US" sz="2000" b="1">
                <a:solidFill>
                  <a:srgbClr val="000066"/>
                </a:solidFill>
                <a:latin typeface="Times New Roman" pitchFamily="18" charset="0"/>
              </a:rPr>
              <a:t>0</a:t>
            </a:r>
            <a:endParaRPr lang="en-US" sz="2000" b="1" baseline="-25000">
              <a:solidFill>
                <a:srgbClr val="000066"/>
              </a:solidFill>
              <a:latin typeface="Times New Roman" pitchFamily="18" charset="0"/>
            </a:endParaRPr>
          </a:p>
        </p:txBody>
      </p:sp>
      <p:sp>
        <p:nvSpPr>
          <p:cNvPr id="593196" name="Rectangle 300"/>
          <p:cNvSpPr>
            <a:spLocks noChangeArrowheads="1"/>
          </p:cNvSpPr>
          <p:nvPr/>
        </p:nvSpPr>
        <p:spPr bwMode="auto">
          <a:xfrm>
            <a:off x="0" y="4324350"/>
            <a:ext cx="19748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 indent="1588">
              <a:lnSpc>
                <a:spcPct val="110000"/>
              </a:lnSpc>
            </a:pPr>
            <a:r>
              <a:rPr lang="en-US" sz="2000" b="1">
                <a:solidFill>
                  <a:srgbClr val="000066"/>
                </a:solidFill>
                <a:latin typeface="Times New Roman" pitchFamily="18" charset="0"/>
              </a:rPr>
              <a:t>(</a:t>
            </a:r>
            <a:r>
              <a:rPr lang="en-US" sz="2000" b="1" i="1">
                <a:solidFill>
                  <a:srgbClr val="000066"/>
                </a:solidFill>
                <a:latin typeface="Times New Roman" pitchFamily="18" charset="0"/>
              </a:rPr>
              <a:t>x</a:t>
            </a:r>
            <a:r>
              <a:rPr lang="en-US" sz="2000" b="1" baseline="-25000">
                <a:solidFill>
                  <a:srgbClr val="000066"/>
                </a:solidFill>
                <a:latin typeface="Times New Roman" pitchFamily="18" charset="0"/>
              </a:rPr>
              <a:t>0</a:t>
            </a:r>
            <a:r>
              <a:rPr lang="en-US" sz="2000" b="1">
                <a:solidFill>
                  <a:srgbClr val="000066"/>
                </a:solidFill>
                <a:latin typeface="Times New Roman" pitchFamily="18" charset="0"/>
              </a:rPr>
              <a:t>)</a:t>
            </a:r>
            <a:r>
              <a:rPr lang="en-US" sz="2000" b="1" baseline="-25000">
                <a:solidFill>
                  <a:srgbClr val="000066"/>
                </a:solidFill>
                <a:latin typeface="Times New Roman" pitchFamily="18" charset="0"/>
              </a:rPr>
              <a:t>W</a:t>
            </a:r>
            <a:r>
              <a:rPr lang="en-US" sz="2000" b="1">
                <a:solidFill>
                  <a:srgbClr val="000066"/>
                </a:solidFill>
                <a:latin typeface="Times New Roman" pitchFamily="18" charset="0"/>
              </a:rPr>
              <a:t>, (</a:t>
            </a:r>
            <a:r>
              <a:rPr lang="en-US" sz="2000" b="1" i="1">
                <a:solidFill>
                  <a:srgbClr val="000066"/>
                </a:solidFill>
                <a:latin typeface="Times New Roman" pitchFamily="18" charset="0"/>
              </a:rPr>
              <a:t>v</a:t>
            </a:r>
            <a:r>
              <a:rPr lang="en-US" sz="2000" b="1" baseline="-25000">
                <a:solidFill>
                  <a:srgbClr val="000066"/>
                </a:solidFill>
                <a:latin typeface="Times New Roman" pitchFamily="18" charset="0"/>
              </a:rPr>
              <a:t>0</a:t>
            </a:r>
            <a:r>
              <a:rPr lang="en-US" sz="2000" b="1" i="1" baseline="-25000">
                <a:solidFill>
                  <a:srgbClr val="000066"/>
                </a:solidFill>
                <a:latin typeface="Times New Roman" pitchFamily="18" charset="0"/>
              </a:rPr>
              <a:t>x</a:t>
            </a:r>
            <a:r>
              <a:rPr lang="en-US" sz="2000" b="1">
                <a:solidFill>
                  <a:srgbClr val="000066"/>
                </a:solidFill>
                <a:latin typeface="Times New Roman" pitchFamily="18" charset="0"/>
              </a:rPr>
              <a:t>)</a:t>
            </a:r>
            <a:r>
              <a:rPr lang="en-US" sz="2000" b="1" baseline="-25000">
                <a:solidFill>
                  <a:srgbClr val="000066"/>
                </a:solidFill>
                <a:latin typeface="Times New Roman" pitchFamily="18" charset="0"/>
              </a:rPr>
              <a:t>W</a:t>
            </a:r>
            <a:r>
              <a:rPr lang="en-US" sz="2000" b="1">
                <a:solidFill>
                  <a:srgbClr val="000066"/>
                </a:solidFill>
                <a:latin typeface="Times New Roman" pitchFamily="18" charset="0"/>
              </a:rPr>
              <a:t>, </a:t>
            </a:r>
            <a:r>
              <a:rPr lang="en-US" sz="2000" b="1" i="1">
                <a:solidFill>
                  <a:srgbClr val="000066"/>
                </a:solidFill>
                <a:latin typeface="Times New Roman" pitchFamily="18" charset="0"/>
              </a:rPr>
              <a:t>t</a:t>
            </a:r>
            <a:r>
              <a:rPr lang="en-US" sz="2000" b="1" baseline="-25000">
                <a:solidFill>
                  <a:srgbClr val="000066"/>
                </a:solidFill>
                <a:latin typeface="Times New Roman" pitchFamily="18" charset="0"/>
              </a:rPr>
              <a:t>0</a:t>
            </a:r>
          </a:p>
        </p:txBody>
      </p:sp>
      <p:sp>
        <p:nvSpPr>
          <p:cNvPr id="593197" name="Rectangle 301"/>
          <p:cNvSpPr>
            <a:spLocks noChangeArrowheads="1"/>
          </p:cNvSpPr>
          <p:nvPr/>
        </p:nvSpPr>
        <p:spPr bwMode="auto">
          <a:xfrm>
            <a:off x="739775" y="3908425"/>
            <a:ext cx="968375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 indent="1588" algn="ctr">
              <a:lnSpc>
                <a:spcPct val="110000"/>
              </a:lnSpc>
            </a:pPr>
            <a:r>
              <a:rPr lang="en-US" sz="2000" b="1">
                <a:solidFill>
                  <a:srgbClr val="000066"/>
                </a:solidFill>
                <a:latin typeface="Times New Roman" pitchFamily="18" charset="0"/>
              </a:rPr>
              <a:t>(</a:t>
            </a:r>
            <a:r>
              <a:rPr lang="en-US" sz="2000" b="1" i="1">
                <a:solidFill>
                  <a:srgbClr val="000066"/>
                </a:solidFill>
                <a:latin typeface="Times New Roman" pitchFamily="18" charset="0"/>
              </a:rPr>
              <a:t>a</a:t>
            </a:r>
            <a:r>
              <a:rPr lang="en-US" sz="2000" b="1" i="1" baseline="-25000">
                <a:solidFill>
                  <a:srgbClr val="000066"/>
                </a:solidFill>
                <a:latin typeface="Times New Roman" pitchFamily="18" charset="0"/>
              </a:rPr>
              <a:t>x</a:t>
            </a:r>
            <a:r>
              <a:rPr lang="en-US" sz="2000" b="1">
                <a:solidFill>
                  <a:srgbClr val="000066"/>
                </a:solidFill>
                <a:latin typeface="Times New Roman" pitchFamily="18" charset="0"/>
              </a:rPr>
              <a:t>)</a:t>
            </a:r>
            <a:r>
              <a:rPr lang="en-US" sz="2000" b="1" baseline="-25000">
                <a:solidFill>
                  <a:srgbClr val="000066"/>
                </a:solidFill>
                <a:latin typeface="Times New Roman" pitchFamily="18" charset="0"/>
              </a:rPr>
              <a:t>W</a:t>
            </a:r>
            <a:endParaRPr lang="en-US" sz="2000" b="1" i="1" baseline="-25000">
              <a:solidFill>
                <a:srgbClr val="000066"/>
              </a:solidFill>
              <a:latin typeface="Times New Roman" pitchFamily="18" charset="0"/>
            </a:endParaRPr>
          </a:p>
        </p:txBody>
      </p:sp>
      <p:sp>
        <p:nvSpPr>
          <p:cNvPr id="593198" name="Rectangle 302"/>
          <p:cNvSpPr>
            <a:spLocks noChangeArrowheads="1"/>
          </p:cNvSpPr>
          <p:nvPr/>
        </p:nvSpPr>
        <p:spPr bwMode="auto">
          <a:xfrm>
            <a:off x="2095500" y="4054475"/>
            <a:ext cx="1846263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 indent="1588">
              <a:lnSpc>
                <a:spcPct val="110000"/>
              </a:lnSpc>
            </a:pPr>
            <a:r>
              <a:rPr lang="en-US" sz="2000" b="1">
                <a:solidFill>
                  <a:srgbClr val="000066"/>
                </a:solidFill>
                <a:latin typeface="Times New Roman" pitchFamily="18" charset="0"/>
              </a:rPr>
              <a:t>(</a:t>
            </a:r>
            <a:r>
              <a:rPr lang="en-US" sz="2000" b="1" i="1">
                <a:solidFill>
                  <a:srgbClr val="000066"/>
                </a:solidFill>
                <a:latin typeface="Times New Roman" pitchFamily="18" charset="0"/>
              </a:rPr>
              <a:t>x</a:t>
            </a:r>
            <a:r>
              <a:rPr lang="en-US" sz="2000" b="1" baseline="-25000">
                <a:solidFill>
                  <a:srgbClr val="000066"/>
                </a:solidFill>
                <a:latin typeface="Times New Roman" pitchFamily="18" charset="0"/>
              </a:rPr>
              <a:t>0</a:t>
            </a:r>
            <a:r>
              <a:rPr lang="en-US" sz="2000" b="1">
                <a:solidFill>
                  <a:srgbClr val="000066"/>
                </a:solidFill>
                <a:latin typeface="Times New Roman" pitchFamily="18" charset="0"/>
              </a:rPr>
              <a:t>)</a:t>
            </a:r>
            <a:r>
              <a:rPr lang="en-US" sz="2000" b="1" baseline="-25000">
                <a:solidFill>
                  <a:srgbClr val="000066"/>
                </a:solidFill>
                <a:latin typeface="Times New Roman" pitchFamily="18" charset="0"/>
              </a:rPr>
              <a:t>J</a:t>
            </a:r>
            <a:r>
              <a:rPr lang="en-US" sz="2000" b="1">
                <a:solidFill>
                  <a:srgbClr val="000066"/>
                </a:solidFill>
                <a:latin typeface="Times New Roman" pitchFamily="18" charset="0"/>
              </a:rPr>
              <a:t>, (</a:t>
            </a:r>
            <a:r>
              <a:rPr lang="en-US" sz="2000" b="1" i="1">
                <a:solidFill>
                  <a:srgbClr val="000066"/>
                </a:solidFill>
                <a:latin typeface="Times New Roman" pitchFamily="18" charset="0"/>
              </a:rPr>
              <a:t>v</a:t>
            </a:r>
            <a:r>
              <a:rPr lang="en-US" sz="2000" b="1" baseline="-25000">
                <a:solidFill>
                  <a:srgbClr val="000066"/>
                </a:solidFill>
                <a:latin typeface="Times New Roman" pitchFamily="18" charset="0"/>
              </a:rPr>
              <a:t>0</a:t>
            </a:r>
            <a:r>
              <a:rPr lang="en-US" sz="2000" b="1" i="1" baseline="-25000">
                <a:solidFill>
                  <a:srgbClr val="000066"/>
                </a:solidFill>
                <a:latin typeface="Times New Roman" pitchFamily="18" charset="0"/>
              </a:rPr>
              <a:t>x</a:t>
            </a:r>
            <a:r>
              <a:rPr lang="en-US" sz="2000" b="1">
                <a:solidFill>
                  <a:srgbClr val="000066"/>
                </a:solidFill>
                <a:latin typeface="Times New Roman" pitchFamily="18" charset="0"/>
              </a:rPr>
              <a:t>)</a:t>
            </a:r>
            <a:r>
              <a:rPr lang="en-US" sz="2000" b="1" baseline="-25000">
                <a:solidFill>
                  <a:srgbClr val="000066"/>
                </a:solidFill>
                <a:latin typeface="Times New Roman" pitchFamily="18" charset="0"/>
              </a:rPr>
              <a:t>J</a:t>
            </a:r>
            <a:r>
              <a:rPr lang="en-US" sz="2000" b="1">
                <a:solidFill>
                  <a:srgbClr val="000066"/>
                </a:solidFill>
                <a:latin typeface="Times New Roman" pitchFamily="18" charset="0"/>
              </a:rPr>
              <a:t>, </a:t>
            </a:r>
            <a:r>
              <a:rPr lang="en-US" sz="2000" b="1" i="1">
                <a:solidFill>
                  <a:srgbClr val="000066"/>
                </a:solidFill>
                <a:latin typeface="Times New Roman" pitchFamily="18" charset="0"/>
              </a:rPr>
              <a:t>t</a:t>
            </a:r>
            <a:r>
              <a:rPr lang="en-US" sz="2000" b="1" baseline="-25000">
                <a:solidFill>
                  <a:srgbClr val="000066"/>
                </a:solidFill>
                <a:latin typeface="Times New Roman" pitchFamily="18" charset="0"/>
              </a:rPr>
              <a:t>0</a:t>
            </a:r>
          </a:p>
        </p:txBody>
      </p:sp>
      <p:sp>
        <p:nvSpPr>
          <p:cNvPr id="593199" name="Rectangle 303"/>
          <p:cNvSpPr>
            <a:spLocks noChangeArrowheads="1"/>
          </p:cNvSpPr>
          <p:nvPr/>
        </p:nvSpPr>
        <p:spPr bwMode="auto">
          <a:xfrm>
            <a:off x="6516688" y="4054475"/>
            <a:ext cx="2011362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 indent="1588">
              <a:lnSpc>
                <a:spcPct val="110000"/>
              </a:lnSpc>
            </a:pPr>
            <a:r>
              <a:rPr lang="en-US" sz="2000" b="1">
                <a:solidFill>
                  <a:srgbClr val="000066"/>
                </a:solidFill>
                <a:latin typeface="Times New Roman" pitchFamily="18" charset="0"/>
              </a:rPr>
              <a:t>(</a:t>
            </a:r>
            <a:r>
              <a:rPr lang="en-US" sz="2000" b="1" i="1">
                <a:solidFill>
                  <a:srgbClr val="000066"/>
                </a:solidFill>
                <a:latin typeface="Times New Roman" pitchFamily="18" charset="0"/>
              </a:rPr>
              <a:t>x</a:t>
            </a:r>
            <a:r>
              <a:rPr lang="en-US" sz="2000" b="1" baseline="-25000">
                <a:solidFill>
                  <a:srgbClr val="000066"/>
                </a:solidFill>
                <a:latin typeface="Times New Roman" pitchFamily="18" charset="0"/>
              </a:rPr>
              <a:t>1</a:t>
            </a:r>
            <a:r>
              <a:rPr lang="en-US" sz="2000" b="1">
                <a:solidFill>
                  <a:srgbClr val="000066"/>
                </a:solidFill>
                <a:latin typeface="Times New Roman" pitchFamily="18" charset="0"/>
              </a:rPr>
              <a:t>)</a:t>
            </a:r>
            <a:r>
              <a:rPr lang="en-US" sz="2000" b="1" baseline="-25000">
                <a:solidFill>
                  <a:srgbClr val="000066"/>
                </a:solidFill>
                <a:latin typeface="Times New Roman" pitchFamily="18" charset="0"/>
              </a:rPr>
              <a:t>J</a:t>
            </a:r>
            <a:r>
              <a:rPr lang="en-US" sz="2000" b="1">
                <a:solidFill>
                  <a:srgbClr val="000066"/>
                </a:solidFill>
                <a:latin typeface="Times New Roman" pitchFamily="18" charset="0"/>
              </a:rPr>
              <a:t>, (</a:t>
            </a:r>
            <a:r>
              <a:rPr lang="en-US" sz="2000" b="1" i="1">
                <a:solidFill>
                  <a:srgbClr val="000066"/>
                </a:solidFill>
                <a:latin typeface="Times New Roman" pitchFamily="18" charset="0"/>
              </a:rPr>
              <a:t>v</a:t>
            </a:r>
            <a:r>
              <a:rPr lang="en-US" sz="2000" b="1" baseline="-25000">
                <a:solidFill>
                  <a:srgbClr val="000066"/>
                </a:solidFill>
                <a:latin typeface="Times New Roman" pitchFamily="18" charset="0"/>
              </a:rPr>
              <a:t>1</a:t>
            </a:r>
            <a:r>
              <a:rPr lang="en-US" sz="2000" b="1" i="1" baseline="-25000">
                <a:solidFill>
                  <a:srgbClr val="000066"/>
                </a:solidFill>
                <a:latin typeface="Times New Roman" pitchFamily="18" charset="0"/>
              </a:rPr>
              <a:t>x</a:t>
            </a:r>
            <a:r>
              <a:rPr lang="en-US" sz="2000" b="1">
                <a:solidFill>
                  <a:srgbClr val="000066"/>
                </a:solidFill>
                <a:latin typeface="Times New Roman" pitchFamily="18" charset="0"/>
              </a:rPr>
              <a:t>)</a:t>
            </a:r>
            <a:r>
              <a:rPr lang="en-US" sz="2000" b="1" baseline="-25000">
                <a:solidFill>
                  <a:srgbClr val="000066"/>
                </a:solidFill>
                <a:latin typeface="Times New Roman" pitchFamily="18" charset="0"/>
              </a:rPr>
              <a:t>J</a:t>
            </a:r>
            <a:r>
              <a:rPr lang="en-US" sz="2000" b="1">
                <a:solidFill>
                  <a:srgbClr val="000066"/>
                </a:solidFill>
                <a:latin typeface="Times New Roman" pitchFamily="18" charset="0"/>
              </a:rPr>
              <a:t>, </a:t>
            </a:r>
            <a:r>
              <a:rPr lang="en-US" sz="2000" b="1" i="1">
                <a:solidFill>
                  <a:srgbClr val="000066"/>
                </a:solidFill>
                <a:latin typeface="Times New Roman" pitchFamily="18" charset="0"/>
              </a:rPr>
              <a:t>t</a:t>
            </a:r>
            <a:r>
              <a:rPr lang="en-US" sz="2000" b="1" baseline="-25000">
                <a:solidFill>
                  <a:srgbClr val="000066"/>
                </a:solidFill>
                <a:latin typeface="Times New Roman" pitchFamily="18" charset="0"/>
              </a:rPr>
              <a:t>1</a:t>
            </a:r>
            <a:br>
              <a:rPr lang="en-US" sz="2000" b="1" baseline="-25000">
                <a:solidFill>
                  <a:srgbClr val="000066"/>
                </a:solidFill>
                <a:latin typeface="Times New Roman" pitchFamily="18" charset="0"/>
              </a:rPr>
            </a:br>
            <a:r>
              <a:rPr lang="en-US" sz="2000" b="1" baseline="-2500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sz="2000" b="1">
                <a:solidFill>
                  <a:srgbClr val="000066"/>
                </a:solidFill>
                <a:latin typeface="Times New Roman" pitchFamily="18" charset="0"/>
              </a:rPr>
              <a:t>(</a:t>
            </a:r>
            <a:r>
              <a:rPr lang="en-US" sz="2000" b="1" i="1">
                <a:solidFill>
                  <a:srgbClr val="000066"/>
                </a:solidFill>
                <a:latin typeface="Times New Roman" pitchFamily="18" charset="0"/>
              </a:rPr>
              <a:t>x</a:t>
            </a:r>
            <a:r>
              <a:rPr lang="en-US" sz="2000" b="1" baseline="-25000">
                <a:solidFill>
                  <a:srgbClr val="000066"/>
                </a:solidFill>
                <a:latin typeface="Times New Roman" pitchFamily="18" charset="0"/>
              </a:rPr>
              <a:t>1</a:t>
            </a:r>
            <a:r>
              <a:rPr lang="en-US" sz="2000" b="1">
                <a:solidFill>
                  <a:srgbClr val="000066"/>
                </a:solidFill>
                <a:latin typeface="Times New Roman" pitchFamily="18" charset="0"/>
              </a:rPr>
              <a:t>)</a:t>
            </a:r>
            <a:r>
              <a:rPr lang="en-US" sz="2000" b="1" baseline="-25000">
                <a:solidFill>
                  <a:srgbClr val="000066"/>
                </a:solidFill>
                <a:latin typeface="Times New Roman" pitchFamily="18" charset="0"/>
              </a:rPr>
              <a:t>W</a:t>
            </a:r>
            <a:r>
              <a:rPr lang="en-US" sz="2000" b="1">
                <a:solidFill>
                  <a:srgbClr val="000066"/>
                </a:solidFill>
                <a:latin typeface="Times New Roman" pitchFamily="18" charset="0"/>
              </a:rPr>
              <a:t>, (</a:t>
            </a:r>
            <a:r>
              <a:rPr lang="en-US" sz="2000" b="1" i="1">
                <a:solidFill>
                  <a:srgbClr val="000066"/>
                </a:solidFill>
                <a:latin typeface="Times New Roman" pitchFamily="18" charset="0"/>
              </a:rPr>
              <a:t>v</a:t>
            </a:r>
            <a:r>
              <a:rPr lang="en-US" sz="2000" b="1" baseline="-25000">
                <a:solidFill>
                  <a:srgbClr val="000066"/>
                </a:solidFill>
                <a:latin typeface="Times New Roman" pitchFamily="18" charset="0"/>
              </a:rPr>
              <a:t>1</a:t>
            </a:r>
            <a:r>
              <a:rPr lang="en-US" sz="2000" b="1" i="1" baseline="-25000">
                <a:solidFill>
                  <a:srgbClr val="000066"/>
                </a:solidFill>
                <a:latin typeface="Times New Roman" pitchFamily="18" charset="0"/>
              </a:rPr>
              <a:t>x</a:t>
            </a:r>
            <a:r>
              <a:rPr lang="en-US" sz="2000" b="1">
                <a:solidFill>
                  <a:srgbClr val="000066"/>
                </a:solidFill>
                <a:latin typeface="Times New Roman" pitchFamily="18" charset="0"/>
              </a:rPr>
              <a:t>)</a:t>
            </a:r>
            <a:r>
              <a:rPr lang="en-US" sz="2000" b="1" baseline="-25000">
                <a:solidFill>
                  <a:srgbClr val="000066"/>
                </a:solidFill>
                <a:latin typeface="Times New Roman" pitchFamily="18" charset="0"/>
              </a:rPr>
              <a:t>W</a:t>
            </a:r>
            <a:r>
              <a:rPr lang="en-US" sz="2000" b="1">
                <a:solidFill>
                  <a:srgbClr val="000066"/>
                </a:solidFill>
                <a:latin typeface="Times New Roman" pitchFamily="18" charset="0"/>
              </a:rPr>
              <a:t>, </a:t>
            </a:r>
            <a:r>
              <a:rPr lang="en-US" sz="2000" b="1" i="1">
                <a:solidFill>
                  <a:srgbClr val="000066"/>
                </a:solidFill>
                <a:latin typeface="Times New Roman" pitchFamily="18" charset="0"/>
              </a:rPr>
              <a:t>t</a:t>
            </a:r>
            <a:r>
              <a:rPr lang="en-US" sz="2000" b="1" baseline="-25000">
                <a:solidFill>
                  <a:srgbClr val="000066"/>
                </a:solidFill>
                <a:latin typeface="Times New Roman" pitchFamily="18" charset="0"/>
              </a:rPr>
              <a:t>1</a:t>
            </a:r>
          </a:p>
        </p:txBody>
      </p:sp>
      <p:sp>
        <p:nvSpPr>
          <p:cNvPr id="593200" name="Rectangle 304"/>
          <p:cNvSpPr>
            <a:spLocks noChangeArrowheads="1"/>
          </p:cNvSpPr>
          <p:nvPr/>
        </p:nvSpPr>
        <p:spPr bwMode="auto">
          <a:xfrm>
            <a:off x="4654550" y="3908425"/>
            <a:ext cx="968375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 indent="1588" algn="ctr">
              <a:lnSpc>
                <a:spcPct val="110000"/>
              </a:lnSpc>
            </a:pPr>
            <a:r>
              <a:rPr lang="en-US" sz="2000" b="1">
                <a:solidFill>
                  <a:srgbClr val="000066"/>
                </a:solidFill>
                <a:latin typeface="Times New Roman" pitchFamily="18" charset="0"/>
              </a:rPr>
              <a:t>(</a:t>
            </a:r>
            <a:r>
              <a:rPr lang="en-US" sz="2000" b="1" i="1">
                <a:solidFill>
                  <a:srgbClr val="000066"/>
                </a:solidFill>
                <a:latin typeface="Times New Roman" pitchFamily="18" charset="0"/>
              </a:rPr>
              <a:t>a</a:t>
            </a:r>
            <a:r>
              <a:rPr lang="en-US" sz="2000" b="1" i="1" baseline="-25000">
                <a:solidFill>
                  <a:srgbClr val="000066"/>
                </a:solidFill>
                <a:latin typeface="Times New Roman" pitchFamily="18" charset="0"/>
              </a:rPr>
              <a:t>x</a:t>
            </a:r>
            <a:r>
              <a:rPr lang="en-US" sz="2000" b="1">
                <a:solidFill>
                  <a:srgbClr val="000066"/>
                </a:solidFill>
                <a:latin typeface="Times New Roman" pitchFamily="18" charset="0"/>
              </a:rPr>
              <a:t>)</a:t>
            </a:r>
            <a:r>
              <a:rPr lang="en-US" sz="2000" b="1" baseline="-25000">
                <a:solidFill>
                  <a:srgbClr val="000066"/>
                </a:solidFill>
                <a:latin typeface="Times New Roman" pitchFamily="18" charset="0"/>
              </a:rPr>
              <a:t>J</a:t>
            </a:r>
            <a:endParaRPr lang="en-US" sz="2000" b="1" i="1" baseline="-25000">
              <a:solidFill>
                <a:srgbClr val="000066"/>
              </a:solidFill>
              <a:latin typeface="Times New Roman" pitchFamily="18" charset="0"/>
            </a:endParaRPr>
          </a:p>
        </p:txBody>
      </p:sp>
      <p:grpSp>
        <p:nvGrpSpPr>
          <p:cNvPr id="593327" name="Group 431"/>
          <p:cNvGrpSpPr>
            <a:grpSpLocks/>
          </p:cNvGrpSpPr>
          <p:nvPr/>
        </p:nvGrpSpPr>
        <p:grpSpPr bwMode="auto">
          <a:xfrm>
            <a:off x="6705600" y="3235325"/>
            <a:ext cx="1584325" cy="687388"/>
            <a:chOff x="1853" y="4936"/>
            <a:chExt cx="4255" cy="1845"/>
          </a:xfrm>
        </p:grpSpPr>
        <p:grpSp>
          <p:nvGrpSpPr>
            <p:cNvPr id="869430" name="Group 432"/>
            <p:cNvGrpSpPr>
              <a:grpSpLocks/>
            </p:cNvGrpSpPr>
            <p:nvPr/>
          </p:nvGrpSpPr>
          <p:grpSpPr bwMode="auto">
            <a:xfrm flipH="1">
              <a:off x="5147" y="6197"/>
              <a:ext cx="564" cy="584"/>
              <a:chOff x="9315" y="9915"/>
              <a:chExt cx="600" cy="600"/>
            </a:xfrm>
          </p:grpSpPr>
          <p:sp>
            <p:nvSpPr>
              <p:cNvPr id="869445" name="Oval 433"/>
              <p:cNvSpPr>
                <a:spLocks noChangeArrowheads="1"/>
              </p:cNvSpPr>
              <p:nvPr/>
            </p:nvSpPr>
            <p:spPr bwMode="auto">
              <a:xfrm>
                <a:off x="9315" y="9915"/>
                <a:ext cx="600" cy="600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110000"/>
                  </a:lnSpc>
                </a:pPr>
                <a:endParaRPr lang="en-ZA"/>
              </a:p>
            </p:txBody>
          </p:sp>
          <p:sp>
            <p:nvSpPr>
              <p:cNvPr id="869446" name="Oval 434"/>
              <p:cNvSpPr>
                <a:spLocks noChangeArrowheads="1"/>
              </p:cNvSpPr>
              <p:nvPr/>
            </p:nvSpPr>
            <p:spPr bwMode="auto">
              <a:xfrm>
                <a:off x="9420" y="10020"/>
                <a:ext cx="390" cy="390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110000"/>
                  </a:lnSpc>
                </a:pPr>
                <a:endParaRPr lang="en-ZA"/>
              </a:p>
            </p:txBody>
          </p:sp>
        </p:grpSp>
        <p:grpSp>
          <p:nvGrpSpPr>
            <p:cNvPr id="869431" name="Group 435"/>
            <p:cNvGrpSpPr>
              <a:grpSpLocks/>
            </p:cNvGrpSpPr>
            <p:nvPr/>
          </p:nvGrpSpPr>
          <p:grpSpPr bwMode="auto">
            <a:xfrm flipH="1">
              <a:off x="2721" y="6197"/>
              <a:ext cx="565" cy="584"/>
              <a:chOff x="9315" y="9915"/>
              <a:chExt cx="600" cy="600"/>
            </a:xfrm>
          </p:grpSpPr>
          <p:sp>
            <p:nvSpPr>
              <p:cNvPr id="869443" name="Oval 436"/>
              <p:cNvSpPr>
                <a:spLocks noChangeArrowheads="1"/>
              </p:cNvSpPr>
              <p:nvPr/>
            </p:nvSpPr>
            <p:spPr bwMode="auto">
              <a:xfrm>
                <a:off x="9315" y="9915"/>
                <a:ext cx="600" cy="600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110000"/>
                  </a:lnSpc>
                </a:pPr>
                <a:endParaRPr lang="en-ZA"/>
              </a:p>
            </p:txBody>
          </p:sp>
          <p:sp>
            <p:nvSpPr>
              <p:cNvPr id="869444" name="Oval 437"/>
              <p:cNvSpPr>
                <a:spLocks noChangeArrowheads="1"/>
              </p:cNvSpPr>
              <p:nvPr/>
            </p:nvSpPr>
            <p:spPr bwMode="auto">
              <a:xfrm>
                <a:off x="9420" y="10020"/>
                <a:ext cx="390" cy="390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110000"/>
                  </a:lnSpc>
                </a:pPr>
                <a:endParaRPr lang="en-ZA"/>
              </a:p>
            </p:txBody>
          </p:sp>
        </p:grpSp>
        <p:sp>
          <p:nvSpPr>
            <p:cNvPr id="869432" name="Freeform 438"/>
            <p:cNvSpPr>
              <a:spLocks/>
            </p:cNvSpPr>
            <p:nvPr/>
          </p:nvSpPr>
          <p:spPr bwMode="auto">
            <a:xfrm>
              <a:off x="1853" y="4936"/>
              <a:ext cx="4255" cy="1588"/>
            </a:xfrm>
            <a:custGeom>
              <a:avLst/>
              <a:gdLst>
                <a:gd name="T0" fmla="*/ 3914 w 4255"/>
                <a:gd name="T1" fmla="*/ 1551 h 1588"/>
                <a:gd name="T2" fmla="*/ 4224 w 4255"/>
                <a:gd name="T3" fmla="*/ 1551 h 1588"/>
                <a:gd name="T4" fmla="*/ 4213 w 4255"/>
                <a:gd name="T5" fmla="*/ 1011 h 1588"/>
                <a:gd name="T6" fmla="*/ 3549 w 4255"/>
                <a:gd name="T7" fmla="*/ 62 h 1588"/>
                <a:gd name="T8" fmla="*/ 186 w 4255"/>
                <a:gd name="T9" fmla="*/ 74 h 1588"/>
                <a:gd name="T10" fmla="*/ 6 w 4255"/>
                <a:gd name="T11" fmla="*/ 1483 h 1588"/>
                <a:gd name="T12" fmla="*/ 788 w 4255"/>
                <a:gd name="T13" fmla="*/ 1551 h 1588"/>
                <a:gd name="T14" fmla="*/ 1172 w 4255"/>
                <a:gd name="T15" fmla="*/ 1316 h 1588"/>
                <a:gd name="T16" fmla="*/ 1495 w 4255"/>
                <a:gd name="T17" fmla="*/ 1551 h 1588"/>
                <a:gd name="T18" fmla="*/ 3219 w 4255"/>
                <a:gd name="T19" fmla="*/ 1588 h 1588"/>
                <a:gd name="T20" fmla="*/ 3560 w 4255"/>
                <a:gd name="T21" fmla="*/ 1335 h 1588"/>
                <a:gd name="T22" fmla="*/ 3914 w 4255"/>
                <a:gd name="T23" fmla="*/ 1551 h 1588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4255"/>
                <a:gd name="T37" fmla="*/ 0 h 1588"/>
                <a:gd name="T38" fmla="*/ 4255 w 4255"/>
                <a:gd name="T39" fmla="*/ 1588 h 1588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4255" h="1588">
                  <a:moveTo>
                    <a:pt x="3914" y="1551"/>
                  </a:moveTo>
                  <a:cubicBezTo>
                    <a:pt x="4032" y="1551"/>
                    <a:pt x="4007" y="1563"/>
                    <a:pt x="4224" y="1551"/>
                  </a:cubicBezTo>
                  <a:cubicBezTo>
                    <a:pt x="4255" y="1434"/>
                    <a:pt x="4252" y="1230"/>
                    <a:pt x="4213" y="1011"/>
                  </a:cubicBezTo>
                  <a:cubicBezTo>
                    <a:pt x="4101" y="763"/>
                    <a:pt x="3800" y="288"/>
                    <a:pt x="3549" y="62"/>
                  </a:cubicBezTo>
                  <a:cubicBezTo>
                    <a:pt x="2660" y="37"/>
                    <a:pt x="1045" y="0"/>
                    <a:pt x="186" y="74"/>
                  </a:cubicBezTo>
                  <a:cubicBezTo>
                    <a:pt x="0" y="297"/>
                    <a:pt x="0" y="1230"/>
                    <a:pt x="6" y="1483"/>
                  </a:cubicBezTo>
                  <a:cubicBezTo>
                    <a:pt x="261" y="1483"/>
                    <a:pt x="633" y="1545"/>
                    <a:pt x="788" y="1551"/>
                  </a:cubicBezTo>
                  <a:cubicBezTo>
                    <a:pt x="875" y="1347"/>
                    <a:pt x="992" y="1335"/>
                    <a:pt x="1172" y="1316"/>
                  </a:cubicBezTo>
                  <a:cubicBezTo>
                    <a:pt x="1334" y="1329"/>
                    <a:pt x="1507" y="1421"/>
                    <a:pt x="1495" y="1551"/>
                  </a:cubicBezTo>
                  <a:lnTo>
                    <a:pt x="3219" y="1588"/>
                  </a:lnTo>
                  <a:cubicBezTo>
                    <a:pt x="3207" y="1347"/>
                    <a:pt x="3455" y="1341"/>
                    <a:pt x="3560" y="1335"/>
                  </a:cubicBezTo>
                  <a:cubicBezTo>
                    <a:pt x="3672" y="1335"/>
                    <a:pt x="3889" y="1347"/>
                    <a:pt x="3914" y="1551"/>
                  </a:cubicBezTo>
                  <a:close/>
                </a:path>
              </a:pathLst>
            </a:custGeom>
            <a:solidFill>
              <a:srgbClr val="3399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69433" name="Freeform 439"/>
            <p:cNvSpPr>
              <a:spLocks/>
            </p:cNvSpPr>
            <p:nvPr/>
          </p:nvSpPr>
          <p:spPr bwMode="auto">
            <a:xfrm flipH="1">
              <a:off x="4849" y="5159"/>
              <a:ext cx="464" cy="626"/>
            </a:xfrm>
            <a:custGeom>
              <a:avLst/>
              <a:gdLst>
                <a:gd name="T0" fmla="*/ 0 w 644"/>
                <a:gd name="T1" fmla="*/ 45158 h 450"/>
                <a:gd name="T2" fmla="*/ 1 w 644"/>
                <a:gd name="T3" fmla="*/ 0 h 450"/>
                <a:gd name="T4" fmla="*/ 6 w 644"/>
                <a:gd name="T5" fmla="*/ 0 h 450"/>
                <a:gd name="T6" fmla="*/ 6 w 644"/>
                <a:gd name="T7" fmla="*/ 45752 h 450"/>
                <a:gd name="T8" fmla="*/ 0 w 644"/>
                <a:gd name="T9" fmla="*/ 45158 h 45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44"/>
                <a:gd name="T16" fmla="*/ 0 h 450"/>
                <a:gd name="T17" fmla="*/ 644 w 644"/>
                <a:gd name="T18" fmla="*/ 450 h 45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44" h="450">
                  <a:moveTo>
                    <a:pt x="0" y="444"/>
                  </a:moveTo>
                  <a:lnTo>
                    <a:pt x="44" y="0"/>
                  </a:lnTo>
                  <a:lnTo>
                    <a:pt x="644" y="0"/>
                  </a:lnTo>
                  <a:lnTo>
                    <a:pt x="644" y="450"/>
                  </a:lnTo>
                  <a:lnTo>
                    <a:pt x="0" y="444"/>
                  </a:lnTo>
                  <a:close/>
                </a:path>
              </a:pathLst>
            </a:custGeom>
            <a:solidFill>
              <a:srgbClr val="969696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69434" name="Freeform 440"/>
            <p:cNvSpPr>
              <a:spLocks/>
            </p:cNvSpPr>
            <p:nvPr/>
          </p:nvSpPr>
          <p:spPr bwMode="auto">
            <a:xfrm>
              <a:off x="5318" y="5159"/>
              <a:ext cx="725" cy="787"/>
            </a:xfrm>
            <a:custGeom>
              <a:avLst/>
              <a:gdLst>
                <a:gd name="T0" fmla="*/ 725 w 725"/>
                <a:gd name="T1" fmla="*/ 787 h 787"/>
                <a:gd name="T2" fmla="*/ 213 w 725"/>
                <a:gd name="T3" fmla="*/ 0 h 787"/>
                <a:gd name="T4" fmla="*/ 0 w 725"/>
                <a:gd name="T5" fmla="*/ 0 h 787"/>
                <a:gd name="T6" fmla="*/ 55 w 725"/>
                <a:gd name="T7" fmla="*/ 633 h 787"/>
                <a:gd name="T8" fmla="*/ 725 w 725"/>
                <a:gd name="T9" fmla="*/ 787 h 78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725"/>
                <a:gd name="T16" fmla="*/ 0 h 787"/>
                <a:gd name="T17" fmla="*/ 725 w 725"/>
                <a:gd name="T18" fmla="*/ 787 h 78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725" h="787">
                  <a:moveTo>
                    <a:pt x="725" y="787"/>
                  </a:moveTo>
                  <a:cubicBezTo>
                    <a:pt x="619" y="513"/>
                    <a:pt x="301" y="80"/>
                    <a:pt x="213" y="0"/>
                  </a:cubicBezTo>
                  <a:lnTo>
                    <a:pt x="0" y="0"/>
                  </a:lnTo>
                  <a:lnTo>
                    <a:pt x="55" y="633"/>
                  </a:lnTo>
                  <a:cubicBezTo>
                    <a:pt x="259" y="644"/>
                    <a:pt x="435" y="782"/>
                    <a:pt x="725" y="787"/>
                  </a:cubicBezTo>
                  <a:close/>
                </a:path>
              </a:pathLst>
            </a:custGeom>
            <a:solidFill>
              <a:srgbClr val="969696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69435" name="Freeform 441"/>
            <p:cNvSpPr>
              <a:spLocks/>
            </p:cNvSpPr>
            <p:nvPr/>
          </p:nvSpPr>
          <p:spPr bwMode="auto">
            <a:xfrm>
              <a:off x="1971" y="5159"/>
              <a:ext cx="639" cy="633"/>
            </a:xfrm>
            <a:custGeom>
              <a:avLst/>
              <a:gdLst>
                <a:gd name="T0" fmla="*/ 0 w 644"/>
                <a:gd name="T1" fmla="*/ 52749 h 450"/>
                <a:gd name="T2" fmla="*/ 44 w 644"/>
                <a:gd name="T3" fmla="*/ 0 h 450"/>
                <a:gd name="T4" fmla="*/ 575 w 644"/>
                <a:gd name="T5" fmla="*/ 0 h 450"/>
                <a:gd name="T6" fmla="*/ 575 w 644"/>
                <a:gd name="T7" fmla="*/ 53414 h 450"/>
                <a:gd name="T8" fmla="*/ 0 w 644"/>
                <a:gd name="T9" fmla="*/ 52749 h 45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44"/>
                <a:gd name="T16" fmla="*/ 0 h 450"/>
                <a:gd name="T17" fmla="*/ 644 w 644"/>
                <a:gd name="T18" fmla="*/ 450 h 45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44" h="450">
                  <a:moveTo>
                    <a:pt x="0" y="444"/>
                  </a:moveTo>
                  <a:lnTo>
                    <a:pt x="44" y="0"/>
                  </a:lnTo>
                  <a:lnTo>
                    <a:pt x="644" y="0"/>
                  </a:lnTo>
                  <a:lnTo>
                    <a:pt x="644" y="450"/>
                  </a:lnTo>
                  <a:lnTo>
                    <a:pt x="0" y="444"/>
                  </a:lnTo>
                  <a:close/>
                </a:path>
              </a:pathLst>
            </a:custGeom>
            <a:solidFill>
              <a:srgbClr val="969696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69436" name="Freeform 442"/>
            <p:cNvSpPr>
              <a:spLocks/>
            </p:cNvSpPr>
            <p:nvPr/>
          </p:nvSpPr>
          <p:spPr bwMode="auto">
            <a:xfrm>
              <a:off x="2653" y="5159"/>
              <a:ext cx="660" cy="643"/>
            </a:xfrm>
            <a:custGeom>
              <a:avLst/>
              <a:gdLst>
                <a:gd name="T0" fmla="*/ 2147483647 w 96"/>
                <a:gd name="T1" fmla="*/ 2147483647 h 90"/>
                <a:gd name="T2" fmla="*/ 0 w 96"/>
                <a:gd name="T3" fmla="*/ 2147483647 h 90"/>
                <a:gd name="T4" fmla="*/ 2147483647 w 96"/>
                <a:gd name="T5" fmla="*/ 0 h 90"/>
                <a:gd name="T6" fmla="*/ 2147483647 w 96"/>
                <a:gd name="T7" fmla="*/ 2147483647 h 90"/>
                <a:gd name="T8" fmla="*/ 2147483647 w 96"/>
                <a:gd name="T9" fmla="*/ 2147483647 h 9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6"/>
                <a:gd name="T16" fmla="*/ 0 h 90"/>
                <a:gd name="T17" fmla="*/ 96 w 96"/>
                <a:gd name="T18" fmla="*/ 90 h 9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6" h="90">
                  <a:moveTo>
                    <a:pt x="1" y="88"/>
                  </a:moveTo>
                  <a:lnTo>
                    <a:pt x="0" y="1"/>
                  </a:lnTo>
                  <a:lnTo>
                    <a:pt x="94" y="0"/>
                  </a:lnTo>
                  <a:lnTo>
                    <a:pt x="96" y="90"/>
                  </a:lnTo>
                  <a:lnTo>
                    <a:pt x="1" y="88"/>
                  </a:lnTo>
                  <a:close/>
                </a:path>
              </a:pathLst>
            </a:custGeom>
            <a:solidFill>
              <a:srgbClr val="969696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69437" name="Freeform 443"/>
            <p:cNvSpPr>
              <a:spLocks/>
            </p:cNvSpPr>
            <p:nvPr/>
          </p:nvSpPr>
          <p:spPr bwMode="auto">
            <a:xfrm>
              <a:off x="3385" y="5159"/>
              <a:ext cx="660" cy="643"/>
            </a:xfrm>
            <a:custGeom>
              <a:avLst/>
              <a:gdLst>
                <a:gd name="T0" fmla="*/ 2147483647 w 96"/>
                <a:gd name="T1" fmla="*/ 2147483647 h 90"/>
                <a:gd name="T2" fmla="*/ 0 w 96"/>
                <a:gd name="T3" fmla="*/ 2147483647 h 90"/>
                <a:gd name="T4" fmla="*/ 2147483647 w 96"/>
                <a:gd name="T5" fmla="*/ 0 h 90"/>
                <a:gd name="T6" fmla="*/ 2147483647 w 96"/>
                <a:gd name="T7" fmla="*/ 2147483647 h 90"/>
                <a:gd name="T8" fmla="*/ 2147483647 w 96"/>
                <a:gd name="T9" fmla="*/ 2147483647 h 9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6"/>
                <a:gd name="T16" fmla="*/ 0 h 90"/>
                <a:gd name="T17" fmla="*/ 96 w 96"/>
                <a:gd name="T18" fmla="*/ 90 h 9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6" h="90">
                  <a:moveTo>
                    <a:pt x="1" y="88"/>
                  </a:moveTo>
                  <a:lnTo>
                    <a:pt x="0" y="1"/>
                  </a:lnTo>
                  <a:lnTo>
                    <a:pt x="94" y="0"/>
                  </a:lnTo>
                  <a:lnTo>
                    <a:pt x="96" y="90"/>
                  </a:lnTo>
                  <a:lnTo>
                    <a:pt x="1" y="88"/>
                  </a:lnTo>
                  <a:close/>
                </a:path>
              </a:pathLst>
            </a:custGeom>
            <a:solidFill>
              <a:srgbClr val="969696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69438" name="Freeform 444"/>
            <p:cNvSpPr>
              <a:spLocks/>
            </p:cNvSpPr>
            <p:nvPr/>
          </p:nvSpPr>
          <p:spPr bwMode="auto">
            <a:xfrm>
              <a:off x="4111" y="5159"/>
              <a:ext cx="659" cy="643"/>
            </a:xfrm>
            <a:custGeom>
              <a:avLst/>
              <a:gdLst>
                <a:gd name="T0" fmla="*/ 2147483647 w 96"/>
                <a:gd name="T1" fmla="*/ 2147483647 h 90"/>
                <a:gd name="T2" fmla="*/ 0 w 96"/>
                <a:gd name="T3" fmla="*/ 2147483647 h 90"/>
                <a:gd name="T4" fmla="*/ 2147483647 w 96"/>
                <a:gd name="T5" fmla="*/ 0 h 90"/>
                <a:gd name="T6" fmla="*/ 2147483647 w 96"/>
                <a:gd name="T7" fmla="*/ 2147483647 h 90"/>
                <a:gd name="T8" fmla="*/ 2147483647 w 96"/>
                <a:gd name="T9" fmla="*/ 2147483647 h 9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6"/>
                <a:gd name="T16" fmla="*/ 0 h 90"/>
                <a:gd name="T17" fmla="*/ 96 w 96"/>
                <a:gd name="T18" fmla="*/ 90 h 9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6" h="90">
                  <a:moveTo>
                    <a:pt x="1" y="88"/>
                  </a:moveTo>
                  <a:lnTo>
                    <a:pt x="0" y="1"/>
                  </a:lnTo>
                  <a:lnTo>
                    <a:pt x="94" y="0"/>
                  </a:lnTo>
                  <a:lnTo>
                    <a:pt x="96" y="90"/>
                  </a:lnTo>
                  <a:lnTo>
                    <a:pt x="1" y="88"/>
                  </a:lnTo>
                  <a:close/>
                </a:path>
              </a:pathLst>
            </a:custGeom>
            <a:solidFill>
              <a:srgbClr val="969696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69439" name="Freeform 445"/>
            <p:cNvSpPr>
              <a:spLocks/>
            </p:cNvSpPr>
            <p:nvPr/>
          </p:nvSpPr>
          <p:spPr bwMode="auto">
            <a:xfrm>
              <a:off x="2935" y="5937"/>
              <a:ext cx="201" cy="226"/>
            </a:xfrm>
            <a:custGeom>
              <a:avLst/>
              <a:gdLst>
                <a:gd name="T0" fmla="*/ 201 w 201"/>
                <a:gd name="T1" fmla="*/ 0 h 226"/>
                <a:gd name="T2" fmla="*/ 0 w 201"/>
                <a:gd name="T3" fmla="*/ 113 h 226"/>
                <a:gd name="T4" fmla="*/ 188 w 201"/>
                <a:gd name="T5" fmla="*/ 226 h 226"/>
                <a:gd name="T6" fmla="*/ 0 60000 65536"/>
                <a:gd name="T7" fmla="*/ 0 60000 65536"/>
                <a:gd name="T8" fmla="*/ 0 60000 65536"/>
                <a:gd name="T9" fmla="*/ 0 w 201"/>
                <a:gd name="T10" fmla="*/ 0 h 226"/>
                <a:gd name="T11" fmla="*/ 201 w 201"/>
                <a:gd name="T12" fmla="*/ 226 h 22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01" h="226">
                  <a:moveTo>
                    <a:pt x="201" y="0"/>
                  </a:moveTo>
                  <a:lnTo>
                    <a:pt x="0" y="113"/>
                  </a:lnTo>
                  <a:lnTo>
                    <a:pt x="188" y="226"/>
                  </a:lnTo>
                </a:path>
              </a:pathLst>
            </a:custGeom>
            <a:noFill/>
            <a:ln w="2540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69440" name="Freeform 446"/>
            <p:cNvSpPr>
              <a:spLocks/>
            </p:cNvSpPr>
            <p:nvPr/>
          </p:nvSpPr>
          <p:spPr bwMode="auto">
            <a:xfrm flipH="1">
              <a:off x="4801" y="5937"/>
              <a:ext cx="201" cy="226"/>
            </a:xfrm>
            <a:custGeom>
              <a:avLst/>
              <a:gdLst>
                <a:gd name="T0" fmla="*/ 201 w 201"/>
                <a:gd name="T1" fmla="*/ 0 h 226"/>
                <a:gd name="T2" fmla="*/ 0 w 201"/>
                <a:gd name="T3" fmla="*/ 113 h 226"/>
                <a:gd name="T4" fmla="*/ 188 w 201"/>
                <a:gd name="T5" fmla="*/ 226 h 226"/>
                <a:gd name="T6" fmla="*/ 0 60000 65536"/>
                <a:gd name="T7" fmla="*/ 0 60000 65536"/>
                <a:gd name="T8" fmla="*/ 0 60000 65536"/>
                <a:gd name="T9" fmla="*/ 0 w 201"/>
                <a:gd name="T10" fmla="*/ 0 h 226"/>
                <a:gd name="T11" fmla="*/ 201 w 201"/>
                <a:gd name="T12" fmla="*/ 226 h 22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01" h="226">
                  <a:moveTo>
                    <a:pt x="201" y="0"/>
                  </a:moveTo>
                  <a:lnTo>
                    <a:pt x="0" y="113"/>
                  </a:lnTo>
                  <a:lnTo>
                    <a:pt x="188" y="226"/>
                  </a:lnTo>
                </a:path>
              </a:pathLst>
            </a:custGeom>
            <a:noFill/>
            <a:ln w="2540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69441" name="Freeform 447"/>
            <p:cNvSpPr>
              <a:spLocks/>
            </p:cNvSpPr>
            <p:nvPr/>
          </p:nvSpPr>
          <p:spPr bwMode="auto">
            <a:xfrm flipH="1">
              <a:off x="4638" y="5937"/>
              <a:ext cx="201" cy="226"/>
            </a:xfrm>
            <a:custGeom>
              <a:avLst/>
              <a:gdLst>
                <a:gd name="T0" fmla="*/ 201 w 201"/>
                <a:gd name="T1" fmla="*/ 0 h 226"/>
                <a:gd name="T2" fmla="*/ 0 w 201"/>
                <a:gd name="T3" fmla="*/ 113 h 226"/>
                <a:gd name="T4" fmla="*/ 188 w 201"/>
                <a:gd name="T5" fmla="*/ 226 h 226"/>
                <a:gd name="T6" fmla="*/ 0 60000 65536"/>
                <a:gd name="T7" fmla="*/ 0 60000 65536"/>
                <a:gd name="T8" fmla="*/ 0 60000 65536"/>
                <a:gd name="T9" fmla="*/ 0 w 201"/>
                <a:gd name="T10" fmla="*/ 0 h 226"/>
                <a:gd name="T11" fmla="*/ 201 w 201"/>
                <a:gd name="T12" fmla="*/ 226 h 22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01" h="226">
                  <a:moveTo>
                    <a:pt x="201" y="0"/>
                  </a:moveTo>
                  <a:lnTo>
                    <a:pt x="0" y="113"/>
                  </a:lnTo>
                  <a:lnTo>
                    <a:pt x="188" y="226"/>
                  </a:lnTo>
                </a:path>
              </a:pathLst>
            </a:custGeom>
            <a:noFill/>
            <a:ln w="25400">
              <a:solidFill>
                <a:srgbClr val="CCFF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69442" name="Freeform 448"/>
            <p:cNvSpPr>
              <a:spLocks/>
            </p:cNvSpPr>
            <p:nvPr/>
          </p:nvSpPr>
          <p:spPr bwMode="auto">
            <a:xfrm>
              <a:off x="3073" y="5937"/>
              <a:ext cx="201" cy="226"/>
            </a:xfrm>
            <a:custGeom>
              <a:avLst/>
              <a:gdLst>
                <a:gd name="T0" fmla="*/ 201 w 201"/>
                <a:gd name="T1" fmla="*/ 0 h 226"/>
                <a:gd name="T2" fmla="*/ 0 w 201"/>
                <a:gd name="T3" fmla="*/ 113 h 226"/>
                <a:gd name="T4" fmla="*/ 188 w 201"/>
                <a:gd name="T5" fmla="*/ 226 h 226"/>
                <a:gd name="T6" fmla="*/ 0 60000 65536"/>
                <a:gd name="T7" fmla="*/ 0 60000 65536"/>
                <a:gd name="T8" fmla="*/ 0 60000 65536"/>
                <a:gd name="T9" fmla="*/ 0 w 201"/>
                <a:gd name="T10" fmla="*/ 0 h 226"/>
                <a:gd name="T11" fmla="*/ 201 w 201"/>
                <a:gd name="T12" fmla="*/ 226 h 22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01" h="226">
                  <a:moveTo>
                    <a:pt x="201" y="0"/>
                  </a:moveTo>
                  <a:lnTo>
                    <a:pt x="0" y="113"/>
                  </a:lnTo>
                  <a:lnTo>
                    <a:pt x="188" y="226"/>
                  </a:lnTo>
                </a:path>
              </a:pathLst>
            </a:custGeom>
            <a:noFill/>
            <a:ln w="25400">
              <a:solidFill>
                <a:srgbClr val="CCFF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93306" name="Group 410"/>
          <p:cNvGrpSpPr>
            <a:grpSpLocks/>
          </p:cNvGrpSpPr>
          <p:nvPr/>
        </p:nvGrpSpPr>
        <p:grpSpPr bwMode="auto">
          <a:xfrm>
            <a:off x="7867650" y="3403600"/>
            <a:ext cx="347663" cy="490538"/>
            <a:chOff x="1045" y="2615"/>
            <a:chExt cx="578" cy="970"/>
          </a:xfrm>
        </p:grpSpPr>
        <p:grpSp>
          <p:nvGrpSpPr>
            <p:cNvPr id="869410" name="Group 411"/>
            <p:cNvGrpSpPr>
              <a:grpSpLocks/>
            </p:cNvGrpSpPr>
            <p:nvPr/>
          </p:nvGrpSpPr>
          <p:grpSpPr bwMode="auto">
            <a:xfrm rot="-4170779">
              <a:off x="1406" y="2857"/>
              <a:ext cx="244" cy="191"/>
              <a:chOff x="1230" y="2859"/>
              <a:chExt cx="244" cy="191"/>
            </a:xfrm>
          </p:grpSpPr>
          <p:sp>
            <p:nvSpPr>
              <p:cNvPr id="869428" name="Oval 412"/>
              <p:cNvSpPr>
                <a:spLocks noChangeArrowheads="1"/>
              </p:cNvSpPr>
              <p:nvPr/>
            </p:nvSpPr>
            <p:spPr bwMode="auto">
              <a:xfrm rot="3138292" flipV="1">
                <a:off x="1320" y="2772"/>
                <a:ext cx="68" cy="241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110000"/>
                  </a:lnSpc>
                </a:pPr>
                <a:endParaRPr lang="en-ZA"/>
              </a:p>
            </p:txBody>
          </p:sp>
          <p:sp>
            <p:nvSpPr>
              <p:cNvPr id="869429" name="Oval 413"/>
              <p:cNvSpPr>
                <a:spLocks noChangeArrowheads="1"/>
              </p:cNvSpPr>
              <p:nvPr/>
            </p:nvSpPr>
            <p:spPr bwMode="auto">
              <a:xfrm rot="-2774348">
                <a:off x="1312" y="2925"/>
                <a:ext cx="43" cy="207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110000"/>
                  </a:lnSpc>
                </a:pPr>
                <a:endParaRPr lang="en-ZA"/>
              </a:p>
            </p:txBody>
          </p:sp>
        </p:grpSp>
        <p:sp>
          <p:nvSpPr>
            <p:cNvPr id="869411" name="Oval 414"/>
            <p:cNvSpPr>
              <a:spLocks noChangeArrowheads="1"/>
            </p:cNvSpPr>
            <p:nvPr/>
          </p:nvSpPr>
          <p:spPr bwMode="auto">
            <a:xfrm rot="-1470806">
              <a:off x="1436" y="3355"/>
              <a:ext cx="72" cy="23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lnSpc>
                  <a:spcPct val="110000"/>
                </a:lnSpc>
              </a:pPr>
              <a:endParaRPr lang="en-ZA"/>
            </a:p>
          </p:txBody>
        </p:sp>
        <p:sp>
          <p:nvSpPr>
            <p:cNvPr id="869412" name="Oval 415"/>
            <p:cNvSpPr>
              <a:spLocks noChangeArrowheads="1"/>
            </p:cNvSpPr>
            <p:nvPr/>
          </p:nvSpPr>
          <p:spPr bwMode="auto">
            <a:xfrm rot="-1942447">
              <a:off x="1494" y="3536"/>
              <a:ext cx="116" cy="45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lnSpc>
                  <a:spcPct val="110000"/>
                </a:lnSpc>
              </a:pPr>
              <a:endParaRPr lang="en-ZA"/>
            </a:p>
          </p:txBody>
        </p:sp>
        <p:sp>
          <p:nvSpPr>
            <p:cNvPr id="869413" name="Oval 416"/>
            <p:cNvSpPr>
              <a:spLocks noChangeArrowheads="1"/>
            </p:cNvSpPr>
            <p:nvPr/>
          </p:nvSpPr>
          <p:spPr bwMode="auto">
            <a:xfrm rot="574653">
              <a:off x="1343" y="2798"/>
              <a:ext cx="125" cy="370"/>
            </a:xfrm>
            <a:prstGeom prst="ellipse">
              <a:avLst/>
            </a:prstGeom>
            <a:solidFill>
              <a:srgbClr val="00CC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lnSpc>
                  <a:spcPct val="110000"/>
                </a:lnSpc>
              </a:pPr>
              <a:endParaRPr lang="en-ZA"/>
            </a:p>
          </p:txBody>
        </p:sp>
        <p:sp>
          <p:nvSpPr>
            <p:cNvPr id="869414" name="Oval 417"/>
            <p:cNvSpPr>
              <a:spLocks noChangeArrowheads="1"/>
            </p:cNvSpPr>
            <p:nvPr/>
          </p:nvSpPr>
          <p:spPr bwMode="auto">
            <a:xfrm rot="574653">
              <a:off x="1397" y="2621"/>
              <a:ext cx="120" cy="183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lnSpc>
                  <a:spcPct val="110000"/>
                </a:lnSpc>
              </a:pPr>
              <a:endParaRPr lang="en-ZA"/>
            </a:p>
          </p:txBody>
        </p:sp>
        <p:grpSp>
          <p:nvGrpSpPr>
            <p:cNvPr id="869415" name="Group 418"/>
            <p:cNvGrpSpPr>
              <a:grpSpLocks/>
            </p:cNvGrpSpPr>
            <p:nvPr/>
          </p:nvGrpSpPr>
          <p:grpSpPr bwMode="auto">
            <a:xfrm rot="3797617">
              <a:off x="1115" y="3282"/>
              <a:ext cx="116" cy="255"/>
              <a:chOff x="1279" y="3358"/>
              <a:chExt cx="116" cy="255"/>
            </a:xfrm>
          </p:grpSpPr>
          <p:sp>
            <p:nvSpPr>
              <p:cNvPr id="869426" name="Oval 419"/>
              <p:cNvSpPr>
                <a:spLocks noChangeArrowheads="1"/>
              </p:cNvSpPr>
              <p:nvPr/>
            </p:nvSpPr>
            <p:spPr bwMode="auto">
              <a:xfrm rot="574653">
                <a:off x="1289" y="3358"/>
                <a:ext cx="72" cy="230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110000"/>
                  </a:lnSpc>
                </a:pPr>
                <a:endParaRPr lang="en-ZA"/>
              </a:p>
            </p:txBody>
          </p:sp>
          <p:sp>
            <p:nvSpPr>
              <p:cNvPr id="869427" name="Oval 420"/>
              <p:cNvSpPr>
                <a:spLocks noChangeArrowheads="1"/>
              </p:cNvSpPr>
              <p:nvPr/>
            </p:nvSpPr>
            <p:spPr bwMode="auto">
              <a:xfrm rot="1191710">
                <a:off x="1279" y="3568"/>
                <a:ext cx="116" cy="45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110000"/>
                  </a:lnSpc>
                </a:pPr>
                <a:endParaRPr lang="en-ZA"/>
              </a:p>
            </p:txBody>
          </p:sp>
        </p:grpSp>
        <p:sp>
          <p:nvSpPr>
            <p:cNvPr id="869416" name="Freeform 421"/>
            <p:cNvSpPr>
              <a:spLocks/>
            </p:cNvSpPr>
            <p:nvPr/>
          </p:nvSpPr>
          <p:spPr bwMode="auto">
            <a:xfrm rot="574653">
              <a:off x="1225" y="3069"/>
              <a:ext cx="280" cy="301"/>
            </a:xfrm>
            <a:custGeom>
              <a:avLst/>
              <a:gdLst>
                <a:gd name="T0" fmla="*/ 1 w 540"/>
                <a:gd name="T1" fmla="*/ 0 h 820"/>
                <a:gd name="T2" fmla="*/ 0 w 540"/>
                <a:gd name="T3" fmla="*/ 0 h 820"/>
                <a:gd name="T4" fmla="*/ 1 w 540"/>
                <a:gd name="T5" fmla="*/ 0 h 820"/>
                <a:gd name="T6" fmla="*/ 1 w 540"/>
                <a:gd name="T7" fmla="*/ 0 h 820"/>
                <a:gd name="T8" fmla="*/ 1 w 540"/>
                <a:gd name="T9" fmla="*/ 0 h 82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40"/>
                <a:gd name="T16" fmla="*/ 0 h 820"/>
                <a:gd name="T17" fmla="*/ 540 w 540"/>
                <a:gd name="T18" fmla="*/ 820 h 82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40" h="820">
                  <a:moveTo>
                    <a:pt x="160" y="0"/>
                  </a:moveTo>
                  <a:lnTo>
                    <a:pt x="0" y="820"/>
                  </a:lnTo>
                  <a:lnTo>
                    <a:pt x="540" y="820"/>
                  </a:lnTo>
                  <a:lnTo>
                    <a:pt x="390" y="0"/>
                  </a:lnTo>
                  <a:lnTo>
                    <a:pt x="160" y="0"/>
                  </a:lnTo>
                  <a:close/>
                </a:path>
              </a:pathLst>
            </a:custGeom>
            <a:solidFill>
              <a:srgbClr val="80808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869417" name="Group 422"/>
            <p:cNvGrpSpPr>
              <a:grpSpLocks/>
            </p:cNvGrpSpPr>
            <p:nvPr/>
          </p:nvGrpSpPr>
          <p:grpSpPr bwMode="auto">
            <a:xfrm rot="833471">
              <a:off x="1192" y="2835"/>
              <a:ext cx="244" cy="191"/>
              <a:chOff x="1230" y="2859"/>
              <a:chExt cx="244" cy="191"/>
            </a:xfrm>
          </p:grpSpPr>
          <p:sp>
            <p:nvSpPr>
              <p:cNvPr id="869424" name="Oval 423"/>
              <p:cNvSpPr>
                <a:spLocks noChangeArrowheads="1"/>
              </p:cNvSpPr>
              <p:nvPr/>
            </p:nvSpPr>
            <p:spPr bwMode="auto">
              <a:xfrm rot="3138292" flipV="1">
                <a:off x="1320" y="2772"/>
                <a:ext cx="68" cy="241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110000"/>
                  </a:lnSpc>
                </a:pPr>
                <a:endParaRPr lang="en-ZA"/>
              </a:p>
            </p:txBody>
          </p:sp>
          <p:sp>
            <p:nvSpPr>
              <p:cNvPr id="869425" name="Oval 424"/>
              <p:cNvSpPr>
                <a:spLocks noChangeArrowheads="1"/>
              </p:cNvSpPr>
              <p:nvPr/>
            </p:nvSpPr>
            <p:spPr bwMode="auto">
              <a:xfrm rot="-2774348">
                <a:off x="1312" y="2925"/>
                <a:ext cx="43" cy="207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110000"/>
                  </a:lnSpc>
                </a:pPr>
                <a:endParaRPr lang="en-ZA"/>
              </a:p>
            </p:txBody>
          </p:sp>
        </p:grpSp>
        <p:sp>
          <p:nvSpPr>
            <p:cNvPr id="869418" name="Freeform 425"/>
            <p:cNvSpPr>
              <a:spLocks/>
            </p:cNvSpPr>
            <p:nvPr/>
          </p:nvSpPr>
          <p:spPr bwMode="auto">
            <a:xfrm rot="574653">
              <a:off x="1391" y="2615"/>
              <a:ext cx="127" cy="154"/>
            </a:xfrm>
            <a:custGeom>
              <a:avLst/>
              <a:gdLst>
                <a:gd name="T0" fmla="*/ 0 w 300"/>
                <a:gd name="T1" fmla="*/ 0 h 370"/>
                <a:gd name="T2" fmla="*/ 0 w 300"/>
                <a:gd name="T3" fmla="*/ 0 h 370"/>
                <a:gd name="T4" fmla="*/ 0 w 300"/>
                <a:gd name="T5" fmla="*/ 0 h 370"/>
                <a:gd name="T6" fmla="*/ 0 w 300"/>
                <a:gd name="T7" fmla="*/ 0 h 370"/>
                <a:gd name="T8" fmla="*/ 0 w 300"/>
                <a:gd name="T9" fmla="*/ 0 h 370"/>
                <a:gd name="T10" fmla="*/ 0 w 300"/>
                <a:gd name="T11" fmla="*/ 0 h 370"/>
                <a:gd name="T12" fmla="*/ 0 w 300"/>
                <a:gd name="T13" fmla="*/ 0 h 370"/>
                <a:gd name="T14" fmla="*/ 0 w 300"/>
                <a:gd name="T15" fmla="*/ 0 h 370"/>
                <a:gd name="T16" fmla="*/ 0 w 300"/>
                <a:gd name="T17" fmla="*/ 0 h 37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300"/>
                <a:gd name="T28" fmla="*/ 0 h 370"/>
                <a:gd name="T29" fmla="*/ 300 w 300"/>
                <a:gd name="T30" fmla="*/ 370 h 370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300" h="370">
                  <a:moveTo>
                    <a:pt x="300" y="140"/>
                  </a:moveTo>
                  <a:lnTo>
                    <a:pt x="230" y="20"/>
                  </a:lnTo>
                  <a:lnTo>
                    <a:pt x="160" y="0"/>
                  </a:lnTo>
                  <a:lnTo>
                    <a:pt x="50" y="50"/>
                  </a:lnTo>
                  <a:lnTo>
                    <a:pt x="0" y="210"/>
                  </a:lnTo>
                  <a:lnTo>
                    <a:pt x="0" y="370"/>
                  </a:lnTo>
                  <a:lnTo>
                    <a:pt x="130" y="370"/>
                  </a:lnTo>
                  <a:lnTo>
                    <a:pt x="170" y="150"/>
                  </a:lnTo>
                  <a:lnTo>
                    <a:pt x="300" y="140"/>
                  </a:lnTo>
                  <a:close/>
                </a:path>
              </a:pathLst>
            </a:custGeom>
            <a:solidFill>
              <a:srgbClr val="8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869419" name="Group 426"/>
            <p:cNvGrpSpPr>
              <a:grpSpLocks/>
            </p:cNvGrpSpPr>
            <p:nvPr/>
          </p:nvGrpSpPr>
          <p:grpSpPr bwMode="auto">
            <a:xfrm rot="574653">
              <a:off x="1480" y="2704"/>
              <a:ext cx="35" cy="29"/>
              <a:chOff x="10539" y="9123"/>
              <a:chExt cx="132" cy="108"/>
            </a:xfrm>
          </p:grpSpPr>
          <p:sp>
            <p:nvSpPr>
              <p:cNvPr id="869421" name="Freeform 427"/>
              <p:cNvSpPr>
                <a:spLocks/>
              </p:cNvSpPr>
              <p:nvPr/>
            </p:nvSpPr>
            <p:spPr bwMode="auto">
              <a:xfrm>
                <a:off x="10539" y="9123"/>
                <a:ext cx="132" cy="108"/>
              </a:xfrm>
              <a:custGeom>
                <a:avLst/>
                <a:gdLst>
                  <a:gd name="T0" fmla="*/ 132 w 132"/>
                  <a:gd name="T1" fmla="*/ 0 h 108"/>
                  <a:gd name="T2" fmla="*/ 0 w 132"/>
                  <a:gd name="T3" fmla="*/ 48 h 108"/>
                  <a:gd name="T4" fmla="*/ 111 w 132"/>
                  <a:gd name="T5" fmla="*/ 108 h 108"/>
                  <a:gd name="T6" fmla="*/ 0 60000 65536"/>
                  <a:gd name="T7" fmla="*/ 0 60000 65536"/>
                  <a:gd name="T8" fmla="*/ 0 60000 65536"/>
                  <a:gd name="T9" fmla="*/ 0 w 132"/>
                  <a:gd name="T10" fmla="*/ 0 h 108"/>
                  <a:gd name="T11" fmla="*/ 132 w 132"/>
                  <a:gd name="T12" fmla="*/ 108 h 108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32" h="108">
                    <a:moveTo>
                      <a:pt x="132" y="0"/>
                    </a:moveTo>
                    <a:cubicBezTo>
                      <a:pt x="72" y="33"/>
                      <a:pt x="27" y="30"/>
                      <a:pt x="0" y="48"/>
                    </a:cubicBezTo>
                    <a:cubicBezTo>
                      <a:pt x="18" y="69"/>
                      <a:pt x="57" y="54"/>
                      <a:pt x="111" y="108"/>
                    </a:cubicBezTo>
                  </a:path>
                </a:pathLst>
              </a:custGeom>
              <a:noFill/>
              <a:ln w="63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69422" name="Freeform 428"/>
              <p:cNvSpPr>
                <a:spLocks/>
              </p:cNvSpPr>
              <p:nvPr/>
            </p:nvSpPr>
            <p:spPr bwMode="auto">
              <a:xfrm>
                <a:off x="10626" y="9141"/>
                <a:ext cx="21" cy="72"/>
              </a:xfrm>
              <a:custGeom>
                <a:avLst/>
                <a:gdLst>
                  <a:gd name="T0" fmla="*/ 0 w 21"/>
                  <a:gd name="T1" fmla="*/ 72 h 72"/>
                  <a:gd name="T2" fmla="*/ 3 w 21"/>
                  <a:gd name="T3" fmla="*/ 0 h 72"/>
                  <a:gd name="T4" fmla="*/ 0 60000 65536"/>
                  <a:gd name="T5" fmla="*/ 0 60000 65536"/>
                  <a:gd name="T6" fmla="*/ 0 w 21"/>
                  <a:gd name="T7" fmla="*/ 0 h 72"/>
                  <a:gd name="T8" fmla="*/ 21 w 21"/>
                  <a:gd name="T9" fmla="*/ 72 h 72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" h="72">
                    <a:moveTo>
                      <a:pt x="0" y="72"/>
                    </a:moveTo>
                    <a:cubicBezTo>
                      <a:pt x="21" y="39"/>
                      <a:pt x="15" y="9"/>
                      <a:pt x="3" y="0"/>
                    </a:cubicBezTo>
                  </a:path>
                </a:pathLst>
              </a:custGeom>
              <a:noFill/>
              <a:ln w="63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69423" name="Freeform 429"/>
              <p:cNvSpPr>
                <a:spLocks/>
              </p:cNvSpPr>
              <p:nvPr/>
            </p:nvSpPr>
            <p:spPr bwMode="auto">
              <a:xfrm>
                <a:off x="10620" y="9150"/>
                <a:ext cx="18" cy="45"/>
              </a:xfrm>
              <a:custGeom>
                <a:avLst/>
                <a:gdLst>
                  <a:gd name="T0" fmla="*/ 18 w 18"/>
                  <a:gd name="T1" fmla="*/ 3 h 45"/>
                  <a:gd name="T2" fmla="*/ 0 w 18"/>
                  <a:gd name="T3" fmla="*/ 24 h 45"/>
                  <a:gd name="T4" fmla="*/ 15 w 18"/>
                  <a:gd name="T5" fmla="*/ 42 h 45"/>
                  <a:gd name="T6" fmla="*/ 18 w 18"/>
                  <a:gd name="T7" fmla="*/ 3 h 45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8"/>
                  <a:gd name="T13" fmla="*/ 0 h 45"/>
                  <a:gd name="T14" fmla="*/ 18 w 18"/>
                  <a:gd name="T15" fmla="*/ 45 h 45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8" h="45">
                    <a:moveTo>
                      <a:pt x="18" y="3"/>
                    </a:moveTo>
                    <a:cubicBezTo>
                      <a:pt x="16" y="0"/>
                      <a:pt x="0" y="18"/>
                      <a:pt x="0" y="24"/>
                    </a:cubicBezTo>
                    <a:cubicBezTo>
                      <a:pt x="0" y="30"/>
                      <a:pt x="12" y="45"/>
                      <a:pt x="15" y="42"/>
                    </a:cubicBezTo>
                    <a:lnTo>
                      <a:pt x="18" y="3"/>
                    </a:lnTo>
                    <a:close/>
                  </a:path>
                </a:pathLst>
              </a:custGeom>
              <a:solidFill>
                <a:srgbClr val="000000"/>
              </a:solidFill>
              <a:ln w="63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869420" name="Freeform 430"/>
            <p:cNvSpPr>
              <a:spLocks/>
            </p:cNvSpPr>
            <p:nvPr/>
          </p:nvSpPr>
          <p:spPr bwMode="auto">
            <a:xfrm rot="574653">
              <a:off x="1503" y="2737"/>
              <a:ext cx="16" cy="28"/>
            </a:xfrm>
            <a:custGeom>
              <a:avLst/>
              <a:gdLst>
                <a:gd name="T0" fmla="*/ 0 w 39"/>
                <a:gd name="T1" fmla="*/ 0 h 69"/>
                <a:gd name="T2" fmla="*/ 0 w 39"/>
                <a:gd name="T3" fmla="*/ 0 h 69"/>
                <a:gd name="T4" fmla="*/ 0 w 39"/>
                <a:gd name="T5" fmla="*/ 0 h 69"/>
                <a:gd name="T6" fmla="*/ 0 60000 65536"/>
                <a:gd name="T7" fmla="*/ 0 60000 65536"/>
                <a:gd name="T8" fmla="*/ 0 60000 65536"/>
                <a:gd name="T9" fmla="*/ 0 w 39"/>
                <a:gd name="T10" fmla="*/ 0 h 69"/>
                <a:gd name="T11" fmla="*/ 39 w 39"/>
                <a:gd name="T12" fmla="*/ 69 h 69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9" h="69">
                  <a:moveTo>
                    <a:pt x="18" y="0"/>
                  </a:moveTo>
                  <a:lnTo>
                    <a:pt x="39" y="66"/>
                  </a:lnTo>
                  <a:lnTo>
                    <a:pt x="0" y="69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93345" name="Rectangle 449"/>
          <p:cNvSpPr>
            <a:spLocks noChangeArrowheads="1"/>
          </p:cNvSpPr>
          <p:nvPr/>
        </p:nvSpPr>
        <p:spPr bwMode="auto">
          <a:xfrm>
            <a:off x="409575" y="5005388"/>
            <a:ext cx="1412875" cy="433387"/>
          </a:xfrm>
          <a:prstGeom prst="rect">
            <a:avLst/>
          </a:prstGeom>
          <a:noFill/>
          <a:ln w="31750" algn="ctr">
            <a:noFill/>
            <a:miter lim="800000"/>
            <a:headEnd/>
            <a:tailEnd type="none" w="lg" len="lg"/>
          </a:ln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10000"/>
              </a:lnSpc>
            </a:pPr>
            <a:r>
              <a:rPr lang="en-US" sz="2000" b="1">
                <a:solidFill>
                  <a:srgbClr val="000066"/>
                </a:solidFill>
                <a:latin typeface="Times New Roman" pitchFamily="18" charset="0"/>
              </a:rPr>
              <a:t>(</a:t>
            </a:r>
            <a:r>
              <a:rPr lang="en-US" sz="2000" b="1" i="1">
                <a:solidFill>
                  <a:srgbClr val="000066"/>
                </a:solidFill>
                <a:latin typeface="Times New Roman" pitchFamily="18" charset="0"/>
              </a:rPr>
              <a:t>x</a:t>
            </a:r>
            <a:r>
              <a:rPr lang="en-US" sz="2000" b="1" baseline="-25000">
                <a:solidFill>
                  <a:srgbClr val="000066"/>
                </a:solidFill>
                <a:latin typeface="Times New Roman" pitchFamily="18" charset="0"/>
              </a:rPr>
              <a:t>0</a:t>
            </a:r>
            <a:r>
              <a:rPr lang="en-US" sz="2000" b="1">
                <a:solidFill>
                  <a:srgbClr val="000066"/>
                </a:solidFill>
                <a:latin typeface="Times New Roman" pitchFamily="18" charset="0"/>
              </a:rPr>
              <a:t>)</a:t>
            </a:r>
            <a:r>
              <a:rPr lang="en-US" sz="2000" b="1" baseline="-25000">
                <a:solidFill>
                  <a:srgbClr val="000066"/>
                </a:solidFill>
                <a:latin typeface="Times New Roman" pitchFamily="18" charset="0"/>
              </a:rPr>
              <a:t>W</a:t>
            </a:r>
            <a:r>
              <a:rPr lang="en-US" sz="2000" b="1">
                <a:solidFill>
                  <a:srgbClr val="000066"/>
                </a:solidFill>
                <a:latin typeface="Times New Roman" pitchFamily="18" charset="0"/>
              </a:rPr>
              <a:t> = 0 m</a:t>
            </a:r>
            <a:endParaRPr lang="en-ZA" sz="2000" b="1">
              <a:solidFill>
                <a:srgbClr val="000066"/>
              </a:solidFill>
              <a:latin typeface="Times New Roman" pitchFamily="18" charset="0"/>
            </a:endParaRPr>
          </a:p>
        </p:txBody>
      </p:sp>
      <p:sp>
        <p:nvSpPr>
          <p:cNvPr id="593346" name="Rectangle 450"/>
          <p:cNvSpPr>
            <a:spLocks noChangeArrowheads="1"/>
          </p:cNvSpPr>
          <p:nvPr/>
        </p:nvSpPr>
        <p:spPr bwMode="auto">
          <a:xfrm>
            <a:off x="396875" y="5359400"/>
            <a:ext cx="1589088" cy="433388"/>
          </a:xfrm>
          <a:prstGeom prst="rect">
            <a:avLst/>
          </a:prstGeom>
          <a:noFill/>
          <a:ln w="31750" algn="ctr">
            <a:noFill/>
            <a:miter lim="800000"/>
            <a:headEnd/>
            <a:tailEnd type="none" w="lg" len="lg"/>
          </a:ln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10000"/>
              </a:lnSpc>
            </a:pPr>
            <a:r>
              <a:rPr lang="en-US" sz="2000" b="1">
                <a:solidFill>
                  <a:srgbClr val="000066"/>
                </a:solidFill>
                <a:latin typeface="Times New Roman" pitchFamily="18" charset="0"/>
              </a:rPr>
              <a:t>(</a:t>
            </a:r>
            <a:r>
              <a:rPr lang="en-US" sz="2000" b="1" i="1">
                <a:solidFill>
                  <a:srgbClr val="000066"/>
                </a:solidFill>
                <a:latin typeface="Times New Roman" pitchFamily="18" charset="0"/>
              </a:rPr>
              <a:t>x</a:t>
            </a:r>
            <a:r>
              <a:rPr lang="en-US" sz="2000" b="1" baseline="-25000">
                <a:solidFill>
                  <a:srgbClr val="000066"/>
                </a:solidFill>
                <a:latin typeface="Times New Roman" pitchFamily="18" charset="0"/>
              </a:rPr>
              <a:t>0</a:t>
            </a:r>
            <a:r>
              <a:rPr lang="en-US" sz="2000" b="1">
                <a:solidFill>
                  <a:srgbClr val="000066"/>
                </a:solidFill>
                <a:latin typeface="Times New Roman" pitchFamily="18" charset="0"/>
              </a:rPr>
              <a:t>)</a:t>
            </a:r>
            <a:r>
              <a:rPr lang="en-US" sz="2000" b="1" baseline="-25000">
                <a:solidFill>
                  <a:srgbClr val="000066"/>
                </a:solidFill>
                <a:latin typeface="Times New Roman" pitchFamily="18" charset="0"/>
              </a:rPr>
              <a:t>J</a:t>
            </a:r>
            <a:r>
              <a:rPr lang="en-US" sz="2000" b="1">
                <a:solidFill>
                  <a:srgbClr val="000066"/>
                </a:solidFill>
                <a:latin typeface="Times New Roman" pitchFamily="18" charset="0"/>
              </a:rPr>
              <a:t> = +11 m</a:t>
            </a:r>
            <a:endParaRPr lang="en-ZA" sz="2000" b="1">
              <a:solidFill>
                <a:srgbClr val="000066"/>
              </a:solidFill>
              <a:latin typeface="Times New Roman" pitchFamily="18" charset="0"/>
            </a:endParaRPr>
          </a:p>
        </p:txBody>
      </p:sp>
      <p:sp>
        <p:nvSpPr>
          <p:cNvPr id="593347" name="Rectangle 451"/>
          <p:cNvSpPr>
            <a:spLocks noChangeArrowheads="1"/>
          </p:cNvSpPr>
          <p:nvPr/>
        </p:nvSpPr>
        <p:spPr bwMode="auto">
          <a:xfrm>
            <a:off x="407988" y="5702300"/>
            <a:ext cx="903287" cy="433388"/>
          </a:xfrm>
          <a:prstGeom prst="rect">
            <a:avLst/>
          </a:prstGeom>
          <a:noFill/>
          <a:ln w="31750" algn="ctr">
            <a:noFill/>
            <a:miter lim="800000"/>
            <a:headEnd/>
            <a:tailEnd type="none" w="lg" len="lg"/>
          </a:ln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10000"/>
              </a:lnSpc>
            </a:pPr>
            <a:r>
              <a:rPr lang="en-US" sz="2000" b="1" i="1">
                <a:solidFill>
                  <a:srgbClr val="000066"/>
                </a:solidFill>
                <a:latin typeface="Times New Roman" pitchFamily="18" charset="0"/>
              </a:rPr>
              <a:t>t</a:t>
            </a:r>
            <a:r>
              <a:rPr lang="en-US" sz="2000" b="1" baseline="-25000">
                <a:solidFill>
                  <a:srgbClr val="000066"/>
                </a:solidFill>
                <a:latin typeface="Times New Roman" pitchFamily="18" charset="0"/>
              </a:rPr>
              <a:t>0</a:t>
            </a:r>
            <a:r>
              <a:rPr lang="en-US" sz="2000" b="1">
                <a:solidFill>
                  <a:srgbClr val="000066"/>
                </a:solidFill>
                <a:latin typeface="Times New Roman" pitchFamily="18" charset="0"/>
              </a:rPr>
              <a:t> = 0 s</a:t>
            </a:r>
            <a:endParaRPr lang="en-ZA" sz="2000" b="1">
              <a:solidFill>
                <a:srgbClr val="000066"/>
              </a:solidFill>
              <a:latin typeface="Times New Roman" pitchFamily="18" charset="0"/>
            </a:endParaRPr>
          </a:p>
        </p:txBody>
      </p:sp>
      <p:sp>
        <p:nvSpPr>
          <p:cNvPr id="593348" name="Rectangle 452"/>
          <p:cNvSpPr>
            <a:spLocks noChangeArrowheads="1"/>
          </p:cNvSpPr>
          <p:nvPr/>
        </p:nvSpPr>
        <p:spPr bwMode="auto">
          <a:xfrm>
            <a:off x="2055813" y="5008563"/>
            <a:ext cx="2695575" cy="433387"/>
          </a:xfrm>
          <a:prstGeom prst="rect">
            <a:avLst/>
          </a:prstGeom>
          <a:noFill/>
          <a:ln w="31750" algn="ctr">
            <a:noFill/>
            <a:miter lim="800000"/>
            <a:headEnd/>
            <a:tailEnd type="none" w="lg" len="lg"/>
          </a:ln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10000"/>
              </a:lnSpc>
            </a:pPr>
            <a:r>
              <a:rPr lang="en-US" sz="2000" b="1">
                <a:solidFill>
                  <a:srgbClr val="000066"/>
                </a:solidFill>
                <a:latin typeface="Times New Roman" pitchFamily="18" charset="0"/>
              </a:rPr>
              <a:t>(</a:t>
            </a:r>
            <a:r>
              <a:rPr lang="en-US" sz="2000" b="1" i="1">
                <a:solidFill>
                  <a:srgbClr val="000066"/>
                </a:solidFill>
                <a:latin typeface="Times New Roman" pitchFamily="18" charset="0"/>
              </a:rPr>
              <a:t>v</a:t>
            </a:r>
            <a:r>
              <a:rPr lang="en-US" sz="2000" b="1" baseline="-25000">
                <a:solidFill>
                  <a:srgbClr val="000066"/>
                </a:solidFill>
                <a:latin typeface="Times New Roman" pitchFamily="18" charset="0"/>
              </a:rPr>
              <a:t>0</a:t>
            </a:r>
            <a:r>
              <a:rPr lang="en-US" sz="2000" b="1" i="1" baseline="-25000">
                <a:solidFill>
                  <a:srgbClr val="000066"/>
                </a:solidFill>
                <a:latin typeface="Times New Roman" pitchFamily="18" charset="0"/>
              </a:rPr>
              <a:t>x</a:t>
            </a:r>
            <a:r>
              <a:rPr lang="en-US" sz="2000" b="1">
                <a:solidFill>
                  <a:srgbClr val="000066"/>
                </a:solidFill>
                <a:latin typeface="Times New Roman" pitchFamily="18" charset="0"/>
              </a:rPr>
              <a:t>)</a:t>
            </a:r>
            <a:r>
              <a:rPr lang="en-US" sz="2000" b="1" baseline="-25000">
                <a:solidFill>
                  <a:srgbClr val="000066"/>
                </a:solidFill>
                <a:latin typeface="Times New Roman" pitchFamily="18" charset="0"/>
              </a:rPr>
              <a:t>W</a:t>
            </a:r>
            <a:r>
              <a:rPr lang="en-US" sz="2000" b="1">
                <a:solidFill>
                  <a:srgbClr val="000066"/>
                </a:solidFill>
                <a:latin typeface="Times New Roman" pitchFamily="18" charset="0"/>
              </a:rPr>
              <a:t> = (</a:t>
            </a:r>
            <a:r>
              <a:rPr lang="en-US" sz="2000" b="1" i="1">
                <a:solidFill>
                  <a:srgbClr val="000066"/>
                </a:solidFill>
                <a:latin typeface="Times New Roman" pitchFamily="18" charset="0"/>
              </a:rPr>
              <a:t>v</a:t>
            </a:r>
            <a:r>
              <a:rPr lang="en-US" sz="2000" b="1" baseline="-25000">
                <a:solidFill>
                  <a:srgbClr val="000066"/>
                </a:solidFill>
                <a:latin typeface="Times New Roman" pitchFamily="18" charset="0"/>
              </a:rPr>
              <a:t>1</a:t>
            </a:r>
            <a:r>
              <a:rPr lang="en-US" sz="2000" b="1" i="1" baseline="-25000">
                <a:solidFill>
                  <a:srgbClr val="000066"/>
                </a:solidFill>
                <a:latin typeface="Times New Roman" pitchFamily="18" charset="0"/>
              </a:rPr>
              <a:t>x</a:t>
            </a:r>
            <a:r>
              <a:rPr lang="en-US" sz="2000" b="1">
                <a:solidFill>
                  <a:srgbClr val="000066"/>
                </a:solidFill>
                <a:latin typeface="Times New Roman" pitchFamily="18" charset="0"/>
              </a:rPr>
              <a:t>)</a:t>
            </a:r>
            <a:r>
              <a:rPr lang="en-US" sz="2000" b="1" baseline="-25000">
                <a:solidFill>
                  <a:srgbClr val="000066"/>
                </a:solidFill>
                <a:latin typeface="Times New Roman" pitchFamily="18" charset="0"/>
              </a:rPr>
              <a:t>W</a:t>
            </a:r>
            <a:r>
              <a:rPr lang="en-US" sz="2000" b="1">
                <a:solidFill>
                  <a:srgbClr val="000066"/>
                </a:solidFill>
                <a:latin typeface="Times New Roman" pitchFamily="18" charset="0"/>
              </a:rPr>
              <a:t> = +5 m/s</a:t>
            </a:r>
            <a:endParaRPr lang="en-ZA" sz="2000" b="1">
              <a:solidFill>
                <a:srgbClr val="000066"/>
              </a:solidFill>
              <a:latin typeface="Times New Roman" pitchFamily="18" charset="0"/>
            </a:endParaRPr>
          </a:p>
        </p:txBody>
      </p:sp>
      <p:sp>
        <p:nvSpPr>
          <p:cNvPr id="593349" name="Rectangle 453"/>
          <p:cNvSpPr>
            <a:spLocks noChangeArrowheads="1"/>
          </p:cNvSpPr>
          <p:nvPr/>
        </p:nvSpPr>
        <p:spPr bwMode="auto">
          <a:xfrm>
            <a:off x="2055813" y="5360988"/>
            <a:ext cx="1570037" cy="433387"/>
          </a:xfrm>
          <a:prstGeom prst="rect">
            <a:avLst/>
          </a:prstGeom>
          <a:noFill/>
          <a:ln w="31750" algn="ctr">
            <a:noFill/>
            <a:miter lim="800000"/>
            <a:headEnd/>
            <a:tailEnd type="none" w="lg" len="lg"/>
          </a:ln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10000"/>
              </a:lnSpc>
            </a:pPr>
            <a:r>
              <a:rPr lang="en-US" sz="2000" b="1">
                <a:solidFill>
                  <a:srgbClr val="000066"/>
                </a:solidFill>
                <a:latin typeface="Times New Roman" pitchFamily="18" charset="0"/>
              </a:rPr>
              <a:t>(</a:t>
            </a:r>
            <a:r>
              <a:rPr lang="en-US" sz="2000" b="1" i="1">
                <a:solidFill>
                  <a:srgbClr val="000066"/>
                </a:solidFill>
                <a:latin typeface="Times New Roman" pitchFamily="18" charset="0"/>
              </a:rPr>
              <a:t>v</a:t>
            </a:r>
            <a:r>
              <a:rPr lang="en-US" sz="2000" b="1" baseline="-25000">
                <a:solidFill>
                  <a:srgbClr val="000066"/>
                </a:solidFill>
                <a:latin typeface="Times New Roman" pitchFamily="18" charset="0"/>
              </a:rPr>
              <a:t>0</a:t>
            </a:r>
            <a:r>
              <a:rPr lang="en-US" sz="2000" b="1" i="1" baseline="-25000">
                <a:solidFill>
                  <a:srgbClr val="000066"/>
                </a:solidFill>
                <a:latin typeface="Times New Roman" pitchFamily="18" charset="0"/>
              </a:rPr>
              <a:t>x</a:t>
            </a:r>
            <a:r>
              <a:rPr lang="en-US" sz="2000" b="1">
                <a:solidFill>
                  <a:srgbClr val="000066"/>
                </a:solidFill>
                <a:latin typeface="Times New Roman" pitchFamily="18" charset="0"/>
              </a:rPr>
              <a:t>)</a:t>
            </a:r>
            <a:r>
              <a:rPr lang="en-US" sz="2000" b="1" baseline="-25000">
                <a:solidFill>
                  <a:srgbClr val="000066"/>
                </a:solidFill>
                <a:latin typeface="Times New Roman" pitchFamily="18" charset="0"/>
              </a:rPr>
              <a:t>J</a:t>
            </a:r>
            <a:r>
              <a:rPr lang="en-US" sz="2000" b="1">
                <a:solidFill>
                  <a:srgbClr val="000066"/>
                </a:solidFill>
                <a:latin typeface="Times New Roman" pitchFamily="18" charset="0"/>
              </a:rPr>
              <a:t> = 0 m/s</a:t>
            </a:r>
            <a:endParaRPr lang="en-ZA" sz="2000" b="1">
              <a:solidFill>
                <a:srgbClr val="000066"/>
              </a:solidFill>
              <a:latin typeface="Times New Roman" pitchFamily="18" charset="0"/>
            </a:endParaRPr>
          </a:p>
        </p:txBody>
      </p:sp>
      <p:sp>
        <p:nvSpPr>
          <p:cNvPr id="593351" name="Rectangle 455"/>
          <p:cNvSpPr>
            <a:spLocks noChangeArrowheads="1"/>
          </p:cNvSpPr>
          <p:nvPr/>
        </p:nvSpPr>
        <p:spPr bwMode="auto">
          <a:xfrm>
            <a:off x="4795838" y="5018088"/>
            <a:ext cx="1668462" cy="433387"/>
          </a:xfrm>
          <a:prstGeom prst="rect">
            <a:avLst/>
          </a:prstGeom>
          <a:noFill/>
          <a:ln w="31750" algn="ctr">
            <a:noFill/>
            <a:miter lim="800000"/>
            <a:headEnd/>
            <a:tailEnd type="none" w="lg" len="lg"/>
          </a:ln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10000"/>
              </a:lnSpc>
            </a:pPr>
            <a:r>
              <a:rPr lang="en-US" sz="2000" b="1">
                <a:solidFill>
                  <a:srgbClr val="000066"/>
                </a:solidFill>
                <a:latin typeface="Times New Roman" pitchFamily="18" charset="0"/>
              </a:rPr>
              <a:t>(</a:t>
            </a:r>
            <a:r>
              <a:rPr lang="en-US" sz="2000" b="1" i="1">
                <a:solidFill>
                  <a:srgbClr val="000066"/>
                </a:solidFill>
                <a:latin typeface="Times New Roman" pitchFamily="18" charset="0"/>
              </a:rPr>
              <a:t>a</a:t>
            </a:r>
            <a:r>
              <a:rPr lang="en-US" sz="2000" b="1" i="1" baseline="-25000">
                <a:solidFill>
                  <a:srgbClr val="000066"/>
                </a:solidFill>
                <a:latin typeface="Times New Roman" pitchFamily="18" charset="0"/>
              </a:rPr>
              <a:t>x</a:t>
            </a:r>
            <a:r>
              <a:rPr lang="en-US" sz="2000" b="1">
                <a:solidFill>
                  <a:srgbClr val="000066"/>
                </a:solidFill>
                <a:latin typeface="Times New Roman" pitchFamily="18" charset="0"/>
              </a:rPr>
              <a:t>)</a:t>
            </a:r>
            <a:r>
              <a:rPr lang="en-US" sz="2000" b="1" baseline="-25000">
                <a:solidFill>
                  <a:srgbClr val="000066"/>
                </a:solidFill>
                <a:latin typeface="Times New Roman" pitchFamily="18" charset="0"/>
              </a:rPr>
              <a:t>W</a:t>
            </a:r>
            <a:r>
              <a:rPr lang="en-US" sz="2000" b="1">
                <a:solidFill>
                  <a:srgbClr val="000066"/>
                </a:solidFill>
                <a:latin typeface="Times New Roman" pitchFamily="18" charset="0"/>
              </a:rPr>
              <a:t> = 0 m/s</a:t>
            </a:r>
            <a:r>
              <a:rPr lang="en-US" sz="2000" b="1" baseline="30000">
                <a:solidFill>
                  <a:srgbClr val="000066"/>
                </a:solidFill>
                <a:latin typeface="Times New Roman" pitchFamily="18" charset="0"/>
              </a:rPr>
              <a:t>2</a:t>
            </a:r>
            <a:endParaRPr lang="en-ZA" sz="2000" b="1" baseline="30000">
              <a:solidFill>
                <a:srgbClr val="000066"/>
              </a:solidFill>
              <a:latin typeface="Times New Roman" pitchFamily="18" charset="0"/>
            </a:endParaRPr>
          </a:p>
        </p:txBody>
      </p:sp>
      <p:sp>
        <p:nvSpPr>
          <p:cNvPr id="593352" name="Rectangle 456"/>
          <p:cNvSpPr>
            <a:spLocks noChangeArrowheads="1"/>
          </p:cNvSpPr>
          <p:nvPr/>
        </p:nvSpPr>
        <p:spPr bwMode="auto">
          <a:xfrm>
            <a:off x="4784725" y="5349875"/>
            <a:ext cx="1730375" cy="407988"/>
          </a:xfrm>
          <a:prstGeom prst="rect">
            <a:avLst/>
          </a:prstGeom>
          <a:noFill/>
          <a:ln w="31750" algn="ctr">
            <a:noFill/>
            <a:miter lim="800000"/>
            <a:headEnd/>
            <a:tailEnd type="none" w="lg" len="lg"/>
          </a:ln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10000"/>
              </a:lnSpc>
            </a:pPr>
            <a:r>
              <a:rPr lang="en-US" sz="2000" b="1">
                <a:solidFill>
                  <a:srgbClr val="000066"/>
                </a:solidFill>
                <a:latin typeface="Times New Roman" pitchFamily="18" charset="0"/>
              </a:rPr>
              <a:t>(</a:t>
            </a:r>
            <a:r>
              <a:rPr lang="en-US" sz="2000" b="1" i="1">
                <a:solidFill>
                  <a:srgbClr val="000066"/>
                </a:solidFill>
                <a:latin typeface="Times New Roman" pitchFamily="18" charset="0"/>
              </a:rPr>
              <a:t>a</a:t>
            </a:r>
            <a:r>
              <a:rPr lang="en-US" sz="2000" b="1" i="1" baseline="-25000">
                <a:solidFill>
                  <a:srgbClr val="000066"/>
                </a:solidFill>
                <a:latin typeface="Times New Roman" pitchFamily="18" charset="0"/>
              </a:rPr>
              <a:t>x</a:t>
            </a:r>
            <a:r>
              <a:rPr lang="en-US" sz="2000" b="1">
                <a:solidFill>
                  <a:srgbClr val="000066"/>
                </a:solidFill>
                <a:latin typeface="Times New Roman" pitchFamily="18" charset="0"/>
              </a:rPr>
              <a:t>)</a:t>
            </a:r>
            <a:r>
              <a:rPr lang="en-US" sz="2000" b="1" baseline="-25000">
                <a:solidFill>
                  <a:srgbClr val="000066"/>
                </a:solidFill>
                <a:latin typeface="Times New Roman" pitchFamily="18" charset="0"/>
              </a:rPr>
              <a:t>J</a:t>
            </a:r>
            <a:r>
              <a:rPr lang="en-US" sz="2000" b="1">
                <a:solidFill>
                  <a:srgbClr val="000066"/>
                </a:solidFill>
                <a:latin typeface="Times New Roman" pitchFamily="18" charset="0"/>
              </a:rPr>
              <a:t> = +1 m/s</a:t>
            </a:r>
            <a:r>
              <a:rPr lang="en-US" sz="2000" b="1" baseline="30000">
                <a:solidFill>
                  <a:srgbClr val="000066"/>
                </a:solidFill>
                <a:latin typeface="Times New Roman" pitchFamily="18" charset="0"/>
              </a:rPr>
              <a:t>2</a:t>
            </a:r>
            <a:endParaRPr lang="en-ZA" sz="2000" b="1" baseline="30000">
              <a:solidFill>
                <a:srgbClr val="000066"/>
              </a:solidFill>
              <a:latin typeface="Times New Roman" pitchFamily="18" charset="0"/>
            </a:endParaRPr>
          </a:p>
        </p:txBody>
      </p:sp>
      <p:sp>
        <p:nvSpPr>
          <p:cNvPr id="593353" name="Rectangle 457"/>
          <p:cNvSpPr>
            <a:spLocks noChangeArrowheads="1"/>
          </p:cNvSpPr>
          <p:nvPr/>
        </p:nvSpPr>
        <p:spPr bwMode="auto">
          <a:xfrm>
            <a:off x="6702425" y="5013325"/>
            <a:ext cx="1878013" cy="433388"/>
          </a:xfrm>
          <a:prstGeom prst="rect">
            <a:avLst/>
          </a:prstGeom>
          <a:noFill/>
          <a:ln w="31750" algn="ctr">
            <a:noFill/>
            <a:miter lim="800000"/>
            <a:headEnd/>
            <a:tailEnd type="none" w="lg" len="lg"/>
          </a:ln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10000"/>
              </a:lnSpc>
            </a:pPr>
            <a:r>
              <a:rPr lang="en-US" sz="2000" b="1">
                <a:solidFill>
                  <a:srgbClr val="000066"/>
                </a:solidFill>
                <a:latin typeface="Times New Roman" pitchFamily="18" charset="0"/>
              </a:rPr>
              <a:t>(</a:t>
            </a:r>
            <a:r>
              <a:rPr lang="en-US" sz="2000" b="1" i="1">
                <a:solidFill>
                  <a:srgbClr val="000066"/>
                </a:solidFill>
                <a:latin typeface="Times New Roman" pitchFamily="18" charset="0"/>
              </a:rPr>
              <a:t>x</a:t>
            </a:r>
            <a:r>
              <a:rPr lang="en-US" sz="2000" b="1" baseline="-25000">
                <a:solidFill>
                  <a:srgbClr val="000066"/>
                </a:solidFill>
                <a:latin typeface="Times New Roman" pitchFamily="18" charset="0"/>
              </a:rPr>
              <a:t>1</a:t>
            </a:r>
            <a:r>
              <a:rPr lang="en-US" sz="2000" b="1">
                <a:solidFill>
                  <a:srgbClr val="000066"/>
                </a:solidFill>
                <a:latin typeface="Times New Roman" pitchFamily="18" charset="0"/>
              </a:rPr>
              <a:t>)</a:t>
            </a:r>
            <a:r>
              <a:rPr lang="en-US" sz="2000" b="1" baseline="-25000">
                <a:solidFill>
                  <a:srgbClr val="000066"/>
                </a:solidFill>
                <a:latin typeface="Times New Roman" pitchFamily="18" charset="0"/>
              </a:rPr>
              <a:t>W</a:t>
            </a:r>
            <a:r>
              <a:rPr lang="en-US" sz="2000" b="1">
                <a:solidFill>
                  <a:srgbClr val="000066"/>
                </a:solidFill>
                <a:latin typeface="Times New Roman" pitchFamily="18" charset="0"/>
              </a:rPr>
              <a:t> = (</a:t>
            </a:r>
            <a:r>
              <a:rPr lang="en-US" sz="2000" b="1" i="1">
                <a:solidFill>
                  <a:srgbClr val="000066"/>
                </a:solidFill>
                <a:latin typeface="Times New Roman" pitchFamily="18" charset="0"/>
              </a:rPr>
              <a:t>x</a:t>
            </a:r>
            <a:r>
              <a:rPr lang="en-US" sz="2000" b="1" baseline="-25000">
                <a:solidFill>
                  <a:srgbClr val="000066"/>
                </a:solidFill>
                <a:latin typeface="Times New Roman" pitchFamily="18" charset="0"/>
              </a:rPr>
              <a:t>1</a:t>
            </a:r>
            <a:r>
              <a:rPr lang="en-US" sz="2000" b="1">
                <a:solidFill>
                  <a:srgbClr val="000066"/>
                </a:solidFill>
                <a:latin typeface="Times New Roman" pitchFamily="18" charset="0"/>
              </a:rPr>
              <a:t>)</a:t>
            </a:r>
            <a:r>
              <a:rPr lang="en-US" sz="2000" b="1" baseline="-25000">
                <a:solidFill>
                  <a:srgbClr val="000066"/>
                </a:solidFill>
                <a:latin typeface="Times New Roman" pitchFamily="18" charset="0"/>
              </a:rPr>
              <a:t>J</a:t>
            </a:r>
            <a:r>
              <a:rPr lang="en-US" sz="2000" b="1">
                <a:solidFill>
                  <a:srgbClr val="000066"/>
                </a:solidFill>
                <a:latin typeface="Times New Roman" pitchFamily="18" charset="0"/>
              </a:rPr>
              <a:t> = ?</a:t>
            </a:r>
            <a:endParaRPr lang="en-ZA" sz="2000" b="1">
              <a:solidFill>
                <a:srgbClr val="000066"/>
              </a:solidFill>
              <a:latin typeface="Times New Roman" pitchFamily="18" charset="0"/>
            </a:endParaRPr>
          </a:p>
        </p:txBody>
      </p:sp>
      <p:sp>
        <p:nvSpPr>
          <p:cNvPr id="593354" name="Rectangle 458"/>
          <p:cNvSpPr>
            <a:spLocks noChangeArrowheads="1"/>
          </p:cNvSpPr>
          <p:nvPr/>
        </p:nvSpPr>
        <p:spPr bwMode="auto">
          <a:xfrm>
            <a:off x="6710363" y="5349875"/>
            <a:ext cx="1122362" cy="433388"/>
          </a:xfrm>
          <a:prstGeom prst="rect">
            <a:avLst/>
          </a:prstGeom>
          <a:noFill/>
          <a:ln w="31750" algn="ctr">
            <a:noFill/>
            <a:miter lim="800000"/>
            <a:headEnd/>
            <a:tailEnd type="none" w="lg" len="lg"/>
          </a:ln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10000"/>
              </a:lnSpc>
            </a:pPr>
            <a:r>
              <a:rPr lang="en-US" sz="2000" b="1">
                <a:solidFill>
                  <a:srgbClr val="000066"/>
                </a:solidFill>
                <a:latin typeface="Times New Roman" pitchFamily="18" charset="0"/>
              </a:rPr>
              <a:t>(</a:t>
            </a:r>
            <a:r>
              <a:rPr lang="en-US" sz="2000" b="1" i="1">
                <a:solidFill>
                  <a:srgbClr val="000066"/>
                </a:solidFill>
                <a:latin typeface="Times New Roman" pitchFamily="18" charset="0"/>
              </a:rPr>
              <a:t>v</a:t>
            </a:r>
            <a:r>
              <a:rPr lang="en-US" sz="2000" b="1" baseline="-25000">
                <a:solidFill>
                  <a:srgbClr val="000066"/>
                </a:solidFill>
                <a:latin typeface="Times New Roman" pitchFamily="18" charset="0"/>
              </a:rPr>
              <a:t>1</a:t>
            </a:r>
            <a:r>
              <a:rPr lang="en-US" sz="2000" b="1" i="1" baseline="-25000">
                <a:solidFill>
                  <a:srgbClr val="000066"/>
                </a:solidFill>
                <a:latin typeface="Times New Roman" pitchFamily="18" charset="0"/>
              </a:rPr>
              <a:t>x</a:t>
            </a:r>
            <a:r>
              <a:rPr lang="en-US" sz="2000" b="1">
                <a:solidFill>
                  <a:srgbClr val="000066"/>
                </a:solidFill>
                <a:latin typeface="Times New Roman" pitchFamily="18" charset="0"/>
              </a:rPr>
              <a:t>)</a:t>
            </a:r>
            <a:r>
              <a:rPr lang="en-US" sz="2000" b="1" baseline="-25000">
                <a:solidFill>
                  <a:srgbClr val="000066"/>
                </a:solidFill>
                <a:latin typeface="Times New Roman" pitchFamily="18" charset="0"/>
              </a:rPr>
              <a:t>J</a:t>
            </a:r>
            <a:r>
              <a:rPr lang="en-US" sz="2000" b="1">
                <a:solidFill>
                  <a:srgbClr val="000066"/>
                </a:solidFill>
                <a:latin typeface="Times New Roman" pitchFamily="18" charset="0"/>
              </a:rPr>
              <a:t> = ?</a:t>
            </a:r>
            <a:endParaRPr lang="en-ZA" sz="2000" b="1">
              <a:solidFill>
                <a:srgbClr val="000066"/>
              </a:solidFill>
              <a:latin typeface="Times New Roman" pitchFamily="18" charset="0"/>
            </a:endParaRPr>
          </a:p>
        </p:txBody>
      </p:sp>
      <p:sp>
        <p:nvSpPr>
          <p:cNvPr id="593355" name="Rectangle 459"/>
          <p:cNvSpPr>
            <a:spLocks noChangeArrowheads="1"/>
          </p:cNvSpPr>
          <p:nvPr/>
        </p:nvSpPr>
        <p:spPr bwMode="auto">
          <a:xfrm>
            <a:off x="4822825" y="5703888"/>
            <a:ext cx="2981325" cy="433387"/>
          </a:xfrm>
          <a:prstGeom prst="rect">
            <a:avLst/>
          </a:prstGeom>
          <a:noFill/>
          <a:ln w="31750" algn="ctr">
            <a:noFill/>
            <a:miter lim="800000"/>
            <a:headEnd/>
            <a:tailEnd type="none" w="lg" len="lg"/>
          </a:ln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10000"/>
              </a:lnSpc>
            </a:pPr>
            <a:r>
              <a:rPr lang="en-US" sz="2000" b="1" i="1">
                <a:solidFill>
                  <a:srgbClr val="000066"/>
                </a:solidFill>
                <a:latin typeface="Times New Roman" pitchFamily="18" charset="0"/>
              </a:rPr>
              <a:t>t</a:t>
            </a:r>
            <a:r>
              <a:rPr lang="en-US" sz="2000" b="1" baseline="-25000">
                <a:solidFill>
                  <a:srgbClr val="000066"/>
                </a:solidFill>
                <a:latin typeface="Times New Roman" pitchFamily="18" charset="0"/>
              </a:rPr>
              <a:t>1</a:t>
            </a:r>
            <a:r>
              <a:rPr lang="en-US" sz="2000" b="1">
                <a:solidFill>
                  <a:srgbClr val="000066"/>
                </a:solidFill>
                <a:latin typeface="Times New Roman" pitchFamily="18" charset="0"/>
              </a:rPr>
              <a:t> = ? is when (</a:t>
            </a:r>
            <a:r>
              <a:rPr lang="en-US" sz="2000" b="1" i="1">
                <a:solidFill>
                  <a:srgbClr val="000066"/>
                </a:solidFill>
                <a:latin typeface="Times New Roman" pitchFamily="18" charset="0"/>
              </a:rPr>
              <a:t>x</a:t>
            </a:r>
            <a:r>
              <a:rPr lang="en-US" sz="2000" b="1" baseline="-25000">
                <a:solidFill>
                  <a:srgbClr val="000066"/>
                </a:solidFill>
                <a:latin typeface="Times New Roman" pitchFamily="18" charset="0"/>
              </a:rPr>
              <a:t>1</a:t>
            </a:r>
            <a:r>
              <a:rPr lang="en-US" sz="2000" b="1">
                <a:solidFill>
                  <a:srgbClr val="000066"/>
                </a:solidFill>
                <a:latin typeface="Times New Roman" pitchFamily="18" charset="0"/>
              </a:rPr>
              <a:t>)</a:t>
            </a:r>
            <a:r>
              <a:rPr lang="en-US" sz="2000" b="1" baseline="-25000">
                <a:solidFill>
                  <a:srgbClr val="000066"/>
                </a:solidFill>
                <a:latin typeface="Times New Roman" pitchFamily="18" charset="0"/>
              </a:rPr>
              <a:t>W</a:t>
            </a:r>
            <a:r>
              <a:rPr lang="en-US" sz="2000" b="1">
                <a:solidFill>
                  <a:srgbClr val="000066"/>
                </a:solidFill>
                <a:latin typeface="Times New Roman" pitchFamily="18" charset="0"/>
              </a:rPr>
              <a:t> = (</a:t>
            </a:r>
            <a:r>
              <a:rPr lang="en-US" sz="2000" b="1" i="1">
                <a:solidFill>
                  <a:srgbClr val="000066"/>
                </a:solidFill>
                <a:latin typeface="Times New Roman" pitchFamily="18" charset="0"/>
              </a:rPr>
              <a:t>x</a:t>
            </a:r>
            <a:r>
              <a:rPr lang="en-US" sz="2000" b="1" baseline="-25000">
                <a:solidFill>
                  <a:srgbClr val="000066"/>
                </a:solidFill>
                <a:latin typeface="Times New Roman" pitchFamily="18" charset="0"/>
              </a:rPr>
              <a:t>1</a:t>
            </a:r>
            <a:r>
              <a:rPr lang="en-US" sz="2000" b="1">
                <a:solidFill>
                  <a:srgbClr val="000066"/>
                </a:solidFill>
                <a:latin typeface="Times New Roman" pitchFamily="18" charset="0"/>
              </a:rPr>
              <a:t>)</a:t>
            </a:r>
            <a:r>
              <a:rPr lang="en-US" sz="2000" b="1" baseline="-25000">
                <a:solidFill>
                  <a:srgbClr val="000066"/>
                </a:solidFill>
                <a:latin typeface="Times New Roman" pitchFamily="18" charset="0"/>
              </a:rPr>
              <a:t>J</a:t>
            </a:r>
            <a:endParaRPr lang="en-ZA" sz="2000" b="1" baseline="-25000">
              <a:solidFill>
                <a:srgbClr val="000066"/>
              </a:solidFill>
              <a:latin typeface="Times New Roman" pitchFamily="18" charset="0"/>
            </a:endParaRPr>
          </a:p>
        </p:txBody>
      </p:sp>
      <p:sp>
        <p:nvSpPr>
          <p:cNvPr id="593356" name="Rectangle 460"/>
          <p:cNvSpPr>
            <a:spLocks noChangeArrowheads="1"/>
          </p:cNvSpPr>
          <p:nvPr/>
        </p:nvSpPr>
        <p:spPr bwMode="auto">
          <a:xfrm>
            <a:off x="322263" y="5016500"/>
            <a:ext cx="8413750" cy="1239838"/>
          </a:xfrm>
          <a:prstGeom prst="rect">
            <a:avLst/>
          </a:prstGeom>
          <a:noFill/>
          <a:ln w="12700" algn="ctr">
            <a:solidFill>
              <a:schemeClr val="tx1"/>
            </a:solidFill>
            <a:miter lim="800000"/>
            <a:headEnd/>
            <a:tailEnd type="none" w="lg" len="lg"/>
          </a:ln>
        </p:spPr>
        <p:txBody>
          <a:bodyPr wrap="none" lIns="90000" tIns="46800" rIns="90000" bIns="46800" anchor="ctr"/>
          <a:lstStyle/>
          <a:p>
            <a:pPr>
              <a:lnSpc>
                <a:spcPct val="110000"/>
              </a:lnSpc>
            </a:pPr>
            <a:endParaRPr lang="en-ZA" sz="2000"/>
          </a:p>
        </p:txBody>
      </p:sp>
      <p:sp>
        <p:nvSpPr>
          <p:cNvPr id="107" name="Rectangle 106"/>
          <p:cNvSpPr>
            <a:spLocks noChangeArrowheads="1"/>
          </p:cNvSpPr>
          <p:nvPr/>
        </p:nvSpPr>
        <p:spPr bwMode="auto">
          <a:xfrm>
            <a:off x="7916863" y="3697288"/>
            <a:ext cx="274637" cy="211137"/>
          </a:xfrm>
          <a:prstGeom prst="rect">
            <a:avLst/>
          </a:prstGeom>
          <a:noFill/>
          <a:ln w="31750" algn="ctr">
            <a:solidFill>
              <a:schemeClr val="tx1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pPr>
              <a:lnSpc>
                <a:spcPct val="110000"/>
              </a:lnSpc>
            </a:pPr>
            <a:endParaRPr lang="en-ZA"/>
          </a:p>
        </p:txBody>
      </p:sp>
      <p:sp>
        <p:nvSpPr>
          <p:cNvPr id="108" name="Rectangle 107"/>
          <p:cNvSpPr>
            <a:spLocks noChangeArrowheads="1"/>
          </p:cNvSpPr>
          <p:nvPr/>
        </p:nvSpPr>
        <p:spPr bwMode="auto">
          <a:xfrm>
            <a:off x="2682875" y="3697288"/>
            <a:ext cx="273050" cy="211137"/>
          </a:xfrm>
          <a:prstGeom prst="rect">
            <a:avLst/>
          </a:prstGeom>
          <a:noFill/>
          <a:ln w="31750" algn="ctr">
            <a:solidFill>
              <a:schemeClr val="tx1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pPr>
              <a:lnSpc>
                <a:spcPct val="110000"/>
              </a:lnSpc>
            </a:pPr>
            <a:endParaRPr lang="en-ZA"/>
          </a:p>
        </p:txBody>
      </p:sp>
      <p:sp>
        <p:nvSpPr>
          <p:cNvPr id="109" name="Oval 108"/>
          <p:cNvSpPr>
            <a:spLocks noChangeArrowheads="1"/>
          </p:cNvSpPr>
          <p:nvPr/>
        </p:nvSpPr>
        <p:spPr bwMode="auto">
          <a:xfrm>
            <a:off x="7970838" y="3733800"/>
            <a:ext cx="166687" cy="168275"/>
          </a:xfrm>
          <a:prstGeom prst="ellipse">
            <a:avLst/>
          </a:prstGeom>
          <a:solidFill>
            <a:schemeClr val="tx1"/>
          </a:solidFill>
          <a:ln w="31750" algn="ctr">
            <a:solidFill>
              <a:schemeClr val="tx1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pPr>
              <a:lnSpc>
                <a:spcPct val="110000"/>
              </a:lnSpc>
            </a:pPr>
            <a:endParaRPr lang="en-ZA"/>
          </a:p>
        </p:txBody>
      </p:sp>
      <p:sp>
        <p:nvSpPr>
          <p:cNvPr id="110" name="Oval 109"/>
          <p:cNvSpPr>
            <a:spLocks noChangeArrowheads="1"/>
          </p:cNvSpPr>
          <p:nvPr/>
        </p:nvSpPr>
        <p:spPr bwMode="auto">
          <a:xfrm>
            <a:off x="579438" y="3733800"/>
            <a:ext cx="166687" cy="168275"/>
          </a:xfrm>
          <a:prstGeom prst="ellipse">
            <a:avLst/>
          </a:prstGeom>
          <a:solidFill>
            <a:schemeClr val="tx1"/>
          </a:solidFill>
          <a:ln w="31750" algn="ctr">
            <a:solidFill>
              <a:schemeClr val="tx1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pPr>
              <a:lnSpc>
                <a:spcPct val="110000"/>
              </a:lnSpc>
            </a:pPr>
            <a:endParaRPr lang="en-ZA"/>
          </a:p>
        </p:txBody>
      </p:sp>
      <p:sp>
        <p:nvSpPr>
          <p:cNvPr id="111" name="Rectangle 19"/>
          <p:cNvSpPr>
            <a:spLocks noChangeArrowheads="1"/>
          </p:cNvSpPr>
          <p:nvPr/>
        </p:nvSpPr>
        <p:spPr bwMode="auto">
          <a:xfrm>
            <a:off x="412750" y="3932238"/>
            <a:ext cx="7997825" cy="122237"/>
          </a:xfrm>
          <a:prstGeom prst="rect">
            <a:avLst/>
          </a:prstGeom>
          <a:gradFill rotWithShape="1">
            <a:gsLst>
              <a:gs pos="0">
                <a:srgbClr val="6D6D76"/>
              </a:gs>
              <a:gs pos="100000">
                <a:srgbClr val="EBEBFF"/>
              </a:gs>
            </a:gsLst>
            <a:lin ang="5400000" scaled="1"/>
          </a:gradFill>
          <a:ln w="15875" algn="ctr">
            <a:noFill/>
            <a:miter lim="800000"/>
            <a:headEnd/>
            <a:tailEnd type="none" w="lg" len="lg"/>
          </a:ln>
        </p:spPr>
        <p:txBody>
          <a:bodyPr wrap="none" lIns="90000" tIns="46800" rIns="90000" bIns="46800" anchor="ctr"/>
          <a:lstStyle/>
          <a:p>
            <a:pPr>
              <a:lnSpc>
                <a:spcPct val="110000"/>
              </a:lnSpc>
            </a:pPr>
            <a:endParaRPr lang="en-ZA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1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413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1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741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1000"/>
                                        <p:tgtEl>
                                          <p:spTgt spid="5932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93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1000"/>
                                        <p:tgtEl>
                                          <p:spTgt spid="5931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93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1000"/>
                                        <p:tgtEl>
                                          <p:spTgt spid="5933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93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1000"/>
                                        <p:tgtEl>
                                          <p:spTgt spid="5933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93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10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593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593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593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593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593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5" dur="1000"/>
                                        <p:tgtEl>
                                          <p:spTgt spid="5933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1381" grpId="0" animBg="1"/>
      <p:bldP spid="741383" grpId="0"/>
      <p:bldP spid="593196" grpId="0"/>
      <p:bldP spid="593197" grpId="0"/>
      <p:bldP spid="593198" grpId="0"/>
      <p:bldP spid="593199" grpId="0"/>
      <p:bldP spid="593200" grpId="0"/>
      <p:bldP spid="593345" grpId="0"/>
      <p:bldP spid="593346" grpId="0"/>
      <p:bldP spid="593347" grpId="0"/>
      <p:bldP spid="593348" grpId="0"/>
      <p:bldP spid="593349" grpId="0"/>
      <p:bldP spid="593351" grpId="0"/>
      <p:bldP spid="593352" grpId="0"/>
      <p:bldP spid="593353" grpId="0"/>
      <p:bldP spid="593354" grpId="0"/>
      <p:bldP spid="593355" grpId="0"/>
      <p:bldP spid="593356" grpId="0" animBg="1"/>
      <p:bldP spid="107" grpId="0" animBg="1"/>
      <p:bldP spid="108" grpId="0" animBg="1"/>
      <p:bldP spid="109" grpId="0" animBg="1"/>
      <p:bldP spid="110" grpId="0" animBg="1"/>
      <p:bldP spid="111" grpId="1" animBg="1"/>
    </p:bld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1425" name="Rectangle 3"/>
          <p:cNvSpPr>
            <a:spLocks noGrp="1" noChangeArrowheads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PHY1012F</a:t>
            </a:r>
          </a:p>
        </p:txBody>
      </p:sp>
      <p:sp>
        <p:nvSpPr>
          <p:cNvPr id="832514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9E1A9A68-8152-40EE-9C5B-83C18FB1F3B3}" type="slidenum">
              <a:rPr lang="en-US" smtClean="0">
                <a:latin typeface="Koala"/>
              </a:rPr>
              <a:pPr>
                <a:defRPr/>
              </a:pPr>
              <a:t>55</a:t>
            </a:fld>
            <a:endParaRPr lang="en-US" smtClean="0">
              <a:latin typeface="Koala"/>
            </a:endParaRPr>
          </a:p>
        </p:txBody>
      </p:sp>
      <p:sp>
        <p:nvSpPr>
          <p:cNvPr id="871427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179388" y="573088"/>
            <a:ext cx="8774112" cy="1766887"/>
          </a:xfrm>
        </p:spPr>
        <p:txBody>
          <a:bodyPr/>
          <a:lstStyle/>
          <a:p>
            <a:pPr lvl="1" indent="0" eaLnBrk="1" hangingPunct="1">
              <a:lnSpc>
                <a:spcPct val="100000"/>
              </a:lnSpc>
            </a:pPr>
            <a:r>
              <a:rPr lang="en-ZA" sz="2200" smtClean="0"/>
              <a:t>A student is running at a constant speed of 5 m</a:t>
            </a:r>
            <a:r>
              <a:rPr lang="en-ZA" sz="2200" smtClean="0">
                <a:sym typeface="Symbol" pitchFamily="18" charset="2"/>
              </a:rPr>
              <a:t>/</a:t>
            </a:r>
            <a:r>
              <a:rPr lang="en-ZA" sz="2200" smtClean="0"/>
              <a:t>s in an attempt to catch a Jammie Shuttle.  When she is 11 m from the bus, it pulls away with a constant acceleration of 1 m</a:t>
            </a:r>
            <a:r>
              <a:rPr lang="en-ZA" sz="2200" smtClean="0">
                <a:sym typeface="Symbol" pitchFamily="18" charset="2"/>
              </a:rPr>
              <a:t>/</a:t>
            </a:r>
            <a:r>
              <a:rPr lang="en-ZA" sz="2200" smtClean="0"/>
              <a:t>s</a:t>
            </a:r>
            <a:r>
              <a:rPr lang="en-ZA" sz="2200" baseline="30000" smtClean="0"/>
              <a:t>2</a:t>
            </a:r>
            <a:r>
              <a:rPr lang="en-ZA" sz="2200" smtClean="0"/>
              <a:t>.  </a:t>
            </a:r>
            <a:br>
              <a:rPr lang="en-ZA" sz="2200" smtClean="0"/>
            </a:br>
            <a:r>
              <a:rPr lang="en-ZA" sz="2200" smtClean="0"/>
              <a:t>From this point, how long does it take her to catch up to the bus if she keeps running with the same speed?</a:t>
            </a:r>
            <a:r>
              <a:rPr lang="en-US" sz="2200" smtClean="0"/>
              <a:t> </a:t>
            </a:r>
          </a:p>
        </p:txBody>
      </p:sp>
      <p:sp>
        <p:nvSpPr>
          <p:cNvPr id="871428" name="Rectangle 4"/>
          <p:cNvSpPr>
            <a:spLocks noChangeArrowheads="1"/>
          </p:cNvSpPr>
          <p:nvPr/>
        </p:nvSpPr>
        <p:spPr bwMode="auto">
          <a:xfrm>
            <a:off x="179388" y="2522538"/>
            <a:ext cx="8774112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SzPct val="80000"/>
              <a:buFont typeface="Arial" charset="0"/>
              <a:buNone/>
            </a:pPr>
            <a:r>
              <a:rPr lang="en-ZA" sz="2200">
                <a:solidFill>
                  <a:srgbClr val="000066"/>
                </a:solidFill>
              </a:rPr>
              <a:t>Graphical representation:</a:t>
            </a:r>
            <a:endParaRPr lang="en-US" sz="2200">
              <a:solidFill>
                <a:srgbClr val="000066"/>
              </a:solidFill>
            </a:endParaRPr>
          </a:p>
        </p:txBody>
      </p:sp>
      <p:sp>
        <p:nvSpPr>
          <p:cNvPr id="871429" name="Rectangle 87"/>
          <p:cNvSpPr>
            <a:spLocks noChangeArrowheads="1"/>
          </p:cNvSpPr>
          <p:nvPr/>
        </p:nvSpPr>
        <p:spPr bwMode="auto">
          <a:xfrm>
            <a:off x="4733925" y="2287588"/>
            <a:ext cx="1022350" cy="39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 indent="1588">
              <a:lnSpc>
                <a:spcPct val="110000"/>
              </a:lnSpc>
            </a:pPr>
            <a:r>
              <a:rPr lang="en-US" sz="1800" b="1" i="1">
                <a:solidFill>
                  <a:srgbClr val="000066"/>
                </a:solidFill>
                <a:latin typeface="Times New Roman" pitchFamily="18" charset="0"/>
              </a:rPr>
              <a:t>x </a:t>
            </a:r>
            <a:r>
              <a:rPr lang="en-US" sz="1800" b="1">
                <a:solidFill>
                  <a:srgbClr val="000066"/>
                </a:solidFill>
                <a:latin typeface="Times New Roman" pitchFamily="18" charset="0"/>
              </a:rPr>
              <a:t>(m)</a:t>
            </a:r>
            <a:endParaRPr lang="en-US" sz="1800" b="1" i="1">
              <a:solidFill>
                <a:srgbClr val="000066"/>
              </a:solidFill>
              <a:latin typeface="Times New Roman" pitchFamily="18" charset="0"/>
            </a:endParaRPr>
          </a:p>
        </p:txBody>
      </p:sp>
      <p:sp>
        <p:nvSpPr>
          <p:cNvPr id="871430" name="Rectangle 88"/>
          <p:cNvSpPr>
            <a:spLocks noChangeArrowheads="1"/>
          </p:cNvSpPr>
          <p:nvPr/>
        </p:nvSpPr>
        <p:spPr bwMode="auto">
          <a:xfrm>
            <a:off x="8202613" y="5691188"/>
            <a:ext cx="638175" cy="39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46800" rIns="0" bIns="46800">
            <a:spAutoFit/>
          </a:bodyPr>
          <a:lstStyle/>
          <a:p>
            <a:pPr marL="179388" lvl="1" indent="1588">
              <a:lnSpc>
                <a:spcPct val="110000"/>
              </a:lnSpc>
            </a:pPr>
            <a:r>
              <a:rPr lang="en-US" sz="1800" b="1" i="1">
                <a:solidFill>
                  <a:srgbClr val="000066"/>
                </a:solidFill>
                <a:latin typeface="Times New Roman" pitchFamily="18" charset="0"/>
              </a:rPr>
              <a:t>t  </a:t>
            </a:r>
            <a:r>
              <a:rPr lang="en-US" sz="1800" b="1">
                <a:solidFill>
                  <a:srgbClr val="000066"/>
                </a:solidFill>
                <a:latin typeface="Times New Roman" pitchFamily="18" charset="0"/>
              </a:rPr>
              <a:t>(s)</a:t>
            </a:r>
            <a:endParaRPr lang="en-US" sz="1800" b="1" i="1">
              <a:solidFill>
                <a:srgbClr val="000066"/>
              </a:solidFill>
              <a:latin typeface="Times New Roman" pitchFamily="18" charset="0"/>
            </a:endParaRPr>
          </a:p>
        </p:txBody>
      </p:sp>
      <p:sp>
        <p:nvSpPr>
          <p:cNvPr id="871431" name="Line 100"/>
          <p:cNvSpPr>
            <a:spLocks noChangeShapeType="1"/>
          </p:cNvSpPr>
          <p:nvPr/>
        </p:nvSpPr>
        <p:spPr bwMode="auto">
          <a:xfrm>
            <a:off x="5173663" y="5927725"/>
            <a:ext cx="0" cy="165100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grpSp>
        <p:nvGrpSpPr>
          <p:cNvPr id="871432" name="Group 144"/>
          <p:cNvGrpSpPr>
            <a:grpSpLocks/>
          </p:cNvGrpSpPr>
          <p:nvPr/>
        </p:nvGrpSpPr>
        <p:grpSpPr bwMode="auto">
          <a:xfrm>
            <a:off x="5027613" y="3319463"/>
            <a:ext cx="153987" cy="2606675"/>
            <a:chOff x="3175" y="1870"/>
            <a:chExt cx="89" cy="1863"/>
          </a:xfrm>
        </p:grpSpPr>
        <p:sp>
          <p:nvSpPr>
            <p:cNvPr id="871451" name="Line 107"/>
            <p:cNvSpPr>
              <a:spLocks noChangeShapeType="1"/>
            </p:cNvSpPr>
            <p:nvPr/>
          </p:nvSpPr>
          <p:spPr bwMode="auto">
            <a:xfrm>
              <a:off x="3175" y="3465"/>
              <a:ext cx="89" cy="0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871452" name="Line 108"/>
            <p:cNvSpPr>
              <a:spLocks noChangeShapeType="1"/>
            </p:cNvSpPr>
            <p:nvPr/>
          </p:nvSpPr>
          <p:spPr bwMode="auto">
            <a:xfrm>
              <a:off x="3175" y="3200"/>
              <a:ext cx="89" cy="0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871453" name="Line 109"/>
            <p:cNvSpPr>
              <a:spLocks noChangeShapeType="1"/>
            </p:cNvSpPr>
            <p:nvPr/>
          </p:nvSpPr>
          <p:spPr bwMode="auto">
            <a:xfrm>
              <a:off x="3175" y="2671"/>
              <a:ext cx="89" cy="0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871454" name="Line 110"/>
            <p:cNvSpPr>
              <a:spLocks noChangeShapeType="1"/>
            </p:cNvSpPr>
            <p:nvPr/>
          </p:nvSpPr>
          <p:spPr bwMode="auto">
            <a:xfrm>
              <a:off x="3175" y="2936"/>
              <a:ext cx="89" cy="0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871455" name="Line 111"/>
            <p:cNvSpPr>
              <a:spLocks noChangeShapeType="1"/>
            </p:cNvSpPr>
            <p:nvPr/>
          </p:nvSpPr>
          <p:spPr bwMode="auto">
            <a:xfrm>
              <a:off x="3175" y="3733"/>
              <a:ext cx="89" cy="0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871456" name="Line 112"/>
            <p:cNvSpPr>
              <a:spLocks noChangeShapeType="1"/>
            </p:cNvSpPr>
            <p:nvPr/>
          </p:nvSpPr>
          <p:spPr bwMode="auto">
            <a:xfrm>
              <a:off x="3175" y="2398"/>
              <a:ext cx="89" cy="0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871457" name="Line 113"/>
            <p:cNvSpPr>
              <a:spLocks noChangeShapeType="1"/>
            </p:cNvSpPr>
            <p:nvPr/>
          </p:nvSpPr>
          <p:spPr bwMode="auto">
            <a:xfrm>
              <a:off x="3175" y="2133"/>
              <a:ext cx="89" cy="0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871458" name="Line 115"/>
            <p:cNvSpPr>
              <a:spLocks noChangeShapeType="1"/>
            </p:cNvSpPr>
            <p:nvPr/>
          </p:nvSpPr>
          <p:spPr bwMode="auto">
            <a:xfrm>
              <a:off x="3175" y="1870"/>
              <a:ext cx="89" cy="0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</p:grpSp>
      <p:sp>
        <p:nvSpPr>
          <p:cNvPr id="871433" name="Line 124"/>
          <p:cNvSpPr>
            <a:spLocks noChangeShapeType="1"/>
          </p:cNvSpPr>
          <p:nvPr/>
        </p:nvSpPr>
        <p:spPr bwMode="auto">
          <a:xfrm flipV="1">
            <a:off x="5175250" y="2635250"/>
            <a:ext cx="4763" cy="3395663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871434" name="Line 125"/>
          <p:cNvSpPr>
            <a:spLocks noChangeShapeType="1"/>
          </p:cNvSpPr>
          <p:nvPr/>
        </p:nvSpPr>
        <p:spPr bwMode="auto">
          <a:xfrm>
            <a:off x="5000625" y="5926138"/>
            <a:ext cx="3284538" cy="1587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595080" name="Freeform 136"/>
          <p:cNvSpPr>
            <a:spLocks/>
          </p:cNvSpPr>
          <p:nvPr/>
        </p:nvSpPr>
        <p:spPr bwMode="auto">
          <a:xfrm>
            <a:off x="5192713" y="3224213"/>
            <a:ext cx="2801937" cy="1887537"/>
          </a:xfrm>
          <a:custGeom>
            <a:avLst/>
            <a:gdLst>
              <a:gd name="T0" fmla="*/ 0 w 1765"/>
              <a:gd name="T1" fmla="*/ 2147483647 h 1189"/>
              <a:gd name="T2" fmla="*/ 2147483647 w 1765"/>
              <a:gd name="T3" fmla="*/ 0 h 1189"/>
              <a:gd name="T4" fmla="*/ 0 60000 65536"/>
              <a:gd name="T5" fmla="*/ 0 60000 65536"/>
              <a:gd name="T6" fmla="*/ 0 w 1765"/>
              <a:gd name="T7" fmla="*/ 0 h 1189"/>
              <a:gd name="T8" fmla="*/ 1765 w 1765"/>
              <a:gd name="T9" fmla="*/ 1189 h 1189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765" h="1189">
                <a:moveTo>
                  <a:pt x="0" y="1189"/>
                </a:moveTo>
                <a:cubicBezTo>
                  <a:pt x="768" y="1189"/>
                  <a:pt x="1573" y="354"/>
                  <a:pt x="1765" y="0"/>
                </a:cubicBezTo>
              </a:path>
            </a:pathLst>
          </a:custGeom>
          <a:noFill/>
          <a:ln w="31750">
            <a:solidFill>
              <a:srgbClr val="3366FF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595081" name="Line 137"/>
          <p:cNvSpPr>
            <a:spLocks noChangeShapeType="1"/>
          </p:cNvSpPr>
          <p:nvPr/>
        </p:nvSpPr>
        <p:spPr bwMode="auto">
          <a:xfrm flipV="1">
            <a:off x="5181600" y="3292475"/>
            <a:ext cx="2824163" cy="2627313"/>
          </a:xfrm>
          <a:prstGeom prst="line">
            <a:avLst/>
          </a:prstGeom>
          <a:noFill/>
          <a:ln w="31750">
            <a:solidFill>
              <a:srgbClr val="3366FF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595082" name="Rectangle 138"/>
          <p:cNvSpPr>
            <a:spLocks noChangeArrowheads="1"/>
          </p:cNvSpPr>
          <p:nvPr/>
        </p:nvSpPr>
        <p:spPr bwMode="auto">
          <a:xfrm>
            <a:off x="5222875" y="4600575"/>
            <a:ext cx="647700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 indent="1588">
              <a:lnSpc>
                <a:spcPct val="110000"/>
              </a:lnSpc>
            </a:pPr>
            <a:r>
              <a:rPr lang="en-US" sz="2400" b="1">
                <a:solidFill>
                  <a:srgbClr val="000066"/>
                </a:solidFill>
                <a:latin typeface="Times New Roman" pitchFamily="18" charset="0"/>
              </a:rPr>
              <a:t>J</a:t>
            </a:r>
          </a:p>
        </p:txBody>
      </p:sp>
      <p:sp>
        <p:nvSpPr>
          <p:cNvPr id="595083" name="Rectangle 139"/>
          <p:cNvSpPr>
            <a:spLocks noChangeArrowheads="1"/>
          </p:cNvSpPr>
          <p:nvPr/>
        </p:nvSpPr>
        <p:spPr bwMode="auto">
          <a:xfrm>
            <a:off x="5553075" y="5278438"/>
            <a:ext cx="647700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 indent="1588">
              <a:lnSpc>
                <a:spcPct val="110000"/>
              </a:lnSpc>
            </a:pPr>
            <a:r>
              <a:rPr lang="en-US" sz="2400" b="1">
                <a:solidFill>
                  <a:srgbClr val="000066"/>
                </a:solidFill>
                <a:latin typeface="Times New Roman" pitchFamily="18" charset="0"/>
              </a:rPr>
              <a:t>W</a:t>
            </a:r>
          </a:p>
        </p:txBody>
      </p:sp>
      <p:sp>
        <p:nvSpPr>
          <p:cNvPr id="871439" name="Rectangle 140"/>
          <p:cNvSpPr>
            <a:spLocks noChangeArrowheads="1"/>
          </p:cNvSpPr>
          <p:nvPr/>
        </p:nvSpPr>
        <p:spPr bwMode="auto">
          <a:xfrm>
            <a:off x="4333875" y="5700713"/>
            <a:ext cx="64770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 indent="1588" algn="r">
              <a:lnSpc>
                <a:spcPct val="110000"/>
              </a:lnSpc>
            </a:pPr>
            <a:r>
              <a:rPr lang="en-US" sz="2000" b="1">
                <a:solidFill>
                  <a:srgbClr val="000066"/>
                </a:solidFill>
                <a:latin typeface="Times New Roman" pitchFamily="18" charset="0"/>
              </a:rPr>
              <a:t>0</a:t>
            </a:r>
          </a:p>
        </p:txBody>
      </p:sp>
      <p:sp>
        <p:nvSpPr>
          <p:cNvPr id="871440" name="Rectangle 141"/>
          <p:cNvSpPr>
            <a:spLocks noChangeArrowheads="1"/>
          </p:cNvSpPr>
          <p:nvPr/>
        </p:nvSpPr>
        <p:spPr bwMode="auto">
          <a:xfrm>
            <a:off x="4333875" y="4949825"/>
            <a:ext cx="64770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 indent="1588" algn="r">
              <a:lnSpc>
                <a:spcPct val="110000"/>
              </a:lnSpc>
            </a:pPr>
            <a:r>
              <a:rPr lang="en-US" sz="2000" b="1">
                <a:solidFill>
                  <a:srgbClr val="000066"/>
                </a:solidFill>
                <a:latin typeface="Times New Roman" pitchFamily="18" charset="0"/>
              </a:rPr>
              <a:t>10</a:t>
            </a:r>
          </a:p>
        </p:txBody>
      </p:sp>
      <p:sp>
        <p:nvSpPr>
          <p:cNvPr id="871441" name="Rectangle 142"/>
          <p:cNvSpPr>
            <a:spLocks noChangeArrowheads="1"/>
          </p:cNvSpPr>
          <p:nvPr/>
        </p:nvSpPr>
        <p:spPr bwMode="auto">
          <a:xfrm>
            <a:off x="4333875" y="4224338"/>
            <a:ext cx="64770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 indent="1588" algn="r">
              <a:lnSpc>
                <a:spcPct val="110000"/>
              </a:lnSpc>
            </a:pPr>
            <a:r>
              <a:rPr lang="en-US" sz="2000" b="1">
                <a:solidFill>
                  <a:srgbClr val="000066"/>
                </a:solidFill>
                <a:latin typeface="Times New Roman" pitchFamily="18" charset="0"/>
              </a:rPr>
              <a:t>20</a:t>
            </a:r>
          </a:p>
        </p:txBody>
      </p:sp>
      <p:sp>
        <p:nvSpPr>
          <p:cNvPr id="871442" name="Rectangle 143"/>
          <p:cNvSpPr>
            <a:spLocks noChangeArrowheads="1"/>
          </p:cNvSpPr>
          <p:nvPr/>
        </p:nvSpPr>
        <p:spPr bwMode="auto">
          <a:xfrm>
            <a:off x="4333875" y="3475038"/>
            <a:ext cx="64770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 indent="1588" algn="r">
              <a:lnSpc>
                <a:spcPct val="110000"/>
              </a:lnSpc>
            </a:pPr>
            <a:r>
              <a:rPr lang="en-US" sz="2000" b="1">
                <a:solidFill>
                  <a:srgbClr val="000066"/>
                </a:solidFill>
                <a:latin typeface="Times New Roman" pitchFamily="18" charset="0"/>
              </a:rPr>
              <a:t>30</a:t>
            </a:r>
          </a:p>
        </p:txBody>
      </p:sp>
      <p:sp>
        <p:nvSpPr>
          <p:cNvPr id="871443" name="Line 160"/>
          <p:cNvSpPr>
            <a:spLocks noChangeShapeType="1"/>
          </p:cNvSpPr>
          <p:nvPr/>
        </p:nvSpPr>
        <p:spPr bwMode="auto">
          <a:xfrm>
            <a:off x="5027613" y="2944813"/>
            <a:ext cx="153987" cy="0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871444" name="Rectangle 168"/>
          <p:cNvSpPr>
            <a:spLocks noChangeArrowheads="1"/>
          </p:cNvSpPr>
          <p:nvPr/>
        </p:nvSpPr>
        <p:spPr bwMode="auto">
          <a:xfrm>
            <a:off x="4333875" y="2725738"/>
            <a:ext cx="64770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 indent="1588" algn="r">
              <a:lnSpc>
                <a:spcPct val="110000"/>
              </a:lnSpc>
            </a:pPr>
            <a:r>
              <a:rPr lang="en-US" sz="2000" b="1">
                <a:solidFill>
                  <a:srgbClr val="000066"/>
                </a:solidFill>
                <a:latin typeface="Times New Roman" pitchFamily="18" charset="0"/>
              </a:rPr>
              <a:t>40</a:t>
            </a:r>
          </a:p>
        </p:txBody>
      </p:sp>
      <p:sp>
        <p:nvSpPr>
          <p:cNvPr id="595117" name="Line 173"/>
          <p:cNvSpPr>
            <a:spLocks noChangeShapeType="1"/>
          </p:cNvSpPr>
          <p:nvPr/>
        </p:nvSpPr>
        <p:spPr bwMode="auto">
          <a:xfrm flipV="1">
            <a:off x="6530975" y="4664075"/>
            <a:ext cx="0" cy="1227138"/>
          </a:xfrm>
          <a:prstGeom prst="line">
            <a:avLst/>
          </a:prstGeom>
          <a:noFill/>
          <a:ln w="22225">
            <a:solidFill>
              <a:schemeClr val="tx1"/>
            </a:solidFill>
            <a:prstDash val="dash"/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595118" name="Line 174"/>
          <p:cNvSpPr>
            <a:spLocks noChangeShapeType="1"/>
          </p:cNvSpPr>
          <p:nvPr/>
        </p:nvSpPr>
        <p:spPr bwMode="auto">
          <a:xfrm flipV="1">
            <a:off x="7856538" y="3409950"/>
            <a:ext cx="0" cy="2481263"/>
          </a:xfrm>
          <a:prstGeom prst="line">
            <a:avLst/>
          </a:prstGeom>
          <a:noFill/>
          <a:ln w="22225">
            <a:solidFill>
              <a:schemeClr val="tx1"/>
            </a:solidFill>
            <a:prstDash val="dash"/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595119" name="Line 175"/>
          <p:cNvSpPr>
            <a:spLocks noChangeShapeType="1"/>
          </p:cNvSpPr>
          <p:nvPr/>
        </p:nvSpPr>
        <p:spPr bwMode="auto">
          <a:xfrm rot="16200000" flipV="1">
            <a:off x="6511132" y="2115344"/>
            <a:ext cx="0" cy="2668587"/>
          </a:xfrm>
          <a:prstGeom prst="line">
            <a:avLst/>
          </a:prstGeom>
          <a:noFill/>
          <a:ln w="22225">
            <a:solidFill>
              <a:schemeClr val="tx1"/>
            </a:solidFill>
            <a:prstDash val="dash"/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595120" name="Line 176"/>
          <p:cNvSpPr>
            <a:spLocks noChangeShapeType="1"/>
          </p:cNvSpPr>
          <p:nvPr/>
        </p:nvSpPr>
        <p:spPr bwMode="auto">
          <a:xfrm rot="16200000" flipV="1">
            <a:off x="5842794" y="4015582"/>
            <a:ext cx="0" cy="1331912"/>
          </a:xfrm>
          <a:prstGeom prst="line">
            <a:avLst/>
          </a:prstGeom>
          <a:noFill/>
          <a:ln w="22225">
            <a:solidFill>
              <a:schemeClr val="tx1"/>
            </a:solidFill>
            <a:prstDash val="dash"/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595122" name="Line 178"/>
          <p:cNvSpPr>
            <a:spLocks noChangeShapeType="1"/>
          </p:cNvSpPr>
          <p:nvPr/>
        </p:nvSpPr>
        <p:spPr bwMode="auto">
          <a:xfrm flipV="1">
            <a:off x="5181600" y="3490913"/>
            <a:ext cx="2830513" cy="2428875"/>
          </a:xfrm>
          <a:prstGeom prst="line">
            <a:avLst/>
          </a:prstGeom>
          <a:noFill/>
          <a:ln w="31750">
            <a:solidFill>
              <a:srgbClr val="3366FF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595121" name="Line 177"/>
          <p:cNvSpPr>
            <a:spLocks noChangeShapeType="1"/>
          </p:cNvSpPr>
          <p:nvPr/>
        </p:nvSpPr>
        <p:spPr bwMode="auto">
          <a:xfrm flipV="1">
            <a:off x="5181600" y="3675063"/>
            <a:ext cx="2800350" cy="2244725"/>
          </a:xfrm>
          <a:prstGeom prst="line">
            <a:avLst/>
          </a:prstGeom>
          <a:noFill/>
          <a:ln w="31750">
            <a:solidFill>
              <a:srgbClr val="3366FF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5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0"/>
                                        <p:tgtEl>
                                          <p:spTgt spid="595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5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600"/>
                                        <p:tgtEl>
                                          <p:spTgt spid="595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5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0"/>
                                        <p:tgtEl>
                                          <p:spTgt spid="595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5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600"/>
                                        <p:tgtEl>
                                          <p:spTgt spid="595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500"/>
                                        <p:tgtEl>
                                          <p:spTgt spid="5950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5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500"/>
                                        <p:tgtEl>
                                          <p:spTgt spid="5950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5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5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3000"/>
                                        <p:tgtEl>
                                          <p:spTgt spid="595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5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95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3000"/>
                                        <p:tgtEl>
                                          <p:spTgt spid="59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1000"/>
                                        <p:tgtEl>
                                          <p:spTgt spid="5951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95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5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3000"/>
                                        <p:tgtEl>
                                          <p:spTgt spid="595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7" dur="1000"/>
                                        <p:tgtEl>
                                          <p:spTgt spid="5951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9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5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595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5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595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grpId="0" nodeType="with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5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595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grpId="0" nodeType="with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5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595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5080" grpId="0" animBg="1"/>
      <p:bldP spid="595081" grpId="0" animBg="1"/>
      <p:bldP spid="595081" grpId="1" animBg="1"/>
      <p:bldP spid="595081" grpId="2" animBg="1"/>
      <p:bldP spid="595082" grpId="0"/>
      <p:bldP spid="595083" grpId="0"/>
      <p:bldP spid="595083" grpId="1"/>
      <p:bldP spid="595083" grpId="2"/>
      <p:bldP spid="595117" grpId="0" animBg="1"/>
      <p:bldP spid="595118" grpId="0" animBg="1"/>
      <p:bldP spid="595119" grpId="0" animBg="1"/>
      <p:bldP spid="595120" grpId="0" animBg="1"/>
      <p:bldP spid="595122" grpId="0" animBg="1"/>
      <p:bldP spid="595122" grpId="1" animBg="1"/>
      <p:bldP spid="595121" grpId="0" animBg="1"/>
      <p:bldP spid="595121" grpId="1" animBg="1"/>
    </p:bld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3473" name="Rectangle 3"/>
          <p:cNvSpPr>
            <a:spLocks noGrp="1" noChangeArrowheads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PHY1012F</a:t>
            </a:r>
          </a:p>
        </p:txBody>
      </p:sp>
      <p:sp>
        <p:nvSpPr>
          <p:cNvPr id="834562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3285203-E07C-42EA-AA77-A9BDF0132C50}" type="slidenum">
              <a:rPr lang="en-US" smtClean="0">
                <a:latin typeface="Koala"/>
              </a:rPr>
              <a:pPr>
                <a:defRPr/>
              </a:pPr>
              <a:t>56</a:t>
            </a:fld>
            <a:endParaRPr lang="en-US" smtClean="0">
              <a:latin typeface="Koala"/>
            </a:endParaRPr>
          </a:p>
        </p:txBody>
      </p:sp>
      <p:sp>
        <p:nvSpPr>
          <p:cNvPr id="873475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179388" y="573088"/>
            <a:ext cx="8774112" cy="1766887"/>
          </a:xfrm>
        </p:spPr>
        <p:txBody>
          <a:bodyPr/>
          <a:lstStyle/>
          <a:p>
            <a:pPr lvl="1" indent="0" eaLnBrk="1" hangingPunct="1">
              <a:lnSpc>
                <a:spcPct val="100000"/>
              </a:lnSpc>
            </a:pPr>
            <a:r>
              <a:rPr lang="en-ZA" sz="2200" smtClean="0"/>
              <a:t>A student is running at a constant speed of 5 m</a:t>
            </a:r>
            <a:r>
              <a:rPr lang="en-ZA" sz="2200" smtClean="0">
                <a:sym typeface="Symbol" pitchFamily="18" charset="2"/>
              </a:rPr>
              <a:t>/</a:t>
            </a:r>
            <a:r>
              <a:rPr lang="en-ZA" sz="2200" smtClean="0"/>
              <a:t>s in an attempt to catch a Jammie Shuttle.  When she is 11 m from the bus, it pulls away with a constant acceleration of 1 m</a:t>
            </a:r>
            <a:r>
              <a:rPr lang="en-ZA" sz="2200" smtClean="0">
                <a:sym typeface="Symbol" pitchFamily="18" charset="2"/>
              </a:rPr>
              <a:t>/</a:t>
            </a:r>
            <a:r>
              <a:rPr lang="en-ZA" sz="2200" smtClean="0"/>
              <a:t>s</a:t>
            </a:r>
            <a:r>
              <a:rPr lang="en-ZA" sz="2200" baseline="30000" smtClean="0"/>
              <a:t>2</a:t>
            </a:r>
            <a:r>
              <a:rPr lang="en-ZA" sz="2200" smtClean="0"/>
              <a:t>.  </a:t>
            </a:r>
            <a:br>
              <a:rPr lang="en-ZA" sz="2200" smtClean="0"/>
            </a:br>
            <a:r>
              <a:rPr lang="en-ZA" sz="2200" smtClean="0"/>
              <a:t>From this point, how long does it take her to catch up to the bus if she keeps running with the same speed?</a:t>
            </a:r>
            <a:r>
              <a:rPr lang="en-US" sz="2200" smtClean="0"/>
              <a:t> </a:t>
            </a:r>
          </a:p>
        </p:txBody>
      </p:sp>
      <p:sp>
        <p:nvSpPr>
          <p:cNvPr id="873476" name="Rectangle 3"/>
          <p:cNvSpPr>
            <a:spLocks noChangeArrowheads="1"/>
          </p:cNvSpPr>
          <p:nvPr/>
        </p:nvSpPr>
        <p:spPr bwMode="auto">
          <a:xfrm>
            <a:off x="179388" y="2522538"/>
            <a:ext cx="8774112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SzPct val="80000"/>
              <a:buFont typeface="Arial" charset="0"/>
              <a:buNone/>
            </a:pPr>
            <a:r>
              <a:rPr lang="en-ZA" sz="2200">
                <a:solidFill>
                  <a:srgbClr val="000066"/>
                </a:solidFill>
              </a:rPr>
              <a:t>Mathematical representation:</a:t>
            </a:r>
            <a:endParaRPr lang="en-US" sz="2200">
              <a:solidFill>
                <a:srgbClr val="000066"/>
              </a:solidFill>
            </a:endParaRPr>
          </a:p>
        </p:txBody>
      </p:sp>
      <p:sp>
        <p:nvSpPr>
          <p:cNvPr id="597052" name="Rectangle 60"/>
          <p:cNvSpPr>
            <a:spLocks noChangeArrowheads="1"/>
          </p:cNvSpPr>
          <p:nvPr/>
        </p:nvSpPr>
        <p:spPr bwMode="auto">
          <a:xfrm>
            <a:off x="504825" y="3116263"/>
            <a:ext cx="4276725" cy="460375"/>
          </a:xfrm>
          <a:prstGeom prst="rect">
            <a:avLst/>
          </a:prstGeom>
          <a:noFill/>
          <a:ln w="31750" algn="ctr">
            <a:noFill/>
            <a:miter lim="800000"/>
            <a:headEnd/>
            <a:tailEnd type="none" w="lg" len="lg"/>
          </a:ln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10000"/>
              </a:lnSpc>
            </a:pPr>
            <a:r>
              <a:rPr lang="en-US" sz="2200" b="1">
                <a:solidFill>
                  <a:srgbClr val="000066"/>
                </a:solidFill>
                <a:latin typeface="Times New Roman" pitchFamily="18" charset="0"/>
              </a:rPr>
              <a:t>(</a:t>
            </a:r>
            <a:r>
              <a:rPr lang="en-US" sz="2200" b="1" i="1">
                <a:solidFill>
                  <a:srgbClr val="000066"/>
                </a:solidFill>
                <a:latin typeface="Times New Roman" pitchFamily="18" charset="0"/>
              </a:rPr>
              <a:t>x</a:t>
            </a:r>
            <a:r>
              <a:rPr lang="en-US" sz="2200" b="1" baseline="-25000">
                <a:solidFill>
                  <a:srgbClr val="000066"/>
                </a:solidFill>
                <a:latin typeface="Times New Roman" pitchFamily="18" charset="0"/>
              </a:rPr>
              <a:t>1</a:t>
            </a:r>
            <a:r>
              <a:rPr lang="en-US" sz="2200" b="1">
                <a:solidFill>
                  <a:srgbClr val="000066"/>
                </a:solidFill>
                <a:latin typeface="Times New Roman" pitchFamily="18" charset="0"/>
              </a:rPr>
              <a:t>)</a:t>
            </a:r>
            <a:r>
              <a:rPr lang="en-US" sz="2200" b="1" baseline="-25000">
                <a:solidFill>
                  <a:srgbClr val="000066"/>
                </a:solidFill>
                <a:latin typeface="Times New Roman" pitchFamily="18" charset="0"/>
              </a:rPr>
              <a:t>W</a:t>
            </a:r>
            <a:r>
              <a:rPr lang="en-US" sz="2200" b="1">
                <a:solidFill>
                  <a:srgbClr val="000066"/>
                </a:solidFill>
                <a:latin typeface="Times New Roman" pitchFamily="18" charset="0"/>
              </a:rPr>
              <a:t> = (</a:t>
            </a:r>
            <a:r>
              <a:rPr lang="en-US" sz="2200" b="1" i="1">
                <a:solidFill>
                  <a:srgbClr val="000066"/>
                </a:solidFill>
                <a:latin typeface="Times New Roman" pitchFamily="18" charset="0"/>
              </a:rPr>
              <a:t>x</a:t>
            </a:r>
            <a:r>
              <a:rPr lang="en-US" sz="2200" b="1" baseline="-25000">
                <a:solidFill>
                  <a:srgbClr val="000066"/>
                </a:solidFill>
                <a:latin typeface="Times New Roman" pitchFamily="18" charset="0"/>
              </a:rPr>
              <a:t>0</a:t>
            </a:r>
            <a:r>
              <a:rPr lang="en-US" sz="2200" b="1">
                <a:solidFill>
                  <a:srgbClr val="000066"/>
                </a:solidFill>
                <a:latin typeface="Times New Roman" pitchFamily="18" charset="0"/>
              </a:rPr>
              <a:t>)</a:t>
            </a:r>
            <a:r>
              <a:rPr lang="en-US" sz="2200" b="1" baseline="-25000">
                <a:solidFill>
                  <a:srgbClr val="000066"/>
                </a:solidFill>
                <a:latin typeface="Times New Roman" pitchFamily="18" charset="0"/>
              </a:rPr>
              <a:t>W</a:t>
            </a:r>
            <a:r>
              <a:rPr lang="en-US" sz="2200" b="1">
                <a:solidFill>
                  <a:srgbClr val="000066"/>
                </a:solidFill>
                <a:latin typeface="Times New Roman" pitchFamily="18" charset="0"/>
              </a:rPr>
              <a:t> + (</a:t>
            </a:r>
            <a:r>
              <a:rPr lang="en-US" sz="2200" b="1" i="1">
                <a:solidFill>
                  <a:srgbClr val="000066"/>
                </a:solidFill>
                <a:latin typeface="Times New Roman" pitchFamily="18" charset="0"/>
              </a:rPr>
              <a:t>v</a:t>
            </a:r>
            <a:r>
              <a:rPr lang="en-US" sz="2200" b="1" baseline="-25000">
                <a:solidFill>
                  <a:srgbClr val="000066"/>
                </a:solidFill>
                <a:latin typeface="Times New Roman" pitchFamily="18" charset="0"/>
              </a:rPr>
              <a:t>0</a:t>
            </a:r>
            <a:r>
              <a:rPr lang="en-US" sz="2200" b="1" i="1" baseline="-25000">
                <a:solidFill>
                  <a:srgbClr val="000066"/>
                </a:solidFill>
                <a:latin typeface="Times New Roman" pitchFamily="18" charset="0"/>
              </a:rPr>
              <a:t>x</a:t>
            </a:r>
            <a:r>
              <a:rPr lang="en-US" sz="2200" b="1">
                <a:solidFill>
                  <a:srgbClr val="000066"/>
                </a:solidFill>
                <a:latin typeface="Times New Roman" pitchFamily="18" charset="0"/>
              </a:rPr>
              <a:t>)</a:t>
            </a:r>
            <a:r>
              <a:rPr lang="en-US" sz="2200" b="1" baseline="-25000">
                <a:solidFill>
                  <a:srgbClr val="000066"/>
                </a:solidFill>
                <a:latin typeface="Times New Roman" pitchFamily="18" charset="0"/>
              </a:rPr>
              <a:t>W</a:t>
            </a:r>
            <a:r>
              <a:rPr lang="en-US" sz="2200" b="1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sz="2200" b="1" i="1">
                <a:solidFill>
                  <a:srgbClr val="000066"/>
                </a:solidFill>
                <a:latin typeface="Times New Roman" pitchFamily="18" charset="0"/>
              </a:rPr>
              <a:t>t</a:t>
            </a:r>
            <a:r>
              <a:rPr lang="en-US" sz="2200" b="1">
                <a:solidFill>
                  <a:srgbClr val="000066"/>
                </a:solidFill>
                <a:latin typeface="Times New Roman" pitchFamily="18" charset="0"/>
              </a:rPr>
              <a:t> + ½ (</a:t>
            </a:r>
            <a:r>
              <a:rPr lang="en-US" sz="2200" b="1" i="1">
                <a:solidFill>
                  <a:srgbClr val="000066"/>
                </a:solidFill>
                <a:latin typeface="Times New Roman" pitchFamily="18" charset="0"/>
              </a:rPr>
              <a:t>a</a:t>
            </a:r>
            <a:r>
              <a:rPr lang="en-US" sz="2200" b="1" i="1" baseline="-25000">
                <a:solidFill>
                  <a:srgbClr val="000066"/>
                </a:solidFill>
                <a:latin typeface="Times New Roman" pitchFamily="18" charset="0"/>
              </a:rPr>
              <a:t>x</a:t>
            </a:r>
            <a:r>
              <a:rPr lang="en-US" sz="2200" b="1">
                <a:solidFill>
                  <a:srgbClr val="000066"/>
                </a:solidFill>
                <a:latin typeface="Times New Roman" pitchFamily="18" charset="0"/>
              </a:rPr>
              <a:t>)</a:t>
            </a:r>
            <a:r>
              <a:rPr lang="en-US" sz="2200" b="1" baseline="-25000">
                <a:solidFill>
                  <a:srgbClr val="000066"/>
                </a:solidFill>
                <a:latin typeface="Times New Roman" pitchFamily="18" charset="0"/>
              </a:rPr>
              <a:t>W</a:t>
            </a:r>
            <a:r>
              <a:rPr lang="en-US" sz="2200" b="1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sz="2200" b="1" i="1">
                <a:solidFill>
                  <a:srgbClr val="000066"/>
                </a:solidFill>
                <a:latin typeface="Times New Roman" pitchFamily="18" charset="0"/>
              </a:rPr>
              <a:t>t</a:t>
            </a:r>
            <a:r>
              <a:rPr lang="en-US" sz="2200" b="1" baseline="30000">
                <a:solidFill>
                  <a:srgbClr val="000066"/>
                </a:solidFill>
                <a:latin typeface="Times New Roman" pitchFamily="18" charset="0"/>
              </a:rPr>
              <a:t>2</a:t>
            </a:r>
            <a:endParaRPr lang="en-US" sz="2200" b="1">
              <a:solidFill>
                <a:srgbClr val="000066"/>
              </a:solidFill>
              <a:latin typeface="Times New Roman" pitchFamily="18" charset="0"/>
            </a:endParaRPr>
          </a:p>
        </p:txBody>
      </p:sp>
      <p:sp>
        <p:nvSpPr>
          <p:cNvPr id="597053" name="Rectangle 61"/>
          <p:cNvSpPr>
            <a:spLocks noChangeArrowheads="1"/>
          </p:cNvSpPr>
          <p:nvPr/>
        </p:nvSpPr>
        <p:spPr bwMode="auto">
          <a:xfrm>
            <a:off x="504825" y="3644900"/>
            <a:ext cx="3895725" cy="460375"/>
          </a:xfrm>
          <a:prstGeom prst="rect">
            <a:avLst/>
          </a:prstGeom>
          <a:noFill/>
          <a:ln w="31750" algn="ctr">
            <a:noFill/>
            <a:miter lim="800000"/>
            <a:headEnd/>
            <a:tailEnd type="none" w="lg" len="lg"/>
          </a:ln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10000"/>
              </a:lnSpc>
            </a:pPr>
            <a:r>
              <a:rPr lang="en-US" sz="2200" b="1">
                <a:solidFill>
                  <a:srgbClr val="000066"/>
                </a:solidFill>
                <a:latin typeface="Times New Roman" pitchFamily="18" charset="0"/>
              </a:rPr>
              <a:t>(</a:t>
            </a:r>
            <a:r>
              <a:rPr lang="en-US" sz="2200" b="1" i="1">
                <a:solidFill>
                  <a:srgbClr val="000066"/>
                </a:solidFill>
                <a:latin typeface="Times New Roman" pitchFamily="18" charset="0"/>
              </a:rPr>
              <a:t>x</a:t>
            </a:r>
            <a:r>
              <a:rPr lang="en-US" sz="2200" b="1" baseline="-25000">
                <a:solidFill>
                  <a:srgbClr val="000066"/>
                </a:solidFill>
                <a:latin typeface="Times New Roman" pitchFamily="18" charset="0"/>
              </a:rPr>
              <a:t>1</a:t>
            </a:r>
            <a:r>
              <a:rPr lang="en-US" sz="2200" b="1">
                <a:solidFill>
                  <a:srgbClr val="000066"/>
                </a:solidFill>
                <a:latin typeface="Times New Roman" pitchFamily="18" charset="0"/>
              </a:rPr>
              <a:t>)</a:t>
            </a:r>
            <a:r>
              <a:rPr lang="en-US" sz="2200" b="1" baseline="-25000">
                <a:solidFill>
                  <a:srgbClr val="000066"/>
                </a:solidFill>
                <a:latin typeface="Times New Roman" pitchFamily="18" charset="0"/>
              </a:rPr>
              <a:t>J</a:t>
            </a:r>
            <a:r>
              <a:rPr lang="en-US" sz="2200" b="1">
                <a:solidFill>
                  <a:srgbClr val="000066"/>
                </a:solidFill>
                <a:latin typeface="Times New Roman" pitchFamily="18" charset="0"/>
              </a:rPr>
              <a:t> = (</a:t>
            </a:r>
            <a:r>
              <a:rPr lang="en-US" sz="2200" b="1" i="1">
                <a:solidFill>
                  <a:srgbClr val="000066"/>
                </a:solidFill>
                <a:latin typeface="Times New Roman" pitchFamily="18" charset="0"/>
              </a:rPr>
              <a:t>x</a:t>
            </a:r>
            <a:r>
              <a:rPr lang="en-US" sz="2200" b="1" baseline="-25000">
                <a:solidFill>
                  <a:srgbClr val="000066"/>
                </a:solidFill>
                <a:latin typeface="Times New Roman" pitchFamily="18" charset="0"/>
              </a:rPr>
              <a:t>0</a:t>
            </a:r>
            <a:r>
              <a:rPr lang="en-US" sz="2200" b="1">
                <a:solidFill>
                  <a:srgbClr val="000066"/>
                </a:solidFill>
                <a:latin typeface="Times New Roman" pitchFamily="18" charset="0"/>
              </a:rPr>
              <a:t>)</a:t>
            </a:r>
            <a:r>
              <a:rPr lang="en-US" sz="2200" b="1" baseline="-25000">
                <a:solidFill>
                  <a:srgbClr val="000066"/>
                </a:solidFill>
                <a:latin typeface="Times New Roman" pitchFamily="18" charset="0"/>
              </a:rPr>
              <a:t>J</a:t>
            </a:r>
            <a:r>
              <a:rPr lang="en-US" sz="2200" b="1">
                <a:solidFill>
                  <a:srgbClr val="000066"/>
                </a:solidFill>
                <a:latin typeface="Times New Roman" pitchFamily="18" charset="0"/>
              </a:rPr>
              <a:t> + (</a:t>
            </a:r>
            <a:r>
              <a:rPr lang="en-US" sz="2200" b="1" i="1">
                <a:solidFill>
                  <a:srgbClr val="000066"/>
                </a:solidFill>
                <a:latin typeface="Times New Roman" pitchFamily="18" charset="0"/>
              </a:rPr>
              <a:t>v</a:t>
            </a:r>
            <a:r>
              <a:rPr lang="en-US" sz="2200" b="1" baseline="-25000">
                <a:solidFill>
                  <a:srgbClr val="000066"/>
                </a:solidFill>
                <a:latin typeface="Times New Roman" pitchFamily="18" charset="0"/>
              </a:rPr>
              <a:t>0</a:t>
            </a:r>
            <a:r>
              <a:rPr lang="en-US" sz="2200" b="1" i="1" baseline="-25000">
                <a:solidFill>
                  <a:srgbClr val="000066"/>
                </a:solidFill>
                <a:latin typeface="Times New Roman" pitchFamily="18" charset="0"/>
              </a:rPr>
              <a:t>x</a:t>
            </a:r>
            <a:r>
              <a:rPr lang="en-US" sz="2200" b="1">
                <a:solidFill>
                  <a:srgbClr val="000066"/>
                </a:solidFill>
                <a:latin typeface="Times New Roman" pitchFamily="18" charset="0"/>
              </a:rPr>
              <a:t>)</a:t>
            </a:r>
            <a:r>
              <a:rPr lang="en-US" sz="2200" b="1" baseline="-25000">
                <a:solidFill>
                  <a:srgbClr val="000066"/>
                </a:solidFill>
                <a:latin typeface="Times New Roman" pitchFamily="18" charset="0"/>
              </a:rPr>
              <a:t>J</a:t>
            </a:r>
            <a:r>
              <a:rPr lang="en-US" sz="2200" b="1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sz="2200" b="1" i="1">
                <a:solidFill>
                  <a:srgbClr val="000066"/>
                </a:solidFill>
                <a:latin typeface="Times New Roman" pitchFamily="18" charset="0"/>
              </a:rPr>
              <a:t>t</a:t>
            </a:r>
            <a:r>
              <a:rPr lang="en-US" sz="2200" b="1">
                <a:solidFill>
                  <a:srgbClr val="000066"/>
                </a:solidFill>
                <a:latin typeface="Times New Roman" pitchFamily="18" charset="0"/>
              </a:rPr>
              <a:t> + ½ (</a:t>
            </a:r>
            <a:r>
              <a:rPr lang="en-US" sz="2200" b="1" i="1">
                <a:solidFill>
                  <a:srgbClr val="000066"/>
                </a:solidFill>
                <a:latin typeface="Times New Roman" pitchFamily="18" charset="0"/>
              </a:rPr>
              <a:t>a</a:t>
            </a:r>
            <a:r>
              <a:rPr lang="en-US" sz="2200" b="1" i="1" baseline="-25000">
                <a:solidFill>
                  <a:srgbClr val="000066"/>
                </a:solidFill>
                <a:latin typeface="Times New Roman" pitchFamily="18" charset="0"/>
              </a:rPr>
              <a:t>x</a:t>
            </a:r>
            <a:r>
              <a:rPr lang="en-US" sz="2200" b="1">
                <a:solidFill>
                  <a:srgbClr val="000066"/>
                </a:solidFill>
                <a:latin typeface="Times New Roman" pitchFamily="18" charset="0"/>
              </a:rPr>
              <a:t>)</a:t>
            </a:r>
            <a:r>
              <a:rPr lang="en-US" sz="2200" b="1" baseline="-25000">
                <a:solidFill>
                  <a:srgbClr val="000066"/>
                </a:solidFill>
                <a:latin typeface="Times New Roman" pitchFamily="18" charset="0"/>
              </a:rPr>
              <a:t>J</a:t>
            </a:r>
            <a:r>
              <a:rPr lang="en-US" sz="2200" b="1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sz="2200" b="1" i="1">
                <a:solidFill>
                  <a:srgbClr val="000066"/>
                </a:solidFill>
                <a:latin typeface="Times New Roman" pitchFamily="18" charset="0"/>
              </a:rPr>
              <a:t>t</a:t>
            </a:r>
            <a:r>
              <a:rPr lang="en-US" sz="2200" b="1" baseline="30000">
                <a:solidFill>
                  <a:srgbClr val="000066"/>
                </a:solidFill>
                <a:latin typeface="Times New Roman" pitchFamily="18" charset="0"/>
              </a:rPr>
              <a:t>2</a:t>
            </a:r>
            <a:endParaRPr lang="en-US" sz="2200" b="1">
              <a:solidFill>
                <a:srgbClr val="000066"/>
              </a:solidFill>
              <a:latin typeface="Times New Roman" pitchFamily="18" charset="0"/>
            </a:endParaRPr>
          </a:p>
        </p:txBody>
      </p:sp>
      <p:sp>
        <p:nvSpPr>
          <p:cNvPr id="597054" name="Rectangle 62"/>
          <p:cNvSpPr>
            <a:spLocks noChangeArrowheads="1"/>
          </p:cNvSpPr>
          <p:nvPr/>
        </p:nvSpPr>
        <p:spPr bwMode="auto">
          <a:xfrm>
            <a:off x="504825" y="4267200"/>
            <a:ext cx="5724525" cy="460375"/>
          </a:xfrm>
          <a:prstGeom prst="rect">
            <a:avLst/>
          </a:prstGeom>
          <a:noFill/>
          <a:ln w="31750" algn="ctr">
            <a:noFill/>
            <a:miter lim="800000"/>
            <a:headEnd/>
            <a:tailEnd type="none" w="lg" len="lg"/>
          </a:ln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10000"/>
              </a:lnSpc>
            </a:pPr>
            <a:r>
              <a:rPr lang="en-US" sz="2200">
                <a:solidFill>
                  <a:srgbClr val="000066"/>
                </a:solidFill>
              </a:rPr>
              <a:t>She catches the shuttle when </a:t>
            </a:r>
            <a:r>
              <a:rPr lang="en-US" sz="2200" b="1">
                <a:solidFill>
                  <a:srgbClr val="000066"/>
                </a:solidFill>
                <a:latin typeface="Times New Roman" pitchFamily="18" charset="0"/>
              </a:rPr>
              <a:t> (</a:t>
            </a:r>
            <a:r>
              <a:rPr lang="en-US" sz="2200" b="1" i="1">
                <a:solidFill>
                  <a:srgbClr val="000066"/>
                </a:solidFill>
                <a:latin typeface="Times New Roman" pitchFamily="18" charset="0"/>
              </a:rPr>
              <a:t>x</a:t>
            </a:r>
            <a:r>
              <a:rPr lang="en-US" sz="2200" b="1" baseline="-25000">
                <a:solidFill>
                  <a:srgbClr val="000066"/>
                </a:solidFill>
                <a:latin typeface="Times New Roman" pitchFamily="18" charset="0"/>
              </a:rPr>
              <a:t>1</a:t>
            </a:r>
            <a:r>
              <a:rPr lang="en-US" sz="2200" b="1">
                <a:solidFill>
                  <a:srgbClr val="000066"/>
                </a:solidFill>
                <a:latin typeface="Times New Roman" pitchFamily="18" charset="0"/>
              </a:rPr>
              <a:t>)</a:t>
            </a:r>
            <a:r>
              <a:rPr lang="en-US" sz="2200" b="1" baseline="-25000">
                <a:solidFill>
                  <a:srgbClr val="000066"/>
                </a:solidFill>
                <a:latin typeface="Times New Roman" pitchFamily="18" charset="0"/>
              </a:rPr>
              <a:t>W</a:t>
            </a:r>
            <a:r>
              <a:rPr lang="en-US" sz="2200" b="1">
                <a:solidFill>
                  <a:srgbClr val="000066"/>
                </a:solidFill>
                <a:latin typeface="Times New Roman" pitchFamily="18" charset="0"/>
              </a:rPr>
              <a:t> = (</a:t>
            </a:r>
            <a:r>
              <a:rPr lang="en-US" sz="2200" b="1" i="1">
                <a:solidFill>
                  <a:srgbClr val="000066"/>
                </a:solidFill>
                <a:latin typeface="Times New Roman" pitchFamily="18" charset="0"/>
              </a:rPr>
              <a:t>x</a:t>
            </a:r>
            <a:r>
              <a:rPr lang="en-US" sz="2200" b="1" baseline="-25000">
                <a:solidFill>
                  <a:srgbClr val="000066"/>
                </a:solidFill>
                <a:latin typeface="Times New Roman" pitchFamily="18" charset="0"/>
              </a:rPr>
              <a:t>1</a:t>
            </a:r>
            <a:r>
              <a:rPr lang="en-US" sz="2200" b="1">
                <a:solidFill>
                  <a:srgbClr val="000066"/>
                </a:solidFill>
                <a:latin typeface="Times New Roman" pitchFamily="18" charset="0"/>
              </a:rPr>
              <a:t>)</a:t>
            </a:r>
            <a:r>
              <a:rPr lang="en-US" sz="2200" b="1" baseline="-25000">
                <a:solidFill>
                  <a:srgbClr val="000066"/>
                </a:solidFill>
                <a:latin typeface="Times New Roman" pitchFamily="18" charset="0"/>
              </a:rPr>
              <a:t>J</a:t>
            </a:r>
            <a:endParaRPr lang="en-US" sz="2200" b="1">
              <a:solidFill>
                <a:srgbClr val="000066"/>
              </a:solidFill>
              <a:latin typeface="Times New Roman" pitchFamily="18" charset="0"/>
            </a:endParaRPr>
          </a:p>
        </p:txBody>
      </p:sp>
      <p:sp>
        <p:nvSpPr>
          <p:cNvPr id="597056" name="Rectangle 64"/>
          <p:cNvSpPr>
            <a:spLocks noChangeArrowheads="1"/>
          </p:cNvSpPr>
          <p:nvPr/>
        </p:nvSpPr>
        <p:spPr bwMode="auto">
          <a:xfrm>
            <a:off x="504825" y="4767263"/>
            <a:ext cx="2284413" cy="460375"/>
          </a:xfrm>
          <a:prstGeom prst="rect">
            <a:avLst/>
          </a:prstGeom>
          <a:noFill/>
          <a:ln w="31750" algn="ctr">
            <a:noFill/>
            <a:miter lim="800000"/>
            <a:headEnd/>
            <a:tailEnd type="none" w="lg" len="lg"/>
          </a:ln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10000"/>
              </a:lnSpc>
            </a:pPr>
            <a:r>
              <a:rPr lang="en-US" sz="2200">
                <a:solidFill>
                  <a:srgbClr val="000066"/>
                </a:solidFill>
              </a:rPr>
              <a:t>i.e.  </a:t>
            </a:r>
            <a:r>
              <a:rPr lang="en-US" sz="2200" b="1">
                <a:solidFill>
                  <a:srgbClr val="000066"/>
                </a:solidFill>
                <a:latin typeface="Times New Roman" pitchFamily="18" charset="0"/>
              </a:rPr>
              <a:t> 5</a:t>
            </a:r>
            <a:r>
              <a:rPr lang="en-US" sz="2200" b="1" i="1">
                <a:solidFill>
                  <a:srgbClr val="000066"/>
                </a:solidFill>
                <a:latin typeface="Times New Roman" pitchFamily="18" charset="0"/>
              </a:rPr>
              <a:t>t</a:t>
            </a:r>
            <a:r>
              <a:rPr lang="en-US" sz="2200" b="1">
                <a:solidFill>
                  <a:srgbClr val="000066"/>
                </a:solidFill>
                <a:latin typeface="Times New Roman" pitchFamily="18" charset="0"/>
              </a:rPr>
              <a:t> = 11 + ½</a:t>
            </a:r>
            <a:r>
              <a:rPr lang="en-US" sz="2200" b="1" i="1">
                <a:solidFill>
                  <a:srgbClr val="000066"/>
                </a:solidFill>
                <a:latin typeface="Times New Roman" pitchFamily="18" charset="0"/>
              </a:rPr>
              <a:t>t</a:t>
            </a:r>
            <a:r>
              <a:rPr lang="en-US" sz="2200" b="1" baseline="30000">
                <a:solidFill>
                  <a:srgbClr val="000066"/>
                </a:solidFill>
                <a:latin typeface="Times New Roman" pitchFamily="18" charset="0"/>
              </a:rPr>
              <a:t>2</a:t>
            </a:r>
          </a:p>
        </p:txBody>
      </p:sp>
      <p:sp>
        <p:nvSpPr>
          <p:cNvPr id="597057" name="Rectangle 65"/>
          <p:cNvSpPr>
            <a:spLocks noChangeArrowheads="1"/>
          </p:cNvSpPr>
          <p:nvPr/>
        </p:nvSpPr>
        <p:spPr bwMode="auto">
          <a:xfrm>
            <a:off x="1141413" y="5273675"/>
            <a:ext cx="2076450" cy="460375"/>
          </a:xfrm>
          <a:prstGeom prst="rect">
            <a:avLst/>
          </a:prstGeom>
          <a:noFill/>
          <a:ln w="31750" algn="ctr">
            <a:noFill/>
            <a:miter lim="800000"/>
            <a:headEnd/>
            <a:tailEnd type="none" w="lg" len="lg"/>
          </a:ln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10000"/>
              </a:lnSpc>
            </a:pPr>
            <a:r>
              <a:rPr lang="en-US" sz="2200" b="1">
                <a:solidFill>
                  <a:srgbClr val="000066"/>
                </a:solidFill>
                <a:latin typeface="Times New Roman" pitchFamily="18" charset="0"/>
              </a:rPr>
              <a:t>½</a:t>
            </a:r>
            <a:r>
              <a:rPr lang="en-US" sz="2200" b="1" i="1">
                <a:solidFill>
                  <a:srgbClr val="000066"/>
                </a:solidFill>
                <a:latin typeface="Times New Roman" pitchFamily="18" charset="0"/>
              </a:rPr>
              <a:t>t</a:t>
            </a:r>
            <a:r>
              <a:rPr lang="en-US" sz="2200" b="1" baseline="30000">
                <a:solidFill>
                  <a:srgbClr val="000066"/>
                </a:solidFill>
                <a:latin typeface="Times New Roman" pitchFamily="18" charset="0"/>
              </a:rPr>
              <a:t>2</a:t>
            </a:r>
            <a:r>
              <a:rPr lang="en-US" sz="2200" b="1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sz="22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en-US" sz="2200" b="1">
                <a:solidFill>
                  <a:srgbClr val="000066"/>
                </a:solidFill>
                <a:latin typeface="Times New Roman" pitchFamily="18" charset="0"/>
              </a:rPr>
              <a:t>5</a:t>
            </a:r>
            <a:r>
              <a:rPr lang="en-US" sz="2200" b="1" i="1">
                <a:solidFill>
                  <a:srgbClr val="000066"/>
                </a:solidFill>
                <a:latin typeface="Times New Roman" pitchFamily="18" charset="0"/>
              </a:rPr>
              <a:t>t</a:t>
            </a:r>
            <a:r>
              <a:rPr lang="en-US" sz="2200" b="1">
                <a:solidFill>
                  <a:srgbClr val="000066"/>
                </a:solidFill>
                <a:latin typeface="Times New Roman" pitchFamily="18" charset="0"/>
              </a:rPr>
              <a:t> + 11 = 0</a:t>
            </a:r>
          </a:p>
        </p:txBody>
      </p:sp>
      <p:sp>
        <p:nvSpPr>
          <p:cNvPr id="597058" name="Rectangle 66"/>
          <p:cNvSpPr>
            <a:spLocks noChangeArrowheads="1"/>
          </p:cNvSpPr>
          <p:nvPr/>
        </p:nvSpPr>
        <p:spPr bwMode="auto">
          <a:xfrm>
            <a:off x="1049338" y="5802313"/>
            <a:ext cx="3427412" cy="460375"/>
          </a:xfrm>
          <a:prstGeom prst="rect">
            <a:avLst/>
          </a:prstGeom>
          <a:noFill/>
          <a:ln w="31750" algn="ctr">
            <a:noFill/>
            <a:miter lim="800000"/>
            <a:headEnd/>
            <a:tailEnd type="none" w="lg" len="lg"/>
          </a:ln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10000"/>
              </a:lnSpc>
            </a:pPr>
            <a:r>
              <a:rPr lang="en-US" sz="2200" b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 </a:t>
            </a:r>
            <a:r>
              <a:rPr lang="en-US" sz="2200" b="1" i="1" u="sng">
                <a:solidFill>
                  <a:srgbClr val="000066"/>
                </a:solidFill>
                <a:latin typeface="Times New Roman" pitchFamily="18" charset="0"/>
              </a:rPr>
              <a:t>t</a:t>
            </a:r>
            <a:r>
              <a:rPr lang="en-US" sz="2200" b="1" u="sng">
                <a:solidFill>
                  <a:srgbClr val="000066"/>
                </a:solidFill>
                <a:latin typeface="Times New Roman" pitchFamily="18" charset="0"/>
              </a:rPr>
              <a:t> = 3.3 s</a:t>
            </a:r>
            <a:r>
              <a:rPr lang="en-US" sz="2200" b="1">
                <a:solidFill>
                  <a:srgbClr val="000066"/>
                </a:solidFill>
                <a:latin typeface="Times New Roman" pitchFamily="18" charset="0"/>
              </a:rPr>
              <a:t>     </a:t>
            </a:r>
            <a:r>
              <a:rPr lang="en-US" sz="2200">
                <a:solidFill>
                  <a:srgbClr val="000066"/>
                </a:solidFill>
              </a:rPr>
              <a:t>or</a:t>
            </a:r>
            <a:r>
              <a:rPr lang="en-US" sz="2200" b="1">
                <a:solidFill>
                  <a:srgbClr val="000066"/>
                </a:solidFill>
                <a:latin typeface="Times New Roman" pitchFamily="18" charset="0"/>
              </a:rPr>
              <a:t>      </a:t>
            </a:r>
            <a:r>
              <a:rPr lang="en-US" sz="2200" b="1" i="1" u="sng">
                <a:solidFill>
                  <a:srgbClr val="000066"/>
                </a:solidFill>
                <a:latin typeface="Times New Roman" pitchFamily="18" charset="0"/>
              </a:rPr>
              <a:t>t</a:t>
            </a:r>
            <a:r>
              <a:rPr lang="en-US" sz="2200" b="1" u="sng">
                <a:solidFill>
                  <a:srgbClr val="000066"/>
                </a:solidFill>
                <a:latin typeface="Times New Roman" pitchFamily="18" charset="0"/>
              </a:rPr>
              <a:t> = 6.7 s</a:t>
            </a:r>
            <a:r>
              <a:rPr lang="en-US" sz="2200" b="1">
                <a:solidFill>
                  <a:srgbClr val="000066"/>
                </a:solidFill>
                <a:latin typeface="Times New Roman" pitchFamily="18" charset="0"/>
              </a:rPr>
              <a:t> </a:t>
            </a:r>
          </a:p>
        </p:txBody>
      </p:sp>
      <p:sp>
        <p:nvSpPr>
          <p:cNvPr id="597059" name="Rectangle 67"/>
          <p:cNvSpPr>
            <a:spLocks noChangeArrowheads="1"/>
          </p:cNvSpPr>
          <p:nvPr/>
        </p:nvSpPr>
        <p:spPr bwMode="auto">
          <a:xfrm>
            <a:off x="5056188" y="2481263"/>
            <a:ext cx="3222625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SzPct val="80000"/>
              <a:buFont typeface="Arial" charset="0"/>
              <a:buNone/>
            </a:pPr>
            <a:r>
              <a:rPr lang="en-US" sz="2400" b="1" i="1">
                <a:solidFill>
                  <a:srgbClr val="000066"/>
                </a:solidFill>
                <a:latin typeface="Times New Roman" pitchFamily="18" charset="0"/>
              </a:rPr>
              <a:t>s</a:t>
            </a:r>
            <a:r>
              <a:rPr lang="en-US" sz="2400" b="1" baseline="-25000">
                <a:solidFill>
                  <a:srgbClr val="000066"/>
                </a:solidFill>
                <a:latin typeface="Times New Roman" pitchFamily="18" charset="0"/>
              </a:rPr>
              <a:t>f</a:t>
            </a:r>
            <a:r>
              <a:rPr lang="en-US" sz="2400" b="1" i="1">
                <a:solidFill>
                  <a:srgbClr val="000066"/>
                </a:solidFill>
                <a:latin typeface="Times New Roman" pitchFamily="18" charset="0"/>
              </a:rPr>
              <a:t> = s</a:t>
            </a:r>
            <a:r>
              <a:rPr lang="en-US" sz="2400" b="1" baseline="-25000">
                <a:solidFill>
                  <a:srgbClr val="000066"/>
                </a:solidFill>
                <a:latin typeface="Times New Roman" pitchFamily="18" charset="0"/>
              </a:rPr>
              <a:t>i</a:t>
            </a:r>
            <a:r>
              <a:rPr lang="en-US" sz="2400" b="1" i="1">
                <a:solidFill>
                  <a:srgbClr val="000066"/>
                </a:solidFill>
                <a:latin typeface="Times New Roman" pitchFamily="18" charset="0"/>
              </a:rPr>
              <a:t> + </a:t>
            </a:r>
            <a:r>
              <a:rPr lang="en-ZA" sz="2200" b="1" i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v</a:t>
            </a:r>
            <a:r>
              <a:rPr lang="en-ZA" sz="2200" b="1" baseline="-25000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i</a:t>
            </a:r>
            <a:r>
              <a:rPr lang="en-ZA" sz="2200" b="1" i="1" baseline="-25000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s</a:t>
            </a:r>
            <a:r>
              <a:rPr lang="en-ZA" sz="2200" b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</a:t>
            </a:r>
            <a:r>
              <a:rPr lang="en-ZA" sz="2200" b="1" i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t</a:t>
            </a:r>
            <a:r>
              <a:rPr lang="en-ZA" sz="2200" b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 + ½</a:t>
            </a:r>
            <a:r>
              <a:rPr lang="en-ZA" sz="2200" b="1" i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a</a:t>
            </a:r>
            <a:r>
              <a:rPr lang="en-ZA" sz="2200" b="1" i="1" baseline="-25000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s</a:t>
            </a:r>
            <a:r>
              <a:rPr lang="en-ZA" sz="2200" b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(</a:t>
            </a:r>
            <a:r>
              <a:rPr lang="en-ZA" sz="2200" b="1" i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t</a:t>
            </a:r>
            <a:r>
              <a:rPr lang="en-ZA" sz="2200" b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)</a:t>
            </a:r>
            <a:r>
              <a:rPr lang="en-ZA" sz="2200" b="1" baseline="30000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2</a:t>
            </a:r>
            <a:endParaRPr lang="en-US" sz="2200" b="1" baseline="30000">
              <a:solidFill>
                <a:srgbClr val="000066"/>
              </a:solidFill>
              <a:latin typeface="Times New Roman" pitchFamily="18" charset="0"/>
              <a:sym typeface="Symbol" pitchFamily="18" charset="2"/>
            </a:endParaRPr>
          </a:p>
        </p:txBody>
      </p:sp>
      <p:sp>
        <p:nvSpPr>
          <p:cNvPr id="597060" name="Rectangle 68"/>
          <p:cNvSpPr>
            <a:spLocks noChangeArrowheads="1"/>
          </p:cNvSpPr>
          <p:nvPr/>
        </p:nvSpPr>
        <p:spPr bwMode="auto">
          <a:xfrm>
            <a:off x="5084763" y="2484438"/>
            <a:ext cx="3136900" cy="561975"/>
          </a:xfrm>
          <a:prstGeom prst="rect">
            <a:avLst/>
          </a:prstGeom>
          <a:noFill/>
          <a:ln w="25400" algn="ctr">
            <a:solidFill>
              <a:srgbClr val="FF0000"/>
            </a:solidFill>
            <a:miter lim="800000"/>
            <a:headEnd/>
            <a:tailEnd/>
          </a:ln>
        </p:spPr>
        <p:txBody>
          <a:bodyPr wrap="none" lIns="90000" tIns="46800" rIns="90000" bIns="46800" anchor="ctr"/>
          <a:lstStyle/>
          <a:p>
            <a:pPr>
              <a:lnSpc>
                <a:spcPct val="110000"/>
              </a:lnSpc>
            </a:pPr>
            <a:endParaRPr lang="en-ZA"/>
          </a:p>
        </p:txBody>
      </p:sp>
      <p:sp>
        <p:nvSpPr>
          <p:cNvPr id="597061" name="Rectangle 69"/>
          <p:cNvSpPr>
            <a:spLocks noChangeArrowheads="1"/>
          </p:cNvSpPr>
          <p:nvPr/>
        </p:nvSpPr>
        <p:spPr bwMode="auto">
          <a:xfrm>
            <a:off x="4802188" y="3111500"/>
            <a:ext cx="2660650" cy="460375"/>
          </a:xfrm>
          <a:prstGeom prst="rect">
            <a:avLst/>
          </a:prstGeom>
          <a:noFill/>
          <a:ln w="31750" algn="ctr">
            <a:noFill/>
            <a:miter lim="800000"/>
            <a:headEnd/>
            <a:tailEnd type="none" w="lg" len="lg"/>
          </a:ln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10000"/>
              </a:lnSpc>
            </a:pPr>
            <a:r>
              <a:rPr lang="en-US" sz="2200" b="1">
                <a:solidFill>
                  <a:srgbClr val="000066"/>
                </a:solidFill>
                <a:latin typeface="Times New Roman" pitchFamily="18" charset="0"/>
              </a:rPr>
              <a:t>= 0 + 5</a:t>
            </a:r>
            <a:r>
              <a:rPr lang="en-US" sz="2200" b="1" i="1">
                <a:solidFill>
                  <a:srgbClr val="000066"/>
                </a:solidFill>
                <a:latin typeface="Times New Roman" pitchFamily="18" charset="0"/>
              </a:rPr>
              <a:t>t</a:t>
            </a:r>
            <a:r>
              <a:rPr lang="en-US" sz="2200" b="1">
                <a:solidFill>
                  <a:srgbClr val="000066"/>
                </a:solidFill>
                <a:latin typeface="Times New Roman" pitchFamily="18" charset="0"/>
              </a:rPr>
              <a:t> + (½ </a:t>
            </a:r>
            <a:r>
              <a:rPr lang="en-US" sz="2200" b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 0  </a:t>
            </a:r>
            <a:r>
              <a:rPr lang="en-US" sz="2200" b="1" i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t</a:t>
            </a:r>
            <a:r>
              <a:rPr lang="en-US" sz="2200" b="1" baseline="30000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2</a:t>
            </a:r>
            <a:r>
              <a:rPr lang="en-US" sz="2200" b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)</a:t>
            </a:r>
          </a:p>
        </p:txBody>
      </p:sp>
      <p:sp>
        <p:nvSpPr>
          <p:cNvPr id="597062" name="Rectangle 70"/>
          <p:cNvSpPr>
            <a:spLocks noChangeArrowheads="1"/>
          </p:cNvSpPr>
          <p:nvPr/>
        </p:nvSpPr>
        <p:spPr bwMode="auto">
          <a:xfrm>
            <a:off x="7394575" y="3116263"/>
            <a:ext cx="627063" cy="460375"/>
          </a:xfrm>
          <a:prstGeom prst="rect">
            <a:avLst/>
          </a:prstGeom>
          <a:noFill/>
          <a:ln w="31750" algn="ctr">
            <a:noFill/>
            <a:miter lim="800000"/>
            <a:headEnd/>
            <a:tailEnd type="none" w="lg" len="lg"/>
          </a:ln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10000"/>
              </a:lnSpc>
            </a:pPr>
            <a:r>
              <a:rPr lang="en-US" sz="2200" b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= </a:t>
            </a:r>
            <a:r>
              <a:rPr lang="en-US" sz="2200" b="1">
                <a:solidFill>
                  <a:srgbClr val="000066"/>
                </a:solidFill>
                <a:latin typeface="Times New Roman" pitchFamily="18" charset="0"/>
              </a:rPr>
              <a:t>5</a:t>
            </a:r>
            <a:r>
              <a:rPr lang="en-US" sz="2200" b="1" i="1">
                <a:solidFill>
                  <a:srgbClr val="000066"/>
                </a:solidFill>
                <a:latin typeface="Times New Roman" pitchFamily="18" charset="0"/>
              </a:rPr>
              <a:t>t</a:t>
            </a:r>
          </a:p>
        </p:txBody>
      </p:sp>
      <p:sp>
        <p:nvSpPr>
          <p:cNvPr id="597063" name="Rectangle 71"/>
          <p:cNvSpPr>
            <a:spLocks noChangeArrowheads="1"/>
          </p:cNvSpPr>
          <p:nvPr/>
        </p:nvSpPr>
        <p:spPr bwMode="auto">
          <a:xfrm>
            <a:off x="4645025" y="3640138"/>
            <a:ext cx="2800350" cy="460375"/>
          </a:xfrm>
          <a:prstGeom prst="rect">
            <a:avLst/>
          </a:prstGeom>
          <a:noFill/>
          <a:ln w="31750" algn="ctr">
            <a:noFill/>
            <a:miter lim="800000"/>
            <a:headEnd/>
            <a:tailEnd type="none" w="lg" len="lg"/>
          </a:ln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10000"/>
              </a:lnSpc>
            </a:pPr>
            <a:r>
              <a:rPr lang="en-US" sz="2200" b="1">
                <a:solidFill>
                  <a:srgbClr val="000066"/>
                </a:solidFill>
                <a:latin typeface="Times New Roman" pitchFamily="18" charset="0"/>
              </a:rPr>
              <a:t>= 11 + 0</a:t>
            </a:r>
            <a:r>
              <a:rPr lang="en-US" sz="2200" b="1" i="1">
                <a:solidFill>
                  <a:srgbClr val="000066"/>
                </a:solidFill>
                <a:latin typeface="Times New Roman" pitchFamily="18" charset="0"/>
              </a:rPr>
              <a:t>t</a:t>
            </a:r>
            <a:r>
              <a:rPr lang="en-US" sz="2200" b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 </a:t>
            </a:r>
            <a:r>
              <a:rPr lang="en-US" sz="2200" b="1">
                <a:solidFill>
                  <a:srgbClr val="000066"/>
                </a:solidFill>
                <a:latin typeface="Times New Roman" pitchFamily="18" charset="0"/>
              </a:rPr>
              <a:t>+ (½ </a:t>
            </a:r>
            <a:r>
              <a:rPr lang="en-US" sz="2200" b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</a:t>
            </a:r>
            <a:r>
              <a:rPr lang="en-US" sz="2200" b="1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sz="2200" b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1  </a:t>
            </a:r>
            <a:r>
              <a:rPr lang="en-US" sz="2200" b="1" i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t</a:t>
            </a:r>
            <a:r>
              <a:rPr lang="en-US" sz="2200" b="1" baseline="30000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2</a:t>
            </a:r>
            <a:r>
              <a:rPr lang="en-US" sz="2200" b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)</a:t>
            </a:r>
            <a:endParaRPr lang="en-US" sz="2200" b="1">
              <a:solidFill>
                <a:srgbClr val="000066"/>
              </a:solidFill>
              <a:latin typeface="Times New Roman" pitchFamily="18" charset="0"/>
            </a:endParaRPr>
          </a:p>
        </p:txBody>
      </p:sp>
      <p:sp>
        <p:nvSpPr>
          <p:cNvPr id="597064" name="Rectangle 72"/>
          <p:cNvSpPr>
            <a:spLocks noChangeArrowheads="1"/>
          </p:cNvSpPr>
          <p:nvPr/>
        </p:nvSpPr>
        <p:spPr bwMode="auto">
          <a:xfrm>
            <a:off x="7373938" y="3644900"/>
            <a:ext cx="1370012" cy="460375"/>
          </a:xfrm>
          <a:prstGeom prst="rect">
            <a:avLst/>
          </a:prstGeom>
          <a:noFill/>
          <a:ln w="31750" algn="ctr">
            <a:noFill/>
            <a:miter lim="800000"/>
            <a:headEnd/>
            <a:tailEnd type="none" w="lg" len="lg"/>
          </a:ln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10000"/>
              </a:lnSpc>
            </a:pPr>
            <a:r>
              <a:rPr lang="en-US" sz="2200" b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= </a:t>
            </a:r>
            <a:r>
              <a:rPr lang="en-US" sz="2200" b="1">
                <a:solidFill>
                  <a:srgbClr val="000066"/>
                </a:solidFill>
                <a:latin typeface="Times New Roman" pitchFamily="18" charset="0"/>
              </a:rPr>
              <a:t>11 + ½</a:t>
            </a:r>
            <a:r>
              <a:rPr lang="en-US" sz="2200" b="1" i="1">
                <a:solidFill>
                  <a:srgbClr val="000066"/>
                </a:solidFill>
                <a:latin typeface="Times New Roman" pitchFamily="18" charset="0"/>
              </a:rPr>
              <a:t>t</a:t>
            </a:r>
            <a:r>
              <a:rPr lang="en-US" sz="2200" b="1" baseline="30000">
                <a:solidFill>
                  <a:srgbClr val="000066"/>
                </a:solidFill>
                <a:latin typeface="Times New Roman" pitchFamily="18" charset="0"/>
              </a:rPr>
              <a:t>2</a:t>
            </a:r>
            <a:endParaRPr lang="en-US" sz="2200" b="1">
              <a:solidFill>
                <a:srgbClr val="000066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7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7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5970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7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7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7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7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7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7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7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7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7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7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7052" grpId="0"/>
      <p:bldP spid="597053" grpId="0"/>
      <p:bldP spid="597054" grpId="0"/>
      <p:bldP spid="597056" grpId="0"/>
      <p:bldP spid="597057" grpId="0"/>
      <p:bldP spid="597058" grpId="0"/>
      <p:bldP spid="597059" grpId="0"/>
      <p:bldP spid="597060" grpId="0" animBg="1"/>
      <p:bldP spid="597061" grpId="0"/>
      <p:bldP spid="597062" grpId="0"/>
      <p:bldP spid="597063" grpId="0"/>
      <p:bldP spid="597064" grpId="0"/>
    </p:bld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4695" name="Rectangle 3"/>
          <p:cNvSpPr>
            <a:spLocks noGrp="1" noChangeArrowheads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PHY1012F</a:t>
            </a:r>
          </a:p>
        </p:txBody>
      </p:sp>
      <p:sp>
        <p:nvSpPr>
          <p:cNvPr id="754696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mtClean="0"/>
              <a:t>FREE FALL</a:t>
            </a:r>
          </a:p>
        </p:txBody>
      </p:sp>
      <p:sp>
        <p:nvSpPr>
          <p:cNvPr id="75469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79388" y="1343025"/>
            <a:ext cx="8774112" cy="895350"/>
          </a:xfrm>
        </p:spPr>
        <p:txBody>
          <a:bodyPr/>
          <a:lstStyle/>
          <a:p>
            <a:pPr lvl="1" indent="0" eaLnBrk="1" hangingPunct="1"/>
            <a:r>
              <a:rPr lang="en-US" smtClean="0"/>
              <a:t>The motion of a body moving under the influence of gravity only, and no other forces, is called </a:t>
            </a:r>
            <a:r>
              <a:rPr lang="en-US" smtClean="0">
                <a:solidFill>
                  <a:srgbClr val="FF0000"/>
                </a:solidFill>
              </a:rPr>
              <a:t>free fall</a:t>
            </a:r>
            <a:r>
              <a:rPr lang="en-US" smtClean="0"/>
              <a:t>.</a:t>
            </a:r>
          </a:p>
        </p:txBody>
      </p:sp>
      <p:sp>
        <p:nvSpPr>
          <p:cNvPr id="555012" name="Rectangle 4"/>
          <p:cNvSpPr>
            <a:spLocks noChangeArrowheads="1"/>
          </p:cNvSpPr>
          <p:nvPr/>
        </p:nvSpPr>
        <p:spPr bwMode="auto">
          <a:xfrm>
            <a:off x="179388" y="2281238"/>
            <a:ext cx="8774112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SzPct val="80000"/>
              <a:buFont typeface="Arial" charset="0"/>
              <a:buNone/>
            </a:pPr>
            <a:r>
              <a:rPr lang="en-US" sz="2400">
                <a:solidFill>
                  <a:srgbClr val="000066"/>
                </a:solidFill>
              </a:rPr>
              <a:t>(We often ignore air resistance for slow-moving, massive objects.)</a:t>
            </a:r>
          </a:p>
        </p:txBody>
      </p:sp>
      <p:sp>
        <p:nvSpPr>
          <p:cNvPr id="555013" name="Rectangle 5"/>
          <p:cNvSpPr>
            <a:spLocks noChangeArrowheads="1"/>
          </p:cNvSpPr>
          <p:nvPr/>
        </p:nvSpPr>
        <p:spPr bwMode="auto">
          <a:xfrm>
            <a:off x="179388" y="3230563"/>
            <a:ext cx="8774112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SzPct val="80000"/>
              <a:buFont typeface="Arial" charset="0"/>
              <a:buNone/>
            </a:pPr>
            <a:r>
              <a:rPr lang="en-US" sz="2400">
                <a:solidFill>
                  <a:srgbClr val="000066"/>
                </a:solidFill>
              </a:rPr>
              <a:t>Consequently…</a:t>
            </a:r>
          </a:p>
        </p:txBody>
      </p:sp>
      <p:sp>
        <p:nvSpPr>
          <p:cNvPr id="555014" name="Rectangle 6"/>
          <p:cNvSpPr>
            <a:spLocks noChangeArrowheads="1"/>
          </p:cNvSpPr>
          <p:nvPr/>
        </p:nvSpPr>
        <p:spPr bwMode="auto">
          <a:xfrm>
            <a:off x="179388" y="3746500"/>
            <a:ext cx="7004050" cy="1181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714375" lvl="2" indent="-355600">
              <a:lnSpc>
                <a:spcPct val="110000"/>
              </a:lnSpc>
              <a:buFontTx/>
              <a:buBlip>
                <a:blip r:embed="rId4"/>
              </a:buBlip>
            </a:pPr>
            <a:r>
              <a:rPr lang="en-US" sz="2200">
                <a:solidFill>
                  <a:srgbClr val="000066"/>
                </a:solidFill>
              </a:rPr>
              <a:t>Two objects dropped from the same height in the absence of air resistance will hit the ground simultaneously, at the same speed.</a:t>
            </a:r>
          </a:p>
        </p:txBody>
      </p:sp>
      <p:graphicFrame>
        <p:nvGraphicFramePr>
          <p:cNvPr id="16" name="Object 4"/>
          <p:cNvGraphicFramePr>
            <a:graphicFrameLocks noChangeAspect="1"/>
          </p:cNvGraphicFramePr>
          <p:nvPr/>
        </p:nvGraphicFramePr>
        <p:xfrm>
          <a:off x="4129088" y="5486400"/>
          <a:ext cx="8382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4698" name="Equation" r:id="rId5" imgW="838200" imgH="368300" progId="Equation.DSMT4">
                  <p:embed/>
                </p:oleObj>
              </mc:Choice>
              <mc:Fallback>
                <p:oleObj name="Equation" r:id="rId5" imgW="838200" imgH="3683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29088" y="5486400"/>
                        <a:ext cx="838200" cy="368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Rectangle 6"/>
          <p:cNvSpPr>
            <a:spLocks noChangeArrowheads="1"/>
          </p:cNvSpPr>
          <p:nvPr/>
        </p:nvSpPr>
        <p:spPr bwMode="auto">
          <a:xfrm>
            <a:off x="179388" y="5043488"/>
            <a:ext cx="7004050" cy="808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714375" lvl="2" indent="-355600">
              <a:lnSpc>
                <a:spcPct val="110000"/>
              </a:lnSpc>
              <a:buFontTx/>
              <a:buBlip>
                <a:blip r:embed="rId4"/>
              </a:buBlip>
            </a:pPr>
            <a:r>
              <a:rPr lang="en-US" sz="2200">
                <a:solidFill>
                  <a:srgbClr val="000066"/>
                </a:solidFill>
              </a:rPr>
              <a:t>Any two objects in free fall experience </a:t>
            </a:r>
            <a:br>
              <a:rPr lang="en-US" sz="2200">
                <a:solidFill>
                  <a:srgbClr val="000066"/>
                </a:solidFill>
              </a:rPr>
            </a:br>
            <a:r>
              <a:rPr lang="en-US" sz="2200">
                <a:solidFill>
                  <a:srgbClr val="000066"/>
                </a:solidFill>
              </a:rPr>
              <a:t>the same acceleration,             . </a:t>
            </a:r>
          </a:p>
        </p:txBody>
      </p:sp>
      <p:sp>
        <p:nvSpPr>
          <p:cNvPr id="838658" name="Slide Number Placeholder 4"/>
          <p:cNvSpPr txBox="1">
            <a:spLocks noGrp="1"/>
          </p:cNvSpPr>
          <p:nvPr/>
        </p:nvSpPr>
        <p:spPr bwMode="auto">
          <a:xfrm>
            <a:off x="8064500" y="6381750"/>
            <a:ext cx="946150" cy="339725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fld id="{DB522CD7-E1E3-4E60-8DA4-078F099BE494}" type="slidenum">
              <a:rPr lang="en-US" sz="1400" b="1">
                <a:solidFill>
                  <a:srgbClr val="5F5F5F"/>
                </a:solidFill>
                <a:latin typeface="Koala"/>
                <a:cs typeface="+mn-cs"/>
              </a:rPr>
              <a:pPr algn="r">
                <a:defRPr/>
              </a:pPr>
              <a:t>57</a:t>
            </a:fld>
            <a:endParaRPr lang="en-US" sz="1400" b="1">
              <a:solidFill>
                <a:srgbClr val="5F5F5F"/>
              </a:solidFill>
              <a:latin typeface="Koal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5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50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50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5012" grpId="0"/>
      <p:bldP spid="555013" grpId="0"/>
      <p:bldP spid="17" grpId="0"/>
    </p:bld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7569" name="Rectangle 3"/>
          <p:cNvSpPr>
            <a:spLocks noGrp="1" noChangeArrowheads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PHY1012F</a:t>
            </a:r>
          </a:p>
        </p:txBody>
      </p:sp>
      <p:sp>
        <p:nvSpPr>
          <p:cNvPr id="838658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13A48BA8-14D9-4A6A-B581-76B0F34F2E40}" type="slidenum">
              <a:rPr lang="en-US" smtClean="0">
                <a:latin typeface="Koala"/>
              </a:rPr>
              <a:pPr>
                <a:defRPr/>
              </a:pPr>
              <a:t>58</a:t>
            </a:fld>
            <a:endParaRPr lang="en-US" smtClean="0">
              <a:latin typeface="Koala"/>
            </a:endParaRPr>
          </a:p>
        </p:txBody>
      </p:sp>
      <p:sp>
        <p:nvSpPr>
          <p:cNvPr id="877571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mtClean="0"/>
              <a:t>FREE FALL</a:t>
            </a:r>
          </a:p>
        </p:txBody>
      </p:sp>
      <p:sp>
        <p:nvSpPr>
          <p:cNvPr id="877572" name="Rectangle 4"/>
          <p:cNvSpPr>
            <a:spLocks noChangeArrowheads="1"/>
          </p:cNvSpPr>
          <p:nvPr/>
        </p:nvSpPr>
        <p:spPr bwMode="auto">
          <a:xfrm>
            <a:off x="179388" y="1347788"/>
            <a:ext cx="8774112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SzPct val="80000"/>
              <a:buFont typeface="Arial" charset="0"/>
              <a:buNone/>
            </a:pPr>
            <a:r>
              <a:rPr lang="en-ZA" sz="2400">
                <a:solidFill>
                  <a:srgbClr val="000066"/>
                </a:solidFill>
              </a:rPr>
              <a:t>Notes:</a:t>
            </a:r>
            <a:endParaRPr lang="en-US" sz="2400">
              <a:solidFill>
                <a:srgbClr val="FF0000"/>
              </a:solidFill>
            </a:endParaRPr>
          </a:p>
        </p:txBody>
      </p:sp>
      <p:sp>
        <p:nvSpPr>
          <p:cNvPr id="557061" name="Rectangle 5"/>
          <p:cNvSpPr>
            <a:spLocks noChangeArrowheads="1"/>
          </p:cNvSpPr>
          <p:nvPr/>
        </p:nvSpPr>
        <p:spPr bwMode="auto">
          <a:xfrm>
            <a:off x="1190625" y="1404938"/>
            <a:ext cx="7751763" cy="3543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714375" lvl="2" indent="-355600">
              <a:lnSpc>
                <a:spcPct val="110000"/>
              </a:lnSpc>
              <a:buFontTx/>
              <a:buBlip>
                <a:blip r:embed="rId3"/>
              </a:buBlip>
            </a:pPr>
            <a:r>
              <a:rPr lang="en-ZA" sz="2200" b="1" i="1">
                <a:solidFill>
                  <a:srgbClr val="000066"/>
                </a:solidFill>
                <a:latin typeface="Times New Roman" pitchFamily="18" charset="0"/>
              </a:rPr>
              <a:t>g</a:t>
            </a:r>
            <a:r>
              <a:rPr lang="en-ZA" sz="2200">
                <a:solidFill>
                  <a:srgbClr val="000066"/>
                </a:solidFill>
              </a:rPr>
              <a:t> </a:t>
            </a:r>
            <a:r>
              <a:rPr lang="en-ZA" sz="2200" b="1">
                <a:solidFill>
                  <a:srgbClr val="000066"/>
                </a:solidFill>
                <a:latin typeface="Times New Roman" pitchFamily="18" charset="0"/>
              </a:rPr>
              <a:t>= 9.80 m/s</a:t>
            </a:r>
            <a:r>
              <a:rPr lang="en-ZA" sz="2200" b="1" baseline="30000">
                <a:solidFill>
                  <a:srgbClr val="000066"/>
                </a:solidFill>
                <a:latin typeface="Times New Roman" pitchFamily="18" charset="0"/>
              </a:rPr>
              <a:t>2</a:t>
            </a:r>
            <a:r>
              <a:rPr lang="en-ZA" sz="2200">
                <a:solidFill>
                  <a:srgbClr val="000066"/>
                </a:solidFill>
              </a:rPr>
              <a:t> is </a:t>
            </a:r>
            <a:r>
              <a:rPr lang="en-ZA" sz="2200" i="1">
                <a:solidFill>
                  <a:srgbClr val="000066"/>
                </a:solidFill>
              </a:rPr>
              <a:t>magnitude</a:t>
            </a:r>
            <a:r>
              <a:rPr lang="en-ZA" sz="2200" i="1" baseline="30000">
                <a:solidFill>
                  <a:srgbClr val="000066"/>
                </a:solidFill>
              </a:rPr>
              <a:t> </a:t>
            </a:r>
            <a:r>
              <a:rPr lang="en-ZA" sz="2200">
                <a:solidFill>
                  <a:srgbClr val="000066"/>
                </a:solidFill>
              </a:rPr>
              <a:t> of the </a:t>
            </a:r>
            <a:r>
              <a:rPr lang="en-ZA" sz="2200">
                <a:solidFill>
                  <a:srgbClr val="FF0000"/>
                </a:solidFill>
              </a:rPr>
              <a:t>acceleration due to gravity</a:t>
            </a:r>
            <a:r>
              <a:rPr lang="en-ZA" sz="2200">
                <a:solidFill>
                  <a:srgbClr val="000066"/>
                </a:solidFill>
              </a:rPr>
              <a:t>.  It is therefore never negative!</a:t>
            </a:r>
          </a:p>
          <a:p>
            <a:pPr marL="179388" lvl="1">
              <a:lnSpc>
                <a:spcPct val="110000"/>
              </a:lnSpc>
              <a:buSzPct val="80000"/>
              <a:buFont typeface="Arial" charset="0"/>
              <a:buNone/>
            </a:pPr>
            <a:endParaRPr lang="en-ZA" sz="1000">
              <a:solidFill>
                <a:srgbClr val="000066"/>
              </a:solidFill>
            </a:endParaRPr>
          </a:p>
          <a:p>
            <a:pPr marL="714375" lvl="2" indent="-355600">
              <a:lnSpc>
                <a:spcPct val="110000"/>
              </a:lnSpc>
              <a:buFontTx/>
              <a:buBlip>
                <a:blip r:embed="rId3"/>
              </a:buBlip>
            </a:pPr>
            <a:r>
              <a:rPr lang="en-ZA" sz="2200">
                <a:solidFill>
                  <a:srgbClr val="000066"/>
                </a:solidFill>
              </a:rPr>
              <a:t>In our convention, </a:t>
            </a:r>
            <a:r>
              <a:rPr lang="en-ZA" sz="2200" b="1" i="1">
                <a:solidFill>
                  <a:srgbClr val="000066"/>
                </a:solidFill>
                <a:latin typeface="Times New Roman" pitchFamily="18" charset="0"/>
              </a:rPr>
              <a:t>a</a:t>
            </a:r>
            <a:r>
              <a:rPr lang="en-ZA" sz="2200" b="1" baseline="-25000">
                <a:solidFill>
                  <a:srgbClr val="000066"/>
                </a:solidFill>
                <a:latin typeface="Times New Roman" pitchFamily="18" charset="0"/>
              </a:rPr>
              <a:t>free fall</a:t>
            </a:r>
            <a:r>
              <a:rPr lang="en-ZA" sz="2200">
                <a:solidFill>
                  <a:srgbClr val="000066"/>
                </a:solidFill>
              </a:rPr>
              <a:t> </a:t>
            </a:r>
            <a:r>
              <a:rPr lang="en-ZA" sz="2200" b="1">
                <a:solidFill>
                  <a:srgbClr val="000066"/>
                </a:solidFill>
                <a:latin typeface="Times New Roman" pitchFamily="18" charset="0"/>
              </a:rPr>
              <a:t>= </a:t>
            </a:r>
            <a:r>
              <a:rPr lang="en-ZA" sz="22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en-ZA" sz="2200" b="1" i="1">
                <a:solidFill>
                  <a:srgbClr val="000066"/>
                </a:solidFill>
                <a:latin typeface="Times New Roman" pitchFamily="18" charset="0"/>
              </a:rPr>
              <a:t>g</a:t>
            </a:r>
            <a:r>
              <a:rPr lang="en-ZA" sz="2200">
                <a:solidFill>
                  <a:srgbClr val="000066"/>
                </a:solidFill>
              </a:rPr>
              <a:t>.</a:t>
            </a:r>
          </a:p>
          <a:p>
            <a:pPr marL="179388" lvl="1">
              <a:lnSpc>
                <a:spcPct val="110000"/>
              </a:lnSpc>
              <a:buSzPct val="80000"/>
              <a:buFont typeface="Arial" charset="0"/>
              <a:buNone/>
            </a:pPr>
            <a:endParaRPr lang="en-ZA" sz="1000">
              <a:solidFill>
                <a:srgbClr val="000066"/>
              </a:solidFill>
            </a:endParaRPr>
          </a:p>
          <a:p>
            <a:pPr marL="714375" lvl="2" indent="-355600">
              <a:lnSpc>
                <a:spcPct val="110000"/>
              </a:lnSpc>
              <a:buFontTx/>
              <a:buBlip>
                <a:blip r:embed="rId3"/>
              </a:buBlip>
            </a:pPr>
            <a:r>
              <a:rPr lang="en-ZA" sz="2200" b="1" i="1">
                <a:solidFill>
                  <a:srgbClr val="000066"/>
                </a:solidFill>
                <a:latin typeface="Times New Roman" pitchFamily="18" charset="0"/>
              </a:rPr>
              <a:t>g</a:t>
            </a:r>
            <a:r>
              <a:rPr lang="en-ZA" sz="2200">
                <a:solidFill>
                  <a:srgbClr val="000066"/>
                </a:solidFill>
              </a:rPr>
              <a:t> </a:t>
            </a:r>
            <a:r>
              <a:rPr lang="en-ZA" sz="2200" b="1">
                <a:solidFill>
                  <a:srgbClr val="000066"/>
                </a:solidFill>
                <a:latin typeface="Times New Roman" pitchFamily="18" charset="0"/>
              </a:rPr>
              <a:t>= 9.80 m/s</a:t>
            </a:r>
            <a:r>
              <a:rPr lang="en-ZA" sz="2200" b="1" baseline="30000">
                <a:solidFill>
                  <a:srgbClr val="000066"/>
                </a:solidFill>
                <a:latin typeface="Times New Roman" pitchFamily="18" charset="0"/>
              </a:rPr>
              <a:t>2</a:t>
            </a:r>
            <a:r>
              <a:rPr lang="en-ZA" sz="2200">
                <a:solidFill>
                  <a:srgbClr val="000066"/>
                </a:solidFill>
              </a:rPr>
              <a:t> is the average value for the surface of the Earth.</a:t>
            </a:r>
          </a:p>
          <a:p>
            <a:pPr marL="179388" lvl="1">
              <a:lnSpc>
                <a:spcPct val="110000"/>
              </a:lnSpc>
              <a:buSzPct val="80000"/>
              <a:buFont typeface="Arial" charset="0"/>
              <a:buNone/>
            </a:pPr>
            <a:endParaRPr lang="en-ZA" sz="1000">
              <a:solidFill>
                <a:srgbClr val="000066"/>
              </a:solidFill>
            </a:endParaRPr>
          </a:p>
          <a:p>
            <a:pPr marL="714375" lvl="2" indent="-355600">
              <a:lnSpc>
                <a:spcPct val="110000"/>
              </a:lnSpc>
              <a:buFontTx/>
              <a:buBlip>
                <a:blip r:embed="rId3"/>
              </a:buBlip>
            </a:pPr>
            <a:r>
              <a:rPr lang="en-ZA" sz="2200">
                <a:solidFill>
                  <a:srgbClr val="000066"/>
                </a:solidFill>
              </a:rPr>
              <a:t>“Free fall” refers also to objects which </a:t>
            </a:r>
            <a:r>
              <a:rPr lang="en-ZA" sz="2200" u="sng">
                <a:solidFill>
                  <a:srgbClr val="000066"/>
                </a:solidFill>
              </a:rPr>
              <a:t>have been</a:t>
            </a:r>
            <a:r>
              <a:rPr lang="en-ZA" sz="2200">
                <a:solidFill>
                  <a:srgbClr val="000066"/>
                </a:solidFill>
              </a:rPr>
              <a:t> projected upwards – not only to those which are literally falling downwards.</a:t>
            </a:r>
            <a:endParaRPr lang="en-US" sz="2200">
              <a:solidFill>
                <a:srgbClr val="000066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70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706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706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706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1665" name="Rectangle 3"/>
          <p:cNvSpPr>
            <a:spLocks noGrp="1" noChangeArrowheads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PHY1012F</a:t>
            </a:r>
          </a:p>
        </p:txBody>
      </p:sp>
      <p:sp>
        <p:nvSpPr>
          <p:cNvPr id="842754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B3BB9426-8BEB-4835-B59B-49FFC00012EB}" type="slidenum">
              <a:rPr lang="en-US" smtClean="0">
                <a:latin typeface="Koala"/>
              </a:rPr>
              <a:pPr>
                <a:defRPr/>
              </a:pPr>
              <a:t>59</a:t>
            </a:fld>
            <a:endParaRPr lang="en-US" smtClean="0">
              <a:latin typeface="Koala"/>
            </a:endParaRPr>
          </a:p>
        </p:txBody>
      </p:sp>
      <p:sp>
        <p:nvSpPr>
          <p:cNvPr id="881667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mtClean="0"/>
              <a:t>FREE FALL</a:t>
            </a:r>
          </a:p>
        </p:txBody>
      </p:sp>
      <p:sp>
        <p:nvSpPr>
          <p:cNvPr id="881668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397125" y="1343025"/>
            <a:ext cx="6556375" cy="1698625"/>
          </a:xfrm>
        </p:spPr>
        <p:txBody>
          <a:bodyPr/>
          <a:lstStyle/>
          <a:p>
            <a:pPr lvl="1" indent="0" eaLnBrk="1" hangingPunct="1"/>
            <a:r>
              <a:rPr lang="en-ZA" smtClean="0"/>
              <a:t>A kingfisher hovers 30 m directly above a boy with a catapult.  If the boy launches a stone straight up at 25 m/s, how long does the stone take to hit the bird? </a:t>
            </a:r>
            <a:endParaRPr lang="en-US" smtClean="0"/>
          </a:p>
        </p:txBody>
      </p:sp>
      <p:grpSp>
        <p:nvGrpSpPr>
          <p:cNvPr id="565252" name="Group 4"/>
          <p:cNvGrpSpPr>
            <a:grpSpLocks/>
          </p:cNvGrpSpPr>
          <p:nvPr/>
        </p:nvGrpSpPr>
        <p:grpSpPr bwMode="auto">
          <a:xfrm>
            <a:off x="0" y="1095375"/>
            <a:ext cx="1206500" cy="5078413"/>
            <a:chOff x="0" y="690"/>
            <a:chExt cx="760" cy="3199"/>
          </a:xfrm>
        </p:grpSpPr>
        <p:sp>
          <p:nvSpPr>
            <p:cNvPr id="881676" name="Line 5"/>
            <p:cNvSpPr>
              <a:spLocks noChangeShapeType="1"/>
            </p:cNvSpPr>
            <p:nvPr/>
          </p:nvSpPr>
          <p:spPr bwMode="auto">
            <a:xfrm>
              <a:off x="214" y="1980"/>
              <a:ext cx="546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dash"/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881677" name="Oval 6"/>
            <p:cNvSpPr>
              <a:spLocks noChangeAspect="1" noChangeArrowheads="1"/>
            </p:cNvSpPr>
            <p:nvPr/>
          </p:nvSpPr>
          <p:spPr bwMode="auto">
            <a:xfrm>
              <a:off x="544" y="3739"/>
              <a:ext cx="75" cy="75"/>
            </a:xfrm>
            <a:prstGeom prst="ellipse">
              <a:avLst/>
            </a:prstGeom>
            <a:solidFill>
              <a:srgbClr val="000066"/>
            </a:solidFill>
            <a:ln w="9525" algn="ctr">
              <a:solidFill>
                <a:srgbClr val="000066"/>
              </a:solidFill>
              <a:round/>
              <a:headEnd/>
              <a:tailEnd/>
            </a:ln>
          </p:spPr>
          <p:txBody>
            <a:bodyPr wrap="none" lIns="90000" tIns="46800" rIns="90000" bIns="46800" anchor="ctr"/>
            <a:lstStyle/>
            <a:p>
              <a:pPr>
                <a:lnSpc>
                  <a:spcPct val="110000"/>
                </a:lnSpc>
              </a:pPr>
              <a:endParaRPr lang="en-ZA"/>
            </a:p>
          </p:txBody>
        </p:sp>
        <p:sp>
          <p:nvSpPr>
            <p:cNvPr id="881678" name="Oval 7"/>
            <p:cNvSpPr>
              <a:spLocks noChangeAspect="1" noChangeArrowheads="1"/>
            </p:cNvSpPr>
            <p:nvPr/>
          </p:nvSpPr>
          <p:spPr bwMode="auto">
            <a:xfrm flipV="1">
              <a:off x="544" y="1945"/>
              <a:ext cx="75" cy="75"/>
            </a:xfrm>
            <a:prstGeom prst="ellipse">
              <a:avLst/>
            </a:prstGeom>
            <a:solidFill>
              <a:srgbClr val="000066"/>
            </a:solidFill>
            <a:ln w="9525" algn="ctr">
              <a:solidFill>
                <a:srgbClr val="000066"/>
              </a:solidFill>
              <a:round/>
              <a:headEnd/>
              <a:tailEnd/>
            </a:ln>
          </p:spPr>
          <p:txBody>
            <a:bodyPr wrap="none" lIns="90000" tIns="46800" rIns="90000" bIns="46800" anchor="ctr"/>
            <a:lstStyle/>
            <a:p>
              <a:pPr>
                <a:lnSpc>
                  <a:spcPct val="110000"/>
                </a:lnSpc>
              </a:pPr>
              <a:endParaRPr lang="en-ZA"/>
            </a:p>
          </p:txBody>
        </p:sp>
        <p:sp>
          <p:nvSpPr>
            <p:cNvPr id="881679" name="Line 8"/>
            <p:cNvSpPr>
              <a:spLocks noChangeShapeType="1"/>
            </p:cNvSpPr>
            <p:nvPr/>
          </p:nvSpPr>
          <p:spPr bwMode="auto">
            <a:xfrm flipV="1">
              <a:off x="384" y="945"/>
              <a:ext cx="0" cy="2882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triangl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881680" name="Rectangle 9"/>
            <p:cNvSpPr>
              <a:spLocks noChangeArrowheads="1"/>
            </p:cNvSpPr>
            <p:nvPr/>
          </p:nvSpPr>
          <p:spPr bwMode="auto">
            <a:xfrm>
              <a:off x="198" y="690"/>
              <a:ext cx="418" cy="2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marL="179388" lvl="1" indent="1588">
                <a:lnSpc>
                  <a:spcPct val="110000"/>
                </a:lnSpc>
              </a:pPr>
              <a:r>
                <a:rPr lang="en-US" sz="1800" b="1" i="1">
                  <a:solidFill>
                    <a:srgbClr val="000066"/>
                  </a:solidFill>
                  <a:latin typeface="Times New Roman" pitchFamily="18" charset="0"/>
                </a:rPr>
                <a:t>y</a:t>
              </a:r>
            </a:p>
          </p:txBody>
        </p:sp>
        <p:sp>
          <p:nvSpPr>
            <p:cNvPr id="881681" name="Rectangle 10"/>
            <p:cNvSpPr>
              <a:spLocks noChangeArrowheads="1"/>
            </p:cNvSpPr>
            <p:nvPr/>
          </p:nvSpPr>
          <p:spPr bwMode="auto">
            <a:xfrm>
              <a:off x="0" y="3641"/>
              <a:ext cx="323" cy="2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marL="179388" lvl="1" indent="1588">
                <a:lnSpc>
                  <a:spcPct val="110000"/>
                </a:lnSpc>
              </a:pPr>
              <a:r>
                <a:rPr lang="en-US" sz="1800" b="1">
                  <a:solidFill>
                    <a:srgbClr val="000066"/>
                  </a:solidFill>
                  <a:latin typeface="Times New Roman" pitchFamily="18" charset="0"/>
                </a:rPr>
                <a:t>0</a:t>
              </a:r>
            </a:p>
          </p:txBody>
        </p:sp>
        <p:sp>
          <p:nvSpPr>
            <p:cNvPr id="881682" name="Line 11"/>
            <p:cNvSpPr>
              <a:spLocks noChangeShapeType="1"/>
            </p:cNvSpPr>
            <p:nvPr/>
          </p:nvSpPr>
          <p:spPr bwMode="auto">
            <a:xfrm rot="16200000" flipV="1">
              <a:off x="379" y="3695"/>
              <a:ext cx="0" cy="167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</p:grpSp>
      <p:sp>
        <p:nvSpPr>
          <p:cNvPr id="565260" name="Rectangle 12"/>
          <p:cNvSpPr>
            <a:spLocks noChangeArrowheads="1"/>
          </p:cNvSpPr>
          <p:nvPr/>
        </p:nvSpPr>
        <p:spPr bwMode="auto">
          <a:xfrm>
            <a:off x="1077913" y="5703888"/>
            <a:ext cx="1517650" cy="71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 indent="1588">
              <a:lnSpc>
                <a:spcPct val="110000"/>
              </a:lnSpc>
            </a:pPr>
            <a:r>
              <a:rPr lang="en-US" sz="2200" b="1" i="1">
                <a:solidFill>
                  <a:srgbClr val="000066"/>
                </a:solidFill>
                <a:latin typeface="Times New Roman" pitchFamily="18" charset="0"/>
              </a:rPr>
              <a:t>y</a:t>
            </a:r>
            <a:r>
              <a:rPr lang="en-US" sz="2200" b="1" baseline="-25000">
                <a:solidFill>
                  <a:srgbClr val="000066"/>
                </a:solidFill>
                <a:latin typeface="Times New Roman" pitchFamily="18" charset="0"/>
              </a:rPr>
              <a:t>0</a:t>
            </a:r>
            <a:r>
              <a:rPr lang="en-US" sz="2200" b="1">
                <a:solidFill>
                  <a:srgbClr val="000066"/>
                </a:solidFill>
                <a:latin typeface="Times New Roman" pitchFamily="18" charset="0"/>
              </a:rPr>
              <a:t>, </a:t>
            </a:r>
            <a:r>
              <a:rPr lang="en-US" sz="2200" b="1" i="1">
                <a:solidFill>
                  <a:srgbClr val="000066"/>
                </a:solidFill>
                <a:latin typeface="Times New Roman" pitchFamily="18" charset="0"/>
              </a:rPr>
              <a:t>v</a:t>
            </a:r>
            <a:r>
              <a:rPr lang="en-US" sz="2200" b="1" baseline="-25000">
                <a:solidFill>
                  <a:srgbClr val="000066"/>
                </a:solidFill>
                <a:latin typeface="Times New Roman" pitchFamily="18" charset="0"/>
              </a:rPr>
              <a:t>0</a:t>
            </a:r>
            <a:r>
              <a:rPr lang="en-US" sz="2200" b="1" i="1" baseline="-25000">
                <a:solidFill>
                  <a:srgbClr val="000066"/>
                </a:solidFill>
                <a:latin typeface="Times New Roman" pitchFamily="18" charset="0"/>
              </a:rPr>
              <a:t>y</a:t>
            </a:r>
            <a:r>
              <a:rPr lang="en-US" sz="2200" b="1">
                <a:solidFill>
                  <a:srgbClr val="000066"/>
                </a:solidFill>
                <a:latin typeface="Times New Roman" pitchFamily="18" charset="0"/>
              </a:rPr>
              <a:t>, </a:t>
            </a:r>
            <a:r>
              <a:rPr lang="en-US" sz="2200" b="1" i="1">
                <a:solidFill>
                  <a:srgbClr val="000066"/>
                </a:solidFill>
                <a:latin typeface="Times New Roman" pitchFamily="18" charset="0"/>
              </a:rPr>
              <a:t>t</a:t>
            </a:r>
            <a:r>
              <a:rPr lang="en-US" sz="2200" b="1" baseline="-25000">
                <a:solidFill>
                  <a:srgbClr val="000066"/>
                </a:solidFill>
                <a:latin typeface="Times New Roman" pitchFamily="18" charset="0"/>
              </a:rPr>
              <a:t>0</a:t>
            </a:r>
            <a:r>
              <a:rPr lang="en-US" sz="2200" b="1">
                <a:solidFill>
                  <a:srgbClr val="000066"/>
                </a:solidFill>
                <a:latin typeface="Times New Roman" pitchFamily="18" charset="0"/>
              </a:rPr>
              <a:t> </a:t>
            </a:r>
            <a:endParaRPr lang="en-US" sz="2200" b="1" baseline="-25000">
              <a:solidFill>
                <a:srgbClr val="000066"/>
              </a:solidFill>
              <a:latin typeface="Times New Roman" pitchFamily="18" charset="0"/>
            </a:endParaRPr>
          </a:p>
          <a:p>
            <a:pPr marL="179388" lvl="1" indent="1588">
              <a:lnSpc>
                <a:spcPct val="110000"/>
              </a:lnSpc>
            </a:pPr>
            <a:endParaRPr lang="en-US" sz="2200" b="1" baseline="-25000">
              <a:solidFill>
                <a:srgbClr val="000066"/>
              </a:solidFill>
              <a:latin typeface="Times New Roman" pitchFamily="18" charset="0"/>
            </a:endParaRPr>
          </a:p>
        </p:txBody>
      </p:sp>
      <p:sp>
        <p:nvSpPr>
          <p:cNvPr id="565261" name="Rectangle 13"/>
          <p:cNvSpPr>
            <a:spLocks noChangeArrowheads="1"/>
          </p:cNvSpPr>
          <p:nvPr/>
        </p:nvSpPr>
        <p:spPr bwMode="auto">
          <a:xfrm>
            <a:off x="1077913" y="2862263"/>
            <a:ext cx="1450975" cy="71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 indent="1588">
              <a:lnSpc>
                <a:spcPct val="110000"/>
              </a:lnSpc>
            </a:pPr>
            <a:r>
              <a:rPr lang="en-US" sz="2200" b="1" i="1">
                <a:solidFill>
                  <a:srgbClr val="000066"/>
                </a:solidFill>
                <a:latin typeface="Times New Roman" pitchFamily="18" charset="0"/>
              </a:rPr>
              <a:t>y</a:t>
            </a:r>
            <a:r>
              <a:rPr lang="en-US" sz="2200" b="1" baseline="-25000">
                <a:solidFill>
                  <a:srgbClr val="000066"/>
                </a:solidFill>
                <a:latin typeface="Times New Roman" pitchFamily="18" charset="0"/>
              </a:rPr>
              <a:t>1</a:t>
            </a:r>
            <a:r>
              <a:rPr lang="en-US" sz="2200" b="1">
                <a:solidFill>
                  <a:srgbClr val="000066"/>
                </a:solidFill>
                <a:latin typeface="Times New Roman" pitchFamily="18" charset="0"/>
              </a:rPr>
              <a:t>, </a:t>
            </a:r>
            <a:r>
              <a:rPr lang="en-US" sz="2200" b="1" i="1">
                <a:solidFill>
                  <a:srgbClr val="000066"/>
                </a:solidFill>
                <a:latin typeface="Times New Roman" pitchFamily="18" charset="0"/>
              </a:rPr>
              <a:t>v</a:t>
            </a:r>
            <a:r>
              <a:rPr lang="en-US" sz="2200" b="1" baseline="-25000">
                <a:solidFill>
                  <a:srgbClr val="000066"/>
                </a:solidFill>
                <a:latin typeface="Times New Roman" pitchFamily="18" charset="0"/>
              </a:rPr>
              <a:t>1</a:t>
            </a:r>
            <a:r>
              <a:rPr lang="en-US" sz="2200" b="1" i="1" baseline="-25000">
                <a:solidFill>
                  <a:srgbClr val="000066"/>
                </a:solidFill>
                <a:latin typeface="Times New Roman" pitchFamily="18" charset="0"/>
              </a:rPr>
              <a:t>y</a:t>
            </a:r>
            <a:r>
              <a:rPr lang="en-US" sz="2200" b="1">
                <a:solidFill>
                  <a:srgbClr val="000066"/>
                </a:solidFill>
                <a:latin typeface="Times New Roman" pitchFamily="18" charset="0"/>
              </a:rPr>
              <a:t>, </a:t>
            </a:r>
            <a:r>
              <a:rPr lang="en-US" sz="2200" b="1" i="1">
                <a:solidFill>
                  <a:srgbClr val="000066"/>
                </a:solidFill>
                <a:latin typeface="Times New Roman" pitchFamily="18" charset="0"/>
              </a:rPr>
              <a:t>t</a:t>
            </a:r>
            <a:r>
              <a:rPr lang="en-US" sz="2200" b="1" baseline="-25000">
                <a:solidFill>
                  <a:srgbClr val="000066"/>
                </a:solidFill>
                <a:latin typeface="Times New Roman" pitchFamily="18" charset="0"/>
              </a:rPr>
              <a:t>1</a:t>
            </a:r>
            <a:r>
              <a:rPr lang="en-US" sz="2200" b="1">
                <a:solidFill>
                  <a:srgbClr val="000066"/>
                </a:solidFill>
                <a:latin typeface="Times New Roman" pitchFamily="18" charset="0"/>
              </a:rPr>
              <a:t> </a:t>
            </a:r>
            <a:endParaRPr lang="en-US" sz="2200" b="1" baseline="-25000">
              <a:solidFill>
                <a:srgbClr val="000066"/>
              </a:solidFill>
              <a:latin typeface="Times New Roman" pitchFamily="18" charset="0"/>
            </a:endParaRPr>
          </a:p>
          <a:p>
            <a:pPr marL="179388" lvl="1" indent="1588">
              <a:lnSpc>
                <a:spcPct val="110000"/>
              </a:lnSpc>
            </a:pPr>
            <a:endParaRPr lang="en-US" sz="2200" b="1" baseline="-25000">
              <a:solidFill>
                <a:srgbClr val="000066"/>
              </a:solidFill>
              <a:latin typeface="Times New Roman" pitchFamily="18" charset="0"/>
            </a:endParaRPr>
          </a:p>
        </p:txBody>
      </p:sp>
      <p:sp>
        <p:nvSpPr>
          <p:cNvPr id="565262" name="Line 14"/>
          <p:cNvSpPr>
            <a:spLocks noChangeShapeType="1"/>
          </p:cNvSpPr>
          <p:nvPr/>
        </p:nvSpPr>
        <p:spPr bwMode="auto">
          <a:xfrm rot="16200000" flipH="1">
            <a:off x="1188243" y="4358482"/>
            <a:ext cx="468313" cy="0"/>
          </a:xfrm>
          <a:prstGeom prst="line">
            <a:avLst/>
          </a:prstGeom>
          <a:noFill/>
          <a:ln w="38100">
            <a:solidFill>
              <a:srgbClr val="FF9900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565263" name="Rectangle 15"/>
          <p:cNvSpPr>
            <a:spLocks noChangeArrowheads="1"/>
          </p:cNvSpPr>
          <p:nvPr/>
        </p:nvSpPr>
        <p:spPr bwMode="auto">
          <a:xfrm>
            <a:off x="677863" y="4052888"/>
            <a:ext cx="912812" cy="71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 indent="1588">
              <a:lnSpc>
                <a:spcPct val="110000"/>
              </a:lnSpc>
            </a:pPr>
            <a:r>
              <a:rPr lang="en-US" sz="2200" b="1" i="1">
                <a:solidFill>
                  <a:srgbClr val="000066"/>
                </a:solidFill>
                <a:latin typeface="Times New Roman" pitchFamily="18" charset="0"/>
              </a:rPr>
              <a:t>a</a:t>
            </a:r>
            <a:r>
              <a:rPr lang="en-US" sz="2200" b="1" baseline="-25000">
                <a:solidFill>
                  <a:srgbClr val="000066"/>
                </a:solidFill>
                <a:latin typeface="Times New Roman" pitchFamily="18" charset="0"/>
              </a:rPr>
              <a:t>y</a:t>
            </a:r>
          </a:p>
          <a:p>
            <a:pPr marL="179388" lvl="1" indent="1588">
              <a:lnSpc>
                <a:spcPct val="110000"/>
              </a:lnSpc>
            </a:pPr>
            <a:endParaRPr lang="en-US" sz="2200" b="1" baseline="-25000">
              <a:solidFill>
                <a:srgbClr val="000066"/>
              </a:solidFill>
              <a:latin typeface="Times New Roman" pitchFamily="18" charset="0"/>
            </a:endParaRPr>
          </a:p>
        </p:txBody>
      </p:sp>
      <p:sp>
        <p:nvSpPr>
          <p:cNvPr id="565264" name="Rectangle 16"/>
          <p:cNvSpPr>
            <a:spLocks noChangeArrowheads="1"/>
          </p:cNvSpPr>
          <p:nvPr/>
        </p:nvSpPr>
        <p:spPr bwMode="auto">
          <a:xfrm>
            <a:off x="2549525" y="3436938"/>
            <a:ext cx="2498725" cy="222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 indent="1588">
              <a:lnSpc>
                <a:spcPct val="115000"/>
              </a:lnSpc>
            </a:pPr>
            <a:r>
              <a:rPr lang="en-US" sz="2200" b="1" i="1">
                <a:solidFill>
                  <a:srgbClr val="000066"/>
                </a:solidFill>
                <a:latin typeface="Times New Roman" pitchFamily="18" charset="0"/>
              </a:rPr>
              <a:t>y</a:t>
            </a:r>
            <a:r>
              <a:rPr lang="en-US" sz="2200" b="1" baseline="-25000">
                <a:solidFill>
                  <a:srgbClr val="000066"/>
                </a:solidFill>
                <a:latin typeface="Times New Roman" pitchFamily="18" charset="0"/>
              </a:rPr>
              <a:t>0</a:t>
            </a:r>
            <a:r>
              <a:rPr lang="en-US" sz="2200" b="1">
                <a:solidFill>
                  <a:srgbClr val="000066"/>
                </a:solidFill>
                <a:latin typeface="Times New Roman" pitchFamily="18" charset="0"/>
              </a:rPr>
              <a:t> = 0 m  </a:t>
            </a:r>
            <a:r>
              <a:rPr lang="en-US" sz="2200" b="1" i="1">
                <a:solidFill>
                  <a:srgbClr val="000066"/>
                </a:solidFill>
                <a:latin typeface="Times New Roman" pitchFamily="18" charset="0"/>
              </a:rPr>
              <a:t>t</a:t>
            </a:r>
            <a:r>
              <a:rPr lang="en-US" sz="2200" b="1" baseline="-25000">
                <a:solidFill>
                  <a:srgbClr val="000066"/>
                </a:solidFill>
                <a:latin typeface="Times New Roman" pitchFamily="18" charset="0"/>
              </a:rPr>
              <a:t>0</a:t>
            </a:r>
            <a:r>
              <a:rPr lang="en-US" sz="2200" b="1">
                <a:solidFill>
                  <a:srgbClr val="000066"/>
                </a:solidFill>
                <a:latin typeface="Times New Roman" pitchFamily="18" charset="0"/>
              </a:rPr>
              <a:t> = 0 s</a:t>
            </a:r>
          </a:p>
          <a:p>
            <a:pPr marL="179388" lvl="1" indent="1588">
              <a:lnSpc>
                <a:spcPct val="115000"/>
              </a:lnSpc>
            </a:pPr>
            <a:r>
              <a:rPr lang="en-US" sz="2200" b="1" i="1">
                <a:solidFill>
                  <a:srgbClr val="000066"/>
                </a:solidFill>
                <a:latin typeface="Times New Roman" pitchFamily="18" charset="0"/>
              </a:rPr>
              <a:t>y</a:t>
            </a:r>
            <a:r>
              <a:rPr lang="en-US" sz="2200" b="1" baseline="-25000">
                <a:solidFill>
                  <a:srgbClr val="000066"/>
                </a:solidFill>
                <a:latin typeface="Times New Roman" pitchFamily="18" charset="0"/>
              </a:rPr>
              <a:t>1</a:t>
            </a:r>
            <a:r>
              <a:rPr lang="en-US" sz="2200" b="1">
                <a:solidFill>
                  <a:srgbClr val="000066"/>
                </a:solidFill>
                <a:latin typeface="Times New Roman" pitchFamily="18" charset="0"/>
              </a:rPr>
              <a:t> = +30 m</a:t>
            </a:r>
          </a:p>
          <a:p>
            <a:pPr marL="179388" lvl="1" indent="1588">
              <a:lnSpc>
                <a:spcPct val="115000"/>
              </a:lnSpc>
            </a:pPr>
            <a:r>
              <a:rPr lang="en-US" sz="2200" b="1" i="1">
                <a:solidFill>
                  <a:srgbClr val="000066"/>
                </a:solidFill>
                <a:latin typeface="Times New Roman" pitchFamily="18" charset="0"/>
              </a:rPr>
              <a:t>v</a:t>
            </a:r>
            <a:r>
              <a:rPr lang="en-US" sz="2200" b="1" baseline="-25000">
                <a:solidFill>
                  <a:srgbClr val="000066"/>
                </a:solidFill>
                <a:latin typeface="Times New Roman" pitchFamily="18" charset="0"/>
              </a:rPr>
              <a:t>0</a:t>
            </a:r>
            <a:r>
              <a:rPr lang="en-US" sz="2200" b="1" i="1" baseline="-25000">
                <a:solidFill>
                  <a:srgbClr val="000066"/>
                </a:solidFill>
                <a:latin typeface="Times New Roman" pitchFamily="18" charset="0"/>
              </a:rPr>
              <a:t>y</a:t>
            </a:r>
            <a:r>
              <a:rPr lang="en-US" sz="2200" b="1">
                <a:solidFill>
                  <a:srgbClr val="000066"/>
                </a:solidFill>
                <a:latin typeface="Times New Roman" pitchFamily="18" charset="0"/>
              </a:rPr>
              <a:t> = +25 m/s</a:t>
            </a:r>
          </a:p>
          <a:p>
            <a:pPr marL="179388" lvl="1" indent="1588">
              <a:lnSpc>
                <a:spcPct val="115000"/>
              </a:lnSpc>
            </a:pPr>
            <a:r>
              <a:rPr lang="en-US" sz="2200" b="1" i="1">
                <a:solidFill>
                  <a:srgbClr val="000066"/>
                </a:solidFill>
                <a:latin typeface="Times New Roman" pitchFamily="18" charset="0"/>
              </a:rPr>
              <a:t>a</a:t>
            </a:r>
            <a:r>
              <a:rPr lang="en-US" sz="2200" b="1" i="1" baseline="-25000">
                <a:solidFill>
                  <a:srgbClr val="000066"/>
                </a:solidFill>
                <a:latin typeface="Times New Roman" pitchFamily="18" charset="0"/>
              </a:rPr>
              <a:t>y</a:t>
            </a:r>
            <a:r>
              <a:rPr lang="en-US" sz="2200" b="1">
                <a:solidFill>
                  <a:srgbClr val="000066"/>
                </a:solidFill>
                <a:latin typeface="Times New Roman" pitchFamily="18" charset="0"/>
              </a:rPr>
              <a:t> = </a:t>
            </a:r>
            <a:r>
              <a:rPr lang="en-US" sz="22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en-US" sz="2200" b="1" i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en-US" sz="22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= –</a:t>
            </a:r>
            <a:r>
              <a:rPr lang="en-US" sz="2200" b="1">
                <a:solidFill>
                  <a:srgbClr val="000066"/>
                </a:solidFill>
                <a:latin typeface="Times New Roman" pitchFamily="18" charset="0"/>
              </a:rPr>
              <a:t>10 m/s</a:t>
            </a:r>
            <a:r>
              <a:rPr lang="en-US" sz="2200" b="1" baseline="30000">
                <a:solidFill>
                  <a:srgbClr val="000066"/>
                </a:solidFill>
                <a:latin typeface="Times New Roman" pitchFamily="18" charset="0"/>
              </a:rPr>
              <a:t>2</a:t>
            </a:r>
            <a:endParaRPr lang="en-US" sz="2200" b="1">
              <a:solidFill>
                <a:srgbClr val="000066"/>
              </a:solidFill>
              <a:latin typeface="Times New Roman" pitchFamily="18" charset="0"/>
            </a:endParaRPr>
          </a:p>
          <a:p>
            <a:pPr marL="179388" lvl="1" indent="1588">
              <a:lnSpc>
                <a:spcPct val="110000"/>
              </a:lnSpc>
            </a:pPr>
            <a:endParaRPr lang="en-US" sz="1200" b="1" i="1">
              <a:solidFill>
                <a:srgbClr val="000066"/>
              </a:solidFill>
              <a:latin typeface="Times New Roman" pitchFamily="18" charset="0"/>
            </a:endParaRPr>
          </a:p>
          <a:p>
            <a:pPr marL="179388" lvl="1" indent="1588">
              <a:lnSpc>
                <a:spcPct val="115000"/>
              </a:lnSpc>
            </a:pPr>
            <a:r>
              <a:rPr lang="en-US" sz="2200" b="1" i="1">
                <a:solidFill>
                  <a:srgbClr val="000066"/>
                </a:solidFill>
                <a:latin typeface="Times New Roman" pitchFamily="18" charset="0"/>
              </a:rPr>
              <a:t>t</a:t>
            </a:r>
            <a:r>
              <a:rPr lang="en-US" sz="2200" b="1" baseline="-25000">
                <a:solidFill>
                  <a:srgbClr val="000066"/>
                </a:solidFill>
                <a:latin typeface="Times New Roman" pitchFamily="18" charset="0"/>
              </a:rPr>
              <a:t>1</a:t>
            </a:r>
            <a:r>
              <a:rPr lang="en-US" sz="2200" b="1">
                <a:solidFill>
                  <a:srgbClr val="000066"/>
                </a:solidFill>
                <a:latin typeface="Times New Roman" pitchFamily="18" charset="0"/>
              </a:rPr>
              <a:t> = ?  (= </a:t>
            </a:r>
            <a:r>
              <a:rPr lang="en-US" sz="2200" b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</a:t>
            </a:r>
            <a:r>
              <a:rPr lang="en-US" sz="2200" b="1" i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t</a:t>
            </a:r>
            <a:r>
              <a:rPr lang="en-US" sz="2200" b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)</a:t>
            </a:r>
          </a:p>
        </p:txBody>
      </p:sp>
      <p:sp>
        <p:nvSpPr>
          <p:cNvPr id="565266" name="Rectangle 18"/>
          <p:cNvSpPr>
            <a:spLocks noChangeArrowheads="1"/>
          </p:cNvSpPr>
          <p:nvPr/>
        </p:nvSpPr>
        <p:spPr bwMode="auto">
          <a:xfrm>
            <a:off x="2547938" y="3429000"/>
            <a:ext cx="2498725" cy="2254250"/>
          </a:xfrm>
          <a:prstGeom prst="rect">
            <a:avLst/>
          </a:prstGeom>
          <a:noFill/>
          <a:ln w="12700" algn="ctr">
            <a:solidFill>
              <a:schemeClr val="tx1"/>
            </a:solidFill>
            <a:miter lim="800000"/>
            <a:headEnd/>
            <a:tailEnd type="none" w="lg" len="lg"/>
          </a:ln>
        </p:spPr>
        <p:txBody>
          <a:bodyPr wrap="none" lIns="90000" tIns="46800" rIns="90000" bIns="46800" anchor="ctr"/>
          <a:lstStyle/>
          <a:p>
            <a:pPr>
              <a:lnSpc>
                <a:spcPct val="110000"/>
              </a:lnSpc>
            </a:pPr>
            <a:endParaRPr lang="en-ZA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5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5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5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5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5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52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52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52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52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526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5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1000"/>
                                        <p:tgtEl>
                                          <p:spTgt spid="565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5260" grpId="0"/>
      <p:bldP spid="565262" grpId="0" animBg="1"/>
      <p:bldP spid="565263" grpId="0"/>
      <p:bldP spid="56526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187" name="Rectangle 3"/>
          <p:cNvSpPr>
            <a:spLocks noGrp="1" noChangeArrowheads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PHY1012F</a:t>
            </a:r>
          </a:p>
        </p:txBody>
      </p:sp>
      <p:sp>
        <p:nvSpPr>
          <p:cNvPr id="263183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21DDFC7-D481-43D7-8626-BB9D3DB51A44}" type="slidenum">
              <a:rPr lang="en-US" smtClean="0">
                <a:latin typeface="Koala"/>
              </a:rPr>
              <a:pPr>
                <a:defRPr/>
              </a:pPr>
              <a:t>6</a:t>
            </a:fld>
            <a:endParaRPr lang="en-US" smtClean="0">
              <a:latin typeface="Koala"/>
            </a:endParaRPr>
          </a:p>
        </p:txBody>
      </p:sp>
      <p:sp>
        <p:nvSpPr>
          <p:cNvPr id="263189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ZA" smtClean="0"/>
              <a:t>MOTION IN ONE DIMENSION</a:t>
            </a:r>
            <a:endParaRPr lang="en-US" smtClean="0"/>
          </a:p>
        </p:txBody>
      </p:sp>
      <p:sp>
        <p:nvSpPr>
          <p:cNvPr id="263190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79388" y="1343025"/>
            <a:ext cx="8774112" cy="895350"/>
          </a:xfrm>
        </p:spPr>
        <p:txBody>
          <a:bodyPr/>
          <a:lstStyle/>
          <a:p>
            <a:pPr lvl="1" indent="0" eaLnBrk="1" hangingPunct="1"/>
            <a:r>
              <a:rPr lang="en-ZA" smtClean="0"/>
              <a:t>In 1-d the relationship between acceleration and velocity simplifies to…</a:t>
            </a:r>
            <a:endParaRPr lang="en-US" smtClean="0"/>
          </a:p>
        </p:txBody>
      </p:sp>
      <p:sp>
        <p:nvSpPr>
          <p:cNvPr id="263172" name="Rectangle 4"/>
          <p:cNvSpPr>
            <a:spLocks noChangeArrowheads="1"/>
          </p:cNvSpPr>
          <p:nvPr/>
        </p:nvSpPr>
        <p:spPr bwMode="auto">
          <a:xfrm>
            <a:off x="115888" y="2459038"/>
            <a:ext cx="8837612" cy="1466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714375" lvl="2" indent="-355600">
              <a:lnSpc>
                <a:spcPct val="110000"/>
              </a:lnSpc>
              <a:buFontTx/>
              <a:buBlip>
                <a:blip r:embed="rId4"/>
              </a:buBlip>
            </a:pPr>
            <a:r>
              <a:rPr lang="en-US" sz="2200">
                <a:solidFill>
                  <a:srgbClr val="000066"/>
                </a:solidFill>
              </a:rPr>
              <a:t>When     is zero, velocity remains constant.</a:t>
            </a:r>
          </a:p>
          <a:p>
            <a:pPr marL="714375" lvl="2" indent="-355600">
              <a:lnSpc>
                <a:spcPct val="110000"/>
              </a:lnSpc>
              <a:buFontTx/>
              <a:buBlip>
                <a:blip r:embed="rId4"/>
              </a:buBlip>
            </a:pPr>
            <a:endParaRPr lang="en-US" sz="800">
              <a:solidFill>
                <a:srgbClr val="000066"/>
              </a:solidFill>
            </a:endParaRPr>
          </a:p>
          <a:p>
            <a:pPr marL="714375" lvl="2" indent="-355600">
              <a:lnSpc>
                <a:spcPct val="110000"/>
              </a:lnSpc>
              <a:buFontTx/>
              <a:buBlip>
                <a:blip r:embed="rId4"/>
              </a:buBlip>
            </a:pPr>
            <a:r>
              <a:rPr lang="en-US" sz="2200">
                <a:solidFill>
                  <a:srgbClr val="000066"/>
                </a:solidFill>
              </a:rPr>
              <a:t>If     and     have the same sign, the object is speeding up.</a:t>
            </a:r>
          </a:p>
          <a:p>
            <a:pPr marL="714375" lvl="2" indent="-355600">
              <a:lnSpc>
                <a:spcPct val="110000"/>
              </a:lnSpc>
              <a:buFontTx/>
              <a:buBlip>
                <a:blip r:embed="rId4"/>
              </a:buBlip>
            </a:pPr>
            <a:endParaRPr lang="en-US" sz="800">
              <a:solidFill>
                <a:srgbClr val="000066"/>
              </a:solidFill>
            </a:endParaRPr>
          </a:p>
          <a:p>
            <a:pPr marL="714375" lvl="2" indent="-355600">
              <a:lnSpc>
                <a:spcPct val="110000"/>
              </a:lnSpc>
              <a:buFontTx/>
              <a:buBlip>
                <a:blip r:embed="rId4"/>
              </a:buBlip>
            </a:pPr>
            <a:r>
              <a:rPr lang="en-US" sz="2200">
                <a:solidFill>
                  <a:srgbClr val="000066"/>
                </a:solidFill>
              </a:rPr>
              <a:t>If     and     have opposite signs, the object is slowing down.</a:t>
            </a:r>
          </a:p>
        </p:txBody>
      </p:sp>
      <p:graphicFrame>
        <p:nvGraphicFramePr>
          <p:cNvPr id="263182" name="Object 14"/>
          <p:cNvGraphicFramePr>
            <a:graphicFrameLocks noChangeAspect="1"/>
          </p:cNvGraphicFramePr>
          <p:nvPr/>
        </p:nvGraphicFramePr>
        <p:xfrm>
          <a:off x="1773238" y="2530475"/>
          <a:ext cx="215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3212" name="Equation" r:id="rId5" imgW="215713" imgH="291847" progId="Equation.DSMT4">
                  <p:embed/>
                </p:oleObj>
              </mc:Choice>
              <mc:Fallback>
                <p:oleObj name="Equation" r:id="rId5" imgW="215713" imgH="291847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73238" y="2530475"/>
                        <a:ext cx="2159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3174" name="Object 15"/>
          <p:cNvGraphicFramePr>
            <a:graphicFrameLocks noChangeAspect="1"/>
          </p:cNvGraphicFramePr>
          <p:nvPr/>
        </p:nvGraphicFramePr>
        <p:xfrm>
          <a:off x="1209675" y="3048000"/>
          <a:ext cx="215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3213" name="Equation" r:id="rId7" imgW="215713" imgH="291847" progId="Equation.DSMT4">
                  <p:embed/>
                </p:oleObj>
              </mc:Choice>
              <mc:Fallback>
                <p:oleObj name="Equation" r:id="rId7" imgW="215713" imgH="291847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09675" y="3048000"/>
                        <a:ext cx="2159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3175" name="Object 16"/>
          <p:cNvGraphicFramePr>
            <a:graphicFrameLocks noChangeAspect="1"/>
          </p:cNvGraphicFramePr>
          <p:nvPr/>
        </p:nvGraphicFramePr>
        <p:xfrm>
          <a:off x="2044700" y="3048000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3214" name="Equation" r:id="rId9" imgW="203112" imgH="291973" progId="Equation.DSMT4">
                  <p:embed/>
                </p:oleObj>
              </mc:Choice>
              <mc:Fallback>
                <p:oleObj name="Equation" r:id="rId9" imgW="203112" imgH="291973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44700" y="3048000"/>
                        <a:ext cx="2032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3180" name="Object 17"/>
          <p:cNvGraphicFramePr>
            <a:graphicFrameLocks noChangeAspect="1"/>
          </p:cNvGraphicFramePr>
          <p:nvPr/>
        </p:nvGraphicFramePr>
        <p:xfrm>
          <a:off x="1209675" y="3538538"/>
          <a:ext cx="215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3215" name="Equation" r:id="rId11" imgW="215713" imgH="291847" progId="Equation.DSMT4">
                  <p:embed/>
                </p:oleObj>
              </mc:Choice>
              <mc:Fallback>
                <p:oleObj name="Equation" r:id="rId11" imgW="215713" imgH="291847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09675" y="3538538"/>
                        <a:ext cx="2159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3181" name="Object 18"/>
          <p:cNvGraphicFramePr>
            <a:graphicFrameLocks noChangeAspect="1"/>
          </p:cNvGraphicFramePr>
          <p:nvPr/>
        </p:nvGraphicFramePr>
        <p:xfrm>
          <a:off x="2044700" y="3538538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3216" name="Equation" r:id="rId13" imgW="203112" imgH="291973" progId="Equation.DSMT4">
                  <p:embed/>
                </p:oleObj>
              </mc:Choice>
              <mc:Fallback>
                <p:oleObj name="Equation" r:id="rId13" imgW="203112" imgH="291973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44700" y="3538538"/>
                        <a:ext cx="2032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1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17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3713" name="Rectangle 3"/>
          <p:cNvSpPr>
            <a:spLocks noGrp="1" noChangeArrowheads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PHY1012F</a:t>
            </a:r>
          </a:p>
        </p:txBody>
      </p:sp>
      <p:sp>
        <p:nvSpPr>
          <p:cNvPr id="844802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1DD2F36-E819-4A0F-B2AB-076A955B8E70}" type="slidenum">
              <a:rPr lang="en-US" smtClean="0">
                <a:latin typeface="Koala"/>
              </a:rPr>
              <a:pPr>
                <a:defRPr/>
              </a:pPr>
              <a:t>60</a:t>
            </a:fld>
            <a:endParaRPr lang="en-US" smtClean="0">
              <a:latin typeface="Koala"/>
            </a:endParaRPr>
          </a:p>
        </p:txBody>
      </p:sp>
      <p:sp>
        <p:nvSpPr>
          <p:cNvPr id="883715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mtClean="0"/>
              <a:t>FREE FALL</a:t>
            </a:r>
          </a:p>
        </p:txBody>
      </p:sp>
      <p:sp>
        <p:nvSpPr>
          <p:cNvPr id="883716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397125" y="1343025"/>
            <a:ext cx="6556375" cy="1698625"/>
          </a:xfrm>
        </p:spPr>
        <p:txBody>
          <a:bodyPr/>
          <a:lstStyle/>
          <a:p>
            <a:pPr lvl="1" indent="0" eaLnBrk="1" hangingPunct="1"/>
            <a:r>
              <a:rPr lang="en-ZA" smtClean="0"/>
              <a:t>A kingfisher hovers 30 m directly above a boy with a catapult.  If the boy launches a stone straight up at 25 m/s, how long does the stone take to hit the bird? </a:t>
            </a:r>
            <a:endParaRPr lang="en-US" smtClean="0"/>
          </a:p>
        </p:txBody>
      </p:sp>
      <p:sp>
        <p:nvSpPr>
          <p:cNvPr id="561194" name="Freeform 42"/>
          <p:cNvSpPr>
            <a:spLocks/>
          </p:cNvSpPr>
          <p:nvPr/>
        </p:nvSpPr>
        <p:spPr bwMode="auto">
          <a:xfrm>
            <a:off x="1304925" y="3381375"/>
            <a:ext cx="2624138" cy="2105025"/>
          </a:xfrm>
          <a:custGeom>
            <a:avLst/>
            <a:gdLst>
              <a:gd name="T0" fmla="*/ 2147483647 w 1653"/>
              <a:gd name="T1" fmla="*/ 2147483647 h 1326"/>
              <a:gd name="T2" fmla="*/ 2147483647 w 1653"/>
              <a:gd name="T3" fmla="*/ 2147483647 h 1326"/>
              <a:gd name="T4" fmla="*/ 0 w 1653"/>
              <a:gd name="T5" fmla="*/ 2147483647 h 1326"/>
              <a:gd name="T6" fmla="*/ 0 w 1653"/>
              <a:gd name="T7" fmla="*/ 0 h 1326"/>
              <a:gd name="T8" fmla="*/ 2147483647 w 1653"/>
              <a:gd name="T9" fmla="*/ 2147483647 h 132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653"/>
              <a:gd name="T16" fmla="*/ 0 h 1326"/>
              <a:gd name="T17" fmla="*/ 1653 w 1653"/>
              <a:gd name="T18" fmla="*/ 1326 h 132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653" h="1326">
                <a:moveTo>
                  <a:pt x="1653" y="1052"/>
                </a:moveTo>
                <a:lnTo>
                  <a:pt x="1653" y="1326"/>
                </a:lnTo>
                <a:lnTo>
                  <a:pt x="0" y="1326"/>
                </a:lnTo>
                <a:lnTo>
                  <a:pt x="0" y="0"/>
                </a:lnTo>
                <a:lnTo>
                  <a:pt x="1653" y="1052"/>
                </a:lnTo>
                <a:close/>
              </a:path>
            </a:pathLst>
          </a:custGeom>
          <a:solidFill>
            <a:srgbClr val="3366FF">
              <a:alpha val="25098"/>
            </a:srgbClr>
          </a:solidFill>
          <a:ln w="31750">
            <a:noFill/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883718" name="Rectangle 58"/>
          <p:cNvSpPr>
            <a:spLocks noChangeArrowheads="1"/>
          </p:cNvSpPr>
          <p:nvPr/>
        </p:nvSpPr>
        <p:spPr bwMode="auto">
          <a:xfrm>
            <a:off x="742950" y="2628900"/>
            <a:ext cx="1204913" cy="39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 indent="1588">
              <a:lnSpc>
                <a:spcPct val="110000"/>
              </a:lnSpc>
              <a:tabLst>
                <a:tab pos="85725" algn="l"/>
              </a:tabLst>
            </a:pPr>
            <a:r>
              <a:rPr lang="en-US" sz="1800" b="1" i="1">
                <a:solidFill>
                  <a:srgbClr val="000066"/>
                </a:solidFill>
                <a:latin typeface="Times New Roman" pitchFamily="18" charset="0"/>
              </a:rPr>
              <a:t>v</a:t>
            </a:r>
            <a:r>
              <a:rPr lang="en-US" sz="1800" b="1" i="1" baseline="-25000">
                <a:solidFill>
                  <a:srgbClr val="000066"/>
                </a:solidFill>
                <a:latin typeface="Times New Roman" pitchFamily="18" charset="0"/>
              </a:rPr>
              <a:t>y</a:t>
            </a:r>
            <a:r>
              <a:rPr lang="en-US" sz="1800" b="1" i="1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sz="1800" b="1">
                <a:solidFill>
                  <a:srgbClr val="000066"/>
                </a:solidFill>
                <a:latin typeface="Times New Roman" pitchFamily="18" charset="0"/>
              </a:rPr>
              <a:t>(m/s)</a:t>
            </a:r>
            <a:endParaRPr lang="en-US" sz="1800" b="1" i="1">
              <a:solidFill>
                <a:srgbClr val="000066"/>
              </a:solidFill>
              <a:latin typeface="Times New Roman" pitchFamily="18" charset="0"/>
            </a:endParaRPr>
          </a:p>
        </p:txBody>
      </p:sp>
      <p:sp>
        <p:nvSpPr>
          <p:cNvPr id="883719" name="Rectangle 59"/>
          <p:cNvSpPr>
            <a:spLocks noChangeArrowheads="1"/>
          </p:cNvSpPr>
          <p:nvPr/>
        </p:nvSpPr>
        <p:spPr bwMode="auto">
          <a:xfrm>
            <a:off x="592138" y="3998913"/>
            <a:ext cx="474662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r">
              <a:lnSpc>
                <a:spcPct val="105000"/>
              </a:lnSpc>
            </a:pPr>
            <a:r>
              <a:rPr lang="en-GB" sz="2000" b="1">
                <a:solidFill>
                  <a:srgbClr val="000000"/>
                </a:solidFill>
                <a:latin typeface="Times New Roman" pitchFamily="18" charset="0"/>
              </a:rPr>
              <a:t>15</a:t>
            </a:r>
            <a:endParaRPr lang="en-US" sz="2000" b="1" baseline="-250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883720" name="Rectangle 60"/>
          <p:cNvSpPr>
            <a:spLocks noChangeArrowheads="1"/>
          </p:cNvSpPr>
          <p:nvPr/>
        </p:nvSpPr>
        <p:spPr bwMode="auto">
          <a:xfrm>
            <a:off x="531813" y="3151188"/>
            <a:ext cx="533400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r">
              <a:lnSpc>
                <a:spcPct val="105000"/>
              </a:lnSpc>
            </a:pPr>
            <a:r>
              <a:rPr lang="en-GB" sz="2000" b="1">
                <a:solidFill>
                  <a:srgbClr val="000000"/>
                </a:solidFill>
                <a:latin typeface="Times New Roman" pitchFamily="18" charset="0"/>
              </a:rPr>
              <a:t>25</a:t>
            </a:r>
            <a:endParaRPr lang="en-US" sz="2000" b="1" baseline="-250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883721" name="Line 61"/>
          <p:cNvSpPr>
            <a:spLocks noChangeShapeType="1"/>
          </p:cNvSpPr>
          <p:nvPr/>
        </p:nvSpPr>
        <p:spPr bwMode="auto">
          <a:xfrm flipV="1">
            <a:off x="1301750" y="3071813"/>
            <a:ext cx="6350" cy="3221037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883722" name="Rectangle 67"/>
          <p:cNvSpPr>
            <a:spLocks noChangeArrowheads="1"/>
          </p:cNvSpPr>
          <p:nvPr/>
        </p:nvSpPr>
        <p:spPr bwMode="auto">
          <a:xfrm>
            <a:off x="346075" y="3595688"/>
            <a:ext cx="719138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r">
              <a:lnSpc>
                <a:spcPct val="105000"/>
              </a:lnSpc>
            </a:pPr>
            <a:r>
              <a:rPr lang="en-GB" sz="20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20</a:t>
            </a:r>
            <a:endParaRPr lang="en-GB" sz="2000" b="1" baseline="-2500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83723" name="Rectangle 68"/>
          <p:cNvSpPr>
            <a:spLocks noChangeArrowheads="1"/>
          </p:cNvSpPr>
          <p:nvPr/>
        </p:nvSpPr>
        <p:spPr bwMode="auto">
          <a:xfrm>
            <a:off x="346075" y="5711825"/>
            <a:ext cx="719138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r">
              <a:lnSpc>
                <a:spcPct val="105000"/>
              </a:lnSpc>
            </a:pPr>
            <a:r>
              <a:rPr lang="en-GB" sz="20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–5</a:t>
            </a:r>
            <a:endParaRPr lang="en-GB" sz="2000" b="1" baseline="-2500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83724" name="Rectangle 89"/>
          <p:cNvSpPr>
            <a:spLocks noChangeArrowheads="1"/>
          </p:cNvSpPr>
          <p:nvPr/>
        </p:nvSpPr>
        <p:spPr bwMode="auto">
          <a:xfrm>
            <a:off x="531813" y="4427538"/>
            <a:ext cx="533400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r">
              <a:lnSpc>
                <a:spcPct val="105000"/>
              </a:lnSpc>
            </a:pPr>
            <a:r>
              <a:rPr lang="en-GB" sz="2000" b="1">
                <a:solidFill>
                  <a:srgbClr val="000000"/>
                </a:solidFill>
                <a:latin typeface="Times New Roman" pitchFamily="18" charset="0"/>
              </a:rPr>
              <a:t>10</a:t>
            </a:r>
            <a:endParaRPr lang="en-US" sz="2000" b="1" baseline="-250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883725" name="Rectangle 90"/>
          <p:cNvSpPr>
            <a:spLocks noChangeArrowheads="1"/>
          </p:cNvSpPr>
          <p:nvPr/>
        </p:nvSpPr>
        <p:spPr bwMode="auto">
          <a:xfrm>
            <a:off x="687388" y="5275263"/>
            <a:ext cx="379412" cy="414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r">
              <a:lnSpc>
                <a:spcPct val="105000"/>
              </a:lnSpc>
            </a:pPr>
            <a:r>
              <a:rPr lang="en-GB" sz="2000" b="1">
                <a:solidFill>
                  <a:srgbClr val="000000"/>
                </a:solidFill>
                <a:latin typeface="Times New Roman" pitchFamily="18" charset="0"/>
              </a:rPr>
              <a:t>0</a:t>
            </a:r>
            <a:endParaRPr lang="en-US" sz="2000" b="1" baseline="-250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883726" name="Rectangle 91"/>
          <p:cNvSpPr>
            <a:spLocks noChangeArrowheads="1"/>
          </p:cNvSpPr>
          <p:nvPr/>
        </p:nvSpPr>
        <p:spPr bwMode="auto">
          <a:xfrm>
            <a:off x="592138" y="4865688"/>
            <a:ext cx="474662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r">
              <a:lnSpc>
                <a:spcPct val="105000"/>
              </a:lnSpc>
            </a:pPr>
            <a:r>
              <a:rPr lang="en-GB" sz="2000" b="1">
                <a:solidFill>
                  <a:srgbClr val="000000"/>
                </a:solidFill>
                <a:latin typeface="Times New Roman" pitchFamily="18" charset="0"/>
              </a:rPr>
              <a:t>5</a:t>
            </a:r>
            <a:endParaRPr lang="en-US" sz="2000" b="1" baseline="-25000">
              <a:solidFill>
                <a:srgbClr val="000000"/>
              </a:solidFill>
              <a:latin typeface="Times New Roman" pitchFamily="18" charset="0"/>
            </a:endParaRPr>
          </a:p>
        </p:txBody>
      </p:sp>
      <p:grpSp>
        <p:nvGrpSpPr>
          <p:cNvPr id="883727" name="Group 107"/>
          <p:cNvGrpSpPr>
            <a:grpSpLocks/>
          </p:cNvGrpSpPr>
          <p:nvPr/>
        </p:nvGrpSpPr>
        <p:grpSpPr bwMode="auto">
          <a:xfrm>
            <a:off x="1152525" y="3360738"/>
            <a:ext cx="157163" cy="2543175"/>
            <a:chOff x="726" y="1985"/>
            <a:chExt cx="99" cy="1602"/>
          </a:xfrm>
        </p:grpSpPr>
        <p:sp>
          <p:nvSpPr>
            <p:cNvPr id="883754" name="Line 64"/>
            <p:cNvSpPr>
              <a:spLocks noChangeShapeType="1"/>
            </p:cNvSpPr>
            <p:nvPr/>
          </p:nvSpPr>
          <p:spPr bwMode="auto">
            <a:xfrm>
              <a:off x="726" y="3587"/>
              <a:ext cx="99" cy="0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883755" name="Line 65"/>
            <p:cNvSpPr>
              <a:spLocks noChangeShapeType="1"/>
            </p:cNvSpPr>
            <p:nvPr/>
          </p:nvSpPr>
          <p:spPr bwMode="auto">
            <a:xfrm>
              <a:off x="726" y="3053"/>
              <a:ext cx="99" cy="0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883756" name="Line 66"/>
            <p:cNvSpPr>
              <a:spLocks noChangeShapeType="1"/>
            </p:cNvSpPr>
            <p:nvPr/>
          </p:nvSpPr>
          <p:spPr bwMode="auto">
            <a:xfrm>
              <a:off x="726" y="3321"/>
              <a:ext cx="99" cy="0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883757" name="Line 84"/>
            <p:cNvSpPr>
              <a:spLocks noChangeShapeType="1"/>
            </p:cNvSpPr>
            <p:nvPr/>
          </p:nvSpPr>
          <p:spPr bwMode="auto">
            <a:xfrm>
              <a:off x="726" y="2786"/>
              <a:ext cx="99" cy="0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883758" name="Line 85"/>
            <p:cNvSpPr>
              <a:spLocks noChangeShapeType="1"/>
            </p:cNvSpPr>
            <p:nvPr/>
          </p:nvSpPr>
          <p:spPr bwMode="auto">
            <a:xfrm>
              <a:off x="726" y="2253"/>
              <a:ext cx="99" cy="0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883759" name="Line 86"/>
            <p:cNvSpPr>
              <a:spLocks noChangeShapeType="1"/>
            </p:cNvSpPr>
            <p:nvPr/>
          </p:nvSpPr>
          <p:spPr bwMode="auto">
            <a:xfrm>
              <a:off x="726" y="2520"/>
              <a:ext cx="99" cy="0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883760" name="Line 93"/>
            <p:cNvSpPr>
              <a:spLocks noChangeShapeType="1"/>
            </p:cNvSpPr>
            <p:nvPr/>
          </p:nvSpPr>
          <p:spPr bwMode="auto">
            <a:xfrm>
              <a:off x="726" y="2252"/>
              <a:ext cx="99" cy="0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883761" name="Line 94"/>
            <p:cNvSpPr>
              <a:spLocks noChangeShapeType="1"/>
            </p:cNvSpPr>
            <p:nvPr/>
          </p:nvSpPr>
          <p:spPr bwMode="auto">
            <a:xfrm>
              <a:off x="726" y="1985"/>
              <a:ext cx="99" cy="0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</p:grpSp>
      <p:grpSp>
        <p:nvGrpSpPr>
          <p:cNvPr id="561262" name="Group 110"/>
          <p:cNvGrpSpPr>
            <a:grpSpLocks/>
          </p:cNvGrpSpPr>
          <p:nvPr/>
        </p:nvGrpSpPr>
        <p:grpSpPr bwMode="auto">
          <a:xfrm>
            <a:off x="1282700" y="3284538"/>
            <a:ext cx="4432300" cy="2713037"/>
            <a:chOff x="808" y="2069"/>
            <a:chExt cx="2792" cy="1709"/>
          </a:xfrm>
        </p:grpSpPr>
        <p:grpSp>
          <p:nvGrpSpPr>
            <p:cNvPr id="883743" name="Group 108"/>
            <p:cNvGrpSpPr>
              <a:grpSpLocks/>
            </p:cNvGrpSpPr>
            <p:nvPr/>
          </p:nvGrpSpPr>
          <p:grpSpPr bwMode="auto">
            <a:xfrm>
              <a:off x="1598" y="2069"/>
              <a:ext cx="1735" cy="1709"/>
              <a:chOff x="1598" y="2147"/>
              <a:chExt cx="1735" cy="1631"/>
            </a:xfrm>
          </p:grpSpPr>
          <p:sp>
            <p:nvSpPr>
              <p:cNvPr id="883751" name="Line 72"/>
              <p:cNvSpPr>
                <a:spLocks noChangeShapeType="1"/>
              </p:cNvSpPr>
              <p:nvPr/>
            </p:nvSpPr>
            <p:spPr bwMode="auto">
              <a:xfrm>
                <a:off x="3330" y="2147"/>
                <a:ext cx="3" cy="1631"/>
              </a:xfrm>
              <a:prstGeom prst="line">
                <a:avLst/>
              </a:prstGeom>
              <a:noFill/>
              <a:ln w="15875">
                <a:solidFill>
                  <a:schemeClr val="bg2"/>
                </a:solidFill>
                <a:prstDash val="dash"/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883752" name="Line 73"/>
              <p:cNvSpPr>
                <a:spLocks noChangeShapeType="1"/>
              </p:cNvSpPr>
              <p:nvPr/>
            </p:nvSpPr>
            <p:spPr bwMode="auto">
              <a:xfrm>
                <a:off x="2470" y="2147"/>
                <a:ext cx="1" cy="1631"/>
              </a:xfrm>
              <a:prstGeom prst="line">
                <a:avLst/>
              </a:prstGeom>
              <a:noFill/>
              <a:ln w="15875">
                <a:solidFill>
                  <a:schemeClr val="bg2"/>
                </a:solidFill>
                <a:prstDash val="dash"/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883753" name="Line 74"/>
              <p:cNvSpPr>
                <a:spLocks noChangeShapeType="1"/>
              </p:cNvSpPr>
              <p:nvPr/>
            </p:nvSpPr>
            <p:spPr bwMode="auto">
              <a:xfrm>
                <a:off x="1598" y="2147"/>
                <a:ext cx="1" cy="1631"/>
              </a:xfrm>
              <a:prstGeom prst="line">
                <a:avLst/>
              </a:prstGeom>
              <a:noFill/>
              <a:ln w="15875">
                <a:solidFill>
                  <a:schemeClr val="bg2"/>
                </a:solidFill>
                <a:prstDash val="dash"/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</p:grpSp>
        <p:grpSp>
          <p:nvGrpSpPr>
            <p:cNvPr id="883744" name="Group 109"/>
            <p:cNvGrpSpPr>
              <a:grpSpLocks/>
            </p:cNvGrpSpPr>
            <p:nvPr/>
          </p:nvGrpSpPr>
          <p:grpSpPr bwMode="auto">
            <a:xfrm>
              <a:off x="808" y="2115"/>
              <a:ext cx="2792" cy="1603"/>
              <a:chOff x="808" y="2115"/>
              <a:chExt cx="2792" cy="1603"/>
            </a:xfrm>
          </p:grpSpPr>
          <p:sp>
            <p:nvSpPr>
              <p:cNvPr id="883745" name="Line 71"/>
              <p:cNvSpPr>
                <a:spLocks noChangeShapeType="1"/>
              </p:cNvSpPr>
              <p:nvPr/>
            </p:nvSpPr>
            <p:spPr bwMode="auto">
              <a:xfrm rot="-5400000">
                <a:off x="2202" y="1255"/>
                <a:ext cx="3" cy="2792"/>
              </a:xfrm>
              <a:prstGeom prst="line">
                <a:avLst/>
              </a:prstGeom>
              <a:noFill/>
              <a:ln w="15875">
                <a:solidFill>
                  <a:schemeClr val="bg2"/>
                </a:solidFill>
                <a:prstDash val="dash"/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883746" name="Line 70"/>
              <p:cNvSpPr>
                <a:spLocks noChangeShapeType="1"/>
              </p:cNvSpPr>
              <p:nvPr/>
            </p:nvSpPr>
            <p:spPr bwMode="auto">
              <a:xfrm rot="-5400000">
                <a:off x="2203" y="2321"/>
                <a:ext cx="2" cy="2792"/>
              </a:xfrm>
              <a:prstGeom prst="line">
                <a:avLst/>
              </a:prstGeom>
              <a:noFill/>
              <a:ln w="15875">
                <a:solidFill>
                  <a:schemeClr val="bg2"/>
                </a:solidFill>
                <a:prstDash val="dash"/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883747" name="Line 75"/>
              <p:cNvSpPr>
                <a:spLocks noChangeShapeType="1"/>
              </p:cNvSpPr>
              <p:nvPr/>
            </p:nvSpPr>
            <p:spPr bwMode="auto">
              <a:xfrm rot="-5400000">
                <a:off x="2203" y="987"/>
                <a:ext cx="2" cy="2792"/>
              </a:xfrm>
              <a:prstGeom prst="line">
                <a:avLst/>
              </a:prstGeom>
              <a:noFill/>
              <a:ln w="15875">
                <a:solidFill>
                  <a:schemeClr val="bg2"/>
                </a:solidFill>
                <a:prstDash val="dash"/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883748" name="Line 103"/>
              <p:cNvSpPr>
                <a:spLocks noChangeShapeType="1"/>
              </p:cNvSpPr>
              <p:nvPr/>
            </p:nvSpPr>
            <p:spPr bwMode="auto">
              <a:xfrm rot="-5400000">
                <a:off x="2202" y="1789"/>
                <a:ext cx="3" cy="2792"/>
              </a:xfrm>
              <a:prstGeom prst="line">
                <a:avLst/>
              </a:prstGeom>
              <a:noFill/>
              <a:ln w="15875">
                <a:solidFill>
                  <a:schemeClr val="bg2"/>
                </a:solidFill>
                <a:prstDash val="dash"/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883749" name="Line 104"/>
              <p:cNvSpPr>
                <a:spLocks noChangeShapeType="1"/>
              </p:cNvSpPr>
              <p:nvPr/>
            </p:nvSpPr>
            <p:spPr bwMode="auto">
              <a:xfrm rot="-5400000">
                <a:off x="2203" y="1521"/>
                <a:ext cx="2" cy="2792"/>
              </a:xfrm>
              <a:prstGeom prst="line">
                <a:avLst/>
              </a:prstGeom>
              <a:noFill/>
              <a:ln w="15875">
                <a:solidFill>
                  <a:schemeClr val="bg2"/>
                </a:solidFill>
                <a:prstDash val="dash"/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883750" name="Line 105"/>
              <p:cNvSpPr>
                <a:spLocks noChangeShapeType="1"/>
              </p:cNvSpPr>
              <p:nvPr/>
            </p:nvSpPr>
            <p:spPr bwMode="auto">
              <a:xfrm rot="-5400000">
                <a:off x="2202" y="721"/>
                <a:ext cx="3" cy="2792"/>
              </a:xfrm>
              <a:prstGeom prst="line">
                <a:avLst/>
              </a:prstGeom>
              <a:noFill/>
              <a:ln w="15875">
                <a:solidFill>
                  <a:schemeClr val="bg2"/>
                </a:solidFill>
                <a:prstDash val="dash"/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</p:grpSp>
      </p:grpSp>
      <p:grpSp>
        <p:nvGrpSpPr>
          <p:cNvPr id="883729" name="Group 88"/>
          <p:cNvGrpSpPr>
            <a:grpSpLocks/>
          </p:cNvGrpSpPr>
          <p:nvPr/>
        </p:nvGrpSpPr>
        <p:grpSpPr bwMode="auto">
          <a:xfrm>
            <a:off x="1293813" y="5259388"/>
            <a:ext cx="5384800" cy="630237"/>
            <a:chOff x="815" y="3091"/>
            <a:chExt cx="3392" cy="397"/>
          </a:xfrm>
        </p:grpSpPr>
        <p:sp>
          <p:nvSpPr>
            <p:cNvPr id="883731" name="Line 45"/>
            <p:cNvSpPr>
              <a:spLocks noChangeShapeType="1"/>
            </p:cNvSpPr>
            <p:nvPr/>
          </p:nvSpPr>
          <p:spPr bwMode="auto">
            <a:xfrm>
              <a:off x="815" y="3234"/>
              <a:ext cx="2950" cy="2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triangl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883732" name="Rectangle 46"/>
            <p:cNvSpPr>
              <a:spLocks noChangeArrowheads="1"/>
            </p:cNvSpPr>
            <p:nvPr/>
          </p:nvSpPr>
          <p:spPr bwMode="auto">
            <a:xfrm>
              <a:off x="1438" y="3228"/>
              <a:ext cx="314" cy="2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algn="ctr">
                <a:lnSpc>
                  <a:spcPct val="105000"/>
                </a:lnSpc>
              </a:pPr>
              <a:r>
                <a:rPr lang="en-GB" sz="2000" b="1">
                  <a:solidFill>
                    <a:srgbClr val="000000"/>
                  </a:solidFill>
                  <a:latin typeface="Times New Roman" pitchFamily="18" charset="0"/>
                </a:rPr>
                <a:t>1</a:t>
              </a:r>
              <a:endParaRPr lang="en-US" sz="2000" b="1" baseline="-250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883733" name="Rectangle 47"/>
            <p:cNvSpPr>
              <a:spLocks noChangeArrowheads="1"/>
            </p:cNvSpPr>
            <p:nvPr/>
          </p:nvSpPr>
          <p:spPr bwMode="auto">
            <a:xfrm>
              <a:off x="2298" y="3228"/>
              <a:ext cx="316" cy="2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algn="ctr">
                <a:lnSpc>
                  <a:spcPct val="105000"/>
                </a:lnSpc>
              </a:pPr>
              <a:r>
                <a:rPr lang="en-GB" sz="2000" b="1">
                  <a:solidFill>
                    <a:srgbClr val="000000"/>
                  </a:solidFill>
                  <a:latin typeface="Times New Roman" pitchFamily="18" charset="0"/>
                </a:rPr>
                <a:t>2</a:t>
              </a:r>
              <a:endParaRPr lang="en-US" sz="2000" b="1" baseline="-250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883734" name="Rectangle 48"/>
            <p:cNvSpPr>
              <a:spLocks noChangeArrowheads="1"/>
            </p:cNvSpPr>
            <p:nvPr/>
          </p:nvSpPr>
          <p:spPr bwMode="auto">
            <a:xfrm>
              <a:off x="3162" y="3228"/>
              <a:ext cx="316" cy="2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algn="ctr">
                <a:lnSpc>
                  <a:spcPct val="105000"/>
                </a:lnSpc>
              </a:pPr>
              <a:r>
                <a:rPr lang="en-GB" sz="2000" b="1">
                  <a:solidFill>
                    <a:srgbClr val="000000"/>
                  </a:solidFill>
                  <a:latin typeface="Times New Roman" pitchFamily="18" charset="0"/>
                </a:rPr>
                <a:t>3</a:t>
              </a:r>
              <a:endParaRPr lang="en-US" sz="2000" b="1" baseline="-250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grpSp>
          <p:nvGrpSpPr>
            <p:cNvPr id="883735" name="Group 49"/>
            <p:cNvGrpSpPr>
              <a:grpSpLocks/>
            </p:cNvGrpSpPr>
            <p:nvPr/>
          </p:nvGrpSpPr>
          <p:grpSpPr bwMode="auto">
            <a:xfrm>
              <a:off x="1164" y="3242"/>
              <a:ext cx="2164" cy="72"/>
              <a:chOff x="1030" y="3390"/>
              <a:chExt cx="1126" cy="52"/>
            </a:xfrm>
          </p:grpSpPr>
          <p:sp>
            <p:nvSpPr>
              <p:cNvPr id="883737" name="Line 50"/>
              <p:cNvSpPr>
                <a:spLocks noChangeShapeType="1"/>
              </p:cNvSpPr>
              <p:nvPr/>
            </p:nvSpPr>
            <p:spPr bwMode="auto">
              <a:xfrm>
                <a:off x="1255" y="3390"/>
                <a:ext cx="0" cy="52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883738" name="Line 51"/>
              <p:cNvSpPr>
                <a:spLocks noChangeShapeType="1"/>
              </p:cNvSpPr>
              <p:nvPr/>
            </p:nvSpPr>
            <p:spPr bwMode="auto">
              <a:xfrm>
                <a:off x="1030" y="3390"/>
                <a:ext cx="0" cy="52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883739" name="Line 52"/>
              <p:cNvSpPr>
                <a:spLocks noChangeShapeType="1"/>
              </p:cNvSpPr>
              <p:nvPr/>
            </p:nvSpPr>
            <p:spPr bwMode="auto">
              <a:xfrm>
                <a:off x="1706" y="3390"/>
                <a:ext cx="0" cy="52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883740" name="Line 53"/>
              <p:cNvSpPr>
                <a:spLocks noChangeShapeType="1"/>
              </p:cNvSpPr>
              <p:nvPr/>
            </p:nvSpPr>
            <p:spPr bwMode="auto">
              <a:xfrm>
                <a:off x="1480" y="3390"/>
                <a:ext cx="0" cy="52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883741" name="Line 54"/>
              <p:cNvSpPr>
                <a:spLocks noChangeShapeType="1"/>
              </p:cNvSpPr>
              <p:nvPr/>
            </p:nvSpPr>
            <p:spPr bwMode="auto">
              <a:xfrm>
                <a:off x="1931" y="3390"/>
                <a:ext cx="0" cy="52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883742" name="Line 55"/>
              <p:cNvSpPr>
                <a:spLocks noChangeShapeType="1"/>
              </p:cNvSpPr>
              <p:nvPr/>
            </p:nvSpPr>
            <p:spPr bwMode="auto">
              <a:xfrm>
                <a:off x="2156" y="3390"/>
                <a:ext cx="0" cy="52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</p:grpSp>
        <p:sp>
          <p:nvSpPr>
            <p:cNvPr id="883736" name="Rectangle 56"/>
            <p:cNvSpPr>
              <a:spLocks noChangeArrowheads="1"/>
            </p:cNvSpPr>
            <p:nvPr/>
          </p:nvSpPr>
          <p:spPr bwMode="auto">
            <a:xfrm>
              <a:off x="3651" y="3091"/>
              <a:ext cx="556" cy="2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marL="179388" lvl="1" indent="1588">
                <a:lnSpc>
                  <a:spcPct val="110000"/>
                </a:lnSpc>
              </a:pPr>
              <a:r>
                <a:rPr lang="en-US" sz="1800" b="1" i="1">
                  <a:solidFill>
                    <a:srgbClr val="000066"/>
                  </a:solidFill>
                  <a:latin typeface="Times New Roman" pitchFamily="18" charset="0"/>
                </a:rPr>
                <a:t>t  </a:t>
              </a:r>
              <a:r>
                <a:rPr lang="en-US" sz="1800" b="1">
                  <a:solidFill>
                    <a:srgbClr val="000066"/>
                  </a:solidFill>
                  <a:latin typeface="Times New Roman" pitchFamily="18" charset="0"/>
                </a:rPr>
                <a:t>(s)</a:t>
              </a:r>
              <a:endParaRPr lang="en-US" sz="1800" b="1" i="1">
                <a:solidFill>
                  <a:srgbClr val="000066"/>
                </a:solidFill>
                <a:latin typeface="Times New Roman" pitchFamily="18" charset="0"/>
              </a:endParaRPr>
            </a:p>
          </p:txBody>
        </p:sp>
      </p:grpSp>
      <p:sp>
        <p:nvSpPr>
          <p:cNvPr id="561228" name="Freeform 76"/>
          <p:cNvSpPr>
            <a:spLocks/>
          </p:cNvSpPr>
          <p:nvPr/>
        </p:nvSpPr>
        <p:spPr bwMode="auto">
          <a:xfrm>
            <a:off x="1295400" y="3360738"/>
            <a:ext cx="3302000" cy="2114550"/>
          </a:xfrm>
          <a:custGeom>
            <a:avLst/>
            <a:gdLst>
              <a:gd name="T0" fmla="*/ 0 w 2676"/>
              <a:gd name="T1" fmla="*/ 0 h 1711"/>
              <a:gd name="T2" fmla="*/ 2147483647 w 2676"/>
              <a:gd name="T3" fmla="*/ 2147483647 h 1711"/>
              <a:gd name="T4" fmla="*/ 0 60000 65536"/>
              <a:gd name="T5" fmla="*/ 0 60000 65536"/>
              <a:gd name="T6" fmla="*/ 0 w 2676"/>
              <a:gd name="T7" fmla="*/ 0 h 1711"/>
              <a:gd name="T8" fmla="*/ 2676 w 2676"/>
              <a:gd name="T9" fmla="*/ 1711 h 171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676" h="1711">
                <a:moveTo>
                  <a:pt x="0" y="0"/>
                </a:moveTo>
                <a:lnTo>
                  <a:pt x="2676" y="1711"/>
                </a:lnTo>
              </a:path>
            </a:pathLst>
          </a:custGeom>
          <a:noFill/>
          <a:ln w="31750">
            <a:solidFill>
              <a:srgbClr val="00CC00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1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3000"/>
                                        <p:tgtEl>
                                          <p:spTgt spid="561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1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5612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1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0"/>
                                        <p:tgtEl>
                                          <p:spTgt spid="561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1194" grpId="0" animBg="1"/>
      <p:bldP spid="561228" grpId="0" animBg="1"/>
    </p:bld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5761" name="Rectangle 3"/>
          <p:cNvSpPr>
            <a:spLocks noGrp="1" noChangeArrowheads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PHY1012F</a:t>
            </a:r>
          </a:p>
        </p:txBody>
      </p:sp>
      <p:sp>
        <p:nvSpPr>
          <p:cNvPr id="846850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7E6AA629-30C0-4B4A-9DC3-51BDDAC035BB}" type="slidenum">
              <a:rPr lang="en-US" smtClean="0">
                <a:latin typeface="Koala"/>
              </a:rPr>
              <a:pPr>
                <a:defRPr/>
              </a:pPr>
              <a:t>61</a:t>
            </a:fld>
            <a:endParaRPr lang="en-US" smtClean="0">
              <a:latin typeface="Koala"/>
            </a:endParaRPr>
          </a:p>
        </p:txBody>
      </p:sp>
      <p:sp>
        <p:nvSpPr>
          <p:cNvPr id="885763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mtClean="0"/>
              <a:t>FREE FALL</a:t>
            </a:r>
          </a:p>
        </p:txBody>
      </p:sp>
      <p:sp>
        <p:nvSpPr>
          <p:cNvPr id="885764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397125" y="1343025"/>
            <a:ext cx="6556375" cy="1698625"/>
          </a:xfrm>
        </p:spPr>
        <p:txBody>
          <a:bodyPr/>
          <a:lstStyle/>
          <a:p>
            <a:pPr lvl="1" indent="0" eaLnBrk="1" hangingPunct="1"/>
            <a:r>
              <a:rPr lang="en-ZA" smtClean="0"/>
              <a:t>A kingfisher hovers 30 m directly above a boy with a catapult.  If the boy launches a stone straight up at 25 m/s, how long does the stone take to hit the bird? </a:t>
            </a:r>
            <a:endParaRPr lang="en-US" smtClean="0"/>
          </a:p>
        </p:txBody>
      </p:sp>
      <p:grpSp>
        <p:nvGrpSpPr>
          <p:cNvPr id="885765" name="Group 4"/>
          <p:cNvGrpSpPr>
            <a:grpSpLocks/>
          </p:cNvGrpSpPr>
          <p:nvPr/>
        </p:nvGrpSpPr>
        <p:grpSpPr bwMode="auto">
          <a:xfrm>
            <a:off x="0" y="1095375"/>
            <a:ext cx="1206500" cy="5078413"/>
            <a:chOff x="0" y="690"/>
            <a:chExt cx="760" cy="3199"/>
          </a:xfrm>
        </p:grpSpPr>
        <p:sp>
          <p:nvSpPr>
            <p:cNvPr id="885773" name="Line 5"/>
            <p:cNvSpPr>
              <a:spLocks noChangeShapeType="1"/>
            </p:cNvSpPr>
            <p:nvPr/>
          </p:nvSpPr>
          <p:spPr bwMode="auto">
            <a:xfrm>
              <a:off x="214" y="1980"/>
              <a:ext cx="546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dash"/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885774" name="Oval 6"/>
            <p:cNvSpPr>
              <a:spLocks noChangeAspect="1" noChangeArrowheads="1"/>
            </p:cNvSpPr>
            <p:nvPr/>
          </p:nvSpPr>
          <p:spPr bwMode="auto">
            <a:xfrm>
              <a:off x="544" y="3739"/>
              <a:ext cx="75" cy="75"/>
            </a:xfrm>
            <a:prstGeom prst="ellipse">
              <a:avLst/>
            </a:prstGeom>
            <a:solidFill>
              <a:srgbClr val="000066"/>
            </a:solidFill>
            <a:ln w="9525" algn="ctr">
              <a:solidFill>
                <a:srgbClr val="000066"/>
              </a:solidFill>
              <a:round/>
              <a:headEnd/>
              <a:tailEnd/>
            </a:ln>
          </p:spPr>
          <p:txBody>
            <a:bodyPr wrap="none" lIns="90000" tIns="46800" rIns="90000" bIns="46800" anchor="ctr"/>
            <a:lstStyle/>
            <a:p>
              <a:pPr>
                <a:lnSpc>
                  <a:spcPct val="110000"/>
                </a:lnSpc>
              </a:pPr>
              <a:endParaRPr lang="en-ZA"/>
            </a:p>
          </p:txBody>
        </p:sp>
        <p:sp>
          <p:nvSpPr>
            <p:cNvPr id="885775" name="Oval 7"/>
            <p:cNvSpPr>
              <a:spLocks noChangeAspect="1" noChangeArrowheads="1"/>
            </p:cNvSpPr>
            <p:nvPr/>
          </p:nvSpPr>
          <p:spPr bwMode="auto">
            <a:xfrm flipV="1">
              <a:off x="544" y="1945"/>
              <a:ext cx="75" cy="75"/>
            </a:xfrm>
            <a:prstGeom prst="ellipse">
              <a:avLst/>
            </a:prstGeom>
            <a:solidFill>
              <a:srgbClr val="000066"/>
            </a:solidFill>
            <a:ln w="9525" algn="ctr">
              <a:solidFill>
                <a:srgbClr val="000066"/>
              </a:solidFill>
              <a:round/>
              <a:headEnd/>
              <a:tailEnd/>
            </a:ln>
          </p:spPr>
          <p:txBody>
            <a:bodyPr wrap="none" lIns="90000" tIns="46800" rIns="90000" bIns="46800" anchor="ctr"/>
            <a:lstStyle/>
            <a:p>
              <a:pPr>
                <a:lnSpc>
                  <a:spcPct val="110000"/>
                </a:lnSpc>
              </a:pPr>
              <a:endParaRPr lang="en-ZA"/>
            </a:p>
          </p:txBody>
        </p:sp>
        <p:sp>
          <p:nvSpPr>
            <p:cNvPr id="885776" name="Line 8"/>
            <p:cNvSpPr>
              <a:spLocks noChangeShapeType="1"/>
            </p:cNvSpPr>
            <p:nvPr/>
          </p:nvSpPr>
          <p:spPr bwMode="auto">
            <a:xfrm flipV="1">
              <a:off x="384" y="945"/>
              <a:ext cx="0" cy="2882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triangl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885777" name="Rectangle 9"/>
            <p:cNvSpPr>
              <a:spLocks noChangeArrowheads="1"/>
            </p:cNvSpPr>
            <p:nvPr/>
          </p:nvSpPr>
          <p:spPr bwMode="auto">
            <a:xfrm>
              <a:off x="198" y="690"/>
              <a:ext cx="418" cy="2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marL="179388" lvl="1" indent="1588">
                <a:lnSpc>
                  <a:spcPct val="110000"/>
                </a:lnSpc>
              </a:pPr>
              <a:r>
                <a:rPr lang="en-US" sz="1800" b="1" i="1">
                  <a:solidFill>
                    <a:srgbClr val="000066"/>
                  </a:solidFill>
                  <a:latin typeface="Times New Roman" pitchFamily="18" charset="0"/>
                </a:rPr>
                <a:t>y</a:t>
              </a:r>
            </a:p>
          </p:txBody>
        </p:sp>
        <p:sp>
          <p:nvSpPr>
            <p:cNvPr id="885778" name="Rectangle 10"/>
            <p:cNvSpPr>
              <a:spLocks noChangeArrowheads="1"/>
            </p:cNvSpPr>
            <p:nvPr/>
          </p:nvSpPr>
          <p:spPr bwMode="auto">
            <a:xfrm>
              <a:off x="0" y="3641"/>
              <a:ext cx="323" cy="2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marL="179388" lvl="1" indent="1588">
                <a:lnSpc>
                  <a:spcPct val="110000"/>
                </a:lnSpc>
              </a:pPr>
              <a:r>
                <a:rPr lang="en-US" sz="1800" b="1">
                  <a:solidFill>
                    <a:srgbClr val="000066"/>
                  </a:solidFill>
                  <a:latin typeface="Times New Roman" pitchFamily="18" charset="0"/>
                </a:rPr>
                <a:t>0</a:t>
              </a:r>
            </a:p>
          </p:txBody>
        </p:sp>
        <p:sp>
          <p:nvSpPr>
            <p:cNvPr id="885779" name="Line 11"/>
            <p:cNvSpPr>
              <a:spLocks noChangeShapeType="1"/>
            </p:cNvSpPr>
            <p:nvPr/>
          </p:nvSpPr>
          <p:spPr bwMode="auto">
            <a:xfrm rot="16200000" flipV="1">
              <a:off x="379" y="3695"/>
              <a:ext cx="0" cy="167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</p:grpSp>
      <p:sp>
        <p:nvSpPr>
          <p:cNvPr id="885766" name="Rectangle 12"/>
          <p:cNvSpPr>
            <a:spLocks noChangeArrowheads="1"/>
          </p:cNvSpPr>
          <p:nvPr/>
        </p:nvSpPr>
        <p:spPr bwMode="auto">
          <a:xfrm>
            <a:off x="1077913" y="5703888"/>
            <a:ext cx="1517650" cy="71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 indent="1588">
              <a:lnSpc>
                <a:spcPct val="110000"/>
              </a:lnSpc>
            </a:pPr>
            <a:r>
              <a:rPr lang="en-US" sz="2200" b="1" i="1">
                <a:solidFill>
                  <a:srgbClr val="000066"/>
                </a:solidFill>
                <a:latin typeface="Times New Roman" pitchFamily="18" charset="0"/>
              </a:rPr>
              <a:t>y</a:t>
            </a:r>
            <a:r>
              <a:rPr lang="en-US" sz="2200" b="1" baseline="-25000">
                <a:solidFill>
                  <a:srgbClr val="000066"/>
                </a:solidFill>
                <a:latin typeface="Times New Roman" pitchFamily="18" charset="0"/>
              </a:rPr>
              <a:t>0</a:t>
            </a:r>
            <a:r>
              <a:rPr lang="en-US" sz="2200" b="1">
                <a:solidFill>
                  <a:srgbClr val="000066"/>
                </a:solidFill>
                <a:latin typeface="Times New Roman" pitchFamily="18" charset="0"/>
              </a:rPr>
              <a:t>, </a:t>
            </a:r>
            <a:r>
              <a:rPr lang="en-US" sz="2200" b="1" i="1">
                <a:solidFill>
                  <a:srgbClr val="000066"/>
                </a:solidFill>
                <a:latin typeface="Times New Roman" pitchFamily="18" charset="0"/>
              </a:rPr>
              <a:t>v</a:t>
            </a:r>
            <a:r>
              <a:rPr lang="en-US" sz="2200" b="1" baseline="-25000">
                <a:solidFill>
                  <a:srgbClr val="000066"/>
                </a:solidFill>
                <a:latin typeface="Times New Roman" pitchFamily="18" charset="0"/>
              </a:rPr>
              <a:t>0</a:t>
            </a:r>
            <a:r>
              <a:rPr lang="en-US" sz="2200" b="1" i="1" baseline="-25000">
                <a:solidFill>
                  <a:srgbClr val="000066"/>
                </a:solidFill>
                <a:latin typeface="Times New Roman" pitchFamily="18" charset="0"/>
              </a:rPr>
              <a:t>y</a:t>
            </a:r>
            <a:r>
              <a:rPr lang="en-US" sz="2200" b="1">
                <a:solidFill>
                  <a:srgbClr val="000066"/>
                </a:solidFill>
                <a:latin typeface="Times New Roman" pitchFamily="18" charset="0"/>
              </a:rPr>
              <a:t>, </a:t>
            </a:r>
            <a:r>
              <a:rPr lang="en-US" sz="2200" b="1" i="1">
                <a:solidFill>
                  <a:srgbClr val="000066"/>
                </a:solidFill>
                <a:latin typeface="Times New Roman" pitchFamily="18" charset="0"/>
              </a:rPr>
              <a:t>t</a:t>
            </a:r>
            <a:r>
              <a:rPr lang="en-US" sz="2200" b="1" baseline="-25000">
                <a:solidFill>
                  <a:srgbClr val="000066"/>
                </a:solidFill>
                <a:latin typeface="Times New Roman" pitchFamily="18" charset="0"/>
              </a:rPr>
              <a:t>0</a:t>
            </a:r>
            <a:r>
              <a:rPr lang="en-US" sz="2200" b="1">
                <a:solidFill>
                  <a:srgbClr val="000066"/>
                </a:solidFill>
                <a:latin typeface="Times New Roman" pitchFamily="18" charset="0"/>
              </a:rPr>
              <a:t> </a:t>
            </a:r>
            <a:endParaRPr lang="en-US" sz="2200" b="1" baseline="-25000">
              <a:solidFill>
                <a:srgbClr val="000066"/>
              </a:solidFill>
              <a:latin typeface="Times New Roman" pitchFamily="18" charset="0"/>
            </a:endParaRPr>
          </a:p>
          <a:p>
            <a:pPr marL="179388" lvl="1" indent="1588">
              <a:lnSpc>
                <a:spcPct val="110000"/>
              </a:lnSpc>
            </a:pPr>
            <a:endParaRPr lang="en-US" sz="2200" b="1" baseline="-25000">
              <a:solidFill>
                <a:srgbClr val="000066"/>
              </a:solidFill>
              <a:latin typeface="Times New Roman" pitchFamily="18" charset="0"/>
            </a:endParaRPr>
          </a:p>
        </p:txBody>
      </p:sp>
      <p:sp>
        <p:nvSpPr>
          <p:cNvPr id="885767" name="Rectangle 13"/>
          <p:cNvSpPr>
            <a:spLocks noChangeArrowheads="1"/>
          </p:cNvSpPr>
          <p:nvPr/>
        </p:nvSpPr>
        <p:spPr bwMode="auto">
          <a:xfrm>
            <a:off x="1077913" y="2862263"/>
            <a:ext cx="1450975" cy="71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 indent="1588">
              <a:lnSpc>
                <a:spcPct val="110000"/>
              </a:lnSpc>
            </a:pPr>
            <a:r>
              <a:rPr lang="en-US" sz="2200" b="1" i="1">
                <a:solidFill>
                  <a:srgbClr val="000066"/>
                </a:solidFill>
                <a:latin typeface="Times New Roman" pitchFamily="18" charset="0"/>
              </a:rPr>
              <a:t>y</a:t>
            </a:r>
            <a:r>
              <a:rPr lang="en-US" sz="2200" b="1" baseline="-25000">
                <a:solidFill>
                  <a:srgbClr val="000066"/>
                </a:solidFill>
                <a:latin typeface="Times New Roman" pitchFamily="18" charset="0"/>
              </a:rPr>
              <a:t>1</a:t>
            </a:r>
            <a:r>
              <a:rPr lang="en-US" sz="2200" b="1">
                <a:solidFill>
                  <a:srgbClr val="000066"/>
                </a:solidFill>
                <a:latin typeface="Times New Roman" pitchFamily="18" charset="0"/>
              </a:rPr>
              <a:t>, </a:t>
            </a:r>
            <a:r>
              <a:rPr lang="en-US" sz="2200" b="1" i="1">
                <a:solidFill>
                  <a:srgbClr val="000066"/>
                </a:solidFill>
                <a:latin typeface="Times New Roman" pitchFamily="18" charset="0"/>
              </a:rPr>
              <a:t>v</a:t>
            </a:r>
            <a:r>
              <a:rPr lang="en-US" sz="2200" b="1" baseline="-25000">
                <a:solidFill>
                  <a:srgbClr val="000066"/>
                </a:solidFill>
                <a:latin typeface="Times New Roman" pitchFamily="18" charset="0"/>
              </a:rPr>
              <a:t>1</a:t>
            </a:r>
            <a:r>
              <a:rPr lang="en-US" sz="2200" b="1" i="1" baseline="-25000">
                <a:solidFill>
                  <a:srgbClr val="000066"/>
                </a:solidFill>
                <a:latin typeface="Times New Roman" pitchFamily="18" charset="0"/>
              </a:rPr>
              <a:t>y</a:t>
            </a:r>
            <a:r>
              <a:rPr lang="en-US" sz="2200" b="1">
                <a:solidFill>
                  <a:srgbClr val="000066"/>
                </a:solidFill>
                <a:latin typeface="Times New Roman" pitchFamily="18" charset="0"/>
              </a:rPr>
              <a:t>, </a:t>
            </a:r>
            <a:r>
              <a:rPr lang="en-US" sz="2200" b="1" i="1">
                <a:solidFill>
                  <a:srgbClr val="000066"/>
                </a:solidFill>
                <a:latin typeface="Times New Roman" pitchFamily="18" charset="0"/>
              </a:rPr>
              <a:t>t</a:t>
            </a:r>
            <a:r>
              <a:rPr lang="en-US" sz="2200" b="1" baseline="-25000">
                <a:solidFill>
                  <a:srgbClr val="000066"/>
                </a:solidFill>
                <a:latin typeface="Times New Roman" pitchFamily="18" charset="0"/>
              </a:rPr>
              <a:t>1</a:t>
            </a:r>
            <a:r>
              <a:rPr lang="en-US" sz="2200" b="1">
                <a:solidFill>
                  <a:srgbClr val="000066"/>
                </a:solidFill>
                <a:latin typeface="Times New Roman" pitchFamily="18" charset="0"/>
              </a:rPr>
              <a:t> </a:t>
            </a:r>
            <a:endParaRPr lang="en-US" sz="2200" b="1" baseline="-25000">
              <a:solidFill>
                <a:srgbClr val="000066"/>
              </a:solidFill>
              <a:latin typeface="Times New Roman" pitchFamily="18" charset="0"/>
            </a:endParaRPr>
          </a:p>
          <a:p>
            <a:pPr marL="179388" lvl="1" indent="1588">
              <a:lnSpc>
                <a:spcPct val="110000"/>
              </a:lnSpc>
            </a:pPr>
            <a:endParaRPr lang="en-US" sz="2200" b="1" baseline="-25000">
              <a:solidFill>
                <a:srgbClr val="000066"/>
              </a:solidFill>
              <a:latin typeface="Times New Roman" pitchFamily="18" charset="0"/>
            </a:endParaRPr>
          </a:p>
        </p:txBody>
      </p:sp>
      <p:sp>
        <p:nvSpPr>
          <p:cNvPr id="885768" name="Line 14"/>
          <p:cNvSpPr>
            <a:spLocks noChangeShapeType="1"/>
          </p:cNvSpPr>
          <p:nvPr/>
        </p:nvSpPr>
        <p:spPr bwMode="auto">
          <a:xfrm rot="16200000" flipH="1">
            <a:off x="1188243" y="4358482"/>
            <a:ext cx="468313" cy="0"/>
          </a:xfrm>
          <a:prstGeom prst="line">
            <a:avLst/>
          </a:prstGeom>
          <a:noFill/>
          <a:ln w="38100">
            <a:solidFill>
              <a:srgbClr val="FF9900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885769" name="Rectangle 15"/>
          <p:cNvSpPr>
            <a:spLocks noChangeArrowheads="1"/>
          </p:cNvSpPr>
          <p:nvPr/>
        </p:nvSpPr>
        <p:spPr bwMode="auto">
          <a:xfrm>
            <a:off x="677863" y="4052888"/>
            <a:ext cx="912812" cy="71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 indent="1588">
              <a:lnSpc>
                <a:spcPct val="110000"/>
              </a:lnSpc>
            </a:pPr>
            <a:r>
              <a:rPr lang="en-US" sz="2200" b="1" i="1">
                <a:solidFill>
                  <a:srgbClr val="000066"/>
                </a:solidFill>
                <a:latin typeface="Times New Roman" pitchFamily="18" charset="0"/>
              </a:rPr>
              <a:t>a</a:t>
            </a:r>
            <a:r>
              <a:rPr lang="en-US" sz="2200" b="1" baseline="-25000">
                <a:solidFill>
                  <a:srgbClr val="000066"/>
                </a:solidFill>
                <a:latin typeface="Times New Roman" pitchFamily="18" charset="0"/>
              </a:rPr>
              <a:t>y</a:t>
            </a:r>
          </a:p>
          <a:p>
            <a:pPr marL="179388" lvl="1" indent="1588">
              <a:lnSpc>
                <a:spcPct val="110000"/>
              </a:lnSpc>
            </a:pPr>
            <a:endParaRPr lang="en-US" sz="2200" b="1" baseline="-25000">
              <a:solidFill>
                <a:srgbClr val="000066"/>
              </a:solidFill>
              <a:latin typeface="Times New Roman" pitchFamily="18" charset="0"/>
            </a:endParaRPr>
          </a:p>
        </p:txBody>
      </p:sp>
      <p:sp>
        <p:nvSpPr>
          <p:cNvPr id="885770" name="Rectangle 16"/>
          <p:cNvSpPr>
            <a:spLocks noChangeArrowheads="1"/>
          </p:cNvSpPr>
          <p:nvPr/>
        </p:nvSpPr>
        <p:spPr bwMode="auto">
          <a:xfrm>
            <a:off x="2549525" y="3436938"/>
            <a:ext cx="2498725" cy="2232025"/>
          </a:xfrm>
          <a:prstGeom prst="rect">
            <a:avLst/>
          </a:prstGeom>
          <a:noFill/>
          <a:ln w="9525">
            <a:solidFill>
              <a:srgbClr val="000066"/>
            </a:solidFill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 indent="1588">
              <a:lnSpc>
                <a:spcPct val="115000"/>
              </a:lnSpc>
            </a:pPr>
            <a:r>
              <a:rPr lang="en-US" sz="2200" b="1" i="1">
                <a:solidFill>
                  <a:srgbClr val="000066"/>
                </a:solidFill>
                <a:latin typeface="Times New Roman" pitchFamily="18" charset="0"/>
              </a:rPr>
              <a:t>y</a:t>
            </a:r>
            <a:r>
              <a:rPr lang="en-US" sz="2200" b="1" baseline="-25000">
                <a:solidFill>
                  <a:srgbClr val="000066"/>
                </a:solidFill>
                <a:latin typeface="Times New Roman" pitchFamily="18" charset="0"/>
              </a:rPr>
              <a:t>0</a:t>
            </a:r>
            <a:r>
              <a:rPr lang="en-US" sz="2200" b="1">
                <a:solidFill>
                  <a:srgbClr val="000066"/>
                </a:solidFill>
                <a:latin typeface="Times New Roman" pitchFamily="18" charset="0"/>
              </a:rPr>
              <a:t> = 0 m  </a:t>
            </a:r>
            <a:r>
              <a:rPr lang="en-US" sz="2200" b="1" i="1">
                <a:solidFill>
                  <a:srgbClr val="000066"/>
                </a:solidFill>
                <a:latin typeface="Times New Roman" pitchFamily="18" charset="0"/>
              </a:rPr>
              <a:t>t</a:t>
            </a:r>
            <a:r>
              <a:rPr lang="en-US" sz="2200" b="1" baseline="-25000">
                <a:solidFill>
                  <a:srgbClr val="000066"/>
                </a:solidFill>
                <a:latin typeface="Times New Roman" pitchFamily="18" charset="0"/>
              </a:rPr>
              <a:t>0</a:t>
            </a:r>
            <a:r>
              <a:rPr lang="en-US" sz="2200" b="1">
                <a:solidFill>
                  <a:srgbClr val="000066"/>
                </a:solidFill>
                <a:latin typeface="Times New Roman" pitchFamily="18" charset="0"/>
              </a:rPr>
              <a:t> = 0 s</a:t>
            </a:r>
          </a:p>
          <a:p>
            <a:pPr marL="179388" lvl="1" indent="1588">
              <a:lnSpc>
                <a:spcPct val="115000"/>
              </a:lnSpc>
            </a:pPr>
            <a:r>
              <a:rPr lang="en-US" sz="2200" b="1" i="1">
                <a:solidFill>
                  <a:srgbClr val="000066"/>
                </a:solidFill>
                <a:latin typeface="Times New Roman" pitchFamily="18" charset="0"/>
              </a:rPr>
              <a:t>y</a:t>
            </a:r>
            <a:r>
              <a:rPr lang="en-US" sz="2200" b="1" baseline="-25000">
                <a:solidFill>
                  <a:srgbClr val="000066"/>
                </a:solidFill>
                <a:latin typeface="Times New Roman" pitchFamily="18" charset="0"/>
              </a:rPr>
              <a:t>1</a:t>
            </a:r>
            <a:r>
              <a:rPr lang="en-US" sz="2200" b="1">
                <a:solidFill>
                  <a:srgbClr val="000066"/>
                </a:solidFill>
                <a:latin typeface="Times New Roman" pitchFamily="18" charset="0"/>
              </a:rPr>
              <a:t> = 30 m</a:t>
            </a:r>
          </a:p>
          <a:p>
            <a:pPr marL="179388" lvl="1" indent="1588">
              <a:lnSpc>
                <a:spcPct val="115000"/>
              </a:lnSpc>
            </a:pPr>
            <a:r>
              <a:rPr lang="en-US" sz="2200" b="1" i="1">
                <a:solidFill>
                  <a:srgbClr val="000066"/>
                </a:solidFill>
                <a:latin typeface="Times New Roman" pitchFamily="18" charset="0"/>
              </a:rPr>
              <a:t>v</a:t>
            </a:r>
            <a:r>
              <a:rPr lang="en-US" sz="2200" b="1" baseline="-25000">
                <a:solidFill>
                  <a:srgbClr val="000066"/>
                </a:solidFill>
                <a:latin typeface="Times New Roman" pitchFamily="18" charset="0"/>
              </a:rPr>
              <a:t>0</a:t>
            </a:r>
            <a:r>
              <a:rPr lang="en-US" sz="2200" b="1" i="1" baseline="-25000">
                <a:solidFill>
                  <a:srgbClr val="000066"/>
                </a:solidFill>
                <a:latin typeface="Times New Roman" pitchFamily="18" charset="0"/>
              </a:rPr>
              <a:t>y</a:t>
            </a:r>
            <a:r>
              <a:rPr lang="en-US" sz="2200" b="1">
                <a:solidFill>
                  <a:srgbClr val="000066"/>
                </a:solidFill>
                <a:latin typeface="Times New Roman" pitchFamily="18" charset="0"/>
              </a:rPr>
              <a:t> = 25 m/s</a:t>
            </a:r>
          </a:p>
          <a:p>
            <a:pPr marL="179388" lvl="1" indent="1588">
              <a:lnSpc>
                <a:spcPct val="115000"/>
              </a:lnSpc>
            </a:pPr>
            <a:r>
              <a:rPr lang="en-US" sz="2200" b="1" i="1">
                <a:solidFill>
                  <a:srgbClr val="000066"/>
                </a:solidFill>
                <a:latin typeface="Times New Roman" pitchFamily="18" charset="0"/>
              </a:rPr>
              <a:t>a</a:t>
            </a:r>
            <a:r>
              <a:rPr lang="en-US" sz="2200" b="1" i="1" baseline="-25000">
                <a:solidFill>
                  <a:srgbClr val="000066"/>
                </a:solidFill>
                <a:latin typeface="Times New Roman" pitchFamily="18" charset="0"/>
              </a:rPr>
              <a:t>y</a:t>
            </a:r>
            <a:r>
              <a:rPr lang="en-US" sz="2200" b="1">
                <a:solidFill>
                  <a:srgbClr val="000066"/>
                </a:solidFill>
                <a:latin typeface="Times New Roman" pitchFamily="18" charset="0"/>
              </a:rPr>
              <a:t> = </a:t>
            </a:r>
            <a:r>
              <a:rPr lang="en-US" sz="22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en-US" sz="2200" b="1" i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en-US" sz="22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= –</a:t>
            </a:r>
            <a:r>
              <a:rPr lang="en-US" sz="2200" b="1">
                <a:solidFill>
                  <a:srgbClr val="000066"/>
                </a:solidFill>
                <a:latin typeface="Times New Roman" pitchFamily="18" charset="0"/>
              </a:rPr>
              <a:t>10 m/s</a:t>
            </a:r>
            <a:r>
              <a:rPr lang="en-US" sz="2200" b="1" baseline="30000">
                <a:solidFill>
                  <a:srgbClr val="000066"/>
                </a:solidFill>
                <a:latin typeface="Times New Roman" pitchFamily="18" charset="0"/>
              </a:rPr>
              <a:t>2</a:t>
            </a:r>
            <a:endParaRPr lang="en-US" sz="2200" b="1">
              <a:solidFill>
                <a:srgbClr val="000066"/>
              </a:solidFill>
              <a:latin typeface="Times New Roman" pitchFamily="18" charset="0"/>
            </a:endParaRPr>
          </a:p>
          <a:p>
            <a:pPr marL="179388" lvl="1" indent="1588">
              <a:lnSpc>
                <a:spcPct val="110000"/>
              </a:lnSpc>
            </a:pPr>
            <a:endParaRPr lang="en-US" sz="1200" b="1" i="1">
              <a:solidFill>
                <a:srgbClr val="000066"/>
              </a:solidFill>
              <a:latin typeface="Times New Roman" pitchFamily="18" charset="0"/>
            </a:endParaRPr>
          </a:p>
          <a:p>
            <a:pPr marL="179388" lvl="1" indent="1588">
              <a:lnSpc>
                <a:spcPct val="115000"/>
              </a:lnSpc>
            </a:pPr>
            <a:r>
              <a:rPr lang="en-US" sz="2200" b="1" i="1">
                <a:solidFill>
                  <a:srgbClr val="000066"/>
                </a:solidFill>
                <a:latin typeface="Times New Roman" pitchFamily="18" charset="0"/>
              </a:rPr>
              <a:t>t</a:t>
            </a:r>
            <a:r>
              <a:rPr lang="en-US" sz="2200" b="1" baseline="-25000">
                <a:solidFill>
                  <a:srgbClr val="000066"/>
                </a:solidFill>
                <a:latin typeface="Times New Roman" pitchFamily="18" charset="0"/>
              </a:rPr>
              <a:t>1</a:t>
            </a:r>
            <a:r>
              <a:rPr lang="en-US" sz="2200" b="1">
                <a:solidFill>
                  <a:srgbClr val="000066"/>
                </a:solidFill>
                <a:latin typeface="Times New Roman" pitchFamily="18" charset="0"/>
              </a:rPr>
              <a:t> = ?  (= </a:t>
            </a:r>
            <a:r>
              <a:rPr lang="en-US" sz="2200" b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</a:t>
            </a:r>
            <a:r>
              <a:rPr lang="en-US" sz="2200" b="1" i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t</a:t>
            </a:r>
            <a:r>
              <a:rPr lang="en-US" sz="2200" b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)</a:t>
            </a:r>
          </a:p>
        </p:txBody>
      </p:sp>
      <p:sp>
        <p:nvSpPr>
          <p:cNvPr id="601105" name="Rectangle 17"/>
          <p:cNvSpPr>
            <a:spLocks noChangeArrowheads="1"/>
          </p:cNvSpPr>
          <p:nvPr/>
        </p:nvSpPr>
        <p:spPr bwMode="auto">
          <a:xfrm>
            <a:off x="5230813" y="3198813"/>
            <a:ext cx="3625850" cy="298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 indent="1588">
              <a:lnSpc>
                <a:spcPct val="115000"/>
              </a:lnSpc>
            </a:pPr>
            <a:r>
              <a:rPr lang="en-US" sz="2400" b="1" i="1">
                <a:solidFill>
                  <a:srgbClr val="000066"/>
                </a:solidFill>
                <a:latin typeface="Times New Roman" pitchFamily="18" charset="0"/>
              </a:rPr>
              <a:t>y</a:t>
            </a:r>
            <a:r>
              <a:rPr lang="en-US" sz="2400" b="1" baseline="-25000">
                <a:solidFill>
                  <a:srgbClr val="000066"/>
                </a:solidFill>
                <a:latin typeface="Times New Roman" pitchFamily="18" charset="0"/>
              </a:rPr>
              <a:t>1</a:t>
            </a:r>
            <a:r>
              <a:rPr lang="en-US" sz="2400" b="1" i="1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sz="2400" b="1">
                <a:solidFill>
                  <a:srgbClr val="000066"/>
                </a:solidFill>
                <a:latin typeface="Times New Roman" pitchFamily="18" charset="0"/>
              </a:rPr>
              <a:t>=</a:t>
            </a:r>
            <a:r>
              <a:rPr lang="en-US" sz="2400" b="1" i="1">
                <a:solidFill>
                  <a:srgbClr val="000066"/>
                </a:solidFill>
                <a:latin typeface="Times New Roman" pitchFamily="18" charset="0"/>
              </a:rPr>
              <a:t> y</a:t>
            </a:r>
            <a:r>
              <a:rPr lang="en-US" sz="2400" b="1" baseline="-25000">
                <a:solidFill>
                  <a:srgbClr val="000066"/>
                </a:solidFill>
                <a:latin typeface="Times New Roman" pitchFamily="18" charset="0"/>
              </a:rPr>
              <a:t>0</a:t>
            </a:r>
            <a:r>
              <a:rPr lang="en-US" sz="2400" b="1" i="1">
                <a:solidFill>
                  <a:srgbClr val="000066"/>
                </a:solidFill>
                <a:latin typeface="Times New Roman" pitchFamily="18" charset="0"/>
              </a:rPr>
              <a:t> + </a:t>
            </a:r>
            <a:r>
              <a:rPr lang="en-ZA" sz="2400" b="1" i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v</a:t>
            </a:r>
            <a:r>
              <a:rPr lang="en-ZA" sz="2400" b="1" baseline="-25000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0</a:t>
            </a:r>
            <a:r>
              <a:rPr lang="en-ZA" sz="2400" b="1" i="1" baseline="-25000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y</a:t>
            </a:r>
            <a:r>
              <a:rPr lang="en-ZA" sz="2400" b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</a:t>
            </a:r>
            <a:r>
              <a:rPr lang="en-ZA" sz="2400" b="1" i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t</a:t>
            </a:r>
            <a:r>
              <a:rPr lang="en-ZA" sz="2400" b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 + ½</a:t>
            </a:r>
            <a:r>
              <a:rPr lang="en-ZA" sz="2400" b="1" i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a</a:t>
            </a:r>
            <a:r>
              <a:rPr lang="en-ZA" sz="2400" b="1" i="1" baseline="-25000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y</a:t>
            </a:r>
            <a:r>
              <a:rPr lang="en-ZA" sz="2400" b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(</a:t>
            </a:r>
            <a:r>
              <a:rPr lang="en-ZA" sz="2400" b="1" i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t</a:t>
            </a:r>
            <a:r>
              <a:rPr lang="en-ZA" sz="2400" b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)</a:t>
            </a:r>
            <a:r>
              <a:rPr lang="en-ZA" sz="2400" b="1" baseline="30000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2</a:t>
            </a:r>
            <a:endParaRPr lang="en-ZA" sz="2400" b="1">
              <a:solidFill>
                <a:srgbClr val="000066"/>
              </a:solidFill>
              <a:latin typeface="Times New Roman" pitchFamily="18" charset="0"/>
              <a:sym typeface="Symbol" pitchFamily="18" charset="2"/>
            </a:endParaRPr>
          </a:p>
          <a:p>
            <a:pPr marL="179388" lvl="1" indent="1588">
              <a:lnSpc>
                <a:spcPct val="135000"/>
              </a:lnSpc>
            </a:pPr>
            <a:r>
              <a:rPr lang="en-US" sz="2400" b="1">
                <a:solidFill>
                  <a:srgbClr val="000066"/>
                </a:solidFill>
                <a:latin typeface="Times New Roman" pitchFamily="18" charset="0"/>
              </a:rPr>
              <a:t>30 = 0 + 25</a:t>
            </a:r>
            <a:r>
              <a:rPr lang="en-ZA" sz="2400" b="1" i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t</a:t>
            </a:r>
            <a:r>
              <a:rPr lang="en-ZA" sz="2400" b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 + ½</a:t>
            </a:r>
            <a:r>
              <a:rPr lang="en-ZA" sz="2400">
                <a:solidFill>
                  <a:srgbClr val="000066"/>
                </a:solidFill>
                <a:sym typeface="Symbol" pitchFamily="18" charset="2"/>
              </a:rPr>
              <a:t> (</a:t>
            </a:r>
            <a:r>
              <a:rPr lang="en-ZA" sz="2400" b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–10</a:t>
            </a:r>
            <a:r>
              <a:rPr lang="en-ZA" sz="2400">
                <a:solidFill>
                  <a:srgbClr val="000066"/>
                </a:solidFill>
                <a:sym typeface="Symbol" pitchFamily="18" charset="2"/>
              </a:rPr>
              <a:t>)</a:t>
            </a:r>
            <a:r>
              <a:rPr lang="en-ZA" sz="2400" b="1" i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t</a:t>
            </a:r>
            <a:r>
              <a:rPr lang="en-ZA" sz="2400" b="1" baseline="30000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2</a:t>
            </a:r>
            <a:endParaRPr lang="en-ZA" sz="2400" b="1">
              <a:solidFill>
                <a:srgbClr val="000066"/>
              </a:solidFill>
              <a:latin typeface="Times New Roman" pitchFamily="18" charset="0"/>
              <a:sym typeface="Symbol" pitchFamily="18" charset="2"/>
            </a:endParaRPr>
          </a:p>
          <a:p>
            <a:pPr marL="179388" lvl="1" indent="1588">
              <a:lnSpc>
                <a:spcPct val="135000"/>
              </a:lnSpc>
            </a:pPr>
            <a:r>
              <a:rPr lang="en-ZA" sz="2400" b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5</a:t>
            </a:r>
            <a:r>
              <a:rPr lang="en-ZA" sz="2400" b="1" i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t</a:t>
            </a:r>
            <a:r>
              <a:rPr lang="en-ZA" sz="2400" b="1" baseline="30000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2</a:t>
            </a:r>
            <a:r>
              <a:rPr lang="en-ZA" sz="2400" b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 </a:t>
            </a:r>
            <a:r>
              <a:rPr lang="en-ZA" sz="2400">
                <a:solidFill>
                  <a:srgbClr val="000066"/>
                </a:solidFill>
                <a:sym typeface="Symbol" pitchFamily="18" charset="2"/>
              </a:rPr>
              <a:t>– </a:t>
            </a:r>
            <a:r>
              <a:rPr lang="en-US" sz="2400" b="1">
                <a:solidFill>
                  <a:srgbClr val="000066"/>
                </a:solidFill>
                <a:latin typeface="Times New Roman" pitchFamily="18" charset="0"/>
              </a:rPr>
              <a:t>25</a:t>
            </a:r>
            <a:r>
              <a:rPr lang="en-ZA" sz="2400" b="1" i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t</a:t>
            </a:r>
            <a:r>
              <a:rPr lang="en-ZA" sz="2400" b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 + </a:t>
            </a:r>
            <a:r>
              <a:rPr lang="en-US" sz="2400" b="1">
                <a:solidFill>
                  <a:srgbClr val="000066"/>
                </a:solidFill>
                <a:latin typeface="Times New Roman" pitchFamily="18" charset="0"/>
              </a:rPr>
              <a:t>30 = 0 </a:t>
            </a:r>
          </a:p>
          <a:p>
            <a:pPr marL="179388" lvl="1" indent="1588">
              <a:lnSpc>
                <a:spcPct val="135000"/>
              </a:lnSpc>
            </a:pPr>
            <a:r>
              <a:rPr lang="en-ZA" sz="2400" b="1" i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t</a:t>
            </a:r>
            <a:r>
              <a:rPr lang="en-ZA" sz="2400" b="1" baseline="30000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2</a:t>
            </a:r>
            <a:r>
              <a:rPr lang="en-ZA" sz="2400" b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 </a:t>
            </a:r>
            <a:r>
              <a:rPr lang="en-ZA" sz="2400">
                <a:solidFill>
                  <a:srgbClr val="000066"/>
                </a:solidFill>
                <a:sym typeface="Symbol" pitchFamily="18" charset="2"/>
              </a:rPr>
              <a:t>– </a:t>
            </a:r>
            <a:r>
              <a:rPr lang="en-US" sz="2400" b="1">
                <a:solidFill>
                  <a:srgbClr val="000066"/>
                </a:solidFill>
                <a:latin typeface="Times New Roman" pitchFamily="18" charset="0"/>
              </a:rPr>
              <a:t>5</a:t>
            </a:r>
            <a:r>
              <a:rPr lang="en-ZA" sz="2400" b="1" i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t</a:t>
            </a:r>
            <a:r>
              <a:rPr lang="en-ZA" sz="2400" b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 + </a:t>
            </a:r>
            <a:r>
              <a:rPr lang="en-US" sz="2400" b="1">
                <a:solidFill>
                  <a:srgbClr val="000066"/>
                </a:solidFill>
                <a:latin typeface="Times New Roman" pitchFamily="18" charset="0"/>
              </a:rPr>
              <a:t>6 = 0 </a:t>
            </a:r>
          </a:p>
          <a:p>
            <a:pPr marL="179388" lvl="1" indent="1588">
              <a:lnSpc>
                <a:spcPct val="135000"/>
              </a:lnSpc>
            </a:pPr>
            <a:r>
              <a:rPr lang="en-US" sz="2400" b="1">
                <a:solidFill>
                  <a:srgbClr val="000066"/>
                </a:solidFill>
                <a:latin typeface="Times New Roman" pitchFamily="18" charset="0"/>
              </a:rPr>
              <a:t>(</a:t>
            </a:r>
            <a:r>
              <a:rPr lang="en-ZA" sz="2400" b="1" i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t</a:t>
            </a:r>
            <a:r>
              <a:rPr lang="en-ZA" sz="2400" b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 </a:t>
            </a:r>
            <a:r>
              <a:rPr lang="en-ZA" sz="2400">
                <a:solidFill>
                  <a:srgbClr val="000066"/>
                </a:solidFill>
                <a:sym typeface="Symbol" pitchFamily="18" charset="2"/>
              </a:rPr>
              <a:t>–</a:t>
            </a:r>
            <a:r>
              <a:rPr lang="en-ZA" sz="2400" b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 </a:t>
            </a:r>
            <a:r>
              <a:rPr lang="en-US" sz="2400" b="1">
                <a:solidFill>
                  <a:srgbClr val="000066"/>
                </a:solidFill>
                <a:latin typeface="Times New Roman" pitchFamily="18" charset="0"/>
              </a:rPr>
              <a:t>2)(</a:t>
            </a:r>
            <a:r>
              <a:rPr lang="en-ZA" sz="2400" b="1" i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t</a:t>
            </a:r>
            <a:r>
              <a:rPr lang="en-ZA" sz="2400" b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 </a:t>
            </a:r>
            <a:r>
              <a:rPr lang="en-ZA" sz="2400">
                <a:solidFill>
                  <a:srgbClr val="000066"/>
                </a:solidFill>
                <a:sym typeface="Symbol" pitchFamily="18" charset="2"/>
              </a:rPr>
              <a:t>–</a:t>
            </a:r>
            <a:r>
              <a:rPr lang="en-ZA" sz="2400" b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 </a:t>
            </a:r>
            <a:r>
              <a:rPr lang="en-US" sz="2400" b="1">
                <a:solidFill>
                  <a:srgbClr val="000066"/>
                </a:solidFill>
                <a:latin typeface="Times New Roman" pitchFamily="18" charset="0"/>
              </a:rPr>
              <a:t>3) = 0 </a:t>
            </a:r>
          </a:p>
          <a:p>
            <a:pPr marL="179388" lvl="1" indent="1588">
              <a:lnSpc>
                <a:spcPct val="135000"/>
              </a:lnSpc>
            </a:pPr>
            <a:r>
              <a:rPr lang="en-US" sz="2400" b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 </a:t>
            </a:r>
            <a:r>
              <a:rPr lang="en-ZA" sz="2400" b="1" i="1" u="sng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t</a:t>
            </a:r>
            <a:r>
              <a:rPr lang="en-ZA" sz="2400" b="1" u="sng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 </a:t>
            </a:r>
            <a:r>
              <a:rPr lang="en-US" sz="2400" b="1" u="sng">
                <a:solidFill>
                  <a:srgbClr val="000066"/>
                </a:solidFill>
                <a:latin typeface="Times New Roman" pitchFamily="18" charset="0"/>
              </a:rPr>
              <a:t>= 2 s  or </a:t>
            </a:r>
            <a:r>
              <a:rPr lang="en-ZA" sz="2400" b="1" i="1" u="sng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t</a:t>
            </a:r>
            <a:r>
              <a:rPr lang="en-ZA" sz="2400" b="1" u="sng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 </a:t>
            </a:r>
            <a:r>
              <a:rPr lang="en-US" sz="2400" b="1" u="sng">
                <a:solidFill>
                  <a:srgbClr val="000066"/>
                </a:solidFill>
                <a:latin typeface="Times New Roman" pitchFamily="18" charset="0"/>
              </a:rPr>
              <a:t>= 3 s</a:t>
            </a:r>
            <a:r>
              <a:rPr lang="en-US" sz="2400" b="1">
                <a:solidFill>
                  <a:srgbClr val="000066"/>
                </a:solidFill>
                <a:latin typeface="Times New Roman" pitchFamily="18" charset="0"/>
              </a:rPr>
              <a:t> </a:t>
            </a:r>
          </a:p>
        </p:txBody>
      </p:sp>
      <p:sp>
        <p:nvSpPr>
          <p:cNvPr id="601106" name="Rectangle 18"/>
          <p:cNvSpPr>
            <a:spLocks noChangeArrowheads="1"/>
          </p:cNvSpPr>
          <p:nvPr/>
        </p:nvSpPr>
        <p:spPr bwMode="auto">
          <a:xfrm>
            <a:off x="7983538" y="5672138"/>
            <a:ext cx="768350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 indent="1588">
              <a:lnSpc>
                <a:spcPct val="115000"/>
              </a:lnSpc>
            </a:pPr>
            <a:r>
              <a:rPr lang="en-US" sz="2400">
                <a:solidFill>
                  <a:srgbClr val="000066"/>
                </a:solidFill>
              </a:rPr>
              <a:t>?!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11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110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110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110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110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110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11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6011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9139" name="Rectangle 3"/>
          <p:cNvSpPr>
            <a:spLocks noGrp="1" noChangeArrowheads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PHY1012F</a:t>
            </a:r>
          </a:p>
        </p:txBody>
      </p:sp>
      <p:sp>
        <p:nvSpPr>
          <p:cNvPr id="559133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BB290F04-AD5C-4A80-BF9D-8BE9E828E2B0}" type="slidenum">
              <a:rPr lang="en-US" smtClean="0">
                <a:latin typeface="Koala"/>
              </a:rPr>
              <a:pPr>
                <a:defRPr/>
              </a:pPr>
              <a:t>62</a:t>
            </a:fld>
            <a:endParaRPr lang="en-US" smtClean="0">
              <a:latin typeface="Koala"/>
            </a:endParaRPr>
          </a:p>
        </p:txBody>
      </p:sp>
      <p:sp>
        <p:nvSpPr>
          <p:cNvPr id="559141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mtClean="0"/>
              <a:t>FREE FALL</a:t>
            </a:r>
          </a:p>
        </p:txBody>
      </p:sp>
      <p:sp>
        <p:nvSpPr>
          <p:cNvPr id="559142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397125" y="1343025"/>
            <a:ext cx="6556375" cy="1698625"/>
          </a:xfrm>
        </p:spPr>
        <p:txBody>
          <a:bodyPr/>
          <a:lstStyle/>
          <a:p>
            <a:pPr lvl="1" indent="0" eaLnBrk="1" hangingPunct="1"/>
            <a:r>
              <a:rPr lang="en-ZA" smtClean="0"/>
              <a:t>A kingfisher hovers 30 m directly above a boy with a catapult.  If the boy launches a stone straight up at 25 m/s, how long does the stone take to hit the bird? </a:t>
            </a:r>
            <a:endParaRPr lang="en-US" smtClean="0"/>
          </a:p>
        </p:txBody>
      </p:sp>
      <p:sp>
        <p:nvSpPr>
          <p:cNvPr id="559108" name="Line 4"/>
          <p:cNvSpPr>
            <a:spLocks noChangeShapeType="1"/>
          </p:cNvSpPr>
          <p:nvPr/>
        </p:nvSpPr>
        <p:spPr bwMode="auto">
          <a:xfrm rot="-5400000">
            <a:off x="32543" y="5190332"/>
            <a:ext cx="1516063" cy="0"/>
          </a:xfrm>
          <a:prstGeom prst="line">
            <a:avLst/>
          </a:prstGeom>
          <a:noFill/>
          <a:ln w="38100">
            <a:solidFill>
              <a:srgbClr val="00CC00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graphicFrame>
        <p:nvGraphicFramePr>
          <p:cNvPr id="559109" name="Object 28"/>
          <p:cNvGraphicFramePr>
            <a:graphicFrameLocks noChangeAspect="1"/>
          </p:cNvGraphicFramePr>
          <p:nvPr/>
        </p:nvGraphicFramePr>
        <p:xfrm>
          <a:off x="412750" y="3602038"/>
          <a:ext cx="266700" cy="341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9174" name="Equation" r:id="rId5" imgW="266584" imgH="380835" progId="Equation.DSMT4">
                  <p:embed/>
                </p:oleObj>
              </mc:Choice>
              <mc:Fallback>
                <p:oleObj name="Equation" r:id="rId5" imgW="266584" imgH="380835" progId="Equation.DSMT4">
                  <p:embed/>
                  <p:pic>
                    <p:nvPicPr>
                      <p:cNvPr id="0" name="Picture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2750" y="3602038"/>
                        <a:ext cx="266700" cy="3413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9110" name="Object 29"/>
          <p:cNvGraphicFramePr>
            <a:graphicFrameLocks noChangeAspect="1"/>
          </p:cNvGraphicFramePr>
          <p:nvPr/>
        </p:nvGraphicFramePr>
        <p:xfrm>
          <a:off x="412750" y="2676525"/>
          <a:ext cx="292100" cy="341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9175" name="Equation" r:id="rId7" imgW="291973" imgH="380835" progId="Equation.DSMT4">
                  <p:embed/>
                </p:oleObj>
              </mc:Choice>
              <mc:Fallback>
                <p:oleObj name="Equation" r:id="rId7" imgW="291973" imgH="380835" progId="Equation.DSMT4">
                  <p:embed/>
                  <p:pic>
                    <p:nvPicPr>
                      <p:cNvPr id="0" name="Picture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2750" y="2676525"/>
                        <a:ext cx="292100" cy="3413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9111" name="Object 30"/>
          <p:cNvGraphicFramePr>
            <a:graphicFrameLocks noChangeAspect="1"/>
          </p:cNvGraphicFramePr>
          <p:nvPr/>
        </p:nvGraphicFramePr>
        <p:xfrm>
          <a:off x="412750" y="5013325"/>
          <a:ext cx="292100" cy="341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9176" name="Equation" r:id="rId9" imgW="291973" imgH="380835" progId="Equation.DSMT4">
                  <p:embed/>
                </p:oleObj>
              </mc:Choice>
              <mc:Fallback>
                <p:oleObj name="Equation" r:id="rId9" imgW="291973" imgH="380835" progId="Equation.DSMT4">
                  <p:embed/>
                  <p:pic>
                    <p:nvPicPr>
                      <p:cNvPr id="0" name="Picture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2750" y="5013325"/>
                        <a:ext cx="292100" cy="3413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59112" name="Oval 8"/>
          <p:cNvSpPr>
            <a:spLocks noChangeAspect="1" noChangeArrowheads="1"/>
          </p:cNvSpPr>
          <p:nvPr/>
        </p:nvSpPr>
        <p:spPr bwMode="auto">
          <a:xfrm>
            <a:off x="736600" y="5935663"/>
            <a:ext cx="119063" cy="119062"/>
          </a:xfrm>
          <a:prstGeom prst="ellipse">
            <a:avLst/>
          </a:prstGeom>
          <a:solidFill>
            <a:srgbClr val="000066"/>
          </a:solidFill>
          <a:ln w="9525" algn="ctr">
            <a:solidFill>
              <a:srgbClr val="000066"/>
            </a:solidFill>
            <a:round/>
            <a:headEnd/>
            <a:tailEnd/>
          </a:ln>
        </p:spPr>
        <p:txBody>
          <a:bodyPr wrap="none" lIns="90000" tIns="46800" rIns="90000" bIns="46800" anchor="ctr"/>
          <a:lstStyle/>
          <a:p>
            <a:pPr>
              <a:lnSpc>
                <a:spcPct val="110000"/>
              </a:lnSpc>
            </a:pPr>
            <a:endParaRPr lang="en-ZA"/>
          </a:p>
        </p:txBody>
      </p:sp>
      <p:sp>
        <p:nvSpPr>
          <p:cNvPr id="559113" name="Oval 9"/>
          <p:cNvSpPr>
            <a:spLocks noChangeAspect="1" noChangeArrowheads="1"/>
          </p:cNvSpPr>
          <p:nvPr/>
        </p:nvSpPr>
        <p:spPr bwMode="auto">
          <a:xfrm>
            <a:off x="730250" y="1970088"/>
            <a:ext cx="119063" cy="119062"/>
          </a:xfrm>
          <a:prstGeom prst="ellipse">
            <a:avLst/>
          </a:prstGeom>
          <a:solidFill>
            <a:srgbClr val="000066"/>
          </a:solidFill>
          <a:ln w="9525" algn="ctr">
            <a:solidFill>
              <a:srgbClr val="000066"/>
            </a:solidFill>
            <a:round/>
            <a:headEnd/>
            <a:tailEnd/>
          </a:ln>
        </p:spPr>
        <p:txBody>
          <a:bodyPr wrap="none" lIns="90000" tIns="46800" rIns="90000" bIns="46800" anchor="ctr"/>
          <a:lstStyle/>
          <a:p>
            <a:pPr>
              <a:lnSpc>
                <a:spcPct val="110000"/>
              </a:lnSpc>
            </a:pPr>
            <a:endParaRPr lang="en-ZA"/>
          </a:p>
        </p:txBody>
      </p:sp>
      <p:sp>
        <p:nvSpPr>
          <p:cNvPr id="559114" name="Line 10"/>
          <p:cNvSpPr>
            <a:spLocks noChangeShapeType="1"/>
          </p:cNvSpPr>
          <p:nvPr/>
        </p:nvSpPr>
        <p:spPr bwMode="auto">
          <a:xfrm rot="-5400000">
            <a:off x="256381" y="3766344"/>
            <a:ext cx="1068388" cy="0"/>
          </a:xfrm>
          <a:prstGeom prst="line">
            <a:avLst/>
          </a:prstGeom>
          <a:noFill/>
          <a:ln w="38100">
            <a:solidFill>
              <a:srgbClr val="00CC00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559115" name="Oval 11"/>
          <p:cNvSpPr>
            <a:spLocks noChangeAspect="1" noChangeArrowheads="1"/>
          </p:cNvSpPr>
          <p:nvPr/>
        </p:nvSpPr>
        <p:spPr bwMode="auto">
          <a:xfrm>
            <a:off x="736600" y="4287838"/>
            <a:ext cx="119063" cy="119062"/>
          </a:xfrm>
          <a:prstGeom prst="ellipse">
            <a:avLst/>
          </a:prstGeom>
          <a:solidFill>
            <a:srgbClr val="000066"/>
          </a:solidFill>
          <a:ln w="9525" algn="ctr">
            <a:solidFill>
              <a:srgbClr val="000066"/>
            </a:solidFill>
            <a:round/>
            <a:headEnd/>
            <a:tailEnd/>
          </a:ln>
        </p:spPr>
        <p:txBody>
          <a:bodyPr wrap="none" lIns="90000" tIns="46800" rIns="90000" bIns="46800" anchor="ctr"/>
          <a:lstStyle/>
          <a:p>
            <a:pPr>
              <a:lnSpc>
                <a:spcPct val="110000"/>
              </a:lnSpc>
            </a:pPr>
            <a:endParaRPr lang="en-ZA"/>
          </a:p>
        </p:txBody>
      </p:sp>
      <p:sp>
        <p:nvSpPr>
          <p:cNvPr id="559116" name="Line 12"/>
          <p:cNvSpPr>
            <a:spLocks noChangeShapeType="1"/>
          </p:cNvSpPr>
          <p:nvPr/>
        </p:nvSpPr>
        <p:spPr bwMode="auto">
          <a:xfrm rot="-5400000">
            <a:off x="484981" y="2794794"/>
            <a:ext cx="611188" cy="0"/>
          </a:xfrm>
          <a:prstGeom prst="line">
            <a:avLst/>
          </a:prstGeom>
          <a:noFill/>
          <a:ln w="38100">
            <a:solidFill>
              <a:srgbClr val="00CC00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559117" name="Oval 13"/>
          <p:cNvSpPr>
            <a:spLocks noChangeAspect="1" noChangeArrowheads="1"/>
          </p:cNvSpPr>
          <p:nvPr/>
        </p:nvSpPr>
        <p:spPr bwMode="auto">
          <a:xfrm>
            <a:off x="736600" y="3087688"/>
            <a:ext cx="119063" cy="119062"/>
          </a:xfrm>
          <a:prstGeom prst="ellipse">
            <a:avLst/>
          </a:prstGeom>
          <a:solidFill>
            <a:srgbClr val="000066"/>
          </a:solidFill>
          <a:ln w="9525" algn="ctr">
            <a:solidFill>
              <a:srgbClr val="000066"/>
            </a:solidFill>
            <a:round/>
            <a:headEnd/>
            <a:tailEnd/>
          </a:ln>
        </p:spPr>
        <p:txBody>
          <a:bodyPr wrap="none" lIns="90000" tIns="46800" rIns="90000" bIns="46800" anchor="ctr"/>
          <a:lstStyle/>
          <a:p>
            <a:pPr>
              <a:lnSpc>
                <a:spcPct val="110000"/>
              </a:lnSpc>
            </a:pPr>
            <a:endParaRPr lang="en-ZA"/>
          </a:p>
        </p:txBody>
      </p:sp>
      <p:sp>
        <p:nvSpPr>
          <p:cNvPr id="559118" name="Oval 14"/>
          <p:cNvSpPr>
            <a:spLocks noChangeAspect="1" noChangeArrowheads="1"/>
          </p:cNvSpPr>
          <p:nvPr/>
        </p:nvSpPr>
        <p:spPr bwMode="auto">
          <a:xfrm>
            <a:off x="736600" y="2344738"/>
            <a:ext cx="119063" cy="119062"/>
          </a:xfrm>
          <a:prstGeom prst="ellipse">
            <a:avLst/>
          </a:prstGeom>
          <a:solidFill>
            <a:srgbClr val="000066"/>
          </a:solidFill>
          <a:ln w="9525" algn="ctr">
            <a:solidFill>
              <a:srgbClr val="000066"/>
            </a:solidFill>
            <a:round/>
            <a:headEnd/>
            <a:tailEnd/>
          </a:ln>
        </p:spPr>
        <p:txBody>
          <a:bodyPr wrap="none" lIns="90000" tIns="46800" rIns="90000" bIns="46800" anchor="ctr"/>
          <a:lstStyle/>
          <a:p>
            <a:pPr>
              <a:lnSpc>
                <a:spcPct val="110000"/>
              </a:lnSpc>
            </a:pPr>
            <a:endParaRPr lang="en-ZA"/>
          </a:p>
        </p:txBody>
      </p:sp>
      <p:sp>
        <p:nvSpPr>
          <p:cNvPr id="559119" name="Line 15"/>
          <p:cNvSpPr>
            <a:spLocks noChangeShapeType="1"/>
          </p:cNvSpPr>
          <p:nvPr/>
        </p:nvSpPr>
        <p:spPr bwMode="auto">
          <a:xfrm rot="-5400000">
            <a:off x="672306" y="2226469"/>
            <a:ext cx="236538" cy="0"/>
          </a:xfrm>
          <a:prstGeom prst="line">
            <a:avLst/>
          </a:prstGeom>
          <a:noFill/>
          <a:ln w="38100">
            <a:solidFill>
              <a:srgbClr val="00CC00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graphicFrame>
        <p:nvGraphicFramePr>
          <p:cNvPr id="559120" name="Object 31"/>
          <p:cNvGraphicFramePr>
            <a:graphicFrameLocks noChangeAspect="1"/>
          </p:cNvGraphicFramePr>
          <p:nvPr/>
        </p:nvGraphicFramePr>
        <p:xfrm>
          <a:off x="412750" y="2081213"/>
          <a:ext cx="292100" cy="341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9177" name="Equation" r:id="rId11" imgW="291973" imgH="380835" progId="Equation.DSMT4">
                  <p:embed/>
                </p:oleObj>
              </mc:Choice>
              <mc:Fallback>
                <p:oleObj name="Equation" r:id="rId11" imgW="291973" imgH="380835" progId="Equation.DSMT4">
                  <p:embed/>
                  <p:pic>
                    <p:nvPicPr>
                      <p:cNvPr id="0" name="Picture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2750" y="2081213"/>
                        <a:ext cx="292100" cy="3413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559121" name="Group 17"/>
          <p:cNvGrpSpPr>
            <a:grpSpLocks/>
          </p:cNvGrpSpPr>
          <p:nvPr/>
        </p:nvGrpSpPr>
        <p:grpSpPr bwMode="auto">
          <a:xfrm>
            <a:off x="936625" y="3686175"/>
            <a:ext cx="309563" cy="468313"/>
            <a:chOff x="3195" y="1983"/>
            <a:chExt cx="195" cy="295"/>
          </a:xfrm>
        </p:grpSpPr>
        <p:sp>
          <p:nvSpPr>
            <p:cNvPr id="559160" name="Line 18"/>
            <p:cNvSpPr>
              <a:spLocks noChangeShapeType="1"/>
            </p:cNvSpPr>
            <p:nvPr/>
          </p:nvSpPr>
          <p:spPr bwMode="auto">
            <a:xfrm rot="16200000" flipH="1">
              <a:off x="3242" y="2131"/>
              <a:ext cx="295" cy="0"/>
            </a:xfrm>
            <a:prstGeom prst="line">
              <a:avLst/>
            </a:prstGeom>
            <a:noFill/>
            <a:ln w="38100">
              <a:solidFill>
                <a:srgbClr val="FF9900"/>
              </a:solidFill>
              <a:round/>
              <a:headEnd/>
              <a:tailEnd type="stealth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graphicFrame>
          <p:nvGraphicFramePr>
            <p:cNvPr id="559136" name="Object 32"/>
            <p:cNvGraphicFramePr>
              <a:graphicFrameLocks noChangeAspect="1"/>
            </p:cNvGraphicFramePr>
            <p:nvPr/>
          </p:nvGraphicFramePr>
          <p:xfrm>
            <a:off x="3195" y="2047"/>
            <a:ext cx="136" cy="16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59178" name="Equation" r:id="rId13" imgW="215713" imgH="291847" progId="Equation.DSMT4">
                    <p:embed/>
                  </p:oleObj>
                </mc:Choice>
                <mc:Fallback>
                  <p:oleObj name="Equation" r:id="rId13" imgW="215713" imgH="291847" progId="Equation.DSMT4">
                    <p:embed/>
                    <p:pic>
                      <p:nvPicPr>
                        <p:cNvPr id="0" name="Picture 3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195" y="2047"/>
                          <a:ext cx="136" cy="16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559124" name="Oval 20"/>
          <p:cNvSpPr>
            <a:spLocks noChangeAspect="1" noChangeArrowheads="1"/>
          </p:cNvSpPr>
          <p:nvPr/>
        </p:nvSpPr>
        <p:spPr bwMode="auto">
          <a:xfrm flipV="1">
            <a:off x="1217613" y="1970088"/>
            <a:ext cx="119062" cy="119062"/>
          </a:xfrm>
          <a:prstGeom prst="ellipse">
            <a:avLst/>
          </a:prstGeom>
          <a:solidFill>
            <a:srgbClr val="000066"/>
          </a:solidFill>
          <a:ln w="9525" algn="ctr">
            <a:solidFill>
              <a:srgbClr val="000066"/>
            </a:solidFill>
            <a:round/>
            <a:headEnd/>
            <a:tailEnd/>
          </a:ln>
        </p:spPr>
        <p:txBody>
          <a:bodyPr wrap="none" lIns="90000" tIns="46800" rIns="90000" bIns="46800" anchor="ctr"/>
          <a:lstStyle/>
          <a:p>
            <a:pPr>
              <a:lnSpc>
                <a:spcPct val="110000"/>
              </a:lnSpc>
            </a:pPr>
            <a:endParaRPr lang="en-ZA"/>
          </a:p>
        </p:txBody>
      </p:sp>
      <p:sp>
        <p:nvSpPr>
          <p:cNvPr id="559125" name="Line 21"/>
          <p:cNvSpPr>
            <a:spLocks noChangeShapeType="1"/>
          </p:cNvSpPr>
          <p:nvPr/>
        </p:nvSpPr>
        <p:spPr bwMode="auto">
          <a:xfrm rot="5400000" flipV="1">
            <a:off x="972344" y="2761457"/>
            <a:ext cx="611187" cy="0"/>
          </a:xfrm>
          <a:prstGeom prst="line">
            <a:avLst/>
          </a:prstGeom>
          <a:noFill/>
          <a:ln w="38100">
            <a:solidFill>
              <a:srgbClr val="00CC00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559126" name="Oval 22"/>
          <p:cNvSpPr>
            <a:spLocks noChangeAspect="1" noChangeArrowheads="1"/>
          </p:cNvSpPr>
          <p:nvPr/>
        </p:nvSpPr>
        <p:spPr bwMode="auto">
          <a:xfrm flipV="1">
            <a:off x="1223963" y="3087688"/>
            <a:ext cx="119062" cy="119062"/>
          </a:xfrm>
          <a:prstGeom prst="ellipse">
            <a:avLst/>
          </a:prstGeom>
          <a:solidFill>
            <a:srgbClr val="000066"/>
          </a:solidFill>
          <a:ln w="9525" algn="ctr">
            <a:solidFill>
              <a:srgbClr val="000066"/>
            </a:solidFill>
            <a:round/>
            <a:headEnd/>
            <a:tailEnd/>
          </a:ln>
        </p:spPr>
        <p:txBody>
          <a:bodyPr wrap="none" lIns="90000" tIns="46800" rIns="90000" bIns="46800" anchor="ctr"/>
          <a:lstStyle/>
          <a:p>
            <a:pPr>
              <a:lnSpc>
                <a:spcPct val="110000"/>
              </a:lnSpc>
            </a:pPr>
            <a:endParaRPr lang="en-ZA"/>
          </a:p>
        </p:txBody>
      </p:sp>
      <p:sp>
        <p:nvSpPr>
          <p:cNvPr id="559127" name="Oval 23"/>
          <p:cNvSpPr>
            <a:spLocks noChangeAspect="1" noChangeArrowheads="1"/>
          </p:cNvSpPr>
          <p:nvPr/>
        </p:nvSpPr>
        <p:spPr bwMode="auto">
          <a:xfrm flipV="1">
            <a:off x="1223963" y="2344738"/>
            <a:ext cx="119062" cy="119062"/>
          </a:xfrm>
          <a:prstGeom prst="ellipse">
            <a:avLst/>
          </a:prstGeom>
          <a:solidFill>
            <a:srgbClr val="000066"/>
          </a:solidFill>
          <a:ln w="9525" algn="ctr">
            <a:solidFill>
              <a:srgbClr val="000066"/>
            </a:solidFill>
            <a:round/>
            <a:headEnd/>
            <a:tailEnd/>
          </a:ln>
        </p:spPr>
        <p:txBody>
          <a:bodyPr wrap="none" lIns="90000" tIns="46800" rIns="90000" bIns="46800" anchor="ctr"/>
          <a:lstStyle/>
          <a:p>
            <a:pPr>
              <a:lnSpc>
                <a:spcPct val="110000"/>
              </a:lnSpc>
            </a:pPr>
            <a:endParaRPr lang="en-ZA"/>
          </a:p>
        </p:txBody>
      </p:sp>
      <p:sp>
        <p:nvSpPr>
          <p:cNvPr id="559128" name="Line 24"/>
          <p:cNvSpPr>
            <a:spLocks noChangeShapeType="1"/>
          </p:cNvSpPr>
          <p:nvPr/>
        </p:nvSpPr>
        <p:spPr bwMode="auto">
          <a:xfrm rot="5400000" flipV="1">
            <a:off x="1159669" y="2193132"/>
            <a:ext cx="236537" cy="0"/>
          </a:xfrm>
          <a:prstGeom prst="line">
            <a:avLst/>
          </a:prstGeom>
          <a:noFill/>
          <a:ln w="38100">
            <a:solidFill>
              <a:srgbClr val="00CC00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559129" name="Rectangle 25"/>
          <p:cNvSpPr>
            <a:spLocks noChangeArrowheads="1"/>
          </p:cNvSpPr>
          <p:nvPr/>
        </p:nvSpPr>
        <p:spPr bwMode="auto">
          <a:xfrm>
            <a:off x="158750" y="1474788"/>
            <a:ext cx="1770063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636588" lvl="1" indent="-457200">
              <a:lnSpc>
                <a:spcPct val="110000"/>
              </a:lnSpc>
              <a:buSzPct val="80000"/>
              <a:buFont typeface="Arial" charset="0"/>
              <a:buNone/>
            </a:pPr>
            <a:r>
              <a:rPr lang="en-US" sz="2200">
                <a:solidFill>
                  <a:srgbClr val="000066"/>
                </a:solidFill>
              </a:rPr>
              <a:t>stop/start</a:t>
            </a:r>
          </a:p>
        </p:txBody>
      </p:sp>
      <p:graphicFrame>
        <p:nvGraphicFramePr>
          <p:cNvPr id="559130" name="Object 33"/>
          <p:cNvGraphicFramePr>
            <a:graphicFrameLocks noChangeAspect="1"/>
          </p:cNvGraphicFramePr>
          <p:nvPr/>
        </p:nvGraphicFramePr>
        <p:xfrm>
          <a:off x="1397000" y="2620963"/>
          <a:ext cx="292100" cy="341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9179" name="Equation" r:id="rId15" imgW="291973" imgH="380835" progId="Equation.DSMT4">
                  <p:embed/>
                </p:oleObj>
              </mc:Choice>
              <mc:Fallback>
                <p:oleObj name="Equation" r:id="rId15" imgW="291973" imgH="380835" progId="Equation.DSMT4">
                  <p:embed/>
                  <p:pic>
                    <p:nvPicPr>
                      <p:cNvPr id="0" name="Picture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97000" y="2620963"/>
                        <a:ext cx="292100" cy="3413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9131" name="Object 34"/>
          <p:cNvGraphicFramePr>
            <a:graphicFrameLocks noChangeAspect="1"/>
          </p:cNvGraphicFramePr>
          <p:nvPr/>
        </p:nvGraphicFramePr>
        <p:xfrm>
          <a:off x="1397000" y="2025650"/>
          <a:ext cx="292100" cy="341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9180" name="Equation" r:id="rId17" imgW="291973" imgH="380835" progId="Equation.DSMT4">
                  <p:embed/>
                </p:oleObj>
              </mc:Choice>
              <mc:Fallback>
                <p:oleObj name="Equation" r:id="rId17" imgW="291973" imgH="380835" progId="Equation.DSMT4">
                  <p:embed/>
                  <p:pic>
                    <p:nvPicPr>
                      <p:cNvPr id="0" name="Picture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97000" y="2025650"/>
                        <a:ext cx="292100" cy="3413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Line 31"/>
          <p:cNvSpPr>
            <a:spLocks noChangeShapeType="1"/>
          </p:cNvSpPr>
          <p:nvPr/>
        </p:nvSpPr>
        <p:spPr bwMode="auto">
          <a:xfrm>
            <a:off x="200025" y="3143250"/>
            <a:ext cx="1728788" cy="0"/>
          </a:xfrm>
          <a:prstGeom prst="line">
            <a:avLst/>
          </a:prstGeom>
          <a:noFill/>
          <a:ln w="25400">
            <a:solidFill>
              <a:schemeClr val="tx1"/>
            </a:solidFill>
            <a:prstDash val="dash"/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9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9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1000"/>
                                        <p:tgtEl>
                                          <p:spTgt spid="559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9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59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9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9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1000"/>
                                        <p:tgtEl>
                                          <p:spTgt spid="559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9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559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9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59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9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9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1000"/>
                                        <p:tgtEl>
                                          <p:spTgt spid="559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9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559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3000"/>
                            </p:stCondLst>
                            <p:childTnLst>
                              <p:par>
                                <p:cTn id="3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9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9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1000"/>
                                        <p:tgtEl>
                                          <p:spTgt spid="559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9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559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9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559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4000"/>
                            </p:stCondLst>
                            <p:childTnLst>
                              <p:par>
                                <p:cTn id="5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9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5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4000"/>
                            </p:stCondLst>
                            <p:childTnLst>
                              <p:par>
                                <p:cTn id="5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9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5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9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7" dur="1000"/>
                                        <p:tgtEl>
                                          <p:spTgt spid="559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9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559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5000"/>
                            </p:stCondLst>
                            <p:childTnLst>
                              <p:par>
                                <p:cTn id="6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9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6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6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9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6" dur="1000"/>
                                        <p:tgtEl>
                                          <p:spTgt spid="559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0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9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559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6000"/>
                            </p:stCondLst>
                            <p:childTnLst>
                              <p:par>
                                <p:cTn id="7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9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7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9108" grpId="0" animBg="1"/>
      <p:bldP spid="559112" grpId="0" animBg="1"/>
      <p:bldP spid="559113" grpId="0" animBg="1"/>
      <p:bldP spid="559114" grpId="0" animBg="1"/>
      <p:bldP spid="559115" grpId="0" animBg="1"/>
      <p:bldP spid="559116" grpId="0" animBg="1"/>
      <p:bldP spid="559117" grpId="0" animBg="1"/>
      <p:bldP spid="559118" grpId="0" animBg="1"/>
      <p:bldP spid="559119" grpId="0" animBg="1"/>
      <p:bldP spid="559124" grpId="0" animBg="1"/>
      <p:bldP spid="559125" grpId="0" animBg="1"/>
      <p:bldP spid="559126" grpId="0" animBg="1"/>
      <p:bldP spid="559127" grpId="0" animBg="1"/>
      <p:bldP spid="559128" grpId="0" animBg="1"/>
      <p:bldP spid="559129" grpId="0"/>
      <p:bldP spid="2" grpId="0" animBg="1"/>
    </p:bld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9857" name="Rectangle 3"/>
          <p:cNvSpPr>
            <a:spLocks noGrp="1" noChangeArrowheads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PHY1012F</a:t>
            </a:r>
          </a:p>
        </p:txBody>
      </p:sp>
      <p:sp>
        <p:nvSpPr>
          <p:cNvPr id="850946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3106585-03BD-4F07-A204-E1FDD8B5E9BA}" type="slidenum">
              <a:rPr lang="en-US" smtClean="0">
                <a:latin typeface="Koala"/>
              </a:rPr>
              <a:pPr>
                <a:defRPr/>
              </a:pPr>
              <a:t>63</a:t>
            </a:fld>
            <a:endParaRPr lang="en-US" smtClean="0">
              <a:latin typeface="Koala"/>
            </a:endParaRPr>
          </a:p>
        </p:txBody>
      </p:sp>
      <p:sp>
        <p:nvSpPr>
          <p:cNvPr id="889859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mtClean="0"/>
              <a:t>FREE FALL</a:t>
            </a:r>
          </a:p>
        </p:txBody>
      </p:sp>
      <p:sp>
        <p:nvSpPr>
          <p:cNvPr id="889860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397125" y="1343025"/>
            <a:ext cx="6556375" cy="1698625"/>
          </a:xfrm>
        </p:spPr>
        <p:txBody>
          <a:bodyPr/>
          <a:lstStyle/>
          <a:p>
            <a:pPr lvl="1" indent="0" eaLnBrk="1" hangingPunct="1"/>
            <a:r>
              <a:rPr lang="en-ZA" smtClean="0"/>
              <a:t>A kingfisher hovers 30 m directly above a boy with a catapult.  If the boy launches a stone straight up at 25 m/s, how long does the stone take to hit the bird? </a:t>
            </a:r>
            <a:endParaRPr lang="en-US" smtClean="0"/>
          </a:p>
        </p:txBody>
      </p:sp>
      <p:sp>
        <p:nvSpPr>
          <p:cNvPr id="603140" name="Freeform 4"/>
          <p:cNvSpPr>
            <a:spLocks/>
          </p:cNvSpPr>
          <p:nvPr/>
        </p:nvSpPr>
        <p:spPr bwMode="auto">
          <a:xfrm>
            <a:off x="1304925" y="3381375"/>
            <a:ext cx="3987800" cy="2527300"/>
          </a:xfrm>
          <a:custGeom>
            <a:avLst/>
            <a:gdLst>
              <a:gd name="T0" fmla="*/ 2147483647 w 2512"/>
              <a:gd name="T1" fmla="*/ 2147483647 h 1592"/>
              <a:gd name="T2" fmla="*/ 2147483647 w 2512"/>
              <a:gd name="T3" fmla="*/ 2147483647 h 1592"/>
              <a:gd name="T4" fmla="*/ 0 w 2512"/>
              <a:gd name="T5" fmla="*/ 2147483647 h 1592"/>
              <a:gd name="T6" fmla="*/ 0 w 2512"/>
              <a:gd name="T7" fmla="*/ 0 h 1592"/>
              <a:gd name="T8" fmla="*/ 2147483647 w 2512"/>
              <a:gd name="T9" fmla="*/ 2147483647 h 159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512"/>
              <a:gd name="T16" fmla="*/ 0 h 1592"/>
              <a:gd name="T17" fmla="*/ 2512 w 2512"/>
              <a:gd name="T18" fmla="*/ 1592 h 159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512" h="1592">
                <a:moveTo>
                  <a:pt x="2512" y="1592"/>
                </a:moveTo>
                <a:lnTo>
                  <a:pt x="2508" y="1326"/>
                </a:lnTo>
                <a:lnTo>
                  <a:pt x="0" y="1326"/>
                </a:lnTo>
                <a:lnTo>
                  <a:pt x="0" y="0"/>
                </a:lnTo>
                <a:lnTo>
                  <a:pt x="2512" y="1592"/>
                </a:lnTo>
                <a:close/>
              </a:path>
            </a:pathLst>
          </a:custGeom>
          <a:solidFill>
            <a:srgbClr val="3366FF">
              <a:alpha val="25098"/>
            </a:srgbClr>
          </a:solidFill>
          <a:ln w="31750">
            <a:noFill/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889862" name="Rectangle 5"/>
          <p:cNvSpPr>
            <a:spLocks noChangeArrowheads="1"/>
          </p:cNvSpPr>
          <p:nvPr/>
        </p:nvSpPr>
        <p:spPr bwMode="auto">
          <a:xfrm>
            <a:off x="742950" y="2628900"/>
            <a:ext cx="1204913" cy="39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 indent="1588">
              <a:lnSpc>
                <a:spcPct val="110000"/>
              </a:lnSpc>
              <a:tabLst>
                <a:tab pos="85725" algn="l"/>
              </a:tabLst>
            </a:pPr>
            <a:r>
              <a:rPr lang="en-US" sz="1800" b="1" i="1">
                <a:solidFill>
                  <a:srgbClr val="000066"/>
                </a:solidFill>
                <a:latin typeface="Times New Roman" pitchFamily="18" charset="0"/>
              </a:rPr>
              <a:t>v</a:t>
            </a:r>
            <a:r>
              <a:rPr lang="en-US" sz="1800" b="1" i="1" baseline="-25000">
                <a:solidFill>
                  <a:srgbClr val="000066"/>
                </a:solidFill>
                <a:latin typeface="Times New Roman" pitchFamily="18" charset="0"/>
              </a:rPr>
              <a:t>y</a:t>
            </a:r>
            <a:r>
              <a:rPr lang="en-US" sz="1800" b="1" i="1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sz="1800" b="1">
                <a:solidFill>
                  <a:srgbClr val="000066"/>
                </a:solidFill>
                <a:latin typeface="Times New Roman" pitchFamily="18" charset="0"/>
              </a:rPr>
              <a:t>(m/s)</a:t>
            </a:r>
            <a:endParaRPr lang="en-US" sz="1800" b="1" i="1">
              <a:solidFill>
                <a:srgbClr val="000066"/>
              </a:solidFill>
              <a:latin typeface="Times New Roman" pitchFamily="18" charset="0"/>
            </a:endParaRPr>
          </a:p>
        </p:txBody>
      </p:sp>
      <p:sp>
        <p:nvSpPr>
          <p:cNvPr id="889863" name="Rectangle 6"/>
          <p:cNvSpPr>
            <a:spLocks noChangeArrowheads="1"/>
          </p:cNvSpPr>
          <p:nvPr/>
        </p:nvSpPr>
        <p:spPr bwMode="auto">
          <a:xfrm>
            <a:off x="592138" y="3998913"/>
            <a:ext cx="474662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r">
              <a:lnSpc>
                <a:spcPct val="105000"/>
              </a:lnSpc>
            </a:pPr>
            <a:r>
              <a:rPr lang="en-GB" sz="2000" b="1">
                <a:solidFill>
                  <a:srgbClr val="000000"/>
                </a:solidFill>
                <a:latin typeface="Times New Roman" pitchFamily="18" charset="0"/>
              </a:rPr>
              <a:t>15</a:t>
            </a:r>
            <a:endParaRPr lang="en-US" sz="2000" b="1" baseline="-250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889864" name="Rectangle 7"/>
          <p:cNvSpPr>
            <a:spLocks noChangeArrowheads="1"/>
          </p:cNvSpPr>
          <p:nvPr/>
        </p:nvSpPr>
        <p:spPr bwMode="auto">
          <a:xfrm>
            <a:off x="531813" y="3151188"/>
            <a:ext cx="533400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r">
              <a:lnSpc>
                <a:spcPct val="105000"/>
              </a:lnSpc>
            </a:pPr>
            <a:r>
              <a:rPr lang="en-GB" sz="2000" b="1">
                <a:solidFill>
                  <a:srgbClr val="000000"/>
                </a:solidFill>
                <a:latin typeface="Times New Roman" pitchFamily="18" charset="0"/>
              </a:rPr>
              <a:t>25</a:t>
            </a:r>
            <a:endParaRPr lang="en-US" sz="2000" b="1" baseline="-250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889865" name="Line 8"/>
          <p:cNvSpPr>
            <a:spLocks noChangeShapeType="1"/>
          </p:cNvSpPr>
          <p:nvPr/>
        </p:nvSpPr>
        <p:spPr bwMode="auto">
          <a:xfrm flipV="1">
            <a:off x="1301750" y="3071813"/>
            <a:ext cx="6350" cy="3221037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889866" name="Rectangle 9"/>
          <p:cNvSpPr>
            <a:spLocks noChangeArrowheads="1"/>
          </p:cNvSpPr>
          <p:nvPr/>
        </p:nvSpPr>
        <p:spPr bwMode="auto">
          <a:xfrm>
            <a:off x="346075" y="3595688"/>
            <a:ext cx="719138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r">
              <a:lnSpc>
                <a:spcPct val="105000"/>
              </a:lnSpc>
            </a:pPr>
            <a:r>
              <a:rPr lang="en-GB" sz="20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20</a:t>
            </a:r>
            <a:endParaRPr lang="en-GB" sz="2000" b="1" baseline="-2500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89867" name="Rectangle 10"/>
          <p:cNvSpPr>
            <a:spLocks noChangeArrowheads="1"/>
          </p:cNvSpPr>
          <p:nvPr/>
        </p:nvSpPr>
        <p:spPr bwMode="auto">
          <a:xfrm>
            <a:off x="346075" y="5711825"/>
            <a:ext cx="719138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r">
              <a:lnSpc>
                <a:spcPct val="105000"/>
              </a:lnSpc>
            </a:pPr>
            <a:r>
              <a:rPr lang="en-GB" sz="20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–5</a:t>
            </a:r>
            <a:endParaRPr lang="en-GB" sz="2000" b="1" baseline="-2500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89868" name="Rectangle 11"/>
          <p:cNvSpPr>
            <a:spLocks noChangeArrowheads="1"/>
          </p:cNvSpPr>
          <p:nvPr/>
        </p:nvSpPr>
        <p:spPr bwMode="auto">
          <a:xfrm>
            <a:off x="531813" y="4427538"/>
            <a:ext cx="533400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r">
              <a:lnSpc>
                <a:spcPct val="105000"/>
              </a:lnSpc>
            </a:pPr>
            <a:r>
              <a:rPr lang="en-GB" sz="2000" b="1">
                <a:solidFill>
                  <a:srgbClr val="000000"/>
                </a:solidFill>
                <a:latin typeface="Times New Roman" pitchFamily="18" charset="0"/>
              </a:rPr>
              <a:t>10</a:t>
            </a:r>
            <a:endParaRPr lang="en-US" sz="2000" b="1" baseline="-250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889869" name="Rectangle 12"/>
          <p:cNvSpPr>
            <a:spLocks noChangeArrowheads="1"/>
          </p:cNvSpPr>
          <p:nvPr/>
        </p:nvSpPr>
        <p:spPr bwMode="auto">
          <a:xfrm>
            <a:off x="687388" y="5275263"/>
            <a:ext cx="379412" cy="414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r">
              <a:lnSpc>
                <a:spcPct val="105000"/>
              </a:lnSpc>
            </a:pPr>
            <a:r>
              <a:rPr lang="en-GB" sz="2000" b="1">
                <a:solidFill>
                  <a:srgbClr val="000000"/>
                </a:solidFill>
                <a:latin typeface="Times New Roman" pitchFamily="18" charset="0"/>
              </a:rPr>
              <a:t>0</a:t>
            </a:r>
            <a:endParaRPr lang="en-US" sz="2000" b="1" baseline="-250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889870" name="Rectangle 13"/>
          <p:cNvSpPr>
            <a:spLocks noChangeArrowheads="1"/>
          </p:cNvSpPr>
          <p:nvPr/>
        </p:nvSpPr>
        <p:spPr bwMode="auto">
          <a:xfrm>
            <a:off x="592138" y="4865688"/>
            <a:ext cx="474662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r">
              <a:lnSpc>
                <a:spcPct val="105000"/>
              </a:lnSpc>
            </a:pPr>
            <a:r>
              <a:rPr lang="en-GB" sz="2000" b="1">
                <a:solidFill>
                  <a:srgbClr val="000000"/>
                </a:solidFill>
                <a:latin typeface="Times New Roman" pitchFamily="18" charset="0"/>
              </a:rPr>
              <a:t>5</a:t>
            </a:r>
            <a:endParaRPr lang="en-US" sz="2000" b="1" baseline="-25000">
              <a:solidFill>
                <a:srgbClr val="000000"/>
              </a:solidFill>
              <a:latin typeface="Times New Roman" pitchFamily="18" charset="0"/>
            </a:endParaRPr>
          </a:p>
        </p:txBody>
      </p:sp>
      <p:grpSp>
        <p:nvGrpSpPr>
          <p:cNvPr id="889871" name="Group 14"/>
          <p:cNvGrpSpPr>
            <a:grpSpLocks/>
          </p:cNvGrpSpPr>
          <p:nvPr/>
        </p:nvGrpSpPr>
        <p:grpSpPr bwMode="auto">
          <a:xfrm>
            <a:off x="1152525" y="3360738"/>
            <a:ext cx="157163" cy="2543175"/>
            <a:chOff x="726" y="1985"/>
            <a:chExt cx="99" cy="1602"/>
          </a:xfrm>
        </p:grpSpPr>
        <p:sp>
          <p:nvSpPr>
            <p:cNvPr id="889898" name="Line 15"/>
            <p:cNvSpPr>
              <a:spLocks noChangeShapeType="1"/>
            </p:cNvSpPr>
            <p:nvPr/>
          </p:nvSpPr>
          <p:spPr bwMode="auto">
            <a:xfrm>
              <a:off x="726" y="3587"/>
              <a:ext cx="99" cy="0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889899" name="Line 16"/>
            <p:cNvSpPr>
              <a:spLocks noChangeShapeType="1"/>
            </p:cNvSpPr>
            <p:nvPr/>
          </p:nvSpPr>
          <p:spPr bwMode="auto">
            <a:xfrm>
              <a:off x="726" y="3053"/>
              <a:ext cx="99" cy="0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889900" name="Line 17"/>
            <p:cNvSpPr>
              <a:spLocks noChangeShapeType="1"/>
            </p:cNvSpPr>
            <p:nvPr/>
          </p:nvSpPr>
          <p:spPr bwMode="auto">
            <a:xfrm>
              <a:off x="726" y="3321"/>
              <a:ext cx="99" cy="0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889901" name="Line 18"/>
            <p:cNvSpPr>
              <a:spLocks noChangeShapeType="1"/>
            </p:cNvSpPr>
            <p:nvPr/>
          </p:nvSpPr>
          <p:spPr bwMode="auto">
            <a:xfrm>
              <a:off x="726" y="2786"/>
              <a:ext cx="99" cy="0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889902" name="Line 19"/>
            <p:cNvSpPr>
              <a:spLocks noChangeShapeType="1"/>
            </p:cNvSpPr>
            <p:nvPr/>
          </p:nvSpPr>
          <p:spPr bwMode="auto">
            <a:xfrm>
              <a:off x="726" y="2253"/>
              <a:ext cx="99" cy="0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889903" name="Line 20"/>
            <p:cNvSpPr>
              <a:spLocks noChangeShapeType="1"/>
            </p:cNvSpPr>
            <p:nvPr/>
          </p:nvSpPr>
          <p:spPr bwMode="auto">
            <a:xfrm>
              <a:off x="726" y="2520"/>
              <a:ext cx="99" cy="0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889904" name="Line 21"/>
            <p:cNvSpPr>
              <a:spLocks noChangeShapeType="1"/>
            </p:cNvSpPr>
            <p:nvPr/>
          </p:nvSpPr>
          <p:spPr bwMode="auto">
            <a:xfrm>
              <a:off x="726" y="2252"/>
              <a:ext cx="99" cy="0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889905" name="Line 22"/>
            <p:cNvSpPr>
              <a:spLocks noChangeShapeType="1"/>
            </p:cNvSpPr>
            <p:nvPr/>
          </p:nvSpPr>
          <p:spPr bwMode="auto">
            <a:xfrm>
              <a:off x="726" y="1985"/>
              <a:ext cx="99" cy="0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</p:grpSp>
      <p:grpSp>
        <p:nvGrpSpPr>
          <p:cNvPr id="889872" name="Group 23"/>
          <p:cNvGrpSpPr>
            <a:grpSpLocks/>
          </p:cNvGrpSpPr>
          <p:nvPr/>
        </p:nvGrpSpPr>
        <p:grpSpPr bwMode="auto">
          <a:xfrm>
            <a:off x="1282700" y="3284538"/>
            <a:ext cx="4432300" cy="2713037"/>
            <a:chOff x="808" y="2069"/>
            <a:chExt cx="2792" cy="1709"/>
          </a:xfrm>
        </p:grpSpPr>
        <p:grpSp>
          <p:nvGrpSpPr>
            <p:cNvPr id="889887" name="Group 24"/>
            <p:cNvGrpSpPr>
              <a:grpSpLocks/>
            </p:cNvGrpSpPr>
            <p:nvPr/>
          </p:nvGrpSpPr>
          <p:grpSpPr bwMode="auto">
            <a:xfrm>
              <a:off x="1598" y="2069"/>
              <a:ext cx="1735" cy="1709"/>
              <a:chOff x="1598" y="2147"/>
              <a:chExt cx="1735" cy="1631"/>
            </a:xfrm>
          </p:grpSpPr>
          <p:sp>
            <p:nvSpPr>
              <p:cNvPr id="889895" name="Line 25"/>
              <p:cNvSpPr>
                <a:spLocks noChangeShapeType="1"/>
              </p:cNvSpPr>
              <p:nvPr/>
            </p:nvSpPr>
            <p:spPr bwMode="auto">
              <a:xfrm>
                <a:off x="3330" y="2147"/>
                <a:ext cx="3" cy="1631"/>
              </a:xfrm>
              <a:prstGeom prst="line">
                <a:avLst/>
              </a:prstGeom>
              <a:noFill/>
              <a:ln w="15875">
                <a:solidFill>
                  <a:schemeClr val="bg2"/>
                </a:solidFill>
                <a:prstDash val="dash"/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889896" name="Line 26"/>
              <p:cNvSpPr>
                <a:spLocks noChangeShapeType="1"/>
              </p:cNvSpPr>
              <p:nvPr/>
            </p:nvSpPr>
            <p:spPr bwMode="auto">
              <a:xfrm>
                <a:off x="2470" y="2147"/>
                <a:ext cx="1" cy="1631"/>
              </a:xfrm>
              <a:prstGeom prst="line">
                <a:avLst/>
              </a:prstGeom>
              <a:noFill/>
              <a:ln w="15875">
                <a:solidFill>
                  <a:schemeClr val="bg2"/>
                </a:solidFill>
                <a:prstDash val="dash"/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889897" name="Line 27"/>
              <p:cNvSpPr>
                <a:spLocks noChangeShapeType="1"/>
              </p:cNvSpPr>
              <p:nvPr/>
            </p:nvSpPr>
            <p:spPr bwMode="auto">
              <a:xfrm>
                <a:off x="1598" y="2147"/>
                <a:ext cx="1" cy="1631"/>
              </a:xfrm>
              <a:prstGeom prst="line">
                <a:avLst/>
              </a:prstGeom>
              <a:noFill/>
              <a:ln w="15875">
                <a:solidFill>
                  <a:schemeClr val="bg2"/>
                </a:solidFill>
                <a:prstDash val="dash"/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</p:grpSp>
        <p:grpSp>
          <p:nvGrpSpPr>
            <p:cNvPr id="889888" name="Group 28"/>
            <p:cNvGrpSpPr>
              <a:grpSpLocks/>
            </p:cNvGrpSpPr>
            <p:nvPr/>
          </p:nvGrpSpPr>
          <p:grpSpPr bwMode="auto">
            <a:xfrm>
              <a:off x="808" y="2115"/>
              <a:ext cx="2792" cy="1603"/>
              <a:chOff x="808" y="2115"/>
              <a:chExt cx="2792" cy="1603"/>
            </a:xfrm>
          </p:grpSpPr>
          <p:sp>
            <p:nvSpPr>
              <p:cNvPr id="889889" name="Line 29"/>
              <p:cNvSpPr>
                <a:spLocks noChangeShapeType="1"/>
              </p:cNvSpPr>
              <p:nvPr/>
            </p:nvSpPr>
            <p:spPr bwMode="auto">
              <a:xfrm rot="-5400000">
                <a:off x="2202" y="1255"/>
                <a:ext cx="3" cy="2792"/>
              </a:xfrm>
              <a:prstGeom prst="line">
                <a:avLst/>
              </a:prstGeom>
              <a:noFill/>
              <a:ln w="15875">
                <a:solidFill>
                  <a:schemeClr val="bg2"/>
                </a:solidFill>
                <a:prstDash val="dash"/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889890" name="Line 30"/>
              <p:cNvSpPr>
                <a:spLocks noChangeShapeType="1"/>
              </p:cNvSpPr>
              <p:nvPr/>
            </p:nvSpPr>
            <p:spPr bwMode="auto">
              <a:xfrm rot="-5400000">
                <a:off x="2203" y="2321"/>
                <a:ext cx="2" cy="2792"/>
              </a:xfrm>
              <a:prstGeom prst="line">
                <a:avLst/>
              </a:prstGeom>
              <a:noFill/>
              <a:ln w="15875">
                <a:solidFill>
                  <a:schemeClr val="bg2"/>
                </a:solidFill>
                <a:prstDash val="dash"/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889891" name="Line 31"/>
              <p:cNvSpPr>
                <a:spLocks noChangeShapeType="1"/>
              </p:cNvSpPr>
              <p:nvPr/>
            </p:nvSpPr>
            <p:spPr bwMode="auto">
              <a:xfrm rot="-5400000">
                <a:off x="2203" y="987"/>
                <a:ext cx="2" cy="2792"/>
              </a:xfrm>
              <a:prstGeom prst="line">
                <a:avLst/>
              </a:prstGeom>
              <a:noFill/>
              <a:ln w="15875">
                <a:solidFill>
                  <a:schemeClr val="bg2"/>
                </a:solidFill>
                <a:prstDash val="dash"/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889892" name="Line 32"/>
              <p:cNvSpPr>
                <a:spLocks noChangeShapeType="1"/>
              </p:cNvSpPr>
              <p:nvPr/>
            </p:nvSpPr>
            <p:spPr bwMode="auto">
              <a:xfrm rot="-5400000">
                <a:off x="2202" y="1789"/>
                <a:ext cx="3" cy="2792"/>
              </a:xfrm>
              <a:prstGeom prst="line">
                <a:avLst/>
              </a:prstGeom>
              <a:noFill/>
              <a:ln w="15875">
                <a:solidFill>
                  <a:schemeClr val="bg2"/>
                </a:solidFill>
                <a:prstDash val="dash"/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889893" name="Line 33"/>
              <p:cNvSpPr>
                <a:spLocks noChangeShapeType="1"/>
              </p:cNvSpPr>
              <p:nvPr/>
            </p:nvSpPr>
            <p:spPr bwMode="auto">
              <a:xfrm rot="-5400000">
                <a:off x="2203" y="1521"/>
                <a:ext cx="2" cy="2792"/>
              </a:xfrm>
              <a:prstGeom prst="line">
                <a:avLst/>
              </a:prstGeom>
              <a:noFill/>
              <a:ln w="15875">
                <a:solidFill>
                  <a:schemeClr val="bg2"/>
                </a:solidFill>
                <a:prstDash val="dash"/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889894" name="Line 34"/>
              <p:cNvSpPr>
                <a:spLocks noChangeShapeType="1"/>
              </p:cNvSpPr>
              <p:nvPr/>
            </p:nvSpPr>
            <p:spPr bwMode="auto">
              <a:xfrm rot="-5400000">
                <a:off x="2202" y="721"/>
                <a:ext cx="3" cy="2792"/>
              </a:xfrm>
              <a:prstGeom prst="line">
                <a:avLst/>
              </a:prstGeom>
              <a:noFill/>
              <a:ln w="15875">
                <a:solidFill>
                  <a:schemeClr val="bg2"/>
                </a:solidFill>
                <a:prstDash val="dash"/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</p:grpSp>
      </p:grpSp>
      <p:grpSp>
        <p:nvGrpSpPr>
          <p:cNvPr id="889873" name="Group 35"/>
          <p:cNvGrpSpPr>
            <a:grpSpLocks/>
          </p:cNvGrpSpPr>
          <p:nvPr/>
        </p:nvGrpSpPr>
        <p:grpSpPr bwMode="auto">
          <a:xfrm>
            <a:off x="1293813" y="5259388"/>
            <a:ext cx="5384800" cy="630237"/>
            <a:chOff x="815" y="3091"/>
            <a:chExt cx="3392" cy="397"/>
          </a:xfrm>
        </p:grpSpPr>
        <p:sp>
          <p:nvSpPr>
            <p:cNvPr id="889875" name="Line 36"/>
            <p:cNvSpPr>
              <a:spLocks noChangeShapeType="1"/>
            </p:cNvSpPr>
            <p:nvPr/>
          </p:nvSpPr>
          <p:spPr bwMode="auto">
            <a:xfrm>
              <a:off x="815" y="3234"/>
              <a:ext cx="2950" cy="2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triangl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889876" name="Rectangle 37"/>
            <p:cNvSpPr>
              <a:spLocks noChangeArrowheads="1"/>
            </p:cNvSpPr>
            <p:nvPr/>
          </p:nvSpPr>
          <p:spPr bwMode="auto">
            <a:xfrm>
              <a:off x="1438" y="3228"/>
              <a:ext cx="314" cy="2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algn="ctr">
                <a:lnSpc>
                  <a:spcPct val="105000"/>
                </a:lnSpc>
              </a:pPr>
              <a:r>
                <a:rPr lang="en-GB" sz="2000" b="1">
                  <a:solidFill>
                    <a:srgbClr val="000000"/>
                  </a:solidFill>
                  <a:latin typeface="Times New Roman" pitchFamily="18" charset="0"/>
                </a:rPr>
                <a:t>1</a:t>
              </a:r>
              <a:endParaRPr lang="en-US" sz="2000" b="1" baseline="-250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889877" name="Rectangle 38"/>
            <p:cNvSpPr>
              <a:spLocks noChangeArrowheads="1"/>
            </p:cNvSpPr>
            <p:nvPr/>
          </p:nvSpPr>
          <p:spPr bwMode="auto">
            <a:xfrm>
              <a:off x="2298" y="3228"/>
              <a:ext cx="316" cy="2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algn="ctr">
                <a:lnSpc>
                  <a:spcPct val="105000"/>
                </a:lnSpc>
              </a:pPr>
              <a:r>
                <a:rPr lang="en-GB" sz="2000" b="1">
                  <a:solidFill>
                    <a:srgbClr val="000000"/>
                  </a:solidFill>
                  <a:latin typeface="Times New Roman" pitchFamily="18" charset="0"/>
                </a:rPr>
                <a:t>2</a:t>
              </a:r>
              <a:endParaRPr lang="en-US" sz="2000" b="1" baseline="-250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889878" name="Rectangle 39"/>
            <p:cNvSpPr>
              <a:spLocks noChangeArrowheads="1"/>
            </p:cNvSpPr>
            <p:nvPr/>
          </p:nvSpPr>
          <p:spPr bwMode="auto">
            <a:xfrm>
              <a:off x="3162" y="3228"/>
              <a:ext cx="316" cy="2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algn="ctr">
                <a:lnSpc>
                  <a:spcPct val="105000"/>
                </a:lnSpc>
              </a:pPr>
              <a:r>
                <a:rPr lang="en-GB" sz="2000" b="1">
                  <a:solidFill>
                    <a:srgbClr val="000000"/>
                  </a:solidFill>
                  <a:latin typeface="Times New Roman" pitchFamily="18" charset="0"/>
                </a:rPr>
                <a:t>3</a:t>
              </a:r>
              <a:endParaRPr lang="en-US" sz="2000" b="1" baseline="-250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grpSp>
          <p:nvGrpSpPr>
            <p:cNvPr id="889879" name="Group 40"/>
            <p:cNvGrpSpPr>
              <a:grpSpLocks/>
            </p:cNvGrpSpPr>
            <p:nvPr/>
          </p:nvGrpSpPr>
          <p:grpSpPr bwMode="auto">
            <a:xfrm>
              <a:off x="1164" y="3242"/>
              <a:ext cx="2164" cy="72"/>
              <a:chOff x="1030" y="3390"/>
              <a:chExt cx="1126" cy="52"/>
            </a:xfrm>
          </p:grpSpPr>
          <p:sp>
            <p:nvSpPr>
              <p:cNvPr id="889881" name="Line 41"/>
              <p:cNvSpPr>
                <a:spLocks noChangeShapeType="1"/>
              </p:cNvSpPr>
              <p:nvPr/>
            </p:nvSpPr>
            <p:spPr bwMode="auto">
              <a:xfrm>
                <a:off x="1255" y="3390"/>
                <a:ext cx="0" cy="52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889882" name="Line 42"/>
              <p:cNvSpPr>
                <a:spLocks noChangeShapeType="1"/>
              </p:cNvSpPr>
              <p:nvPr/>
            </p:nvSpPr>
            <p:spPr bwMode="auto">
              <a:xfrm>
                <a:off x="1030" y="3390"/>
                <a:ext cx="0" cy="52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889883" name="Line 43"/>
              <p:cNvSpPr>
                <a:spLocks noChangeShapeType="1"/>
              </p:cNvSpPr>
              <p:nvPr/>
            </p:nvSpPr>
            <p:spPr bwMode="auto">
              <a:xfrm>
                <a:off x="1706" y="3390"/>
                <a:ext cx="0" cy="52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889884" name="Line 44"/>
              <p:cNvSpPr>
                <a:spLocks noChangeShapeType="1"/>
              </p:cNvSpPr>
              <p:nvPr/>
            </p:nvSpPr>
            <p:spPr bwMode="auto">
              <a:xfrm>
                <a:off x="1480" y="3390"/>
                <a:ext cx="0" cy="52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889885" name="Line 45"/>
              <p:cNvSpPr>
                <a:spLocks noChangeShapeType="1"/>
              </p:cNvSpPr>
              <p:nvPr/>
            </p:nvSpPr>
            <p:spPr bwMode="auto">
              <a:xfrm>
                <a:off x="1931" y="3390"/>
                <a:ext cx="0" cy="52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889886" name="Line 46"/>
              <p:cNvSpPr>
                <a:spLocks noChangeShapeType="1"/>
              </p:cNvSpPr>
              <p:nvPr/>
            </p:nvSpPr>
            <p:spPr bwMode="auto">
              <a:xfrm>
                <a:off x="2156" y="3390"/>
                <a:ext cx="0" cy="52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</p:grpSp>
        <p:sp>
          <p:nvSpPr>
            <p:cNvPr id="889880" name="Rectangle 47"/>
            <p:cNvSpPr>
              <a:spLocks noChangeArrowheads="1"/>
            </p:cNvSpPr>
            <p:nvPr/>
          </p:nvSpPr>
          <p:spPr bwMode="auto">
            <a:xfrm>
              <a:off x="3651" y="3091"/>
              <a:ext cx="556" cy="2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marL="179388" lvl="1" indent="1588">
                <a:lnSpc>
                  <a:spcPct val="110000"/>
                </a:lnSpc>
              </a:pPr>
              <a:r>
                <a:rPr lang="en-US" sz="1800" b="1" i="1">
                  <a:solidFill>
                    <a:srgbClr val="000066"/>
                  </a:solidFill>
                  <a:latin typeface="Times New Roman" pitchFamily="18" charset="0"/>
                </a:rPr>
                <a:t>t  </a:t>
              </a:r>
              <a:r>
                <a:rPr lang="en-US" sz="1800" b="1">
                  <a:solidFill>
                    <a:srgbClr val="000066"/>
                  </a:solidFill>
                  <a:latin typeface="Times New Roman" pitchFamily="18" charset="0"/>
                </a:rPr>
                <a:t>(s)</a:t>
              </a:r>
              <a:endParaRPr lang="en-US" sz="1800" b="1" i="1">
                <a:solidFill>
                  <a:srgbClr val="000066"/>
                </a:solidFill>
                <a:latin typeface="Times New Roman" pitchFamily="18" charset="0"/>
              </a:endParaRPr>
            </a:p>
          </p:txBody>
        </p:sp>
      </p:grpSp>
      <p:sp>
        <p:nvSpPr>
          <p:cNvPr id="603184" name="Freeform 48"/>
          <p:cNvSpPr>
            <a:spLocks/>
          </p:cNvSpPr>
          <p:nvPr/>
        </p:nvSpPr>
        <p:spPr bwMode="auto">
          <a:xfrm>
            <a:off x="1295400" y="3360738"/>
            <a:ext cx="4248150" cy="2716212"/>
          </a:xfrm>
          <a:custGeom>
            <a:avLst/>
            <a:gdLst>
              <a:gd name="T0" fmla="*/ 0 w 2676"/>
              <a:gd name="T1" fmla="*/ 0 h 1711"/>
              <a:gd name="T2" fmla="*/ 2147483647 w 2676"/>
              <a:gd name="T3" fmla="*/ 2147483647 h 1711"/>
              <a:gd name="T4" fmla="*/ 0 60000 65536"/>
              <a:gd name="T5" fmla="*/ 0 60000 65536"/>
              <a:gd name="T6" fmla="*/ 0 w 2676"/>
              <a:gd name="T7" fmla="*/ 0 h 1711"/>
              <a:gd name="T8" fmla="*/ 2676 w 2676"/>
              <a:gd name="T9" fmla="*/ 1711 h 171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676" h="1711">
                <a:moveTo>
                  <a:pt x="0" y="0"/>
                </a:moveTo>
                <a:lnTo>
                  <a:pt x="2676" y="1711"/>
                </a:lnTo>
              </a:path>
            </a:pathLst>
          </a:custGeom>
          <a:noFill/>
          <a:ln w="31750">
            <a:solidFill>
              <a:srgbClr val="00CC00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3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603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3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0"/>
                                        <p:tgtEl>
                                          <p:spTgt spid="603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3140" grpId="0" animBg="1"/>
      <p:bldP spid="603184" grpId="0" animBg="1"/>
    </p:bld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7373" name="Rectangle 3"/>
          <p:cNvSpPr>
            <a:spLocks noGrp="1" noChangeArrowheads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PHY1012F</a:t>
            </a:r>
          </a:p>
        </p:txBody>
      </p:sp>
      <p:sp>
        <p:nvSpPr>
          <p:cNvPr id="567367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BED9579A-6AAD-4237-8134-253FA0AF636B}" type="slidenum">
              <a:rPr lang="en-US" smtClean="0">
                <a:latin typeface="Koala"/>
              </a:rPr>
              <a:pPr>
                <a:defRPr/>
              </a:pPr>
              <a:t>64</a:t>
            </a:fld>
            <a:endParaRPr lang="en-US" smtClean="0">
              <a:latin typeface="Koala"/>
            </a:endParaRPr>
          </a:p>
        </p:txBody>
      </p:sp>
      <p:sp>
        <p:nvSpPr>
          <p:cNvPr id="2" name="Rectangle 71"/>
          <p:cNvSpPr>
            <a:spLocks noChangeArrowheads="1"/>
          </p:cNvSpPr>
          <p:nvPr/>
        </p:nvSpPr>
        <p:spPr bwMode="auto">
          <a:xfrm>
            <a:off x="4535488" y="4497388"/>
            <a:ext cx="4383087" cy="169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SzPct val="80000"/>
              <a:buFont typeface="Arial" charset="0"/>
              <a:buNone/>
            </a:pPr>
            <a:r>
              <a:rPr lang="en-US" sz="2400">
                <a:solidFill>
                  <a:srgbClr val="000066"/>
                </a:solidFill>
              </a:rPr>
              <a:t>Sign chosen by inspection.</a:t>
            </a:r>
          </a:p>
          <a:p>
            <a:pPr marL="179388" lvl="1">
              <a:lnSpc>
                <a:spcPct val="110000"/>
              </a:lnSpc>
              <a:buSzPct val="80000"/>
              <a:buFont typeface="Arial" charset="0"/>
              <a:buNone/>
            </a:pPr>
            <a:r>
              <a:rPr lang="en-US" sz="2400">
                <a:solidFill>
                  <a:srgbClr val="000066"/>
                </a:solidFill>
              </a:rPr>
              <a:t>(In cases where the acceleration points </a:t>
            </a:r>
            <a:r>
              <a:rPr lang="en-US" sz="2400" i="1">
                <a:solidFill>
                  <a:srgbClr val="000066"/>
                </a:solidFill>
              </a:rPr>
              <a:t>left</a:t>
            </a:r>
            <a:r>
              <a:rPr lang="en-US" sz="2400">
                <a:solidFill>
                  <a:srgbClr val="000066"/>
                </a:solidFill>
              </a:rPr>
              <a:t>, </a:t>
            </a:r>
            <a:br>
              <a:rPr lang="en-US" sz="2400">
                <a:solidFill>
                  <a:srgbClr val="000066"/>
                </a:solidFill>
              </a:rPr>
            </a:br>
            <a:r>
              <a:rPr lang="en-US" sz="2400" b="1" i="1">
                <a:solidFill>
                  <a:srgbClr val="000066"/>
                </a:solidFill>
                <a:latin typeface="Times New Roman" pitchFamily="18" charset="0"/>
              </a:rPr>
              <a:t>a</a:t>
            </a:r>
            <a:r>
              <a:rPr lang="en-US" sz="2400" b="1" i="1" baseline="-25000">
                <a:solidFill>
                  <a:srgbClr val="000066"/>
                </a:solidFill>
                <a:latin typeface="Times New Roman" pitchFamily="18" charset="0"/>
              </a:rPr>
              <a:t>s</a:t>
            </a:r>
            <a:r>
              <a:rPr lang="en-US" sz="2400" b="1">
                <a:solidFill>
                  <a:srgbClr val="000066"/>
                </a:solidFill>
                <a:latin typeface="Times New Roman" pitchFamily="18" charset="0"/>
              </a:rPr>
              <a:t> = </a:t>
            </a:r>
            <a:r>
              <a:rPr lang="en-US" sz="24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en-US" sz="2400" b="1" i="1">
                <a:solidFill>
                  <a:srgbClr val="000066"/>
                </a:solidFill>
                <a:latin typeface="Times New Roman" pitchFamily="18" charset="0"/>
              </a:rPr>
              <a:t>g</a:t>
            </a:r>
            <a:r>
              <a:rPr lang="en-US" sz="2400" b="1">
                <a:solidFill>
                  <a:srgbClr val="000066"/>
                </a:solidFill>
                <a:latin typeface="Times New Roman" pitchFamily="18" charset="0"/>
              </a:rPr>
              <a:t> sin</a:t>
            </a:r>
            <a:r>
              <a:rPr lang="en-US" sz="2400" b="1" i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 </a:t>
            </a:r>
            <a:r>
              <a:rPr lang="en-US" sz="2400">
                <a:solidFill>
                  <a:srgbClr val="000066"/>
                </a:solidFill>
                <a:sym typeface="Symbol" pitchFamily="18" charset="2"/>
              </a:rPr>
              <a:t>)</a:t>
            </a:r>
            <a:endParaRPr lang="en-US" sz="2400">
              <a:solidFill>
                <a:srgbClr val="000066"/>
              </a:solidFill>
            </a:endParaRPr>
          </a:p>
        </p:txBody>
      </p:sp>
      <p:grpSp>
        <p:nvGrpSpPr>
          <p:cNvPr id="567376" name="Group 48"/>
          <p:cNvGrpSpPr>
            <a:grpSpLocks/>
          </p:cNvGrpSpPr>
          <p:nvPr/>
        </p:nvGrpSpPr>
        <p:grpSpPr bwMode="auto">
          <a:xfrm>
            <a:off x="0" y="2370138"/>
            <a:ext cx="4783138" cy="1168400"/>
            <a:chOff x="0" y="1409"/>
            <a:chExt cx="3013" cy="736"/>
          </a:xfrm>
        </p:grpSpPr>
        <p:grpSp>
          <p:nvGrpSpPr>
            <p:cNvPr id="567418" name="Group 30"/>
            <p:cNvGrpSpPr>
              <a:grpSpLocks/>
            </p:cNvGrpSpPr>
            <p:nvPr/>
          </p:nvGrpSpPr>
          <p:grpSpPr bwMode="auto">
            <a:xfrm>
              <a:off x="0" y="1409"/>
              <a:ext cx="3013" cy="736"/>
              <a:chOff x="0" y="1808"/>
              <a:chExt cx="3013" cy="736"/>
            </a:xfrm>
          </p:grpSpPr>
          <p:sp>
            <p:nvSpPr>
              <p:cNvPr id="567318" name="Rectangle 22"/>
              <p:cNvSpPr>
                <a:spLocks noChangeArrowheads="1"/>
              </p:cNvSpPr>
              <p:nvPr/>
            </p:nvSpPr>
            <p:spPr bwMode="auto">
              <a:xfrm rot="1408237">
                <a:off x="0" y="1808"/>
                <a:ext cx="3013" cy="129"/>
              </a:xfrm>
              <a:prstGeom prst="rect">
                <a:avLst/>
              </a:prstGeom>
              <a:gradFill rotWithShape="1">
                <a:gsLst>
                  <a:gs pos="0">
                    <a:schemeClr val="bg2">
                      <a:alpha val="59000"/>
                    </a:schemeClr>
                  </a:gs>
                  <a:gs pos="100000">
                    <a:schemeClr val="bg2">
                      <a:gamma/>
                      <a:tint val="31765"/>
                      <a:invGamma/>
                    </a:schemeClr>
                  </a:gs>
                </a:gsLst>
                <a:lin ang="5400000" scaled="1"/>
              </a:gradFill>
              <a:ln w="31750" algn="ctr">
                <a:noFill/>
                <a:miter lim="800000"/>
                <a:headEnd/>
                <a:tailEnd type="none" w="lg" len="lg"/>
              </a:ln>
              <a:effectLst/>
            </p:spPr>
            <p:txBody>
              <a:bodyPr wrap="none" lIns="90000" tIns="46800" rIns="90000" bIns="46800" anchor="ctr"/>
              <a:lstStyle/>
              <a:p>
                <a:pPr>
                  <a:lnSpc>
                    <a:spcPct val="110000"/>
                  </a:lnSpc>
                  <a:defRPr/>
                </a:pPr>
                <a:endParaRPr lang="en-ZA">
                  <a:cs typeface="+mn-cs"/>
                </a:endParaRPr>
              </a:p>
            </p:txBody>
          </p:sp>
          <p:sp>
            <p:nvSpPr>
              <p:cNvPr id="567422" name="Rectangle 29"/>
              <p:cNvSpPr>
                <a:spLocks noChangeArrowheads="1"/>
              </p:cNvSpPr>
              <p:nvPr/>
            </p:nvSpPr>
            <p:spPr bwMode="auto">
              <a:xfrm>
                <a:off x="2500" y="2424"/>
                <a:ext cx="416" cy="120"/>
              </a:xfrm>
              <a:prstGeom prst="rect">
                <a:avLst/>
              </a:prstGeom>
              <a:solidFill>
                <a:srgbClr val="EBEBFF"/>
              </a:solidFill>
              <a:ln w="31750" algn="ctr">
                <a:noFill/>
                <a:miter lim="800000"/>
                <a:headEnd/>
                <a:tailEnd type="none" w="lg" len="lg"/>
              </a:ln>
            </p:spPr>
            <p:txBody>
              <a:bodyPr wrap="none" lIns="90000" tIns="46800" rIns="90000" bIns="46800" anchor="ctr"/>
              <a:lstStyle/>
              <a:p>
                <a:pPr>
                  <a:lnSpc>
                    <a:spcPct val="110000"/>
                  </a:lnSpc>
                </a:pPr>
                <a:endParaRPr lang="en-ZA"/>
              </a:p>
            </p:txBody>
          </p:sp>
        </p:grpSp>
        <p:sp>
          <p:nvSpPr>
            <p:cNvPr id="567419" name="Line 26"/>
            <p:cNvSpPr>
              <a:spLocks noChangeShapeType="1"/>
            </p:cNvSpPr>
            <p:nvPr/>
          </p:nvSpPr>
          <p:spPr bwMode="auto">
            <a:xfrm flipH="1">
              <a:off x="1869" y="2022"/>
              <a:ext cx="104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567420" name="Freeform 28"/>
            <p:cNvSpPr>
              <a:spLocks/>
            </p:cNvSpPr>
            <p:nvPr/>
          </p:nvSpPr>
          <p:spPr bwMode="auto">
            <a:xfrm>
              <a:off x="2236" y="1750"/>
              <a:ext cx="61" cy="266"/>
            </a:xfrm>
            <a:custGeom>
              <a:avLst/>
              <a:gdLst>
                <a:gd name="T0" fmla="*/ 2 w 61"/>
                <a:gd name="T1" fmla="*/ 266 h 266"/>
                <a:gd name="T2" fmla="*/ 61 w 61"/>
                <a:gd name="T3" fmla="*/ 0 h 266"/>
                <a:gd name="T4" fmla="*/ 0 60000 65536"/>
                <a:gd name="T5" fmla="*/ 0 60000 65536"/>
                <a:gd name="T6" fmla="*/ 0 w 61"/>
                <a:gd name="T7" fmla="*/ 0 h 266"/>
                <a:gd name="T8" fmla="*/ 61 w 61"/>
                <a:gd name="T9" fmla="*/ 266 h 26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61" h="266">
                  <a:moveTo>
                    <a:pt x="2" y="266"/>
                  </a:moveTo>
                  <a:cubicBezTo>
                    <a:pt x="0" y="163"/>
                    <a:pt x="16" y="87"/>
                    <a:pt x="61" y="0"/>
                  </a:cubicBez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</p:grpSp>
      <p:sp>
        <p:nvSpPr>
          <p:cNvPr id="567377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MOTION ON AN INCLINED PLANE</a:t>
            </a:r>
          </a:p>
        </p:txBody>
      </p:sp>
      <p:sp>
        <p:nvSpPr>
          <p:cNvPr id="567378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856163" y="1377950"/>
            <a:ext cx="4062412" cy="2100263"/>
          </a:xfrm>
        </p:spPr>
        <p:txBody>
          <a:bodyPr/>
          <a:lstStyle/>
          <a:p>
            <a:pPr lvl="1" indent="0" eaLnBrk="1" hangingPunct="1"/>
            <a:r>
              <a:rPr lang="en-US" smtClean="0"/>
              <a:t>The acceleration down (i.e. parallel to) this frictionless plane which is inclined at an angle </a:t>
            </a:r>
            <a:r>
              <a:rPr lang="en-US" b="1" i="1" smtClean="0">
                <a:latin typeface="Times New Roman" pitchFamily="18" charset="0"/>
                <a:sym typeface="Symbol" pitchFamily="18" charset="2"/>
              </a:rPr>
              <a:t></a:t>
            </a:r>
            <a:r>
              <a:rPr lang="en-US" smtClean="0">
                <a:sym typeface="Symbol" pitchFamily="18" charset="2"/>
              </a:rPr>
              <a:t>  to the horizontal </a:t>
            </a:r>
            <a:r>
              <a:rPr lang="en-US" smtClean="0"/>
              <a:t>is…</a:t>
            </a:r>
          </a:p>
        </p:txBody>
      </p:sp>
      <p:grpSp>
        <p:nvGrpSpPr>
          <p:cNvPr id="567379" name="Group 21"/>
          <p:cNvGrpSpPr>
            <a:grpSpLocks/>
          </p:cNvGrpSpPr>
          <p:nvPr/>
        </p:nvGrpSpPr>
        <p:grpSpPr bwMode="auto">
          <a:xfrm rot="-3986096">
            <a:off x="2590801" y="215900"/>
            <a:ext cx="125412" cy="4084637"/>
            <a:chOff x="4202" y="1241"/>
            <a:chExt cx="79" cy="2573"/>
          </a:xfrm>
        </p:grpSpPr>
        <p:sp>
          <p:nvSpPr>
            <p:cNvPr id="567409" name="Line 4"/>
            <p:cNvSpPr>
              <a:spLocks noChangeShapeType="1"/>
            </p:cNvSpPr>
            <p:nvPr/>
          </p:nvSpPr>
          <p:spPr bwMode="auto">
            <a:xfrm rot="5400000" flipV="1">
              <a:off x="3762" y="3249"/>
              <a:ext cx="955" cy="0"/>
            </a:xfrm>
            <a:prstGeom prst="line">
              <a:avLst/>
            </a:prstGeom>
            <a:noFill/>
            <a:ln w="38100">
              <a:solidFill>
                <a:srgbClr val="00CC00"/>
              </a:solidFill>
              <a:round/>
              <a:headEnd/>
              <a:tailEnd type="stealth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567410" name="Oval 5"/>
            <p:cNvSpPr>
              <a:spLocks noChangeAspect="1" noChangeArrowheads="1"/>
            </p:cNvSpPr>
            <p:nvPr/>
          </p:nvSpPr>
          <p:spPr bwMode="auto">
            <a:xfrm flipV="1">
              <a:off x="4206" y="3739"/>
              <a:ext cx="75" cy="75"/>
            </a:xfrm>
            <a:prstGeom prst="ellipse">
              <a:avLst/>
            </a:prstGeom>
            <a:solidFill>
              <a:srgbClr val="000066"/>
            </a:solidFill>
            <a:ln w="9525" algn="ctr">
              <a:solidFill>
                <a:srgbClr val="000066"/>
              </a:solidFill>
              <a:round/>
              <a:headEnd/>
              <a:tailEnd/>
            </a:ln>
          </p:spPr>
          <p:txBody>
            <a:bodyPr wrap="none" lIns="90000" tIns="46800" rIns="90000" bIns="46800" anchor="ctr"/>
            <a:lstStyle/>
            <a:p>
              <a:pPr>
                <a:lnSpc>
                  <a:spcPct val="110000"/>
                </a:lnSpc>
              </a:pPr>
              <a:endParaRPr lang="en-ZA"/>
            </a:p>
          </p:txBody>
        </p:sp>
        <p:sp>
          <p:nvSpPr>
            <p:cNvPr id="567411" name="Oval 6"/>
            <p:cNvSpPr>
              <a:spLocks noChangeAspect="1" noChangeArrowheads="1"/>
            </p:cNvSpPr>
            <p:nvPr/>
          </p:nvSpPr>
          <p:spPr bwMode="auto">
            <a:xfrm flipV="1">
              <a:off x="4202" y="1241"/>
              <a:ext cx="75" cy="75"/>
            </a:xfrm>
            <a:prstGeom prst="ellipse">
              <a:avLst/>
            </a:prstGeom>
            <a:solidFill>
              <a:srgbClr val="000066"/>
            </a:solidFill>
            <a:ln w="9525" algn="ctr">
              <a:solidFill>
                <a:srgbClr val="000066"/>
              </a:solidFill>
              <a:round/>
              <a:headEnd/>
              <a:tailEnd/>
            </a:ln>
          </p:spPr>
          <p:txBody>
            <a:bodyPr wrap="none" lIns="90000" tIns="46800" rIns="90000" bIns="46800" anchor="ctr"/>
            <a:lstStyle/>
            <a:p>
              <a:pPr>
                <a:lnSpc>
                  <a:spcPct val="110000"/>
                </a:lnSpc>
              </a:pPr>
              <a:endParaRPr lang="en-ZA"/>
            </a:p>
          </p:txBody>
        </p:sp>
        <p:sp>
          <p:nvSpPr>
            <p:cNvPr id="567412" name="Line 7"/>
            <p:cNvSpPr>
              <a:spLocks noChangeShapeType="1"/>
            </p:cNvSpPr>
            <p:nvPr/>
          </p:nvSpPr>
          <p:spPr bwMode="auto">
            <a:xfrm rot="5400000" flipV="1">
              <a:off x="3903" y="2352"/>
              <a:ext cx="673" cy="0"/>
            </a:xfrm>
            <a:prstGeom prst="line">
              <a:avLst/>
            </a:prstGeom>
            <a:noFill/>
            <a:ln w="38100">
              <a:solidFill>
                <a:srgbClr val="00CC00"/>
              </a:solidFill>
              <a:round/>
              <a:headEnd/>
              <a:tailEnd type="stealth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567413" name="Oval 8"/>
            <p:cNvSpPr>
              <a:spLocks noChangeAspect="1" noChangeArrowheads="1"/>
            </p:cNvSpPr>
            <p:nvPr/>
          </p:nvSpPr>
          <p:spPr bwMode="auto">
            <a:xfrm flipV="1">
              <a:off x="4206" y="2701"/>
              <a:ext cx="75" cy="75"/>
            </a:xfrm>
            <a:prstGeom prst="ellipse">
              <a:avLst/>
            </a:prstGeom>
            <a:solidFill>
              <a:srgbClr val="000066"/>
            </a:solidFill>
            <a:ln w="9525" algn="ctr">
              <a:solidFill>
                <a:srgbClr val="000066"/>
              </a:solidFill>
              <a:round/>
              <a:headEnd/>
              <a:tailEnd/>
            </a:ln>
          </p:spPr>
          <p:txBody>
            <a:bodyPr wrap="none" lIns="90000" tIns="46800" rIns="90000" bIns="46800" anchor="ctr"/>
            <a:lstStyle/>
            <a:p>
              <a:pPr>
                <a:lnSpc>
                  <a:spcPct val="110000"/>
                </a:lnSpc>
              </a:pPr>
              <a:endParaRPr lang="en-ZA"/>
            </a:p>
          </p:txBody>
        </p:sp>
        <p:sp>
          <p:nvSpPr>
            <p:cNvPr id="567414" name="Line 9"/>
            <p:cNvSpPr>
              <a:spLocks noChangeShapeType="1"/>
            </p:cNvSpPr>
            <p:nvPr/>
          </p:nvSpPr>
          <p:spPr bwMode="auto">
            <a:xfrm rot="5400000" flipV="1">
              <a:off x="4047" y="1740"/>
              <a:ext cx="385" cy="0"/>
            </a:xfrm>
            <a:prstGeom prst="line">
              <a:avLst/>
            </a:prstGeom>
            <a:noFill/>
            <a:ln w="38100">
              <a:solidFill>
                <a:srgbClr val="00CC00"/>
              </a:solidFill>
              <a:round/>
              <a:headEnd/>
              <a:tailEnd type="stealth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567415" name="Oval 10"/>
            <p:cNvSpPr>
              <a:spLocks noChangeAspect="1" noChangeArrowheads="1"/>
            </p:cNvSpPr>
            <p:nvPr/>
          </p:nvSpPr>
          <p:spPr bwMode="auto">
            <a:xfrm flipV="1">
              <a:off x="4206" y="1945"/>
              <a:ext cx="75" cy="75"/>
            </a:xfrm>
            <a:prstGeom prst="ellipse">
              <a:avLst/>
            </a:prstGeom>
            <a:solidFill>
              <a:srgbClr val="000066"/>
            </a:solidFill>
            <a:ln w="9525" algn="ctr">
              <a:solidFill>
                <a:srgbClr val="000066"/>
              </a:solidFill>
              <a:round/>
              <a:headEnd/>
              <a:tailEnd/>
            </a:ln>
          </p:spPr>
          <p:txBody>
            <a:bodyPr wrap="none" lIns="90000" tIns="46800" rIns="90000" bIns="46800" anchor="ctr"/>
            <a:lstStyle/>
            <a:p>
              <a:pPr>
                <a:lnSpc>
                  <a:spcPct val="110000"/>
                </a:lnSpc>
              </a:pPr>
              <a:endParaRPr lang="en-ZA"/>
            </a:p>
          </p:txBody>
        </p:sp>
        <p:sp>
          <p:nvSpPr>
            <p:cNvPr id="567416" name="Oval 11"/>
            <p:cNvSpPr>
              <a:spLocks noChangeAspect="1" noChangeArrowheads="1"/>
            </p:cNvSpPr>
            <p:nvPr/>
          </p:nvSpPr>
          <p:spPr bwMode="auto">
            <a:xfrm flipV="1">
              <a:off x="4206" y="1477"/>
              <a:ext cx="75" cy="75"/>
            </a:xfrm>
            <a:prstGeom prst="ellipse">
              <a:avLst/>
            </a:prstGeom>
            <a:solidFill>
              <a:srgbClr val="000066"/>
            </a:solidFill>
            <a:ln w="9525" algn="ctr">
              <a:solidFill>
                <a:srgbClr val="000066"/>
              </a:solidFill>
              <a:round/>
              <a:headEnd/>
              <a:tailEnd/>
            </a:ln>
          </p:spPr>
          <p:txBody>
            <a:bodyPr wrap="none" lIns="90000" tIns="46800" rIns="90000" bIns="46800" anchor="ctr"/>
            <a:lstStyle/>
            <a:p>
              <a:pPr>
                <a:lnSpc>
                  <a:spcPct val="110000"/>
                </a:lnSpc>
              </a:pPr>
              <a:endParaRPr lang="en-ZA"/>
            </a:p>
          </p:txBody>
        </p:sp>
        <p:sp>
          <p:nvSpPr>
            <p:cNvPr id="567417" name="Line 12"/>
            <p:cNvSpPr>
              <a:spLocks noChangeShapeType="1"/>
            </p:cNvSpPr>
            <p:nvPr/>
          </p:nvSpPr>
          <p:spPr bwMode="auto">
            <a:xfrm rot="5400000" flipV="1">
              <a:off x="4165" y="1382"/>
              <a:ext cx="149" cy="0"/>
            </a:xfrm>
            <a:prstGeom prst="line">
              <a:avLst/>
            </a:prstGeom>
            <a:noFill/>
            <a:ln w="38100">
              <a:solidFill>
                <a:srgbClr val="00CC00"/>
              </a:solidFill>
              <a:round/>
              <a:headEnd/>
              <a:tailEnd type="stealth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</p:grpSp>
      <p:graphicFrame>
        <p:nvGraphicFramePr>
          <p:cNvPr id="567366" name="Object 70"/>
          <p:cNvGraphicFramePr>
            <a:graphicFrameLocks noChangeAspect="1"/>
          </p:cNvGraphicFramePr>
          <p:nvPr/>
        </p:nvGraphicFramePr>
        <p:xfrm>
          <a:off x="468313" y="1125538"/>
          <a:ext cx="279400" cy="341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7408" name="Equation" r:id="rId4" imgW="279279" imgH="380835" progId="Equation.DSMT4">
                  <p:embed/>
                </p:oleObj>
              </mc:Choice>
              <mc:Fallback>
                <p:oleObj name="Equation" r:id="rId4" imgW="279279" imgH="380835" progId="Equation.DSMT4">
                  <p:embed/>
                  <p:pic>
                    <p:nvPicPr>
                      <p:cNvPr id="0" name="Picture 7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8313" y="1125538"/>
                        <a:ext cx="279400" cy="3413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67315" name="Line 19"/>
          <p:cNvSpPr>
            <a:spLocks noChangeShapeType="1"/>
          </p:cNvSpPr>
          <p:nvPr/>
        </p:nvSpPr>
        <p:spPr bwMode="auto">
          <a:xfrm rot="16200000" flipH="1">
            <a:off x="1490663" y="2746375"/>
            <a:ext cx="350837" cy="798513"/>
          </a:xfrm>
          <a:prstGeom prst="line">
            <a:avLst/>
          </a:prstGeom>
          <a:noFill/>
          <a:ln w="38100">
            <a:solidFill>
              <a:srgbClr val="FF9900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graphicFrame>
        <p:nvGraphicFramePr>
          <p:cNvPr id="3" name="Object 71"/>
          <p:cNvGraphicFramePr>
            <a:graphicFrameLocks noChangeAspect="1"/>
          </p:cNvGraphicFramePr>
          <p:nvPr/>
        </p:nvGraphicFramePr>
        <p:xfrm>
          <a:off x="2938463" y="1708150"/>
          <a:ext cx="292100" cy="341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7409" name="Equation" r:id="rId6" imgW="291973" imgH="380835" progId="Equation.DSMT4">
                  <p:embed/>
                </p:oleObj>
              </mc:Choice>
              <mc:Fallback>
                <p:oleObj name="Equation" r:id="rId6" imgW="291973" imgH="380835" progId="Equation.DSMT4">
                  <p:embed/>
                  <p:pic>
                    <p:nvPicPr>
                      <p:cNvPr id="0" name="Picture 7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38463" y="1708150"/>
                        <a:ext cx="292100" cy="3413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67381" name="Line 23"/>
          <p:cNvSpPr>
            <a:spLocks noChangeShapeType="1"/>
          </p:cNvSpPr>
          <p:nvPr/>
        </p:nvSpPr>
        <p:spPr bwMode="auto">
          <a:xfrm rot="1408237">
            <a:off x="39688" y="2378075"/>
            <a:ext cx="47831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567382" name="Rectangle 27"/>
          <p:cNvSpPr>
            <a:spLocks noChangeArrowheads="1"/>
          </p:cNvSpPr>
          <p:nvPr/>
        </p:nvSpPr>
        <p:spPr bwMode="auto">
          <a:xfrm>
            <a:off x="3479800" y="2898775"/>
            <a:ext cx="552450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>
              <a:lnSpc>
                <a:spcPct val="110000"/>
              </a:lnSpc>
            </a:pPr>
            <a:r>
              <a:rPr lang="en-US" sz="2400" b="1" i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</a:t>
            </a:r>
          </a:p>
        </p:txBody>
      </p:sp>
      <p:grpSp>
        <p:nvGrpSpPr>
          <p:cNvPr id="567327" name="Group 31"/>
          <p:cNvGrpSpPr>
            <a:grpSpLocks/>
          </p:cNvGrpSpPr>
          <p:nvPr/>
        </p:nvGrpSpPr>
        <p:grpSpPr bwMode="auto">
          <a:xfrm>
            <a:off x="611188" y="3506788"/>
            <a:ext cx="3152775" cy="769937"/>
            <a:chOff x="0" y="1808"/>
            <a:chExt cx="3013" cy="736"/>
          </a:xfrm>
        </p:grpSpPr>
        <p:sp>
          <p:nvSpPr>
            <p:cNvPr id="567328" name="Rectangle 32"/>
            <p:cNvSpPr>
              <a:spLocks noChangeArrowheads="1"/>
            </p:cNvSpPr>
            <p:nvPr/>
          </p:nvSpPr>
          <p:spPr bwMode="auto">
            <a:xfrm rot="1408237">
              <a:off x="0" y="1808"/>
              <a:ext cx="3013" cy="129"/>
            </a:xfrm>
            <a:prstGeom prst="rect">
              <a:avLst/>
            </a:prstGeom>
            <a:gradFill rotWithShape="1">
              <a:gsLst>
                <a:gs pos="0">
                  <a:schemeClr val="bg2">
                    <a:alpha val="59000"/>
                  </a:schemeClr>
                </a:gs>
                <a:gs pos="100000">
                  <a:schemeClr val="bg2">
                    <a:gamma/>
                    <a:tint val="31765"/>
                    <a:invGamma/>
                  </a:schemeClr>
                </a:gs>
              </a:gsLst>
              <a:lin ang="5400000" scaled="1"/>
            </a:gradFill>
            <a:ln w="31750" algn="ctr">
              <a:noFill/>
              <a:miter lim="800000"/>
              <a:headEnd/>
              <a:tailEnd type="none" w="lg" len="lg"/>
            </a:ln>
            <a:effectLst/>
          </p:spPr>
          <p:txBody>
            <a:bodyPr wrap="none" lIns="90000" tIns="46800" rIns="90000" bIns="46800" anchor="ctr"/>
            <a:lstStyle/>
            <a:p>
              <a:pPr>
                <a:lnSpc>
                  <a:spcPct val="110000"/>
                </a:lnSpc>
                <a:defRPr/>
              </a:pPr>
              <a:endParaRPr lang="en-ZA">
                <a:cs typeface="+mn-cs"/>
              </a:endParaRPr>
            </a:p>
          </p:txBody>
        </p:sp>
        <p:sp>
          <p:nvSpPr>
            <p:cNvPr id="567408" name="Rectangle 33"/>
            <p:cNvSpPr>
              <a:spLocks noChangeArrowheads="1"/>
            </p:cNvSpPr>
            <p:nvPr/>
          </p:nvSpPr>
          <p:spPr bwMode="auto">
            <a:xfrm>
              <a:off x="2500" y="2424"/>
              <a:ext cx="416" cy="120"/>
            </a:xfrm>
            <a:prstGeom prst="rect">
              <a:avLst/>
            </a:prstGeom>
            <a:solidFill>
              <a:srgbClr val="EBEBFF"/>
            </a:solidFill>
            <a:ln w="31750" algn="ctr">
              <a:noFill/>
              <a:miter lim="800000"/>
              <a:headEnd/>
              <a:tailEnd type="none" w="lg" len="lg"/>
            </a:ln>
          </p:spPr>
          <p:txBody>
            <a:bodyPr wrap="none" lIns="90000" tIns="46800" rIns="90000" bIns="46800" anchor="ctr"/>
            <a:lstStyle/>
            <a:p>
              <a:pPr>
                <a:lnSpc>
                  <a:spcPct val="110000"/>
                </a:lnSpc>
              </a:pPr>
              <a:endParaRPr lang="en-ZA"/>
            </a:p>
          </p:txBody>
        </p:sp>
      </p:grpSp>
      <p:sp>
        <p:nvSpPr>
          <p:cNvPr id="567330" name="Line 34"/>
          <p:cNvSpPr>
            <a:spLocks noChangeShapeType="1"/>
          </p:cNvSpPr>
          <p:nvPr/>
        </p:nvSpPr>
        <p:spPr bwMode="auto">
          <a:xfrm flipH="1">
            <a:off x="2325688" y="4156075"/>
            <a:ext cx="13112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567331" name="Freeform 35"/>
          <p:cNvSpPr>
            <a:spLocks/>
          </p:cNvSpPr>
          <p:nvPr/>
        </p:nvSpPr>
        <p:spPr bwMode="auto">
          <a:xfrm>
            <a:off x="2565400" y="3709988"/>
            <a:ext cx="100013" cy="433387"/>
          </a:xfrm>
          <a:custGeom>
            <a:avLst/>
            <a:gdLst>
              <a:gd name="T0" fmla="*/ 2147483647 w 61"/>
              <a:gd name="T1" fmla="*/ 2147483647 h 266"/>
              <a:gd name="T2" fmla="*/ 2147483647 w 61"/>
              <a:gd name="T3" fmla="*/ 0 h 266"/>
              <a:gd name="T4" fmla="*/ 0 60000 65536"/>
              <a:gd name="T5" fmla="*/ 0 60000 65536"/>
              <a:gd name="T6" fmla="*/ 0 w 61"/>
              <a:gd name="T7" fmla="*/ 0 h 266"/>
              <a:gd name="T8" fmla="*/ 61 w 61"/>
              <a:gd name="T9" fmla="*/ 266 h 26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61" h="266">
                <a:moveTo>
                  <a:pt x="2" y="266"/>
                </a:moveTo>
                <a:cubicBezTo>
                  <a:pt x="0" y="163"/>
                  <a:pt x="16" y="87"/>
                  <a:pt x="61" y="0"/>
                </a:cubicBezTo>
              </a:path>
            </a:pathLst>
          </a:custGeom>
          <a:noFill/>
          <a:ln w="12700">
            <a:solidFill>
              <a:schemeClr val="tx1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567321" name="Line 25"/>
          <p:cNvSpPr>
            <a:spLocks noChangeShapeType="1"/>
          </p:cNvSpPr>
          <p:nvPr/>
        </p:nvSpPr>
        <p:spPr bwMode="auto">
          <a:xfrm rot="16200000" flipH="1">
            <a:off x="188913" y="4010025"/>
            <a:ext cx="2108200" cy="0"/>
          </a:xfrm>
          <a:prstGeom prst="line">
            <a:avLst/>
          </a:prstGeom>
          <a:noFill/>
          <a:ln w="38100">
            <a:solidFill>
              <a:srgbClr val="FF9900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567333" name="Line 37"/>
          <p:cNvSpPr>
            <a:spLocks noChangeShapeType="1"/>
          </p:cNvSpPr>
          <p:nvPr/>
        </p:nvSpPr>
        <p:spPr bwMode="auto">
          <a:xfrm rot="5400000">
            <a:off x="769144" y="3825082"/>
            <a:ext cx="1784350" cy="773112"/>
          </a:xfrm>
          <a:prstGeom prst="line">
            <a:avLst/>
          </a:prstGeom>
          <a:noFill/>
          <a:ln w="38100">
            <a:solidFill>
              <a:srgbClr val="FF9900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567335" name="Freeform 39"/>
          <p:cNvSpPr>
            <a:spLocks/>
          </p:cNvSpPr>
          <p:nvPr/>
        </p:nvSpPr>
        <p:spPr bwMode="auto">
          <a:xfrm>
            <a:off x="1731963" y="3246438"/>
            <a:ext cx="192087" cy="296862"/>
          </a:xfrm>
          <a:custGeom>
            <a:avLst/>
            <a:gdLst>
              <a:gd name="T0" fmla="*/ 2147483647 w 140"/>
              <a:gd name="T1" fmla="*/ 0 h 216"/>
              <a:gd name="T2" fmla="*/ 0 w 140"/>
              <a:gd name="T3" fmla="*/ 2147483647 h 216"/>
              <a:gd name="T4" fmla="*/ 2147483647 w 140"/>
              <a:gd name="T5" fmla="*/ 2147483647 h 216"/>
              <a:gd name="T6" fmla="*/ 0 60000 65536"/>
              <a:gd name="T7" fmla="*/ 0 60000 65536"/>
              <a:gd name="T8" fmla="*/ 0 60000 65536"/>
              <a:gd name="T9" fmla="*/ 0 w 140"/>
              <a:gd name="T10" fmla="*/ 0 h 216"/>
              <a:gd name="T11" fmla="*/ 140 w 140"/>
              <a:gd name="T12" fmla="*/ 216 h 21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40" h="216">
                <a:moveTo>
                  <a:pt x="68" y="0"/>
                </a:moveTo>
                <a:lnTo>
                  <a:pt x="0" y="156"/>
                </a:lnTo>
                <a:lnTo>
                  <a:pt x="140" y="216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graphicFrame>
        <p:nvGraphicFramePr>
          <p:cNvPr id="567336" name="Object 72"/>
          <p:cNvGraphicFramePr>
            <a:graphicFrameLocks noChangeAspect="1"/>
          </p:cNvGraphicFramePr>
          <p:nvPr/>
        </p:nvGraphicFramePr>
        <p:xfrm>
          <a:off x="1592263" y="2759075"/>
          <a:ext cx="279400" cy="376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7410" name="Equation" r:id="rId8" imgW="279400" imgH="419100" progId="Equation.DSMT4">
                  <p:embed/>
                </p:oleObj>
              </mc:Choice>
              <mc:Fallback>
                <p:oleObj name="Equation" r:id="rId8" imgW="279400" imgH="419100" progId="Equation.DSMT4">
                  <p:embed/>
                  <p:pic>
                    <p:nvPicPr>
                      <p:cNvPr id="0" name="Picture 7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92263" y="2759075"/>
                        <a:ext cx="279400" cy="3762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7337" name="Object 73"/>
          <p:cNvGraphicFramePr>
            <a:graphicFrameLocks noChangeAspect="1"/>
          </p:cNvGraphicFramePr>
          <p:nvPr/>
        </p:nvGraphicFramePr>
        <p:xfrm>
          <a:off x="1785938" y="4059238"/>
          <a:ext cx="355600" cy="341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7411" name="Equation" r:id="rId10" imgW="355446" imgH="380835" progId="Equation.DSMT4">
                  <p:embed/>
                </p:oleObj>
              </mc:Choice>
              <mc:Fallback>
                <p:oleObj name="Equation" r:id="rId10" imgW="355446" imgH="380835" progId="Equation.DSMT4">
                  <p:embed/>
                  <p:pic>
                    <p:nvPicPr>
                      <p:cNvPr id="0" name="Picture 7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85938" y="4059238"/>
                        <a:ext cx="355600" cy="3413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67389" name="Line 42"/>
          <p:cNvSpPr>
            <a:spLocks noChangeShapeType="1"/>
          </p:cNvSpPr>
          <p:nvPr/>
        </p:nvSpPr>
        <p:spPr bwMode="auto">
          <a:xfrm rot="16200000" flipH="1">
            <a:off x="2836069" y="1831181"/>
            <a:ext cx="230188" cy="523875"/>
          </a:xfrm>
          <a:prstGeom prst="line">
            <a:avLst/>
          </a:prstGeom>
          <a:noFill/>
          <a:ln w="38100">
            <a:solidFill>
              <a:srgbClr val="FF9900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567339" name="Rectangle 43"/>
          <p:cNvSpPr>
            <a:spLocks noChangeArrowheads="1"/>
          </p:cNvSpPr>
          <p:nvPr/>
        </p:nvSpPr>
        <p:spPr bwMode="auto">
          <a:xfrm>
            <a:off x="2490788" y="3716338"/>
            <a:ext cx="552450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>
              <a:lnSpc>
                <a:spcPct val="110000"/>
              </a:lnSpc>
            </a:pPr>
            <a:r>
              <a:rPr lang="en-US" sz="2400" b="1" i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</a:t>
            </a:r>
          </a:p>
        </p:txBody>
      </p:sp>
      <p:graphicFrame>
        <p:nvGraphicFramePr>
          <p:cNvPr id="567340" name="Object 74"/>
          <p:cNvGraphicFramePr>
            <a:graphicFrameLocks noChangeAspect="1"/>
          </p:cNvGraphicFramePr>
          <p:nvPr/>
        </p:nvGraphicFramePr>
        <p:xfrm>
          <a:off x="157163" y="3468688"/>
          <a:ext cx="1016000" cy="727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7412" name="Equation" r:id="rId12" imgW="1016000" imgH="812800" progId="Equation.DSMT4">
                  <p:embed/>
                </p:oleObj>
              </mc:Choice>
              <mc:Fallback>
                <p:oleObj name="Equation" r:id="rId12" imgW="1016000" imgH="812800" progId="Equation.DSMT4">
                  <p:embed/>
                  <p:pic>
                    <p:nvPicPr>
                      <p:cNvPr id="0" name="Picture 7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7163" y="3468688"/>
                        <a:ext cx="1016000" cy="727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67341" name="Rectangle 45"/>
          <p:cNvSpPr>
            <a:spLocks noChangeArrowheads="1"/>
          </p:cNvSpPr>
          <p:nvPr/>
        </p:nvSpPr>
        <p:spPr bwMode="auto">
          <a:xfrm>
            <a:off x="1092200" y="4170363"/>
            <a:ext cx="552450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>
              <a:lnSpc>
                <a:spcPct val="110000"/>
              </a:lnSpc>
            </a:pPr>
            <a:r>
              <a:rPr lang="en-US" sz="2400" b="1" i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</a:t>
            </a:r>
          </a:p>
        </p:txBody>
      </p:sp>
      <p:sp>
        <p:nvSpPr>
          <p:cNvPr id="567342" name="Freeform 46"/>
          <p:cNvSpPr>
            <a:spLocks/>
          </p:cNvSpPr>
          <p:nvPr/>
        </p:nvSpPr>
        <p:spPr bwMode="auto">
          <a:xfrm rot="5400000">
            <a:off x="1390650" y="4054475"/>
            <a:ext cx="85725" cy="358775"/>
          </a:xfrm>
          <a:custGeom>
            <a:avLst/>
            <a:gdLst>
              <a:gd name="T0" fmla="*/ 2147483647 w 61"/>
              <a:gd name="T1" fmla="*/ 2147483647 h 266"/>
              <a:gd name="T2" fmla="*/ 2147483647 w 61"/>
              <a:gd name="T3" fmla="*/ 0 h 266"/>
              <a:gd name="T4" fmla="*/ 0 60000 65536"/>
              <a:gd name="T5" fmla="*/ 0 60000 65536"/>
              <a:gd name="T6" fmla="*/ 0 w 61"/>
              <a:gd name="T7" fmla="*/ 0 h 266"/>
              <a:gd name="T8" fmla="*/ 61 w 61"/>
              <a:gd name="T9" fmla="*/ 266 h 26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61" h="266">
                <a:moveTo>
                  <a:pt x="2" y="266"/>
                </a:moveTo>
                <a:cubicBezTo>
                  <a:pt x="0" y="163"/>
                  <a:pt x="16" y="87"/>
                  <a:pt x="61" y="0"/>
                </a:cubicBezTo>
              </a:path>
            </a:pathLst>
          </a:custGeom>
          <a:noFill/>
          <a:ln w="12700">
            <a:solidFill>
              <a:schemeClr val="tx1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567343" name="Rectangle 47"/>
          <p:cNvSpPr>
            <a:spLocks noChangeArrowheads="1"/>
          </p:cNvSpPr>
          <p:nvPr/>
        </p:nvSpPr>
        <p:spPr bwMode="auto">
          <a:xfrm>
            <a:off x="5783263" y="3559175"/>
            <a:ext cx="2035175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SzPct val="80000"/>
              <a:buFont typeface="Arial" charset="0"/>
              <a:buNone/>
            </a:pPr>
            <a:r>
              <a:rPr lang="en-US" sz="2400" b="1" i="1">
                <a:solidFill>
                  <a:srgbClr val="000066"/>
                </a:solidFill>
                <a:latin typeface="Times New Roman" pitchFamily="18" charset="0"/>
              </a:rPr>
              <a:t>a</a:t>
            </a:r>
            <a:r>
              <a:rPr lang="en-US" sz="2400" b="1" i="1" baseline="-25000">
                <a:solidFill>
                  <a:srgbClr val="000066"/>
                </a:solidFill>
                <a:latin typeface="Times New Roman" pitchFamily="18" charset="0"/>
              </a:rPr>
              <a:t>s</a:t>
            </a:r>
            <a:r>
              <a:rPr lang="en-US" sz="2400" b="1">
                <a:solidFill>
                  <a:srgbClr val="000066"/>
                </a:solidFill>
                <a:latin typeface="Times New Roman" pitchFamily="18" charset="0"/>
              </a:rPr>
              <a:t> = </a:t>
            </a:r>
            <a:r>
              <a:rPr lang="en-US" sz="2400" b="1" i="1">
                <a:solidFill>
                  <a:srgbClr val="000066"/>
                </a:solidFill>
                <a:latin typeface="Times New Roman" pitchFamily="18" charset="0"/>
              </a:rPr>
              <a:t>g</a:t>
            </a:r>
            <a:r>
              <a:rPr lang="en-US" sz="2400" b="1">
                <a:solidFill>
                  <a:srgbClr val="000066"/>
                </a:solidFill>
                <a:latin typeface="Times New Roman" pitchFamily="18" charset="0"/>
              </a:rPr>
              <a:t> sin</a:t>
            </a:r>
            <a:r>
              <a:rPr lang="en-US" sz="2400" b="1" i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</a:t>
            </a:r>
            <a:endParaRPr lang="en-US" sz="2400">
              <a:solidFill>
                <a:srgbClr val="000066"/>
              </a:solidFill>
            </a:endParaRPr>
          </a:p>
        </p:txBody>
      </p:sp>
      <p:grpSp>
        <p:nvGrpSpPr>
          <p:cNvPr id="567346" name="Group 50"/>
          <p:cNvGrpSpPr>
            <a:grpSpLocks/>
          </p:cNvGrpSpPr>
          <p:nvPr/>
        </p:nvGrpSpPr>
        <p:grpSpPr bwMode="auto">
          <a:xfrm flipH="1">
            <a:off x="1947863" y="5605463"/>
            <a:ext cx="2555875" cy="623887"/>
            <a:chOff x="0" y="1808"/>
            <a:chExt cx="3013" cy="736"/>
          </a:xfrm>
        </p:grpSpPr>
        <p:sp>
          <p:nvSpPr>
            <p:cNvPr id="567347" name="Rectangle 51"/>
            <p:cNvSpPr>
              <a:spLocks noChangeArrowheads="1"/>
            </p:cNvSpPr>
            <p:nvPr/>
          </p:nvSpPr>
          <p:spPr bwMode="auto">
            <a:xfrm rot="1408237">
              <a:off x="0" y="1808"/>
              <a:ext cx="3013" cy="129"/>
            </a:xfrm>
            <a:prstGeom prst="rect">
              <a:avLst/>
            </a:prstGeom>
            <a:gradFill rotWithShape="1">
              <a:gsLst>
                <a:gs pos="0">
                  <a:schemeClr val="bg2">
                    <a:alpha val="59000"/>
                  </a:schemeClr>
                </a:gs>
                <a:gs pos="100000">
                  <a:schemeClr val="bg2">
                    <a:gamma/>
                    <a:tint val="31765"/>
                    <a:invGamma/>
                  </a:schemeClr>
                </a:gs>
              </a:gsLst>
              <a:lin ang="5400000" scaled="1"/>
            </a:gradFill>
            <a:ln w="31750" algn="ctr">
              <a:noFill/>
              <a:miter lim="800000"/>
              <a:headEnd/>
              <a:tailEnd type="none" w="lg" len="lg"/>
            </a:ln>
            <a:effectLst/>
          </p:spPr>
          <p:txBody>
            <a:bodyPr wrap="none" lIns="90000" tIns="46800" rIns="90000" bIns="46800" anchor="ctr"/>
            <a:lstStyle/>
            <a:p>
              <a:pPr>
                <a:lnSpc>
                  <a:spcPct val="110000"/>
                </a:lnSpc>
                <a:defRPr/>
              </a:pPr>
              <a:endParaRPr lang="en-ZA">
                <a:cs typeface="+mn-cs"/>
              </a:endParaRPr>
            </a:p>
          </p:txBody>
        </p:sp>
        <p:sp>
          <p:nvSpPr>
            <p:cNvPr id="567406" name="Rectangle 52"/>
            <p:cNvSpPr>
              <a:spLocks noChangeArrowheads="1"/>
            </p:cNvSpPr>
            <p:nvPr/>
          </p:nvSpPr>
          <p:spPr bwMode="auto">
            <a:xfrm>
              <a:off x="2500" y="2424"/>
              <a:ext cx="416" cy="120"/>
            </a:xfrm>
            <a:prstGeom prst="rect">
              <a:avLst/>
            </a:prstGeom>
            <a:solidFill>
              <a:srgbClr val="EBEBFF"/>
            </a:solidFill>
            <a:ln w="31750" algn="ctr">
              <a:noFill/>
              <a:miter lim="800000"/>
              <a:headEnd/>
              <a:tailEnd type="none" w="lg" len="lg"/>
            </a:ln>
          </p:spPr>
          <p:txBody>
            <a:bodyPr wrap="none" lIns="90000" tIns="46800" rIns="90000" bIns="46800" anchor="ctr"/>
            <a:lstStyle/>
            <a:p>
              <a:pPr>
                <a:lnSpc>
                  <a:spcPct val="110000"/>
                </a:lnSpc>
              </a:pPr>
              <a:endParaRPr lang="en-ZA"/>
            </a:p>
          </p:txBody>
        </p:sp>
      </p:grpSp>
      <p:sp>
        <p:nvSpPr>
          <p:cNvPr id="567349" name="Line 53"/>
          <p:cNvSpPr>
            <a:spLocks noChangeShapeType="1"/>
          </p:cNvSpPr>
          <p:nvPr/>
        </p:nvSpPr>
        <p:spPr bwMode="auto">
          <a:xfrm>
            <a:off x="2035175" y="6124575"/>
            <a:ext cx="88265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grpSp>
        <p:nvGrpSpPr>
          <p:cNvPr id="567360" name="Group 64"/>
          <p:cNvGrpSpPr>
            <a:grpSpLocks noChangeAspect="1"/>
          </p:cNvGrpSpPr>
          <p:nvPr/>
        </p:nvGrpSpPr>
        <p:grpSpPr bwMode="auto">
          <a:xfrm rot="3995377">
            <a:off x="3111500" y="4287838"/>
            <a:ext cx="119063" cy="2306637"/>
            <a:chOff x="3626" y="1241"/>
            <a:chExt cx="79" cy="1535"/>
          </a:xfrm>
        </p:grpSpPr>
        <p:sp>
          <p:nvSpPr>
            <p:cNvPr id="567398" name="Oval 57"/>
            <p:cNvSpPr>
              <a:spLocks noChangeAspect="1" noChangeArrowheads="1"/>
            </p:cNvSpPr>
            <p:nvPr/>
          </p:nvSpPr>
          <p:spPr bwMode="auto">
            <a:xfrm>
              <a:off x="3626" y="1241"/>
              <a:ext cx="75" cy="75"/>
            </a:xfrm>
            <a:prstGeom prst="ellipse">
              <a:avLst/>
            </a:prstGeom>
            <a:solidFill>
              <a:srgbClr val="000066"/>
            </a:solidFill>
            <a:ln w="9525" algn="ctr">
              <a:solidFill>
                <a:srgbClr val="000066"/>
              </a:solidFill>
              <a:round/>
              <a:headEnd/>
              <a:tailEnd/>
            </a:ln>
          </p:spPr>
          <p:txBody>
            <a:bodyPr wrap="none" lIns="90000" tIns="46800" rIns="90000" bIns="46800" anchor="ctr"/>
            <a:lstStyle/>
            <a:p>
              <a:pPr>
                <a:lnSpc>
                  <a:spcPct val="110000"/>
                </a:lnSpc>
              </a:pPr>
              <a:endParaRPr lang="en-ZA"/>
            </a:p>
          </p:txBody>
        </p:sp>
        <p:sp>
          <p:nvSpPr>
            <p:cNvPr id="567399" name="Line 58"/>
            <p:cNvSpPr>
              <a:spLocks noChangeAspect="1" noChangeShapeType="1"/>
            </p:cNvSpPr>
            <p:nvPr/>
          </p:nvSpPr>
          <p:spPr bwMode="auto">
            <a:xfrm rot="-5400000">
              <a:off x="3327" y="2373"/>
              <a:ext cx="673" cy="0"/>
            </a:xfrm>
            <a:prstGeom prst="line">
              <a:avLst/>
            </a:prstGeom>
            <a:noFill/>
            <a:ln w="38100">
              <a:solidFill>
                <a:srgbClr val="00CC00"/>
              </a:solidFill>
              <a:round/>
              <a:headEnd/>
              <a:tailEnd type="stealth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567400" name="Oval 59"/>
            <p:cNvSpPr>
              <a:spLocks noChangeAspect="1" noChangeArrowheads="1"/>
            </p:cNvSpPr>
            <p:nvPr/>
          </p:nvSpPr>
          <p:spPr bwMode="auto">
            <a:xfrm>
              <a:off x="3630" y="2701"/>
              <a:ext cx="75" cy="75"/>
            </a:xfrm>
            <a:prstGeom prst="ellipse">
              <a:avLst/>
            </a:prstGeom>
            <a:solidFill>
              <a:srgbClr val="000066"/>
            </a:solidFill>
            <a:ln w="9525" algn="ctr">
              <a:solidFill>
                <a:srgbClr val="000066"/>
              </a:solidFill>
              <a:round/>
              <a:headEnd/>
              <a:tailEnd/>
            </a:ln>
          </p:spPr>
          <p:txBody>
            <a:bodyPr wrap="none" lIns="90000" tIns="46800" rIns="90000" bIns="46800" anchor="ctr"/>
            <a:lstStyle/>
            <a:p>
              <a:pPr>
                <a:lnSpc>
                  <a:spcPct val="110000"/>
                </a:lnSpc>
              </a:pPr>
              <a:endParaRPr lang="en-ZA"/>
            </a:p>
          </p:txBody>
        </p:sp>
        <p:sp>
          <p:nvSpPr>
            <p:cNvPr id="567401" name="Line 60"/>
            <p:cNvSpPr>
              <a:spLocks noChangeAspect="1" noChangeShapeType="1"/>
            </p:cNvSpPr>
            <p:nvPr/>
          </p:nvSpPr>
          <p:spPr bwMode="auto">
            <a:xfrm rot="-5400000">
              <a:off x="3471" y="1761"/>
              <a:ext cx="385" cy="0"/>
            </a:xfrm>
            <a:prstGeom prst="line">
              <a:avLst/>
            </a:prstGeom>
            <a:noFill/>
            <a:ln w="38100">
              <a:solidFill>
                <a:srgbClr val="00CC00"/>
              </a:solidFill>
              <a:round/>
              <a:headEnd/>
              <a:tailEnd type="stealth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567402" name="Oval 61"/>
            <p:cNvSpPr>
              <a:spLocks noChangeAspect="1" noChangeArrowheads="1"/>
            </p:cNvSpPr>
            <p:nvPr/>
          </p:nvSpPr>
          <p:spPr bwMode="auto">
            <a:xfrm>
              <a:off x="3630" y="1945"/>
              <a:ext cx="75" cy="75"/>
            </a:xfrm>
            <a:prstGeom prst="ellipse">
              <a:avLst/>
            </a:prstGeom>
            <a:solidFill>
              <a:srgbClr val="000066"/>
            </a:solidFill>
            <a:ln w="9525" algn="ctr">
              <a:solidFill>
                <a:srgbClr val="000066"/>
              </a:solidFill>
              <a:round/>
              <a:headEnd/>
              <a:tailEnd/>
            </a:ln>
          </p:spPr>
          <p:txBody>
            <a:bodyPr wrap="none" lIns="90000" tIns="46800" rIns="90000" bIns="46800" anchor="ctr"/>
            <a:lstStyle/>
            <a:p>
              <a:pPr>
                <a:lnSpc>
                  <a:spcPct val="110000"/>
                </a:lnSpc>
              </a:pPr>
              <a:endParaRPr lang="en-ZA"/>
            </a:p>
          </p:txBody>
        </p:sp>
        <p:sp>
          <p:nvSpPr>
            <p:cNvPr id="567403" name="Oval 62"/>
            <p:cNvSpPr>
              <a:spLocks noChangeAspect="1" noChangeArrowheads="1"/>
            </p:cNvSpPr>
            <p:nvPr/>
          </p:nvSpPr>
          <p:spPr bwMode="auto">
            <a:xfrm>
              <a:off x="3630" y="1477"/>
              <a:ext cx="75" cy="75"/>
            </a:xfrm>
            <a:prstGeom prst="ellipse">
              <a:avLst/>
            </a:prstGeom>
            <a:solidFill>
              <a:srgbClr val="000066"/>
            </a:solidFill>
            <a:ln w="9525" algn="ctr">
              <a:solidFill>
                <a:srgbClr val="000066"/>
              </a:solidFill>
              <a:round/>
              <a:headEnd/>
              <a:tailEnd/>
            </a:ln>
          </p:spPr>
          <p:txBody>
            <a:bodyPr wrap="none" lIns="90000" tIns="46800" rIns="90000" bIns="46800" anchor="ctr"/>
            <a:lstStyle/>
            <a:p>
              <a:pPr>
                <a:lnSpc>
                  <a:spcPct val="110000"/>
                </a:lnSpc>
              </a:pPr>
              <a:endParaRPr lang="en-ZA"/>
            </a:p>
          </p:txBody>
        </p:sp>
        <p:sp>
          <p:nvSpPr>
            <p:cNvPr id="567404" name="Line 63"/>
            <p:cNvSpPr>
              <a:spLocks noChangeAspect="1" noChangeShapeType="1"/>
            </p:cNvSpPr>
            <p:nvPr/>
          </p:nvSpPr>
          <p:spPr bwMode="auto">
            <a:xfrm rot="-5400000">
              <a:off x="3589" y="1403"/>
              <a:ext cx="149" cy="0"/>
            </a:xfrm>
            <a:prstGeom prst="line">
              <a:avLst/>
            </a:prstGeom>
            <a:noFill/>
            <a:ln w="38100">
              <a:solidFill>
                <a:srgbClr val="00CC00"/>
              </a:solidFill>
              <a:round/>
              <a:headEnd/>
              <a:tailEnd type="stealth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</p:grpSp>
      <p:sp>
        <p:nvSpPr>
          <p:cNvPr id="567363" name="Line 67"/>
          <p:cNvSpPr>
            <a:spLocks noChangeShapeType="1"/>
          </p:cNvSpPr>
          <p:nvPr/>
        </p:nvSpPr>
        <p:spPr bwMode="auto">
          <a:xfrm rot="5400000">
            <a:off x="2964657" y="4947444"/>
            <a:ext cx="230187" cy="523875"/>
          </a:xfrm>
          <a:prstGeom prst="line">
            <a:avLst/>
          </a:prstGeom>
          <a:noFill/>
          <a:ln w="38100">
            <a:solidFill>
              <a:srgbClr val="FF9900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graphicFrame>
        <p:nvGraphicFramePr>
          <p:cNvPr id="567364" name="Object 75"/>
          <p:cNvGraphicFramePr>
            <a:graphicFrameLocks noChangeAspect="1"/>
          </p:cNvGraphicFramePr>
          <p:nvPr/>
        </p:nvGraphicFramePr>
        <p:xfrm>
          <a:off x="3009900" y="4872038"/>
          <a:ext cx="215900" cy="260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7413" name="Equation" r:id="rId14" imgW="215713" imgH="291847" progId="Equation.DSMT4">
                  <p:embed/>
                </p:oleObj>
              </mc:Choice>
              <mc:Fallback>
                <p:oleObj name="Equation" r:id="rId14" imgW="215713" imgH="291847" progId="Equation.DSMT4">
                  <p:embed/>
                  <p:pic>
                    <p:nvPicPr>
                      <p:cNvPr id="0" name="Picture 7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09900" y="4872038"/>
                        <a:ext cx="215900" cy="2603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7365" name="Object 76"/>
          <p:cNvGraphicFramePr>
            <a:graphicFrameLocks noChangeAspect="1"/>
          </p:cNvGraphicFramePr>
          <p:nvPr/>
        </p:nvGraphicFramePr>
        <p:xfrm>
          <a:off x="1784350" y="5721350"/>
          <a:ext cx="203200" cy="261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7414" name="Equation" r:id="rId16" imgW="203112" imgH="291973" progId="Equation.DSMT4">
                  <p:embed/>
                </p:oleObj>
              </mc:Choice>
              <mc:Fallback>
                <p:oleObj name="Equation" r:id="rId16" imgW="203112" imgH="291973" progId="Equation.DSMT4">
                  <p:embed/>
                  <p:pic>
                    <p:nvPicPr>
                      <p:cNvPr id="0" name="Picture 7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84350" y="5721350"/>
                        <a:ext cx="203200" cy="2619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7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7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7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7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7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7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7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7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7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7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7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7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7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7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7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7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7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7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7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7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7315" grpId="0" animBg="1"/>
      <p:bldP spid="567330" grpId="0" animBg="1"/>
      <p:bldP spid="567331" grpId="0" animBg="1"/>
      <p:bldP spid="567321" grpId="0" animBg="1"/>
      <p:bldP spid="567333" grpId="0" animBg="1"/>
      <p:bldP spid="567335" grpId="0" animBg="1"/>
      <p:bldP spid="567339" grpId="0"/>
      <p:bldP spid="567341" grpId="0"/>
      <p:bldP spid="567342" grpId="0" animBg="1"/>
      <p:bldP spid="567343" grpId="0"/>
      <p:bldP spid="567349" grpId="0" animBg="1"/>
      <p:bldP spid="567363" grpId="0" animBg="1"/>
    </p:bld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9350" name="Rectangle 3"/>
          <p:cNvSpPr>
            <a:spLocks noGrp="1" noChangeArrowheads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PHY1012F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F7262633-647C-47AF-8320-3714698B0597}" type="slidenum">
              <a:rPr lang="en-US" smtClean="0">
                <a:latin typeface="Koala"/>
              </a:rPr>
              <a:pPr>
                <a:defRPr/>
              </a:pPr>
              <a:t>65</a:t>
            </a:fld>
            <a:endParaRPr lang="en-US" smtClean="0">
              <a:latin typeface="Koala"/>
            </a:endParaRPr>
          </a:p>
        </p:txBody>
      </p:sp>
      <p:sp>
        <p:nvSpPr>
          <p:cNvPr id="569352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INSTANTANEOUS ACCELERATION</a:t>
            </a:r>
          </a:p>
        </p:txBody>
      </p:sp>
      <p:sp>
        <p:nvSpPr>
          <p:cNvPr id="56935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79388" y="1343025"/>
            <a:ext cx="8774112" cy="1296988"/>
          </a:xfrm>
        </p:spPr>
        <p:txBody>
          <a:bodyPr/>
          <a:lstStyle/>
          <a:p>
            <a:pPr lvl="1" indent="0" eaLnBrk="1" hangingPunct="1"/>
            <a:r>
              <a:rPr lang="en-US" smtClean="0"/>
              <a:t>For </a:t>
            </a:r>
            <a:r>
              <a:rPr lang="en-US" i="1" smtClean="0"/>
              <a:t>non</a:t>
            </a:r>
            <a:r>
              <a:rPr lang="en-US" smtClean="0"/>
              <a:t>-uniformly accelerated motion we can define </a:t>
            </a:r>
            <a:r>
              <a:rPr lang="en-US" smtClean="0">
                <a:solidFill>
                  <a:srgbClr val="FF0000"/>
                </a:solidFill>
              </a:rPr>
              <a:t>instantaneous acceleration</a:t>
            </a:r>
            <a:r>
              <a:rPr lang="en-US" smtClean="0"/>
              <a:t> similarly to the way we defined instantaneous velocity…</a:t>
            </a:r>
          </a:p>
        </p:txBody>
      </p:sp>
      <p:graphicFrame>
        <p:nvGraphicFramePr>
          <p:cNvPr id="569348" name="Object 5"/>
          <p:cNvGraphicFramePr>
            <a:graphicFrameLocks noChangeAspect="1"/>
          </p:cNvGraphicFramePr>
          <p:nvPr/>
        </p:nvGraphicFramePr>
        <p:xfrm>
          <a:off x="3530600" y="5030788"/>
          <a:ext cx="2565400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9355" name="Equation" r:id="rId4" imgW="2565400" imgH="723900" progId="Equation.DSMT4">
                  <p:embed/>
                </p:oleObj>
              </mc:Choice>
              <mc:Fallback>
                <p:oleObj name="Equation" r:id="rId4" imgW="2565400" imgH="7239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30600" y="5030788"/>
                        <a:ext cx="2565400" cy="723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ctangle 5"/>
          <p:cNvSpPr>
            <a:spLocks noChangeArrowheads="1"/>
          </p:cNvSpPr>
          <p:nvPr/>
        </p:nvSpPr>
        <p:spPr bwMode="auto">
          <a:xfrm>
            <a:off x="177800" y="5118100"/>
            <a:ext cx="4356100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 indent="4763">
              <a:lnSpc>
                <a:spcPct val="110000"/>
              </a:lnSpc>
              <a:buSzPct val="80000"/>
              <a:buFont typeface="Arial" charset="0"/>
              <a:buNone/>
            </a:pPr>
            <a:r>
              <a:rPr lang="en-US" sz="2400">
                <a:solidFill>
                  <a:srgbClr val="000066"/>
                </a:solidFill>
              </a:rPr>
              <a:t>Mathematically, as</a:t>
            </a:r>
          </a:p>
        </p:txBody>
      </p:sp>
      <p:sp>
        <p:nvSpPr>
          <p:cNvPr id="3" name="Rectangle 6"/>
          <p:cNvSpPr>
            <a:spLocks noChangeArrowheads="1"/>
          </p:cNvSpPr>
          <p:nvPr/>
        </p:nvSpPr>
        <p:spPr bwMode="auto">
          <a:xfrm>
            <a:off x="3427413" y="4997450"/>
            <a:ext cx="2763837" cy="847725"/>
          </a:xfrm>
          <a:prstGeom prst="rect">
            <a:avLst/>
          </a:prstGeom>
          <a:noFill/>
          <a:ln w="25400" algn="ctr">
            <a:solidFill>
              <a:srgbClr val="FF0000"/>
            </a:solidFill>
            <a:miter lim="800000"/>
            <a:headEnd/>
            <a:tailEnd/>
          </a:ln>
        </p:spPr>
        <p:txBody>
          <a:bodyPr wrap="none" lIns="90000" tIns="46800" rIns="90000" bIns="46800" anchor="ctr"/>
          <a:lstStyle/>
          <a:p>
            <a:pPr>
              <a:lnSpc>
                <a:spcPct val="110000"/>
              </a:lnSpc>
            </a:pPr>
            <a:endParaRPr lang="en-ZA"/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177800" y="3009900"/>
            <a:ext cx="5153025" cy="129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 indent="4763">
              <a:lnSpc>
                <a:spcPct val="110000"/>
              </a:lnSpc>
              <a:buSzPct val="80000"/>
              <a:buFont typeface="Arial" charset="0"/>
              <a:buNone/>
            </a:pPr>
            <a:r>
              <a:rPr lang="en-US" sz="2400">
                <a:solidFill>
                  <a:srgbClr val="000066"/>
                </a:solidFill>
              </a:rPr>
              <a:t>Graphically, as the slope of the tangent to the velocity curve at a specific instant of time </a:t>
            </a:r>
            <a:r>
              <a:rPr lang="en-US" sz="2400" b="1" i="1">
                <a:solidFill>
                  <a:srgbClr val="000066"/>
                </a:solidFill>
                <a:latin typeface="Times New Roman" pitchFamily="18" charset="0"/>
              </a:rPr>
              <a:t>t</a:t>
            </a:r>
            <a:r>
              <a:rPr lang="en-US" sz="2400">
                <a:solidFill>
                  <a:srgbClr val="000066"/>
                </a:solidFill>
              </a:rPr>
              <a:t>.</a:t>
            </a:r>
          </a:p>
        </p:txBody>
      </p:sp>
      <p:grpSp>
        <p:nvGrpSpPr>
          <p:cNvPr id="569419" name="Group 75"/>
          <p:cNvGrpSpPr>
            <a:grpSpLocks/>
          </p:cNvGrpSpPr>
          <p:nvPr/>
        </p:nvGrpSpPr>
        <p:grpSpPr bwMode="auto">
          <a:xfrm>
            <a:off x="5229225" y="2557463"/>
            <a:ext cx="3675063" cy="2438400"/>
            <a:chOff x="3294" y="1611"/>
            <a:chExt cx="2315" cy="1536"/>
          </a:xfrm>
        </p:grpSpPr>
        <p:sp>
          <p:nvSpPr>
            <p:cNvPr id="569358" name="Line 13"/>
            <p:cNvSpPr>
              <a:spLocks noChangeShapeType="1"/>
            </p:cNvSpPr>
            <p:nvPr/>
          </p:nvSpPr>
          <p:spPr bwMode="auto">
            <a:xfrm>
              <a:off x="4083" y="1929"/>
              <a:ext cx="911" cy="44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dash"/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569359" name="Rectangle 9"/>
            <p:cNvSpPr>
              <a:spLocks noChangeArrowheads="1"/>
            </p:cNvSpPr>
            <p:nvPr/>
          </p:nvSpPr>
          <p:spPr bwMode="auto">
            <a:xfrm>
              <a:off x="3294" y="1611"/>
              <a:ext cx="824" cy="2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marL="179388" lvl="1" indent="1588">
                <a:lnSpc>
                  <a:spcPct val="110000"/>
                </a:lnSpc>
              </a:pPr>
              <a:r>
                <a:rPr lang="en-US" sz="1800" b="1" i="1">
                  <a:solidFill>
                    <a:srgbClr val="000066"/>
                  </a:solidFill>
                  <a:latin typeface="Times New Roman" pitchFamily="18" charset="0"/>
                </a:rPr>
                <a:t>v</a:t>
              </a:r>
              <a:r>
                <a:rPr lang="en-US" sz="1800" b="1" i="1" baseline="-25000">
                  <a:solidFill>
                    <a:srgbClr val="000066"/>
                  </a:solidFill>
                  <a:latin typeface="Times New Roman" pitchFamily="18" charset="0"/>
                </a:rPr>
                <a:t>s</a:t>
              </a:r>
              <a:r>
                <a:rPr lang="en-US" sz="1800" b="1" i="1">
                  <a:solidFill>
                    <a:srgbClr val="000066"/>
                  </a:solidFill>
                  <a:latin typeface="Times New Roman" pitchFamily="18" charset="0"/>
                </a:rPr>
                <a:t> </a:t>
              </a:r>
              <a:r>
                <a:rPr lang="en-US" sz="1800" b="1">
                  <a:solidFill>
                    <a:srgbClr val="000066"/>
                  </a:solidFill>
                  <a:latin typeface="Times New Roman" pitchFamily="18" charset="0"/>
                </a:rPr>
                <a:t>(m/s)</a:t>
              </a:r>
              <a:endParaRPr lang="en-US" sz="1800" b="1" i="1">
                <a:solidFill>
                  <a:srgbClr val="000066"/>
                </a:solidFill>
                <a:latin typeface="Times New Roman" pitchFamily="18" charset="0"/>
              </a:endParaRPr>
            </a:p>
          </p:txBody>
        </p:sp>
        <p:sp>
          <p:nvSpPr>
            <p:cNvPr id="569360" name="Rectangle 10"/>
            <p:cNvSpPr>
              <a:spLocks noChangeArrowheads="1"/>
            </p:cNvSpPr>
            <p:nvPr/>
          </p:nvSpPr>
          <p:spPr bwMode="auto">
            <a:xfrm>
              <a:off x="5207" y="2724"/>
              <a:ext cx="402" cy="2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46800" rIns="0" bIns="46800">
              <a:spAutoFit/>
            </a:bodyPr>
            <a:lstStyle/>
            <a:p>
              <a:pPr marL="179388" lvl="1" indent="1588">
                <a:lnSpc>
                  <a:spcPct val="110000"/>
                </a:lnSpc>
              </a:pPr>
              <a:r>
                <a:rPr lang="en-US" sz="1800" b="1" i="1">
                  <a:solidFill>
                    <a:srgbClr val="000066"/>
                  </a:solidFill>
                  <a:latin typeface="Times New Roman" pitchFamily="18" charset="0"/>
                </a:rPr>
                <a:t>t  </a:t>
              </a:r>
              <a:r>
                <a:rPr lang="en-US" sz="1800" b="1">
                  <a:solidFill>
                    <a:srgbClr val="000066"/>
                  </a:solidFill>
                  <a:latin typeface="Times New Roman" pitchFamily="18" charset="0"/>
                </a:rPr>
                <a:t>(s)</a:t>
              </a:r>
              <a:endParaRPr lang="en-US" sz="1800" b="1" i="1">
                <a:solidFill>
                  <a:srgbClr val="000066"/>
                </a:solidFill>
                <a:latin typeface="Times New Roman" pitchFamily="18" charset="0"/>
              </a:endParaRPr>
            </a:p>
          </p:txBody>
        </p:sp>
        <p:sp>
          <p:nvSpPr>
            <p:cNvPr id="569361" name="Rectangle 12"/>
            <p:cNvSpPr>
              <a:spLocks noChangeArrowheads="1"/>
            </p:cNvSpPr>
            <p:nvPr/>
          </p:nvSpPr>
          <p:spPr bwMode="auto">
            <a:xfrm>
              <a:off x="4366" y="2857"/>
              <a:ext cx="402" cy="2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46800" rIns="0" bIns="46800">
              <a:spAutoFit/>
            </a:bodyPr>
            <a:lstStyle/>
            <a:p>
              <a:pPr marL="179388" lvl="1" indent="1588">
                <a:lnSpc>
                  <a:spcPct val="110000"/>
                </a:lnSpc>
              </a:pPr>
              <a:r>
                <a:rPr lang="en-US" sz="2200" b="1" i="1">
                  <a:solidFill>
                    <a:srgbClr val="000066"/>
                  </a:solidFill>
                  <a:latin typeface="Times New Roman" pitchFamily="18" charset="0"/>
                </a:rPr>
                <a:t>t</a:t>
              </a:r>
            </a:p>
          </p:txBody>
        </p:sp>
        <p:sp>
          <p:nvSpPr>
            <p:cNvPr id="569362" name="Line 47"/>
            <p:cNvSpPr>
              <a:spLocks noChangeShapeType="1"/>
            </p:cNvSpPr>
            <p:nvPr/>
          </p:nvSpPr>
          <p:spPr bwMode="auto">
            <a:xfrm flipV="1">
              <a:off x="3692" y="1875"/>
              <a:ext cx="1" cy="985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triangl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569363" name="Line 48"/>
            <p:cNvSpPr>
              <a:spLocks noChangeShapeType="1"/>
            </p:cNvSpPr>
            <p:nvPr/>
          </p:nvSpPr>
          <p:spPr bwMode="auto">
            <a:xfrm>
              <a:off x="3689" y="2860"/>
              <a:ext cx="1550" cy="1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triangl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569364" name="Freeform 59"/>
            <p:cNvSpPr>
              <a:spLocks/>
            </p:cNvSpPr>
            <p:nvPr/>
          </p:nvSpPr>
          <p:spPr bwMode="auto">
            <a:xfrm>
              <a:off x="3694" y="1671"/>
              <a:ext cx="1403" cy="1189"/>
            </a:xfrm>
            <a:custGeom>
              <a:avLst/>
              <a:gdLst>
                <a:gd name="T0" fmla="*/ 0 w 1403"/>
                <a:gd name="T1" fmla="*/ 646 h 1189"/>
                <a:gd name="T2" fmla="*/ 1403 w 1403"/>
                <a:gd name="T3" fmla="*/ 1189 h 1189"/>
                <a:gd name="T4" fmla="*/ 0 60000 65536"/>
                <a:gd name="T5" fmla="*/ 0 60000 65536"/>
                <a:gd name="T6" fmla="*/ 0 w 1403"/>
                <a:gd name="T7" fmla="*/ 0 h 1189"/>
                <a:gd name="T8" fmla="*/ 1403 w 1403"/>
                <a:gd name="T9" fmla="*/ 1189 h 1189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403" h="1189">
                  <a:moveTo>
                    <a:pt x="0" y="646"/>
                  </a:moveTo>
                  <a:cubicBezTo>
                    <a:pt x="1042" y="0"/>
                    <a:pt x="1120" y="1014"/>
                    <a:pt x="1403" y="1189"/>
                  </a:cubicBezTo>
                </a:path>
              </a:pathLst>
            </a:custGeom>
            <a:noFill/>
            <a:ln w="31750">
              <a:solidFill>
                <a:srgbClr val="00CC00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569365" name="Line 65"/>
            <p:cNvSpPr>
              <a:spLocks noChangeShapeType="1"/>
            </p:cNvSpPr>
            <p:nvPr/>
          </p:nvSpPr>
          <p:spPr bwMode="auto">
            <a:xfrm>
              <a:off x="4512" y="2022"/>
              <a:ext cx="0" cy="88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dash"/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9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9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4" grpId="0"/>
    </p:bld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4193" name="Rectangle 3"/>
          <p:cNvSpPr>
            <a:spLocks noGrp="1" noChangeArrowheads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PHY1012F</a:t>
            </a:r>
          </a:p>
        </p:txBody>
      </p:sp>
      <p:sp>
        <p:nvSpPr>
          <p:cNvPr id="865282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B126E01D-4CB0-4BA8-A33F-5F5F122BD70D}" type="slidenum">
              <a:rPr lang="en-US" smtClean="0">
                <a:latin typeface="Koala"/>
              </a:rPr>
              <a:pPr>
                <a:defRPr/>
              </a:pPr>
              <a:t>66</a:t>
            </a:fld>
            <a:endParaRPr lang="en-US" smtClean="0">
              <a:latin typeface="Koala"/>
            </a:endParaRPr>
          </a:p>
        </p:txBody>
      </p:sp>
      <p:sp>
        <p:nvSpPr>
          <p:cNvPr id="904195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685800" y="841375"/>
            <a:ext cx="7772400" cy="625475"/>
          </a:xfrm>
        </p:spPr>
        <p:txBody>
          <a:bodyPr/>
          <a:lstStyle/>
          <a:p>
            <a:pPr eaLnBrk="1" hangingPunct="1"/>
            <a:r>
              <a:rPr lang="en-ZA" smtClean="0"/>
              <a:t>KINEMATICS</a:t>
            </a:r>
            <a:endParaRPr lang="en-US" smtClean="0"/>
          </a:p>
        </p:txBody>
      </p:sp>
      <p:sp>
        <p:nvSpPr>
          <p:cNvPr id="904196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161925" y="1735138"/>
            <a:ext cx="8820150" cy="930275"/>
          </a:xfrm>
        </p:spPr>
        <p:txBody>
          <a:bodyPr/>
          <a:lstStyle/>
          <a:p>
            <a:pPr marL="268288" indent="-268288" eaLnBrk="1" hangingPunct="1"/>
            <a:r>
              <a:rPr lang="en-ZA" smtClean="0"/>
              <a:t>Learning outcomes:</a:t>
            </a:r>
            <a:br>
              <a:rPr lang="en-ZA" smtClean="0"/>
            </a:br>
            <a:r>
              <a:rPr lang="en-ZA" sz="2400" smtClean="0"/>
              <a:t>At the end of this chapter you should be able to…</a:t>
            </a:r>
            <a:endParaRPr lang="en-US" sz="2400" smtClean="0"/>
          </a:p>
        </p:txBody>
      </p:sp>
      <p:sp>
        <p:nvSpPr>
          <p:cNvPr id="904197" name="Rectangle 4"/>
          <p:cNvSpPr>
            <a:spLocks noChangeArrowheads="1"/>
          </p:cNvSpPr>
          <p:nvPr/>
        </p:nvSpPr>
        <p:spPr bwMode="auto">
          <a:xfrm>
            <a:off x="161925" y="2746375"/>
            <a:ext cx="8820150" cy="307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073150" lvl="2" indent="-355600">
              <a:lnSpc>
                <a:spcPct val="110000"/>
              </a:lnSpc>
              <a:buFontTx/>
              <a:buBlip>
                <a:blip r:embed="rId3"/>
              </a:buBlip>
            </a:pPr>
            <a:r>
              <a:rPr lang="en-ZA" sz="2200">
                <a:solidFill>
                  <a:srgbClr val="000066"/>
                </a:solidFill>
              </a:rPr>
              <a:t>Interpret, draw and convert between position, velocity and acceleration graphs.</a:t>
            </a:r>
          </a:p>
          <a:p>
            <a:pPr marL="1073150" lvl="2" indent="-355600">
              <a:lnSpc>
                <a:spcPct val="110000"/>
              </a:lnSpc>
              <a:buFontTx/>
              <a:buBlip>
                <a:blip r:embed="rId3"/>
              </a:buBlip>
            </a:pPr>
            <a:endParaRPr lang="en-ZA" sz="1200">
              <a:solidFill>
                <a:srgbClr val="000066"/>
              </a:solidFill>
            </a:endParaRPr>
          </a:p>
          <a:p>
            <a:pPr marL="1073150" lvl="2" indent="-355600">
              <a:lnSpc>
                <a:spcPct val="110000"/>
              </a:lnSpc>
              <a:buFontTx/>
              <a:buBlip>
                <a:blip r:embed="rId3"/>
              </a:buBlip>
            </a:pPr>
            <a:r>
              <a:rPr lang="en-ZA" sz="2200">
                <a:solidFill>
                  <a:srgbClr val="000066"/>
                </a:solidFill>
              </a:rPr>
              <a:t>Use an explicit problem-solving strategy for kinematics problems. </a:t>
            </a:r>
          </a:p>
          <a:p>
            <a:pPr marL="1073150" lvl="2" indent="-355600">
              <a:lnSpc>
                <a:spcPct val="110000"/>
              </a:lnSpc>
              <a:buFontTx/>
              <a:buBlip>
                <a:blip r:embed="rId3"/>
              </a:buBlip>
            </a:pPr>
            <a:endParaRPr lang="en-ZA" sz="1200">
              <a:solidFill>
                <a:srgbClr val="000066"/>
              </a:solidFill>
            </a:endParaRPr>
          </a:p>
          <a:p>
            <a:pPr marL="1073150" lvl="2" indent="-355600">
              <a:lnSpc>
                <a:spcPct val="110000"/>
              </a:lnSpc>
              <a:buFontTx/>
              <a:buBlip>
                <a:blip r:embed="rId3"/>
              </a:buBlip>
            </a:pPr>
            <a:r>
              <a:rPr lang="en-ZA" sz="2200">
                <a:solidFill>
                  <a:srgbClr val="000066"/>
                </a:solidFill>
              </a:rPr>
              <a:t>Apply appropriate mathematical representations (equations) in order to solve numerical kinematics problems. </a:t>
            </a:r>
            <a:endParaRPr lang="en-US" sz="2200">
              <a:solidFill>
                <a:srgbClr val="000066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7889" name="Rectangle 3"/>
          <p:cNvSpPr>
            <a:spLocks noGrp="1" noChangeArrowheads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PHY1012F</a:t>
            </a:r>
          </a:p>
        </p:txBody>
      </p:sp>
      <p:sp>
        <p:nvSpPr>
          <p:cNvPr id="677890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63E8F07-001A-4BCF-AC80-6CBDC92A3866}" type="slidenum">
              <a:rPr lang="en-US" smtClean="0">
                <a:latin typeface="Koala"/>
              </a:rPr>
              <a:pPr>
                <a:defRPr/>
              </a:pPr>
              <a:t>7</a:t>
            </a:fld>
            <a:endParaRPr lang="en-US" smtClean="0">
              <a:latin typeface="Koala"/>
            </a:endParaRPr>
          </a:p>
        </p:txBody>
      </p:sp>
      <p:sp>
        <p:nvSpPr>
          <p:cNvPr id="677891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179388" y="1863725"/>
            <a:ext cx="8767762" cy="860425"/>
          </a:xfrm>
        </p:spPr>
        <p:txBody>
          <a:bodyPr/>
          <a:lstStyle/>
          <a:p>
            <a:pPr marL="0" indent="0" eaLnBrk="1" hangingPunct="1">
              <a:lnSpc>
                <a:spcPct val="105000"/>
              </a:lnSpc>
            </a:pPr>
            <a:r>
              <a:rPr lang="en-GB" sz="2400" smtClean="0"/>
              <a:t>The slope at a point on a position-vs-time graph of an object is</a:t>
            </a:r>
            <a:endParaRPr lang="en-US" sz="2400" smtClean="0"/>
          </a:p>
        </p:txBody>
      </p:sp>
      <p:sp>
        <p:nvSpPr>
          <p:cNvPr id="677892" name="Rectangle 6"/>
          <p:cNvSpPr>
            <a:spLocks noChangeArrowheads="1"/>
          </p:cNvSpPr>
          <p:nvPr/>
        </p:nvSpPr>
        <p:spPr bwMode="auto">
          <a:xfrm>
            <a:off x="179388" y="2936875"/>
            <a:ext cx="8767762" cy="206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538163" indent="-538163">
              <a:tabLst>
                <a:tab pos="542925" algn="l"/>
              </a:tabLst>
            </a:pPr>
            <a:r>
              <a:rPr lang="en-US" sz="2400">
                <a:solidFill>
                  <a:srgbClr val="FF0000"/>
                </a:solidFill>
              </a:rPr>
              <a:t>A</a:t>
            </a:r>
            <a:r>
              <a:rPr lang="en-US" sz="2200">
                <a:solidFill>
                  <a:srgbClr val="000066"/>
                </a:solidFill>
              </a:rPr>
              <a:t>	</a:t>
            </a:r>
            <a:r>
              <a:rPr lang="en-GB" sz="2200">
                <a:solidFill>
                  <a:srgbClr val="000066"/>
                </a:solidFill>
              </a:rPr>
              <a:t>the object’s speed at that point</a:t>
            </a:r>
            <a:endParaRPr lang="en-US" sz="2200">
              <a:solidFill>
                <a:srgbClr val="000066"/>
              </a:solidFill>
            </a:endParaRPr>
          </a:p>
          <a:p>
            <a:pPr marL="538163" indent="-538163">
              <a:lnSpc>
                <a:spcPct val="110000"/>
              </a:lnSpc>
              <a:tabLst>
                <a:tab pos="542925" algn="l"/>
              </a:tabLst>
            </a:pPr>
            <a:r>
              <a:rPr lang="en-US" sz="2400" b="1">
                <a:solidFill>
                  <a:srgbClr val="00CC00"/>
                </a:solidFill>
              </a:rPr>
              <a:t>B</a:t>
            </a:r>
            <a:r>
              <a:rPr lang="en-US" sz="2200" b="1">
                <a:solidFill>
                  <a:srgbClr val="000066"/>
                </a:solidFill>
              </a:rPr>
              <a:t>	</a:t>
            </a:r>
            <a:r>
              <a:rPr lang="en-GB" sz="2200">
                <a:solidFill>
                  <a:srgbClr val="000066"/>
                </a:solidFill>
              </a:rPr>
              <a:t>the object’s acceleration at that point </a:t>
            </a:r>
            <a:endParaRPr lang="en-US" sz="2200" b="1">
              <a:solidFill>
                <a:srgbClr val="000066"/>
              </a:solidFill>
            </a:endParaRPr>
          </a:p>
          <a:p>
            <a:pPr marL="538163" indent="-538163">
              <a:lnSpc>
                <a:spcPct val="110000"/>
              </a:lnSpc>
              <a:tabLst>
                <a:tab pos="542925" algn="l"/>
              </a:tabLst>
            </a:pPr>
            <a:r>
              <a:rPr lang="en-US" sz="2400" b="1">
                <a:solidFill>
                  <a:srgbClr val="0066FF"/>
                </a:solidFill>
              </a:rPr>
              <a:t>C</a:t>
            </a:r>
            <a:r>
              <a:rPr lang="en-US" sz="2200" b="1">
                <a:solidFill>
                  <a:srgbClr val="000066"/>
                </a:solidFill>
              </a:rPr>
              <a:t>	 </a:t>
            </a:r>
            <a:r>
              <a:rPr lang="en-GB" sz="2200">
                <a:solidFill>
                  <a:srgbClr val="000066"/>
                </a:solidFill>
              </a:rPr>
              <a:t>the object’s average velocity at that point </a:t>
            </a:r>
            <a:endParaRPr lang="en-US" sz="2200" b="1">
              <a:solidFill>
                <a:srgbClr val="000066"/>
              </a:solidFill>
            </a:endParaRPr>
          </a:p>
          <a:p>
            <a:pPr marL="538163" indent="-538163">
              <a:lnSpc>
                <a:spcPct val="110000"/>
              </a:lnSpc>
              <a:tabLst>
                <a:tab pos="542925" algn="l"/>
              </a:tabLst>
            </a:pPr>
            <a:r>
              <a:rPr lang="en-US" sz="2400" b="1">
                <a:solidFill>
                  <a:srgbClr val="000066"/>
                </a:solidFill>
              </a:rPr>
              <a:t>D</a:t>
            </a:r>
            <a:r>
              <a:rPr lang="en-US" sz="2200" b="1">
                <a:solidFill>
                  <a:srgbClr val="000066"/>
                </a:solidFill>
              </a:rPr>
              <a:t>	</a:t>
            </a:r>
            <a:r>
              <a:rPr lang="en-GB" sz="2200">
                <a:solidFill>
                  <a:srgbClr val="000066"/>
                </a:solidFill>
              </a:rPr>
              <a:t>the object’s instantaneous velocity at that point</a:t>
            </a:r>
            <a:endParaRPr lang="en-US" sz="2200" b="1">
              <a:solidFill>
                <a:srgbClr val="000066"/>
              </a:solidFill>
            </a:endParaRPr>
          </a:p>
          <a:p>
            <a:pPr marL="538163" indent="-538163">
              <a:lnSpc>
                <a:spcPct val="110000"/>
              </a:lnSpc>
              <a:tabLst>
                <a:tab pos="542925" algn="l"/>
              </a:tabLst>
            </a:pPr>
            <a:r>
              <a:rPr lang="en-US" sz="2400" b="1">
                <a:solidFill>
                  <a:srgbClr val="FF9933"/>
                </a:solidFill>
              </a:rPr>
              <a:t>E</a:t>
            </a:r>
            <a:r>
              <a:rPr lang="en-US" sz="2200" b="1">
                <a:solidFill>
                  <a:srgbClr val="000066"/>
                </a:solidFill>
              </a:rPr>
              <a:t>	</a:t>
            </a:r>
            <a:r>
              <a:rPr lang="en-GB" sz="2200">
                <a:solidFill>
                  <a:srgbClr val="000066"/>
                </a:solidFill>
              </a:rPr>
              <a:t>the distance travelled by the object to that point</a:t>
            </a:r>
            <a:endParaRPr lang="en-US" sz="2200">
              <a:solidFill>
                <a:srgbClr val="000066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204" name="Rectangle 3"/>
          <p:cNvSpPr>
            <a:spLocks noGrp="1" noChangeArrowheads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PHY1012F</a:t>
            </a:r>
          </a:p>
        </p:txBody>
      </p:sp>
      <p:sp>
        <p:nvSpPr>
          <p:cNvPr id="2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D1A714C-F433-4EA2-8FA9-48960D5BB8DE}" type="slidenum">
              <a:rPr lang="en-US" smtClean="0">
                <a:latin typeface="Koala"/>
              </a:rPr>
              <a:pPr>
                <a:defRPr/>
              </a:pPr>
              <a:t>8</a:t>
            </a:fld>
            <a:endParaRPr lang="en-US" smtClean="0">
              <a:latin typeface="Koala"/>
            </a:endParaRPr>
          </a:p>
        </p:txBody>
      </p:sp>
      <p:sp>
        <p:nvSpPr>
          <p:cNvPr id="264206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ZA" smtClean="0"/>
              <a:t>POSITION GRAPHS</a:t>
            </a:r>
            <a:endParaRPr lang="en-US" smtClean="0"/>
          </a:p>
        </p:txBody>
      </p:sp>
      <p:sp>
        <p:nvSpPr>
          <p:cNvPr id="26420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79388" y="1343025"/>
            <a:ext cx="8774112" cy="1296988"/>
          </a:xfrm>
        </p:spPr>
        <p:txBody>
          <a:bodyPr/>
          <a:lstStyle/>
          <a:p>
            <a:pPr lvl="1" indent="0" eaLnBrk="1" hangingPunct="1"/>
            <a:r>
              <a:rPr lang="en-ZA" smtClean="0"/>
              <a:t>Plotting a body’s position on a vertical axis against time on the horizontal axis produces a position-vs-time graph, or </a:t>
            </a:r>
            <a:r>
              <a:rPr lang="en-ZA" smtClean="0">
                <a:solidFill>
                  <a:srgbClr val="FF0000"/>
                </a:solidFill>
              </a:rPr>
              <a:t>position graph</a:t>
            </a:r>
            <a:r>
              <a:rPr lang="en-ZA" smtClean="0"/>
              <a:t>…</a:t>
            </a:r>
            <a:endParaRPr lang="en-US" smtClean="0"/>
          </a:p>
        </p:txBody>
      </p:sp>
      <p:grpSp>
        <p:nvGrpSpPr>
          <p:cNvPr id="264365" name="Group 173"/>
          <p:cNvGrpSpPr>
            <a:grpSpLocks/>
          </p:cNvGrpSpPr>
          <p:nvPr/>
        </p:nvGrpSpPr>
        <p:grpSpPr bwMode="auto">
          <a:xfrm>
            <a:off x="779463" y="2466975"/>
            <a:ext cx="7607300" cy="679450"/>
            <a:chOff x="491" y="1554"/>
            <a:chExt cx="4792" cy="428"/>
          </a:xfrm>
        </p:grpSpPr>
        <p:grpSp>
          <p:nvGrpSpPr>
            <p:cNvPr id="264249" name="Group 46"/>
            <p:cNvGrpSpPr>
              <a:grpSpLocks/>
            </p:cNvGrpSpPr>
            <p:nvPr/>
          </p:nvGrpSpPr>
          <p:grpSpPr bwMode="auto">
            <a:xfrm>
              <a:off x="2932" y="1850"/>
              <a:ext cx="745" cy="75"/>
              <a:chOff x="3041" y="1782"/>
              <a:chExt cx="745" cy="75"/>
            </a:xfrm>
          </p:grpSpPr>
          <p:sp>
            <p:nvSpPr>
              <p:cNvPr id="264273" name="Line 6"/>
              <p:cNvSpPr>
                <a:spLocks noChangeShapeType="1"/>
              </p:cNvSpPr>
              <p:nvPr/>
            </p:nvSpPr>
            <p:spPr bwMode="auto">
              <a:xfrm>
                <a:off x="3106" y="1821"/>
                <a:ext cx="680" cy="0"/>
              </a:xfrm>
              <a:prstGeom prst="line">
                <a:avLst/>
              </a:prstGeom>
              <a:noFill/>
              <a:ln w="38100">
                <a:solidFill>
                  <a:srgbClr val="00CC00"/>
                </a:solidFill>
                <a:round/>
                <a:headEnd/>
                <a:tailEnd type="stealth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64274" name="Oval 7"/>
              <p:cNvSpPr>
                <a:spLocks noChangeAspect="1" noChangeArrowheads="1"/>
              </p:cNvSpPr>
              <p:nvPr/>
            </p:nvSpPr>
            <p:spPr bwMode="auto">
              <a:xfrm>
                <a:off x="3041" y="1782"/>
                <a:ext cx="75" cy="75"/>
              </a:xfrm>
              <a:prstGeom prst="ellipse">
                <a:avLst/>
              </a:prstGeom>
              <a:solidFill>
                <a:srgbClr val="000066"/>
              </a:solidFill>
              <a:ln w="9525" algn="ctr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 wrap="none" lIns="90000" tIns="46800" rIns="90000" bIns="46800" anchor="ctr"/>
              <a:lstStyle/>
              <a:p>
                <a:pPr>
                  <a:lnSpc>
                    <a:spcPct val="110000"/>
                  </a:lnSpc>
                </a:pPr>
                <a:endParaRPr lang="en-ZA"/>
              </a:p>
            </p:txBody>
          </p:sp>
        </p:grpSp>
        <p:graphicFrame>
          <p:nvGraphicFramePr>
            <p:cNvPr id="264203" name="Object 11"/>
            <p:cNvGraphicFramePr>
              <a:graphicFrameLocks noChangeAspect="1"/>
            </p:cNvGraphicFramePr>
            <p:nvPr/>
          </p:nvGraphicFramePr>
          <p:xfrm>
            <a:off x="491" y="1817"/>
            <a:ext cx="128" cy="16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64209" name="Equation" r:id="rId4" imgW="203112" imgH="291973" progId="Equation.DSMT4">
                    <p:embed/>
                  </p:oleObj>
                </mc:Choice>
                <mc:Fallback>
                  <p:oleObj name="Equation" r:id="rId4" imgW="203112" imgH="291973" progId="Equation.DSMT4">
                    <p:embed/>
                    <p:pic>
                      <p:nvPicPr>
                        <p:cNvPr id="0" name="Picture 1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91" y="1817"/>
                          <a:ext cx="128" cy="16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64250" name="Oval 11"/>
            <p:cNvSpPr>
              <a:spLocks noChangeAspect="1" noChangeArrowheads="1"/>
            </p:cNvSpPr>
            <p:nvPr/>
          </p:nvSpPr>
          <p:spPr bwMode="auto">
            <a:xfrm>
              <a:off x="5208" y="1850"/>
              <a:ext cx="75" cy="75"/>
            </a:xfrm>
            <a:prstGeom prst="ellipse">
              <a:avLst/>
            </a:prstGeom>
            <a:solidFill>
              <a:srgbClr val="000066"/>
            </a:solidFill>
            <a:ln w="9525" algn="ctr">
              <a:solidFill>
                <a:srgbClr val="000066"/>
              </a:solidFill>
              <a:round/>
              <a:headEnd/>
              <a:tailEnd/>
            </a:ln>
          </p:spPr>
          <p:txBody>
            <a:bodyPr wrap="none" lIns="90000" tIns="46800" rIns="90000" bIns="46800" anchor="ctr"/>
            <a:lstStyle/>
            <a:p>
              <a:pPr>
                <a:lnSpc>
                  <a:spcPct val="110000"/>
                </a:lnSpc>
              </a:pPr>
              <a:endParaRPr lang="en-ZA"/>
            </a:p>
          </p:txBody>
        </p:sp>
        <p:grpSp>
          <p:nvGrpSpPr>
            <p:cNvPr id="264251" name="Group 39"/>
            <p:cNvGrpSpPr>
              <a:grpSpLocks/>
            </p:cNvGrpSpPr>
            <p:nvPr/>
          </p:nvGrpSpPr>
          <p:grpSpPr bwMode="auto">
            <a:xfrm>
              <a:off x="1717" y="1850"/>
              <a:ext cx="512" cy="75"/>
              <a:chOff x="1826" y="1782"/>
              <a:chExt cx="512" cy="75"/>
            </a:xfrm>
          </p:grpSpPr>
          <p:sp>
            <p:nvSpPr>
              <p:cNvPr id="264271" name="Line 23"/>
              <p:cNvSpPr>
                <a:spLocks noChangeShapeType="1"/>
              </p:cNvSpPr>
              <p:nvPr/>
            </p:nvSpPr>
            <p:spPr bwMode="auto">
              <a:xfrm>
                <a:off x="1891" y="1821"/>
                <a:ext cx="447" cy="0"/>
              </a:xfrm>
              <a:prstGeom prst="line">
                <a:avLst/>
              </a:prstGeom>
              <a:noFill/>
              <a:ln w="38100">
                <a:solidFill>
                  <a:srgbClr val="00CC00"/>
                </a:solidFill>
                <a:round/>
                <a:headEnd/>
                <a:tailEnd type="stealth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64272" name="Oval 24"/>
              <p:cNvSpPr>
                <a:spLocks noChangeAspect="1" noChangeArrowheads="1"/>
              </p:cNvSpPr>
              <p:nvPr/>
            </p:nvSpPr>
            <p:spPr bwMode="auto">
              <a:xfrm>
                <a:off x="1826" y="1782"/>
                <a:ext cx="75" cy="75"/>
              </a:xfrm>
              <a:prstGeom prst="ellipse">
                <a:avLst/>
              </a:prstGeom>
              <a:solidFill>
                <a:srgbClr val="000066"/>
              </a:solidFill>
              <a:ln w="9525" algn="ctr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 wrap="none" lIns="90000" tIns="46800" rIns="90000" bIns="46800" anchor="ctr"/>
              <a:lstStyle/>
              <a:p>
                <a:pPr>
                  <a:lnSpc>
                    <a:spcPct val="110000"/>
                  </a:lnSpc>
                </a:pPr>
                <a:endParaRPr lang="en-ZA"/>
              </a:p>
            </p:txBody>
          </p:sp>
        </p:grpSp>
        <p:sp>
          <p:nvSpPr>
            <p:cNvPr id="264252" name="Line 25"/>
            <p:cNvSpPr>
              <a:spLocks noChangeShapeType="1"/>
            </p:cNvSpPr>
            <p:nvPr/>
          </p:nvSpPr>
          <p:spPr bwMode="auto">
            <a:xfrm>
              <a:off x="2304" y="1889"/>
              <a:ext cx="155" cy="0"/>
            </a:xfrm>
            <a:prstGeom prst="line">
              <a:avLst/>
            </a:prstGeom>
            <a:noFill/>
            <a:ln w="38100">
              <a:solidFill>
                <a:srgbClr val="00CC00"/>
              </a:solidFill>
              <a:round/>
              <a:headEnd/>
              <a:tailEnd type="stealth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264253" name="Oval 26"/>
            <p:cNvSpPr>
              <a:spLocks noChangeAspect="1" noChangeArrowheads="1"/>
            </p:cNvSpPr>
            <p:nvPr/>
          </p:nvSpPr>
          <p:spPr bwMode="auto">
            <a:xfrm>
              <a:off x="2239" y="1850"/>
              <a:ext cx="75" cy="75"/>
            </a:xfrm>
            <a:prstGeom prst="ellipse">
              <a:avLst/>
            </a:prstGeom>
            <a:solidFill>
              <a:srgbClr val="000066"/>
            </a:solidFill>
            <a:ln w="9525" algn="ctr">
              <a:solidFill>
                <a:srgbClr val="000066"/>
              </a:solidFill>
              <a:round/>
              <a:headEnd/>
              <a:tailEnd/>
            </a:ln>
          </p:spPr>
          <p:txBody>
            <a:bodyPr wrap="none" lIns="90000" tIns="46800" rIns="90000" bIns="46800" anchor="ctr"/>
            <a:lstStyle/>
            <a:p>
              <a:pPr>
                <a:lnSpc>
                  <a:spcPct val="110000"/>
                </a:lnSpc>
              </a:pPr>
              <a:endParaRPr lang="en-ZA"/>
            </a:p>
          </p:txBody>
        </p:sp>
        <p:sp>
          <p:nvSpPr>
            <p:cNvPr id="264254" name="Line 27"/>
            <p:cNvSpPr>
              <a:spLocks noChangeShapeType="1"/>
            </p:cNvSpPr>
            <p:nvPr/>
          </p:nvSpPr>
          <p:spPr bwMode="auto">
            <a:xfrm>
              <a:off x="2535" y="1889"/>
              <a:ext cx="155" cy="0"/>
            </a:xfrm>
            <a:prstGeom prst="line">
              <a:avLst/>
            </a:prstGeom>
            <a:noFill/>
            <a:ln w="38100">
              <a:solidFill>
                <a:srgbClr val="00CC00"/>
              </a:solidFill>
              <a:round/>
              <a:headEnd/>
              <a:tailEnd type="stealth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264255" name="Oval 28"/>
            <p:cNvSpPr>
              <a:spLocks noChangeAspect="1" noChangeArrowheads="1"/>
            </p:cNvSpPr>
            <p:nvPr/>
          </p:nvSpPr>
          <p:spPr bwMode="auto">
            <a:xfrm>
              <a:off x="2470" y="1850"/>
              <a:ext cx="75" cy="75"/>
            </a:xfrm>
            <a:prstGeom prst="ellipse">
              <a:avLst/>
            </a:prstGeom>
            <a:solidFill>
              <a:srgbClr val="000066"/>
            </a:solidFill>
            <a:ln w="9525" algn="ctr">
              <a:solidFill>
                <a:srgbClr val="000066"/>
              </a:solidFill>
              <a:round/>
              <a:headEnd/>
              <a:tailEnd/>
            </a:ln>
          </p:spPr>
          <p:txBody>
            <a:bodyPr wrap="none" lIns="90000" tIns="46800" rIns="90000" bIns="46800" anchor="ctr"/>
            <a:lstStyle/>
            <a:p>
              <a:pPr>
                <a:lnSpc>
                  <a:spcPct val="110000"/>
                </a:lnSpc>
              </a:pPr>
              <a:endParaRPr lang="en-ZA"/>
            </a:p>
          </p:txBody>
        </p:sp>
        <p:sp>
          <p:nvSpPr>
            <p:cNvPr id="264256" name="Line 29"/>
            <p:cNvSpPr>
              <a:spLocks noChangeShapeType="1"/>
            </p:cNvSpPr>
            <p:nvPr/>
          </p:nvSpPr>
          <p:spPr bwMode="auto">
            <a:xfrm>
              <a:off x="2759" y="1889"/>
              <a:ext cx="155" cy="0"/>
            </a:xfrm>
            <a:prstGeom prst="line">
              <a:avLst/>
            </a:prstGeom>
            <a:noFill/>
            <a:ln w="38100">
              <a:solidFill>
                <a:srgbClr val="00CC00"/>
              </a:solidFill>
              <a:round/>
              <a:headEnd/>
              <a:tailEnd type="stealth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264257" name="Oval 30"/>
            <p:cNvSpPr>
              <a:spLocks noChangeAspect="1" noChangeArrowheads="1"/>
            </p:cNvSpPr>
            <p:nvPr/>
          </p:nvSpPr>
          <p:spPr bwMode="auto">
            <a:xfrm>
              <a:off x="2694" y="1850"/>
              <a:ext cx="75" cy="75"/>
            </a:xfrm>
            <a:prstGeom prst="ellipse">
              <a:avLst/>
            </a:prstGeom>
            <a:solidFill>
              <a:srgbClr val="000066"/>
            </a:solidFill>
            <a:ln w="9525" algn="ctr">
              <a:solidFill>
                <a:srgbClr val="000066"/>
              </a:solidFill>
              <a:round/>
              <a:headEnd/>
              <a:tailEnd/>
            </a:ln>
          </p:spPr>
          <p:txBody>
            <a:bodyPr wrap="none" lIns="90000" tIns="46800" rIns="90000" bIns="46800" anchor="ctr"/>
            <a:lstStyle/>
            <a:p>
              <a:pPr>
                <a:lnSpc>
                  <a:spcPct val="110000"/>
                </a:lnSpc>
              </a:pPr>
              <a:endParaRPr lang="en-ZA"/>
            </a:p>
          </p:txBody>
        </p:sp>
        <p:grpSp>
          <p:nvGrpSpPr>
            <p:cNvPr id="264258" name="Group 40"/>
            <p:cNvGrpSpPr>
              <a:grpSpLocks/>
            </p:cNvGrpSpPr>
            <p:nvPr/>
          </p:nvGrpSpPr>
          <p:grpSpPr bwMode="auto">
            <a:xfrm>
              <a:off x="1188" y="1850"/>
              <a:ext cx="512" cy="75"/>
              <a:chOff x="1826" y="1782"/>
              <a:chExt cx="512" cy="75"/>
            </a:xfrm>
          </p:grpSpPr>
          <p:sp>
            <p:nvSpPr>
              <p:cNvPr id="264269" name="Line 41"/>
              <p:cNvSpPr>
                <a:spLocks noChangeShapeType="1"/>
              </p:cNvSpPr>
              <p:nvPr/>
            </p:nvSpPr>
            <p:spPr bwMode="auto">
              <a:xfrm>
                <a:off x="1891" y="1821"/>
                <a:ext cx="447" cy="0"/>
              </a:xfrm>
              <a:prstGeom prst="line">
                <a:avLst/>
              </a:prstGeom>
              <a:noFill/>
              <a:ln w="38100">
                <a:solidFill>
                  <a:srgbClr val="00CC00"/>
                </a:solidFill>
                <a:round/>
                <a:headEnd/>
                <a:tailEnd type="stealth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64270" name="Oval 42"/>
              <p:cNvSpPr>
                <a:spLocks noChangeAspect="1" noChangeArrowheads="1"/>
              </p:cNvSpPr>
              <p:nvPr/>
            </p:nvSpPr>
            <p:spPr bwMode="auto">
              <a:xfrm>
                <a:off x="1826" y="1782"/>
                <a:ext cx="75" cy="75"/>
              </a:xfrm>
              <a:prstGeom prst="ellipse">
                <a:avLst/>
              </a:prstGeom>
              <a:solidFill>
                <a:srgbClr val="000066"/>
              </a:solidFill>
              <a:ln w="9525" algn="ctr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 wrap="none" lIns="90000" tIns="46800" rIns="90000" bIns="46800" anchor="ctr"/>
              <a:lstStyle/>
              <a:p>
                <a:pPr>
                  <a:lnSpc>
                    <a:spcPct val="110000"/>
                  </a:lnSpc>
                </a:pPr>
                <a:endParaRPr lang="en-ZA"/>
              </a:p>
            </p:txBody>
          </p:sp>
        </p:grpSp>
        <p:grpSp>
          <p:nvGrpSpPr>
            <p:cNvPr id="264259" name="Group 43"/>
            <p:cNvGrpSpPr>
              <a:grpSpLocks/>
            </p:cNvGrpSpPr>
            <p:nvPr/>
          </p:nvGrpSpPr>
          <p:grpSpPr bwMode="auto">
            <a:xfrm>
              <a:off x="660" y="1850"/>
              <a:ext cx="512" cy="75"/>
              <a:chOff x="1826" y="1782"/>
              <a:chExt cx="512" cy="75"/>
            </a:xfrm>
          </p:grpSpPr>
          <p:sp>
            <p:nvSpPr>
              <p:cNvPr id="264267" name="Line 44"/>
              <p:cNvSpPr>
                <a:spLocks noChangeShapeType="1"/>
              </p:cNvSpPr>
              <p:nvPr/>
            </p:nvSpPr>
            <p:spPr bwMode="auto">
              <a:xfrm>
                <a:off x="1891" y="1821"/>
                <a:ext cx="447" cy="0"/>
              </a:xfrm>
              <a:prstGeom prst="line">
                <a:avLst/>
              </a:prstGeom>
              <a:noFill/>
              <a:ln w="38100">
                <a:solidFill>
                  <a:srgbClr val="00CC00"/>
                </a:solidFill>
                <a:round/>
                <a:headEnd/>
                <a:tailEnd type="stealth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64268" name="Oval 45"/>
              <p:cNvSpPr>
                <a:spLocks noChangeAspect="1" noChangeArrowheads="1"/>
              </p:cNvSpPr>
              <p:nvPr/>
            </p:nvSpPr>
            <p:spPr bwMode="auto">
              <a:xfrm>
                <a:off x="1826" y="1782"/>
                <a:ext cx="75" cy="75"/>
              </a:xfrm>
              <a:prstGeom prst="ellipse">
                <a:avLst/>
              </a:prstGeom>
              <a:solidFill>
                <a:srgbClr val="000066"/>
              </a:solidFill>
              <a:ln w="9525" algn="ctr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 wrap="none" lIns="90000" tIns="46800" rIns="90000" bIns="46800" anchor="ctr"/>
              <a:lstStyle/>
              <a:p>
                <a:pPr>
                  <a:lnSpc>
                    <a:spcPct val="110000"/>
                  </a:lnSpc>
                </a:pPr>
                <a:endParaRPr lang="en-ZA"/>
              </a:p>
            </p:txBody>
          </p:sp>
        </p:grpSp>
        <p:grpSp>
          <p:nvGrpSpPr>
            <p:cNvPr id="264260" name="Group 47"/>
            <p:cNvGrpSpPr>
              <a:grpSpLocks/>
            </p:cNvGrpSpPr>
            <p:nvPr/>
          </p:nvGrpSpPr>
          <p:grpSpPr bwMode="auto">
            <a:xfrm>
              <a:off x="3691" y="1850"/>
              <a:ext cx="745" cy="75"/>
              <a:chOff x="3041" y="1782"/>
              <a:chExt cx="745" cy="75"/>
            </a:xfrm>
          </p:grpSpPr>
          <p:sp>
            <p:nvSpPr>
              <p:cNvPr id="264265" name="Line 48"/>
              <p:cNvSpPr>
                <a:spLocks noChangeShapeType="1"/>
              </p:cNvSpPr>
              <p:nvPr/>
            </p:nvSpPr>
            <p:spPr bwMode="auto">
              <a:xfrm>
                <a:off x="3106" y="1821"/>
                <a:ext cx="680" cy="0"/>
              </a:xfrm>
              <a:prstGeom prst="line">
                <a:avLst/>
              </a:prstGeom>
              <a:noFill/>
              <a:ln w="38100">
                <a:solidFill>
                  <a:srgbClr val="00CC00"/>
                </a:solidFill>
                <a:round/>
                <a:headEnd/>
                <a:tailEnd type="stealth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64266" name="Oval 49"/>
              <p:cNvSpPr>
                <a:spLocks noChangeAspect="1" noChangeArrowheads="1"/>
              </p:cNvSpPr>
              <p:nvPr/>
            </p:nvSpPr>
            <p:spPr bwMode="auto">
              <a:xfrm>
                <a:off x="3041" y="1782"/>
                <a:ext cx="75" cy="75"/>
              </a:xfrm>
              <a:prstGeom prst="ellipse">
                <a:avLst/>
              </a:prstGeom>
              <a:solidFill>
                <a:srgbClr val="000066"/>
              </a:solidFill>
              <a:ln w="9525" algn="ctr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 wrap="none" lIns="90000" tIns="46800" rIns="90000" bIns="46800" anchor="ctr"/>
              <a:lstStyle/>
              <a:p>
                <a:pPr>
                  <a:lnSpc>
                    <a:spcPct val="110000"/>
                  </a:lnSpc>
                </a:pPr>
                <a:endParaRPr lang="en-ZA"/>
              </a:p>
            </p:txBody>
          </p:sp>
        </p:grpSp>
        <p:grpSp>
          <p:nvGrpSpPr>
            <p:cNvPr id="264261" name="Group 50"/>
            <p:cNvGrpSpPr>
              <a:grpSpLocks/>
            </p:cNvGrpSpPr>
            <p:nvPr/>
          </p:nvGrpSpPr>
          <p:grpSpPr bwMode="auto">
            <a:xfrm>
              <a:off x="4443" y="1850"/>
              <a:ext cx="745" cy="75"/>
              <a:chOff x="3041" y="1782"/>
              <a:chExt cx="745" cy="75"/>
            </a:xfrm>
          </p:grpSpPr>
          <p:sp>
            <p:nvSpPr>
              <p:cNvPr id="264263" name="Line 51"/>
              <p:cNvSpPr>
                <a:spLocks noChangeShapeType="1"/>
              </p:cNvSpPr>
              <p:nvPr/>
            </p:nvSpPr>
            <p:spPr bwMode="auto">
              <a:xfrm>
                <a:off x="3106" y="1821"/>
                <a:ext cx="680" cy="0"/>
              </a:xfrm>
              <a:prstGeom prst="line">
                <a:avLst/>
              </a:prstGeom>
              <a:noFill/>
              <a:ln w="38100">
                <a:solidFill>
                  <a:srgbClr val="00CC00"/>
                </a:solidFill>
                <a:round/>
                <a:headEnd/>
                <a:tailEnd type="stealth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64264" name="Oval 52"/>
              <p:cNvSpPr>
                <a:spLocks noChangeAspect="1" noChangeArrowheads="1"/>
              </p:cNvSpPr>
              <p:nvPr/>
            </p:nvSpPr>
            <p:spPr bwMode="auto">
              <a:xfrm>
                <a:off x="3041" y="1782"/>
                <a:ext cx="75" cy="75"/>
              </a:xfrm>
              <a:prstGeom prst="ellipse">
                <a:avLst/>
              </a:prstGeom>
              <a:solidFill>
                <a:srgbClr val="000066"/>
              </a:solidFill>
              <a:ln w="9525" algn="ctr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 wrap="none" lIns="90000" tIns="46800" rIns="90000" bIns="46800" anchor="ctr"/>
              <a:lstStyle/>
              <a:p>
                <a:pPr>
                  <a:lnSpc>
                    <a:spcPct val="110000"/>
                  </a:lnSpc>
                </a:pPr>
                <a:endParaRPr lang="en-ZA"/>
              </a:p>
            </p:txBody>
          </p:sp>
        </p:grpSp>
        <p:sp>
          <p:nvSpPr>
            <p:cNvPr id="264262" name="Rectangle 143"/>
            <p:cNvSpPr>
              <a:spLocks noChangeArrowheads="1"/>
            </p:cNvSpPr>
            <p:nvPr/>
          </p:nvSpPr>
          <p:spPr bwMode="auto">
            <a:xfrm>
              <a:off x="2573" y="1554"/>
              <a:ext cx="1855" cy="2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marL="179388" lvl="1">
                <a:lnSpc>
                  <a:spcPct val="110000"/>
                </a:lnSpc>
                <a:buSzPct val="80000"/>
                <a:buFont typeface="Arial" charset="0"/>
                <a:buNone/>
              </a:pPr>
              <a:r>
                <a:rPr lang="en-ZA" sz="1800">
                  <a:solidFill>
                    <a:srgbClr val="000066"/>
                  </a:solidFill>
                </a:rPr>
                <a:t>1 frame per minute</a:t>
              </a:r>
              <a:endParaRPr lang="en-US" sz="1800">
                <a:solidFill>
                  <a:srgbClr val="000066"/>
                </a:solidFill>
              </a:endParaRPr>
            </a:p>
          </p:txBody>
        </p:sp>
      </p:grpSp>
      <p:grpSp>
        <p:nvGrpSpPr>
          <p:cNvPr id="264360" name="Group 168"/>
          <p:cNvGrpSpPr>
            <a:grpSpLocks/>
          </p:cNvGrpSpPr>
          <p:nvPr/>
        </p:nvGrpSpPr>
        <p:grpSpPr bwMode="auto">
          <a:xfrm>
            <a:off x="525463" y="3194050"/>
            <a:ext cx="8153400" cy="484188"/>
            <a:chOff x="331" y="2075"/>
            <a:chExt cx="5136" cy="305"/>
          </a:xfrm>
        </p:grpSpPr>
        <p:sp>
          <p:nvSpPr>
            <p:cNvPr id="264235" name="Line 17"/>
            <p:cNvSpPr>
              <a:spLocks noChangeShapeType="1"/>
            </p:cNvSpPr>
            <p:nvPr/>
          </p:nvSpPr>
          <p:spPr bwMode="auto">
            <a:xfrm>
              <a:off x="331" y="2097"/>
              <a:ext cx="5084" cy="2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triangl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264236" name="Rectangle 18"/>
            <p:cNvSpPr>
              <a:spLocks noChangeArrowheads="1"/>
            </p:cNvSpPr>
            <p:nvPr/>
          </p:nvSpPr>
          <p:spPr bwMode="auto">
            <a:xfrm>
              <a:off x="4823" y="2075"/>
              <a:ext cx="644" cy="2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marL="179388" lvl="1" indent="1588">
                <a:lnSpc>
                  <a:spcPct val="110000"/>
                </a:lnSpc>
              </a:pPr>
              <a:r>
                <a:rPr lang="en-US" sz="1800" b="1" i="1">
                  <a:solidFill>
                    <a:srgbClr val="000066"/>
                  </a:solidFill>
                  <a:latin typeface="Times New Roman" pitchFamily="18" charset="0"/>
                </a:rPr>
                <a:t>x </a:t>
              </a:r>
              <a:r>
                <a:rPr lang="en-US" sz="1800" b="1">
                  <a:solidFill>
                    <a:srgbClr val="000066"/>
                  </a:solidFill>
                  <a:latin typeface="Times New Roman" pitchFamily="18" charset="0"/>
                </a:rPr>
                <a:t>(m)</a:t>
              </a:r>
              <a:endParaRPr lang="en-US" sz="1800" b="1" i="1">
                <a:solidFill>
                  <a:srgbClr val="000066"/>
                </a:solidFill>
                <a:latin typeface="Times New Roman" pitchFamily="18" charset="0"/>
              </a:endParaRPr>
            </a:p>
          </p:txBody>
        </p:sp>
        <p:sp>
          <p:nvSpPr>
            <p:cNvPr id="264237" name="Rectangle 57"/>
            <p:cNvSpPr>
              <a:spLocks noChangeArrowheads="1"/>
            </p:cNvSpPr>
            <p:nvPr/>
          </p:nvSpPr>
          <p:spPr bwMode="auto">
            <a:xfrm>
              <a:off x="588" y="2120"/>
              <a:ext cx="232" cy="2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>
                <a:lnSpc>
                  <a:spcPct val="105000"/>
                </a:lnSpc>
              </a:pPr>
              <a:r>
                <a:rPr lang="en-GB" sz="2000" b="1">
                  <a:solidFill>
                    <a:srgbClr val="000000"/>
                  </a:solidFill>
                  <a:latin typeface="Times New Roman" pitchFamily="18" charset="0"/>
                </a:rPr>
                <a:t>0</a:t>
              </a:r>
              <a:endParaRPr lang="en-US" sz="2000" b="1" baseline="-250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264238" name="Line 58"/>
            <p:cNvSpPr>
              <a:spLocks noChangeShapeType="1"/>
            </p:cNvSpPr>
            <p:nvPr/>
          </p:nvSpPr>
          <p:spPr bwMode="auto">
            <a:xfrm>
              <a:off x="685" y="2098"/>
              <a:ext cx="0" cy="75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264239" name="Line 62"/>
            <p:cNvSpPr>
              <a:spLocks noChangeShapeType="1"/>
            </p:cNvSpPr>
            <p:nvPr/>
          </p:nvSpPr>
          <p:spPr bwMode="auto">
            <a:xfrm>
              <a:off x="2501" y="2098"/>
              <a:ext cx="0" cy="75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264240" name="Rectangle 66"/>
            <p:cNvSpPr>
              <a:spLocks noChangeArrowheads="1"/>
            </p:cNvSpPr>
            <p:nvPr/>
          </p:nvSpPr>
          <p:spPr bwMode="auto">
            <a:xfrm>
              <a:off x="2337" y="2120"/>
              <a:ext cx="366" cy="2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algn="ctr">
                <a:lnSpc>
                  <a:spcPct val="105000"/>
                </a:lnSpc>
              </a:pPr>
              <a:r>
                <a:rPr lang="en-GB" sz="2000" b="1">
                  <a:solidFill>
                    <a:srgbClr val="000000"/>
                  </a:solidFill>
                  <a:latin typeface="Times New Roman" pitchFamily="18" charset="0"/>
                </a:rPr>
                <a:t>200</a:t>
              </a:r>
              <a:endParaRPr lang="en-US" sz="2000" b="1" baseline="-250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264241" name="Rectangle 64"/>
            <p:cNvSpPr>
              <a:spLocks noChangeArrowheads="1"/>
            </p:cNvSpPr>
            <p:nvPr/>
          </p:nvSpPr>
          <p:spPr bwMode="auto">
            <a:xfrm>
              <a:off x="1371" y="2120"/>
              <a:ext cx="420" cy="2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algn="ctr">
                <a:lnSpc>
                  <a:spcPct val="105000"/>
                </a:lnSpc>
              </a:pPr>
              <a:r>
                <a:rPr lang="en-GB" sz="2000" b="1">
                  <a:solidFill>
                    <a:srgbClr val="000000"/>
                  </a:solidFill>
                  <a:latin typeface="Times New Roman" pitchFamily="18" charset="0"/>
                </a:rPr>
                <a:t>100</a:t>
              </a:r>
              <a:endParaRPr lang="en-US" sz="2000" b="1" baseline="-250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grpSp>
          <p:nvGrpSpPr>
            <p:cNvPr id="264242" name="Group 88"/>
            <p:cNvGrpSpPr>
              <a:grpSpLocks/>
            </p:cNvGrpSpPr>
            <p:nvPr/>
          </p:nvGrpSpPr>
          <p:grpSpPr bwMode="auto">
            <a:xfrm>
              <a:off x="3252" y="2098"/>
              <a:ext cx="366" cy="282"/>
              <a:chOff x="2004" y="2193"/>
              <a:chExt cx="366" cy="282"/>
            </a:xfrm>
          </p:grpSpPr>
          <p:sp>
            <p:nvSpPr>
              <p:cNvPr id="264247" name="Line 89"/>
              <p:cNvSpPr>
                <a:spLocks noChangeShapeType="1"/>
              </p:cNvSpPr>
              <p:nvPr/>
            </p:nvSpPr>
            <p:spPr bwMode="auto">
              <a:xfrm>
                <a:off x="2168" y="2193"/>
                <a:ext cx="0" cy="75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64248" name="Rectangle 90"/>
              <p:cNvSpPr>
                <a:spLocks noChangeArrowheads="1"/>
              </p:cNvSpPr>
              <p:nvPr/>
            </p:nvSpPr>
            <p:spPr bwMode="auto">
              <a:xfrm>
                <a:off x="2004" y="2215"/>
                <a:ext cx="366" cy="26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90000" tIns="46800" rIns="90000" bIns="46800">
                <a:spAutoFit/>
              </a:bodyPr>
              <a:lstStyle/>
              <a:p>
                <a:pPr algn="ctr">
                  <a:lnSpc>
                    <a:spcPct val="105000"/>
                  </a:lnSpc>
                </a:pPr>
                <a:r>
                  <a:rPr lang="en-GB" sz="2000" b="1">
                    <a:solidFill>
                      <a:srgbClr val="000000"/>
                    </a:solidFill>
                    <a:latin typeface="Times New Roman" pitchFamily="18" charset="0"/>
                  </a:rPr>
                  <a:t>300</a:t>
                </a:r>
                <a:endParaRPr lang="en-US" sz="2000" b="1" baseline="-2500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264243" name="Group 97"/>
            <p:cNvGrpSpPr>
              <a:grpSpLocks/>
            </p:cNvGrpSpPr>
            <p:nvPr/>
          </p:nvGrpSpPr>
          <p:grpSpPr bwMode="auto">
            <a:xfrm>
              <a:off x="4167" y="2098"/>
              <a:ext cx="366" cy="282"/>
              <a:chOff x="2004" y="2193"/>
              <a:chExt cx="366" cy="282"/>
            </a:xfrm>
          </p:grpSpPr>
          <p:sp>
            <p:nvSpPr>
              <p:cNvPr id="264245" name="Line 98"/>
              <p:cNvSpPr>
                <a:spLocks noChangeShapeType="1"/>
              </p:cNvSpPr>
              <p:nvPr/>
            </p:nvSpPr>
            <p:spPr bwMode="auto">
              <a:xfrm>
                <a:off x="2168" y="2193"/>
                <a:ext cx="0" cy="75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264246" name="Rectangle 99"/>
              <p:cNvSpPr>
                <a:spLocks noChangeArrowheads="1"/>
              </p:cNvSpPr>
              <p:nvPr/>
            </p:nvSpPr>
            <p:spPr bwMode="auto">
              <a:xfrm>
                <a:off x="2004" y="2215"/>
                <a:ext cx="366" cy="26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90000" tIns="46800" rIns="90000" bIns="46800">
                <a:spAutoFit/>
              </a:bodyPr>
              <a:lstStyle/>
              <a:p>
                <a:pPr algn="ctr">
                  <a:lnSpc>
                    <a:spcPct val="105000"/>
                  </a:lnSpc>
                </a:pPr>
                <a:r>
                  <a:rPr lang="en-GB" sz="2000" b="1">
                    <a:solidFill>
                      <a:srgbClr val="000000"/>
                    </a:solidFill>
                    <a:latin typeface="Times New Roman" pitchFamily="18" charset="0"/>
                  </a:rPr>
                  <a:t>400</a:t>
                </a:r>
                <a:endParaRPr lang="en-US" sz="2000" b="1" baseline="-2500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sp>
          <p:nvSpPr>
            <p:cNvPr id="264244" name="Line 146"/>
            <p:cNvSpPr>
              <a:spLocks noChangeShapeType="1"/>
            </p:cNvSpPr>
            <p:nvPr/>
          </p:nvSpPr>
          <p:spPr bwMode="auto">
            <a:xfrm>
              <a:off x="1585" y="2098"/>
              <a:ext cx="0" cy="75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</p:grpSp>
      <p:grpSp>
        <p:nvGrpSpPr>
          <p:cNvPr id="264364" name="Group 172"/>
          <p:cNvGrpSpPr>
            <a:grpSpLocks/>
          </p:cNvGrpSpPr>
          <p:nvPr/>
        </p:nvGrpSpPr>
        <p:grpSpPr bwMode="auto">
          <a:xfrm>
            <a:off x="4157663" y="3892550"/>
            <a:ext cx="4856162" cy="2486025"/>
            <a:chOff x="2619" y="2452"/>
            <a:chExt cx="3059" cy="1566"/>
          </a:xfrm>
        </p:grpSpPr>
        <p:sp>
          <p:nvSpPr>
            <p:cNvPr id="264211" name="Line 13"/>
            <p:cNvSpPr>
              <a:spLocks noChangeShapeType="1"/>
            </p:cNvSpPr>
            <p:nvPr/>
          </p:nvSpPr>
          <p:spPr bwMode="auto">
            <a:xfrm flipV="1">
              <a:off x="3277" y="2458"/>
              <a:ext cx="2" cy="1328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triangl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264212" name="Rectangle 14"/>
            <p:cNvSpPr>
              <a:spLocks noChangeArrowheads="1"/>
            </p:cNvSpPr>
            <p:nvPr/>
          </p:nvSpPr>
          <p:spPr bwMode="auto">
            <a:xfrm>
              <a:off x="2619" y="2452"/>
              <a:ext cx="644" cy="2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marL="179388" lvl="1" indent="1588">
                <a:lnSpc>
                  <a:spcPct val="110000"/>
                </a:lnSpc>
              </a:pPr>
              <a:r>
                <a:rPr lang="en-US" sz="1800" b="1" i="1">
                  <a:solidFill>
                    <a:srgbClr val="000066"/>
                  </a:solidFill>
                  <a:latin typeface="Times New Roman" pitchFamily="18" charset="0"/>
                </a:rPr>
                <a:t>x </a:t>
              </a:r>
              <a:r>
                <a:rPr lang="en-US" sz="1800" b="1">
                  <a:solidFill>
                    <a:srgbClr val="000066"/>
                  </a:solidFill>
                  <a:latin typeface="Times New Roman" pitchFamily="18" charset="0"/>
                </a:rPr>
                <a:t>(m)</a:t>
              </a:r>
              <a:endParaRPr lang="en-US" sz="1800" b="1" i="1">
                <a:solidFill>
                  <a:srgbClr val="000066"/>
                </a:solidFill>
                <a:latin typeface="Times New Roman" pitchFamily="18" charset="0"/>
              </a:endParaRPr>
            </a:p>
          </p:txBody>
        </p:sp>
        <p:sp>
          <p:nvSpPr>
            <p:cNvPr id="264213" name="Line 15"/>
            <p:cNvSpPr>
              <a:spLocks noChangeShapeType="1"/>
            </p:cNvSpPr>
            <p:nvPr/>
          </p:nvSpPr>
          <p:spPr bwMode="auto">
            <a:xfrm>
              <a:off x="3183" y="3738"/>
              <a:ext cx="2204" cy="1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triangl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264214" name="Rectangle 16"/>
            <p:cNvSpPr>
              <a:spLocks noChangeArrowheads="1"/>
            </p:cNvSpPr>
            <p:nvPr/>
          </p:nvSpPr>
          <p:spPr bwMode="auto">
            <a:xfrm>
              <a:off x="4980" y="3765"/>
              <a:ext cx="698" cy="2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marL="179388" lvl="1" indent="1588">
                <a:lnSpc>
                  <a:spcPct val="110000"/>
                </a:lnSpc>
              </a:pPr>
              <a:r>
                <a:rPr lang="en-US" sz="1800" b="1" i="1">
                  <a:solidFill>
                    <a:srgbClr val="000066"/>
                  </a:solidFill>
                  <a:latin typeface="Times New Roman" pitchFamily="18" charset="0"/>
                </a:rPr>
                <a:t>t  </a:t>
              </a:r>
              <a:r>
                <a:rPr lang="en-US" sz="1800" b="1">
                  <a:solidFill>
                    <a:srgbClr val="000066"/>
                  </a:solidFill>
                  <a:latin typeface="Times New Roman" pitchFamily="18" charset="0"/>
                </a:rPr>
                <a:t>(min)</a:t>
              </a:r>
              <a:endParaRPr lang="en-US" sz="1800" b="1" i="1">
                <a:solidFill>
                  <a:srgbClr val="000066"/>
                </a:solidFill>
                <a:latin typeface="Times New Roman" pitchFamily="18" charset="0"/>
              </a:endParaRPr>
            </a:p>
          </p:txBody>
        </p:sp>
        <p:sp>
          <p:nvSpPr>
            <p:cNvPr id="264215" name="Line 75"/>
            <p:cNvSpPr>
              <a:spLocks noChangeShapeType="1"/>
            </p:cNvSpPr>
            <p:nvPr/>
          </p:nvSpPr>
          <p:spPr bwMode="auto">
            <a:xfrm>
              <a:off x="3708" y="3739"/>
              <a:ext cx="0" cy="75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264216" name="Line 114"/>
            <p:cNvSpPr>
              <a:spLocks noChangeShapeType="1"/>
            </p:cNvSpPr>
            <p:nvPr/>
          </p:nvSpPr>
          <p:spPr bwMode="auto">
            <a:xfrm>
              <a:off x="3198" y="3518"/>
              <a:ext cx="82" cy="0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264217" name="Line 116"/>
            <p:cNvSpPr>
              <a:spLocks noChangeShapeType="1"/>
            </p:cNvSpPr>
            <p:nvPr/>
          </p:nvSpPr>
          <p:spPr bwMode="auto">
            <a:xfrm>
              <a:off x="3198" y="3300"/>
              <a:ext cx="82" cy="0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264218" name="Line 119"/>
            <p:cNvSpPr>
              <a:spLocks noChangeShapeType="1"/>
            </p:cNvSpPr>
            <p:nvPr/>
          </p:nvSpPr>
          <p:spPr bwMode="auto">
            <a:xfrm>
              <a:off x="3198" y="2865"/>
              <a:ext cx="82" cy="0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264219" name="Line 120"/>
            <p:cNvSpPr>
              <a:spLocks noChangeShapeType="1"/>
            </p:cNvSpPr>
            <p:nvPr/>
          </p:nvSpPr>
          <p:spPr bwMode="auto">
            <a:xfrm>
              <a:off x="3198" y="3083"/>
              <a:ext cx="82" cy="0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264220" name="Rectangle 124"/>
            <p:cNvSpPr>
              <a:spLocks noChangeArrowheads="1"/>
            </p:cNvSpPr>
            <p:nvPr/>
          </p:nvSpPr>
          <p:spPr bwMode="auto">
            <a:xfrm>
              <a:off x="2823" y="3170"/>
              <a:ext cx="420" cy="2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algn="ctr">
                <a:lnSpc>
                  <a:spcPct val="105000"/>
                </a:lnSpc>
              </a:pPr>
              <a:r>
                <a:rPr lang="en-GB" sz="2000" b="1">
                  <a:solidFill>
                    <a:srgbClr val="000000"/>
                  </a:solidFill>
                  <a:latin typeface="Times New Roman" pitchFamily="18" charset="0"/>
                </a:rPr>
                <a:t>200</a:t>
              </a:r>
              <a:endParaRPr lang="en-US" sz="2000" b="1" baseline="-250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264221" name="Rectangle 125"/>
            <p:cNvSpPr>
              <a:spLocks noChangeArrowheads="1"/>
            </p:cNvSpPr>
            <p:nvPr/>
          </p:nvSpPr>
          <p:spPr bwMode="auto">
            <a:xfrm>
              <a:off x="2823" y="2726"/>
              <a:ext cx="420" cy="2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algn="ctr">
                <a:lnSpc>
                  <a:spcPct val="105000"/>
                </a:lnSpc>
              </a:pPr>
              <a:r>
                <a:rPr lang="en-GB" sz="2000" b="1">
                  <a:solidFill>
                    <a:srgbClr val="000000"/>
                  </a:solidFill>
                  <a:latin typeface="Times New Roman" pitchFamily="18" charset="0"/>
                </a:rPr>
                <a:t>400</a:t>
              </a:r>
              <a:endParaRPr lang="en-US" sz="2000" b="1" baseline="-250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264222" name="Line 126"/>
            <p:cNvSpPr>
              <a:spLocks noChangeShapeType="1"/>
            </p:cNvSpPr>
            <p:nvPr/>
          </p:nvSpPr>
          <p:spPr bwMode="auto">
            <a:xfrm>
              <a:off x="3492" y="3739"/>
              <a:ext cx="0" cy="75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264223" name="Line 129"/>
            <p:cNvSpPr>
              <a:spLocks noChangeShapeType="1"/>
            </p:cNvSpPr>
            <p:nvPr/>
          </p:nvSpPr>
          <p:spPr bwMode="auto">
            <a:xfrm>
              <a:off x="4140" y="3739"/>
              <a:ext cx="0" cy="75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264224" name="Line 130"/>
            <p:cNvSpPr>
              <a:spLocks noChangeShapeType="1"/>
            </p:cNvSpPr>
            <p:nvPr/>
          </p:nvSpPr>
          <p:spPr bwMode="auto">
            <a:xfrm>
              <a:off x="3924" y="3739"/>
              <a:ext cx="0" cy="75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264225" name="Line 132"/>
            <p:cNvSpPr>
              <a:spLocks noChangeShapeType="1"/>
            </p:cNvSpPr>
            <p:nvPr/>
          </p:nvSpPr>
          <p:spPr bwMode="auto">
            <a:xfrm>
              <a:off x="4356" y="3739"/>
              <a:ext cx="0" cy="75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264226" name="Line 134"/>
            <p:cNvSpPr>
              <a:spLocks noChangeShapeType="1"/>
            </p:cNvSpPr>
            <p:nvPr/>
          </p:nvSpPr>
          <p:spPr bwMode="auto">
            <a:xfrm>
              <a:off x="5004" y="3739"/>
              <a:ext cx="0" cy="75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264227" name="Line 135"/>
            <p:cNvSpPr>
              <a:spLocks noChangeShapeType="1"/>
            </p:cNvSpPr>
            <p:nvPr/>
          </p:nvSpPr>
          <p:spPr bwMode="auto">
            <a:xfrm>
              <a:off x="4788" y="3739"/>
              <a:ext cx="0" cy="75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264228" name="Line 136"/>
            <p:cNvSpPr>
              <a:spLocks noChangeShapeType="1"/>
            </p:cNvSpPr>
            <p:nvPr/>
          </p:nvSpPr>
          <p:spPr bwMode="auto">
            <a:xfrm>
              <a:off x="4572" y="3739"/>
              <a:ext cx="0" cy="75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264229" name="Rectangle 137"/>
            <p:cNvSpPr>
              <a:spLocks noChangeArrowheads="1"/>
            </p:cNvSpPr>
            <p:nvPr/>
          </p:nvSpPr>
          <p:spPr bwMode="auto">
            <a:xfrm>
              <a:off x="3540" y="3758"/>
              <a:ext cx="336" cy="2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algn="ctr">
                <a:lnSpc>
                  <a:spcPct val="105000"/>
                </a:lnSpc>
              </a:pPr>
              <a:r>
                <a:rPr lang="en-GB" sz="2000" b="1">
                  <a:solidFill>
                    <a:srgbClr val="000000"/>
                  </a:solidFill>
                  <a:latin typeface="Times New Roman" pitchFamily="18" charset="0"/>
                </a:rPr>
                <a:t>2</a:t>
              </a:r>
              <a:endParaRPr lang="en-US" sz="2000" b="1" baseline="-250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264230" name="Rectangle 138"/>
            <p:cNvSpPr>
              <a:spLocks noChangeArrowheads="1"/>
            </p:cNvSpPr>
            <p:nvPr/>
          </p:nvSpPr>
          <p:spPr bwMode="auto">
            <a:xfrm>
              <a:off x="3966" y="3758"/>
              <a:ext cx="336" cy="2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algn="ctr">
                <a:lnSpc>
                  <a:spcPct val="105000"/>
                </a:lnSpc>
              </a:pPr>
              <a:r>
                <a:rPr lang="en-GB" sz="2000" b="1">
                  <a:solidFill>
                    <a:srgbClr val="000000"/>
                  </a:solidFill>
                  <a:latin typeface="Times New Roman" pitchFamily="18" charset="0"/>
                </a:rPr>
                <a:t>4</a:t>
              </a:r>
              <a:endParaRPr lang="en-US" sz="2000" b="1" baseline="-250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264231" name="Rectangle 139"/>
            <p:cNvSpPr>
              <a:spLocks noChangeArrowheads="1"/>
            </p:cNvSpPr>
            <p:nvPr/>
          </p:nvSpPr>
          <p:spPr bwMode="auto">
            <a:xfrm>
              <a:off x="4398" y="3758"/>
              <a:ext cx="336" cy="2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algn="ctr">
                <a:lnSpc>
                  <a:spcPct val="105000"/>
                </a:lnSpc>
              </a:pPr>
              <a:r>
                <a:rPr lang="en-GB" sz="2000" b="1">
                  <a:solidFill>
                    <a:srgbClr val="000000"/>
                  </a:solidFill>
                  <a:latin typeface="Times New Roman" pitchFamily="18" charset="0"/>
                </a:rPr>
                <a:t>6</a:t>
              </a:r>
              <a:endParaRPr lang="en-US" sz="2000" b="1" baseline="-250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264232" name="Rectangle 141"/>
            <p:cNvSpPr>
              <a:spLocks noChangeArrowheads="1"/>
            </p:cNvSpPr>
            <p:nvPr/>
          </p:nvSpPr>
          <p:spPr bwMode="auto">
            <a:xfrm>
              <a:off x="3003" y="3596"/>
              <a:ext cx="222" cy="2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algn="ctr">
                <a:lnSpc>
                  <a:spcPct val="105000"/>
                </a:lnSpc>
              </a:pPr>
              <a:r>
                <a:rPr lang="en-GB" sz="2000" b="1">
                  <a:solidFill>
                    <a:srgbClr val="000000"/>
                  </a:solidFill>
                  <a:latin typeface="Times New Roman" pitchFamily="18" charset="0"/>
                </a:rPr>
                <a:t>0</a:t>
              </a:r>
              <a:endParaRPr lang="en-US" sz="2000" b="1" baseline="-250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264233" name="Rectangle 142"/>
            <p:cNvSpPr>
              <a:spLocks noChangeArrowheads="1"/>
            </p:cNvSpPr>
            <p:nvPr/>
          </p:nvSpPr>
          <p:spPr bwMode="auto">
            <a:xfrm>
              <a:off x="3114" y="3758"/>
              <a:ext cx="336" cy="2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algn="ctr">
                <a:lnSpc>
                  <a:spcPct val="105000"/>
                </a:lnSpc>
              </a:pPr>
              <a:r>
                <a:rPr lang="en-GB" sz="2000" b="1">
                  <a:solidFill>
                    <a:srgbClr val="000000"/>
                  </a:solidFill>
                  <a:latin typeface="Times New Roman" pitchFamily="18" charset="0"/>
                </a:rPr>
                <a:t>0</a:t>
              </a:r>
              <a:endParaRPr lang="en-US" sz="2000" b="1" baseline="-250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264234" name="Line 170"/>
            <p:cNvSpPr>
              <a:spLocks noChangeShapeType="1"/>
            </p:cNvSpPr>
            <p:nvPr/>
          </p:nvSpPr>
          <p:spPr bwMode="auto">
            <a:xfrm>
              <a:off x="3276" y="3739"/>
              <a:ext cx="0" cy="75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64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643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64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426" name="Rectangle 3"/>
          <p:cNvSpPr>
            <a:spLocks noGrp="1" noChangeArrowheads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PHY1012F</a:t>
            </a:r>
          </a:p>
        </p:txBody>
      </p:sp>
      <p:sp>
        <p:nvSpPr>
          <p:cNvPr id="4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FB98DC1-8225-40A5-9EEF-99F01FA70693}" type="slidenum">
              <a:rPr lang="en-US" smtClean="0">
                <a:latin typeface="Koala"/>
              </a:rPr>
              <a:pPr>
                <a:defRPr/>
              </a:pPr>
              <a:t>9</a:t>
            </a:fld>
            <a:endParaRPr lang="en-US" smtClean="0">
              <a:latin typeface="Koala"/>
            </a:endParaRPr>
          </a:p>
        </p:txBody>
      </p:sp>
      <p:sp>
        <p:nvSpPr>
          <p:cNvPr id="316418" name="Freeform 2"/>
          <p:cNvSpPr>
            <a:spLocks/>
          </p:cNvSpPr>
          <p:nvPr/>
        </p:nvSpPr>
        <p:spPr bwMode="auto">
          <a:xfrm>
            <a:off x="5199063" y="4095750"/>
            <a:ext cx="3116262" cy="1836738"/>
          </a:xfrm>
          <a:custGeom>
            <a:avLst/>
            <a:gdLst>
              <a:gd name="T0" fmla="*/ 0 w 1963"/>
              <a:gd name="T1" fmla="*/ 2147483647 h 1157"/>
              <a:gd name="T2" fmla="*/ 2147483647 w 1963"/>
              <a:gd name="T3" fmla="*/ 2147483647 h 1157"/>
              <a:gd name="T4" fmla="*/ 2147483647 w 1963"/>
              <a:gd name="T5" fmla="*/ 2147483647 h 1157"/>
              <a:gd name="T6" fmla="*/ 2147483647 w 1963"/>
              <a:gd name="T7" fmla="*/ 0 h 1157"/>
              <a:gd name="T8" fmla="*/ 0 60000 65536"/>
              <a:gd name="T9" fmla="*/ 0 60000 65536"/>
              <a:gd name="T10" fmla="*/ 0 60000 65536"/>
              <a:gd name="T11" fmla="*/ 0 60000 65536"/>
              <a:gd name="T12" fmla="*/ 0 w 1963"/>
              <a:gd name="T13" fmla="*/ 0 h 1157"/>
              <a:gd name="T14" fmla="*/ 1963 w 1963"/>
              <a:gd name="T15" fmla="*/ 1157 h 115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963" h="1157">
                <a:moveTo>
                  <a:pt x="0" y="1157"/>
                </a:moveTo>
                <a:lnTo>
                  <a:pt x="655" y="780"/>
                </a:lnTo>
                <a:lnTo>
                  <a:pt x="1321" y="600"/>
                </a:lnTo>
                <a:lnTo>
                  <a:pt x="1963" y="0"/>
                </a:lnTo>
              </a:path>
            </a:pathLst>
          </a:custGeom>
          <a:noFill/>
          <a:ln w="31750">
            <a:solidFill>
              <a:srgbClr val="3366FF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316429" name="Rectangle 3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ZA" smtClean="0"/>
              <a:t>POSITION GRAPHS</a:t>
            </a:r>
            <a:endParaRPr lang="en-US" smtClean="0"/>
          </a:p>
        </p:txBody>
      </p:sp>
      <p:sp>
        <p:nvSpPr>
          <p:cNvPr id="316430" name="Rectangle 4"/>
          <p:cNvSpPr>
            <a:spLocks noGrp="1" noChangeArrowheads="1"/>
          </p:cNvSpPr>
          <p:nvPr>
            <p:ph type="body" idx="4294967295"/>
          </p:nvPr>
        </p:nvSpPr>
        <p:spPr>
          <a:xfrm>
            <a:off x="179388" y="1343025"/>
            <a:ext cx="8774112" cy="1296988"/>
          </a:xfrm>
        </p:spPr>
        <p:txBody>
          <a:bodyPr/>
          <a:lstStyle/>
          <a:p>
            <a:pPr lvl="1" indent="0" eaLnBrk="1" hangingPunct="1"/>
            <a:r>
              <a:rPr lang="en-ZA" smtClean="0"/>
              <a:t>Plotting a body’s position on a vertical axis against time on the horizontal axis produces a position-vs-time graph, or </a:t>
            </a:r>
            <a:r>
              <a:rPr lang="en-ZA" smtClean="0">
                <a:solidFill>
                  <a:srgbClr val="FF0000"/>
                </a:solidFill>
              </a:rPr>
              <a:t>position graph</a:t>
            </a:r>
            <a:r>
              <a:rPr lang="en-ZA" smtClean="0"/>
              <a:t>…</a:t>
            </a:r>
            <a:endParaRPr lang="en-US" smtClean="0"/>
          </a:p>
        </p:txBody>
      </p:sp>
      <p:graphicFrame>
        <p:nvGraphicFramePr>
          <p:cNvPr id="316425" name="Object 9"/>
          <p:cNvGraphicFramePr>
            <a:graphicFrameLocks noChangeAspect="1"/>
          </p:cNvGraphicFramePr>
          <p:nvPr/>
        </p:nvGraphicFramePr>
        <p:xfrm>
          <a:off x="779463" y="2884488"/>
          <a:ext cx="203200" cy="261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6431" name="Equation" r:id="rId5" imgW="203112" imgH="291973" progId="Equation.DSMT4">
                  <p:embed/>
                </p:oleObj>
              </mc:Choice>
              <mc:Fallback>
                <p:oleObj name="Equation" r:id="rId5" imgW="203112" imgH="291973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9463" y="2884488"/>
                        <a:ext cx="203200" cy="2619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6431" name="Line 10"/>
          <p:cNvSpPr>
            <a:spLocks noChangeShapeType="1"/>
          </p:cNvSpPr>
          <p:nvPr/>
        </p:nvSpPr>
        <p:spPr bwMode="auto">
          <a:xfrm flipV="1">
            <a:off x="5202238" y="3902075"/>
            <a:ext cx="3175" cy="21082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316432" name="Rectangle 11"/>
          <p:cNvSpPr>
            <a:spLocks noChangeArrowheads="1"/>
          </p:cNvSpPr>
          <p:nvPr/>
        </p:nvSpPr>
        <p:spPr bwMode="auto">
          <a:xfrm>
            <a:off x="4157663" y="3892550"/>
            <a:ext cx="1022350" cy="39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 indent="1588">
              <a:lnSpc>
                <a:spcPct val="110000"/>
              </a:lnSpc>
            </a:pPr>
            <a:r>
              <a:rPr lang="en-US" sz="1800" b="1" i="1">
                <a:solidFill>
                  <a:srgbClr val="000066"/>
                </a:solidFill>
                <a:latin typeface="Times New Roman" pitchFamily="18" charset="0"/>
              </a:rPr>
              <a:t>x </a:t>
            </a:r>
            <a:r>
              <a:rPr lang="en-US" sz="1800" b="1">
                <a:solidFill>
                  <a:srgbClr val="000066"/>
                </a:solidFill>
                <a:latin typeface="Times New Roman" pitchFamily="18" charset="0"/>
              </a:rPr>
              <a:t>(m)</a:t>
            </a:r>
            <a:endParaRPr lang="en-US" sz="1800" b="1" i="1">
              <a:solidFill>
                <a:srgbClr val="000066"/>
              </a:solidFill>
              <a:latin typeface="Times New Roman" pitchFamily="18" charset="0"/>
            </a:endParaRPr>
          </a:p>
        </p:txBody>
      </p:sp>
      <p:sp>
        <p:nvSpPr>
          <p:cNvPr id="316433" name="Line 12"/>
          <p:cNvSpPr>
            <a:spLocks noChangeShapeType="1"/>
          </p:cNvSpPr>
          <p:nvPr/>
        </p:nvSpPr>
        <p:spPr bwMode="auto">
          <a:xfrm>
            <a:off x="5053013" y="5934075"/>
            <a:ext cx="3498850" cy="1588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316434" name="Rectangle 13"/>
          <p:cNvSpPr>
            <a:spLocks noChangeArrowheads="1"/>
          </p:cNvSpPr>
          <p:nvPr/>
        </p:nvSpPr>
        <p:spPr bwMode="auto">
          <a:xfrm>
            <a:off x="7905750" y="5976938"/>
            <a:ext cx="1108075" cy="39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 indent="1588">
              <a:lnSpc>
                <a:spcPct val="110000"/>
              </a:lnSpc>
            </a:pPr>
            <a:r>
              <a:rPr lang="en-US" sz="1800" b="1" i="1">
                <a:solidFill>
                  <a:srgbClr val="000066"/>
                </a:solidFill>
                <a:latin typeface="Times New Roman" pitchFamily="18" charset="0"/>
              </a:rPr>
              <a:t>t  </a:t>
            </a:r>
            <a:r>
              <a:rPr lang="en-US" sz="1800" b="1">
                <a:solidFill>
                  <a:srgbClr val="000066"/>
                </a:solidFill>
                <a:latin typeface="Times New Roman" pitchFamily="18" charset="0"/>
              </a:rPr>
              <a:t>(min)</a:t>
            </a:r>
            <a:endParaRPr lang="en-US" sz="1800" b="1" i="1">
              <a:solidFill>
                <a:srgbClr val="000066"/>
              </a:solidFill>
              <a:latin typeface="Times New Roman" pitchFamily="18" charset="0"/>
            </a:endParaRPr>
          </a:p>
        </p:txBody>
      </p:sp>
      <p:sp>
        <p:nvSpPr>
          <p:cNvPr id="2" name="Oval 14"/>
          <p:cNvSpPr>
            <a:spLocks noChangeAspect="1" noChangeArrowheads="1"/>
          </p:cNvSpPr>
          <p:nvPr/>
        </p:nvSpPr>
        <p:spPr bwMode="auto">
          <a:xfrm>
            <a:off x="6196013" y="5292725"/>
            <a:ext cx="93662" cy="93663"/>
          </a:xfrm>
          <a:prstGeom prst="ellipse">
            <a:avLst/>
          </a:prstGeom>
          <a:solidFill>
            <a:srgbClr val="3366FF"/>
          </a:solidFill>
          <a:ln w="9525" algn="ctr">
            <a:solidFill>
              <a:srgbClr val="3366FF"/>
            </a:solidFill>
            <a:round/>
            <a:headEnd/>
            <a:tailEnd/>
          </a:ln>
        </p:spPr>
        <p:txBody>
          <a:bodyPr wrap="none" lIns="90000" tIns="46800" rIns="90000" bIns="46800" anchor="ctr"/>
          <a:lstStyle/>
          <a:p>
            <a:pPr>
              <a:lnSpc>
                <a:spcPct val="110000"/>
              </a:lnSpc>
            </a:pPr>
            <a:endParaRPr lang="en-ZA"/>
          </a:p>
        </p:txBody>
      </p:sp>
      <p:grpSp>
        <p:nvGrpSpPr>
          <p:cNvPr id="316497" name="Group 81"/>
          <p:cNvGrpSpPr>
            <a:grpSpLocks/>
          </p:cNvGrpSpPr>
          <p:nvPr/>
        </p:nvGrpSpPr>
        <p:grpSpPr bwMode="auto">
          <a:xfrm>
            <a:off x="3554413" y="2936875"/>
            <a:ext cx="349250" cy="119063"/>
            <a:chOff x="2239" y="1850"/>
            <a:chExt cx="220" cy="75"/>
          </a:xfrm>
        </p:grpSpPr>
        <p:sp>
          <p:nvSpPr>
            <p:cNvPr id="316507" name="Line 18"/>
            <p:cNvSpPr>
              <a:spLocks noChangeShapeType="1"/>
            </p:cNvSpPr>
            <p:nvPr/>
          </p:nvSpPr>
          <p:spPr bwMode="auto">
            <a:xfrm>
              <a:off x="2304" y="1889"/>
              <a:ext cx="155" cy="0"/>
            </a:xfrm>
            <a:prstGeom prst="line">
              <a:avLst/>
            </a:prstGeom>
            <a:noFill/>
            <a:ln w="38100">
              <a:solidFill>
                <a:srgbClr val="00CC00"/>
              </a:solidFill>
              <a:round/>
              <a:headEnd/>
              <a:tailEnd type="stealth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5" name="Oval 19"/>
            <p:cNvSpPr>
              <a:spLocks noChangeAspect="1" noChangeArrowheads="1"/>
            </p:cNvSpPr>
            <p:nvPr/>
          </p:nvSpPr>
          <p:spPr bwMode="auto">
            <a:xfrm>
              <a:off x="2239" y="1850"/>
              <a:ext cx="75" cy="75"/>
            </a:xfrm>
            <a:prstGeom prst="ellipse">
              <a:avLst/>
            </a:prstGeom>
            <a:solidFill>
              <a:srgbClr val="000066"/>
            </a:solidFill>
            <a:ln w="9525" algn="ctr">
              <a:solidFill>
                <a:srgbClr val="000066"/>
              </a:solidFill>
              <a:round/>
              <a:headEnd/>
              <a:tailEnd/>
            </a:ln>
          </p:spPr>
          <p:txBody>
            <a:bodyPr wrap="none" lIns="90000" tIns="46800" rIns="90000" bIns="46800" anchor="ctr"/>
            <a:lstStyle/>
            <a:p>
              <a:pPr>
                <a:lnSpc>
                  <a:spcPct val="110000"/>
                </a:lnSpc>
              </a:pPr>
              <a:endParaRPr lang="en-ZA"/>
            </a:p>
          </p:txBody>
        </p:sp>
      </p:grpSp>
      <p:sp>
        <p:nvSpPr>
          <p:cNvPr id="316437" name="Line 36"/>
          <p:cNvSpPr>
            <a:spLocks noChangeShapeType="1"/>
          </p:cNvSpPr>
          <p:nvPr/>
        </p:nvSpPr>
        <p:spPr bwMode="auto">
          <a:xfrm>
            <a:off x="5886450" y="5935663"/>
            <a:ext cx="0" cy="119062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316438" name="Line 37"/>
          <p:cNvSpPr>
            <a:spLocks noChangeShapeType="1"/>
          </p:cNvSpPr>
          <p:nvPr/>
        </p:nvSpPr>
        <p:spPr bwMode="auto">
          <a:xfrm>
            <a:off x="5076825" y="5584825"/>
            <a:ext cx="130175" cy="0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316439" name="Line 38"/>
          <p:cNvSpPr>
            <a:spLocks noChangeShapeType="1"/>
          </p:cNvSpPr>
          <p:nvPr/>
        </p:nvSpPr>
        <p:spPr bwMode="auto">
          <a:xfrm>
            <a:off x="5076825" y="5238750"/>
            <a:ext cx="130175" cy="0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316440" name="Line 39"/>
          <p:cNvSpPr>
            <a:spLocks noChangeShapeType="1"/>
          </p:cNvSpPr>
          <p:nvPr/>
        </p:nvSpPr>
        <p:spPr bwMode="auto">
          <a:xfrm>
            <a:off x="5076825" y="4548188"/>
            <a:ext cx="130175" cy="0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316441" name="Line 40"/>
          <p:cNvSpPr>
            <a:spLocks noChangeShapeType="1"/>
          </p:cNvSpPr>
          <p:nvPr/>
        </p:nvSpPr>
        <p:spPr bwMode="auto">
          <a:xfrm>
            <a:off x="5076825" y="4894263"/>
            <a:ext cx="130175" cy="0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316442" name="Rectangle 41"/>
          <p:cNvSpPr>
            <a:spLocks noChangeArrowheads="1"/>
          </p:cNvSpPr>
          <p:nvPr/>
        </p:nvSpPr>
        <p:spPr bwMode="auto">
          <a:xfrm>
            <a:off x="4481513" y="5032375"/>
            <a:ext cx="666750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>
              <a:lnSpc>
                <a:spcPct val="105000"/>
              </a:lnSpc>
            </a:pPr>
            <a:r>
              <a:rPr lang="en-GB" sz="2000" b="1">
                <a:solidFill>
                  <a:srgbClr val="000000"/>
                </a:solidFill>
                <a:latin typeface="Times New Roman" pitchFamily="18" charset="0"/>
              </a:rPr>
              <a:t>200</a:t>
            </a:r>
            <a:endParaRPr lang="en-US" sz="2000" b="1" baseline="-250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16443" name="Rectangle 42"/>
          <p:cNvSpPr>
            <a:spLocks noChangeArrowheads="1"/>
          </p:cNvSpPr>
          <p:nvPr/>
        </p:nvSpPr>
        <p:spPr bwMode="auto">
          <a:xfrm>
            <a:off x="4481513" y="4327525"/>
            <a:ext cx="666750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>
              <a:lnSpc>
                <a:spcPct val="105000"/>
              </a:lnSpc>
            </a:pPr>
            <a:r>
              <a:rPr lang="en-GB" sz="2000" b="1">
                <a:solidFill>
                  <a:srgbClr val="000000"/>
                </a:solidFill>
                <a:latin typeface="Times New Roman" pitchFamily="18" charset="0"/>
              </a:rPr>
              <a:t>400</a:t>
            </a:r>
            <a:endParaRPr lang="en-US" sz="2000" b="1" baseline="-250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16444" name="Line 43"/>
          <p:cNvSpPr>
            <a:spLocks noChangeShapeType="1"/>
          </p:cNvSpPr>
          <p:nvPr/>
        </p:nvSpPr>
        <p:spPr bwMode="auto">
          <a:xfrm>
            <a:off x="5543550" y="5935663"/>
            <a:ext cx="0" cy="119062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316445" name="Line 44"/>
          <p:cNvSpPr>
            <a:spLocks noChangeShapeType="1"/>
          </p:cNvSpPr>
          <p:nvPr/>
        </p:nvSpPr>
        <p:spPr bwMode="auto">
          <a:xfrm>
            <a:off x="5200650" y="5935663"/>
            <a:ext cx="0" cy="119062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316446" name="Line 45"/>
          <p:cNvSpPr>
            <a:spLocks noChangeShapeType="1"/>
          </p:cNvSpPr>
          <p:nvPr/>
        </p:nvSpPr>
        <p:spPr bwMode="auto">
          <a:xfrm>
            <a:off x="6572250" y="5935663"/>
            <a:ext cx="0" cy="119062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316447" name="Line 46"/>
          <p:cNvSpPr>
            <a:spLocks noChangeShapeType="1"/>
          </p:cNvSpPr>
          <p:nvPr/>
        </p:nvSpPr>
        <p:spPr bwMode="auto">
          <a:xfrm>
            <a:off x="6229350" y="5935663"/>
            <a:ext cx="0" cy="119062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316448" name="Line 47"/>
          <p:cNvSpPr>
            <a:spLocks noChangeShapeType="1"/>
          </p:cNvSpPr>
          <p:nvPr/>
        </p:nvSpPr>
        <p:spPr bwMode="auto">
          <a:xfrm>
            <a:off x="6915150" y="5935663"/>
            <a:ext cx="0" cy="119062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316449" name="Line 48"/>
          <p:cNvSpPr>
            <a:spLocks noChangeShapeType="1"/>
          </p:cNvSpPr>
          <p:nvPr/>
        </p:nvSpPr>
        <p:spPr bwMode="auto">
          <a:xfrm>
            <a:off x="7943850" y="5935663"/>
            <a:ext cx="0" cy="119062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316450" name="Line 49"/>
          <p:cNvSpPr>
            <a:spLocks noChangeShapeType="1"/>
          </p:cNvSpPr>
          <p:nvPr/>
        </p:nvSpPr>
        <p:spPr bwMode="auto">
          <a:xfrm>
            <a:off x="7600950" y="5935663"/>
            <a:ext cx="0" cy="119062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316451" name="Line 50"/>
          <p:cNvSpPr>
            <a:spLocks noChangeShapeType="1"/>
          </p:cNvSpPr>
          <p:nvPr/>
        </p:nvSpPr>
        <p:spPr bwMode="auto">
          <a:xfrm>
            <a:off x="7258050" y="5935663"/>
            <a:ext cx="0" cy="119062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grpSp>
        <p:nvGrpSpPr>
          <p:cNvPr id="3" name="Group 27"/>
          <p:cNvGrpSpPr>
            <a:grpSpLocks/>
          </p:cNvGrpSpPr>
          <p:nvPr/>
        </p:nvGrpSpPr>
        <p:grpSpPr bwMode="auto">
          <a:xfrm>
            <a:off x="1047750" y="2936875"/>
            <a:ext cx="812800" cy="119063"/>
            <a:chOff x="1826" y="1782"/>
            <a:chExt cx="512" cy="75"/>
          </a:xfrm>
        </p:grpSpPr>
        <p:sp>
          <p:nvSpPr>
            <p:cNvPr id="316505" name="Line 28"/>
            <p:cNvSpPr>
              <a:spLocks noChangeShapeType="1"/>
            </p:cNvSpPr>
            <p:nvPr/>
          </p:nvSpPr>
          <p:spPr bwMode="auto">
            <a:xfrm>
              <a:off x="1891" y="1821"/>
              <a:ext cx="447" cy="0"/>
            </a:xfrm>
            <a:prstGeom prst="line">
              <a:avLst/>
            </a:prstGeom>
            <a:noFill/>
            <a:ln w="38100">
              <a:solidFill>
                <a:srgbClr val="00CC00"/>
              </a:solidFill>
              <a:round/>
              <a:headEnd/>
              <a:tailEnd type="stealth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316506" name="Oval 29"/>
            <p:cNvSpPr>
              <a:spLocks noChangeAspect="1" noChangeArrowheads="1"/>
            </p:cNvSpPr>
            <p:nvPr/>
          </p:nvSpPr>
          <p:spPr bwMode="auto">
            <a:xfrm>
              <a:off x="1826" y="1782"/>
              <a:ext cx="75" cy="75"/>
            </a:xfrm>
            <a:prstGeom prst="ellipse">
              <a:avLst/>
            </a:prstGeom>
            <a:solidFill>
              <a:srgbClr val="000066"/>
            </a:solidFill>
            <a:ln w="9525" algn="ctr">
              <a:solidFill>
                <a:srgbClr val="000066"/>
              </a:solidFill>
              <a:round/>
              <a:headEnd/>
              <a:tailEnd/>
            </a:ln>
          </p:spPr>
          <p:txBody>
            <a:bodyPr wrap="none" lIns="90000" tIns="46800" rIns="90000" bIns="46800" anchor="ctr"/>
            <a:lstStyle/>
            <a:p>
              <a:pPr>
                <a:lnSpc>
                  <a:spcPct val="110000"/>
                </a:lnSpc>
              </a:pPr>
              <a:endParaRPr lang="en-ZA"/>
            </a:p>
          </p:txBody>
        </p:sp>
      </p:grpSp>
      <p:sp>
        <p:nvSpPr>
          <p:cNvPr id="316467" name="Oval 51"/>
          <p:cNvSpPr>
            <a:spLocks noChangeAspect="1" noChangeArrowheads="1"/>
          </p:cNvSpPr>
          <p:nvPr/>
        </p:nvSpPr>
        <p:spPr bwMode="auto">
          <a:xfrm>
            <a:off x="5167313" y="5900738"/>
            <a:ext cx="93662" cy="93662"/>
          </a:xfrm>
          <a:prstGeom prst="ellipse">
            <a:avLst/>
          </a:prstGeom>
          <a:solidFill>
            <a:srgbClr val="3366FF"/>
          </a:solidFill>
          <a:ln w="9525" algn="ctr">
            <a:solidFill>
              <a:srgbClr val="3366FF"/>
            </a:solidFill>
            <a:round/>
            <a:headEnd/>
            <a:tailEnd/>
          </a:ln>
        </p:spPr>
        <p:txBody>
          <a:bodyPr wrap="none" lIns="90000" tIns="46800" rIns="90000" bIns="46800" anchor="ctr"/>
          <a:lstStyle/>
          <a:p>
            <a:pPr>
              <a:lnSpc>
                <a:spcPct val="110000"/>
              </a:lnSpc>
            </a:pPr>
            <a:endParaRPr lang="en-ZA"/>
          </a:p>
        </p:txBody>
      </p:sp>
      <p:sp>
        <p:nvSpPr>
          <p:cNvPr id="316454" name="Rectangle 52"/>
          <p:cNvSpPr>
            <a:spLocks noChangeArrowheads="1"/>
          </p:cNvSpPr>
          <p:nvPr/>
        </p:nvSpPr>
        <p:spPr bwMode="auto">
          <a:xfrm>
            <a:off x="5619750" y="5965825"/>
            <a:ext cx="533400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>
              <a:lnSpc>
                <a:spcPct val="105000"/>
              </a:lnSpc>
            </a:pPr>
            <a:r>
              <a:rPr lang="en-GB" sz="2000" b="1">
                <a:solidFill>
                  <a:srgbClr val="000000"/>
                </a:solidFill>
                <a:latin typeface="Times New Roman" pitchFamily="18" charset="0"/>
              </a:rPr>
              <a:t>2</a:t>
            </a:r>
            <a:endParaRPr lang="en-US" sz="2000" b="1" baseline="-250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16455" name="Rectangle 53"/>
          <p:cNvSpPr>
            <a:spLocks noChangeArrowheads="1"/>
          </p:cNvSpPr>
          <p:nvPr/>
        </p:nvSpPr>
        <p:spPr bwMode="auto">
          <a:xfrm>
            <a:off x="6296025" y="5965825"/>
            <a:ext cx="533400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>
              <a:lnSpc>
                <a:spcPct val="105000"/>
              </a:lnSpc>
            </a:pPr>
            <a:r>
              <a:rPr lang="en-GB" sz="2000" b="1">
                <a:solidFill>
                  <a:srgbClr val="000000"/>
                </a:solidFill>
                <a:latin typeface="Times New Roman" pitchFamily="18" charset="0"/>
              </a:rPr>
              <a:t>4</a:t>
            </a:r>
            <a:endParaRPr lang="en-US" sz="2000" b="1" baseline="-250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16456" name="Rectangle 54"/>
          <p:cNvSpPr>
            <a:spLocks noChangeArrowheads="1"/>
          </p:cNvSpPr>
          <p:nvPr/>
        </p:nvSpPr>
        <p:spPr bwMode="auto">
          <a:xfrm>
            <a:off x="6981825" y="5965825"/>
            <a:ext cx="533400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>
              <a:lnSpc>
                <a:spcPct val="105000"/>
              </a:lnSpc>
            </a:pPr>
            <a:r>
              <a:rPr lang="en-GB" sz="2000" b="1">
                <a:solidFill>
                  <a:srgbClr val="000000"/>
                </a:solidFill>
                <a:latin typeface="Times New Roman" pitchFamily="18" charset="0"/>
              </a:rPr>
              <a:t>6</a:t>
            </a:r>
            <a:endParaRPr lang="en-US" sz="2000" b="1" baseline="-250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16457" name="Rectangle 56"/>
          <p:cNvSpPr>
            <a:spLocks noChangeArrowheads="1"/>
          </p:cNvSpPr>
          <p:nvPr/>
        </p:nvSpPr>
        <p:spPr bwMode="auto">
          <a:xfrm>
            <a:off x="4767263" y="5708650"/>
            <a:ext cx="352425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>
              <a:lnSpc>
                <a:spcPct val="105000"/>
              </a:lnSpc>
            </a:pPr>
            <a:r>
              <a:rPr lang="en-GB" sz="2000" b="1">
                <a:solidFill>
                  <a:srgbClr val="000000"/>
                </a:solidFill>
                <a:latin typeface="Times New Roman" pitchFamily="18" charset="0"/>
              </a:rPr>
              <a:t>0</a:t>
            </a:r>
            <a:endParaRPr lang="en-US" sz="2000" b="1" baseline="-250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16458" name="Rectangle 57"/>
          <p:cNvSpPr>
            <a:spLocks noChangeArrowheads="1"/>
          </p:cNvSpPr>
          <p:nvPr/>
        </p:nvSpPr>
        <p:spPr bwMode="auto">
          <a:xfrm>
            <a:off x="4943475" y="5965825"/>
            <a:ext cx="533400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>
              <a:lnSpc>
                <a:spcPct val="105000"/>
              </a:lnSpc>
            </a:pPr>
            <a:r>
              <a:rPr lang="en-GB" sz="2000" b="1">
                <a:solidFill>
                  <a:srgbClr val="000000"/>
                </a:solidFill>
                <a:latin typeface="Times New Roman" pitchFamily="18" charset="0"/>
              </a:rPr>
              <a:t>0</a:t>
            </a:r>
            <a:endParaRPr lang="en-US" sz="2000" b="1" baseline="-250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16459" name="Rectangle 58"/>
          <p:cNvSpPr>
            <a:spLocks noChangeArrowheads="1"/>
          </p:cNvSpPr>
          <p:nvPr/>
        </p:nvSpPr>
        <p:spPr bwMode="auto">
          <a:xfrm>
            <a:off x="4084638" y="2466975"/>
            <a:ext cx="2944812" cy="39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SzPct val="80000"/>
              <a:buFont typeface="Arial" charset="0"/>
              <a:buNone/>
            </a:pPr>
            <a:r>
              <a:rPr lang="en-ZA" sz="1800">
                <a:solidFill>
                  <a:srgbClr val="000066"/>
                </a:solidFill>
              </a:rPr>
              <a:t>1 frame per minute</a:t>
            </a:r>
            <a:endParaRPr lang="en-US" sz="1800">
              <a:solidFill>
                <a:srgbClr val="000066"/>
              </a:solidFill>
            </a:endParaRPr>
          </a:p>
        </p:txBody>
      </p:sp>
      <p:grpSp>
        <p:nvGrpSpPr>
          <p:cNvPr id="316460" name="Group 59"/>
          <p:cNvGrpSpPr>
            <a:grpSpLocks/>
          </p:cNvGrpSpPr>
          <p:nvPr/>
        </p:nvGrpSpPr>
        <p:grpSpPr bwMode="auto">
          <a:xfrm>
            <a:off x="525463" y="3194050"/>
            <a:ext cx="8153400" cy="484188"/>
            <a:chOff x="331" y="2075"/>
            <a:chExt cx="5136" cy="305"/>
          </a:xfrm>
        </p:grpSpPr>
        <p:sp>
          <p:nvSpPr>
            <p:cNvPr id="6" name="Line 60"/>
            <p:cNvSpPr>
              <a:spLocks noChangeShapeType="1"/>
            </p:cNvSpPr>
            <p:nvPr/>
          </p:nvSpPr>
          <p:spPr bwMode="auto">
            <a:xfrm>
              <a:off x="331" y="2097"/>
              <a:ext cx="5084" cy="2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triangl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7" name="Rectangle 61"/>
            <p:cNvSpPr>
              <a:spLocks noChangeArrowheads="1"/>
            </p:cNvSpPr>
            <p:nvPr/>
          </p:nvSpPr>
          <p:spPr bwMode="auto">
            <a:xfrm>
              <a:off x="4823" y="2075"/>
              <a:ext cx="644" cy="2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marL="179388" lvl="1" indent="1588">
                <a:lnSpc>
                  <a:spcPct val="110000"/>
                </a:lnSpc>
              </a:pPr>
              <a:r>
                <a:rPr lang="en-US" sz="1800" b="1" i="1">
                  <a:solidFill>
                    <a:srgbClr val="000066"/>
                  </a:solidFill>
                  <a:latin typeface="Times New Roman" pitchFamily="18" charset="0"/>
                </a:rPr>
                <a:t>x </a:t>
              </a:r>
              <a:r>
                <a:rPr lang="en-US" sz="1800" b="1">
                  <a:solidFill>
                    <a:srgbClr val="000066"/>
                  </a:solidFill>
                  <a:latin typeface="Times New Roman" pitchFamily="18" charset="0"/>
                </a:rPr>
                <a:t>(m)</a:t>
              </a:r>
              <a:endParaRPr lang="en-US" sz="1800" b="1" i="1">
                <a:solidFill>
                  <a:srgbClr val="000066"/>
                </a:solidFill>
                <a:latin typeface="Times New Roman" pitchFamily="18" charset="0"/>
              </a:endParaRPr>
            </a:p>
          </p:txBody>
        </p:sp>
        <p:sp>
          <p:nvSpPr>
            <p:cNvPr id="8" name="Rectangle 62"/>
            <p:cNvSpPr>
              <a:spLocks noChangeArrowheads="1"/>
            </p:cNvSpPr>
            <p:nvPr/>
          </p:nvSpPr>
          <p:spPr bwMode="auto">
            <a:xfrm>
              <a:off x="588" y="2120"/>
              <a:ext cx="232" cy="2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>
                <a:lnSpc>
                  <a:spcPct val="105000"/>
                </a:lnSpc>
              </a:pPr>
              <a:r>
                <a:rPr lang="en-GB" sz="2000" b="1">
                  <a:solidFill>
                    <a:srgbClr val="000000"/>
                  </a:solidFill>
                  <a:latin typeface="Times New Roman" pitchFamily="18" charset="0"/>
                </a:rPr>
                <a:t>0</a:t>
              </a:r>
              <a:endParaRPr lang="en-US" sz="2000" b="1" baseline="-250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9" name="Line 63"/>
            <p:cNvSpPr>
              <a:spLocks noChangeShapeType="1"/>
            </p:cNvSpPr>
            <p:nvPr/>
          </p:nvSpPr>
          <p:spPr bwMode="auto">
            <a:xfrm>
              <a:off x="685" y="2098"/>
              <a:ext cx="0" cy="75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10" name="Line 64"/>
            <p:cNvSpPr>
              <a:spLocks noChangeShapeType="1"/>
            </p:cNvSpPr>
            <p:nvPr/>
          </p:nvSpPr>
          <p:spPr bwMode="auto">
            <a:xfrm>
              <a:off x="2501" y="2098"/>
              <a:ext cx="0" cy="75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11" name="Rectangle 65"/>
            <p:cNvSpPr>
              <a:spLocks noChangeArrowheads="1"/>
            </p:cNvSpPr>
            <p:nvPr/>
          </p:nvSpPr>
          <p:spPr bwMode="auto">
            <a:xfrm>
              <a:off x="2337" y="2120"/>
              <a:ext cx="366" cy="2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algn="ctr">
                <a:lnSpc>
                  <a:spcPct val="105000"/>
                </a:lnSpc>
              </a:pPr>
              <a:r>
                <a:rPr lang="en-GB" sz="2000" b="1">
                  <a:solidFill>
                    <a:srgbClr val="000000"/>
                  </a:solidFill>
                  <a:latin typeface="Times New Roman" pitchFamily="18" charset="0"/>
                </a:rPr>
                <a:t>200</a:t>
              </a:r>
              <a:endParaRPr lang="en-US" sz="2000" b="1" baseline="-250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12" name="Rectangle 66"/>
            <p:cNvSpPr>
              <a:spLocks noChangeArrowheads="1"/>
            </p:cNvSpPr>
            <p:nvPr/>
          </p:nvSpPr>
          <p:spPr bwMode="auto">
            <a:xfrm>
              <a:off x="1371" y="2120"/>
              <a:ext cx="420" cy="2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algn="ctr">
                <a:lnSpc>
                  <a:spcPct val="105000"/>
                </a:lnSpc>
              </a:pPr>
              <a:r>
                <a:rPr lang="en-GB" sz="2000" b="1">
                  <a:solidFill>
                    <a:srgbClr val="000000"/>
                  </a:solidFill>
                  <a:latin typeface="Times New Roman" pitchFamily="18" charset="0"/>
                </a:rPr>
                <a:t>100</a:t>
              </a:r>
              <a:endParaRPr lang="en-US" sz="2000" b="1" baseline="-250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grpSp>
          <p:nvGrpSpPr>
            <p:cNvPr id="18" name="Group 67"/>
            <p:cNvGrpSpPr>
              <a:grpSpLocks/>
            </p:cNvGrpSpPr>
            <p:nvPr/>
          </p:nvGrpSpPr>
          <p:grpSpPr bwMode="auto">
            <a:xfrm>
              <a:off x="3252" y="2098"/>
              <a:ext cx="366" cy="282"/>
              <a:chOff x="2004" y="2193"/>
              <a:chExt cx="366" cy="282"/>
            </a:xfrm>
          </p:grpSpPr>
          <p:sp>
            <p:nvSpPr>
              <p:cNvPr id="316503" name="Line 68"/>
              <p:cNvSpPr>
                <a:spLocks noChangeShapeType="1"/>
              </p:cNvSpPr>
              <p:nvPr/>
            </p:nvSpPr>
            <p:spPr bwMode="auto">
              <a:xfrm>
                <a:off x="2168" y="2193"/>
                <a:ext cx="0" cy="75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316504" name="Rectangle 69"/>
              <p:cNvSpPr>
                <a:spLocks noChangeArrowheads="1"/>
              </p:cNvSpPr>
              <p:nvPr/>
            </p:nvSpPr>
            <p:spPr bwMode="auto">
              <a:xfrm>
                <a:off x="2004" y="2215"/>
                <a:ext cx="366" cy="26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90000" tIns="46800" rIns="90000" bIns="46800">
                <a:spAutoFit/>
              </a:bodyPr>
              <a:lstStyle/>
              <a:p>
                <a:pPr algn="ctr">
                  <a:lnSpc>
                    <a:spcPct val="105000"/>
                  </a:lnSpc>
                </a:pPr>
                <a:r>
                  <a:rPr lang="en-GB" sz="2000" b="1">
                    <a:solidFill>
                      <a:srgbClr val="000000"/>
                    </a:solidFill>
                    <a:latin typeface="Times New Roman" pitchFamily="18" charset="0"/>
                  </a:rPr>
                  <a:t>300</a:t>
                </a:r>
                <a:endParaRPr lang="en-US" sz="2000" b="1" baseline="-2500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316499" name="Group 70"/>
            <p:cNvGrpSpPr>
              <a:grpSpLocks/>
            </p:cNvGrpSpPr>
            <p:nvPr/>
          </p:nvGrpSpPr>
          <p:grpSpPr bwMode="auto">
            <a:xfrm>
              <a:off x="4167" y="2098"/>
              <a:ext cx="366" cy="282"/>
              <a:chOff x="2004" y="2193"/>
              <a:chExt cx="366" cy="282"/>
            </a:xfrm>
          </p:grpSpPr>
          <p:sp>
            <p:nvSpPr>
              <p:cNvPr id="316501" name="Line 71"/>
              <p:cNvSpPr>
                <a:spLocks noChangeShapeType="1"/>
              </p:cNvSpPr>
              <p:nvPr/>
            </p:nvSpPr>
            <p:spPr bwMode="auto">
              <a:xfrm>
                <a:off x="2168" y="2193"/>
                <a:ext cx="0" cy="75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lIns="90000" tIns="46800" rIns="90000" bIns="46800"/>
              <a:lstStyle/>
              <a:p>
                <a:endParaRPr lang="en-US"/>
              </a:p>
            </p:txBody>
          </p:sp>
          <p:sp>
            <p:nvSpPr>
              <p:cNvPr id="316502" name="Rectangle 72"/>
              <p:cNvSpPr>
                <a:spLocks noChangeArrowheads="1"/>
              </p:cNvSpPr>
              <p:nvPr/>
            </p:nvSpPr>
            <p:spPr bwMode="auto">
              <a:xfrm>
                <a:off x="2004" y="2215"/>
                <a:ext cx="366" cy="26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90000" tIns="46800" rIns="90000" bIns="46800">
                <a:spAutoFit/>
              </a:bodyPr>
              <a:lstStyle/>
              <a:p>
                <a:pPr algn="ctr">
                  <a:lnSpc>
                    <a:spcPct val="105000"/>
                  </a:lnSpc>
                </a:pPr>
                <a:r>
                  <a:rPr lang="en-GB" sz="2000" b="1">
                    <a:solidFill>
                      <a:srgbClr val="000000"/>
                    </a:solidFill>
                    <a:latin typeface="Times New Roman" pitchFamily="18" charset="0"/>
                  </a:rPr>
                  <a:t>400</a:t>
                </a:r>
                <a:endParaRPr lang="en-US" sz="2000" b="1" baseline="-2500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sp>
          <p:nvSpPr>
            <p:cNvPr id="316500" name="Line 73"/>
            <p:cNvSpPr>
              <a:spLocks noChangeShapeType="1"/>
            </p:cNvSpPr>
            <p:nvPr/>
          </p:nvSpPr>
          <p:spPr bwMode="auto">
            <a:xfrm>
              <a:off x="1585" y="2098"/>
              <a:ext cx="0" cy="75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</p:grpSp>
      <p:grpSp>
        <p:nvGrpSpPr>
          <p:cNvPr id="13" name="Group 24"/>
          <p:cNvGrpSpPr>
            <a:grpSpLocks/>
          </p:cNvGrpSpPr>
          <p:nvPr/>
        </p:nvGrpSpPr>
        <p:grpSpPr bwMode="auto">
          <a:xfrm>
            <a:off x="1885950" y="2936875"/>
            <a:ext cx="812800" cy="119063"/>
            <a:chOff x="1826" y="1782"/>
            <a:chExt cx="512" cy="75"/>
          </a:xfrm>
        </p:grpSpPr>
        <p:sp>
          <p:nvSpPr>
            <p:cNvPr id="316489" name="Line 25"/>
            <p:cNvSpPr>
              <a:spLocks noChangeShapeType="1"/>
            </p:cNvSpPr>
            <p:nvPr/>
          </p:nvSpPr>
          <p:spPr bwMode="auto">
            <a:xfrm>
              <a:off x="1891" y="1821"/>
              <a:ext cx="447" cy="0"/>
            </a:xfrm>
            <a:prstGeom prst="line">
              <a:avLst/>
            </a:prstGeom>
            <a:noFill/>
            <a:ln w="38100">
              <a:solidFill>
                <a:srgbClr val="00CC00"/>
              </a:solidFill>
              <a:round/>
              <a:headEnd/>
              <a:tailEnd type="stealth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19" name="Oval 26"/>
            <p:cNvSpPr>
              <a:spLocks noChangeAspect="1" noChangeArrowheads="1"/>
            </p:cNvSpPr>
            <p:nvPr/>
          </p:nvSpPr>
          <p:spPr bwMode="auto">
            <a:xfrm>
              <a:off x="1826" y="1782"/>
              <a:ext cx="75" cy="75"/>
            </a:xfrm>
            <a:prstGeom prst="ellipse">
              <a:avLst/>
            </a:prstGeom>
            <a:solidFill>
              <a:srgbClr val="000066"/>
            </a:solidFill>
            <a:ln w="9525" algn="ctr">
              <a:solidFill>
                <a:srgbClr val="000066"/>
              </a:solidFill>
              <a:round/>
              <a:headEnd/>
              <a:tailEnd/>
            </a:ln>
          </p:spPr>
          <p:txBody>
            <a:bodyPr wrap="none" lIns="90000" tIns="46800" rIns="90000" bIns="46800" anchor="ctr"/>
            <a:lstStyle/>
            <a:p>
              <a:pPr>
                <a:lnSpc>
                  <a:spcPct val="110000"/>
                </a:lnSpc>
              </a:pPr>
              <a:endParaRPr lang="en-ZA"/>
            </a:p>
          </p:txBody>
        </p:sp>
      </p:grpSp>
      <p:sp>
        <p:nvSpPr>
          <p:cNvPr id="316490" name="Oval 74"/>
          <p:cNvSpPr>
            <a:spLocks noChangeAspect="1" noChangeArrowheads="1"/>
          </p:cNvSpPr>
          <p:nvPr/>
        </p:nvSpPr>
        <p:spPr bwMode="auto">
          <a:xfrm>
            <a:off x="5491163" y="5692775"/>
            <a:ext cx="93662" cy="93663"/>
          </a:xfrm>
          <a:prstGeom prst="ellipse">
            <a:avLst/>
          </a:prstGeom>
          <a:solidFill>
            <a:srgbClr val="3366FF"/>
          </a:solidFill>
          <a:ln w="9525" algn="ctr">
            <a:solidFill>
              <a:srgbClr val="3366FF"/>
            </a:solidFill>
            <a:round/>
            <a:headEnd/>
            <a:tailEnd/>
          </a:ln>
        </p:spPr>
        <p:txBody>
          <a:bodyPr wrap="none" lIns="90000" tIns="46800" rIns="90000" bIns="46800" anchor="ctr"/>
          <a:lstStyle/>
          <a:p>
            <a:pPr>
              <a:lnSpc>
                <a:spcPct val="110000"/>
              </a:lnSpc>
            </a:pPr>
            <a:endParaRPr lang="en-ZA"/>
          </a:p>
        </p:txBody>
      </p:sp>
      <p:grpSp>
        <p:nvGrpSpPr>
          <p:cNvPr id="14" name="Group 15"/>
          <p:cNvGrpSpPr>
            <a:grpSpLocks/>
          </p:cNvGrpSpPr>
          <p:nvPr/>
        </p:nvGrpSpPr>
        <p:grpSpPr bwMode="auto">
          <a:xfrm>
            <a:off x="2725738" y="2936875"/>
            <a:ext cx="812800" cy="119063"/>
            <a:chOff x="1826" y="1782"/>
            <a:chExt cx="512" cy="75"/>
          </a:xfrm>
        </p:grpSpPr>
        <p:sp>
          <p:nvSpPr>
            <p:cNvPr id="316487" name="Line 16"/>
            <p:cNvSpPr>
              <a:spLocks noChangeShapeType="1"/>
            </p:cNvSpPr>
            <p:nvPr/>
          </p:nvSpPr>
          <p:spPr bwMode="auto">
            <a:xfrm>
              <a:off x="1891" y="1821"/>
              <a:ext cx="447" cy="0"/>
            </a:xfrm>
            <a:prstGeom prst="line">
              <a:avLst/>
            </a:prstGeom>
            <a:noFill/>
            <a:ln w="38100">
              <a:solidFill>
                <a:srgbClr val="00CC00"/>
              </a:solidFill>
              <a:round/>
              <a:headEnd/>
              <a:tailEnd type="stealth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316488" name="Oval 17"/>
            <p:cNvSpPr>
              <a:spLocks noChangeAspect="1" noChangeArrowheads="1"/>
            </p:cNvSpPr>
            <p:nvPr/>
          </p:nvSpPr>
          <p:spPr bwMode="auto">
            <a:xfrm>
              <a:off x="1826" y="1782"/>
              <a:ext cx="75" cy="75"/>
            </a:xfrm>
            <a:prstGeom prst="ellipse">
              <a:avLst/>
            </a:prstGeom>
            <a:solidFill>
              <a:srgbClr val="000066"/>
            </a:solidFill>
            <a:ln w="9525" algn="ctr">
              <a:solidFill>
                <a:srgbClr val="000066"/>
              </a:solidFill>
              <a:round/>
              <a:headEnd/>
              <a:tailEnd/>
            </a:ln>
          </p:spPr>
          <p:txBody>
            <a:bodyPr wrap="none" lIns="90000" tIns="46800" rIns="90000" bIns="46800" anchor="ctr"/>
            <a:lstStyle/>
            <a:p>
              <a:pPr>
                <a:lnSpc>
                  <a:spcPct val="110000"/>
                </a:lnSpc>
              </a:pPr>
              <a:endParaRPr lang="en-ZA"/>
            </a:p>
          </p:txBody>
        </p:sp>
      </p:grpSp>
      <p:sp>
        <p:nvSpPr>
          <p:cNvPr id="316491" name="Oval 75"/>
          <p:cNvSpPr>
            <a:spLocks noChangeAspect="1" noChangeArrowheads="1"/>
          </p:cNvSpPr>
          <p:nvPr/>
        </p:nvSpPr>
        <p:spPr bwMode="auto">
          <a:xfrm>
            <a:off x="5840413" y="5476875"/>
            <a:ext cx="93662" cy="93663"/>
          </a:xfrm>
          <a:prstGeom prst="ellipse">
            <a:avLst/>
          </a:prstGeom>
          <a:solidFill>
            <a:srgbClr val="3366FF"/>
          </a:solidFill>
          <a:ln w="9525" algn="ctr">
            <a:solidFill>
              <a:srgbClr val="3366FF"/>
            </a:solidFill>
            <a:round/>
            <a:headEnd/>
            <a:tailEnd/>
          </a:ln>
        </p:spPr>
        <p:txBody>
          <a:bodyPr wrap="none" lIns="90000" tIns="46800" rIns="90000" bIns="46800" anchor="ctr"/>
          <a:lstStyle/>
          <a:p>
            <a:pPr>
              <a:lnSpc>
                <a:spcPct val="110000"/>
              </a:lnSpc>
            </a:pPr>
            <a:endParaRPr lang="en-ZA"/>
          </a:p>
        </p:txBody>
      </p:sp>
      <p:grpSp>
        <p:nvGrpSpPr>
          <p:cNvPr id="316498" name="Group 82"/>
          <p:cNvGrpSpPr>
            <a:grpSpLocks/>
          </p:cNvGrpSpPr>
          <p:nvPr/>
        </p:nvGrpSpPr>
        <p:grpSpPr bwMode="auto">
          <a:xfrm>
            <a:off x="3921125" y="2936875"/>
            <a:ext cx="349250" cy="119063"/>
            <a:chOff x="2470" y="1850"/>
            <a:chExt cx="220" cy="75"/>
          </a:xfrm>
        </p:grpSpPr>
        <p:sp>
          <p:nvSpPr>
            <p:cNvPr id="316485" name="Line 20"/>
            <p:cNvSpPr>
              <a:spLocks noChangeShapeType="1"/>
            </p:cNvSpPr>
            <p:nvPr/>
          </p:nvSpPr>
          <p:spPr bwMode="auto">
            <a:xfrm>
              <a:off x="2535" y="1889"/>
              <a:ext cx="155" cy="0"/>
            </a:xfrm>
            <a:prstGeom prst="line">
              <a:avLst/>
            </a:prstGeom>
            <a:noFill/>
            <a:ln w="38100">
              <a:solidFill>
                <a:srgbClr val="00CC00"/>
              </a:solidFill>
              <a:round/>
              <a:headEnd/>
              <a:tailEnd type="stealth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316486" name="Oval 21"/>
            <p:cNvSpPr>
              <a:spLocks noChangeAspect="1" noChangeArrowheads="1"/>
            </p:cNvSpPr>
            <p:nvPr/>
          </p:nvSpPr>
          <p:spPr bwMode="auto">
            <a:xfrm>
              <a:off x="2470" y="1850"/>
              <a:ext cx="75" cy="75"/>
            </a:xfrm>
            <a:prstGeom prst="ellipse">
              <a:avLst/>
            </a:prstGeom>
            <a:solidFill>
              <a:srgbClr val="000066"/>
            </a:solidFill>
            <a:ln w="9525" algn="ctr">
              <a:solidFill>
                <a:srgbClr val="000066"/>
              </a:solidFill>
              <a:round/>
              <a:headEnd/>
              <a:tailEnd/>
            </a:ln>
          </p:spPr>
          <p:txBody>
            <a:bodyPr wrap="none" lIns="90000" tIns="46800" rIns="90000" bIns="46800" anchor="ctr"/>
            <a:lstStyle/>
            <a:p>
              <a:pPr>
                <a:lnSpc>
                  <a:spcPct val="110000"/>
                </a:lnSpc>
              </a:pPr>
              <a:endParaRPr lang="en-ZA"/>
            </a:p>
          </p:txBody>
        </p:sp>
      </p:grpSp>
      <p:sp>
        <p:nvSpPr>
          <p:cNvPr id="316492" name="Oval 76"/>
          <p:cNvSpPr>
            <a:spLocks noChangeAspect="1" noChangeArrowheads="1"/>
          </p:cNvSpPr>
          <p:nvPr/>
        </p:nvSpPr>
        <p:spPr bwMode="auto">
          <a:xfrm>
            <a:off x="6526213" y="5191125"/>
            <a:ext cx="93662" cy="93663"/>
          </a:xfrm>
          <a:prstGeom prst="ellipse">
            <a:avLst/>
          </a:prstGeom>
          <a:solidFill>
            <a:srgbClr val="3366FF"/>
          </a:solidFill>
          <a:ln w="9525" algn="ctr">
            <a:solidFill>
              <a:srgbClr val="3366FF"/>
            </a:solidFill>
            <a:round/>
            <a:headEnd/>
            <a:tailEnd/>
          </a:ln>
        </p:spPr>
        <p:txBody>
          <a:bodyPr wrap="none" lIns="90000" tIns="46800" rIns="90000" bIns="46800" anchor="ctr"/>
          <a:lstStyle/>
          <a:p>
            <a:pPr>
              <a:lnSpc>
                <a:spcPct val="110000"/>
              </a:lnSpc>
            </a:pPr>
            <a:endParaRPr lang="en-ZA"/>
          </a:p>
        </p:txBody>
      </p:sp>
      <p:grpSp>
        <p:nvGrpSpPr>
          <p:cNvPr id="316508" name="Group 92"/>
          <p:cNvGrpSpPr>
            <a:grpSpLocks/>
          </p:cNvGrpSpPr>
          <p:nvPr/>
        </p:nvGrpSpPr>
        <p:grpSpPr bwMode="auto">
          <a:xfrm>
            <a:off x="4276725" y="2936875"/>
            <a:ext cx="349250" cy="119063"/>
            <a:chOff x="2694" y="1850"/>
            <a:chExt cx="220" cy="75"/>
          </a:xfrm>
        </p:grpSpPr>
        <p:sp>
          <p:nvSpPr>
            <p:cNvPr id="316483" name="Line 22"/>
            <p:cNvSpPr>
              <a:spLocks noChangeShapeType="1"/>
            </p:cNvSpPr>
            <p:nvPr/>
          </p:nvSpPr>
          <p:spPr bwMode="auto">
            <a:xfrm>
              <a:off x="2759" y="1889"/>
              <a:ext cx="155" cy="0"/>
            </a:xfrm>
            <a:prstGeom prst="line">
              <a:avLst/>
            </a:prstGeom>
            <a:noFill/>
            <a:ln w="38100">
              <a:solidFill>
                <a:srgbClr val="00CC00"/>
              </a:solidFill>
              <a:round/>
              <a:headEnd/>
              <a:tailEnd type="stealth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316484" name="Oval 23"/>
            <p:cNvSpPr>
              <a:spLocks noChangeAspect="1" noChangeArrowheads="1"/>
            </p:cNvSpPr>
            <p:nvPr/>
          </p:nvSpPr>
          <p:spPr bwMode="auto">
            <a:xfrm>
              <a:off x="2694" y="1850"/>
              <a:ext cx="75" cy="75"/>
            </a:xfrm>
            <a:prstGeom prst="ellipse">
              <a:avLst/>
            </a:prstGeom>
            <a:solidFill>
              <a:srgbClr val="000066"/>
            </a:solidFill>
            <a:ln w="9525" algn="ctr">
              <a:solidFill>
                <a:srgbClr val="000066"/>
              </a:solidFill>
              <a:round/>
              <a:headEnd/>
              <a:tailEnd/>
            </a:ln>
          </p:spPr>
          <p:txBody>
            <a:bodyPr wrap="none" lIns="90000" tIns="46800" rIns="90000" bIns="46800" anchor="ctr"/>
            <a:lstStyle/>
            <a:p>
              <a:pPr>
                <a:lnSpc>
                  <a:spcPct val="110000"/>
                </a:lnSpc>
              </a:pPr>
              <a:endParaRPr lang="en-ZA"/>
            </a:p>
          </p:txBody>
        </p:sp>
      </p:grpSp>
      <p:sp>
        <p:nvSpPr>
          <p:cNvPr id="316493" name="Oval 77"/>
          <p:cNvSpPr>
            <a:spLocks noChangeAspect="1" noChangeArrowheads="1"/>
          </p:cNvSpPr>
          <p:nvPr/>
        </p:nvSpPr>
        <p:spPr bwMode="auto">
          <a:xfrm>
            <a:off x="6856413" y="5102225"/>
            <a:ext cx="93662" cy="93663"/>
          </a:xfrm>
          <a:prstGeom prst="ellipse">
            <a:avLst/>
          </a:prstGeom>
          <a:solidFill>
            <a:srgbClr val="3366FF"/>
          </a:solidFill>
          <a:ln w="9525" algn="ctr">
            <a:solidFill>
              <a:srgbClr val="3366FF"/>
            </a:solidFill>
            <a:round/>
            <a:headEnd/>
            <a:tailEnd/>
          </a:ln>
        </p:spPr>
        <p:txBody>
          <a:bodyPr wrap="none" lIns="90000" tIns="46800" rIns="90000" bIns="46800" anchor="ctr"/>
          <a:lstStyle/>
          <a:p>
            <a:pPr>
              <a:lnSpc>
                <a:spcPct val="110000"/>
              </a:lnSpc>
            </a:pPr>
            <a:endParaRPr lang="en-ZA"/>
          </a:p>
        </p:txBody>
      </p:sp>
      <p:grpSp>
        <p:nvGrpSpPr>
          <p:cNvPr id="316421" name="Group 5"/>
          <p:cNvGrpSpPr>
            <a:grpSpLocks/>
          </p:cNvGrpSpPr>
          <p:nvPr/>
        </p:nvGrpSpPr>
        <p:grpSpPr bwMode="auto">
          <a:xfrm>
            <a:off x="4654550" y="2936875"/>
            <a:ext cx="1182688" cy="119063"/>
            <a:chOff x="3041" y="1782"/>
            <a:chExt cx="745" cy="75"/>
          </a:xfrm>
        </p:grpSpPr>
        <p:sp>
          <p:nvSpPr>
            <p:cNvPr id="316481" name="Line 6"/>
            <p:cNvSpPr>
              <a:spLocks noChangeShapeType="1"/>
            </p:cNvSpPr>
            <p:nvPr/>
          </p:nvSpPr>
          <p:spPr bwMode="auto">
            <a:xfrm>
              <a:off x="3106" y="1821"/>
              <a:ext cx="680" cy="0"/>
            </a:xfrm>
            <a:prstGeom prst="line">
              <a:avLst/>
            </a:prstGeom>
            <a:noFill/>
            <a:ln w="38100">
              <a:solidFill>
                <a:srgbClr val="00CC00"/>
              </a:solidFill>
              <a:round/>
              <a:headEnd/>
              <a:tailEnd type="stealth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316482" name="Oval 7"/>
            <p:cNvSpPr>
              <a:spLocks noChangeAspect="1" noChangeArrowheads="1"/>
            </p:cNvSpPr>
            <p:nvPr/>
          </p:nvSpPr>
          <p:spPr bwMode="auto">
            <a:xfrm>
              <a:off x="3041" y="1782"/>
              <a:ext cx="75" cy="75"/>
            </a:xfrm>
            <a:prstGeom prst="ellipse">
              <a:avLst/>
            </a:prstGeom>
            <a:solidFill>
              <a:srgbClr val="000066"/>
            </a:solidFill>
            <a:ln w="9525" algn="ctr">
              <a:solidFill>
                <a:srgbClr val="000066"/>
              </a:solidFill>
              <a:round/>
              <a:headEnd/>
              <a:tailEnd/>
            </a:ln>
          </p:spPr>
          <p:txBody>
            <a:bodyPr wrap="none" lIns="90000" tIns="46800" rIns="90000" bIns="46800" anchor="ctr"/>
            <a:lstStyle/>
            <a:p>
              <a:pPr>
                <a:lnSpc>
                  <a:spcPct val="110000"/>
                </a:lnSpc>
              </a:pPr>
              <a:endParaRPr lang="en-ZA"/>
            </a:p>
          </p:txBody>
        </p:sp>
      </p:grpSp>
      <p:sp>
        <p:nvSpPr>
          <p:cNvPr id="316494" name="Oval 78"/>
          <p:cNvSpPr>
            <a:spLocks noChangeAspect="1" noChangeArrowheads="1"/>
          </p:cNvSpPr>
          <p:nvPr/>
        </p:nvSpPr>
        <p:spPr bwMode="auto">
          <a:xfrm>
            <a:off x="7205663" y="5013325"/>
            <a:ext cx="93662" cy="93663"/>
          </a:xfrm>
          <a:prstGeom prst="ellipse">
            <a:avLst/>
          </a:prstGeom>
          <a:solidFill>
            <a:srgbClr val="3366FF"/>
          </a:solidFill>
          <a:ln w="9525" algn="ctr">
            <a:solidFill>
              <a:srgbClr val="3366FF"/>
            </a:solidFill>
            <a:round/>
            <a:headEnd/>
            <a:tailEnd/>
          </a:ln>
        </p:spPr>
        <p:txBody>
          <a:bodyPr wrap="none" lIns="90000" tIns="46800" rIns="90000" bIns="46800" anchor="ctr"/>
          <a:lstStyle/>
          <a:p>
            <a:pPr>
              <a:lnSpc>
                <a:spcPct val="110000"/>
              </a:lnSpc>
            </a:pPr>
            <a:endParaRPr lang="en-ZA"/>
          </a:p>
        </p:txBody>
      </p:sp>
      <p:grpSp>
        <p:nvGrpSpPr>
          <p:cNvPr id="15" name="Group 30"/>
          <p:cNvGrpSpPr>
            <a:grpSpLocks/>
          </p:cNvGrpSpPr>
          <p:nvPr/>
        </p:nvGrpSpPr>
        <p:grpSpPr bwMode="auto">
          <a:xfrm>
            <a:off x="5859463" y="2936875"/>
            <a:ext cx="1182687" cy="119063"/>
            <a:chOff x="3041" y="1782"/>
            <a:chExt cx="745" cy="75"/>
          </a:xfrm>
        </p:grpSpPr>
        <p:sp>
          <p:nvSpPr>
            <p:cNvPr id="316479" name="Line 31"/>
            <p:cNvSpPr>
              <a:spLocks noChangeShapeType="1"/>
            </p:cNvSpPr>
            <p:nvPr/>
          </p:nvSpPr>
          <p:spPr bwMode="auto">
            <a:xfrm>
              <a:off x="3106" y="1821"/>
              <a:ext cx="680" cy="0"/>
            </a:xfrm>
            <a:prstGeom prst="line">
              <a:avLst/>
            </a:prstGeom>
            <a:noFill/>
            <a:ln w="38100">
              <a:solidFill>
                <a:srgbClr val="00CC00"/>
              </a:solidFill>
              <a:round/>
              <a:headEnd/>
              <a:tailEnd type="stealth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316480" name="Oval 32"/>
            <p:cNvSpPr>
              <a:spLocks noChangeAspect="1" noChangeArrowheads="1"/>
            </p:cNvSpPr>
            <p:nvPr/>
          </p:nvSpPr>
          <p:spPr bwMode="auto">
            <a:xfrm>
              <a:off x="3041" y="1782"/>
              <a:ext cx="75" cy="75"/>
            </a:xfrm>
            <a:prstGeom prst="ellipse">
              <a:avLst/>
            </a:prstGeom>
            <a:solidFill>
              <a:srgbClr val="000066"/>
            </a:solidFill>
            <a:ln w="9525" algn="ctr">
              <a:solidFill>
                <a:srgbClr val="000066"/>
              </a:solidFill>
              <a:round/>
              <a:headEnd/>
              <a:tailEnd/>
            </a:ln>
          </p:spPr>
          <p:txBody>
            <a:bodyPr wrap="none" lIns="90000" tIns="46800" rIns="90000" bIns="46800" anchor="ctr"/>
            <a:lstStyle/>
            <a:p>
              <a:pPr>
                <a:lnSpc>
                  <a:spcPct val="110000"/>
                </a:lnSpc>
              </a:pPr>
              <a:endParaRPr lang="en-ZA"/>
            </a:p>
          </p:txBody>
        </p:sp>
      </p:grpSp>
      <p:sp>
        <p:nvSpPr>
          <p:cNvPr id="316495" name="Oval 79"/>
          <p:cNvSpPr>
            <a:spLocks noChangeAspect="1" noChangeArrowheads="1"/>
          </p:cNvSpPr>
          <p:nvPr/>
        </p:nvSpPr>
        <p:spPr bwMode="auto">
          <a:xfrm>
            <a:off x="7548563" y="4714875"/>
            <a:ext cx="93662" cy="93663"/>
          </a:xfrm>
          <a:prstGeom prst="ellipse">
            <a:avLst/>
          </a:prstGeom>
          <a:solidFill>
            <a:srgbClr val="3366FF"/>
          </a:solidFill>
          <a:ln w="9525" algn="ctr">
            <a:solidFill>
              <a:srgbClr val="3366FF"/>
            </a:solidFill>
            <a:round/>
            <a:headEnd/>
            <a:tailEnd/>
          </a:ln>
        </p:spPr>
        <p:txBody>
          <a:bodyPr wrap="none" lIns="90000" tIns="46800" rIns="90000" bIns="46800" anchor="ctr"/>
          <a:lstStyle/>
          <a:p>
            <a:pPr>
              <a:lnSpc>
                <a:spcPct val="110000"/>
              </a:lnSpc>
            </a:pPr>
            <a:endParaRPr lang="en-ZA"/>
          </a:p>
        </p:txBody>
      </p:sp>
      <p:grpSp>
        <p:nvGrpSpPr>
          <p:cNvPr id="16" name="Group 33"/>
          <p:cNvGrpSpPr>
            <a:grpSpLocks/>
          </p:cNvGrpSpPr>
          <p:nvPr/>
        </p:nvGrpSpPr>
        <p:grpSpPr bwMode="auto">
          <a:xfrm>
            <a:off x="7053263" y="2936875"/>
            <a:ext cx="1182687" cy="119063"/>
            <a:chOff x="3041" y="1782"/>
            <a:chExt cx="745" cy="75"/>
          </a:xfrm>
        </p:grpSpPr>
        <p:sp>
          <p:nvSpPr>
            <p:cNvPr id="316477" name="Line 34"/>
            <p:cNvSpPr>
              <a:spLocks noChangeShapeType="1"/>
            </p:cNvSpPr>
            <p:nvPr/>
          </p:nvSpPr>
          <p:spPr bwMode="auto">
            <a:xfrm>
              <a:off x="3106" y="1821"/>
              <a:ext cx="680" cy="0"/>
            </a:xfrm>
            <a:prstGeom prst="line">
              <a:avLst/>
            </a:prstGeom>
            <a:noFill/>
            <a:ln w="38100">
              <a:solidFill>
                <a:srgbClr val="00CC00"/>
              </a:solidFill>
              <a:round/>
              <a:headEnd/>
              <a:tailEnd type="stealth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316478" name="Oval 35"/>
            <p:cNvSpPr>
              <a:spLocks noChangeAspect="1" noChangeArrowheads="1"/>
            </p:cNvSpPr>
            <p:nvPr/>
          </p:nvSpPr>
          <p:spPr bwMode="auto">
            <a:xfrm>
              <a:off x="3041" y="1782"/>
              <a:ext cx="75" cy="75"/>
            </a:xfrm>
            <a:prstGeom prst="ellipse">
              <a:avLst/>
            </a:prstGeom>
            <a:solidFill>
              <a:srgbClr val="000066"/>
            </a:solidFill>
            <a:ln w="9525" algn="ctr">
              <a:solidFill>
                <a:srgbClr val="000066"/>
              </a:solidFill>
              <a:round/>
              <a:headEnd/>
              <a:tailEnd/>
            </a:ln>
          </p:spPr>
          <p:txBody>
            <a:bodyPr wrap="none" lIns="90000" tIns="46800" rIns="90000" bIns="46800" anchor="ctr"/>
            <a:lstStyle/>
            <a:p>
              <a:pPr>
                <a:lnSpc>
                  <a:spcPct val="110000"/>
                </a:lnSpc>
              </a:pPr>
              <a:endParaRPr lang="en-ZA"/>
            </a:p>
          </p:txBody>
        </p:sp>
      </p:grpSp>
      <p:sp>
        <p:nvSpPr>
          <p:cNvPr id="316496" name="Oval 80"/>
          <p:cNvSpPr>
            <a:spLocks noChangeAspect="1" noChangeArrowheads="1"/>
          </p:cNvSpPr>
          <p:nvPr/>
        </p:nvSpPr>
        <p:spPr bwMode="auto">
          <a:xfrm>
            <a:off x="7897813" y="4397375"/>
            <a:ext cx="93662" cy="93663"/>
          </a:xfrm>
          <a:prstGeom prst="ellipse">
            <a:avLst/>
          </a:prstGeom>
          <a:solidFill>
            <a:srgbClr val="3366FF"/>
          </a:solidFill>
          <a:ln w="9525" algn="ctr">
            <a:solidFill>
              <a:srgbClr val="3366FF"/>
            </a:solidFill>
            <a:round/>
            <a:headEnd/>
            <a:tailEnd/>
          </a:ln>
        </p:spPr>
        <p:txBody>
          <a:bodyPr wrap="none" lIns="90000" tIns="46800" rIns="90000" bIns="46800" anchor="ctr"/>
          <a:lstStyle/>
          <a:p>
            <a:pPr>
              <a:lnSpc>
                <a:spcPct val="110000"/>
              </a:lnSpc>
            </a:pPr>
            <a:endParaRPr lang="en-ZA"/>
          </a:p>
        </p:txBody>
      </p:sp>
      <p:sp>
        <p:nvSpPr>
          <p:cNvPr id="17" name="Oval 9"/>
          <p:cNvSpPr>
            <a:spLocks noChangeAspect="1" noChangeArrowheads="1"/>
          </p:cNvSpPr>
          <p:nvPr/>
        </p:nvSpPr>
        <p:spPr bwMode="auto">
          <a:xfrm>
            <a:off x="8267700" y="2936875"/>
            <a:ext cx="119063" cy="119063"/>
          </a:xfrm>
          <a:prstGeom prst="ellipse">
            <a:avLst/>
          </a:prstGeom>
          <a:solidFill>
            <a:srgbClr val="000066"/>
          </a:solidFill>
          <a:ln w="9525" algn="ctr">
            <a:solidFill>
              <a:srgbClr val="000066"/>
            </a:solidFill>
            <a:round/>
            <a:headEnd/>
            <a:tailEnd/>
          </a:ln>
        </p:spPr>
        <p:txBody>
          <a:bodyPr wrap="none" lIns="90000" tIns="46800" rIns="90000" bIns="46800" anchor="ctr"/>
          <a:lstStyle/>
          <a:p>
            <a:pPr>
              <a:lnSpc>
                <a:spcPct val="110000"/>
              </a:lnSpc>
            </a:pPr>
            <a:endParaRPr lang="en-ZA"/>
          </a:p>
        </p:txBody>
      </p:sp>
      <p:sp>
        <p:nvSpPr>
          <p:cNvPr id="316514" name="Oval 98"/>
          <p:cNvSpPr>
            <a:spLocks noChangeAspect="1" noChangeArrowheads="1"/>
          </p:cNvSpPr>
          <p:nvPr/>
        </p:nvSpPr>
        <p:spPr bwMode="auto">
          <a:xfrm>
            <a:off x="8240713" y="4073525"/>
            <a:ext cx="93662" cy="93663"/>
          </a:xfrm>
          <a:prstGeom prst="ellipse">
            <a:avLst/>
          </a:prstGeom>
          <a:solidFill>
            <a:srgbClr val="3366FF"/>
          </a:solidFill>
          <a:ln w="9525" algn="ctr">
            <a:solidFill>
              <a:srgbClr val="3366FF"/>
            </a:solidFill>
            <a:round/>
            <a:headEnd/>
            <a:tailEnd/>
          </a:ln>
        </p:spPr>
        <p:txBody>
          <a:bodyPr wrap="none" lIns="90000" tIns="46800" rIns="90000" bIns="46800" anchor="ctr"/>
          <a:lstStyle/>
          <a:p>
            <a:pPr>
              <a:lnSpc>
                <a:spcPct val="110000"/>
              </a:lnSpc>
            </a:pPr>
            <a:endParaRPr lang="en-ZA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2" presetID="22" presetClass="entr" presetSubtype="8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7" presetID="22" presetClass="entr" presetSubtype="8" fill="hold" nodeType="with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2" presetID="22" presetClass="entr" presetSubtype="8" fill="hold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2000"/>
                                        <p:tgtEl>
                                          <p:spTgt spid="3164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8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7" presetID="22" presetClass="entr" presetSubtype="8" fill="hold" nodeType="withEffect">
                                  <p:stCondLst>
                                    <p:cond delay="8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2000"/>
                                        <p:tgtEl>
                                          <p:spTgt spid="3164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grpId="0" nodeType="withEffect">
                                  <p:stCondLst>
                                    <p:cond delay="100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2" presetID="22" presetClass="entr" presetSubtype="8" fill="hold" nodeType="withEffect">
                                  <p:stCondLst>
                                    <p:cond delay="10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2000"/>
                                        <p:tgtEl>
                                          <p:spTgt spid="316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12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7" presetID="22" presetClass="entr" presetSubtype="8" fill="hold" nodeType="withEffect">
                                  <p:stCondLst>
                                    <p:cond delay="12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2000"/>
                                        <p:tgtEl>
                                          <p:spTgt spid="3164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grpId="0" nodeType="withEffect">
                                  <p:stCondLst>
                                    <p:cond delay="140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2" presetID="22" presetClass="entr" presetSubtype="8" fill="hold" nodeType="withEffect">
                                  <p:stCondLst>
                                    <p:cond delay="1400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160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7" presetID="22" presetClass="entr" presetSubtype="8" fill="hold" nodeType="withEffect">
                                  <p:stCondLst>
                                    <p:cond delay="161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" presetClass="entr" presetSubtype="0" fill="hold" grpId="0" nodeType="withEffect">
                                  <p:stCondLst>
                                    <p:cond delay="180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5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2" presetID="1" presetClass="entr" presetSubtype="0" fill="hold" grpId="0" nodeType="withEffect">
                                  <p:stCondLst>
                                    <p:cond delay="180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8" dur="2000"/>
                                        <p:tgtEl>
                                          <p:spTgt spid="316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xit" presetSubtype="0" fill="hold" grpId="1" nodeType="with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0" dur="1000"/>
                                        <p:tgtEl>
                                          <p:spTgt spid="3164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6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0" presetClass="exit" presetSubtype="0" fill="hold" grpId="1" nodeType="with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3" dur="1000"/>
                                        <p:tgtEl>
                                          <p:spTgt spid="3164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6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0" presetClass="exit" presetSubtype="0" fill="hold" grpId="1" nodeType="with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6" dur="1000"/>
                                        <p:tgtEl>
                                          <p:spTgt spid="3164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6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0" presetClass="exit" presetSubtype="0" fill="hold" grpId="1" nodeType="with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0" presetClass="exit" presetSubtype="0" fill="hold" grpId="1" nodeType="with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2" dur="1000"/>
                                        <p:tgtEl>
                                          <p:spTgt spid="3164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6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0" presetClass="exit" presetSubtype="0" fill="hold" grpId="1" nodeType="with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5" dur="1000"/>
                                        <p:tgtEl>
                                          <p:spTgt spid="3164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6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0" presetClass="exit" presetSubtype="0" fill="hold" grpId="1" nodeType="with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8" dur="1000"/>
                                        <p:tgtEl>
                                          <p:spTgt spid="3164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6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0" presetClass="exit" presetSubtype="0" fill="hold" grpId="1" nodeType="with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1" dur="1000"/>
                                        <p:tgtEl>
                                          <p:spTgt spid="3164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6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0" presetClass="exit" presetSubtype="0" fill="hold" grpId="1" nodeType="with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4" dur="1000"/>
                                        <p:tgtEl>
                                          <p:spTgt spid="3164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6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10" presetClass="exit" presetSubtype="0" fill="hold" grpId="1" nodeType="with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7" dur="1000"/>
                                        <p:tgtEl>
                                          <p:spTgt spid="3165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6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6418" grpId="0" animBg="1"/>
      <p:bldP spid="2" grpId="0" animBg="1"/>
      <p:bldP spid="2" grpId="1" animBg="1"/>
      <p:bldP spid="316467" grpId="0" animBg="1"/>
      <p:bldP spid="316467" grpId="1" animBg="1"/>
      <p:bldP spid="316490" grpId="0" animBg="1"/>
      <p:bldP spid="316490" grpId="1" animBg="1"/>
      <p:bldP spid="316491" grpId="0" animBg="1"/>
      <p:bldP spid="316491" grpId="1" animBg="1"/>
      <p:bldP spid="316492" grpId="0" animBg="1"/>
      <p:bldP spid="316492" grpId="1" animBg="1"/>
      <p:bldP spid="316493" grpId="0" animBg="1"/>
      <p:bldP spid="316493" grpId="1" animBg="1"/>
      <p:bldP spid="316494" grpId="0" animBg="1"/>
      <p:bldP spid="316494" grpId="1" animBg="1"/>
      <p:bldP spid="316495" grpId="0" animBg="1"/>
      <p:bldP spid="316495" grpId="1" animBg="1"/>
      <p:bldP spid="316496" grpId="0" animBg="1"/>
      <p:bldP spid="316496" grpId="1" animBg="1"/>
      <p:bldP spid="17" grpId="0" animBg="1"/>
      <p:bldP spid="316514" grpId="0" animBg="1"/>
      <p:bldP spid="316514" grpId="1" animBg="1"/>
    </p:bldLst>
  </p:timing>
</p:sld>
</file>

<file path=ppt/theme/theme1.xml><?xml version="1.0" encoding="utf-8"?>
<a:theme xmlns:a="http://schemas.openxmlformats.org/drawingml/2006/main" name="1_PHY110W">
  <a:themeElements>
    <a:clrScheme name="1_PHY110W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PHY110W">
      <a:majorFont>
        <a:latin typeface="Arial Rounded MT Bold"/>
        <a:ea typeface=""/>
        <a:cs typeface="Arial"/>
      </a:majorFont>
      <a:minorFont>
        <a:latin typeface="Arial Rounded MT Bold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PHY110W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HY110W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HY110W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HY110W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HY110W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HY110W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HY110W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HY110W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HY110W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HY110W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HY110W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HY110W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2_PHY110W">
  <a:themeElements>
    <a:clrScheme name="2_PHY110W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PHY110W">
      <a:majorFont>
        <a:latin typeface="Arial Rounded MT Bold"/>
        <a:ea typeface=""/>
        <a:cs typeface=""/>
      </a:majorFont>
      <a:minorFont>
        <a:latin typeface="Arial Rounded MT Bol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_PHY110W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PHY110W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PHY110W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PHY110W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PHY110W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PHY110W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PHY110W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PHY110W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PHY110W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PHY110W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PHY110W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PHY110W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3_PHY110W">
  <a:themeElements>
    <a:clrScheme name="3_PHY110W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3_PHY110W">
      <a:majorFont>
        <a:latin typeface="Arial Rounded MT Bold"/>
        <a:ea typeface=""/>
        <a:cs typeface="Arial"/>
      </a:majorFont>
      <a:minorFont>
        <a:latin typeface="Arial Rounded MT Bold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3_PHY110W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PHY110W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PHY110W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PHY110W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PHY110W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PHY110W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PHY110W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PHY110W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PHY110W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PHY110W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PHY110W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PHY110W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PHY110W</Template>
  <TotalTime>31734</TotalTime>
  <Words>4345</Words>
  <Application>Microsoft Office PowerPoint</Application>
  <PresentationFormat>On-screen Show (4:3)</PresentationFormat>
  <Paragraphs>1065</Paragraphs>
  <Slides>66</Slides>
  <Notes>66</Notes>
  <HiddenSlides>0</HiddenSlides>
  <MMClips>0</MMClips>
  <ScaleCrop>false</ScaleCrop>
  <HeadingPairs>
    <vt:vector size="6" baseType="variant">
      <vt:variant>
        <vt:lpstr>Theme</vt:lpstr>
      </vt:variant>
      <vt:variant>
        <vt:i4>3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66</vt:i4>
      </vt:variant>
    </vt:vector>
  </HeadingPairs>
  <TitlesOfParts>
    <vt:vector size="70" baseType="lpstr">
      <vt:lpstr>1_PHY110W</vt:lpstr>
      <vt:lpstr>2_PHY110W</vt:lpstr>
      <vt:lpstr>3_PHY110W</vt:lpstr>
      <vt:lpstr>Equation</vt:lpstr>
      <vt:lpstr>PHY1012F Kinematics  </vt:lpstr>
      <vt:lpstr>KINEMATICS</vt:lpstr>
      <vt:lpstr>MOTION IN ONE DIMENSION</vt:lpstr>
      <vt:lpstr>MOTION IN ONE DIMENSION</vt:lpstr>
      <vt:lpstr>MOTION IN ONE DIMENSION</vt:lpstr>
      <vt:lpstr>MOTION IN ONE DIMENSION</vt:lpstr>
      <vt:lpstr>PowerPoint Presentation</vt:lpstr>
      <vt:lpstr>POSITION GRAPHS</vt:lpstr>
      <vt:lpstr>POSITION GRAPHS</vt:lpstr>
      <vt:lpstr>INTERPRETING POSITION GRAPHS</vt:lpstr>
      <vt:lpstr>UNIFORM MOTION</vt:lpstr>
      <vt:lpstr>UNIFORM MOTION</vt:lpstr>
      <vt:lpstr>POSITION GRAPHS OF UNIFORM MOTION</vt:lpstr>
      <vt:lpstr>POSITION GRAPHS OF UNIFORM MOTION</vt:lpstr>
      <vt:lpstr>POSITION GRAPHS OF UNIFORM MOTION</vt:lpstr>
      <vt:lpstr>PowerPoint Presentation</vt:lpstr>
      <vt:lpstr>THE MATHEMATICS OF UNIFORM MOTION</vt:lpstr>
      <vt:lpstr>MULTI-REPRESENTATIONAL PROBLEM-SOLVING</vt:lpstr>
      <vt:lpstr>MULTI-REPRESENTATIONAL PROBLEM-SOLVING</vt:lpstr>
      <vt:lpstr>MULTI-REPRESENTATIONAL PROBLEM-SOLVING</vt:lpstr>
      <vt:lpstr>MULTI-REPRESENTATIONAL PROBLEM-SOLVING</vt:lpstr>
      <vt:lpstr>INSTANTANEOUS VELOCITY</vt:lpstr>
      <vt:lpstr>INSTANTANEOUS VELOCITY</vt:lpstr>
      <vt:lpstr>INSTANTANEOUS VELOCITY</vt:lpstr>
      <vt:lpstr>DERIVATIVES</vt:lpstr>
      <vt:lpstr>INSTANTANEOUS VELOCITY</vt:lpstr>
      <vt:lpstr>INSTANTANEOUS VELOCITY</vt:lpstr>
      <vt:lpstr>INSTANTANEOUS VELOCITY</vt:lpstr>
      <vt:lpstr>INSTANTANEOUS VELOCITY</vt:lpstr>
      <vt:lpstr>INSTANTANEOUS vs AVERAGE VELOCITY</vt:lpstr>
      <vt:lpstr>POSITION GRAPHS  VELOCITY GRAPHS</vt:lpstr>
      <vt:lpstr>POSITION GRAPHS  VELOCITY GRAPHS</vt:lpstr>
      <vt:lpstr>POSITION GRAPHS  VELOCITY GRAPHS</vt:lpstr>
      <vt:lpstr>POSITION GRAPHS  VELOCITY GRAPHS</vt:lpstr>
      <vt:lpstr>POSITION GRAPHS  VELOCITY GRAPHS</vt:lpstr>
      <vt:lpstr>POSITION GRAPHS  VELOCITY GRAPHS</vt:lpstr>
      <vt:lpstr>THREE-MINUTE PAPER</vt:lpstr>
      <vt:lpstr>FINDING POSITION FROM VELOCITY</vt:lpstr>
      <vt:lpstr>FINDING POSITION FROM VELOCITY</vt:lpstr>
      <vt:lpstr>FINDING POSITION FROM VELOCITY</vt:lpstr>
      <vt:lpstr>FINDING POSITION FROM VELOCITY</vt:lpstr>
      <vt:lpstr>INTEGRALS</vt:lpstr>
      <vt:lpstr>DIFFERENTIATION AND INTEGRATION FOR DUMMIES</vt:lpstr>
      <vt:lpstr>FINDING POSITION FROM VELOCITY</vt:lpstr>
      <vt:lpstr>FINDING POSITION FROM VELOCITY</vt:lpstr>
      <vt:lpstr>VELOCITY GRAPHS  ACCELERATION GRAPHS</vt:lpstr>
      <vt:lpstr>VELOCITY GRAPHS  ACCELERATION GRAPHS</vt:lpstr>
      <vt:lpstr>SUMMARY OF GRAPHS OF MOTION</vt:lpstr>
      <vt:lpstr>SUMMARY OF GRAPHS OF MOTION</vt:lpstr>
      <vt:lpstr>KINEMATIC EQUATIONS OF CONSTANT a</vt:lpstr>
      <vt:lpstr>PROBLEM-SOLVING STRATEGY FOR CONSTANT ACCELERATION KINEMATICS PROBLEMS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FREE FALL</vt:lpstr>
      <vt:lpstr>FREE FALL</vt:lpstr>
      <vt:lpstr>FREE FALL</vt:lpstr>
      <vt:lpstr>FREE FALL</vt:lpstr>
      <vt:lpstr>FREE FALL</vt:lpstr>
      <vt:lpstr>FREE FALL</vt:lpstr>
      <vt:lpstr>FREE FALL</vt:lpstr>
      <vt:lpstr>MOTION ON AN INCLINED PLANE</vt:lpstr>
      <vt:lpstr>INSTANTANEOUS ACCELERATION</vt:lpstr>
      <vt:lpstr>KINEMATICS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KINEMATICS</dc:title>
  <dc:creator>Gregor Leigh</dc:creator>
  <cp:lastModifiedBy>Angus James Morrison</cp:lastModifiedBy>
  <cp:revision>685</cp:revision>
  <dcterms:created xsi:type="dcterms:W3CDTF">2006-02-25T14:03:25Z</dcterms:created>
  <dcterms:modified xsi:type="dcterms:W3CDTF">2014-05-19T16:12:17Z</dcterms:modified>
</cp:coreProperties>
</file>