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8" r:id="rId3"/>
    <p:sldId id="293" r:id="rId4"/>
    <p:sldId id="295" r:id="rId5"/>
    <p:sldId id="299" r:id="rId6"/>
    <p:sldId id="300" r:id="rId7"/>
    <p:sldId id="301" r:id="rId8"/>
    <p:sldId id="297" r:id="rId9"/>
    <p:sldId id="296" r:id="rId10"/>
    <p:sldId id="291" r:id="rId11"/>
    <p:sldId id="290" r:id="rId12"/>
    <p:sldId id="289" r:id="rId13"/>
    <p:sldId id="288" r:id="rId14"/>
    <p:sldId id="292" r:id="rId15"/>
    <p:sldId id="287" r:id="rId16"/>
    <p:sldId id="302" r:id="rId17"/>
    <p:sldId id="30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2" d="100"/>
          <a:sy n="52" d="100"/>
        </p:scale>
        <p:origin x="-126" y="-3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www.flickr.com/photos/noodlepie/6898031366/"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mcs.anl.gov/~pieper/manca-paper.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287"/>
            <a:ext cx="9144000" cy="6829426"/>
          </a:xfrm>
          <a:prstGeom prst="rect">
            <a:avLst/>
          </a:prstGeom>
        </p:spPr>
      </p:pic>
      <p:sp>
        <p:nvSpPr>
          <p:cNvPr id="2" name="Title 1"/>
          <p:cNvSpPr>
            <a:spLocks noGrp="1"/>
          </p:cNvSpPr>
          <p:nvPr>
            <p:ph type="ctrTitle"/>
          </p:nvPr>
        </p:nvSpPr>
        <p:spPr>
          <a:xfrm>
            <a:off x="228600" y="44767"/>
            <a:ext cx="8686800" cy="1470025"/>
          </a:xfrm>
        </p:spPr>
        <p:txBody>
          <a:bodyPr>
            <a:normAutofit/>
          </a:bodyPr>
          <a:lstStyle/>
          <a:p>
            <a:r>
              <a:rPr lang="en-ZA" sz="3600" b="1" dirty="0" smtClean="0">
                <a:effectLst>
                  <a:outerShdw blurRad="38100" dist="38100" dir="2700000" algn="tl">
                    <a:srgbClr val="000000">
                      <a:alpha val="43137"/>
                    </a:srgbClr>
                  </a:outerShdw>
                </a:effectLst>
                <a:latin typeface="Algerian" pitchFamily="82" charset="0"/>
              </a:rPr>
              <a:t>Media and National Development Policy</a:t>
            </a:r>
            <a:endParaRPr lang="en-ZA" sz="3600" b="1" dirty="0">
              <a:effectLst>
                <a:outerShdw blurRad="38100" dist="38100" dir="2700000" algn="tl">
                  <a:srgbClr val="000000">
                    <a:alpha val="43137"/>
                  </a:srgbClr>
                </a:outerShdw>
              </a:effectLst>
              <a:latin typeface="Algerian" pitchFamily="82" charset="0"/>
            </a:endParaRPr>
          </a:p>
        </p:txBody>
      </p:sp>
      <p:sp>
        <p:nvSpPr>
          <p:cNvPr id="3" name="Subtitle 2"/>
          <p:cNvSpPr>
            <a:spLocks noGrp="1"/>
          </p:cNvSpPr>
          <p:nvPr>
            <p:ph type="subTitle" idx="1"/>
          </p:nvPr>
        </p:nvSpPr>
        <p:spPr>
          <a:xfrm>
            <a:off x="993342" y="4419600"/>
            <a:ext cx="7010400" cy="947203"/>
          </a:xfrm>
        </p:spPr>
        <p:txBody>
          <a:bodyPr>
            <a:normAutofit/>
          </a:bodyPr>
          <a:lstStyle/>
          <a:p>
            <a:r>
              <a:rPr lang="en-ZA" sz="3600" b="1" dirty="0" smtClean="0">
                <a:latin typeface="Algerian" pitchFamily="82" charset="0"/>
              </a:rPr>
              <a:t>DR. Ibrahim </a:t>
            </a:r>
            <a:r>
              <a:rPr lang="en-ZA" sz="3600" b="1" dirty="0" err="1" smtClean="0">
                <a:latin typeface="Algerian" pitchFamily="82" charset="0"/>
              </a:rPr>
              <a:t>Saleh</a:t>
            </a:r>
            <a:endParaRPr lang="en-ZA" sz="3600" b="1" dirty="0" smtClean="0">
              <a:latin typeface="Algerian" pitchFamily="82"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9200" y="5149871"/>
            <a:ext cx="6784542" cy="1324510"/>
          </a:xfrm>
          <a:prstGeom prst="rect">
            <a:avLst/>
          </a:prstGeom>
        </p:spPr>
      </p:pic>
      <p:sp>
        <p:nvSpPr>
          <p:cNvPr id="4" name="TextBox 3"/>
          <p:cNvSpPr txBox="1"/>
          <p:nvPr/>
        </p:nvSpPr>
        <p:spPr>
          <a:xfrm>
            <a:off x="6172200" y="6474381"/>
            <a:ext cx="3962400" cy="369332"/>
          </a:xfrm>
          <a:prstGeom prst="rect">
            <a:avLst/>
          </a:prstGeom>
          <a:noFill/>
        </p:spPr>
        <p:txBody>
          <a:bodyPr wrap="square" rtlCol="0">
            <a:spAutoFit/>
          </a:bodyPr>
          <a:lstStyle/>
          <a:p>
            <a:r>
              <a:rPr lang="en-ZA" dirty="0" smtClean="0"/>
              <a:t>Image by :  </a:t>
            </a:r>
            <a:r>
              <a:rPr lang="en-ZA" dirty="0" smtClean="0">
                <a:hlinkClick r:id="rId4"/>
              </a:rPr>
              <a:t>Graham Holliday</a:t>
            </a:r>
            <a:endParaRPr lang="en-Z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393700"/>
            <a:ext cx="8128000" cy="6070600"/>
          </a:xfrm>
          <a:prstGeom prst="rect">
            <a:avLst/>
          </a:prstGeom>
        </p:spPr>
      </p:pic>
      <p:sp>
        <p:nvSpPr>
          <p:cNvPr id="3" name="Content Placeholder 2"/>
          <p:cNvSpPr>
            <a:spLocks noGrp="1"/>
          </p:cNvSpPr>
          <p:nvPr>
            <p:ph idx="1"/>
          </p:nvPr>
        </p:nvSpPr>
        <p:spPr>
          <a:xfrm>
            <a:off x="457200" y="533400"/>
            <a:ext cx="8382000" cy="6096000"/>
          </a:xfrm>
        </p:spPr>
        <p:txBody>
          <a:bodyPr>
            <a:normAutofit fontScale="92500" lnSpcReduction="20000"/>
          </a:bodyPr>
          <a:lstStyle/>
          <a:p>
            <a:r>
              <a:rPr lang="en-ZA" dirty="0" smtClean="0">
                <a:latin typeface="Arial Narrow" pitchFamily="34" charset="0"/>
              </a:rPr>
              <a:t>Media reform comprises efforts to change any aspect of the media </a:t>
            </a:r>
          </a:p>
          <a:p>
            <a:pPr lvl="1"/>
            <a:r>
              <a:rPr lang="en-ZA" dirty="0" smtClean="0">
                <a:latin typeface="Arial Narrow" pitchFamily="34" charset="0"/>
              </a:rPr>
              <a:t>‘its structures and processes, media employment, the financing of media, content, media law, media ownership, access to media . . . ’ (Media Development, 2004: 2).</a:t>
            </a:r>
          </a:p>
          <a:p>
            <a:r>
              <a:rPr lang="en-ZA" dirty="0" smtClean="0">
                <a:latin typeface="Arial Narrow" pitchFamily="34" charset="0"/>
              </a:rPr>
              <a:t>Media reform has been undertaken by governments and business, and has focused upon state policies towards the communication industries; but groups within civil society have increasingly turned their attention to media as a sphere of political action leading to the re-emergence of </a:t>
            </a:r>
            <a:r>
              <a:rPr lang="en-ZA" i="1" dirty="0" smtClean="0">
                <a:latin typeface="Arial Narrow" pitchFamily="34" charset="0"/>
              </a:rPr>
              <a:t>media activism – organized </a:t>
            </a:r>
            <a:r>
              <a:rPr lang="en-ZA" dirty="0" smtClean="0">
                <a:latin typeface="Arial Narrow" pitchFamily="34" charset="0"/>
              </a:rPr>
              <a:t>‘grassroots’ efforts directed to creating or influencing media practices and strategies, whether as a primary objective, or as a by-product of other campaigns such as efforts to change public opinion on environmental issues.</a:t>
            </a:r>
            <a:endParaRPr lang="en-ZA" dirty="0">
              <a:latin typeface="Arial Narrow"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00" y="393700"/>
            <a:ext cx="8128000" cy="6070600"/>
          </a:xfrm>
          <a:prstGeom prst="rect">
            <a:avLst/>
          </a:prstGeom>
        </p:spPr>
      </p:pic>
      <p:sp>
        <p:nvSpPr>
          <p:cNvPr id="2" name="Title 1"/>
          <p:cNvSpPr>
            <a:spLocks noGrp="1"/>
          </p:cNvSpPr>
          <p:nvPr>
            <p:ph type="title"/>
          </p:nvPr>
        </p:nvSpPr>
        <p:spPr/>
        <p:txBody>
          <a:bodyPr/>
          <a:lstStyle/>
          <a:p>
            <a:r>
              <a:rPr lang="en-ZA" b="1" dirty="0" smtClean="0">
                <a:effectLst>
                  <a:outerShdw blurRad="38100" dist="38100" dir="2700000" algn="tl">
                    <a:srgbClr val="000000">
                      <a:alpha val="43137"/>
                    </a:srgbClr>
                  </a:outerShdw>
                </a:effectLst>
                <a:latin typeface="Algerian" pitchFamily="82" charset="0"/>
              </a:rPr>
              <a:t>Media Democratization </a:t>
            </a:r>
            <a:endParaRPr lang="en-ZA" b="1" dirty="0">
              <a:effectLst>
                <a:outerShdw blurRad="38100" dist="38100" dir="2700000" algn="tl">
                  <a:srgbClr val="000000">
                    <a:alpha val="43137"/>
                  </a:srgbClr>
                </a:outerShdw>
              </a:effectLst>
              <a:latin typeface="Algerian" pitchFamily="82" charset="0"/>
            </a:endParaRPr>
          </a:p>
        </p:txBody>
      </p:sp>
      <p:sp>
        <p:nvSpPr>
          <p:cNvPr id="3" name="Content Placeholder 2"/>
          <p:cNvSpPr>
            <a:spLocks noGrp="1"/>
          </p:cNvSpPr>
          <p:nvPr>
            <p:ph idx="1"/>
          </p:nvPr>
        </p:nvSpPr>
        <p:spPr>
          <a:xfrm>
            <a:off x="457200" y="1219200"/>
            <a:ext cx="8382000" cy="5486400"/>
          </a:xfrm>
        </p:spPr>
        <p:txBody>
          <a:bodyPr>
            <a:normAutofit fontScale="85000" lnSpcReduction="20000"/>
          </a:bodyPr>
          <a:lstStyle/>
          <a:p>
            <a:r>
              <a:rPr lang="en-ZA" dirty="0" smtClean="0">
                <a:latin typeface="Arial Narrow" pitchFamily="34" charset="0"/>
              </a:rPr>
              <a:t>Media democratization comprises efforts to change media messages, practices, institutions and contexts (including state communication policies) to  enhance democratic values and subjectivity, as well as equal participation in public discourse and societal decision-making (Hackett, 2000: 64). </a:t>
            </a:r>
          </a:p>
          <a:p>
            <a:r>
              <a:rPr lang="en-ZA" dirty="0" smtClean="0">
                <a:latin typeface="Arial Narrow" pitchFamily="34" charset="0"/>
              </a:rPr>
              <a:t>The concept of media democratization, emphasizing the process, avoids hypostatizing ‘democracy’ as a fixed and final state of affairs. It also connotes the connection between processes of progressive change in the media and those in other social spheres. </a:t>
            </a:r>
          </a:p>
          <a:p>
            <a:r>
              <a:rPr lang="en-ZA" dirty="0" smtClean="0">
                <a:latin typeface="Arial Narrow" pitchFamily="34" charset="0"/>
              </a:rPr>
              <a:t>But democratization through the media emphasizes the use of media, whether by governments or civil society actors, to promote democratic goals and processes elsewhere in society), which is different from the democratization of the media themselves.</a:t>
            </a:r>
            <a:endParaRPr lang="en-ZA" dirty="0">
              <a:latin typeface="Arial Narrow"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00" y="393700"/>
            <a:ext cx="8128000" cy="6070600"/>
          </a:xfrm>
          <a:prstGeom prst="rect">
            <a:avLst/>
          </a:prstGeom>
        </p:spPr>
      </p:pic>
      <p:sp>
        <p:nvSpPr>
          <p:cNvPr id="2" name="Title 1"/>
          <p:cNvSpPr>
            <a:spLocks noGrp="1"/>
          </p:cNvSpPr>
          <p:nvPr>
            <p:ph type="title"/>
          </p:nvPr>
        </p:nvSpPr>
        <p:spPr/>
        <p:txBody>
          <a:bodyPr>
            <a:noAutofit/>
          </a:bodyPr>
          <a:lstStyle/>
          <a:p>
            <a:r>
              <a:rPr lang="en-ZA" sz="3600" b="1" dirty="0" smtClean="0">
                <a:effectLst>
                  <a:outerShdw blurRad="38100" dist="38100" dir="2700000" algn="tl">
                    <a:srgbClr val="000000">
                      <a:alpha val="43137"/>
                    </a:srgbClr>
                  </a:outerShdw>
                </a:effectLst>
                <a:latin typeface="Algerian" pitchFamily="82" charset="0"/>
              </a:rPr>
              <a:t>Media activism &amp; the concentric circles</a:t>
            </a:r>
            <a:endParaRPr lang="en-ZA" sz="3600" b="1" dirty="0">
              <a:effectLst>
                <a:outerShdw blurRad="38100" dist="38100" dir="2700000" algn="tl">
                  <a:srgbClr val="000000">
                    <a:alpha val="43137"/>
                  </a:srgbClr>
                </a:outerShdw>
              </a:effectLst>
              <a:latin typeface="Algerian" pitchFamily="82" charset="0"/>
            </a:endParaRPr>
          </a:p>
        </p:txBody>
      </p:sp>
      <p:sp>
        <p:nvSpPr>
          <p:cNvPr id="3" name="Content Placeholder 2"/>
          <p:cNvSpPr>
            <a:spLocks noGrp="1"/>
          </p:cNvSpPr>
          <p:nvPr>
            <p:ph idx="1"/>
          </p:nvPr>
        </p:nvSpPr>
        <p:spPr>
          <a:xfrm>
            <a:off x="152400" y="1600200"/>
            <a:ext cx="8763000" cy="5029200"/>
          </a:xfrm>
        </p:spPr>
        <p:txBody>
          <a:bodyPr>
            <a:normAutofit fontScale="77500" lnSpcReduction="20000"/>
          </a:bodyPr>
          <a:lstStyle/>
          <a:p>
            <a:r>
              <a:rPr lang="en-ZA" b="1" dirty="0" smtClean="0">
                <a:solidFill>
                  <a:srgbClr val="FF0000"/>
                </a:solidFill>
                <a:latin typeface="Arial Narrow" pitchFamily="34" charset="0"/>
              </a:rPr>
              <a:t>Journalists/Media Personnel/Researchers: </a:t>
            </a:r>
            <a:r>
              <a:rPr lang="en-ZA" dirty="0" smtClean="0">
                <a:latin typeface="Arial Narrow" pitchFamily="34" charset="0"/>
              </a:rPr>
              <a:t>Groups within and around the media industries, groups whose working life or professional specialization may stimulate awareness of the alienation, exploitation and/or constraints on creativity and public information rights.</a:t>
            </a:r>
          </a:p>
          <a:p>
            <a:r>
              <a:rPr lang="en-ZA" b="1" dirty="0" smtClean="0">
                <a:solidFill>
                  <a:srgbClr val="FF0000"/>
                </a:solidFill>
                <a:latin typeface="Arial Narrow" pitchFamily="34" charset="0"/>
              </a:rPr>
              <a:t>Subordinate social groups: </a:t>
            </a:r>
            <a:r>
              <a:rPr lang="en-ZA" dirty="0" smtClean="0">
                <a:latin typeface="Arial Narrow" pitchFamily="34" charset="0"/>
              </a:rPr>
              <a:t>lack of social, cultural, economic or political capital is paralleled in the mass mediated machinery of representation, and whose interests sometimes bring them into conflict with the social order – particularly when they are organized in the form of social movements.</a:t>
            </a:r>
          </a:p>
          <a:p>
            <a:r>
              <a:rPr lang="en-ZA" b="1" dirty="0" smtClean="0">
                <a:solidFill>
                  <a:srgbClr val="FF0000"/>
                </a:solidFill>
                <a:latin typeface="Arial Narrow" pitchFamily="34" charset="0"/>
              </a:rPr>
              <a:t>Diffuse sectors:</a:t>
            </a:r>
            <a:r>
              <a:rPr lang="en-ZA" dirty="0" smtClean="0">
                <a:latin typeface="Arial Narrow" pitchFamily="34" charset="0"/>
              </a:rPr>
              <a:t> communication policy and practices are not a central concern, but who may occasionally mobilize around perceived threats that commercialized media may pose to humane, non-</a:t>
            </a:r>
            <a:r>
              <a:rPr lang="en-ZA" dirty="0" err="1" smtClean="0">
                <a:latin typeface="Arial Narrow" pitchFamily="34" charset="0"/>
              </a:rPr>
              <a:t>commodifiable</a:t>
            </a:r>
            <a:r>
              <a:rPr lang="en-ZA" dirty="0" smtClean="0">
                <a:latin typeface="Arial Narrow" pitchFamily="34" charset="0"/>
              </a:rPr>
              <a:t>, democratic values. For example, parents concerned with media impact on the socialization of the young.</a:t>
            </a:r>
            <a:endParaRPr lang="en-ZA" dirty="0">
              <a:latin typeface="Arial Narrow"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00" y="393700"/>
            <a:ext cx="8128000" cy="6070600"/>
          </a:xfrm>
          <a:prstGeom prst="rect">
            <a:avLst/>
          </a:prstGeom>
        </p:spPr>
      </p:pic>
      <p:sp>
        <p:nvSpPr>
          <p:cNvPr id="2" name="Title 1"/>
          <p:cNvSpPr>
            <a:spLocks noGrp="1"/>
          </p:cNvSpPr>
          <p:nvPr>
            <p:ph type="title"/>
          </p:nvPr>
        </p:nvSpPr>
        <p:spPr/>
        <p:txBody>
          <a:bodyPr>
            <a:normAutofit fontScale="90000"/>
          </a:bodyPr>
          <a:lstStyle/>
          <a:p>
            <a:r>
              <a:rPr lang="en-ZA" b="1" dirty="0" smtClean="0">
                <a:effectLst>
                  <a:outerShdw blurRad="38100" dist="38100" dir="2700000" algn="tl">
                    <a:srgbClr val="000000">
                      <a:alpha val="43137"/>
                    </a:srgbClr>
                  </a:outerShdw>
                </a:effectLst>
                <a:latin typeface="Algerian" pitchFamily="82" charset="0"/>
              </a:rPr>
              <a:t>Resource mobilization approach (RMT)</a:t>
            </a:r>
            <a:endParaRPr lang="en-ZA" b="1" dirty="0">
              <a:effectLst>
                <a:outerShdw blurRad="38100" dist="38100" dir="2700000" algn="tl">
                  <a:srgbClr val="000000">
                    <a:alpha val="43137"/>
                  </a:srgbClr>
                </a:outerShdw>
              </a:effectLst>
              <a:latin typeface="Algerian" pitchFamily="82" charset="0"/>
            </a:endParaRPr>
          </a:p>
        </p:txBody>
      </p:sp>
      <p:sp>
        <p:nvSpPr>
          <p:cNvPr id="3" name="Content Placeholder 2"/>
          <p:cNvSpPr>
            <a:spLocks noGrp="1"/>
          </p:cNvSpPr>
          <p:nvPr>
            <p:ph idx="1"/>
          </p:nvPr>
        </p:nvSpPr>
        <p:spPr/>
        <p:txBody>
          <a:bodyPr>
            <a:normAutofit lnSpcReduction="10000"/>
          </a:bodyPr>
          <a:lstStyle/>
          <a:p>
            <a:r>
              <a:rPr lang="en-ZA" dirty="0" smtClean="0"/>
              <a:t>H</a:t>
            </a:r>
            <a:r>
              <a:rPr lang="en-ZA" i="1" dirty="0" smtClean="0"/>
              <a:t>ow movements form and </a:t>
            </a:r>
            <a:r>
              <a:rPr lang="en-ZA" dirty="0" smtClean="0"/>
              <a:t>engage in collective action; new social movement formulations focus primarily on </a:t>
            </a:r>
            <a:r>
              <a:rPr lang="en-ZA" i="1" dirty="0" smtClean="0"/>
              <a:t>why specific forms of collective identity and action appeared</a:t>
            </a:r>
            <a:r>
              <a:rPr lang="en-ZA" dirty="0" smtClean="0"/>
              <a:t> and on their socio-political significance (</a:t>
            </a:r>
            <a:r>
              <a:rPr lang="en-ZA" dirty="0" err="1" smtClean="0"/>
              <a:t>Melucci</a:t>
            </a:r>
            <a:r>
              <a:rPr lang="en-ZA" dirty="0" smtClean="0"/>
              <a:t>, 1989).</a:t>
            </a:r>
          </a:p>
          <a:p>
            <a:r>
              <a:rPr lang="en-ZA" i="1" dirty="0" smtClean="0"/>
              <a:t>Asymmetrical dependency: movements rely on the </a:t>
            </a:r>
            <a:r>
              <a:rPr lang="en-ZA" dirty="0" smtClean="0"/>
              <a:t>media for access to publics much more than media rely on movements for copy.</a:t>
            </a:r>
            <a:endParaRPr lang="en-Z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00" y="393700"/>
            <a:ext cx="8128000" cy="6070600"/>
          </a:xfrm>
          <a:prstGeom prst="rect">
            <a:avLst/>
          </a:prstGeom>
        </p:spPr>
      </p:pic>
      <p:sp>
        <p:nvSpPr>
          <p:cNvPr id="2" name="Title 1"/>
          <p:cNvSpPr>
            <a:spLocks noGrp="1"/>
          </p:cNvSpPr>
          <p:nvPr>
            <p:ph type="title"/>
          </p:nvPr>
        </p:nvSpPr>
        <p:spPr/>
        <p:txBody>
          <a:bodyPr>
            <a:normAutofit fontScale="90000"/>
          </a:bodyPr>
          <a:lstStyle/>
          <a:p>
            <a:r>
              <a:rPr lang="en-ZA" b="1" dirty="0" smtClean="0">
                <a:effectLst>
                  <a:outerShdw blurRad="38100" dist="38100" dir="2700000" algn="tl">
                    <a:srgbClr val="000000">
                      <a:alpha val="43137"/>
                    </a:srgbClr>
                  </a:outerShdw>
                </a:effectLst>
                <a:latin typeface="Algerian" pitchFamily="82" charset="0"/>
              </a:rPr>
              <a:t>new social movements (NSMs).</a:t>
            </a:r>
            <a:endParaRPr lang="en-ZA" b="1" dirty="0">
              <a:effectLst>
                <a:outerShdw blurRad="38100" dist="38100" dir="2700000" algn="tl">
                  <a:srgbClr val="000000">
                    <a:alpha val="43137"/>
                  </a:srgbClr>
                </a:outerShdw>
              </a:effectLst>
              <a:latin typeface="Algerian" pitchFamily="82" charset="0"/>
            </a:endParaRPr>
          </a:p>
        </p:txBody>
      </p:sp>
      <p:sp>
        <p:nvSpPr>
          <p:cNvPr id="3" name="Content Placeholder 2"/>
          <p:cNvSpPr>
            <a:spLocks noGrp="1"/>
          </p:cNvSpPr>
          <p:nvPr>
            <p:ph idx="1"/>
          </p:nvPr>
        </p:nvSpPr>
        <p:spPr/>
        <p:txBody>
          <a:bodyPr>
            <a:normAutofit fontScale="92500"/>
          </a:bodyPr>
          <a:lstStyle/>
          <a:p>
            <a:r>
              <a:rPr lang="en-ZA" dirty="0" smtClean="0">
                <a:latin typeface="Arial Narrow" pitchFamily="34" charset="0"/>
              </a:rPr>
              <a:t>What is integral to contemporary movements is the construction of collective identity, an interactive process that addresses ‘the question of how a collective becomes a collective’ (</a:t>
            </a:r>
            <a:r>
              <a:rPr lang="en-ZA" dirty="0" err="1"/>
              <a:t>Melucci</a:t>
            </a:r>
            <a:r>
              <a:rPr lang="en-ZA" dirty="0"/>
              <a:t> </a:t>
            </a:r>
            <a:r>
              <a:rPr lang="en-ZA" dirty="0" smtClean="0"/>
              <a:t>, </a:t>
            </a:r>
            <a:r>
              <a:rPr lang="en-ZA" dirty="0" smtClean="0">
                <a:latin typeface="Arial Narrow" pitchFamily="34" charset="0"/>
              </a:rPr>
              <a:t>1996:84).</a:t>
            </a:r>
          </a:p>
          <a:p>
            <a:r>
              <a:rPr lang="en-ZA" dirty="0" smtClean="0">
                <a:latin typeface="Arial Narrow" pitchFamily="34" charset="0"/>
              </a:rPr>
              <a:t>The unity of collective action now depends on the collective actor’s ability to locate itself within a system of relations; yet this process of identity construction cannot occur independently of the recognition provided by other actors (</a:t>
            </a:r>
            <a:r>
              <a:rPr lang="en-ZA" dirty="0" err="1"/>
              <a:t>Melucci</a:t>
            </a:r>
            <a:r>
              <a:rPr lang="en-ZA" dirty="0" smtClean="0">
                <a:latin typeface="Arial Narrow" pitchFamily="34" charset="0"/>
              </a:rPr>
              <a:t>, 1996:73).</a:t>
            </a:r>
            <a:endParaRPr lang="en-ZA" dirty="0">
              <a:latin typeface="Arial Narrow"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408940"/>
            <a:ext cx="8534400" cy="6235700"/>
          </a:xfrm>
          <a:prstGeom prst="rect">
            <a:avLst/>
          </a:prstGeom>
        </p:spPr>
      </p:pic>
      <p:sp>
        <p:nvSpPr>
          <p:cNvPr id="2" name="Title 1"/>
          <p:cNvSpPr>
            <a:spLocks noGrp="1"/>
          </p:cNvSpPr>
          <p:nvPr>
            <p:ph type="title"/>
          </p:nvPr>
        </p:nvSpPr>
        <p:spPr>
          <a:xfrm>
            <a:off x="457200" y="274638"/>
            <a:ext cx="8229600" cy="868362"/>
          </a:xfrm>
        </p:spPr>
        <p:txBody>
          <a:bodyPr/>
          <a:lstStyle/>
          <a:p>
            <a:r>
              <a:rPr lang="en-ZA" b="1" dirty="0" smtClean="0">
                <a:effectLst>
                  <a:outerShdw blurRad="38100" dist="38100" dir="2700000" algn="tl">
                    <a:srgbClr val="000000">
                      <a:alpha val="43137"/>
                    </a:srgbClr>
                  </a:outerShdw>
                </a:effectLst>
                <a:latin typeface="Algerian" pitchFamily="82" charset="0"/>
              </a:rPr>
              <a:t>Bring about change</a:t>
            </a:r>
            <a:endParaRPr lang="en-ZA" b="1" dirty="0">
              <a:effectLst>
                <a:outerShdw blurRad="38100" dist="38100" dir="2700000" algn="tl">
                  <a:srgbClr val="000000">
                    <a:alpha val="43137"/>
                  </a:srgbClr>
                </a:outerShdw>
              </a:effectLst>
              <a:latin typeface="Algerian" pitchFamily="82" charset="0"/>
            </a:endParaRPr>
          </a:p>
        </p:txBody>
      </p:sp>
      <p:sp>
        <p:nvSpPr>
          <p:cNvPr id="3" name="Content Placeholder 2"/>
          <p:cNvSpPr>
            <a:spLocks noGrp="1"/>
          </p:cNvSpPr>
          <p:nvPr>
            <p:ph idx="1"/>
          </p:nvPr>
        </p:nvSpPr>
        <p:spPr>
          <a:xfrm>
            <a:off x="228600" y="990600"/>
            <a:ext cx="8686800" cy="5638800"/>
          </a:xfrm>
        </p:spPr>
        <p:txBody>
          <a:bodyPr>
            <a:normAutofit fontScale="85000" lnSpcReduction="20000"/>
          </a:bodyPr>
          <a:lstStyle/>
          <a:p>
            <a:pPr>
              <a:buNone/>
            </a:pPr>
            <a:r>
              <a:rPr lang="en-ZA" dirty="0" smtClean="0">
                <a:latin typeface="Arial Narrow" pitchFamily="34" charset="0"/>
              </a:rPr>
              <a:t>(1) influencing content and practices of mainstream media , by finding openings for oppositional voices, media monitoring, campaigns to change specific aspects of representation;</a:t>
            </a:r>
          </a:p>
          <a:p>
            <a:pPr>
              <a:buNone/>
            </a:pPr>
            <a:r>
              <a:rPr lang="en-ZA" dirty="0" smtClean="0">
                <a:latin typeface="Arial Narrow" pitchFamily="34" charset="0"/>
              </a:rPr>
              <a:t>(2) advocating reform of government policy/regulation of media in order to change the structure and policies of media themselves  such as the  reform coalitions;</a:t>
            </a:r>
          </a:p>
          <a:p>
            <a:pPr>
              <a:buNone/>
            </a:pPr>
            <a:r>
              <a:rPr lang="en-ZA" dirty="0" smtClean="0">
                <a:latin typeface="Arial Narrow" pitchFamily="34" charset="0"/>
              </a:rPr>
              <a:t>(3) building independent, democratic and participatory media, though we need to differentiate between self-management and counter-information traditions within such media (Downing et al., 2001), depending on whether they prioritize the democratic process or the counter hegemonic textual product of such media. We can also distinguish;</a:t>
            </a:r>
          </a:p>
          <a:p>
            <a:pPr>
              <a:buNone/>
            </a:pPr>
            <a:r>
              <a:rPr lang="en-ZA" dirty="0" smtClean="0">
                <a:latin typeface="Arial Narrow" pitchFamily="34" charset="0"/>
              </a:rPr>
              <a:t>(4) changing the relationship between audiences and media, chiefly by empowering audiences to be more critical of hegemonic media  through media education and culture jamming.</a:t>
            </a:r>
            <a:endParaRPr lang="en-ZA" dirty="0">
              <a:latin typeface="Arial Narrow"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48856"/>
          </a:xfrm>
          <a:prstGeom prst="rect">
            <a:avLst/>
          </a:prstGeom>
        </p:spPr>
      </p:pic>
      <p:sp>
        <p:nvSpPr>
          <p:cNvPr id="3" name="Content Placeholder 2"/>
          <p:cNvSpPr>
            <a:spLocks noGrp="1"/>
          </p:cNvSpPr>
          <p:nvPr>
            <p:ph idx="1"/>
          </p:nvPr>
        </p:nvSpPr>
        <p:spPr>
          <a:xfrm>
            <a:off x="457200" y="578977"/>
            <a:ext cx="8229600" cy="6858000"/>
          </a:xfrm>
        </p:spPr>
        <p:txBody>
          <a:bodyPr>
            <a:normAutofit/>
          </a:bodyPr>
          <a:lstStyle/>
          <a:p>
            <a:r>
              <a:rPr lang="en-ZA" sz="2300" dirty="0"/>
              <a:t>Banda, F. </a:t>
            </a:r>
            <a:r>
              <a:rPr lang="en-ZA" sz="2300" dirty="0" smtClean="0"/>
              <a:t>2009. </a:t>
            </a:r>
            <a:r>
              <a:rPr lang="en-ZA" sz="2300" dirty="0" err="1"/>
              <a:t>Kasoma's</a:t>
            </a:r>
            <a:r>
              <a:rPr lang="en-ZA" sz="2300" dirty="0"/>
              <a:t> </a:t>
            </a:r>
            <a:r>
              <a:rPr lang="en-ZA" sz="2300" dirty="0" err="1"/>
              <a:t>Afriethics</a:t>
            </a:r>
            <a:r>
              <a:rPr lang="en-ZA" sz="2300" dirty="0"/>
              <a:t> </a:t>
            </a:r>
            <a:r>
              <a:rPr lang="en-ZA" sz="2300" dirty="0" smtClean="0"/>
              <a:t>A Reappraisal</a:t>
            </a:r>
            <a:r>
              <a:rPr lang="en-ZA" sz="2300" dirty="0"/>
              <a:t>. </a:t>
            </a:r>
            <a:r>
              <a:rPr lang="en-ZA" sz="2300" i="1" dirty="0"/>
              <a:t>International Communication Gazette</a:t>
            </a:r>
            <a:r>
              <a:rPr lang="en-ZA" sz="2300" dirty="0"/>
              <a:t>, </a:t>
            </a:r>
            <a:r>
              <a:rPr lang="en-ZA" sz="2300" i="1" dirty="0" smtClean="0"/>
              <a:t>71</a:t>
            </a:r>
            <a:r>
              <a:rPr lang="en-ZA" sz="2300" dirty="0" smtClean="0"/>
              <a:t>(4):227-242.</a:t>
            </a:r>
            <a:r>
              <a:rPr lang="en-ZA" sz="2300" dirty="0"/>
              <a:t> </a:t>
            </a:r>
            <a:endParaRPr lang="en-ZA" sz="2300" dirty="0" smtClean="0"/>
          </a:p>
          <a:p>
            <a:r>
              <a:rPr lang="en-ZA" sz="2300" dirty="0" smtClean="0"/>
              <a:t>Berger</a:t>
            </a:r>
            <a:r>
              <a:rPr lang="en-ZA" sz="2300" dirty="0"/>
              <a:t>, G. </a:t>
            </a:r>
            <a:r>
              <a:rPr lang="en-ZA" sz="2300" dirty="0" smtClean="0"/>
              <a:t>2002. </a:t>
            </a:r>
            <a:r>
              <a:rPr lang="en-ZA" sz="2300" dirty="0"/>
              <a:t>Theorizing the Media—Democracy Relationship in Southern Africa. </a:t>
            </a:r>
            <a:r>
              <a:rPr lang="en-ZA" sz="2300" i="1" dirty="0"/>
              <a:t>International Communication </a:t>
            </a:r>
            <a:r>
              <a:rPr lang="en-ZA" sz="2300" i="1" dirty="0" smtClean="0"/>
              <a:t>Gazette</a:t>
            </a:r>
            <a:r>
              <a:rPr lang="en-ZA" sz="2300" dirty="0" smtClean="0"/>
              <a:t>. </a:t>
            </a:r>
            <a:r>
              <a:rPr lang="en-ZA" sz="2300" i="1" dirty="0" smtClean="0"/>
              <a:t>64</a:t>
            </a:r>
            <a:r>
              <a:rPr lang="en-ZA" sz="2300" dirty="0" smtClean="0"/>
              <a:t>(1):21-45.</a:t>
            </a:r>
          </a:p>
          <a:p>
            <a:r>
              <a:rPr lang="en-ZA" sz="2300" dirty="0" err="1"/>
              <a:t>Habermas</a:t>
            </a:r>
            <a:r>
              <a:rPr lang="en-ZA" sz="2300" dirty="0"/>
              <a:t>, J. </a:t>
            </a:r>
            <a:r>
              <a:rPr lang="en-ZA" sz="2300" dirty="0" smtClean="0"/>
              <a:t>1987.</a:t>
            </a:r>
            <a:r>
              <a:rPr lang="en-ZA" sz="2300" dirty="0"/>
              <a:t> </a:t>
            </a:r>
            <a:r>
              <a:rPr lang="en-ZA" sz="2300" i="1" dirty="0"/>
              <a:t>The Philosophical </a:t>
            </a:r>
            <a:r>
              <a:rPr lang="en-ZA" sz="2300" i="1" dirty="0" err="1"/>
              <a:t>Discoiirse</a:t>
            </a:r>
            <a:r>
              <a:rPr lang="en-ZA" sz="2300" i="1" dirty="0"/>
              <a:t> of Modernity</a:t>
            </a:r>
            <a:r>
              <a:rPr lang="en-ZA" sz="2300" dirty="0"/>
              <a:t>. Cambridge: Polity Press</a:t>
            </a:r>
            <a:r>
              <a:rPr lang="en-ZA" sz="2300" dirty="0" smtClean="0"/>
              <a:t>.</a:t>
            </a:r>
          </a:p>
          <a:p>
            <a:r>
              <a:rPr lang="en-ZA" sz="2300" dirty="0" smtClean="0"/>
              <a:t>Hackett</a:t>
            </a:r>
            <a:r>
              <a:rPr lang="en-ZA" sz="2300" dirty="0"/>
              <a:t>, R. </a:t>
            </a:r>
            <a:r>
              <a:rPr lang="en-ZA" sz="2300" dirty="0" smtClean="0"/>
              <a:t>2000. </a:t>
            </a:r>
            <a:r>
              <a:rPr lang="en-ZA" sz="2300" dirty="0"/>
              <a:t>Taking back the media: Notes on the potential for a communicative democracy movement. </a:t>
            </a:r>
            <a:r>
              <a:rPr lang="en-ZA" sz="2300" i="1" dirty="0"/>
              <a:t>Studies in political economy</a:t>
            </a:r>
            <a:r>
              <a:rPr lang="en-ZA" sz="2300" dirty="0"/>
              <a:t>, </a:t>
            </a:r>
            <a:r>
              <a:rPr lang="en-ZA" sz="2300" i="1" dirty="0"/>
              <a:t>63</a:t>
            </a:r>
            <a:r>
              <a:rPr lang="en-ZA" sz="2300" dirty="0" smtClean="0"/>
              <a:t>.</a:t>
            </a:r>
          </a:p>
          <a:p>
            <a:r>
              <a:rPr lang="en-ZA" sz="2300" dirty="0" err="1"/>
              <a:t>Kasoma</a:t>
            </a:r>
            <a:r>
              <a:rPr lang="en-ZA" sz="2300" dirty="0"/>
              <a:t>, F.P. </a:t>
            </a:r>
            <a:r>
              <a:rPr lang="en-ZA" sz="2300" dirty="0" smtClean="0"/>
              <a:t>1996. The </a:t>
            </a:r>
            <a:r>
              <a:rPr lang="en-ZA" sz="2300" dirty="0"/>
              <a:t>Foundations of African Ethics (</a:t>
            </a:r>
            <a:r>
              <a:rPr lang="en-ZA" sz="2300" dirty="0" err="1"/>
              <a:t>Afriethics</a:t>
            </a:r>
            <a:r>
              <a:rPr lang="en-ZA" sz="2300" dirty="0"/>
              <a:t>) and the Professional Practice of Journalism: The Case of Society-</a:t>
            </a:r>
            <a:r>
              <a:rPr lang="en-ZA" sz="2300" dirty="0" err="1"/>
              <a:t>Centered</a:t>
            </a:r>
            <a:r>
              <a:rPr lang="en-ZA" sz="2300" dirty="0"/>
              <a:t> Media </a:t>
            </a:r>
            <a:r>
              <a:rPr lang="en-ZA" sz="2300" dirty="0" smtClean="0"/>
              <a:t>Morality. </a:t>
            </a:r>
            <a:r>
              <a:rPr lang="en-ZA" sz="2300" i="1" dirty="0"/>
              <a:t>Africa Media </a:t>
            </a:r>
            <a:r>
              <a:rPr lang="en-ZA" sz="2300" i="1" dirty="0" smtClean="0"/>
              <a:t>Review. </a:t>
            </a:r>
            <a:r>
              <a:rPr lang="en-ZA" sz="2300" dirty="0"/>
              <a:t>10(3): 93–116</a:t>
            </a:r>
            <a:r>
              <a:rPr lang="en-ZA" sz="2300" dirty="0" smtClean="0"/>
              <a:t>.</a:t>
            </a:r>
          </a:p>
          <a:p>
            <a:r>
              <a:rPr lang="en-ZA" sz="2300" dirty="0" err="1"/>
              <a:t>Manca</a:t>
            </a:r>
            <a:r>
              <a:rPr lang="en-ZA" sz="2300" dirty="0"/>
              <a:t>, L.U</a:t>
            </a:r>
            <a:r>
              <a:rPr lang="en-ZA" sz="2300" dirty="0" smtClean="0"/>
              <a:t>. </a:t>
            </a:r>
            <a:r>
              <a:rPr lang="en-ZA" sz="2300" dirty="0"/>
              <a:t>1999. Journalists: Gatekeepers </a:t>
            </a:r>
            <a:r>
              <a:rPr lang="en-ZA" sz="2300" dirty="0" smtClean="0"/>
              <a:t>or Gate-openers</a:t>
            </a:r>
            <a:r>
              <a:rPr lang="en-ZA" sz="2300" dirty="0"/>
              <a:t>? In A Reinterpretation of </a:t>
            </a:r>
            <a:r>
              <a:rPr lang="en-ZA" sz="2300" dirty="0" smtClean="0"/>
              <a:t>the </a:t>
            </a:r>
            <a:r>
              <a:rPr lang="en-ZA" sz="2300" dirty="0" err="1" smtClean="0"/>
              <a:t>Westley</a:t>
            </a:r>
            <a:r>
              <a:rPr lang="en-ZA" sz="2300" dirty="0" smtClean="0"/>
              <a:t>-MacLean </a:t>
            </a:r>
            <a:r>
              <a:rPr lang="en-ZA" sz="2300" dirty="0"/>
              <a:t>Model Based on </a:t>
            </a:r>
            <a:r>
              <a:rPr lang="en-ZA" sz="2300" dirty="0" smtClean="0"/>
              <a:t>MacLean’s </a:t>
            </a:r>
            <a:r>
              <a:rPr lang="en-ZA" sz="2300" dirty="0"/>
              <a:t>Unpublished Papers</a:t>
            </a:r>
            <a:r>
              <a:rPr lang="en-ZA" sz="2300" dirty="0" smtClean="0"/>
              <a:t>. </a:t>
            </a:r>
          </a:p>
        </p:txBody>
      </p:sp>
      <p:sp>
        <p:nvSpPr>
          <p:cNvPr id="4" name="TextBox 3"/>
          <p:cNvSpPr txBox="1"/>
          <p:nvPr/>
        </p:nvSpPr>
        <p:spPr>
          <a:xfrm>
            <a:off x="3276600" y="-36576"/>
            <a:ext cx="2590800" cy="615553"/>
          </a:xfrm>
          <a:prstGeom prst="rect">
            <a:avLst/>
          </a:prstGeom>
          <a:noFill/>
        </p:spPr>
        <p:txBody>
          <a:bodyPr wrap="square" rtlCol="0">
            <a:spAutoFit/>
          </a:bodyPr>
          <a:lstStyle/>
          <a:p>
            <a:pPr algn="ctr"/>
            <a:r>
              <a:rPr lang="en-ZA" sz="3400" dirty="0" smtClean="0"/>
              <a:t>References</a:t>
            </a:r>
            <a:endParaRPr lang="en-ZA" sz="3400" dirty="0"/>
          </a:p>
        </p:txBody>
      </p:sp>
    </p:spTree>
    <p:extLst>
      <p:ext uri="{BB962C8B-B14F-4D97-AF65-F5344CB8AC3E}">
        <p14:creationId xmlns:p14="http://schemas.microsoft.com/office/powerpoint/2010/main" val="3063470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48856"/>
          </a:xfrm>
          <a:prstGeom prst="rect">
            <a:avLst/>
          </a:prstGeom>
        </p:spPr>
      </p:pic>
      <p:sp>
        <p:nvSpPr>
          <p:cNvPr id="3" name="Content Placeholder 2"/>
          <p:cNvSpPr>
            <a:spLocks noGrp="1"/>
          </p:cNvSpPr>
          <p:nvPr>
            <p:ph idx="1"/>
          </p:nvPr>
        </p:nvSpPr>
        <p:spPr>
          <a:xfrm>
            <a:off x="457200" y="594217"/>
            <a:ext cx="8229600" cy="6263783"/>
          </a:xfrm>
        </p:spPr>
        <p:txBody>
          <a:bodyPr>
            <a:noAutofit/>
          </a:bodyPr>
          <a:lstStyle/>
          <a:p>
            <a:r>
              <a:rPr lang="en-ZA" sz="2300" dirty="0"/>
              <a:t>Media Development. 2004 ‘Editorial’. Media Development 51(1): 2.</a:t>
            </a:r>
          </a:p>
          <a:p>
            <a:r>
              <a:rPr lang="en-ZA" sz="2300" dirty="0" err="1"/>
              <a:t>Melucci</a:t>
            </a:r>
            <a:r>
              <a:rPr lang="en-ZA" sz="2300" dirty="0"/>
              <a:t>, A. 1989. </a:t>
            </a:r>
            <a:r>
              <a:rPr lang="en-ZA" sz="2300" i="1" dirty="0"/>
              <a:t>Nomads of the present: Social movements and individual needs in contemporary society</a:t>
            </a:r>
            <a:r>
              <a:rPr lang="en-ZA" sz="2300" dirty="0"/>
              <a:t>. Vintage.</a:t>
            </a:r>
          </a:p>
          <a:p>
            <a:r>
              <a:rPr lang="en-ZA" sz="2300" dirty="0" err="1"/>
              <a:t>Melucci</a:t>
            </a:r>
            <a:r>
              <a:rPr lang="en-ZA" sz="2300" dirty="0"/>
              <a:t>, A. 1996. </a:t>
            </a:r>
            <a:r>
              <a:rPr lang="en-ZA" sz="2300" i="1" dirty="0"/>
              <a:t>Challenging codes: Collective action in the information age</a:t>
            </a:r>
            <a:r>
              <a:rPr lang="en-ZA" sz="2300" dirty="0"/>
              <a:t>. Cambridge University Press. </a:t>
            </a:r>
            <a:r>
              <a:rPr lang="en-ZA" sz="2300" dirty="0">
                <a:hlinkClick r:id="rId3"/>
              </a:rPr>
              <a:t>http://www.mcs.anl.gov/~pieper/manca-paper.html</a:t>
            </a:r>
            <a:r>
              <a:rPr lang="en-ZA" sz="2300" dirty="0"/>
              <a:t>. </a:t>
            </a:r>
          </a:p>
          <a:p>
            <a:r>
              <a:rPr lang="en-ZA" sz="2300" dirty="0" err="1"/>
              <a:t>Nyamnjoh</a:t>
            </a:r>
            <a:r>
              <a:rPr lang="en-ZA" sz="2300" dirty="0"/>
              <a:t>, F. B. 2005. </a:t>
            </a:r>
            <a:r>
              <a:rPr lang="en-ZA" sz="2300" i="1" dirty="0"/>
              <a:t>Africa's media: Democracy and the politics of belonging</a:t>
            </a:r>
            <a:r>
              <a:rPr lang="en-ZA" sz="2300" dirty="0"/>
              <a:t>. Zed Books.</a:t>
            </a:r>
          </a:p>
          <a:p>
            <a:r>
              <a:rPr lang="en-ZA" sz="2300" dirty="0" err="1"/>
              <a:t>Nyamnjoh</a:t>
            </a:r>
            <a:r>
              <a:rPr lang="en-ZA" sz="2300" dirty="0"/>
              <a:t>, F.B. 2005b. Journalism in Africa: Modernity, </a:t>
            </a:r>
            <a:r>
              <a:rPr lang="en-ZA" sz="2300" dirty="0" err="1"/>
              <a:t>Africanity</a:t>
            </a:r>
            <a:r>
              <a:rPr lang="en-ZA" sz="2300" dirty="0"/>
              <a:t>. </a:t>
            </a:r>
            <a:r>
              <a:rPr lang="en-ZA" sz="2300" i="1" dirty="0"/>
              <a:t>Rhodes Journalism Review </a:t>
            </a:r>
            <a:r>
              <a:rPr lang="en-ZA" sz="2300" dirty="0"/>
              <a:t>25 (November): 3–6.</a:t>
            </a:r>
          </a:p>
          <a:p>
            <a:r>
              <a:rPr lang="en-ZA" sz="2300" dirty="0"/>
              <a:t>Romano, A. 2005. Asian journalism. </a:t>
            </a:r>
            <a:r>
              <a:rPr lang="en-ZA" sz="2300" i="1" dirty="0"/>
              <a:t>Journalism and democracy in Asia</a:t>
            </a:r>
            <a:r>
              <a:rPr lang="en-ZA" sz="2300" dirty="0"/>
              <a:t>. 1.</a:t>
            </a:r>
          </a:p>
          <a:p>
            <a:r>
              <a:rPr lang="en-ZA" sz="2300" dirty="0" err="1"/>
              <a:t>Tomaselli</a:t>
            </a:r>
            <a:r>
              <a:rPr lang="en-ZA" sz="2300" dirty="0"/>
              <a:t>, K. G. 2009. Repositioning African media studies: thoughts and provocations. </a:t>
            </a:r>
            <a:r>
              <a:rPr lang="en-ZA" sz="2300" i="1" dirty="0"/>
              <a:t>Journal of African media studies</a:t>
            </a:r>
            <a:r>
              <a:rPr lang="en-ZA" sz="2300" dirty="0"/>
              <a:t>. </a:t>
            </a:r>
            <a:r>
              <a:rPr lang="en-ZA" sz="2300" i="1" dirty="0"/>
              <a:t>1</a:t>
            </a:r>
            <a:r>
              <a:rPr lang="en-ZA" sz="2300" dirty="0"/>
              <a:t>(1):9-21.</a:t>
            </a:r>
          </a:p>
          <a:p>
            <a:endParaRPr lang="en-ZA" sz="2300" dirty="0"/>
          </a:p>
        </p:txBody>
      </p:sp>
      <p:sp>
        <p:nvSpPr>
          <p:cNvPr id="4" name="TextBox 3"/>
          <p:cNvSpPr txBox="1"/>
          <p:nvPr/>
        </p:nvSpPr>
        <p:spPr>
          <a:xfrm>
            <a:off x="3276600" y="-36576"/>
            <a:ext cx="2590800" cy="615553"/>
          </a:xfrm>
          <a:prstGeom prst="rect">
            <a:avLst/>
          </a:prstGeom>
          <a:noFill/>
        </p:spPr>
        <p:txBody>
          <a:bodyPr wrap="square" rtlCol="0">
            <a:spAutoFit/>
          </a:bodyPr>
          <a:lstStyle/>
          <a:p>
            <a:pPr algn="ctr"/>
            <a:r>
              <a:rPr lang="en-ZA" sz="3400" dirty="0" smtClean="0"/>
              <a:t>References</a:t>
            </a:r>
            <a:endParaRPr lang="en-ZA" sz="3400" dirty="0"/>
          </a:p>
        </p:txBody>
      </p:sp>
    </p:spTree>
    <p:extLst>
      <p:ext uri="{BB962C8B-B14F-4D97-AF65-F5344CB8AC3E}">
        <p14:creationId xmlns:p14="http://schemas.microsoft.com/office/powerpoint/2010/main" val="3174965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00" y="393700"/>
            <a:ext cx="8128000" cy="6070600"/>
          </a:xfrm>
          <a:prstGeom prst="rect">
            <a:avLst/>
          </a:prstGeom>
        </p:spPr>
      </p:pic>
      <p:sp>
        <p:nvSpPr>
          <p:cNvPr id="2" name="Title 1"/>
          <p:cNvSpPr>
            <a:spLocks noGrp="1"/>
          </p:cNvSpPr>
          <p:nvPr>
            <p:ph type="title"/>
          </p:nvPr>
        </p:nvSpPr>
        <p:spPr/>
        <p:txBody>
          <a:bodyPr/>
          <a:lstStyle/>
          <a:p>
            <a:r>
              <a:rPr lang="en-ZA" b="1" dirty="0" smtClean="0">
                <a:effectLst>
                  <a:outerShdw blurRad="38100" dist="38100" dir="2700000" algn="tl">
                    <a:srgbClr val="000000">
                      <a:alpha val="43137"/>
                    </a:srgbClr>
                  </a:outerShdw>
                </a:effectLst>
                <a:latin typeface="Algerian" pitchFamily="82" charset="0"/>
              </a:rPr>
              <a:t>Public Journalism</a:t>
            </a:r>
            <a:endParaRPr lang="en-ZA" b="1" dirty="0">
              <a:effectLst>
                <a:outerShdw blurRad="38100" dist="38100" dir="2700000" algn="tl">
                  <a:srgbClr val="000000">
                    <a:alpha val="43137"/>
                  </a:srgbClr>
                </a:outerShdw>
              </a:effectLst>
              <a:latin typeface="Algerian" pitchFamily="82" charset="0"/>
            </a:endParaRPr>
          </a:p>
        </p:txBody>
      </p:sp>
      <p:sp>
        <p:nvSpPr>
          <p:cNvPr id="3" name="Content Placeholder 2"/>
          <p:cNvSpPr>
            <a:spLocks noGrp="1"/>
          </p:cNvSpPr>
          <p:nvPr>
            <p:ph idx="1"/>
          </p:nvPr>
        </p:nvSpPr>
        <p:spPr>
          <a:xfrm>
            <a:off x="304800" y="1295400"/>
            <a:ext cx="8610600" cy="5181600"/>
          </a:xfrm>
        </p:spPr>
        <p:txBody>
          <a:bodyPr>
            <a:normAutofit fontScale="92500" lnSpcReduction="20000"/>
          </a:bodyPr>
          <a:lstStyle/>
          <a:p>
            <a:r>
              <a:rPr lang="en-ZA" dirty="0" smtClean="0">
                <a:latin typeface="Arial Narrow" pitchFamily="34" charset="0"/>
              </a:rPr>
              <a:t>The US journalistic reform movement known as "public " (or " civic ")  journalism that inspired like-minded initiatives in other parts of the world, including Africa (Malawi, Senegal,  Swaziland).</a:t>
            </a:r>
          </a:p>
          <a:p>
            <a:r>
              <a:rPr lang="en-ZA" dirty="0" smtClean="0">
                <a:latin typeface="Arial Narrow" pitchFamily="34" charset="0"/>
              </a:rPr>
              <a:t> News organizations committed to public journalism have made efforts to focus their reporting on topics of  concern to citizens rather than on the campaign agendas of candidates for office.</a:t>
            </a:r>
          </a:p>
          <a:p>
            <a:r>
              <a:rPr lang="en-ZA" dirty="0" smtClean="0">
                <a:latin typeface="Arial Narrow" pitchFamily="34" charset="0"/>
              </a:rPr>
              <a:t>The focus on the topics of concern to citizens, report on political  problems of particular concern to citizens from their perspectives rather  than those of politicians, experts, and other elite actors, and even to  reform their routine information-gathering, reporting, and evaluation practices.</a:t>
            </a:r>
            <a:endParaRPr lang="en-ZA" dirty="0">
              <a:latin typeface="Arial Narrow"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00" y="393700"/>
            <a:ext cx="8128000" cy="6070600"/>
          </a:xfrm>
          <a:prstGeom prst="rect">
            <a:avLst/>
          </a:prstGeom>
        </p:spPr>
      </p:pic>
      <p:sp>
        <p:nvSpPr>
          <p:cNvPr id="3" name="Content Placeholder 2"/>
          <p:cNvSpPr>
            <a:spLocks noGrp="1"/>
          </p:cNvSpPr>
          <p:nvPr>
            <p:ph idx="1"/>
          </p:nvPr>
        </p:nvSpPr>
        <p:spPr>
          <a:xfrm>
            <a:off x="457200" y="533400"/>
            <a:ext cx="8229600" cy="5592763"/>
          </a:xfrm>
        </p:spPr>
        <p:txBody>
          <a:bodyPr>
            <a:normAutofit/>
          </a:bodyPr>
          <a:lstStyle/>
          <a:p>
            <a:pPr lvl="1"/>
            <a:r>
              <a:rPr lang="en-ZA" sz="3200" dirty="0" smtClean="0">
                <a:latin typeface="Arial Narrow" pitchFamily="34" charset="0"/>
              </a:rPr>
              <a:t>New movements express a "silent revolution" in values and attitudes – a shift from the old politics of social and economic security to the new politics of participation, quality of life, individual self-realization and human rights. They seek no material compensation from the welfare state but have to do with 'the grammar of forms of life' (</a:t>
            </a:r>
            <a:r>
              <a:rPr lang="en-ZA" sz="3200" dirty="0" err="1" smtClean="0">
                <a:latin typeface="Arial Narrow" pitchFamily="34" charset="0"/>
              </a:rPr>
              <a:t>Habermas</a:t>
            </a:r>
            <a:r>
              <a:rPr lang="en-ZA" sz="3200" dirty="0" smtClean="0">
                <a:latin typeface="Arial Narrow" pitchFamily="34" charset="0"/>
              </a:rPr>
              <a:t>, 1987: 392).</a:t>
            </a:r>
            <a:endParaRPr lang="en-ZA" sz="3200" dirty="0">
              <a:latin typeface="Arial Narrow"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00" y="393700"/>
            <a:ext cx="8128000" cy="6070600"/>
          </a:xfrm>
          <a:prstGeom prst="rect">
            <a:avLst/>
          </a:prstGeom>
        </p:spPr>
      </p:pic>
      <p:sp>
        <p:nvSpPr>
          <p:cNvPr id="2" name="Title 1"/>
          <p:cNvSpPr>
            <a:spLocks noGrp="1"/>
          </p:cNvSpPr>
          <p:nvPr>
            <p:ph type="title"/>
          </p:nvPr>
        </p:nvSpPr>
        <p:spPr/>
        <p:txBody>
          <a:bodyPr/>
          <a:lstStyle/>
          <a:p>
            <a:r>
              <a:rPr lang="en-ZA" b="1" dirty="0" smtClean="0">
                <a:effectLst>
                  <a:outerShdw blurRad="38100" dist="38100" dir="2700000" algn="tl">
                    <a:srgbClr val="000000">
                      <a:alpha val="43137"/>
                    </a:srgbClr>
                  </a:outerShdw>
                </a:effectLst>
                <a:latin typeface="Algerian" pitchFamily="82" charset="0"/>
              </a:rPr>
              <a:t>Thesis Statement</a:t>
            </a:r>
            <a:endParaRPr lang="en-ZA" b="1" dirty="0">
              <a:effectLst>
                <a:outerShdw blurRad="38100" dist="38100" dir="2700000" algn="tl">
                  <a:srgbClr val="000000">
                    <a:alpha val="43137"/>
                  </a:srgbClr>
                </a:outerShdw>
              </a:effectLst>
              <a:latin typeface="Algerian" pitchFamily="82" charset="0"/>
            </a:endParaRPr>
          </a:p>
        </p:txBody>
      </p:sp>
      <p:sp>
        <p:nvSpPr>
          <p:cNvPr id="3" name="Content Placeholder 2"/>
          <p:cNvSpPr>
            <a:spLocks noGrp="1"/>
          </p:cNvSpPr>
          <p:nvPr>
            <p:ph idx="1"/>
          </p:nvPr>
        </p:nvSpPr>
        <p:spPr/>
        <p:txBody>
          <a:bodyPr>
            <a:normAutofit fontScale="92500"/>
          </a:bodyPr>
          <a:lstStyle/>
          <a:p>
            <a:r>
              <a:rPr lang="en-ZA" dirty="0" smtClean="0">
                <a:latin typeface="Arial Narrow" pitchFamily="34" charset="0"/>
              </a:rPr>
              <a:t>There is gap between academic scholarship on the public sphere and journalistic work in the public sphere.</a:t>
            </a:r>
          </a:p>
          <a:p>
            <a:r>
              <a:rPr lang="en-ZA" dirty="0" smtClean="0">
                <a:latin typeface="Arial Narrow" pitchFamily="34" charset="0"/>
              </a:rPr>
              <a:t>Media scholars have extensively critiqued the democratic deficits inherent in a corporate-dominated, highly commercialized media system – its inequalities of access, representation and political/ideological power, its economic and structural integration with globalizing capitalism and consumer culture.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00" y="393700"/>
            <a:ext cx="8128000" cy="6070600"/>
          </a:xfrm>
          <a:prstGeom prst="rect">
            <a:avLst/>
          </a:prstGeom>
        </p:spPr>
      </p:pic>
      <p:sp>
        <p:nvSpPr>
          <p:cNvPr id="2" name="Title 1"/>
          <p:cNvSpPr>
            <a:spLocks noGrp="1"/>
          </p:cNvSpPr>
          <p:nvPr>
            <p:ph type="title"/>
          </p:nvPr>
        </p:nvSpPr>
        <p:spPr/>
        <p:txBody>
          <a:bodyPr/>
          <a:lstStyle/>
          <a:p>
            <a:r>
              <a:rPr lang="en-ZA" b="1" dirty="0" smtClean="0">
                <a:effectLst>
                  <a:outerShdw blurRad="38100" dist="38100" dir="2700000" algn="tl">
                    <a:srgbClr val="000000">
                      <a:alpha val="43137"/>
                    </a:srgbClr>
                  </a:outerShdw>
                </a:effectLst>
                <a:latin typeface="Algerian" pitchFamily="82" charset="0"/>
              </a:rPr>
              <a:t>The problem</a:t>
            </a:r>
            <a:endParaRPr lang="en-ZA" b="1" dirty="0">
              <a:effectLst>
                <a:outerShdw blurRad="38100" dist="38100" dir="2700000" algn="tl">
                  <a:srgbClr val="000000">
                    <a:alpha val="43137"/>
                  </a:srgbClr>
                </a:outerShdw>
              </a:effectLst>
              <a:latin typeface="Algerian" pitchFamily="82" charset="0"/>
            </a:endParaRPr>
          </a:p>
        </p:txBody>
      </p:sp>
      <p:sp>
        <p:nvSpPr>
          <p:cNvPr id="3" name="Content Placeholder 2"/>
          <p:cNvSpPr>
            <a:spLocks noGrp="1"/>
          </p:cNvSpPr>
          <p:nvPr>
            <p:ph idx="1"/>
          </p:nvPr>
        </p:nvSpPr>
        <p:spPr>
          <a:xfrm>
            <a:off x="304800" y="1600200"/>
            <a:ext cx="8382000" cy="4525963"/>
          </a:xfrm>
        </p:spPr>
        <p:txBody>
          <a:bodyPr>
            <a:normAutofit/>
          </a:bodyPr>
          <a:lstStyle/>
          <a:p>
            <a:pPr lvl="1"/>
            <a:r>
              <a:rPr lang="en-ZA" dirty="0" smtClean="0">
                <a:latin typeface="Arial Narrow" pitchFamily="34" charset="0"/>
              </a:rPr>
              <a:t>The tragedy facing African journalism is that the continent’s journalists have closely imitated the professional norms of the North (</a:t>
            </a:r>
            <a:r>
              <a:rPr lang="en-ZA" dirty="0" err="1" smtClean="0">
                <a:latin typeface="Arial Narrow" pitchFamily="34" charset="0"/>
              </a:rPr>
              <a:t>Kasoma</a:t>
            </a:r>
            <a:r>
              <a:rPr lang="en-ZA" dirty="0" smtClean="0">
                <a:latin typeface="Arial Narrow" pitchFamily="34" charset="0"/>
              </a:rPr>
              <a:t>, 1996).</a:t>
            </a:r>
          </a:p>
          <a:p>
            <a:pPr lvl="1"/>
            <a:r>
              <a:rPr lang="en-ZA" dirty="0" err="1" smtClean="0">
                <a:latin typeface="Arial Narrow" pitchFamily="34" charset="0"/>
              </a:rPr>
              <a:t>Afriethics</a:t>
            </a:r>
            <a:r>
              <a:rPr lang="en-ZA" dirty="0" smtClean="0">
                <a:latin typeface="Arial Narrow" pitchFamily="34" charset="0"/>
              </a:rPr>
              <a:t> as a basis for African journalism practice, was criticized by colleagues from all over the continent who claimed that his ideology was based on a romantic reconstruction of the pre-colonial (</a:t>
            </a:r>
            <a:r>
              <a:rPr lang="en-ZA" dirty="0" err="1" smtClean="0">
                <a:latin typeface="Arial Narrow" pitchFamily="34" charset="0"/>
              </a:rPr>
              <a:t>Nyamnjoh</a:t>
            </a:r>
            <a:r>
              <a:rPr lang="en-ZA" dirty="0" smtClean="0">
                <a:latin typeface="Arial Narrow" pitchFamily="34" charset="0"/>
              </a:rPr>
              <a:t>, 2005) and that it assumed a static and </a:t>
            </a:r>
            <a:r>
              <a:rPr lang="en-ZA" dirty="0" err="1" smtClean="0">
                <a:latin typeface="Arial Narrow" pitchFamily="34" charset="0"/>
              </a:rPr>
              <a:t>exceptionalistic</a:t>
            </a:r>
            <a:r>
              <a:rPr lang="en-ZA" dirty="0" smtClean="0">
                <a:latin typeface="Arial Narrow" pitchFamily="34" charset="0"/>
              </a:rPr>
              <a:t> understanding of African culture (Banda, 2009; </a:t>
            </a:r>
            <a:r>
              <a:rPr lang="en-ZA" dirty="0" err="1" smtClean="0">
                <a:latin typeface="Arial Narrow" pitchFamily="34" charset="0"/>
              </a:rPr>
              <a:t>Tomaselli</a:t>
            </a:r>
            <a:r>
              <a:rPr lang="en-ZA" dirty="0" smtClean="0">
                <a:latin typeface="Arial Narrow" pitchFamily="34" charset="0"/>
              </a:rPr>
              <a:t>, 2009).</a:t>
            </a:r>
            <a:endParaRPr lang="en-ZA" dirty="0">
              <a:latin typeface="Arial Narrow"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00" y="393700"/>
            <a:ext cx="8128000" cy="6070600"/>
          </a:xfrm>
          <a:prstGeom prst="rect">
            <a:avLst/>
          </a:prstGeom>
        </p:spPr>
      </p:pic>
      <p:sp>
        <p:nvSpPr>
          <p:cNvPr id="3" name="Content Placeholder 2"/>
          <p:cNvSpPr>
            <a:spLocks noGrp="1"/>
          </p:cNvSpPr>
          <p:nvPr>
            <p:ph idx="1"/>
          </p:nvPr>
        </p:nvSpPr>
        <p:spPr>
          <a:xfrm>
            <a:off x="457200" y="1143000"/>
            <a:ext cx="8229600" cy="4983163"/>
          </a:xfrm>
        </p:spPr>
        <p:txBody>
          <a:bodyPr>
            <a:normAutofit/>
          </a:bodyPr>
          <a:lstStyle/>
          <a:p>
            <a:pPr lvl="1"/>
            <a:r>
              <a:rPr lang="en-ZA" dirty="0" smtClean="0">
                <a:latin typeface="Arial Narrow" pitchFamily="34" charset="0"/>
              </a:rPr>
              <a:t>African journalists are called upon ‘to operate in a world where everything has been pre-defined for them by others, where they are meant to implement and hardly ever to think or rethink, where what is expected of them is respect for canons, not to question how or why canons are forged, or the extent to which canons are forged, or the extent to which canons are inclusive of the creative diversity of the universe that is purportedly of interest to the journalism of the One-Best-Way (</a:t>
            </a:r>
            <a:r>
              <a:rPr lang="en-ZA" dirty="0" err="1" smtClean="0">
                <a:latin typeface="Arial Narrow" pitchFamily="34" charset="0"/>
              </a:rPr>
              <a:t>Nyamnjoh</a:t>
            </a:r>
            <a:r>
              <a:rPr lang="en-ZA" dirty="0" smtClean="0">
                <a:latin typeface="Arial Narrow" pitchFamily="34" charset="0"/>
              </a:rPr>
              <a:t>, 2005b: 3).</a:t>
            </a:r>
            <a:endParaRPr lang="en-ZA" dirty="0">
              <a:latin typeface="Arial Narrow"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00" y="393700"/>
            <a:ext cx="8128000" cy="6070600"/>
          </a:xfrm>
          <a:prstGeom prst="rect">
            <a:avLst/>
          </a:prstGeom>
        </p:spPr>
      </p:pic>
      <p:sp>
        <p:nvSpPr>
          <p:cNvPr id="3" name="Content Placeholder 2"/>
          <p:cNvSpPr>
            <a:spLocks noGrp="1"/>
          </p:cNvSpPr>
          <p:nvPr>
            <p:ph idx="1"/>
          </p:nvPr>
        </p:nvSpPr>
        <p:spPr>
          <a:xfrm>
            <a:off x="457200" y="304800"/>
            <a:ext cx="8382000" cy="6248400"/>
          </a:xfrm>
        </p:spPr>
        <p:txBody>
          <a:bodyPr>
            <a:normAutofit fontScale="85000" lnSpcReduction="20000"/>
          </a:bodyPr>
          <a:lstStyle/>
          <a:p>
            <a:r>
              <a:rPr lang="en-ZA" dirty="0" smtClean="0">
                <a:latin typeface="Arial Narrow" pitchFamily="34" charset="0"/>
              </a:rPr>
              <a:t>Development journalism, which became the buzz word in promoting good governance in the 1970s and 1980s, was forged out of a compromise between 'nation building' and 'a free and unfettered press'.</a:t>
            </a:r>
          </a:p>
          <a:p>
            <a:r>
              <a:rPr lang="en-ZA" dirty="0" smtClean="0">
                <a:latin typeface="Arial Narrow" pitchFamily="34" charset="0"/>
              </a:rPr>
              <a:t>Media became </a:t>
            </a:r>
            <a:r>
              <a:rPr lang="en-ZA" i="1" dirty="0" smtClean="0">
                <a:latin typeface="Arial Narrow" pitchFamily="34" charset="0"/>
              </a:rPr>
              <a:t>a tool </a:t>
            </a:r>
            <a:r>
              <a:rPr lang="en-ZA" dirty="0" smtClean="0">
                <a:latin typeface="Arial Narrow" pitchFamily="34" charset="0"/>
              </a:rPr>
              <a:t>for enhancing positive social change by encouraging and promoting development initiatives sponsored by local and foreign governments and international organisations. But this situation has overshadowed the role of the press as government watchdog by its role for development efforts’ in areas such as health, agriculture and education, steering clear of politics (Romano, 2005). </a:t>
            </a:r>
          </a:p>
          <a:p>
            <a:r>
              <a:rPr lang="en-ZA" dirty="0" smtClean="0">
                <a:latin typeface="Arial Narrow" pitchFamily="34" charset="0"/>
              </a:rPr>
              <a:t>Much academic writing on Africa focused (</a:t>
            </a:r>
            <a:r>
              <a:rPr lang="en-ZA" dirty="0" err="1" smtClean="0">
                <a:latin typeface="Arial Narrow" pitchFamily="34" charset="0"/>
              </a:rPr>
              <a:t>functionistically</a:t>
            </a:r>
            <a:r>
              <a:rPr lang="en-ZA" dirty="0" smtClean="0">
                <a:latin typeface="Arial Narrow" pitchFamily="34" charset="0"/>
              </a:rPr>
              <a:t>) on development concerns with only a small body of writing emerged which theorized the "democratization decade" in ways outside the liberal pluralist paradigm, although still drawing on concepts ready-made from Western theory (Berger, 2002).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00" y="393700"/>
            <a:ext cx="8128000" cy="6070600"/>
          </a:xfrm>
          <a:prstGeom prst="rect">
            <a:avLst/>
          </a:prstGeom>
        </p:spPr>
      </p:pic>
      <p:sp>
        <p:nvSpPr>
          <p:cNvPr id="2" name="Title 1"/>
          <p:cNvSpPr>
            <a:spLocks noGrp="1"/>
          </p:cNvSpPr>
          <p:nvPr>
            <p:ph type="title"/>
          </p:nvPr>
        </p:nvSpPr>
        <p:spPr/>
        <p:txBody>
          <a:bodyPr/>
          <a:lstStyle/>
          <a:p>
            <a:r>
              <a:rPr lang="en-ZA" b="1" dirty="0" smtClean="0">
                <a:effectLst>
                  <a:outerShdw blurRad="38100" dist="38100" dir="2700000" algn="tl">
                    <a:srgbClr val="000000">
                      <a:alpha val="43137"/>
                    </a:srgbClr>
                  </a:outerShdw>
                </a:effectLst>
                <a:latin typeface="Algerian" pitchFamily="82" charset="0"/>
              </a:rPr>
              <a:t>Key Questions</a:t>
            </a:r>
            <a:endParaRPr lang="en-ZA" b="1" dirty="0">
              <a:effectLst>
                <a:outerShdw blurRad="38100" dist="38100" dir="2700000" algn="tl">
                  <a:srgbClr val="000000">
                    <a:alpha val="43137"/>
                  </a:srgbClr>
                </a:outerShdw>
              </a:effectLst>
              <a:latin typeface="Algerian" pitchFamily="82" charset="0"/>
            </a:endParaRPr>
          </a:p>
        </p:txBody>
      </p:sp>
      <p:sp>
        <p:nvSpPr>
          <p:cNvPr id="3" name="Content Placeholder 2"/>
          <p:cNvSpPr>
            <a:spLocks noGrp="1"/>
          </p:cNvSpPr>
          <p:nvPr>
            <p:ph idx="1"/>
          </p:nvPr>
        </p:nvSpPr>
        <p:spPr/>
        <p:txBody>
          <a:bodyPr>
            <a:normAutofit fontScale="85000" lnSpcReduction="20000"/>
          </a:bodyPr>
          <a:lstStyle/>
          <a:p>
            <a:r>
              <a:rPr lang="en-ZA" dirty="0" smtClean="0">
                <a:latin typeface="Arial Narrow" pitchFamily="34" charset="0"/>
              </a:rPr>
              <a:t>Should journalists encourage citizens to transcend inequalities among social groups, or should citizens be encouraged to attend to social inequalities;</a:t>
            </a:r>
          </a:p>
          <a:p>
            <a:r>
              <a:rPr lang="en-ZA" dirty="0" smtClean="0">
                <a:latin typeface="Arial Narrow" pitchFamily="34" charset="0"/>
              </a:rPr>
              <a:t>Should journalists help create a single, unifying public sphere, or should the goal be to strengthen a public sphere composed of multiple discursive domains;</a:t>
            </a:r>
          </a:p>
          <a:p>
            <a:r>
              <a:rPr lang="en-ZA" dirty="0" smtClean="0">
                <a:latin typeface="Arial Narrow" pitchFamily="34" charset="0"/>
              </a:rPr>
              <a:t>Should journalists maintain sharp distinctions between issues of public interest and matters of private concern, or should the public/private dichotomy be challenged; </a:t>
            </a:r>
          </a:p>
          <a:p>
            <a:r>
              <a:rPr lang="en-ZA" dirty="0" smtClean="0">
                <a:latin typeface="Arial Narrow" pitchFamily="34" charset="0"/>
              </a:rPr>
              <a:t>Should journalists’ goal be to engage citizens in public opinion-formation, or should they also try to involve citizens in political decision-making.</a:t>
            </a:r>
            <a:endParaRPr lang="en-ZA" dirty="0">
              <a:latin typeface="Arial Narrow"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00" y="393700"/>
            <a:ext cx="8128000" cy="6070600"/>
          </a:xfrm>
          <a:prstGeom prst="rect">
            <a:avLst/>
          </a:prstGeom>
        </p:spPr>
      </p:pic>
      <p:sp>
        <p:nvSpPr>
          <p:cNvPr id="3" name="Content Placeholder 2"/>
          <p:cNvSpPr>
            <a:spLocks noGrp="1"/>
          </p:cNvSpPr>
          <p:nvPr>
            <p:ph idx="1"/>
          </p:nvPr>
        </p:nvSpPr>
        <p:spPr>
          <a:xfrm>
            <a:off x="304800" y="304800"/>
            <a:ext cx="8610600" cy="6248400"/>
          </a:xfrm>
        </p:spPr>
        <p:txBody>
          <a:bodyPr>
            <a:normAutofit fontScale="92500" lnSpcReduction="20000"/>
          </a:bodyPr>
          <a:lstStyle/>
          <a:p>
            <a:r>
              <a:rPr lang="en-ZA" dirty="0" smtClean="0">
                <a:latin typeface="Arial Narrow" pitchFamily="34" charset="0"/>
              </a:rPr>
              <a:t>The </a:t>
            </a:r>
            <a:r>
              <a:rPr lang="en-ZA" dirty="0" err="1" smtClean="0">
                <a:latin typeface="Arial Narrow" pitchFamily="34" charset="0"/>
              </a:rPr>
              <a:t>Westley</a:t>
            </a:r>
            <a:r>
              <a:rPr lang="en-ZA" dirty="0" smtClean="0">
                <a:latin typeface="Arial Narrow" pitchFamily="34" charset="0"/>
              </a:rPr>
              <a:t>-MacLean model proposes that journalists act as gatekeepers in the mass communication process and, because of their privileged role, they ought to report the news objectively and check their own political convictions at the door as they enter the newsroom. They ought to be impartial referees as competing advocates of this or that cause struggle to promote their particular interpretations or spins to the public. </a:t>
            </a:r>
          </a:p>
          <a:p>
            <a:r>
              <a:rPr lang="en-ZA" dirty="0" smtClean="0">
                <a:latin typeface="Arial Narrow" pitchFamily="34" charset="0"/>
              </a:rPr>
              <a:t>Other views perceive the purpose of journalism goes beyond impartial refereeing and news people ought to become active players in the political process--not as one-sided spokespersons for this or that cause, but as involved facilitators of the information flow within the society. In short, they ought to become gate</a:t>
            </a:r>
            <a:r>
              <a:rPr lang="en-ZA" i="1" dirty="0" smtClean="0">
                <a:latin typeface="Arial Narrow" pitchFamily="34" charset="0"/>
              </a:rPr>
              <a:t>-opener (</a:t>
            </a:r>
            <a:r>
              <a:rPr lang="en-ZA" i="1" dirty="0" err="1" smtClean="0">
                <a:latin typeface="Arial Narrow" pitchFamily="34" charset="0"/>
              </a:rPr>
              <a:t>Manca</a:t>
            </a:r>
            <a:r>
              <a:rPr lang="en-ZA" i="1" dirty="0" smtClean="0">
                <a:latin typeface="Arial Narrow" pitchFamily="34" charset="0"/>
              </a:rPr>
              <a:t>, 1999).</a:t>
            </a:r>
            <a:endParaRPr lang="en-ZA" dirty="0">
              <a:latin typeface="Arial Narrow"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690</TotalTime>
  <Words>1537</Words>
  <Application>Microsoft Office PowerPoint</Application>
  <PresentationFormat>On-screen Show (4:3)</PresentationFormat>
  <Paragraphs>62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Media and National Development Policy</vt:lpstr>
      <vt:lpstr>Public Journalism</vt:lpstr>
      <vt:lpstr>PowerPoint Presentation</vt:lpstr>
      <vt:lpstr>Thesis Statement</vt:lpstr>
      <vt:lpstr>The problem</vt:lpstr>
      <vt:lpstr>PowerPoint Presentation</vt:lpstr>
      <vt:lpstr>PowerPoint Presentation</vt:lpstr>
      <vt:lpstr>Key Questions</vt:lpstr>
      <vt:lpstr>PowerPoint Presentation</vt:lpstr>
      <vt:lpstr>PowerPoint Presentation</vt:lpstr>
      <vt:lpstr>Media Democratization </vt:lpstr>
      <vt:lpstr>Media activism &amp; the concentric circles</vt:lpstr>
      <vt:lpstr>Resource mobilization approach (RMT)</vt:lpstr>
      <vt:lpstr>new social movements (NSMs).</vt:lpstr>
      <vt:lpstr>Bring about change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and National Development Policy</dc:title>
  <dc:creator>Luyanda Dlamini</dc:creator>
  <cp:lastModifiedBy>Luyanda Dlamini</cp:lastModifiedBy>
  <cp:revision>72</cp:revision>
  <dcterms:created xsi:type="dcterms:W3CDTF">2006-08-16T00:00:00Z</dcterms:created>
  <dcterms:modified xsi:type="dcterms:W3CDTF">2013-11-23T23:22:30Z</dcterms:modified>
</cp:coreProperties>
</file>