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72" r:id="rId4"/>
    <p:sldId id="271" r:id="rId5"/>
    <p:sldId id="267" r:id="rId6"/>
    <p:sldId id="265" r:id="rId7"/>
    <p:sldId id="266" r:id="rId8"/>
    <p:sldId id="264" r:id="rId9"/>
    <p:sldId id="263" r:id="rId10"/>
    <p:sldId id="262" r:id="rId11"/>
    <p:sldId id="261" r:id="rId12"/>
    <p:sldId id="260" r:id="rId13"/>
    <p:sldId id="259" r:id="rId14"/>
    <p:sldId id="268" r:id="rId15"/>
    <p:sldId id="270"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2130" y="-27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7A042A-4389-43EC-8291-0E8D24CF12EA}" type="datetimeFigureOut">
              <a:rPr lang="en-ZA" smtClean="0"/>
              <a:pPr/>
              <a:t>2013-11-24</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C23024-DAB0-4284-A263-9505FD51F787}" type="slidenum">
              <a:rPr lang="en-ZA" smtClean="0"/>
              <a:pPr/>
              <a:t>‹#›</a:t>
            </a:fld>
            <a:endParaRPr lang="en-ZA"/>
          </a:p>
        </p:txBody>
      </p:sp>
    </p:spTree>
    <p:extLst>
      <p:ext uri="{BB962C8B-B14F-4D97-AF65-F5344CB8AC3E}">
        <p14:creationId xmlns:p14="http://schemas.microsoft.com/office/powerpoint/2010/main" val="3152596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flickr.com/photos/scallop_holden/2217941868/sizes/l/in/photostrea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2" name="Title 1"/>
          <p:cNvSpPr>
            <a:spLocks noGrp="1"/>
          </p:cNvSpPr>
          <p:nvPr>
            <p:ph type="ctrTitle"/>
          </p:nvPr>
        </p:nvSpPr>
        <p:spPr>
          <a:xfrm>
            <a:off x="0" y="685800"/>
            <a:ext cx="8686800" cy="1470025"/>
          </a:xfrm>
        </p:spPr>
        <p:txBody>
          <a:bodyPr>
            <a:normAutofit/>
          </a:bodyPr>
          <a:lstStyle/>
          <a:p>
            <a:r>
              <a:rPr lang="en-ZA" sz="3600" b="1" dirty="0" smtClean="0">
                <a:effectLst>
                  <a:outerShdw blurRad="38100" dist="38100" dir="2700000" algn="tl">
                    <a:srgbClr val="000000">
                      <a:alpha val="43137"/>
                    </a:srgbClr>
                  </a:outerShdw>
                </a:effectLst>
                <a:latin typeface="Algerian" pitchFamily="82" charset="0"/>
              </a:rPr>
              <a:t>Media and National Development Policy</a:t>
            </a:r>
            <a:endParaRPr lang="en-ZA" sz="3600" b="1" dirty="0">
              <a:effectLst>
                <a:outerShdw blurRad="38100" dist="38100" dir="2700000" algn="tl">
                  <a:srgbClr val="000000">
                    <a:alpha val="43137"/>
                  </a:srgbClr>
                </a:outerShdw>
              </a:effectLst>
              <a:latin typeface="Algerian" pitchFamily="82" charset="0"/>
            </a:endParaRPr>
          </a:p>
        </p:txBody>
      </p:sp>
      <p:sp>
        <p:nvSpPr>
          <p:cNvPr id="3" name="Subtitle 2"/>
          <p:cNvSpPr>
            <a:spLocks noGrp="1"/>
          </p:cNvSpPr>
          <p:nvPr>
            <p:ph type="subTitle" idx="1"/>
          </p:nvPr>
        </p:nvSpPr>
        <p:spPr>
          <a:xfrm>
            <a:off x="1028700" y="2209800"/>
            <a:ext cx="7010400" cy="1752600"/>
          </a:xfrm>
        </p:spPr>
        <p:txBody>
          <a:bodyPr>
            <a:normAutofit/>
          </a:bodyPr>
          <a:lstStyle/>
          <a:p>
            <a:r>
              <a:rPr lang="en-ZA" sz="4700" b="1" dirty="0" err="1" smtClean="0">
                <a:solidFill>
                  <a:schemeClr val="tx1"/>
                </a:solidFill>
                <a:latin typeface="Arial Narrow" pitchFamily="34" charset="0"/>
              </a:rPr>
              <a:t>Dr.</a:t>
            </a:r>
            <a:r>
              <a:rPr lang="en-ZA" sz="4700" b="1" dirty="0" smtClean="0">
                <a:solidFill>
                  <a:schemeClr val="tx1"/>
                </a:solidFill>
                <a:latin typeface="Arial Narrow" pitchFamily="34" charset="0"/>
              </a:rPr>
              <a:t> Ibrahim </a:t>
            </a:r>
            <a:r>
              <a:rPr lang="en-ZA" sz="4700" b="1" dirty="0" err="1" smtClean="0">
                <a:solidFill>
                  <a:schemeClr val="tx1"/>
                </a:solidFill>
                <a:latin typeface="Arial Narrow" pitchFamily="34" charset="0"/>
              </a:rPr>
              <a:t>Saleh</a:t>
            </a:r>
            <a:endParaRPr lang="en-ZA" sz="4700" b="1" dirty="0" smtClean="0">
              <a:solidFill>
                <a:schemeClr val="tx1"/>
              </a:solidFill>
              <a:latin typeface="Arial Narrow"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1630" y="5167104"/>
            <a:ext cx="6784540" cy="1324510"/>
          </a:xfrm>
          <a:prstGeom prst="rect">
            <a:avLst/>
          </a:prstGeom>
        </p:spPr>
      </p:pic>
      <p:sp>
        <p:nvSpPr>
          <p:cNvPr id="9" name="TextBox 8"/>
          <p:cNvSpPr txBox="1"/>
          <p:nvPr/>
        </p:nvSpPr>
        <p:spPr>
          <a:xfrm>
            <a:off x="6660820" y="6520934"/>
            <a:ext cx="2483180" cy="369332"/>
          </a:xfrm>
          <a:prstGeom prst="rect">
            <a:avLst/>
          </a:prstGeom>
          <a:noFill/>
        </p:spPr>
        <p:txBody>
          <a:bodyPr wrap="none" rtlCol="0">
            <a:spAutoFit/>
          </a:bodyPr>
          <a:lstStyle/>
          <a:p>
            <a:r>
              <a:rPr lang="en-ZA" dirty="0" smtClean="0"/>
              <a:t>Image by </a:t>
            </a:r>
            <a:r>
              <a:rPr lang="en-ZA" dirty="0" smtClean="0">
                <a:hlinkClick r:id="rId4"/>
              </a:rPr>
              <a:t>Scallop Holden</a:t>
            </a:r>
            <a:endParaRPr lang="en-Z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2" name="Title 1"/>
          <p:cNvSpPr>
            <a:spLocks noGrp="1"/>
          </p:cNvSpPr>
          <p:nvPr>
            <p:ph type="title"/>
          </p:nvPr>
        </p:nvSpPr>
        <p:spPr>
          <a:xfrm>
            <a:off x="457200" y="381000"/>
            <a:ext cx="8229600" cy="1143000"/>
          </a:xfrm>
        </p:spPr>
        <p:txBody>
          <a:bodyPr/>
          <a:lstStyle/>
          <a:p>
            <a:r>
              <a:rPr lang="en-ZA" dirty="0" smtClean="0">
                <a:latin typeface="Algerian" pitchFamily="82" charset="0"/>
              </a:rPr>
              <a:t>World culture Theory</a:t>
            </a:r>
            <a:endParaRPr lang="en-ZA" dirty="0">
              <a:latin typeface="Algerian" pitchFamily="82" charset="0"/>
            </a:endParaRPr>
          </a:p>
        </p:txBody>
      </p:sp>
      <p:sp>
        <p:nvSpPr>
          <p:cNvPr id="3" name="Content Placeholder 2"/>
          <p:cNvSpPr>
            <a:spLocks noGrp="1"/>
          </p:cNvSpPr>
          <p:nvPr>
            <p:ph idx="1"/>
          </p:nvPr>
        </p:nvSpPr>
        <p:spPr/>
        <p:txBody>
          <a:bodyPr>
            <a:normAutofit fontScale="77500" lnSpcReduction="20000"/>
          </a:bodyPr>
          <a:lstStyle/>
          <a:p>
            <a:r>
              <a:rPr lang="en-ZA" dirty="0" smtClean="0">
                <a:latin typeface="Arial Narrow" pitchFamily="34" charset="0"/>
              </a:rPr>
              <a:t>Institutional theory of a global political community that explains  that the relationships between different actors are interpreted by analysing established cultural practices or institutions. </a:t>
            </a:r>
          </a:p>
          <a:p>
            <a:r>
              <a:rPr lang="en-ZA" dirty="0" smtClean="0">
                <a:latin typeface="Arial Narrow" pitchFamily="34" charset="0"/>
              </a:rPr>
              <a:t>These practices define the actors' understandings of themselves, the social reality and the  principles, aims and rationality of social action. </a:t>
            </a:r>
          </a:p>
          <a:p>
            <a:r>
              <a:rPr lang="en-ZA" dirty="0" smtClean="0">
                <a:latin typeface="Arial Narrow" pitchFamily="34" charset="0"/>
              </a:rPr>
              <a:t>According to </a:t>
            </a:r>
            <a:r>
              <a:rPr lang="en-ZA" dirty="0" err="1" smtClean="0">
                <a:latin typeface="Arial Narrow" pitchFamily="34" charset="0"/>
              </a:rPr>
              <a:t>Lechner</a:t>
            </a:r>
            <a:r>
              <a:rPr lang="en-ZA" dirty="0" smtClean="0">
                <a:latin typeface="Arial Narrow" pitchFamily="34" charset="0"/>
              </a:rPr>
              <a:t> and </a:t>
            </a:r>
            <a:r>
              <a:rPr lang="en-ZA" dirty="0" err="1" smtClean="0">
                <a:latin typeface="Arial Narrow" pitchFamily="34" charset="0"/>
              </a:rPr>
              <a:t>Boli</a:t>
            </a:r>
            <a:r>
              <a:rPr lang="en-ZA" dirty="0" smtClean="0">
                <a:latin typeface="Arial Narrow" pitchFamily="34" charset="0"/>
              </a:rPr>
              <a:t> (2005), world culture manifests itself in the common knowledge and shared norms that travel across national boundaries. </a:t>
            </a:r>
          </a:p>
          <a:p>
            <a:r>
              <a:rPr lang="en-ZA" dirty="0" smtClean="0">
                <a:latin typeface="Arial Narrow" pitchFamily="34" charset="0"/>
              </a:rPr>
              <a:t>World culture can be analysed both as concrete globally organized communities and as abstract  assumptions of the universality of cultural values, norms and practices.</a:t>
            </a:r>
            <a:endParaRPr lang="en-ZA" dirty="0">
              <a:latin typeface="Arial Narrow"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2" name="Title 1"/>
          <p:cNvSpPr>
            <a:spLocks noGrp="1"/>
          </p:cNvSpPr>
          <p:nvPr>
            <p:ph type="title"/>
          </p:nvPr>
        </p:nvSpPr>
        <p:spPr/>
        <p:txBody>
          <a:bodyPr/>
          <a:lstStyle/>
          <a:p>
            <a:r>
              <a:rPr lang="en-ZA" dirty="0" smtClean="0">
                <a:latin typeface="Algerian" pitchFamily="82" charset="0"/>
              </a:rPr>
              <a:t>Key Issues to Remember</a:t>
            </a:r>
            <a:endParaRPr lang="en-ZA" dirty="0">
              <a:latin typeface="Algerian" pitchFamily="82" charset="0"/>
            </a:endParaRPr>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ZA" dirty="0" smtClean="0">
                <a:latin typeface="Algerian" pitchFamily="82" charset="0"/>
              </a:rPr>
              <a:t>media politics</a:t>
            </a:r>
            <a:r>
              <a:rPr lang="en-ZA" dirty="0" smtClean="0"/>
              <a:t>: </a:t>
            </a:r>
            <a:r>
              <a:rPr lang="en-ZA" dirty="0" smtClean="0">
                <a:latin typeface="Arial Narrow" pitchFamily="34" charset="0"/>
              </a:rPr>
              <a:t>the power of the media lies not in its institutional influence as a political  actor, but in the space of power-making  as the gatekeeper and agenda setter, and as producer and distributor of messages that serve certain political actors and interests.</a:t>
            </a:r>
          </a:p>
          <a:p>
            <a:r>
              <a:rPr lang="en-ZA" dirty="0" smtClean="0">
                <a:latin typeface="Algerian" pitchFamily="82" charset="0"/>
              </a:rPr>
              <a:t>political contest model</a:t>
            </a:r>
            <a:r>
              <a:rPr lang="en-ZA" dirty="0" smtClean="0"/>
              <a:t>: </a:t>
            </a:r>
            <a:r>
              <a:rPr lang="en-ZA" dirty="0" smtClean="0">
                <a:latin typeface="Arial Narrow" pitchFamily="34" charset="0"/>
              </a:rPr>
              <a:t>the role of the news media in influencing policy is shaped by a wider political conflict between "the authorities" and "the challengers". The battle is fought over the access to the news media and over the  dominant media frames (</a:t>
            </a:r>
            <a:r>
              <a:rPr lang="en-ZA" dirty="0" err="1" smtClean="0">
                <a:latin typeface="Arial Narrow" pitchFamily="34" charset="0"/>
              </a:rPr>
              <a:t>Wolfsfeld</a:t>
            </a:r>
            <a:r>
              <a:rPr lang="en-ZA" dirty="0" smtClean="0">
                <a:latin typeface="Arial Narrow" pitchFamily="34" charset="0"/>
              </a:rPr>
              <a:t>, 2003).</a:t>
            </a:r>
            <a:endParaRPr lang="en-ZA" dirty="0">
              <a:latin typeface="Arial Narrow"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2" name="Title 1"/>
          <p:cNvSpPr>
            <a:spLocks noGrp="1"/>
          </p:cNvSpPr>
          <p:nvPr>
            <p:ph type="title"/>
          </p:nvPr>
        </p:nvSpPr>
        <p:spPr/>
        <p:txBody>
          <a:bodyPr/>
          <a:lstStyle/>
          <a:p>
            <a:r>
              <a:rPr lang="en-ZA" b="1" dirty="0" smtClean="0">
                <a:latin typeface="Algerian" pitchFamily="82" charset="0"/>
              </a:rPr>
              <a:t>South Africa</a:t>
            </a:r>
            <a:endParaRPr lang="en-ZA" b="1" dirty="0">
              <a:latin typeface="Algerian" pitchFamily="82" charset="0"/>
            </a:endParaRPr>
          </a:p>
        </p:txBody>
      </p:sp>
      <p:sp>
        <p:nvSpPr>
          <p:cNvPr id="3" name="Content Placeholder 2"/>
          <p:cNvSpPr>
            <a:spLocks noGrp="1"/>
          </p:cNvSpPr>
          <p:nvPr>
            <p:ph idx="1"/>
          </p:nvPr>
        </p:nvSpPr>
        <p:spPr/>
        <p:txBody>
          <a:bodyPr>
            <a:normAutofit fontScale="92500" lnSpcReduction="10000"/>
          </a:bodyPr>
          <a:lstStyle/>
          <a:p>
            <a:r>
              <a:rPr lang="en-ZA" dirty="0" smtClean="0">
                <a:latin typeface="Arial Narrow" pitchFamily="34" charset="0"/>
              </a:rPr>
              <a:t>People living together under conditions of nationhood do </a:t>
            </a:r>
            <a:r>
              <a:rPr lang="en-ZA" dirty="0" err="1" smtClean="0">
                <a:latin typeface="Arial Narrow" pitchFamily="34" charset="0"/>
              </a:rPr>
              <a:t>sothrough</a:t>
            </a:r>
            <a:r>
              <a:rPr lang="en-ZA" dirty="0" smtClean="0">
                <a:latin typeface="Arial Narrow" pitchFamily="34" charset="0"/>
              </a:rPr>
              <a:t> 'consent' and commitment to a common future. However, this consent is based as much on 'forgetting' as it is o remembering.</a:t>
            </a:r>
          </a:p>
          <a:p>
            <a:r>
              <a:rPr lang="en-ZA" dirty="0" smtClean="0">
                <a:latin typeface="Arial Narrow" pitchFamily="34" charset="0"/>
              </a:rPr>
              <a:t> In South Africa, forgetting is undesirable and irresponsible  because the degree of failure admitted by the Truth and Reconciliation Commission arises from too little remembering !</a:t>
            </a:r>
          </a:p>
          <a:p>
            <a:r>
              <a:rPr lang="en-ZA" sz="4300" dirty="0" smtClean="0">
                <a:solidFill>
                  <a:srgbClr val="FF0000"/>
                </a:solidFill>
                <a:latin typeface="Algerian" pitchFamily="82" charset="0"/>
              </a:rPr>
              <a:t>What do you think?</a:t>
            </a:r>
          </a:p>
          <a:p>
            <a:endParaRPr lang="en-Z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3" name="Content Placeholder 2"/>
          <p:cNvSpPr>
            <a:spLocks noGrp="1"/>
          </p:cNvSpPr>
          <p:nvPr>
            <p:ph idx="1"/>
          </p:nvPr>
        </p:nvSpPr>
        <p:spPr>
          <a:xfrm>
            <a:off x="457200" y="1371600"/>
            <a:ext cx="8229600" cy="4525963"/>
          </a:xfrm>
        </p:spPr>
        <p:txBody>
          <a:bodyPr>
            <a:normAutofit fontScale="92500"/>
          </a:bodyPr>
          <a:lstStyle/>
          <a:p>
            <a:pPr lvl="1"/>
            <a:r>
              <a:rPr lang="en-ZA" dirty="0" smtClean="0">
                <a:latin typeface="Arial Narrow" pitchFamily="34" charset="0"/>
              </a:rPr>
              <a:t>“[T]he political unity of the nation consists in a continual displacement of its irredeemably plural modern space, bounded by different, even hostile nations, into a signifying space that is archaic and mythical, paradoxically representing the nation’s modern territoriality, in the patriotic, atavistic temporality of Traditionalism. Quite simply, the difference of space returns as the Sameness of time, turning Territory into Tradition, turning the People into One. The liminal point of this ideological displacement is the turning of the differentiated spatial boundary, the ‘outside’, into the united temporal territory of Tradition” (</a:t>
            </a:r>
            <a:r>
              <a:rPr lang="en-ZA" dirty="0" err="1" smtClean="0">
                <a:latin typeface="Arial Narrow" pitchFamily="34" charset="0"/>
              </a:rPr>
              <a:t>Bhabha</a:t>
            </a:r>
            <a:r>
              <a:rPr lang="en-ZA" dirty="0" smtClean="0">
                <a:latin typeface="Arial Narrow" pitchFamily="34" charset="0"/>
              </a:rPr>
              <a:t>, 1990).</a:t>
            </a:r>
          </a:p>
          <a:p>
            <a:pPr marL="0" indent="0">
              <a:buNone/>
            </a:pPr>
            <a:endParaRPr lang="en-Z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3" name="Content Placeholder 2"/>
          <p:cNvSpPr>
            <a:spLocks noGrp="1"/>
          </p:cNvSpPr>
          <p:nvPr>
            <p:ph idx="1"/>
          </p:nvPr>
        </p:nvSpPr>
        <p:spPr/>
        <p:txBody>
          <a:bodyPr>
            <a:normAutofit/>
          </a:bodyPr>
          <a:lstStyle/>
          <a:p>
            <a:r>
              <a:rPr lang="en-ZA" sz="3600" dirty="0" err="1" smtClean="0">
                <a:latin typeface="Arial Narrow" pitchFamily="34" charset="0"/>
              </a:rPr>
              <a:t>Partha</a:t>
            </a:r>
            <a:r>
              <a:rPr lang="en-ZA" sz="3600" dirty="0" smtClean="0">
                <a:latin typeface="Arial Narrow" pitchFamily="34" charset="0"/>
              </a:rPr>
              <a:t> </a:t>
            </a:r>
            <a:r>
              <a:rPr lang="en-ZA" sz="3600" dirty="0" err="1" smtClean="0">
                <a:latin typeface="Arial Narrow" pitchFamily="34" charset="0"/>
              </a:rPr>
              <a:t>Chatterjee</a:t>
            </a:r>
            <a:r>
              <a:rPr lang="en-ZA" sz="3600" dirty="0" smtClean="0">
                <a:latin typeface="Arial Narrow" pitchFamily="34" charset="0"/>
              </a:rPr>
              <a:t> has argued that the most powerful as well as the most creative results of the nationalist imagination in Asia and Africa are posited not on an identity but rather on a difference with the "modular" forms of the national society propagated by the modern West.</a:t>
            </a:r>
            <a:endParaRPr lang="en-ZA" sz="3600" dirty="0">
              <a:latin typeface="Arial Narrow"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3" name="Content Placeholder 2"/>
          <p:cNvSpPr>
            <a:spLocks noGrp="1"/>
          </p:cNvSpPr>
          <p:nvPr>
            <p:ph idx="1"/>
          </p:nvPr>
        </p:nvSpPr>
        <p:spPr>
          <a:xfrm>
            <a:off x="457200" y="685800"/>
            <a:ext cx="8229600" cy="5668963"/>
          </a:xfrm>
        </p:spPr>
        <p:txBody>
          <a:bodyPr>
            <a:normAutofit fontScale="85000" lnSpcReduction="10000"/>
          </a:bodyPr>
          <a:lstStyle/>
          <a:p>
            <a:r>
              <a:rPr lang="en-ZA" dirty="0" smtClean="0">
                <a:latin typeface="Arial Narrow" pitchFamily="34" charset="0"/>
              </a:rPr>
              <a:t>In the South African context, the political weight given to difference, the atrocities committed in its name, and the very powerful and evident effects of the </a:t>
            </a:r>
            <a:r>
              <a:rPr lang="en-ZA" dirty="0" err="1" smtClean="0">
                <a:latin typeface="Arial Narrow" pitchFamily="34" charset="0"/>
              </a:rPr>
              <a:t>racialisation</a:t>
            </a:r>
            <a:r>
              <a:rPr lang="en-ZA" dirty="0" smtClean="0">
                <a:latin typeface="Arial Narrow" pitchFamily="34" charset="0"/>
              </a:rPr>
              <a:t> of culture make multicultural metaphors, including those of the 'rainbow nation' seem facile in the extreme. </a:t>
            </a:r>
          </a:p>
          <a:p>
            <a:r>
              <a:rPr lang="en-ZA" dirty="0" smtClean="0">
                <a:latin typeface="Arial Narrow" pitchFamily="34" charset="0"/>
              </a:rPr>
              <a:t>Apartheid’s attempts to reinvent itself under a seemingly endless set of synonyms: 'separate development', 'democratic pluralism', 'constellation of nations', '</a:t>
            </a:r>
            <a:r>
              <a:rPr lang="en-ZA" dirty="0" err="1" smtClean="0">
                <a:latin typeface="Arial Narrow" pitchFamily="34" charset="0"/>
              </a:rPr>
              <a:t>multicameralism</a:t>
            </a:r>
            <a:r>
              <a:rPr lang="en-ZA" dirty="0" smtClean="0">
                <a:latin typeface="Arial Narrow" pitchFamily="34" charset="0"/>
              </a:rPr>
              <a:t>'   has meant that the language of multiplicity has been the language of 'false endings', and 'multi-'becomes a 'kiss-of-death.' </a:t>
            </a:r>
          </a:p>
          <a:p>
            <a:r>
              <a:rPr lang="en-ZA" dirty="0" smtClean="0">
                <a:latin typeface="Arial Narrow" pitchFamily="34" charset="0"/>
              </a:rPr>
              <a:t>Instead of 'multiculturalism', it might be more relevant to seek a more complex and dynamic understanding of the ways in which cultures construct themselves in relation to each other.</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3" name="Content Placeholder 2"/>
          <p:cNvSpPr>
            <a:spLocks noGrp="1"/>
          </p:cNvSpPr>
          <p:nvPr>
            <p:ph idx="1"/>
          </p:nvPr>
        </p:nvSpPr>
        <p:spPr>
          <a:xfrm>
            <a:off x="457200" y="1219200"/>
            <a:ext cx="8229600" cy="5410200"/>
          </a:xfrm>
        </p:spPr>
        <p:txBody>
          <a:bodyPr>
            <a:normAutofit fontScale="92500" lnSpcReduction="10000"/>
          </a:bodyPr>
          <a:lstStyle/>
          <a:p>
            <a:r>
              <a:rPr lang="en-ZA" sz="2000" dirty="0" err="1"/>
              <a:t>Appadurai</a:t>
            </a:r>
            <a:r>
              <a:rPr lang="en-ZA" sz="2000" dirty="0"/>
              <a:t>, A. </a:t>
            </a:r>
            <a:r>
              <a:rPr lang="en-ZA" sz="2000" dirty="0" smtClean="0"/>
              <a:t>2000. </a:t>
            </a:r>
            <a:r>
              <a:rPr lang="en-ZA" sz="2000" dirty="0"/>
              <a:t>Grassroots globalization and the </a:t>
            </a:r>
            <a:r>
              <a:rPr lang="en-ZA" sz="2000" dirty="0" smtClean="0"/>
              <a:t>research imagination. </a:t>
            </a:r>
            <a:r>
              <a:rPr lang="en-ZA" sz="2000" i="1" dirty="0" smtClean="0"/>
              <a:t>Public culture</a:t>
            </a:r>
            <a:r>
              <a:rPr lang="en-ZA" sz="2000" dirty="0" smtClean="0"/>
              <a:t>.</a:t>
            </a:r>
            <a:r>
              <a:rPr lang="en-ZA" sz="2000" dirty="0"/>
              <a:t> </a:t>
            </a:r>
            <a:r>
              <a:rPr lang="en-ZA" sz="2000" i="1" dirty="0"/>
              <a:t>12</a:t>
            </a:r>
            <a:r>
              <a:rPr lang="en-ZA" sz="2000" dirty="0"/>
              <a:t>(1</a:t>
            </a:r>
            <a:r>
              <a:rPr lang="en-ZA" sz="2000" dirty="0" smtClean="0"/>
              <a:t>):1-19.</a:t>
            </a:r>
          </a:p>
          <a:p>
            <a:r>
              <a:rPr lang="en-ZA" sz="2000" dirty="0" err="1" smtClean="0"/>
              <a:t>Appiah</a:t>
            </a:r>
            <a:r>
              <a:rPr lang="en-ZA" sz="2000" dirty="0"/>
              <a:t>, </a:t>
            </a:r>
            <a:r>
              <a:rPr lang="en-ZA" sz="2000" dirty="0" smtClean="0"/>
              <a:t>K. A. 1992.</a:t>
            </a:r>
            <a:r>
              <a:rPr lang="en-ZA" sz="2000" dirty="0"/>
              <a:t> </a:t>
            </a:r>
            <a:r>
              <a:rPr lang="en-ZA" sz="2000" i="1" dirty="0"/>
              <a:t>In my father's house: Africa in the philosophy of culture</a:t>
            </a:r>
            <a:r>
              <a:rPr lang="en-ZA" sz="2000" dirty="0"/>
              <a:t>. Oxford University </a:t>
            </a:r>
            <a:r>
              <a:rPr lang="en-ZA" sz="2000" dirty="0" smtClean="0"/>
              <a:t>Press.</a:t>
            </a:r>
          </a:p>
          <a:p>
            <a:r>
              <a:rPr lang="en-ZA" sz="2000" dirty="0" err="1"/>
              <a:t>Bhabha</a:t>
            </a:r>
            <a:r>
              <a:rPr lang="en-ZA" sz="2000" dirty="0"/>
              <a:t>, H. 1990. </a:t>
            </a:r>
            <a:r>
              <a:rPr lang="en-ZA" sz="2000" dirty="0" err="1"/>
              <a:t>DissemiNation</a:t>
            </a:r>
            <a:r>
              <a:rPr lang="en-ZA" sz="2000" dirty="0"/>
              <a:t>: time, narrative, and the margins of modern nation. </a:t>
            </a:r>
            <a:r>
              <a:rPr lang="en-ZA" sz="2000" i="1" dirty="0"/>
              <a:t>Nation and Narration, </a:t>
            </a:r>
            <a:r>
              <a:rPr lang="en-ZA" sz="2000" dirty="0"/>
              <a:t>ed. London: </a:t>
            </a:r>
            <a:r>
              <a:rPr lang="en-ZA" sz="2000" dirty="0" err="1"/>
              <a:t>Routledge</a:t>
            </a:r>
            <a:r>
              <a:rPr lang="en-ZA" sz="2000" dirty="0" smtClean="0"/>
              <a:t>.</a:t>
            </a:r>
          </a:p>
          <a:p>
            <a:r>
              <a:rPr lang="en-ZA" sz="2000" dirty="0" err="1" smtClean="0"/>
              <a:t>Boli</a:t>
            </a:r>
            <a:r>
              <a:rPr lang="en-ZA" sz="2000" dirty="0"/>
              <a:t>, J. </a:t>
            </a:r>
            <a:r>
              <a:rPr lang="en-ZA" sz="2000" dirty="0" smtClean="0"/>
              <a:t>2005. </a:t>
            </a:r>
            <a:r>
              <a:rPr lang="en-ZA" sz="2000" dirty="0"/>
              <a:t>Contemporary developments in world culture. </a:t>
            </a:r>
            <a:r>
              <a:rPr lang="en-ZA" sz="2000" i="1" dirty="0"/>
              <a:t>International Journal of Comparative </a:t>
            </a:r>
            <a:r>
              <a:rPr lang="en-ZA" sz="2000" i="1" dirty="0" smtClean="0"/>
              <a:t>Sociology</a:t>
            </a:r>
            <a:r>
              <a:rPr lang="en-ZA" sz="2000" dirty="0" smtClean="0"/>
              <a:t>.</a:t>
            </a:r>
            <a:r>
              <a:rPr lang="en-ZA" sz="2000" dirty="0"/>
              <a:t> </a:t>
            </a:r>
            <a:r>
              <a:rPr lang="en-ZA" sz="2000" i="1" dirty="0"/>
              <a:t>46</a:t>
            </a:r>
            <a:r>
              <a:rPr lang="en-ZA" sz="2000" dirty="0"/>
              <a:t>(5-6</a:t>
            </a:r>
            <a:r>
              <a:rPr lang="en-ZA" sz="2000" dirty="0" smtClean="0"/>
              <a:t>):383-404.</a:t>
            </a:r>
          </a:p>
          <a:p>
            <a:r>
              <a:rPr lang="en-ZA" sz="2000" dirty="0" err="1" smtClean="0"/>
              <a:t>Gaonkar</a:t>
            </a:r>
            <a:r>
              <a:rPr lang="en-ZA" sz="2000" dirty="0"/>
              <a:t>, D. P. </a:t>
            </a:r>
            <a:r>
              <a:rPr lang="en-ZA" sz="2000" dirty="0" smtClean="0"/>
              <a:t>2002. </a:t>
            </a:r>
            <a:r>
              <a:rPr lang="en-ZA" sz="2000" dirty="0"/>
              <a:t>Toward new imaginaries: An introduction. </a:t>
            </a:r>
            <a:r>
              <a:rPr lang="en-ZA" sz="2000" i="1" dirty="0"/>
              <a:t>Public </a:t>
            </a:r>
            <a:r>
              <a:rPr lang="en-ZA" sz="2000" i="1" dirty="0" smtClean="0"/>
              <a:t>Culture</a:t>
            </a:r>
            <a:r>
              <a:rPr lang="en-ZA" sz="2000" dirty="0"/>
              <a:t>. </a:t>
            </a:r>
            <a:r>
              <a:rPr lang="en-ZA" sz="2000" i="1" dirty="0"/>
              <a:t>14</a:t>
            </a:r>
            <a:r>
              <a:rPr lang="en-ZA" sz="2000" dirty="0"/>
              <a:t>(1</a:t>
            </a:r>
            <a:r>
              <a:rPr lang="en-ZA" sz="2000" dirty="0" smtClean="0"/>
              <a:t>):1-19.</a:t>
            </a:r>
          </a:p>
          <a:p>
            <a:r>
              <a:rPr lang="en-ZA" sz="2000" dirty="0" err="1"/>
              <a:t>Lechner</a:t>
            </a:r>
            <a:r>
              <a:rPr lang="en-ZA" sz="2000" dirty="0"/>
              <a:t>, F. J. 2005. </a:t>
            </a:r>
            <a:r>
              <a:rPr lang="en-ZA" sz="2000" i="1" dirty="0"/>
              <a:t>World culture</a:t>
            </a:r>
            <a:r>
              <a:rPr lang="en-ZA" sz="2000" dirty="0"/>
              <a:t>. Blackwell Publishing Ltd</a:t>
            </a:r>
            <a:r>
              <a:rPr lang="en-ZA" sz="2000" dirty="0" smtClean="0"/>
              <a:t>.</a:t>
            </a:r>
          </a:p>
          <a:p>
            <a:r>
              <a:rPr lang="en-ZA" sz="2000" dirty="0" smtClean="0"/>
              <a:t>Steger</a:t>
            </a:r>
            <a:r>
              <a:rPr lang="en-ZA" sz="2000" dirty="0"/>
              <a:t>, M. </a:t>
            </a:r>
            <a:r>
              <a:rPr lang="en-ZA" sz="2000" dirty="0" smtClean="0"/>
              <a:t>2009. </a:t>
            </a:r>
            <a:r>
              <a:rPr lang="en-ZA" sz="2000" dirty="0"/>
              <a:t>Globalisation and social imaginaries: the changing ideological landscape of the twenty-first century. </a:t>
            </a:r>
            <a:r>
              <a:rPr lang="en-ZA" sz="2000" i="1" dirty="0"/>
              <a:t>Journal of Critical Globalisation </a:t>
            </a:r>
            <a:r>
              <a:rPr lang="en-ZA" sz="2000" i="1" dirty="0" smtClean="0"/>
              <a:t>Studies</a:t>
            </a:r>
            <a:r>
              <a:rPr lang="en-ZA" sz="2000" dirty="0"/>
              <a:t>. </a:t>
            </a:r>
            <a:r>
              <a:rPr lang="en-ZA" sz="2000" i="1" dirty="0" smtClean="0"/>
              <a:t>1</a:t>
            </a:r>
            <a:r>
              <a:rPr lang="en-ZA" sz="2000" dirty="0" smtClean="0"/>
              <a:t>(1):9-30.</a:t>
            </a:r>
          </a:p>
          <a:p>
            <a:r>
              <a:rPr lang="en-ZA" sz="2000" dirty="0"/>
              <a:t>Taylor, C. 2002. Modern social imaginaries. </a:t>
            </a:r>
            <a:r>
              <a:rPr lang="en-ZA" sz="2000" i="1" dirty="0"/>
              <a:t>Public culture</a:t>
            </a:r>
            <a:r>
              <a:rPr lang="en-ZA" sz="2000" dirty="0"/>
              <a:t>. </a:t>
            </a:r>
            <a:r>
              <a:rPr lang="en-ZA" sz="2000" i="1" dirty="0"/>
              <a:t>14</a:t>
            </a:r>
            <a:r>
              <a:rPr lang="en-ZA" sz="2000" dirty="0"/>
              <a:t>(1):91-124</a:t>
            </a:r>
            <a:r>
              <a:rPr lang="en-ZA" sz="2000" dirty="0" smtClean="0"/>
              <a:t>.</a:t>
            </a:r>
          </a:p>
          <a:p>
            <a:r>
              <a:rPr lang="en-ZA" sz="2000" dirty="0" err="1" smtClean="0"/>
              <a:t>Wolfsfeld</a:t>
            </a:r>
            <a:r>
              <a:rPr lang="en-ZA" sz="2000" dirty="0"/>
              <a:t>, G. </a:t>
            </a:r>
            <a:r>
              <a:rPr lang="en-ZA" sz="2000" dirty="0" smtClean="0"/>
              <a:t>2003. </a:t>
            </a:r>
            <a:r>
              <a:rPr lang="en-ZA" sz="2000" dirty="0"/>
              <a:t>The political contest model. </a:t>
            </a:r>
            <a:r>
              <a:rPr lang="en-ZA" sz="2000" i="1" dirty="0"/>
              <a:t>News, public relations and power</a:t>
            </a:r>
            <a:r>
              <a:rPr lang="en-ZA" sz="2000" dirty="0"/>
              <a:t>, 81-95.</a:t>
            </a:r>
            <a:endParaRPr lang="en-ZA" sz="2000" dirty="0" smtClean="0"/>
          </a:p>
          <a:p>
            <a:endParaRPr lang="en-ZA" sz="1800" dirty="0"/>
          </a:p>
        </p:txBody>
      </p:sp>
      <p:sp>
        <p:nvSpPr>
          <p:cNvPr id="5" name="TextBox 4"/>
          <p:cNvSpPr txBox="1"/>
          <p:nvPr/>
        </p:nvSpPr>
        <p:spPr>
          <a:xfrm>
            <a:off x="3124200" y="381000"/>
            <a:ext cx="2895600" cy="584775"/>
          </a:xfrm>
          <a:prstGeom prst="rect">
            <a:avLst/>
          </a:prstGeom>
          <a:noFill/>
        </p:spPr>
        <p:txBody>
          <a:bodyPr wrap="square" rtlCol="0">
            <a:spAutoFit/>
          </a:bodyPr>
          <a:lstStyle/>
          <a:p>
            <a:pPr algn="ctr"/>
            <a:r>
              <a:rPr lang="en-ZA" sz="3200" dirty="0" smtClean="0">
                <a:latin typeface="Algerian" pitchFamily="82" charset="0"/>
              </a:rPr>
              <a:t>References</a:t>
            </a:r>
            <a:endParaRPr lang="en-ZA" sz="3200" dirty="0">
              <a:latin typeface="Algerian" pitchFamily="82" charset="0"/>
            </a:endParaRPr>
          </a:p>
        </p:txBody>
      </p:sp>
    </p:spTree>
    <p:extLst>
      <p:ext uri="{BB962C8B-B14F-4D97-AF65-F5344CB8AC3E}">
        <p14:creationId xmlns:p14="http://schemas.microsoft.com/office/powerpoint/2010/main" val="2288771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3" name="Content Placeholder 2"/>
          <p:cNvSpPr>
            <a:spLocks noGrp="1"/>
          </p:cNvSpPr>
          <p:nvPr>
            <p:ph idx="1"/>
          </p:nvPr>
        </p:nvSpPr>
        <p:spPr>
          <a:xfrm>
            <a:off x="457200" y="1219200"/>
            <a:ext cx="8229600" cy="4525963"/>
          </a:xfrm>
        </p:spPr>
        <p:txBody>
          <a:bodyPr>
            <a:normAutofit fontScale="92500" lnSpcReduction="10000"/>
          </a:bodyPr>
          <a:lstStyle/>
          <a:p>
            <a:r>
              <a:rPr lang="en-ZA" dirty="0" smtClean="0">
                <a:latin typeface="Arial Narrow" pitchFamily="34" charset="0"/>
              </a:rPr>
              <a:t>Brown, D. (2001). "National Belonging and Cultural Difference: South Africa and the Global  Imaginary," </a:t>
            </a:r>
            <a:r>
              <a:rPr lang="en-ZA" i="1" dirty="0" smtClean="0">
                <a:latin typeface="Arial Narrow" pitchFamily="34" charset="0"/>
              </a:rPr>
              <a:t>Journal of Southern African Studies</a:t>
            </a:r>
            <a:r>
              <a:rPr lang="en-ZA" dirty="0" smtClean="0">
                <a:latin typeface="Arial Narrow" pitchFamily="34" charset="0"/>
              </a:rPr>
              <a:t>, 27(4), (December 2001):757-769.</a:t>
            </a:r>
          </a:p>
          <a:p>
            <a:r>
              <a:rPr lang="en-ZA" dirty="0" err="1" smtClean="0">
                <a:latin typeface="Arial Narrow" pitchFamily="34" charset="0"/>
              </a:rPr>
              <a:t>Ojala</a:t>
            </a:r>
            <a:r>
              <a:rPr lang="en-ZA" dirty="0" smtClean="0">
                <a:latin typeface="Arial Narrow" pitchFamily="34" charset="0"/>
              </a:rPr>
              <a:t>, M. (2010). "Narrating Global Politics Social Imaginaries in European Journalism, " </a:t>
            </a:r>
            <a:r>
              <a:rPr lang="en-ZA" i="1" dirty="0" smtClean="0">
                <a:latin typeface="Arial Narrow" pitchFamily="34" charset="0"/>
              </a:rPr>
              <a:t>Paper  prepared for the conference 'Communication and Citizenship' of the International Association for  Media and Communication Research, </a:t>
            </a:r>
            <a:r>
              <a:rPr lang="en-ZA" dirty="0" smtClean="0">
                <a:latin typeface="Arial Narrow" pitchFamily="34" charset="0"/>
              </a:rPr>
              <a:t>(Braga, Portugal, July 18–22, 2010), pp. 1-28.</a:t>
            </a:r>
          </a:p>
          <a:p>
            <a:endParaRPr lang="en-ZA" dirty="0" smtClean="0">
              <a:latin typeface="Arial Narrow" pitchFamily="34" charset="0"/>
            </a:endParaRPr>
          </a:p>
          <a:p>
            <a:endParaRPr lang="en-ZA" dirty="0"/>
          </a:p>
        </p:txBody>
      </p:sp>
      <p:sp>
        <p:nvSpPr>
          <p:cNvPr id="2" name="TextBox 1"/>
          <p:cNvSpPr txBox="1"/>
          <p:nvPr/>
        </p:nvSpPr>
        <p:spPr>
          <a:xfrm>
            <a:off x="2057400" y="237281"/>
            <a:ext cx="5578771" cy="707886"/>
          </a:xfrm>
          <a:prstGeom prst="rect">
            <a:avLst/>
          </a:prstGeom>
          <a:noFill/>
        </p:spPr>
        <p:txBody>
          <a:bodyPr wrap="none" rtlCol="0">
            <a:spAutoFit/>
          </a:bodyPr>
          <a:lstStyle/>
          <a:p>
            <a:r>
              <a:rPr lang="en-ZA" sz="4000" dirty="0" smtClean="0">
                <a:latin typeface="Algerian" pitchFamily="82" charset="0"/>
              </a:rPr>
              <a:t>Suggested Readings</a:t>
            </a:r>
            <a:endParaRPr lang="en-ZA" sz="4000" dirty="0">
              <a:latin typeface="Algerian"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2" name="Title 1"/>
          <p:cNvSpPr>
            <a:spLocks noGrp="1"/>
          </p:cNvSpPr>
          <p:nvPr>
            <p:ph type="title"/>
          </p:nvPr>
        </p:nvSpPr>
        <p:spPr/>
        <p:txBody>
          <a:bodyPr/>
          <a:lstStyle/>
          <a:p>
            <a:r>
              <a:rPr lang="en-ZA" dirty="0" smtClean="0">
                <a:latin typeface="Algerian" pitchFamily="82" charset="0"/>
              </a:rPr>
              <a:t>The problem</a:t>
            </a:r>
            <a:endParaRPr lang="en-ZA" dirty="0">
              <a:latin typeface="Algerian" pitchFamily="82" charset="0"/>
            </a:endParaRPr>
          </a:p>
        </p:txBody>
      </p:sp>
      <p:sp>
        <p:nvSpPr>
          <p:cNvPr id="3" name="Content Placeholder 2"/>
          <p:cNvSpPr>
            <a:spLocks noGrp="1"/>
          </p:cNvSpPr>
          <p:nvPr>
            <p:ph idx="1"/>
          </p:nvPr>
        </p:nvSpPr>
        <p:spPr/>
        <p:txBody>
          <a:bodyPr/>
          <a:lstStyle/>
          <a:p>
            <a:r>
              <a:rPr lang="en-ZA" dirty="0" smtClean="0">
                <a:latin typeface="Arial Narrow" pitchFamily="34" charset="0"/>
              </a:rPr>
              <a:t>South African universities’ emphasis on the 'African renaissance' that makes policies continue to direct themselves towards the so-called 'hard' sciences at the expense of humanities and social sciences.</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3" name="Content Placeholder 2"/>
          <p:cNvSpPr>
            <a:spLocks noGrp="1"/>
          </p:cNvSpPr>
          <p:nvPr>
            <p:ph idx="1"/>
          </p:nvPr>
        </p:nvSpPr>
        <p:spPr/>
        <p:txBody>
          <a:bodyPr>
            <a:normAutofit/>
          </a:bodyPr>
          <a:lstStyle/>
          <a:p>
            <a:pPr lvl="1"/>
            <a:r>
              <a:rPr lang="en-ZA" sz="3600" dirty="0" smtClean="0">
                <a:latin typeface="Arial Narrow" pitchFamily="34" charset="0"/>
              </a:rPr>
              <a:t>Whatever Africans share, we do not have a common traditional culture, common languages, a common religious or conceptual vocabulary … Africans share too many problems to be distracted by a bogus basis for solidarity (</a:t>
            </a:r>
            <a:r>
              <a:rPr lang="en-ZA" sz="3600" dirty="0" err="1" smtClean="0">
                <a:latin typeface="Arial Narrow" pitchFamily="34" charset="0"/>
              </a:rPr>
              <a:t>Appiah</a:t>
            </a:r>
            <a:r>
              <a:rPr lang="en-ZA" sz="3600" dirty="0" smtClean="0">
                <a:latin typeface="Arial Narrow" pitchFamily="34" charset="0"/>
              </a:rPr>
              <a:t>, 1992 )</a:t>
            </a:r>
            <a:endParaRPr lang="en-ZA" sz="3600" dirty="0">
              <a:latin typeface="Arial Narrow"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2" name="Title 1"/>
          <p:cNvSpPr>
            <a:spLocks noGrp="1"/>
          </p:cNvSpPr>
          <p:nvPr>
            <p:ph type="title"/>
          </p:nvPr>
        </p:nvSpPr>
        <p:spPr/>
        <p:txBody>
          <a:bodyPr/>
          <a:lstStyle/>
          <a:p>
            <a:r>
              <a:rPr lang="en-ZA" b="1" dirty="0" smtClean="0">
                <a:latin typeface="Algerian" pitchFamily="82" charset="0"/>
              </a:rPr>
              <a:t>Thesis statement</a:t>
            </a:r>
            <a:endParaRPr lang="en-ZA" b="1" dirty="0">
              <a:latin typeface="Algerian" pitchFamily="82" charset="0"/>
            </a:endParaRPr>
          </a:p>
        </p:txBody>
      </p:sp>
      <p:sp>
        <p:nvSpPr>
          <p:cNvPr id="3" name="Content Placeholder 2"/>
          <p:cNvSpPr>
            <a:spLocks noGrp="1"/>
          </p:cNvSpPr>
          <p:nvPr>
            <p:ph idx="1"/>
          </p:nvPr>
        </p:nvSpPr>
        <p:spPr/>
        <p:txBody>
          <a:bodyPr>
            <a:normAutofit lnSpcReduction="10000"/>
          </a:bodyPr>
          <a:lstStyle/>
          <a:p>
            <a:r>
              <a:rPr lang="en-ZA" dirty="0" smtClean="0">
                <a:latin typeface="Arial Narrow" pitchFamily="34" charset="0"/>
              </a:rPr>
              <a:t>South Africa requires a common commitment and a sense of shared responsibility in rebuilding its society. </a:t>
            </a:r>
          </a:p>
          <a:p>
            <a:r>
              <a:rPr lang="en-ZA" dirty="0" smtClean="0">
                <a:latin typeface="Arial Narrow" pitchFamily="34" charset="0"/>
              </a:rPr>
              <a:t>It is important to explore the possibilities of reconciling the demands of difference and national belonging that are based on the actions of imagined unity, but on a shared problematic: a mutual implication in a history of difference, which acknowledges local as well as global affiliations.</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3" name="Content Placeholder 2"/>
          <p:cNvSpPr>
            <a:spLocks noGrp="1"/>
          </p:cNvSpPr>
          <p:nvPr>
            <p:ph idx="1"/>
          </p:nvPr>
        </p:nvSpPr>
        <p:spPr>
          <a:xfrm>
            <a:off x="457200" y="533400"/>
            <a:ext cx="8229600" cy="5592763"/>
          </a:xfrm>
        </p:spPr>
        <p:txBody>
          <a:bodyPr>
            <a:normAutofit/>
          </a:bodyPr>
          <a:lstStyle/>
          <a:p>
            <a:r>
              <a:rPr lang="en-ZA" dirty="0" smtClean="0">
                <a:latin typeface="Arial Narrow" pitchFamily="34" charset="0"/>
              </a:rPr>
              <a:t>Global politics demonstrate the interdependencies of national economies; social and natural phenomena such as migration and the climate change are increasingly interpreted through transnational cultural prisms. </a:t>
            </a:r>
          </a:p>
          <a:p>
            <a:r>
              <a:rPr lang="en-ZA" dirty="0" smtClean="0">
                <a:latin typeface="Algerian" pitchFamily="82" charset="0"/>
              </a:rPr>
              <a:t>Important questions must be addressed here</a:t>
            </a:r>
            <a:r>
              <a:rPr lang="en-ZA" dirty="0" smtClean="0">
                <a:latin typeface="Arial Narrow" pitchFamily="34" charset="0"/>
              </a:rPr>
              <a:t>:</a:t>
            </a:r>
          </a:p>
          <a:p>
            <a:pPr lvl="1"/>
            <a:r>
              <a:rPr lang="en-ZA" dirty="0" smtClean="0">
                <a:latin typeface="Arial Narrow" pitchFamily="34" charset="0"/>
              </a:rPr>
              <a:t>How can these processes be publicly controlled, where should these issues be discussed?</a:t>
            </a:r>
          </a:p>
          <a:p>
            <a:pPr lvl="1"/>
            <a:r>
              <a:rPr lang="en-ZA" dirty="0" smtClean="0">
                <a:latin typeface="Arial Narrow" pitchFamily="34" charset="0"/>
              </a:rPr>
              <a:t>Who should be able to participate in the decision-making? </a:t>
            </a:r>
          </a:p>
          <a:p>
            <a:endParaRPr lang="en-Z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2" name="Title 1"/>
          <p:cNvSpPr>
            <a:spLocks noGrp="1"/>
          </p:cNvSpPr>
          <p:nvPr>
            <p:ph type="title"/>
          </p:nvPr>
        </p:nvSpPr>
        <p:spPr>
          <a:xfrm>
            <a:off x="457200" y="609600"/>
            <a:ext cx="8229600" cy="1143000"/>
          </a:xfrm>
        </p:spPr>
        <p:txBody>
          <a:bodyPr>
            <a:normAutofit fontScale="90000"/>
          </a:bodyPr>
          <a:lstStyle/>
          <a:p>
            <a:r>
              <a:rPr lang="en-ZA" dirty="0" smtClean="0">
                <a:latin typeface="Algerian" pitchFamily="82" charset="0"/>
              </a:rPr>
              <a:t>Double Role of Social imaginary</a:t>
            </a:r>
            <a:r>
              <a:rPr lang="en-ZA" sz="3200" dirty="0" smtClean="0">
                <a:solidFill>
                  <a:prstClr val="white"/>
                </a:solidFill>
                <a:latin typeface="Algerian" pitchFamily="82" charset="0"/>
                <a:ea typeface="+mn-ea"/>
                <a:cs typeface="+mn-cs"/>
              </a:rPr>
              <a:t>(</a:t>
            </a:r>
            <a:r>
              <a:rPr lang="en-ZA" sz="3200" dirty="0" err="1" smtClean="0">
                <a:solidFill>
                  <a:prstClr val="white"/>
                </a:solidFill>
                <a:latin typeface="Algerian" pitchFamily="82" charset="0"/>
                <a:ea typeface="+mn-ea"/>
                <a:cs typeface="+mn-cs"/>
              </a:rPr>
              <a:t>Appadurai</a:t>
            </a:r>
            <a:r>
              <a:rPr lang="en-ZA" sz="3200" dirty="0" smtClean="0">
                <a:solidFill>
                  <a:prstClr val="white"/>
                </a:solidFill>
                <a:latin typeface="Algerian" pitchFamily="82" charset="0"/>
                <a:ea typeface="+mn-ea"/>
                <a:cs typeface="+mn-cs"/>
              </a:rPr>
              <a:t> 2000)</a:t>
            </a:r>
            <a:endParaRPr lang="en-ZA" dirty="0">
              <a:latin typeface="Algerian" pitchFamily="82" charset="0"/>
            </a:endParaRPr>
          </a:p>
        </p:txBody>
      </p:sp>
      <p:sp>
        <p:nvSpPr>
          <p:cNvPr id="3" name="Content Placeholder 2"/>
          <p:cNvSpPr>
            <a:spLocks noGrp="1"/>
          </p:cNvSpPr>
          <p:nvPr>
            <p:ph idx="1"/>
          </p:nvPr>
        </p:nvSpPr>
        <p:spPr>
          <a:xfrm>
            <a:off x="457200" y="1981200"/>
            <a:ext cx="8229600" cy="4525963"/>
          </a:xfrm>
        </p:spPr>
        <p:txBody>
          <a:bodyPr>
            <a:normAutofit lnSpcReduction="10000"/>
          </a:bodyPr>
          <a:lstStyle/>
          <a:p>
            <a:pPr>
              <a:buNone/>
            </a:pPr>
            <a:r>
              <a:rPr lang="en-ZA" dirty="0" smtClean="0">
                <a:latin typeface="Arial Narrow" pitchFamily="34" charset="0"/>
              </a:rPr>
              <a:t>1. A tool for political discipline and control of the citizens.</a:t>
            </a:r>
          </a:p>
          <a:p>
            <a:pPr>
              <a:buNone/>
            </a:pPr>
            <a:r>
              <a:rPr lang="en-ZA" dirty="0" smtClean="0">
                <a:latin typeface="Arial Narrow" pitchFamily="34" charset="0"/>
              </a:rPr>
              <a:t>2.  A possibility to come up with alternative ways of designing collective life. </a:t>
            </a:r>
          </a:p>
          <a:p>
            <a:r>
              <a:rPr lang="en-ZA" dirty="0" smtClean="0">
                <a:latin typeface="Arial Narrow" pitchFamily="34" charset="0"/>
              </a:rPr>
              <a:t>The collective imaginary has a central part in the reproduction of social practices and the expression of political objectives, which makes the public definition of the imaginary certainly can be seen as an essential form of power.</a:t>
            </a:r>
            <a:endParaRPr lang="en-ZA" dirty="0">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2" name="Title 1"/>
          <p:cNvSpPr>
            <a:spLocks noGrp="1"/>
          </p:cNvSpPr>
          <p:nvPr>
            <p:ph type="title"/>
          </p:nvPr>
        </p:nvSpPr>
        <p:spPr>
          <a:xfrm>
            <a:off x="228600" y="914400"/>
            <a:ext cx="8686800" cy="1143000"/>
          </a:xfrm>
        </p:spPr>
        <p:txBody>
          <a:bodyPr>
            <a:noAutofit/>
          </a:bodyPr>
          <a:lstStyle/>
          <a:p>
            <a:r>
              <a:rPr lang="en-ZA" sz="3600" b="1" dirty="0" smtClean="0">
                <a:latin typeface="Algerian" pitchFamily="82" charset="0"/>
              </a:rPr>
              <a:t>Journalism and the Social Imaginary (</a:t>
            </a:r>
            <a:r>
              <a:rPr lang="en-ZA" sz="3600" b="1" dirty="0" err="1" smtClean="0">
                <a:latin typeface="Algerian" pitchFamily="82" charset="0"/>
              </a:rPr>
              <a:t>Ojala</a:t>
            </a:r>
            <a:r>
              <a:rPr lang="en-ZA" sz="3600" b="1" dirty="0" smtClean="0">
                <a:latin typeface="Algerian" pitchFamily="82" charset="0"/>
              </a:rPr>
              <a:t>, 2010) </a:t>
            </a:r>
            <a:br>
              <a:rPr lang="en-ZA" sz="3600" b="1" dirty="0" smtClean="0">
                <a:latin typeface="Algerian" pitchFamily="82" charset="0"/>
              </a:rPr>
            </a:br>
            <a:endParaRPr lang="en-ZA" sz="3600" b="1" dirty="0">
              <a:latin typeface="Algerian" pitchFamily="82" charset="0"/>
            </a:endParaRPr>
          </a:p>
        </p:txBody>
      </p:sp>
      <p:sp>
        <p:nvSpPr>
          <p:cNvPr id="3" name="Content Placeholder 2"/>
          <p:cNvSpPr>
            <a:spLocks noGrp="1"/>
          </p:cNvSpPr>
          <p:nvPr>
            <p:ph idx="1"/>
          </p:nvPr>
        </p:nvSpPr>
        <p:spPr>
          <a:xfrm>
            <a:off x="457200" y="2057400"/>
            <a:ext cx="8229600" cy="4525963"/>
          </a:xfrm>
        </p:spPr>
        <p:txBody>
          <a:bodyPr>
            <a:normAutofit fontScale="85000" lnSpcReduction="20000"/>
          </a:bodyPr>
          <a:lstStyle/>
          <a:p>
            <a:r>
              <a:rPr lang="en-ZA" dirty="0" smtClean="0">
                <a:latin typeface="Arial Narrow" pitchFamily="34" charset="0"/>
              </a:rPr>
              <a:t>Linking journalism to the broader cultural practices in </a:t>
            </a:r>
          </a:p>
          <a:p>
            <a:r>
              <a:rPr lang="en-ZA" dirty="0" smtClean="0">
                <a:latin typeface="Arial Narrow" pitchFamily="34" charset="0"/>
              </a:rPr>
              <a:t>which social imaginaries and world culture are reproduced. </a:t>
            </a:r>
          </a:p>
          <a:p>
            <a:r>
              <a:rPr lang="en-ZA" dirty="0" smtClean="0">
                <a:latin typeface="Arial Narrow" pitchFamily="34" charset="0"/>
              </a:rPr>
              <a:t>Examining journalism as a cultural practice that shapes social imaginaries and collective identities by mediating shared  narratives, values and world-views. </a:t>
            </a:r>
          </a:p>
          <a:p>
            <a:r>
              <a:rPr lang="en-ZA" dirty="0" smtClean="0">
                <a:latin typeface="Arial Narrow" pitchFamily="34" charset="0"/>
              </a:rPr>
              <a:t>Considering ideological struggles to both legitimize and challenge the dominant ideas and structures of global governance. </a:t>
            </a:r>
          </a:p>
          <a:p>
            <a:r>
              <a:rPr lang="en-ZA" dirty="0" smtClean="0">
                <a:latin typeface="Arial Narrow" pitchFamily="34" charset="0"/>
              </a:rPr>
              <a:t>Perceiving journalistic narratives of global politics as articulations of the political possibilities and guiding ideological principles in the conditions of different crises and threats. </a:t>
            </a:r>
          </a:p>
          <a:p>
            <a:endParaRPr lang="en-Z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2357"/>
          <a:stretch/>
        </p:blipFill>
        <p:spPr>
          <a:xfrm>
            <a:off x="0" y="-15240"/>
            <a:ext cx="9144000" cy="6873240"/>
          </a:xfrm>
          <a:prstGeom prst="rect">
            <a:avLst/>
          </a:prstGeom>
        </p:spPr>
      </p:pic>
      <p:sp>
        <p:nvSpPr>
          <p:cNvPr id="3" name="Content Placeholder 2"/>
          <p:cNvSpPr>
            <a:spLocks noGrp="1"/>
          </p:cNvSpPr>
          <p:nvPr>
            <p:ph idx="1"/>
          </p:nvPr>
        </p:nvSpPr>
        <p:spPr>
          <a:xfrm>
            <a:off x="304800" y="609600"/>
            <a:ext cx="8610600" cy="6019800"/>
          </a:xfrm>
        </p:spPr>
        <p:txBody>
          <a:bodyPr>
            <a:noAutofit/>
          </a:bodyPr>
          <a:lstStyle/>
          <a:p>
            <a:r>
              <a:rPr lang="en-ZA" sz="2400" dirty="0" smtClean="0">
                <a:latin typeface="Arial Narrow" pitchFamily="34" charset="0"/>
              </a:rPr>
              <a:t>Political ideologies have transformed from setting out principally national political projects into the definition of universal values, practices and policies to regulate global relations.</a:t>
            </a:r>
          </a:p>
          <a:p>
            <a:r>
              <a:rPr lang="en-ZA" sz="2400" dirty="0" smtClean="0">
                <a:latin typeface="Algerian" pitchFamily="82" charset="0"/>
              </a:rPr>
              <a:t>Social imaginary</a:t>
            </a:r>
            <a:r>
              <a:rPr lang="en-ZA" sz="2400" dirty="0" smtClean="0">
                <a:latin typeface="Arial Narrow" pitchFamily="34" charset="0"/>
              </a:rPr>
              <a:t> refers to "deep-seated modes of understanding that provide the most general parameters within which people imagine their communal existence" (Steger 2009). And Charles Taylor (2002) defines social imaginary as shared conceptions of social reality, everyday understandings that make sense of social action, and normative assumptions about the state of things. </a:t>
            </a:r>
          </a:p>
          <a:p>
            <a:r>
              <a:rPr lang="en-ZA" sz="2400" dirty="0" smtClean="0">
                <a:latin typeface="Algerian" pitchFamily="82" charset="0"/>
              </a:rPr>
              <a:t>Social imaginary </a:t>
            </a:r>
            <a:r>
              <a:rPr lang="en-ZA" sz="2400" dirty="0" smtClean="0">
                <a:latin typeface="Arial Narrow" pitchFamily="34" charset="0"/>
              </a:rPr>
              <a:t>is not synonym to explicitly expressed theories or political programs, but rather social practices as well as texts, narratives and symbols (</a:t>
            </a:r>
            <a:r>
              <a:rPr lang="en-ZA" sz="2400" dirty="0" err="1" smtClean="0">
                <a:latin typeface="Arial Narrow" pitchFamily="34" charset="0"/>
              </a:rPr>
              <a:t>Gaonkar</a:t>
            </a:r>
            <a:r>
              <a:rPr lang="en-ZA" sz="2400" dirty="0" smtClean="0">
                <a:latin typeface="Arial Narrow" pitchFamily="34" charset="0"/>
              </a:rPr>
              <a:t> 2002; Taylor 2002) that merge the shared myths and cultural symbols into collective self-understanding and experience of a common cause.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1120</Words>
  <Application>Microsoft Office PowerPoint</Application>
  <PresentationFormat>On-screen Show (4:3)</PresentationFormat>
  <Paragraphs>56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Media and National Development Policy</vt:lpstr>
      <vt:lpstr>PowerPoint Presentation</vt:lpstr>
      <vt:lpstr>The problem</vt:lpstr>
      <vt:lpstr>PowerPoint Presentation</vt:lpstr>
      <vt:lpstr>Thesis statement</vt:lpstr>
      <vt:lpstr>PowerPoint Presentation</vt:lpstr>
      <vt:lpstr>Double Role of Social imaginary(Appadurai 2000)</vt:lpstr>
      <vt:lpstr>Journalism and the Social Imaginary (Ojala, 2010)  </vt:lpstr>
      <vt:lpstr>PowerPoint Presentation</vt:lpstr>
      <vt:lpstr>World culture Theory</vt:lpstr>
      <vt:lpstr>Key Issues to Remember</vt:lpstr>
      <vt:lpstr>South Africa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and National Development Policy</dc:title>
  <dc:creator>Luyanda Dlamini</dc:creator>
  <cp:lastModifiedBy>Luyanda Dlamini</cp:lastModifiedBy>
  <cp:revision>76</cp:revision>
  <dcterms:created xsi:type="dcterms:W3CDTF">2006-08-16T00:00:00Z</dcterms:created>
  <dcterms:modified xsi:type="dcterms:W3CDTF">2013-11-23T23:19:01Z</dcterms:modified>
</cp:coreProperties>
</file>