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71" r:id="rId3"/>
    <p:sldId id="266" r:id="rId4"/>
    <p:sldId id="258" r:id="rId5"/>
    <p:sldId id="264" r:id="rId6"/>
    <p:sldId id="267" r:id="rId7"/>
    <p:sldId id="263" r:id="rId8"/>
    <p:sldId id="265" r:id="rId9"/>
    <p:sldId id="262" r:id="rId10"/>
    <p:sldId id="261" r:id="rId11"/>
    <p:sldId id="260" r:id="rId12"/>
    <p:sldId id="259" r:id="rId13"/>
    <p:sldId id="268" r:id="rId14"/>
    <p:sldId id="269"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2022"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E1AE69-60BC-4CC3-B894-E6B7426A6541}" type="datetimeFigureOut">
              <a:rPr lang="en-ZA" smtClean="0"/>
              <a:pPr/>
              <a:t>2014/01/21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9B76B-23F7-49DC-9D84-3626CB66A64C}" type="slidenum">
              <a:rPr lang="en-ZA" smtClean="0"/>
              <a:pPr/>
              <a:t>‹#›</a:t>
            </a:fld>
            <a:endParaRPr lang="en-ZA"/>
          </a:p>
        </p:txBody>
      </p:sp>
    </p:spTree>
    <p:extLst>
      <p:ext uri="{BB962C8B-B14F-4D97-AF65-F5344CB8AC3E}">
        <p14:creationId xmlns:p14="http://schemas.microsoft.com/office/powerpoint/2010/main" val="219471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055"/>
          <p:cNvSpPr>
            <a:spLocks noGrp="1" noChangeArrowheads="1"/>
          </p:cNvSpPr>
          <p:nvPr>
            <p:ph type="sldNum" sz="quarter" idx="5"/>
          </p:nvPr>
        </p:nvSpPr>
        <p:spPr>
          <a:ln/>
        </p:spPr>
        <p:txBody>
          <a:bodyPr/>
          <a:lstStyle/>
          <a:p>
            <a:fld id="{739E52C2-97CF-41AF-82AD-D6E196764358}" type="slidenum">
              <a:rPr lang="en-GB"/>
              <a:pPr/>
              <a:t>8</a:t>
            </a:fld>
            <a:endParaRPr lang="en-GB"/>
          </a:p>
        </p:txBody>
      </p:sp>
      <p:sp>
        <p:nvSpPr>
          <p:cNvPr id="28674" name="Rectangle 1026"/>
          <p:cNvSpPr>
            <a:spLocks noGrp="1" noRot="1" noChangeAspect="1" noChangeArrowheads="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8675" name="Rectangle 1027"/>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92940" tIns="46470" rIns="92940" bIns="46470"/>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D6AA148-3E1B-4C3E-9263-8135D4CFC28C}" type="slidenum">
              <a:rPr lang="en-US" smtClean="0"/>
              <a:pPr/>
              <a:t>14</a:t>
            </a:fld>
            <a:endParaRPr lang="en-US" smtClean="0"/>
          </a:p>
        </p:txBody>
      </p:sp>
      <p:sp>
        <p:nvSpPr>
          <p:cNvPr id="27651" name="Rectangle 2"/>
          <p:cNvSpPr>
            <a:spLocks noGrp="1" noRot="1" noChangeAspect="1" noChangeArrowheads="1" noTextEdit="1"/>
          </p:cNvSpPr>
          <p:nvPr>
            <p:ph type="sldImg"/>
          </p:nvPr>
        </p:nvSpPr>
        <p:spPr>
          <a:xfrm>
            <a:off x="1144588" y="695325"/>
            <a:ext cx="4572000" cy="3429000"/>
          </a:xfrm>
          <a:ln/>
        </p:spPr>
      </p:sp>
      <p:sp>
        <p:nvSpPr>
          <p:cNvPr id="27652" name="Rectangle 3"/>
          <p:cNvSpPr>
            <a:spLocks noGrp="1" noChangeArrowheads="1"/>
          </p:cNvSpPr>
          <p:nvPr>
            <p:ph type="body" idx="1"/>
          </p:nvPr>
        </p:nvSpPr>
        <p:spPr>
          <a:noFill/>
          <a:ln/>
        </p:spPr>
        <p:txBody>
          <a:bodyPr wrap="none" anchor="ct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68A017-624B-4D0B-9188-E79900EE5451}" type="datetimeFigureOut">
              <a:rPr lang="en-ZA" smtClean="0"/>
              <a:pPr/>
              <a:t>2014/01/21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AF52C31-8F3A-470D-B798-B1C99712FE62}"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8A017-624B-4D0B-9188-E79900EE5451}" type="datetimeFigureOut">
              <a:rPr lang="en-ZA" smtClean="0"/>
              <a:pPr/>
              <a:t>2014/01/21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52C31-8F3A-470D-B798-B1C99712FE62}" type="slidenum">
              <a:rPr lang="en-ZA" smtClean="0"/>
              <a:pPr/>
              <a:t>‹#›</a:t>
            </a:fld>
            <a:endParaRPr lang="en-ZA"/>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umanosphere.org/"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mofa.go.jp/policy/economy/summit/2000/documents/charter.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95536" y="0"/>
            <a:ext cx="8568952" cy="504056"/>
          </a:xfrm>
        </p:spPr>
        <p:txBody>
          <a:bodyPr>
            <a:normAutofit fontScale="90000"/>
          </a:bodyPr>
          <a:lstStyle/>
          <a:p>
            <a:r>
              <a:rPr lang="en-ZA" dirty="0" smtClean="0"/>
              <a:t/>
            </a:r>
            <a:br>
              <a:rPr lang="en-ZA" dirty="0" smtClean="0"/>
            </a:br>
            <a:r>
              <a:rPr lang="en-ZA" b="1" dirty="0" smtClean="0">
                <a:effectLst>
                  <a:outerShdw blurRad="38100" dist="38100" dir="2700000" algn="tl">
                    <a:srgbClr val="000000">
                      <a:alpha val="43137"/>
                    </a:srgbClr>
                  </a:outerShdw>
                </a:effectLst>
              </a:rPr>
              <a:t>Media &amp; National  Development Policy</a:t>
            </a:r>
            <a:endParaRPr lang="en-ZA"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287741" y="908720"/>
            <a:ext cx="6400800" cy="1752600"/>
          </a:xfrm>
        </p:spPr>
        <p:txBody>
          <a:bodyPr/>
          <a:lstStyle/>
          <a:p>
            <a:r>
              <a:rPr lang="en-ZA" dirty="0" err="1" smtClean="0"/>
              <a:t>Dr.</a:t>
            </a:r>
            <a:r>
              <a:rPr lang="en-ZA" dirty="0" smtClean="0"/>
              <a:t> Ibrahim </a:t>
            </a:r>
            <a:r>
              <a:rPr lang="en-ZA" dirty="0" err="1" smtClean="0"/>
              <a:t>Saleh</a:t>
            </a:r>
            <a:endParaRPr lang="en-ZA" dirty="0"/>
          </a:p>
        </p:txBody>
      </p:sp>
      <p:sp>
        <p:nvSpPr>
          <p:cNvPr id="5" name="TextBox 4"/>
          <p:cNvSpPr txBox="1"/>
          <p:nvPr/>
        </p:nvSpPr>
        <p:spPr>
          <a:xfrm>
            <a:off x="3995936" y="6488668"/>
            <a:ext cx="5943600" cy="369332"/>
          </a:xfrm>
          <a:prstGeom prst="rect">
            <a:avLst/>
          </a:prstGeom>
          <a:noFill/>
        </p:spPr>
        <p:txBody>
          <a:bodyPr wrap="square" rtlCol="0">
            <a:spAutoFit/>
          </a:bodyPr>
          <a:lstStyle/>
          <a:p>
            <a:r>
              <a:rPr lang="en-ZA" dirty="0" smtClean="0"/>
              <a:t>Images sourced from: </a:t>
            </a:r>
            <a:r>
              <a:rPr lang="en-ZA" dirty="0" smtClean="0">
                <a:hlinkClick r:id="rId3"/>
              </a:rPr>
              <a:t>http</a:t>
            </a:r>
            <a:r>
              <a:rPr lang="en-ZA" dirty="0">
                <a:hlinkClick r:id="rId3"/>
              </a:rPr>
              <a:t>://www.humanosphere.org</a:t>
            </a:r>
            <a:endParaRPr lang="en-ZA"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7742" y="5164158"/>
            <a:ext cx="6784540" cy="13245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Content Placeholder 2"/>
          <p:cNvSpPr>
            <a:spLocks noGrp="1"/>
          </p:cNvSpPr>
          <p:nvPr>
            <p:ph idx="1"/>
          </p:nvPr>
        </p:nvSpPr>
        <p:spPr>
          <a:xfrm>
            <a:off x="457200" y="764704"/>
            <a:ext cx="8363272" cy="5760640"/>
          </a:xfrm>
        </p:spPr>
        <p:txBody>
          <a:bodyPr>
            <a:normAutofit fontScale="92500" lnSpcReduction="10000"/>
          </a:bodyPr>
          <a:lstStyle/>
          <a:p>
            <a:r>
              <a:rPr lang="en-ZA" dirty="0"/>
              <a:t>I</a:t>
            </a:r>
            <a:r>
              <a:rPr lang="en-ZA" dirty="0" smtClean="0"/>
              <a:t>nformation literacy for schools features in the general curriculum, where one of the generic outcomes indicates that the learner is expected to be able to "collect, analyze, organize and critically evaluate information" (</a:t>
            </a:r>
            <a:r>
              <a:rPr lang="en-ZA" dirty="0" err="1" smtClean="0"/>
              <a:t>Zinn</a:t>
            </a:r>
            <a:r>
              <a:rPr lang="en-ZA" dirty="0" smtClean="0"/>
              <a:t>, 2000). </a:t>
            </a:r>
          </a:p>
          <a:p>
            <a:r>
              <a:rPr lang="en-ZA" dirty="0"/>
              <a:t>L</a:t>
            </a:r>
            <a:r>
              <a:rPr lang="en-ZA" dirty="0" smtClean="0"/>
              <a:t>earners at schools have very limited exposure to either school libraries or computers. </a:t>
            </a:r>
          </a:p>
          <a:p>
            <a:r>
              <a:rPr lang="en-ZA" dirty="0" smtClean="0"/>
              <a:t>The School Register of Needs, a national survey, found that fewer than (30 percent) of schools had libraries (Department of Education, 1997, p. 8).</a:t>
            </a:r>
          </a:p>
          <a:p>
            <a:r>
              <a:rPr lang="en-ZA" dirty="0" smtClean="0"/>
              <a:t> A survey of computers in schools showed that only (13.5 percent) of schools had a computer or computers </a:t>
            </a:r>
            <a:r>
              <a:rPr lang="en-ZA" dirty="0"/>
              <a:t>(</a:t>
            </a:r>
            <a:r>
              <a:rPr lang="en-ZA" dirty="0" err="1" smtClean="0"/>
              <a:t>Lundall</a:t>
            </a:r>
            <a:r>
              <a:rPr lang="en-ZA" dirty="0" smtClean="0"/>
              <a:t> </a:t>
            </a:r>
            <a:r>
              <a:rPr lang="en-ZA" dirty="0"/>
              <a:t>&amp; </a:t>
            </a:r>
            <a:r>
              <a:rPr lang="en-ZA" dirty="0" smtClean="0"/>
              <a:t>Howell, 2000).</a:t>
            </a:r>
            <a:endParaRPr lang="en-Z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Content Placeholder 2"/>
          <p:cNvSpPr>
            <a:spLocks noGrp="1"/>
          </p:cNvSpPr>
          <p:nvPr>
            <p:ph idx="1"/>
          </p:nvPr>
        </p:nvSpPr>
        <p:spPr/>
        <p:txBody>
          <a:bodyPr>
            <a:normAutofit fontScale="85000" lnSpcReduction="10000"/>
          </a:bodyPr>
          <a:lstStyle/>
          <a:p>
            <a:r>
              <a:rPr lang="en-ZA" dirty="0" smtClean="0"/>
              <a:t>Information literacy might not necessarily be generic, but rather "highly dependent on context" and that, as the tools and ways of handling information are in a constant state of change and development (</a:t>
            </a:r>
            <a:r>
              <a:rPr lang="en-ZA" dirty="0" err="1" smtClean="0"/>
              <a:t>Sayed</a:t>
            </a:r>
            <a:r>
              <a:rPr lang="en-ZA" dirty="0" smtClean="0"/>
              <a:t> &amp; De </a:t>
            </a:r>
            <a:r>
              <a:rPr lang="en-ZA" dirty="0" err="1" smtClean="0"/>
              <a:t>Jager</a:t>
            </a:r>
            <a:r>
              <a:rPr lang="en-ZA" dirty="0" smtClean="0"/>
              <a:t>, 1997, p. 9).</a:t>
            </a:r>
          </a:p>
          <a:p>
            <a:r>
              <a:rPr lang="en-ZA" dirty="0" smtClean="0"/>
              <a:t>Teaching information skills should be ﬁrmly embedded in subject knowledge. It might therefore follow that so-called " generic " courses that are not ﬁrmly integrated into the curricula of speciﬁc courses might be less appropriate for inculcating information skills of lasting value.</a:t>
            </a:r>
            <a:endParaRPr lang="en-Z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Content Placeholder 2"/>
          <p:cNvSpPr>
            <a:spLocks noGrp="1"/>
          </p:cNvSpPr>
          <p:nvPr>
            <p:ph idx="1"/>
          </p:nvPr>
        </p:nvSpPr>
        <p:spPr>
          <a:xfrm>
            <a:off x="457200" y="620688"/>
            <a:ext cx="8229600" cy="5505475"/>
          </a:xfrm>
        </p:spPr>
        <p:txBody>
          <a:bodyPr>
            <a:normAutofit fontScale="77500" lnSpcReduction="20000"/>
          </a:bodyPr>
          <a:lstStyle/>
          <a:p>
            <a:r>
              <a:rPr lang="en-ZA" dirty="0" smtClean="0"/>
              <a:t>In schools, teachers play an important role as educators and disciplinarians (Wilson, 1982), though they sometimes resort to the use of physical punishment. Such means of punishment has been met with great opposition (Committee on School Health, 1984, 1991; </a:t>
            </a:r>
            <a:r>
              <a:rPr lang="en-ZA" dirty="0" err="1" smtClean="0"/>
              <a:t>Ofﬁce</a:t>
            </a:r>
            <a:r>
              <a:rPr lang="en-ZA" dirty="0" smtClean="0"/>
              <a:t> of the General Counsel, 1992) as it is no longer perceived as a method of discipline (Committee on Psychosocial Aspects of Child &amp; Family Health, 1983). </a:t>
            </a:r>
          </a:p>
          <a:p>
            <a:r>
              <a:rPr lang="en-ZA" dirty="0" smtClean="0"/>
              <a:t>Discipline means imparting knowledge and promoting skills to improve one’s behaviour rather than corporal punishment (Committee on Psychosocial Aspects of Child &amp; Family Health, 1983). It is accepted that teachers may resort to physical force or restrain in selected situations to protect students or staff members from physical injuries or property damage (Committee on School Health, 1991) but not for behaviour modiﬁcation.</a:t>
            </a:r>
            <a:endParaRPr lang="en-Z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4" name="Slide Number Placeholder 5"/>
          <p:cNvSpPr>
            <a:spLocks noGrp="1"/>
          </p:cNvSpPr>
          <p:nvPr>
            <p:ph type="sldNum" sz="quarter" idx="12"/>
          </p:nvPr>
        </p:nvSpPr>
        <p:spPr/>
        <p:txBody>
          <a:bodyPr/>
          <a:lstStyle/>
          <a:p>
            <a:pPr>
              <a:defRPr/>
            </a:pPr>
            <a:fld id="{5B959441-B3BE-450F-A62C-11DCED7A2E89}" type="slidenum">
              <a:rPr lang="en-US" altLang="en-US"/>
              <a:pPr>
                <a:defRPr/>
              </a:pPr>
              <a:t>13</a:t>
            </a:fld>
            <a:endParaRPr lang="en-US" altLang="en-US"/>
          </a:p>
        </p:txBody>
      </p:sp>
      <p:sp>
        <p:nvSpPr>
          <p:cNvPr id="8195" name="Rectangle 2"/>
          <p:cNvSpPr>
            <a:spLocks noGrp="1" noChangeArrowheads="1"/>
          </p:cNvSpPr>
          <p:nvPr>
            <p:ph type="title"/>
          </p:nvPr>
        </p:nvSpPr>
        <p:spPr/>
        <p:txBody>
          <a:bodyPr/>
          <a:lstStyle/>
          <a:p>
            <a:pPr eaLnBrk="1" hangingPunct="1"/>
            <a:r>
              <a:rPr lang="en-US" b="1" dirty="0" smtClean="0">
                <a:effectLst>
                  <a:outerShdw blurRad="38100" dist="38100" dir="2700000" algn="tl">
                    <a:srgbClr val="000000">
                      <a:alpha val="43137"/>
                    </a:srgbClr>
                  </a:outerShdw>
                </a:effectLst>
              </a:rPr>
              <a:t>Key Focus Areas</a:t>
            </a:r>
          </a:p>
        </p:txBody>
      </p:sp>
      <p:sp>
        <p:nvSpPr>
          <p:cNvPr id="153603" name="Rectangle 3"/>
          <p:cNvSpPr>
            <a:spLocks noGrp="1" noChangeArrowheads="1"/>
          </p:cNvSpPr>
          <p:nvPr>
            <p:ph type="body" idx="1"/>
          </p:nvPr>
        </p:nvSpPr>
        <p:spPr>
          <a:xfrm>
            <a:off x="457200" y="1600200"/>
            <a:ext cx="8229600" cy="4853136"/>
          </a:xfrm>
        </p:spPr>
        <p:txBody>
          <a:bodyPr>
            <a:normAutofit/>
          </a:bodyPr>
          <a:lstStyle/>
          <a:p>
            <a:pPr eaLnBrk="1" hangingPunct="1">
              <a:defRPr/>
            </a:pPr>
            <a:r>
              <a:rPr lang="en-GB" sz="2600" b="1" dirty="0" smtClean="0"/>
              <a:t>Capacity building</a:t>
            </a:r>
            <a:r>
              <a:rPr lang="en-GB" sz="2600" b="1" dirty="0" smtClean="0">
                <a:effectLst>
                  <a:outerShdw blurRad="38100" dist="38100" dir="2700000" algn="tl">
                    <a:srgbClr val="C0C0C0"/>
                  </a:outerShdw>
                </a:effectLst>
              </a:rPr>
              <a:t> </a:t>
            </a:r>
            <a:r>
              <a:rPr lang="en-GB" sz="2000" dirty="0" smtClean="0"/>
              <a:t>for Integration of ICTs into education and training at all levels:</a:t>
            </a:r>
          </a:p>
          <a:p>
            <a:pPr lvl="1" eaLnBrk="1" hangingPunct="1">
              <a:defRPr/>
            </a:pPr>
            <a:r>
              <a:rPr lang="en-GB" sz="1600" dirty="0" smtClean="0"/>
              <a:t>basic digital literacy, improve learning motivation and thinking skills</a:t>
            </a:r>
          </a:p>
          <a:p>
            <a:pPr lvl="1" eaLnBrk="1" hangingPunct="1">
              <a:defRPr/>
            </a:pPr>
            <a:r>
              <a:rPr lang="en-GB" sz="1600" dirty="0" smtClean="0"/>
              <a:t> teacher training, integration of ICTs into curricula</a:t>
            </a:r>
          </a:p>
          <a:p>
            <a:pPr lvl="1" eaLnBrk="1" hangingPunct="1">
              <a:defRPr/>
            </a:pPr>
            <a:r>
              <a:rPr lang="en-GB" sz="1600" dirty="0" smtClean="0"/>
              <a:t> mainstreaming of affordable technologies)</a:t>
            </a:r>
          </a:p>
          <a:p>
            <a:pPr eaLnBrk="1" hangingPunct="1">
              <a:defRPr/>
            </a:pPr>
            <a:r>
              <a:rPr lang="en-GB" sz="2600" b="1" dirty="0" smtClean="0"/>
              <a:t>Use of ICT as an enabler to improve performance</a:t>
            </a:r>
            <a:r>
              <a:rPr lang="en-GB" sz="2600" b="1" dirty="0" smtClean="0">
                <a:effectLst>
                  <a:outerShdw blurRad="38100" dist="38100" dir="2700000" algn="tl">
                    <a:srgbClr val="C0C0C0"/>
                  </a:outerShdw>
                </a:effectLst>
              </a:rPr>
              <a:t>, governance and management</a:t>
            </a:r>
            <a:r>
              <a:rPr lang="en-GB" sz="2600" dirty="0" smtClean="0">
                <a:effectLst>
                  <a:outerShdw blurRad="38100" dist="38100" dir="2700000" algn="tl">
                    <a:srgbClr val="C0C0C0"/>
                  </a:outerShdw>
                </a:effectLst>
              </a:rPr>
              <a:t> of the education system</a:t>
            </a:r>
          </a:p>
          <a:p>
            <a:pPr eaLnBrk="1" hangingPunct="1">
              <a:buFont typeface="Wingdings" pitchFamily="2" charset="2"/>
              <a:buNone/>
              <a:defRPr/>
            </a:pPr>
            <a:r>
              <a:rPr lang="en-GB" sz="2600" dirty="0" smtClean="0"/>
              <a:t>    </a:t>
            </a:r>
            <a:endParaRPr lang="en-US" sz="2600" dirty="0" smtClean="0"/>
          </a:p>
          <a:p>
            <a:pPr eaLnBrk="1" hangingPunct="1">
              <a:defRPr/>
            </a:pPr>
            <a:endParaRPr lang="en-US" sz="2600" dirty="0" smtClean="0"/>
          </a:p>
          <a:p>
            <a:pPr eaLnBrk="1" hangingPunct="1">
              <a:defRPr/>
            </a:pPr>
            <a:endParaRPr lang="en-US" sz="26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Title 2"/>
          <p:cNvSpPr txBox="1">
            <a:spLocks noGrp="1"/>
          </p:cNvSpPr>
          <p:nvPr>
            <p:ph type="title"/>
          </p:nvPr>
        </p:nvSpPr>
        <p:spPr>
          <a:xfrm>
            <a:off x="457200" y="93058"/>
            <a:ext cx="8229600" cy="1569660"/>
          </a:xfrm>
        </p:spPr>
        <p:txBody>
          <a:bodyPr rtlCol="0">
            <a:spAutoFit/>
          </a:bodyPr>
          <a:lstStyle/>
          <a:p>
            <a:pPr algn="ctr" eaLnBrk="1" hangingPunct="1">
              <a:defRPr/>
            </a:pPr>
            <a:r>
              <a:rPr lang="en-US" sz="3200" b="1" dirty="0" smtClean="0">
                <a:effectLst>
                  <a:outerShdw blurRad="38100" dist="38100" dir="2700000" algn="tl">
                    <a:srgbClr val="000000">
                      <a:alpha val="43137"/>
                    </a:srgbClr>
                  </a:outerShdw>
                </a:effectLst>
              </a:rPr>
              <a:t/>
            </a:r>
            <a:br>
              <a:rPr lang="en-US" sz="3200" b="1" dirty="0" smtClean="0">
                <a:effectLst>
                  <a:outerShdw blurRad="38100" dist="38100" dir="2700000" algn="tl">
                    <a:srgbClr val="000000">
                      <a:alpha val="43137"/>
                    </a:srgbClr>
                  </a:outerShdw>
                </a:effectLst>
              </a:rPr>
            </a:br>
            <a:r>
              <a:rPr lang="en-US" sz="3200" b="1" dirty="0" smtClean="0">
                <a:effectLst>
                  <a:outerShdw blurRad="38100" dist="38100" dir="2700000" algn="tl">
                    <a:srgbClr val="000000">
                      <a:alpha val="43137"/>
                    </a:srgbClr>
                  </a:outerShdw>
                </a:effectLst>
              </a:rPr>
              <a:t>Using Globally Benchmarked Skills</a:t>
            </a:r>
            <a:br>
              <a:rPr lang="en-US" sz="3200" b="1" dirty="0" smtClean="0">
                <a:effectLst>
                  <a:outerShdw blurRad="38100" dist="38100" dir="2700000" algn="tl">
                    <a:srgbClr val="000000">
                      <a:alpha val="43137"/>
                    </a:srgbClr>
                  </a:outerShdw>
                </a:effectLst>
              </a:rPr>
            </a:br>
            <a:endParaRPr lang="en-US" sz="3200" b="1" dirty="0">
              <a:effectLst>
                <a:outerShdw blurRad="38100" dist="38100" dir="2700000" algn="tl">
                  <a:srgbClr val="000000">
                    <a:alpha val="43137"/>
                  </a:srgbClr>
                </a:outerShdw>
              </a:effectLst>
            </a:endParaRPr>
          </a:p>
        </p:txBody>
      </p:sp>
      <p:grpSp>
        <p:nvGrpSpPr>
          <p:cNvPr id="2" name="Group 3"/>
          <p:cNvGrpSpPr>
            <a:grpSpLocks/>
          </p:cNvGrpSpPr>
          <p:nvPr/>
        </p:nvGrpSpPr>
        <p:grpSpPr bwMode="auto">
          <a:xfrm>
            <a:off x="323528" y="1340768"/>
            <a:ext cx="8199448" cy="5116900"/>
            <a:chOff x="990600" y="1828800"/>
            <a:chExt cx="7362803" cy="4028789"/>
          </a:xfrm>
        </p:grpSpPr>
        <p:sp>
          <p:nvSpPr>
            <p:cNvPr id="11274" name="Text Box 6"/>
            <p:cNvSpPr txBox="1">
              <a:spLocks noChangeArrowheads="1"/>
            </p:cNvSpPr>
            <p:nvPr/>
          </p:nvSpPr>
          <p:spPr bwMode="auto">
            <a:xfrm>
              <a:off x="6096000" y="1828800"/>
              <a:ext cx="1441338" cy="363492"/>
            </a:xfrm>
            <a:prstGeom prst="rect">
              <a:avLst/>
            </a:prstGeom>
            <a:noFill/>
            <a:ln w="12700" cap="sq">
              <a:noFill/>
              <a:miter lim="800000"/>
              <a:headEnd type="none" w="sm" len="sm"/>
              <a:tailEnd type="none" w="sm" len="sm"/>
            </a:ln>
          </p:spPr>
          <p:txBody>
            <a:bodyPr wrap="none">
              <a:spAutoFit/>
            </a:bodyPr>
            <a:lstStyle/>
            <a:p>
              <a:r>
                <a:rPr lang="en-US" sz="1200" b="1">
                  <a:solidFill>
                    <a:srgbClr val="FF0000"/>
                  </a:solidFill>
                </a:rPr>
                <a:t>Skills Assessment and </a:t>
              </a:r>
            </a:p>
            <a:p>
              <a:r>
                <a:rPr lang="en-US" sz="1200" b="1">
                  <a:solidFill>
                    <a:srgbClr val="FF0000"/>
                  </a:solidFill>
                </a:rPr>
                <a:t>Benchmarking</a:t>
              </a:r>
            </a:p>
          </p:txBody>
        </p:sp>
        <p:sp>
          <p:nvSpPr>
            <p:cNvPr id="11275" name="Text Box 7"/>
            <p:cNvSpPr txBox="1">
              <a:spLocks noChangeArrowheads="1"/>
            </p:cNvSpPr>
            <p:nvPr/>
          </p:nvSpPr>
          <p:spPr bwMode="auto">
            <a:xfrm>
              <a:off x="6858000" y="2819400"/>
              <a:ext cx="1495403" cy="218095"/>
            </a:xfrm>
            <a:prstGeom prst="rect">
              <a:avLst/>
            </a:prstGeom>
            <a:noFill/>
            <a:ln w="12700" cap="sq">
              <a:noFill/>
              <a:miter lim="800000"/>
              <a:headEnd type="none" w="sm" len="sm"/>
              <a:tailEnd type="none" w="sm" len="sm"/>
            </a:ln>
          </p:spPr>
          <p:txBody>
            <a:bodyPr wrap="none">
              <a:spAutoFit/>
            </a:bodyPr>
            <a:lstStyle/>
            <a:p>
              <a:r>
                <a:rPr lang="en-US" sz="1200" b="1">
                  <a:solidFill>
                    <a:srgbClr val="FF0000"/>
                  </a:solidFill>
                </a:rPr>
                <a:t>Skill Gap Identification </a:t>
              </a:r>
            </a:p>
          </p:txBody>
        </p:sp>
        <p:sp>
          <p:nvSpPr>
            <p:cNvPr id="11276" name="Text Box 8"/>
            <p:cNvSpPr txBox="1">
              <a:spLocks noChangeArrowheads="1"/>
            </p:cNvSpPr>
            <p:nvPr/>
          </p:nvSpPr>
          <p:spPr bwMode="auto">
            <a:xfrm>
              <a:off x="6553200" y="4724400"/>
              <a:ext cx="1600425" cy="508888"/>
            </a:xfrm>
            <a:prstGeom prst="rect">
              <a:avLst/>
            </a:prstGeom>
            <a:noFill/>
            <a:ln w="12700" cap="sq">
              <a:noFill/>
              <a:miter lim="800000"/>
              <a:headEnd type="none" w="sm" len="sm"/>
              <a:tailEnd type="none" w="sm" len="sm"/>
            </a:ln>
          </p:spPr>
          <p:txBody>
            <a:bodyPr wrap="none">
              <a:spAutoFit/>
            </a:bodyPr>
            <a:lstStyle/>
            <a:p>
              <a:r>
                <a:rPr lang="en-US" sz="1200" b="1">
                  <a:solidFill>
                    <a:srgbClr val="FF0000"/>
                  </a:solidFill>
                </a:rPr>
                <a:t>Development of training </a:t>
              </a:r>
            </a:p>
            <a:p>
              <a:r>
                <a:rPr lang="en-US" sz="1200" b="1">
                  <a:solidFill>
                    <a:srgbClr val="FF0000"/>
                  </a:solidFill>
                </a:rPr>
                <a:t>program, content and </a:t>
              </a:r>
            </a:p>
            <a:p>
              <a:r>
                <a:rPr lang="en-US" sz="1200" b="1">
                  <a:solidFill>
                    <a:srgbClr val="FF0000"/>
                  </a:solidFill>
                </a:rPr>
                <a:t>curriculum support </a:t>
              </a:r>
            </a:p>
          </p:txBody>
        </p:sp>
        <p:sp>
          <p:nvSpPr>
            <p:cNvPr id="11277" name="Text Box 9"/>
            <p:cNvSpPr txBox="1">
              <a:spLocks noChangeArrowheads="1"/>
            </p:cNvSpPr>
            <p:nvPr/>
          </p:nvSpPr>
          <p:spPr bwMode="auto">
            <a:xfrm>
              <a:off x="5029200" y="5562600"/>
              <a:ext cx="1408112" cy="218095"/>
            </a:xfrm>
            <a:prstGeom prst="rect">
              <a:avLst/>
            </a:prstGeom>
            <a:noFill/>
            <a:ln w="12700" cap="sq">
              <a:noFill/>
              <a:miter lim="800000"/>
              <a:headEnd type="none" w="sm" len="sm"/>
              <a:tailEnd type="none" w="sm" len="sm"/>
            </a:ln>
          </p:spPr>
          <p:txBody>
            <a:bodyPr>
              <a:spAutoFit/>
            </a:bodyPr>
            <a:lstStyle/>
            <a:p>
              <a:r>
                <a:rPr lang="en-US" sz="1200" b="1">
                  <a:solidFill>
                    <a:srgbClr val="FF0000"/>
                  </a:solidFill>
                </a:rPr>
                <a:t>Training of Trainers</a:t>
              </a:r>
            </a:p>
          </p:txBody>
        </p:sp>
        <p:sp>
          <p:nvSpPr>
            <p:cNvPr id="11278" name="Text Box 10"/>
            <p:cNvSpPr txBox="1">
              <a:spLocks noChangeArrowheads="1"/>
            </p:cNvSpPr>
            <p:nvPr/>
          </p:nvSpPr>
          <p:spPr bwMode="auto">
            <a:xfrm>
              <a:off x="990600" y="4419600"/>
              <a:ext cx="1981200" cy="508888"/>
            </a:xfrm>
            <a:prstGeom prst="rect">
              <a:avLst/>
            </a:prstGeom>
            <a:noFill/>
            <a:ln w="12700" cap="sq">
              <a:noFill/>
              <a:miter lim="800000"/>
              <a:headEnd type="none" w="sm" len="sm"/>
              <a:tailEnd type="none" w="sm" len="sm"/>
            </a:ln>
          </p:spPr>
          <p:txBody>
            <a:bodyPr>
              <a:spAutoFit/>
            </a:bodyPr>
            <a:lstStyle/>
            <a:p>
              <a:r>
                <a:rPr lang="en-US" sz="1200" b="1">
                  <a:solidFill>
                    <a:srgbClr val="FF0000"/>
                  </a:solidFill>
                </a:rPr>
                <a:t>Launch of Training: Foundation and Domain level—through Bridging Concept </a:t>
              </a:r>
            </a:p>
          </p:txBody>
        </p:sp>
        <p:sp>
          <p:nvSpPr>
            <p:cNvPr id="11279" name="Text Box 11"/>
            <p:cNvSpPr txBox="1">
              <a:spLocks noChangeArrowheads="1"/>
            </p:cNvSpPr>
            <p:nvPr/>
          </p:nvSpPr>
          <p:spPr bwMode="auto">
            <a:xfrm>
              <a:off x="1066800" y="3276600"/>
              <a:ext cx="1828800" cy="363492"/>
            </a:xfrm>
            <a:prstGeom prst="rect">
              <a:avLst/>
            </a:prstGeom>
            <a:noFill/>
            <a:ln w="12700" cap="sq">
              <a:noFill/>
              <a:miter lim="800000"/>
              <a:headEnd type="none" w="sm" len="sm"/>
              <a:tailEnd type="none" w="sm" len="sm"/>
            </a:ln>
          </p:spPr>
          <p:txBody>
            <a:bodyPr>
              <a:spAutoFit/>
            </a:bodyPr>
            <a:lstStyle/>
            <a:p>
              <a:r>
                <a:rPr lang="en-US" sz="1200" b="1" dirty="0">
                  <a:solidFill>
                    <a:srgbClr val="FF0000"/>
                  </a:solidFill>
                </a:rPr>
                <a:t>Testing and </a:t>
              </a:r>
            </a:p>
            <a:p>
              <a:r>
                <a:rPr lang="en-US" sz="1200" b="1" dirty="0" smtClean="0">
                  <a:solidFill>
                    <a:srgbClr val="FF0000"/>
                  </a:solidFill>
                </a:rPr>
                <a:t>Educational Certification    </a:t>
              </a:r>
              <a:endParaRPr lang="en-US" sz="1200" b="1" dirty="0">
                <a:solidFill>
                  <a:srgbClr val="FF0000"/>
                </a:solidFill>
              </a:endParaRPr>
            </a:p>
          </p:txBody>
        </p:sp>
        <p:sp>
          <p:nvSpPr>
            <p:cNvPr id="11" name="Oval 13"/>
            <p:cNvSpPr>
              <a:spLocks noChangeArrowheads="1"/>
            </p:cNvSpPr>
            <p:nvPr/>
          </p:nvSpPr>
          <p:spPr bwMode="auto">
            <a:xfrm>
              <a:off x="6248105" y="4876584"/>
              <a:ext cx="287322" cy="315891"/>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3</a:t>
              </a:r>
            </a:p>
          </p:txBody>
        </p:sp>
        <p:sp>
          <p:nvSpPr>
            <p:cNvPr id="12" name="Oval 14"/>
            <p:cNvSpPr>
              <a:spLocks noChangeArrowheads="1"/>
            </p:cNvSpPr>
            <p:nvPr/>
          </p:nvSpPr>
          <p:spPr bwMode="auto">
            <a:xfrm>
              <a:off x="6629084" y="3124108"/>
              <a:ext cx="304783" cy="30477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2</a:t>
              </a:r>
            </a:p>
          </p:txBody>
        </p:sp>
        <p:sp>
          <p:nvSpPr>
            <p:cNvPr id="13" name="Oval 24"/>
            <p:cNvSpPr>
              <a:spLocks noChangeArrowheads="1"/>
            </p:cNvSpPr>
            <p:nvPr/>
          </p:nvSpPr>
          <p:spPr bwMode="auto">
            <a:xfrm>
              <a:off x="2438319" y="3200303"/>
              <a:ext cx="304783" cy="30477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6</a:t>
              </a:r>
            </a:p>
          </p:txBody>
        </p:sp>
        <p:sp>
          <p:nvSpPr>
            <p:cNvPr id="14" name="Oval 25"/>
            <p:cNvSpPr txBox="1">
              <a:spLocks noChangeArrowheads="1"/>
            </p:cNvSpPr>
            <p:nvPr/>
          </p:nvSpPr>
          <p:spPr>
            <a:xfrm>
              <a:off x="5638539" y="1828800"/>
              <a:ext cx="304783" cy="277793"/>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fontAlgn="auto">
                <a:lnSpc>
                  <a:spcPct val="80000"/>
                </a:lnSpc>
                <a:spcBef>
                  <a:spcPct val="20000"/>
                </a:spcBef>
                <a:spcAft>
                  <a:spcPts val="0"/>
                </a:spcAft>
                <a:buFont typeface="Arial" pitchFamily="34" charset="0"/>
                <a:buNone/>
                <a:defRPr/>
              </a:pPr>
              <a:r>
                <a:rPr lang="en-US" sz="1100" b="1" dirty="0">
                  <a:solidFill>
                    <a:srgbClr val="FF0000"/>
                  </a:solidFill>
                </a:rPr>
                <a:t>1</a:t>
              </a:r>
            </a:p>
          </p:txBody>
        </p:sp>
        <p:sp>
          <p:nvSpPr>
            <p:cNvPr id="15" name="Oval 26"/>
            <p:cNvSpPr>
              <a:spLocks noChangeArrowheads="1"/>
            </p:cNvSpPr>
            <p:nvPr/>
          </p:nvSpPr>
          <p:spPr bwMode="auto">
            <a:xfrm>
              <a:off x="4647995" y="5590908"/>
              <a:ext cx="312720" cy="266681"/>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4</a:t>
              </a:r>
            </a:p>
          </p:txBody>
        </p:sp>
        <p:sp>
          <p:nvSpPr>
            <p:cNvPr id="16" name="Oval 27"/>
            <p:cNvSpPr>
              <a:spLocks noChangeArrowheads="1"/>
            </p:cNvSpPr>
            <p:nvPr/>
          </p:nvSpPr>
          <p:spPr bwMode="auto">
            <a:xfrm>
              <a:off x="3352668" y="1828800"/>
              <a:ext cx="304783" cy="30477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7</a:t>
              </a:r>
            </a:p>
          </p:txBody>
        </p:sp>
        <p:sp>
          <p:nvSpPr>
            <p:cNvPr id="17" name="Oval 28"/>
            <p:cNvSpPr>
              <a:spLocks noChangeArrowheads="1"/>
            </p:cNvSpPr>
            <p:nvPr/>
          </p:nvSpPr>
          <p:spPr bwMode="auto">
            <a:xfrm>
              <a:off x="2971689" y="4952778"/>
              <a:ext cx="347644" cy="304778"/>
            </a:xfrm>
            <a:prstGeom prst="ellipse">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a:lstStyle/>
            <a:p>
              <a:pPr algn="ctr" defTabSz="895350">
                <a:lnSpc>
                  <a:spcPct val="80000"/>
                </a:lnSpc>
                <a:defRPr/>
              </a:pPr>
              <a:r>
                <a:rPr lang="en-US" sz="1200" b="1" dirty="0">
                  <a:solidFill>
                    <a:srgbClr val="FF0000"/>
                  </a:solidFill>
                </a:rPr>
                <a:t>5</a:t>
              </a:r>
            </a:p>
          </p:txBody>
        </p:sp>
        <p:sp>
          <p:nvSpPr>
            <p:cNvPr id="18" name="AutoShape 18"/>
            <p:cNvSpPr>
              <a:spLocks noChangeArrowheads="1"/>
            </p:cNvSpPr>
            <p:nvPr/>
          </p:nvSpPr>
          <p:spPr bwMode="auto">
            <a:xfrm rot="4053226">
              <a:off x="6290065" y="3433238"/>
              <a:ext cx="368992" cy="240378"/>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sp>
          <p:nvSpPr>
            <p:cNvPr id="19" name="AutoShape 18"/>
            <p:cNvSpPr>
              <a:spLocks noChangeArrowheads="1"/>
            </p:cNvSpPr>
            <p:nvPr/>
          </p:nvSpPr>
          <p:spPr bwMode="auto">
            <a:xfrm rot="1672387">
              <a:off x="5560234" y="2274196"/>
              <a:ext cx="338070" cy="252207"/>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sp>
          <p:nvSpPr>
            <p:cNvPr id="20" name="AutoShape 22"/>
            <p:cNvSpPr>
              <a:spLocks noChangeArrowheads="1"/>
            </p:cNvSpPr>
            <p:nvPr/>
          </p:nvSpPr>
          <p:spPr bwMode="auto">
            <a:xfrm rot="19645556">
              <a:off x="3630346" y="2138491"/>
              <a:ext cx="387431" cy="295020"/>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sp>
          <p:nvSpPr>
            <p:cNvPr id="21" name="AutoShape 23"/>
            <p:cNvSpPr>
              <a:spLocks noChangeArrowheads="1"/>
            </p:cNvSpPr>
            <p:nvPr/>
          </p:nvSpPr>
          <p:spPr bwMode="auto">
            <a:xfrm rot="13812838">
              <a:off x="3246349" y="4760295"/>
              <a:ext cx="365301" cy="290765"/>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sp>
          <p:nvSpPr>
            <p:cNvPr id="22" name="AutoShape 20"/>
            <p:cNvSpPr>
              <a:spLocks noChangeArrowheads="1"/>
            </p:cNvSpPr>
            <p:nvPr/>
          </p:nvSpPr>
          <p:spPr bwMode="auto">
            <a:xfrm rot="11032921">
              <a:off x="4582143" y="5245231"/>
              <a:ext cx="360709" cy="311986"/>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sp>
          <p:nvSpPr>
            <p:cNvPr id="23" name="AutoShape 19"/>
            <p:cNvSpPr>
              <a:spLocks noChangeArrowheads="1"/>
            </p:cNvSpPr>
            <p:nvPr/>
          </p:nvSpPr>
          <p:spPr bwMode="auto">
            <a:xfrm rot="7237122">
              <a:off x="5853281" y="4751533"/>
              <a:ext cx="367142" cy="274353"/>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solidFill>
                  <a:srgbClr val="FF0000"/>
                </a:solidFill>
              </a:endParaRPr>
            </a:p>
          </p:txBody>
        </p:sp>
      </p:grpSp>
      <p:sp>
        <p:nvSpPr>
          <p:cNvPr id="11268" name="Oval 29"/>
          <p:cNvSpPr>
            <a:spLocks noChangeArrowheads="1"/>
          </p:cNvSpPr>
          <p:nvPr/>
        </p:nvSpPr>
        <p:spPr bwMode="auto">
          <a:xfrm>
            <a:off x="2971800" y="2057400"/>
            <a:ext cx="3505200" cy="3370263"/>
          </a:xfrm>
          <a:prstGeom prst="ellipse">
            <a:avLst/>
          </a:prstGeom>
          <a:noFill/>
          <a:ln w="66675" cap="sq">
            <a:solidFill>
              <a:schemeClr val="tx2"/>
            </a:solidFill>
            <a:round/>
            <a:headEnd type="none" w="sm" len="sm"/>
            <a:tailEnd type="none" w="sm" len="sm"/>
          </a:ln>
        </p:spPr>
        <p:txBody>
          <a:bodyPr wrap="none" anchor="ctr"/>
          <a:lstStyle/>
          <a:p>
            <a:endParaRPr lang="en-US"/>
          </a:p>
        </p:txBody>
      </p:sp>
      <p:sp>
        <p:nvSpPr>
          <p:cNvPr id="26" name="AutoShape 18"/>
          <p:cNvSpPr>
            <a:spLocks noChangeArrowheads="1"/>
          </p:cNvSpPr>
          <p:nvPr/>
        </p:nvSpPr>
        <p:spPr bwMode="auto">
          <a:xfrm rot="16415470" flipV="1">
            <a:off x="2803625" y="3240073"/>
            <a:ext cx="362818" cy="301652"/>
          </a:xfrm>
          <a:prstGeom prst="chevron">
            <a:avLst>
              <a:gd name="adj" fmla="val 38158"/>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a:p>
        </p:txBody>
      </p:sp>
      <p:sp>
        <p:nvSpPr>
          <p:cNvPr id="11272" name="Text Box 12"/>
          <p:cNvSpPr txBox="1">
            <a:spLocks noChangeArrowheads="1"/>
          </p:cNvSpPr>
          <p:nvPr/>
        </p:nvSpPr>
        <p:spPr bwMode="auto">
          <a:xfrm>
            <a:off x="2057400" y="1752600"/>
            <a:ext cx="1600200" cy="461963"/>
          </a:xfrm>
          <a:prstGeom prst="rect">
            <a:avLst/>
          </a:prstGeom>
          <a:noFill/>
          <a:ln w="12700" cap="sq">
            <a:noFill/>
            <a:miter lim="800000"/>
            <a:headEnd type="none" w="sm" len="sm"/>
            <a:tailEnd type="none" w="sm" len="sm"/>
          </a:ln>
        </p:spPr>
        <p:txBody>
          <a:bodyPr>
            <a:spAutoFit/>
          </a:bodyPr>
          <a:lstStyle/>
          <a:p>
            <a:r>
              <a:rPr lang="en-US" sz="1200" b="1" dirty="0">
                <a:solidFill>
                  <a:srgbClr val="FF0000"/>
                </a:solidFill>
              </a:rPr>
              <a:t>Post Training </a:t>
            </a:r>
          </a:p>
          <a:p>
            <a:r>
              <a:rPr lang="en-US" sz="1200" b="1" dirty="0">
                <a:solidFill>
                  <a:srgbClr val="FF0000"/>
                </a:solidFill>
              </a:rPr>
              <a:t>Assessment    </a:t>
            </a:r>
          </a:p>
        </p:txBody>
      </p:sp>
      <p:sp>
        <p:nvSpPr>
          <p:cNvPr id="11273" name="TextBox 27"/>
          <p:cNvSpPr txBox="1">
            <a:spLocks noChangeArrowheads="1"/>
          </p:cNvSpPr>
          <p:nvPr/>
        </p:nvSpPr>
        <p:spPr bwMode="auto">
          <a:xfrm>
            <a:off x="3429000" y="3048000"/>
            <a:ext cx="2667000" cy="646113"/>
          </a:xfrm>
          <a:prstGeom prst="rect">
            <a:avLst/>
          </a:prstGeom>
          <a:noFill/>
          <a:ln w="9525">
            <a:noFill/>
            <a:miter lim="800000"/>
            <a:headEnd/>
            <a:tailEnd/>
          </a:ln>
        </p:spPr>
        <p:txBody>
          <a:bodyPr>
            <a:spAutoFit/>
          </a:bodyPr>
          <a:lstStyle/>
          <a:p>
            <a:pPr algn="ctr"/>
            <a:r>
              <a:rPr lang="en-US"/>
              <a:t>Through a replicable framework consisting of: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1126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ZA" b="1" dirty="0" smtClean="0">
                <a:effectLst>
                  <a:outerShdw blurRad="38100" dist="38100" dir="2700000" algn="tl">
                    <a:srgbClr val="000000">
                      <a:alpha val="43137"/>
                    </a:srgbClr>
                  </a:outerShdw>
                </a:effectLst>
                <a:cs typeface="Times New Roman" pitchFamily="18" charset="0"/>
              </a:rPr>
              <a:t>THE ACTORS:</a:t>
            </a:r>
            <a:endParaRPr lang="en-GB" dirty="0" smtClean="0">
              <a:effectLst>
                <a:outerShdw blurRad="38100" dist="38100" dir="2700000" algn="tl">
                  <a:srgbClr val="000000">
                    <a:alpha val="43137"/>
                  </a:srgbClr>
                </a:outerShdw>
              </a:effectLst>
              <a:cs typeface="Times New Roman" pitchFamily="18" charset="0"/>
            </a:endParaRPr>
          </a:p>
        </p:txBody>
      </p:sp>
      <p:sp>
        <p:nvSpPr>
          <p:cNvPr id="11267" name="Rectangle 3"/>
          <p:cNvSpPr>
            <a:spLocks noGrp="1" noChangeArrowheads="1"/>
          </p:cNvSpPr>
          <p:nvPr>
            <p:ph type="body" idx="1"/>
          </p:nvPr>
        </p:nvSpPr>
        <p:spPr>
          <a:xfrm>
            <a:off x="251520" y="1268760"/>
            <a:ext cx="8511480" cy="5328592"/>
          </a:xfrm>
        </p:spPr>
        <p:txBody>
          <a:bodyPr/>
          <a:lstStyle/>
          <a:p>
            <a:pPr eaLnBrk="1" hangingPunct="1">
              <a:buFontTx/>
              <a:buNone/>
            </a:pPr>
            <a:endParaRPr lang="en-ZA" dirty="0" smtClean="0">
              <a:cs typeface="Times New Roman" pitchFamily="18" charset="0"/>
            </a:endParaRPr>
          </a:p>
          <a:p>
            <a:pPr eaLnBrk="1" hangingPunct="1">
              <a:buFontTx/>
              <a:buNone/>
            </a:pPr>
            <a:endParaRPr lang="en-GB" dirty="0" smtClean="0"/>
          </a:p>
        </p:txBody>
      </p:sp>
      <p:sp>
        <p:nvSpPr>
          <p:cNvPr id="11268" name="AutoShape 4"/>
          <p:cNvSpPr>
            <a:spLocks noChangeArrowheads="1"/>
          </p:cNvSpPr>
          <p:nvPr/>
        </p:nvSpPr>
        <p:spPr bwMode="auto">
          <a:xfrm>
            <a:off x="2819400" y="2743200"/>
            <a:ext cx="3124200" cy="23622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ZA"/>
          </a:p>
        </p:txBody>
      </p:sp>
      <p:sp>
        <p:nvSpPr>
          <p:cNvPr id="11269" name="Rectangle 5"/>
          <p:cNvSpPr>
            <a:spLocks noChangeArrowheads="1"/>
          </p:cNvSpPr>
          <p:nvPr/>
        </p:nvSpPr>
        <p:spPr bwMode="auto">
          <a:xfrm>
            <a:off x="1616075" y="5029200"/>
            <a:ext cx="1965325" cy="579438"/>
          </a:xfrm>
          <a:prstGeom prst="rect">
            <a:avLst/>
          </a:prstGeom>
          <a:noFill/>
          <a:ln w="9525">
            <a:noFill/>
            <a:miter lim="800000"/>
            <a:headEnd/>
            <a:tailEnd/>
          </a:ln>
        </p:spPr>
        <p:txBody>
          <a:bodyPr wrap="none">
            <a:spAutoFit/>
          </a:bodyPr>
          <a:lstStyle/>
          <a:p>
            <a:pPr>
              <a:spcBef>
                <a:spcPct val="20000"/>
              </a:spcBef>
              <a:buFontTx/>
              <a:buChar char="•"/>
            </a:pPr>
            <a:r>
              <a:rPr lang="en-ZA" sz="3200">
                <a:latin typeface="Arial" pitchFamily="34" charset="0"/>
                <a:cs typeface="Times New Roman" pitchFamily="18" charset="0"/>
              </a:rPr>
              <a:t>the media</a:t>
            </a:r>
          </a:p>
        </p:txBody>
      </p:sp>
      <p:sp>
        <p:nvSpPr>
          <p:cNvPr id="11270" name="Rectangle 6"/>
          <p:cNvSpPr>
            <a:spLocks noChangeArrowheads="1"/>
          </p:cNvSpPr>
          <p:nvPr/>
        </p:nvSpPr>
        <p:spPr bwMode="auto">
          <a:xfrm>
            <a:off x="3452813" y="2239963"/>
            <a:ext cx="2033587" cy="579437"/>
          </a:xfrm>
          <a:prstGeom prst="rect">
            <a:avLst/>
          </a:prstGeom>
          <a:noFill/>
          <a:ln w="9525">
            <a:noFill/>
            <a:miter lim="800000"/>
            <a:headEnd/>
            <a:tailEnd/>
          </a:ln>
        </p:spPr>
        <p:txBody>
          <a:bodyPr wrap="none">
            <a:spAutoFit/>
          </a:bodyPr>
          <a:lstStyle/>
          <a:p>
            <a:pPr>
              <a:spcBef>
                <a:spcPct val="20000"/>
              </a:spcBef>
              <a:buFontTx/>
              <a:buChar char="•"/>
            </a:pPr>
            <a:r>
              <a:rPr lang="en-ZA" sz="3200">
                <a:latin typeface="Arial" pitchFamily="34" charset="0"/>
                <a:cs typeface="Times New Roman" pitchFamily="18" charset="0"/>
              </a:rPr>
              <a:t>the public </a:t>
            </a:r>
          </a:p>
        </p:txBody>
      </p:sp>
      <p:sp>
        <p:nvSpPr>
          <p:cNvPr id="11271" name="Rectangle 7"/>
          <p:cNvSpPr>
            <a:spLocks noChangeArrowheads="1"/>
          </p:cNvSpPr>
          <p:nvPr/>
        </p:nvSpPr>
        <p:spPr bwMode="auto">
          <a:xfrm>
            <a:off x="5600700" y="5029200"/>
            <a:ext cx="2552700" cy="579438"/>
          </a:xfrm>
          <a:prstGeom prst="rect">
            <a:avLst/>
          </a:prstGeom>
          <a:noFill/>
          <a:ln w="9525">
            <a:noFill/>
            <a:miter lim="800000"/>
            <a:headEnd/>
            <a:tailEnd/>
          </a:ln>
        </p:spPr>
        <p:txBody>
          <a:bodyPr wrap="none">
            <a:spAutoFit/>
          </a:bodyPr>
          <a:lstStyle/>
          <a:p>
            <a:pPr>
              <a:spcBef>
                <a:spcPct val="20000"/>
              </a:spcBef>
              <a:buFontTx/>
              <a:buChar char="•"/>
            </a:pPr>
            <a:r>
              <a:rPr lang="en-ZA" sz="3200">
                <a:latin typeface="Arial" pitchFamily="34" charset="0"/>
                <a:cs typeface="Times New Roman" pitchFamily="18" charset="0"/>
              </a:rPr>
              <a:t>policy people</a:t>
            </a:r>
          </a:p>
        </p:txBody>
      </p:sp>
      <p:sp>
        <p:nvSpPr>
          <p:cNvPr id="11272" name="Oval 8"/>
          <p:cNvSpPr>
            <a:spLocks noChangeArrowheads="1"/>
          </p:cNvSpPr>
          <p:nvPr/>
        </p:nvSpPr>
        <p:spPr bwMode="auto">
          <a:xfrm>
            <a:off x="4114800" y="4038600"/>
            <a:ext cx="457200" cy="457200"/>
          </a:xfrm>
          <a:prstGeom prst="ellipse">
            <a:avLst/>
          </a:prstGeom>
          <a:solidFill>
            <a:schemeClr val="hlink"/>
          </a:solidFill>
          <a:ln w="9525">
            <a:solidFill>
              <a:schemeClr val="tx1"/>
            </a:solidFill>
            <a:round/>
            <a:headEnd/>
            <a:tailEnd/>
          </a:ln>
        </p:spPr>
        <p:txBody>
          <a:bodyPr wrap="none" anchor="ctr"/>
          <a:lstStyle/>
          <a:p>
            <a:endParaRPr lang="en-ZA"/>
          </a:p>
        </p:txBody>
      </p:sp>
      <p:sp>
        <p:nvSpPr>
          <p:cNvPr id="11273" name="Rectangle 9"/>
          <p:cNvSpPr>
            <a:spLocks noChangeArrowheads="1"/>
          </p:cNvSpPr>
          <p:nvPr/>
        </p:nvSpPr>
        <p:spPr bwMode="auto">
          <a:xfrm>
            <a:off x="5643563" y="3505200"/>
            <a:ext cx="2052637" cy="457200"/>
          </a:xfrm>
          <a:prstGeom prst="rect">
            <a:avLst/>
          </a:prstGeom>
          <a:noFill/>
          <a:ln w="9525">
            <a:noFill/>
            <a:miter lim="800000"/>
            <a:headEnd/>
            <a:tailEnd/>
          </a:ln>
        </p:spPr>
        <p:txBody>
          <a:bodyPr wrap="none">
            <a:spAutoFit/>
          </a:bodyPr>
          <a:lstStyle/>
          <a:p>
            <a:pPr>
              <a:spcBef>
                <a:spcPct val="20000"/>
              </a:spcBef>
            </a:pPr>
            <a:r>
              <a:rPr lang="en-ZA" i="1">
                <a:latin typeface="Arial" pitchFamily="34" charset="0"/>
                <a:cs typeface="Times New Roman" pitchFamily="18" charset="0"/>
              </a:rPr>
              <a:t>public opinion</a:t>
            </a:r>
          </a:p>
        </p:txBody>
      </p:sp>
      <p:sp>
        <p:nvSpPr>
          <p:cNvPr id="11274" name="Line 10"/>
          <p:cNvSpPr>
            <a:spLocks noChangeShapeType="1"/>
          </p:cNvSpPr>
          <p:nvPr/>
        </p:nvSpPr>
        <p:spPr bwMode="auto">
          <a:xfrm flipV="1">
            <a:off x="4572000" y="3810000"/>
            <a:ext cx="1066800" cy="457200"/>
          </a:xfrm>
          <a:prstGeom prst="line">
            <a:avLst/>
          </a:prstGeom>
          <a:noFill/>
          <a:ln w="9525">
            <a:solidFill>
              <a:schemeClr val="tx1"/>
            </a:solidFill>
            <a:round/>
            <a:headEnd/>
            <a:tailEnd/>
          </a:ln>
        </p:spPr>
        <p:txBody>
          <a:bodyPr/>
          <a:lstStyle/>
          <a:p>
            <a:endParaRPr lang="en-Z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0"/>
            <a:ext cx="9149199" cy="6858000"/>
          </a:xfrm>
          <a:prstGeom prst="rect">
            <a:avLst/>
          </a:prstGeom>
        </p:spPr>
      </p:pic>
      <p:sp>
        <p:nvSpPr>
          <p:cNvPr id="12290" name="Rectangle 102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smtClean="0">
                <a:effectLst>
                  <a:outerShdw blurRad="38100" dist="38100" dir="2700000" algn="tl">
                    <a:srgbClr val="000000">
                      <a:alpha val="43137"/>
                    </a:srgbClr>
                  </a:outerShdw>
                </a:effectLst>
              </a:rPr>
              <a:t>Propaganda picture</a:t>
            </a:r>
            <a:endParaRPr lang="en-GB" b="1" dirty="0" smtClean="0">
              <a:effectLst>
                <a:outerShdw blurRad="38100" dist="38100" dir="2700000" algn="tl">
                  <a:srgbClr val="000000">
                    <a:alpha val="43137"/>
                  </a:srgbClr>
                </a:outerShdw>
              </a:effectLst>
            </a:endParaRPr>
          </a:p>
        </p:txBody>
      </p:sp>
      <p:sp>
        <p:nvSpPr>
          <p:cNvPr id="28676" name="Rectangle 1028"/>
          <p:cNvSpPr>
            <a:spLocks noChangeArrowheads="1"/>
          </p:cNvSpPr>
          <p:nvPr/>
        </p:nvSpPr>
        <p:spPr bwMode="auto">
          <a:xfrm>
            <a:off x="4724400" y="1752600"/>
            <a:ext cx="3657600" cy="1190625"/>
          </a:xfrm>
          <a:prstGeom prst="rect">
            <a:avLst/>
          </a:prstGeom>
          <a:noFill/>
          <a:ln w="9525">
            <a:noFill/>
            <a:miter lim="800000"/>
            <a:headEnd/>
            <a:tailEnd/>
          </a:ln>
        </p:spPr>
        <p:txBody>
          <a:bodyPr>
            <a:spAutoFit/>
          </a:bodyPr>
          <a:lstStyle/>
          <a:p>
            <a:pPr eaLnBrk="0" hangingPunct="0"/>
            <a:r>
              <a:rPr lang="en-US" altLang="en-GB" sz="3600" b="1" dirty="0">
                <a:solidFill>
                  <a:srgbClr val="FF0000"/>
                </a:solidFill>
                <a:latin typeface="Helvetica Compressed"/>
              </a:rPr>
              <a:t>MEDIA COVERAGE</a:t>
            </a:r>
            <a:endParaRPr lang="en-GB" altLang="en-GB" sz="3600" b="1" dirty="0">
              <a:solidFill>
                <a:srgbClr val="FF0000"/>
              </a:solidFill>
              <a:latin typeface="Helvetica Compressed"/>
            </a:endParaRPr>
          </a:p>
        </p:txBody>
      </p:sp>
      <p:sp>
        <p:nvSpPr>
          <p:cNvPr id="12292" name="Rectangle 1030"/>
          <p:cNvSpPr>
            <a:spLocks noChangeArrowheads="1"/>
          </p:cNvSpPr>
          <p:nvPr/>
        </p:nvSpPr>
        <p:spPr bwMode="auto">
          <a:xfrm>
            <a:off x="3733800" y="2693988"/>
            <a:ext cx="3657600" cy="641350"/>
          </a:xfrm>
          <a:prstGeom prst="rect">
            <a:avLst/>
          </a:prstGeom>
          <a:noFill/>
          <a:ln w="9525">
            <a:noFill/>
            <a:miter lim="800000"/>
            <a:headEnd/>
            <a:tailEnd/>
          </a:ln>
        </p:spPr>
        <p:txBody>
          <a:bodyPr>
            <a:spAutoFit/>
          </a:bodyPr>
          <a:lstStyle/>
          <a:p>
            <a:pPr eaLnBrk="0" hangingPunct="0"/>
            <a:endParaRPr lang="en-GB" altLang="en-GB" sz="3600">
              <a:solidFill>
                <a:srgbClr val="990033"/>
              </a:solidFill>
              <a:latin typeface="Helvetica Compressed"/>
            </a:endParaRPr>
          </a:p>
        </p:txBody>
      </p:sp>
      <p:sp>
        <p:nvSpPr>
          <p:cNvPr id="28680" name="AutoShape 1032"/>
          <p:cNvSpPr>
            <a:spLocks noChangeArrowheads="1"/>
          </p:cNvSpPr>
          <p:nvPr/>
        </p:nvSpPr>
        <p:spPr bwMode="auto">
          <a:xfrm>
            <a:off x="2514600" y="2028825"/>
            <a:ext cx="1524000" cy="1171575"/>
          </a:xfrm>
          <a:custGeom>
            <a:avLst/>
            <a:gdLst>
              <a:gd name="T0" fmla="*/ 1067223 w 21600"/>
              <a:gd name="T1" fmla="*/ 0 h 21600"/>
              <a:gd name="T2" fmla="*/ 1067223 w 21600"/>
              <a:gd name="T3" fmla="*/ 659445 h 21600"/>
              <a:gd name="T4" fmla="*/ 228388 w 21600"/>
              <a:gd name="T5" fmla="*/ 1171575 h 21600"/>
              <a:gd name="T6" fmla="*/ 1524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28683" name="Text Box 1035"/>
          <p:cNvSpPr txBox="1">
            <a:spLocks noChangeArrowheads="1"/>
          </p:cNvSpPr>
          <p:nvPr/>
        </p:nvSpPr>
        <p:spPr bwMode="auto">
          <a:xfrm>
            <a:off x="1143000" y="5562600"/>
            <a:ext cx="7086600" cy="1004888"/>
          </a:xfrm>
          <a:prstGeom prst="rect">
            <a:avLst/>
          </a:prstGeom>
          <a:noFill/>
          <a:ln w="9525">
            <a:noFill/>
            <a:miter lim="800000"/>
            <a:headEnd/>
            <a:tailEnd/>
          </a:ln>
        </p:spPr>
        <p:txBody>
          <a:bodyPr>
            <a:spAutoFit/>
          </a:bodyPr>
          <a:lstStyle/>
          <a:p>
            <a:pPr algn="ctr">
              <a:spcBef>
                <a:spcPct val="50000"/>
              </a:spcBef>
            </a:pPr>
            <a:r>
              <a:rPr lang="en-US">
                <a:latin typeface="Arial" pitchFamily="34" charset="0"/>
              </a:rPr>
              <a:t>i.e. Government is the originator, circuit incomplete</a:t>
            </a:r>
          </a:p>
          <a:p>
            <a:pPr algn="ctr">
              <a:spcBef>
                <a:spcPct val="50000"/>
              </a:spcBef>
            </a:pPr>
            <a:r>
              <a:rPr lang="en-US">
                <a:latin typeface="Arial" pitchFamily="34" charset="0"/>
              </a:rPr>
              <a:t>eg. media coverage pleases govt, ignores public</a:t>
            </a:r>
            <a:endParaRPr lang="en-GB">
              <a:latin typeface="Arial" pitchFamily="34" charset="0"/>
            </a:endParaRPr>
          </a:p>
        </p:txBody>
      </p:sp>
      <p:sp>
        <p:nvSpPr>
          <p:cNvPr id="28684" name="Rectangle 1036"/>
          <p:cNvSpPr>
            <a:spLocks noGrp="1" noChangeArrowheads="1"/>
          </p:cNvSpPr>
          <p:nvPr>
            <p:ph type="body" idx="1"/>
          </p:nvPr>
        </p:nvSpPr>
        <p:spPr>
          <a:xfrm>
            <a:off x="1979712" y="3657600"/>
            <a:ext cx="7545288" cy="4114800"/>
          </a:xfrm>
          <a:noFill/>
        </p:spPr>
        <p:txBody>
          <a:bodyPr/>
          <a:lstStyle/>
          <a:p>
            <a:pPr>
              <a:spcBef>
                <a:spcPct val="0"/>
              </a:spcBef>
              <a:buFontTx/>
              <a:buNone/>
            </a:pPr>
            <a:r>
              <a:rPr lang="en-US" altLang="en-GB" sz="3600" b="1" dirty="0" smtClean="0">
                <a:solidFill>
                  <a:srgbClr val="FF0000"/>
                </a:solidFill>
                <a:latin typeface="Helvetica Compressed"/>
              </a:rPr>
              <a:t>GOVT</a:t>
            </a:r>
          </a:p>
          <a:p>
            <a:pPr>
              <a:spcBef>
                <a:spcPct val="0"/>
              </a:spcBef>
              <a:buFontTx/>
              <a:buNone/>
            </a:pPr>
            <a:r>
              <a:rPr lang="en-GB" altLang="en-GB" sz="3600" b="1" dirty="0" smtClean="0">
                <a:solidFill>
                  <a:srgbClr val="FF0000"/>
                </a:solidFill>
                <a:latin typeface="Helvetica Compressed"/>
              </a:rPr>
              <a:t>I</a:t>
            </a:r>
            <a:r>
              <a:rPr lang="en-US" altLang="en-GB" sz="3600" b="1" dirty="0" smtClean="0">
                <a:solidFill>
                  <a:srgbClr val="FF0000"/>
                </a:solidFill>
                <a:latin typeface="Helvetica Compressed"/>
              </a:rPr>
              <a:t>NITIATES</a:t>
            </a:r>
            <a:endParaRPr lang="en-GB" altLang="en-GB" sz="3600" b="1" dirty="0" smtClean="0">
              <a:solidFill>
                <a:srgbClr val="FF0000"/>
              </a:solidFill>
              <a:latin typeface="Helvetica Compressed"/>
            </a:endParaRPr>
          </a:p>
        </p:txBody>
      </p:sp>
      <p:sp>
        <p:nvSpPr>
          <p:cNvPr id="12296" name="Text Box 1037"/>
          <p:cNvSpPr txBox="1">
            <a:spLocks noChangeArrowheads="1"/>
          </p:cNvSpPr>
          <p:nvPr/>
        </p:nvSpPr>
        <p:spPr bwMode="auto">
          <a:xfrm>
            <a:off x="1295400" y="396240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1</a:t>
            </a:r>
          </a:p>
        </p:txBody>
      </p:sp>
      <p:sp>
        <p:nvSpPr>
          <p:cNvPr id="12297" name="Text Box 1038"/>
          <p:cNvSpPr txBox="1">
            <a:spLocks noChangeArrowheads="1"/>
          </p:cNvSpPr>
          <p:nvPr/>
        </p:nvSpPr>
        <p:spPr bwMode="auto">
          <a:xfrm>
            <a:off x="7543800" y="190500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9" fill="hold" grpId="0" nodeType="clickEffect">
                                  <p:stCondLst>
                                    <p:cond delay="0"/>
                                  </p:stCondLst>
                                  <p:childTnLst>
                                    <p:set>
                                      <p:cBhvr>
                                        <p:cTn id="10" dur="1" fill="hold">
                                          <p:stCondLst>
                                            <p:cond delay="0"/>
                                          </p:stCondLst>
                                        </p:cTn>
                                        <p:tgtEl>
                                          <p:spTgt spid="28680"/>
                                        </p:tgtEl>
                                        <p:attrNameLst>
                                          <p:attrName>style.visibility</p:attrName>
                                        </p:attrNameLst>
                                      </p:cBhvr>
                                      <p:to>
                                        <p:strVal val="visible"/>
                                      </p:to>
                                    </p:set>
                                    <p:anim calcmode="lin" valueType="num">
                                      <p:cBhvr additive="base">
                                        <p:cTn id="11" dur="500" fill="hold"/>
                                        <p:tgtEl>
                                          <p:spTgt spid="28680"/>
                                        </p:tgtEl>
                                        <p:attrNameLst>
                                          <p:attrName>ppt_x</p:attrName>
                                        </p:attrNameLst>
                                      </p:cBhvr>
                                      <p:tavLst>
                                        <p:tav tm="0">
                                          <p:val>
                                            <p:strVal val="0-#ppt_w/2"/>
                                          </p:val>
                                        </p:tav>
                                        <p:tav tm="100000">
                                          <p:val>
                                            <p:strVal val="#ppt_x"/>
                                          </p:val>
                                        </p:tav>
                                      </p:tavLst>
                                    </p:anim>
                                    <p:anim calcmode="lin" valueType="num">
                                      <p:cBhvr additive="base">
                                        <p:cTn id="12" dur="500" fill="hold"/>
                                        <p:tgtEl>
                                          <p:spTgt spid="28680"/>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867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86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P spid="28680" grpId="0" animBg="1"/>
      <p:bldP spid="28683" grpId="0" autoUpdateAnimBg="0"/>
      <p:bldP spid="2868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133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smtClean="0">
                <a:effectLst>
                  <a:outerShdw blurRad="38100" dist="38100" dir="2700000" algn="tl">
                    <a:srgbClr val="000000">
                      <a:alpha val="43137"/>
                    </a:srgbClr>
                  </a:outerShdw>
                </a:effectLst>
              </a:rPr>
              <a:t>Media centric model</a:t>
            </a:r>
            <a:endParaRPr lang="en-GB" b="1" dirty="0" smtClean="0">
              <a:effectLst>
                <a:outerShdw blurRad="38100" dist="38100" dir="2700000" algn="tl">
                  <a:srgbClr val="000000">
                    <a:alpha val="43137"/>
                  </a:srgbClr>
                </a:outerShdw>
              </a:effectLst>
            </a:endParaRPr>
          </a:p>
        </p:txBody>
      </p:sp>
      <p:sp>
        <p:nvSpPr>
          <p:cNvPr id="6148" name="Rectangle 4"/>
          <p:cNvSpPr>
            <a:spLocks noChangeArrowheads="1"/>
          </p:cNvSpPr>
          <p:nvPr/>
        </p:nvSpPr>
        <p:spPr bwMode="auto">
          <a:xfrm>
            <a:off x="5029200" y="1428750"/>
            <a:ext cx="2614613" cy="1200150"/>
          </a:xfrm>
          <a:prstGeom prst="rect">
            <a:avLst/>
          </a:prstGeom>
          <a:noFill/>
          <a:ln w="9525">
            <a:noFill/>
            <a:miter lim="800000"/>
            <a:headEnd/>
            <a:tailEnd/>
          </a:ln>
        </p:spPr>
        <p:txBody>
          <a:bodyPr>
            <a:spAutoFit/>
          </a:bodyPr>
          <a:lstStyle/>
          <a:p>
            <a:pPr eaLnBrk="0" hangingPunct="0"/>
            <a:r>
              <a:rPr lang="en-ZA" altLang="en-GB" sz="3600" b="1" dirty="0">
                <a:solidFill>
                  <a:srgbClr val="FF0000"/>
                </a:solidFill>
                <a:latin typeface="Helvetica Compressed"/>
              </a:rPr>
              <a:t>CIVIL SOCIETY</a:t>
            </a:r>
            <a:endParaRPr lang="en-GB" altLang="en-GB" sz="3600" b="1" dirty="0">
              <a:solidFill>
                <a:srgbClr val="FF0000"/>
              </a:solidFill>
              <a:latin typeface="Helvetica Compressed"/>
            </a:endParaRPr>
          </a:p>
        </p:txBody>
      </p:sp>
      <p:sp>
        <p:nvSpPr>
          <p:cNvPr id="6149" name="Rectangle 5"/>
          <p:cNvSpPr>
            <a:spLocks noChangeArrowheads="1"/>
          </p:cNvSpPr>
          <p:nvPr/>
        </p:nvSpPr>
        <p:spPr bwMode="auto">
          <a:xfrm>
            <a:off x="990600" y="2800350"/>
            <a:ext cx="3657600" cy="1190625"/>
          </a:xfrm>
          <a:prstGeom prst="rect">
            <a:avLst/>
          </a:prstGeom>
          <a:noFill/>
          <a:ln w="9525">
            <a:noFill/>
            <a:miter lim="800000"/>
            <a:headEnd/>
            <a:tailEnd/>
          </a:ln>
        </p:spPr>
        <p:txBody>
          <a:bodyPr>
            <a:spAutoFit/>
          </a:bodyPr>
          <a:lstStyle/>
          <a:p>
            <a:pPr eaLnBrk="0" hangingPunct="0"/>
            <a:r>
              <a:rPr lang="en-US" altLang="en-GB" sz="3600" b="1" dirty="0">
                <a:solidFill>
                  <a:srgbClr val="FF0000"/>
                </a:solidFill>
                <a:latin typeface="Helvetica Compressed"/>
              </a:rPr>
              <a:t>MEDIA COVERAGE</a:t>
            </a:r>
            <a:endParaRPr lang="en-GB" altLang="en-GB" sz="3600" b="1" dirty="0">
              <a:solidFill>
                <a:srgbClr val="FF0000"/>
              </a:solidFill>
              <a:latin typeface="Helvetica Compressed"/>
            </a:endParaRPr>
          </a:p>
        </p:txBody>
      </p:sp>
      <p:sp>
        <p:nvSpPr>
          <p:cNvPr id="13317" name="Rectangle 6"/>
          <p:cNvSpPr>
            <a:spLocks noChangeArrowheads="1"/>
          </p:cNvSpPr>
          <p:nvPr/>
        </p:nvSpPr>
        <p:spPr bwMode="auto">
          <a:xfrm>
            <a:off x="3733800" y="2522538"/>
            <a:ext cx="3657600" cy="641350"/>
          </a:xfrm>
          <a:prstGeom prst="rect">
            <a:avLst/>
          </a:prstGeom>
          <a:noFill/>
          <a:ln w="9525">
            <a:noFill/>
            <a:miter lim="800000"/>
            <a:headEnd/>
            <a:tailEnd/>
          </a:ln>
        </p:spPr>
        <p:txBody>
          <a:bodyPr>
            <a:spAutoFit/>
          </a:bodyPr>
          <a:lstStyle/>
          <a:p>
            <a:pPr eaLnBrk="0" hangingPunct="0"/>
            <a:endParaRPr lang="en-GB" altLang="en-GB" sz="3600">
              <a:solidFill>
                <a:srgbClr val="990033"/>
              </a:solidFill>
              <a:latin typeface="Helvetica Compressed"/>
            </a:endParaRPr>
          </a:p>
        </p:txBody>
      </p:sp>
      <p:sp>
        <p:nvSpPr>
          <p:cNvPr id="6151" name="Rectangle 7"/>
          <p:cNvSpPr>
            <a:spLocks noChangeArrowheads="1"/>
          </p:cNvSpPr>
          <p:nvPr/>
        </p:nvSpPr>
        <p:spPr bwMode="auto">
          <a:xfrm>
            <a:off x="4267200" y="4019550"/>
            <a:ext cx="2749550" cy="1190625"/>
          </a:xfrm>
          <a:prstGeom prst="rect">
            <a:avLst/>
          </a:prstGeom>
          <a:noFill/>
          <a:ln w="9525">
            <a:noFill/>
            <a:miter lim="800000"/>
            <a:headEnd/>
            <a:tailEnd/>
          </a:ln>
        </p:spPr>
        <p:txBody>
          <a:bodyPr wrap="none">
            <a:spAutoFit/>
          </a:bodyPr>
          <a:lstStyle/>
          <a:p>
            <a:pPr eaLnBrk="0" hangingPunct="0"/>
            <a:r>
              <a:rPr lang="en-US" altLang="en-GB" sz="3600" b="1" dirty="0">
                <a:solidFill>
                  <a:srgbClr val="FF0000"/>
                </a:solidFill>
                <a:latin typeface="Helvetica Compressed"/>
              </a:rPr>
              <a:t>GOVT</a:t>
            </a:r>
          </a:p>
          <a:p>
            <a:pPr eaLnBrk="0" hangingPunct="0"/>
            <a:r>
              <a:rPr lang="en-GB" altLang="en-GB" sz="3600" b="1" dirty="0">
                <a:solidFill>
                  <a:srgbClr val="FF0000"/>
                </a:solidFill>
                <a:latin typeface="Helvetica Compressed"/>
              </a:rPr>
              <a:t>R</a:t>
            </a:r>
            <a:r>
              <a:rPr lang="en-US" altLang="en-GB" sz="3600" b="1" dirty="0">
                <a:solidFill>
                  <a:srgbClr val="FF0000"/>
                </a:solidFill>
                <a:latin typeface="Helvetica Compressed"/>
              </a:rPr>
              <a:t>ESPONDS</a:t>
            </a:r>
            <a:endParaRPr lang="en-GB" altLang="en-GB" sz="3600" b="1" dirty="0">
              <a:solidFill>
                <a:srgbClr val="FF0000"/>
              </a:solidFill>
              <a:latin typeface="Helvetica Compressed"/>
            </a:endParaRPr>
          </a:p>
        </p:txBody>
      </p:sp>
      <p:sp>
        <p:nvSpPr>
          <p:cNvPr id="6152" name="AutoShape 8"/>
          <p:cNvSpPr>
            <a:spLocks noChangeArrowheads="1"/>
          </p:cNvSpPr>
          <p:nvPr/>
        </p:nvSpPr>
        <p:spPr bwMode="auto">
          <a:xfrm>
            <a:off x="2514600" y="1581150"/>
            <a:ext cx="1524000" cy="1171575"/>
          </a:xfrm>
          <a:custGeom>
            <a:avLst/>
            <a:gdLst>
              <a:gd name="T0" fmla="*/ 1067223 w 21600"/>
              <a:gd name="T1" fmla="*/ 0 h 21600"/>
              <a:gd name="T2" fmla="*/ 1067223 w 21600"/>
              <a:gd name="T3" fmla="*/ 659445 h 21600"/>
              <a:gd name="T4" fmla="*/ 228388 w 21600"/>
              <a:gd name="T5" fmla="*/ 1171575 h 21600"/>
              <a:gd name="T6" fmla="*/ 1524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6154" name="AutoShape 10"/>
          <p:cNvSpPr>
            <a:spLocks noChangeArrowheads="1"/>
          </p:cNvSpPr>
          <p:nvPr/>
        </p:nvSpPr>
        <p:spPr bwMode="auto">
          <a:xfrm flipH="1" flipV="1">
            <a:off x="6096000" y="3028950"/>
            <a:ext cx="1143000" cy="1171575"/>
          </a:xfrm>
          <a:custGeom>
            <a:avLst/>
            <a:gdLst>
              <a:gd name="T0" fmla="*/ 800417 w 21600"/>
              <a:gd name="T1" fmla="*/ 0 h 21600"/>
              <a:gd name="T2" fmla="*/ 800417 w 21600"/>
              <a:gd name="T3" fmla="*/ 659445 h 21600"/>
              <a:gd name="T4" fmla="*/ 171291 w 21600"/>
              <a:gd name="T5" fmla="*/ 1171575 h 21600"/>
              <a:gd name="T6" fmla="*/ 1143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6155" name="Text Box 11"/>
          <p:cNvSpPr txBox="1">
            <a:spLocks noChangeArrowheads="1"/>
          </p:cNvSpPr>
          <p:nvPr/>
        </p:nvSpPr>
        <p:spPr bwMode="auto">
          <a:xfrm>
            <a:off x="838200" y="5391150"/>
            <a:ext cx="7391400" cy="1004888"/>
          </a:xfrm>
          <a:prstGeom prst="rect">
            <a:avLst/>
          </a:prstGeom>
          <a:noFill/>
          <a:ln w="9525">
            <a:noFill/>
            <a:miter lim="800000"/>
            <a:headEnd/>
            <a:tailEnd/>
          </a:ln>
        </p:spPr>
        <p:txBody>
          <a:bodyPr>
            <a:spAutoFit/>
          </a:bodyPr>
          <a:lstStyle/>
          <a:p>
            <a:pPr algn="ctr">
              <a:spcBef>
                <a:spcPct val="50000"/>
              </a:spcBef>
            </a:pPr>
            <a:r>
              <a:rPr lang="en-US">
                <a:latin typeface="Arial" pitchFamily="34" charset="0"/>
              </a:rPr>
              <a:t>i.e. Media coverage is active source of public opinion</a:t>
            </a:r>
          </a:p>
          <a:p>
            <a:pPr algn="ctr">
              <a:spcBef>
                <a:spcPct val="50000"/>
              </a:spcBef>
            </a:pPr>
            <a:r>
              <a:rPr lang="en-US">
                <a:latin typeface="Arial" pitchFamily="34" charset="0"/>
              </a:rPr>
              <a:t>eg. Exposure of child abuse</a:t>
            </a:r>
            <a:endParaRPr lang="en-GB">
              <a:latin typeface="Arial" pitchFamily="34" charset="0"/>
            </a:endParaRPr>
          </a:p>
        </p:txBody>
      </p:sp>
      <p:sp>
        <p:nvSpPr>
          <p:cNvPr id="13322" name="Text Box 12"/>
          <p:cNvSpPr txBox="1">
            <a:spLocks noChangeArrowheads="1"/>
          </p:cNvSpPr>
          <p:nvPr/>
        </p:nvSpPr>
        <p:spPr bwMode="auto">
          <a:xfrm>
            <a:off x="533400" y="302895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1</a:t>
            </a:r>
          </a:p>
        </p:txBody>
      </p:sp>
      <p:sp>
        <p:nvSpPr>
          <p:cNvPr id="13323" name="Text Box 14"/>
          <p:cNvSpPr txBox="1">
            <a:spLocks noChangeArrowheads="1"/>
          </p:cNvSpPr>
          <p:nvPr/>
        </p:nvSpPr>
        <p:spPr bwMode="auto">
          <a:xfrm>
            <a:off x="7543800" y="173355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2</a:t>
            </a:r>
          </a:p>
        </p:txBody>
      </p:sp>
      <p:sp>
        <p:nvSpPr>
          <p:cNvPr id="13324" name="Text Box 15"/>
          <p:cNvSpPr txBox="1">
            <a:spLocks noChangeArrowheads="1"/>
          </p:cNvSpPr>
          <p:nvPr/>
        </p:nvSpPr>
        <p:spPr bwMode="auto">
          <a:xfrm>
            <a:off x="7239000" y="4400550"/>
            <a:ext cx="381000" cy="533400"/>
          </a:xfrm>
          <a:prstGeom prst="rect">
            <a:avLst/>
          </a:prstGeom>
          <a:noFill/>
          <a:ln w="9525">
            <a:solidFill>
              <a:schemeClr val="tx1"/>
            </a:solidFill>
            <a:miter lim="800000"/>
            <a:headEnd/>
            <a:tailEnd/>
          </a:ln>
        </p:spPr>
        <p:txBody>
          <a:bodyPr/>
          <a:lstStyle/>
          <a:p>
            <a:pPr marL="342900" indent="-342900">
              <a:spcBef>
                <a:spcPct val="50000"/>
              </a:spcBef>
            </a:pPr>
            <a:r>
              <a:rPr lang="en-US" b="1">
                <a:latin typeface="Arial" pitchFamily="34" charset="0"/>
              </a:rPr>
              <a:t>3</a:t>
            </a:r>
          </a:p>
        </p:txBody>
      </p:sp>
      <p:sp>
        <p:nvSpPr>
          <p:cNvPr id="14" name="AutoShape 10"/>
          <p:cNvSpPr>
            <a:spLocks noChangeArrowheads="1"/>
          </p:cNvSpPr>
          <p:nvPr/>
        </p:nvSpPr>
        <p:spPr bwMode="auto">
          <a:xfrm rot="10800000" flipH="1">
            <a:off x="2571750" y="3971925"/>
            <a:ext cx="1317625" cy="1238250"/>
          </a:xfrm>
          <a:custGeom>
            <a:avLst/>
            <a:gdLst>
              <a:gd name="T0" fmla="*/ 923019 w 21600"/>
              <a:gd name="T1" fmla="*/ 0 h 21600"/>
              <a:gd name="T2" fmla="*/ 923019 w 21600"/>
              <a:gd name="T3" fmla="*/ 697027 h 21600"/>
              <a:gd name="T4" fmla="*/ 197528 w 21600"/>
              <a:gd name="T5" fmla="*/ 1238344 h 21600"/>
              <a:gd name="T6" fmla="*/ 1318076 w 21600"/>
              <a:gd name="T7" fmla="*/ 348514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9" fill="hold" grpId="0" nodeType="clickEffect">
                                  <p:stCondLst>
                                    <p:cond delay="0"/>
                                  </p:stCondLst>
                                  <p:childTnLst>
                                    <p:set>
                                      <p:cBhvr>
                                        <p:cTn id="10" dur="1" fill="hold">
                                          <p:stCondLst>
                                            <p:cond delay="0"/>
                                          </p:stCondLst>
                                        </p:cTn>
                                        <p:tgtEl>
                                          <p:spTgt spid="6152"/>
                                        </p:tgtEl>
                                        <p:attrNameLst>
                                          <p:attrName>style.visibility</p:attrName>
                                        </p:attrNameLst>
                                      </p:cBhvr>
                                      <p:to>
                                        <p:strVal val="visible"/>
                                      </p:to>
                                    </p:set>
                                    <p:anim calcmode="lin" valueType="num">
                                      <p:cBhvr additive="base">
                                        <p:cTn id="11" dur="500" fill="hold"/>
                                        <p:tgtEl>
                                          <p:spTgt spid="6152"/>
                                        </p:tgtEl>
                                        <p:attrNameLst>
                                          <p:attrName>ppt_x</p:attrName>
                                        </p:attrNameLst>
                                      </p:cBhvr>
                                      <p:tavLst>
                                        <p:tav tm="0">
                                          <p:val>
                                            <p:strVal val="0-#ppt_w/2"/>
                                          </p:val>
                                        </p:tav>
                                        <p:tav tm="100000">
                                          <p:val>
                                            <p:strVal val="#ppt_x"/>
                                          </p:val>
                                        </p:tav>
                                      </p:tavLst>
                                    </p:anim>
                                    <p:anim calcmode="lin" valueType="num">
                                      <p:cBhvr additive="base">
                                        <p:cTn id="12" dur="500" fill="hold"/>
                                        <p:tgtEl>
                                          <p:spTgt spid="6152"/>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1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6154"/>
                                        </p:tgtEl>
                                        <p:attrNameLst>
                                          <p:attrName>style.visibility</p:attrName>
                                        </p:attrNameLst>
                                      </p:cBhvr>
                                      <p:to>
                                        <p:strVal val="visible"/>
                                      </p:to>
                                    </p:set>
                                    <p:anim calcmode="lin" valueType="num">
                                      <p:cBhvr additive="base">
                                        <p:cTn id="21" dur="500" fill="hold"/>
                                        <p:tgtEl>
                                          <p:spTgt spid="6154"/>
                                        </p:tgtEl>
                                        <p:attrNameLst>
                                          <p:attrName>ppt_x</p:attrName>
                                        </p:attrNameLst>
                                      </p:cBhvr>
                                      <p:tavLst>
                                        <p:tav tm="0">
                                          <p:val>
                                            <p:strVal val="1+#ppt_w/2"/>
                                          </p:val>
                                        </p:tav>
                                        <p:tav tm="100000">
                                          <p:val>
                                            <p:strVal val="#ppt_x"/>
                                          </p:val>
                                        </p:tav>
                                      </p:tavLst>
                                    </p:anim>
                                    <p:anim calcmode="lin" valueType="num">
                                      <p:cBhvr additive="base">
                                        <p:cTn id="22" dur="500" fill="hold"/>
                                        <p:tgtEl>
                                          <p:spTgt spid="6154"/>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1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1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1+#ppt_w/2"/>
                                          </p:val>
                                        </p:tav>
                                        <p:tav tm="100000">
                                          <p:val>
                                            <p:strVal val="#ppt_x"/>
                                          </p:val>
                                        </p:tav>
                                      </p:tavLst>
                                    </p:anim>
                                    <p:anim calcmode="lin" valueType="num">
                                      <p:cBhvr additive="base">
                                        <p:cTn id="36"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utoUpdateAnimBg="0"/>
      <p:bldP spid="6149" grpId="0" autoUpdateAnimBg="0"/>
      <p:bldP spid="6151" grpId="0" autoUpdateAnimBg="0"/>
      <p:bldP spid="6152" grpId="0" animBg="1"/>
      <p:bldP spid="6154" grpId="0" animBg="1"/>
      <p:bldP spid="6155" grpId="0" autoUpdateAnimBg="0"/>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smtClean="0">
                <a:effectLst>
                  <a:outerShdw blurRad="38100" dist="38100" dir="2700000" algn="tl">
                    <a:srgbClr val="000000">
                      <a:alpha val="43137"/>
                    </a:srgbClr>
                  </a:outerShdw>
                </a:effectLst>
              </a:rPr>
              <a:t>Media centric model</a:t>
            </a:r>
            <a:endParaRPr lang="en-GB" b="1" dirty="0" smtClean="0">
              <a:effectLst>
                <a:outerShdw blurRad="38100" dist="38100" dir="2700000" algn="tl">
                  <a:srgbClr val="000000">
                    <a:alpha val="43137"/>
                  </a:srgbClr>
                </a:outerShdw>
              </a:effectLst>
            </a:endParaRPr>
          </a:p>
        </p:txBody>
      </p:sp>
      <p:sp>
        <p:nvSpPr>
          <p:cNvPr id="6149" name="Rectangle 5"/>
          <p:cNvSpPr>
            <a:spLocks noChangeArrowheads="1"/>
          </p:cNvSpPr>
          <p:nvPr/>
        </p:nvSpPr>
        <p:spPr bwMode="auto">
          <a:xfrm>
            <a:off x="990600" y="2800350"/>
            <a:ext cx="3657600" cy="1190625"/>
          </a:xfrm>
          <a:prstGeom prst="rect">
            <a:avLst/>
          </a:prstGeom>
          <a:noFill/>
          <a:ln w="9525">
            <a:noFill/>
            <a:miter lim="800000"/>
            <a:headEnd/>
            <a:tailEnd/>
          </a:ln>
        </p:spPr>
        <p:txBody>
          <a:bodyPr>
            <a:spAutoFit/>
          </a:bodyPr>
          <a:lstStyle/>
          <a:p>
            <a:pPr eaLnBrk="0" hangingPunct="0"/>
            <a:r>
              <a:rPr lang="en-US" altLang="en-GB" sz="3600" b="1" u="sng" dirty="0">
                <a:solidFill>
                  <a:srgbClr val="FF0000"/>
                </a:solidFill>
                <a:latin typeface="Helvetica Compressed"/>
              </a:rPr>
              <a:t>MEDIA COVERAGE</a:t>
            </a:r>
            <a:endParaRPr lang="en-GB" altLang="en-GB" sz="3600" b="1" u="sng" dirty="0">
              <a:solidFill>
                <a:srgbClr val="FF0000"/>
              </a:solidFill>
              <a:latin typeface="Helvetica Compressed"/>
            </a:endParaRPr>
          </a:p>
        </p:txBody>
      </p:sp>
      <p:sp>
        <p:nvSpPr>
          <p:cNvPr id="14340" name="Rectangle 6"/>
          <p:cNvSpPr>
            <a:spLocks noChangeArrowheads="1"/>
          </p:cNvSpPr>
          <p:nvPr/>
        </p:nvSpPr>
        <p:spPr bwMode="auto">
          <a:xfrm>
            <a:off x="3733800" y="2522538"/>
            <a:ext cx="3657600" cy="641350"/>
          </a:xfrm>
          <a:prstGeom prst="rect">
            <a:avLst/>
          </a:prstGeom>
          <a:noFill/>
          <a:ln w="9525">
            <a:noFill/>
            <a:miter lim="800000"/>
            <a:headEnd/>
            <a:tailEnd/>
          </a:ln>
        </p:spPr>
        <p:txBody>
          <a:bodyPr>
            <a:spAutoFit/>
          </a:bodyPr>
          <a:lstStyle/>
          <a:p>
            <a:pPr eaLnBrk="0" hangingPunct="0"/>
            <a:endParaRPr lang="en-GB" altLang="en-GB" sz="3600">
              <a:solidFill>
                <a:srgbClr val="990033"/>
              </a:solidFill>
              <a:latin typeface="Helvetica Compressed"/>
            </a:endParaRPr>
          </a:p>
        </p:txBody>
      </p:sp>
      <p:sp>
        <p:nvSpPr>
          <p:cNvPr id="6151" name="Rectangle 7"/>
          <p:cNvSpPr>
            <a:spLocks noChangeArrowheads="1"/>
          </p:cNvSpPr>
          <p:nvPr/>
        </p:nvSpPr>
        <p:spPr bwMode="auto">
          <a:xfrm>
            <a:off x="4267200" y="4019550"/>
            <a:ext cx="2749550" cy="1190625"/>
          </a:xfrm>
          <a:prstGeom prst="rect">
            <a:avLst/>
          </a:prstGeom>
          <a:noFill/>
          <a:ln w="9525">
            <a:noFill/>
            <a:miter lim="800000"/>
            <a:headEnd/>
            <a:tailEnd/>
          </a:ln>
        </p:spPr>
        <p:txBody>
          <a:bodyPr wrap="none">
            <a:spAutoFit/>
          </a:bodyPr>
          <a:lstStyle/>
          <a:p>
            <a:pPr eaLnBrk="0" hangingPunct="0"/>
            <a:r>
              <a:rPr lang="en-US" altLang="en-GB" sz="3600" b="1" dirty="0">
                <a:solidFill>
                  <a:srgbClr val="FF0000"/>
                </a:solidFill>
                <a:effectLst>
                  <a:outerShdw blurRad="38100" dist="38100" dir="2700000" algn="tl">
                    <a:srgbClr val="000000">
                      <a:alpha val="43137"/>
                    </a:srgbClr>
                  </a:outerShdw>
                </a:effectLst>
                <a:latin typeface="Helvetica Compressed"/>
              </a:rPr>
              <a:t>GOVT</a:t>
            </a:r>
          </a:p>
          <a:p>
            <a:pPr eaLnBrk="0" hangingPunct="0"/>
            <a:r>
              <a:rPr lang="en-GB" altLang="en-GB" sz="3600" b="1" dirty="0">
                <a:solidFill>
                  <a:srgbClr val="FF0000"/>
                </a:solidFill>
                <a:effectLst>
                  <a:outerShdw blurRad="38100" dist="38100" dir="2700000" algn="tl">
                    <a:srgbClr val="000000">
                      <a:alpha val="43137"/>
                    </a:srgbClr>
                  </a:outerShdw>
                </a:effectLst>
                <a:latin typeface="Helvetica Compressed"/>
              </a:rPr>
              <a:t>R</a:t>
            </a:r>
            <a:r>
              <a:rPr lang="en-US" altLang="en-GB" sz="3600" b="1" dirty="0">
                <a:solidFill>
                  <a:srgbClr val="FF0000"/>
                </a:solidFill>
                <a:effectLst>
                  <a:outerShdw blurRad="38100" dist="38100" dir="2700000" algn="tl">
                    <a:srgbClr val="000000">
                      <a:alpha val="43137"/>
                    </a:srgbClr>
                  </a:outerShdw>
                </a:effectLst>
                <a:latin typeface="Helvetica Compressed"/>
              </a:rPr>
              <a:t>ESPONDS</a:t>
            </a:r>
            <a:endParaRPr lang="en-GB" altLang="en-GB" sz="3600" b="1" dirty="0">
              <a:solidFill>
                <a:srgbClr val="FF0000"/>
              </a:solidFill>
              <a:effectLst>
                <a:outerShdw blurRad="38100" dist="38100" dir="2700000" algn="tl">
                  <a:srgbClr val="000000">
                    <a:alpha val="43137"/>
                  </a:srgbClr>
                </a:outerShdw>
              </a:effectLst>
              <a:latin typeface="Helvetica Compressed"/>
            </a:endParaRPr>
          </a:p>
        </p:txBody>
      </p:sp>
      <p:sp>
        <p:nvSpPr>
          <p:cNvPr id="6152" name="AutoShape 8"/>
          <p:cNvSpPr>
            <a:spLocks noChangeArrowheads="1"/>
          </p:cNvSpPr>
          <p:nvPr/>
        </p:nvSpPr>
        <p:spPr bwMode="auto">
          <a:xfrm>
            <a:off x="2514600" y="1581150"/>
            <a:ext cx="1524000" cy="1171575"/>
          </a:xfrm>
          <a:custGeom>
            <a:avLst/>
            <a:gdLst>
              <a:gd name="T0" fmla="*/ 1067223 w 21600"/>
              <a:gd name="T1" fmla="*/ 0 h 21600"/>
              <a:gd name="T2" fmla="*/ 1067223 w 21600"/>
              <a:gd name="T3" fmla="*/ 659445 h 21600"/>
              <a:gd name="T4" fmla="*/ 228388 w 21600"/>
              <a:gd name="T5" fmla="*/ 1171575 h 21600"/>
              <a:gd name="T6" fmla="*/ 1524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6155" name="Text Box 11"/>
          <p:cNvSpPr txBox="1">
            <a:spLocks noChangeArrowheads="1"/>
          </p:cNvSpPr>
          <p:nvPr/>
        </p:nvSpPr>
        <p:spPr bwMode="auto">
          <a:xfrm>
            <a:off x="838200" y="5391150"/>
            <a:ext cx="7391400" cy="1004888"/>
          </a:xfrm>
          <a:prstGeom prst="rect">
            <a:avLst/>
          </a:prstGeom>
          <a:noFill/>
          <a:ln w="9525">
            <a:noFill/>
            <a:miter lim="800000"/>
            <a:headEnd/>
            <a:tailEnd/>
          </a:ln>
        </p:spPr>
        <p:txBody>
          <a:bodyPr>
            <a:spAutoFit/>
          </a:bodyPr>
          <a:lstStyle/>
          <a:p>
            <a:pPr algn="ctr">
              <a:spcBef>
                <a:spcPct val="50000"/>
              </a:spcBef>
            </a:pPr>
            <a:r>
              <a:rPr lang="en-US">
                <a:latin typeface="Arial" pitchFamily="34" charset="0"/>
              </a:rPr>
              <a:t>i.e. Media coverage is active source of public opinion</a:t>
            </a:r>
          </a:p>
          <a:p>
            <a:pPr algn="ctr">
              <a:spcBef>
                <a:spcPct val="50000"/>
              </a:spcBef>
            </a:pPr>
            <a:r>
              <a:rPr lang="en-US">
                <a:latin typeface="Arial" pitchFamily="34" charset="0"/>
              </a:rPr>
              <a:t>eg. Exposure of child abuse</a:t>
            </a:r>
            <a:endParaRPr lang="en-GB">
              <a:latin typeface="Arial" pitchFamily="34" charset="0"/>
            </a:endParaRPr>
          </a:p>
        </p:txBody>
      </p:sp>
      <p:sp>
        <p:nvSpPr>
          <p:cNvPr id="14344" name="Text Box 12"/>
          <p:cNvSpPr txBox="1">
            <a:spLocks noChangeArrowheads="1"/>
          </p:cNvSpPr>
          <p:nvPr/>
        </p:nvSpPr>
        <p:spPr bwMode="auto">
          <a:xfrm>
            <a:off x="533400" y="302895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1</a:t>
            </a:r>
          </a:p>
        </p:txBody>
      </p:sp>
      <p:sp>
        <p:nvSpPr>
          <p:cNvPr id="14345" name="Text Box 15"/>
          <p:cNvSpPr txBox="1">
            <a:spLocks noChangeArrowheads="1"/>
          </p:cNvSpPr>
          <p:nvPr/>
        </p:nvSpPr>
        <p:spPr bwMode="auto">
          <a:xfrm>
            <a:off x="7239000" y="4400550"/>
            <a:ext cx="381000" cy="533400"/>
          </a:xfrm>
          <a:prstGeom prst="rect">
            <a:avLst/>
          </a:prstGeom>
          <a:noFill/>
          <a:ln w="9525">
            <a:solidFill>
              <a:schemeClr val="tx1"/>
            </a:solidFill>
            <a:miter lim="800000"/>
            <a:headEnd/>
            <a:tailEnd/>
          </a:ln>
        </p:spPr>
        <p:txBody>
          <a:bodyPr/>
          <a:lstStyle/>
          <a:p>
            <a:pPr marL="342900" indent="-342900">
              <a:spcBef>
                <a:spcPct val="50000"/>
              </a:spcBef>
            </a:pPr>
            <a:r>
              <a:rPr lang="en-US" b="1">
                <a:latin typeface="Arial" pitchFamily="34" charset="0"/>
              </a:rPr>
              <a:t>3</a:t>
            </a:r>
          </a:p>
        </p:txBody>
      </p:sp>
      <p:sp>
        <p:nvSpPr>
          <p:cNvPr id="14" name="AutoShape 10"/>
          <p:cNvSpPr>
            <a:spLocks noChangeArrowheads="1"/>
          </p:cNvSpPr>
          <p:nvPr/>
        </p:nvSpPr>
        <p:spPr bwMode="auto">
          <a:xfrm rot="10800000" flipH="1">
            <a:off x="2571750" y="3971925"/>
            <a:ext cx="1317625" cy="1238250"/>
          </a:xfrm>
          <a:custGeom>
            <a:avLst/>
            <a:gdLst>
              <a:gd name="T0" fmla="*/ 923019 w 21600"/>
              <a:gd name="T1" fmla="*/ 0 h 21600"/>
              <a:gd name="T2" fmla="*/ 923019 w 21600"/>
              <a:gd name="T3" fmla="*/ 697027 h 21600"/>
              <a:gd name="T4" fmla="*/ 197528 w 21600"/>
              <a:gd name="T5" fmla="*/ 1238344 h 21600"/>
              <a:gd name="T6" fmla="*/ 1318076 w 21600"/>
              <a:gd name="T7" fmla="*/ 348514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9" fill="hold" grpId="0" nodeType="clickEffect">
                                  <p:stCondLst>
                                    <p:cond delay="0"/>
                                  </p:stCondLst>
                                  <p:childTnLst>
                                    <p:set>
                                      <p:cBhvr>
                                        <p:cTn id="10" dur="1" fill="hold">
                                          <p:stCondLst>
                                            <p:cond delay="0"/>
                                          </p:stCondLst>
                                        </p:cTn>
                                        <p:tgtEl>
                                          <p:spTgt spid="6152"/>
                                        </p:tgtEl>
                                        <p:attrNameLst>
                                          <p:attrName>style.visibility</p:attrName>
                                        </p:attrNameLst>
                                      </p:cBhvr>
                                      <p:to>
                                        <p:strVal val="visible"/>
                                      </p:to>
                                    </p:set>
                                    <p:anim calcmode="lin" valueType="num">
                                      <p:cBhvr additive="base">
                                        <p:cTn id="11" dur="500" fill="hold"/>
                                        <p:tgtEl>
                                          <p:spTgt spid="6152"/>
                                        </p:tgtEl>
                                        <p:attrNameLst>
                                          <p:attrName>ppt_x</p:attrName>
                                        </p:attrNameLst>
                                      </p:cBhvr>
                                      <p:tavLst>
                                        <p:tav tm="0">
                                          <p:val>
                                            <p:strVal val="0-#ppt_w/2"/>
                                          </p:val>
                                        </p:tav>
                                        <p:tav tm="100000">
                                          <p:val>
                                            <p:strVal val="#ppt_x"/>
                                          </p:val>
                                        </p:tav>
                                      </p:tavLst>
                                    </p:anim>
                                    <p:anim calcmode="lin" valueType="num">
                                      <p:cBhvr additive="base">
                                        <p:cTn id="12" dur="500" fill="hold"/>
                                        <p:tgtEl>
                                          <p:spTgt spid="6152"/>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15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15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1+#ppt_w/2"/>
                                          </p:val>
                                        </p:tav>
                                        <p:tav tm="100000">
                                          <p:val>
                                            <p:strVal val="#ppt_x"/>
                                          </p:val>
                                        </p:tav>
                                      </p:tavLst>
                                    </p:anim>
                                    <p:anim calcmode="lin" valueType="num">
                                      <p:cBhvr additive="base">
                                        <p:cTn id="26"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utoUpdateAnimBg="0"/>
      <p:bldP spid="6151" grpId="0" autoUpdateAnimBg="0"/>
      <p:bldP spid="6152" grpId="0" animBg="1"/>
      <p:bldP spid="6155" grpId="0" autoUpdateAnimBg="0"/>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1536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smtClean="0">
                <a:effectLst>
                  <a:outerShdw blurRad="38100" dist="38100" dir="2700000" algn="tl">
                    <a:srgbClr val="000000">
                      <a:alpha val="43137"/>
                    </a:srgbClr>
                  </a:outerShdw>
                </a:effectLst>
              </a:rPr>
              <a:t>Democratic model</a:t>
            </a:r>
            <a:endParaRPr lang="en-GB" b="1" dirty="0" smtClean="0">
              <a:effectLst>
                <a:outerShdw blurRad="38100" dist="38100" dir="2700000" algn="tl">
                  <a:srgbClr val="000000">
                    <a:alpha val="43137"/>
                  </a:srgbClr>
                </a:outerShdw>
              </a:effectLst>
            </a:endParaRPr>
          </a:p>
        </p:txBody>
      </p:sp>
      <p:sp>
        <p:nvSpPr>
          <p:cNvPr id="3076" name="Rectangle 4"/>
          <p:cNvSpPr>
            <a:spLocks noChangeArrowheads="1"/>
          </p:cNvSpPr>
          <p:nvPr/>
        </p:nvSpPr>
        <p:spPr bwMode="auto">
          <a:xfrm>
            <a:off x="5029200" y="1600200"/>
            <a:ext cx="3657600" cy="1190625"/>
          </a:xfrm>
          <a:prstGeom prst="rect">
            <a:avLst/>
          </a:prstGeom>
          <a:noFill/>
          <a:ln w="9525">
            <a:noFill/>
            <a:miter lim="800000"/>
            <a:headEnd/>
            <a:tailEnd/>
          </a:ln>
        </p:spPr>
        <p:txBody>
          <a:bodyPr>
            <a:spAutoFit/>
          </a:bodyPr>
          <a:lstStyle/>
          <a:p>
            <a:pPr eaLnBrk="0" hangingPunct="0"/>
            <a:r>
              <a:rPr lang="en-US" altLang="en-GB" sz="3600" b="1" dirty="0">
                <a:solidFill>
                  <a:srgbClr val="FF0000"/>
                </a:solidFill>
                <a:latin typeface="Helvetica Compressed"/>
              </a:rPr>
              <a:t>MEDIA COVERAGE</a:t>
            </a:r>
            <a:endParaRPr lang="en-GB" altLang="en-GB" sz="3600" b="1" dirty="0">
              <a:solidFill>
                <a:srgbClr val="FF0000"/>
              </a:solidFill>
              <a:latin typeface="Helvetica Compressed"/>
            </a:endParaRPr>
          </a:p>
        </p:txBody>
      </p:sp>
      <p:sp>
        <p:nvSpPr>
          <p:cNvPr id="3077" name="Rectangle 5"/>
          <p:cNvSpPr>
            <a:spLocks noChangeArrowheads="1"/>
          </p:cNvSpPr>
          <p:nvPr/>
        </p:nvSpPr>
        <p:spPr bwMode="auto">
          <a:xfrm>
            <a:off x="990600" y="2971800"/>
            <a:ext cx="3657600" cy="646113"/>
          </a:xfrm>
          <a:prstGeom prst="rect">
            <a:avLst/>
          </a:prstGeom>
          <a:noFill/>
          <a:ln w="9525">
            <a:noFill/>
            <a:miter lim="800000"/>
            <a:headEnd/>
            <a:tailEnd/>
          </a:ln>
        </p:spPr>
        <p:txBody>
          <a:bodyPr>
            <a:spAutoFit/>
          </a:bodyPr>
          <a:lstStyle/>
          <a:p>
            <a:pPr eaLnBrk="0" hangingPunct="0"/>
            <a:r>
              <a:rPr lang="en-ZA" altLang="en-GB" sz="3600" b="1" u="sng" dirty="0">
                <a:solidFill>
                  <a:srgbClr val="FF0000"/>
                </a:solidFill>
                <a:latin typeface="Helvetica Compressed"/>
              </a:rPr>
              <a:t>CIVIL SOCIETY</a:t>
            </a:r>
            <a:endParaRPr lang="en-GB" altLang="en-GB" sz="3600" b="1" u="sng" dirty="0">
              <a:solidFill>
                <a:srgbClr val="FF0000"/>
              </a:solidFill>
              <a:latin typeface="Helvetica Compressed"/>
            </a:endParaRPr>
          </a:p>
        </p:txBody>
      </p:sp>
      <p:sp>
        <p:nvSpPr>
          <p:cNvPr id="15365" name="Rectangle 6"/>
          <p:cNvSpPr>
            <a:spLocks noChangeArrowheads="1"/>
          </p:cNvSpPr>
          <p:nvPr/>
        </p:nvSpPr>
        <p:spPr bwMode="auto">
          <a:xfrm>
            <a:off x="3733800" y="2693988"/>
            <a:ext cx="3657600" cy="641350"/>
          </a:xfrm>
          <a:prstGeom prst="rect">
            <a:avLst/>
          </a:prstGeom>
          <a:noFill/>
          <a:ln w="9525">
            <a:noFill/>
            <a:miter lim="800000"/>
            <a:headEnd/>
            <a:tailEnd/>
          </a:ln>
        </p:spPr>
        <p:txBody>
          <a:bodyPr>
            <a:spAutoFit/>
          </a:bodyPr>
          <a:lstStyle/>
          <a:p>
            <a:pPr eaLnBrk="0" hangingPunct="0"/>
            <a:endParaRPr lang="en-GB" altLang="en-GB" sz="3600">
              <a:solidFill>
                <a:srgbClr val="990033"/>
              </a:solidFill>
              <a:latin typeface="Helvetica Compressed"/>
            </a:endParaRPr>
          </a:p>
        </p:txBody>
      </p:sp>
      <p:sp>
        <p:nvSpPr>
          <p:cNvPr id="3079" name="Rectangle 7"/>
          <p:cNvSpPr>
            <a:spLocks noChangeArrowheads="1"/>
          </p:cNvSpPr>
          <p:nvPr/>
        </p:nvSpPr>
        <p:spPr bwMode="auto">
          <a:xfrm>
            <a:off x="4267200" y="4191000"/>
            <a:ext cx="2749550" cy="1190625"/>
          </a:xfrm>
          <a:prstGeom prst="rect">
            <a:avLst/>
          </a:prstGeom>
          <a:noFill/>
          <a:ln w="9525">
            <a:noFill/>
            <a:miter lim="800000"/>
            <a:headEnd/>
            <a:tailEnd/>
          </a:ln>
        </p:spPr>
        <p:txBody>
          <a:bodyPr wrap="none">
            <a:spAutoFit/>
          </a:bodyPr>
          <a:lstStyle/>
          <a:p>
            <a:pPr eaLnBrk="0" hangingPunct="0"/>
            <a:r>
              <a:rPr lang="en-US" altLang="en-GB" sz="3600" b="1" dirty="0">
                <a:solidFill>
                  <a:srgbClr val="FF0000"/>
                </a:solidFill>
                <a:latin typeface="Helvetica Compressed"/>
              </a:rPr>
              <a:t>GOVT</a:t>
            </a:r>
          </a:p>
          <a:p>
            <a:pPr eaLnBrk="0" hangingPunct="0"/>
            <a:r>
              <a:rPr lang="en-GB" altLang="en-GB" sz="3600" b="1" dirty="0">
                <a:solidFill>
                  <a:srgbClr val="FF0000"/>
                </a:solidFill>
                <a:latin typeface="Helvetica Compressed"/>
              </a:rPr>
              <a:t>R</a:t>
            </a:r>
            <a:r>
              <a:rPr lang="en-US" altLang="en-GB" sz="3600" b="1" dirty="0">
                <a:solidFill>
                  <a:srgbClr val="FF0000"/>
                </a:solidFill>
                <a:latin typeface="Helvetica Compressed"/>
              </a:rPr>
              <a:t>ESPONDS</a:t>
            </a:r>
            <a:endParaRPr lang="en-GB" altLang="en-GB" sz="3600" b="1" dirty="0">
              <a:solidFill>
                <a:srgbClr val="FF0000"/>
              </a:solidFill>
              <a:latin typeface="Helvetica Compressed"/>
            </a:endParaRPr>
          </a:p>
        </p:txBody>
      </p:sp>
      <p:sp>
        <p:nvSpPr>
          <p:cNvPr id="3081" name="AutoShape 9"/>
          <p:cNvSpPr>
            <a:spLocks noChangeArrowheads="1"/>
          </p:cNvSpPr>
          <p:nvPr/>
        </p:nvSpPr>
        <p:spPr bwMode="auto">
          <a:xfrm>
            <a:off x="2514600" y="1752600"/>
            <a:ext cx="1524000" cy="1171575"/>
          </a:xfrm>
          <a:custGeom>
            <a:avLst/>
            <a:gdLst>
              <a:gd name="T0" fmla="*/ 1067223 w 21600"/>
              <a:gd name="T1" fmla="*/ 0 h 21600"/>
              <a:gd name="T2" fmla="*/ 1067223 w 21600"/>
              <a:gd name="T3" fmla="*/ 659445 h 21600"/>
              <a:gd name="T4" fmla="*/ 228388 w 21600"/>
              <a:gd name="T5" fmla="*/ 1171575 h 21600"/>
              <a:gd name="T6" fmla="*/ 1524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3082" name="AutoShape 10"/>
          <p:cNvSpPr>
            <a:spLocks noChangeArrowheads="1"/>
          </p:cNvSpPr>
          <p:nvPr/>
        </p:nvSpPr>
        <p:spPr bwMode="auto">
          <a:xfrm rot="-5400000">
            <a:off x="2628900" y="4076700"/>
            <a:ext cx="990600" cy="1371600"/>
          </a:xfrm>
          <a:custGeom>
            <a:avLst/>
            <a:gdLst>
              <a:gd name="T0" fmla="*/ 693695 w 21600"/>
              <a:gd name="T1" fmla="*/ 0 h 21600"/>
              <a:gd name="T2" fmla="*/ 693695 w 21600"/>
              <a:gd name="T3" fmla="*/ 772033 h 21600"/>
              <a:gd name="T4" fmla="*/ 148452 w 21600"/>
              <a:gd name="T5" fmla="*/ 1371600 h 21600"/>
              <a:gd name="T6" fmla="*/ 990600 w 21600"/>
              <a:gd name="T7" fmla="*/ 386016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3083" name="AutoShape 11"/>
          <p:cNvSpPr>
            <a:spLocks noChangeArrowheads="1"/>
          </p:cNvSpPr>
          <p:nvPr/>
        </p:nvSpPr>
        <p:spPr bwMode="auto">
          <a:xfrm flipH="1" flipV="1">
            <a:off x="6096000" y="3200400"/>
            <a:ext cx="1143000" cy="1171575"/>
          </a:xfrm>
          <a:custGeom>
            <a:avLst/>
            <a:gdLst>
              <a:gd name="T0" fmla="*/ 800417 w 21600"/>
              <a:gd name="T1" fmla="*/ 0 h 21600"/>
              <a:gd name="T2" fmla="*/ 800417 w 21600"/>
              <a:gd name="T3" fmla="*/ 659445 h 21600"/>
              <a:gd name="T4" fmla="*/ 171291 w 21600"/>
              <a:gd name="T5" fmla="*/ 1171575 h 21600"/>
              <a:gd name="T6" fmla="*/ 1143000 w 21600"/>
              <a:gd name="T7" fmla="*/ 329722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solidFill>
              <a:schemeClr val="tx1"/>
            </a:solidFill>
            <a:miter lim="800000"/>
            <a:headEnd/>
            <a:tailEnd/>
          </a:ln>
        </p:spPr>
        <p:txBody>
          <a:bodyPr wrap="none" anchor="ctr"/>
          <a:lstStyle/>
          <a:p>
            <a:endParaRPr lang="en-ZA"/>
          </a:p>
        </p:txBody>
      </p:sp>
      <p:sp>
        <p:nvSpPr>
          <p:cNvPr id="3084" name="Text Box 12"/>
          <p:cNvSpPr txBox="1">
            <a:spLocks noChangeArrowheads="1"/>
          </p:cNvSpPr>
          <p:nvPr/>
        </p:nvSpPr>
        <p:spPr bwMode="auto">
          <a:xfrm>
            <a:off x="1143000" y="5562600"/>
            <a:ext cx="7086600" cy="1004888"/>
          </a:xfrm>
          <a:prstGeom prst="rect">
            <a:avLst/>
          </a:prstGeom>
          <a:noFill/>
          <a:ln w="9525">
            <a:noFill/>
            <a:miter lim="800000"/>
            <a:headEnd/>
            <a:tailEnd/>
          </a:ln>
        </p:spPr>
        <p:txBody>
          <a:bodyPr>
            <a:spAutoFit/>
          </a:bodyPr>
          <a:lstStyle/>
          <a:p>
            <a:pPr algn="ctr">
              <a:spcBef>
                <a:spcPct val="50000"/>
              </a:spcBef>
            </a:pPr>
            <a:r>
              <a:rPr lang="en-US">
                <a:latin typeface="Arial" pitchFamily="34" charset="0"/>
              </a:rPr>
              <a:t>i.e. The public is the active source of public opinion</a:t>
            </a:r>
          </a:p>
          <a:p>
            <a:pPr algn="ctr">
              <a:spcBef>
                <a:spcPct val="50000"/>
              </a:spcBef>
            </a:pPr>
            <a:r>
              <a:rPr lang="en-US">
                <a:latin typeface="Arial" pitchFamily="34" charset="0"/>
              </a:rPr>
              <a:t>eg. Aids activists win coverage, affect govt</a:t>
            </a:r>
            <a:endParaRPr lang="en-GB">
              <a:latin typeface="Arial" pitchFamily="34" charset="0"/>
            </a:endParaRPr>
          </a:p>
        </p:txBody>
      </p:sp>
      <p:sp>
        <p:nvSpPr>
          <p:cNvPr id="15371" name="Text Box 13"/>
          <p:cNvSpPr txBox="1">
            <a:spLocks noChangeArrowheads="1"/>
          </p:cNvSpPr>
          <p:nvPr/>
        </p:nvSpPr>
        <p:spPr bwMode="auto">
          <a:xfrm>
            <a:off x="533400" y="320040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1</a:t>
            </a:r>
          </a:p>
        </p:txBody>
      </p:sp>
      <p:sp>
        <p:nvSpPr>
          <p:cNvPr id="15372" name="Text Box 14"/>
          <p:cNvSpPr txBox="1">
            <a:spLocks noChangeArrowheads="1"/>
          </p:cNvSpPr>
          <p:nvPr/>
        </p:nvSpPr>
        <p:spPr bwMode="auto">
          <a:xfrm>
            <a:off x="7010400" y="1676400"/>
            <a:ext cx="381000" cy="466725"/>
          </a:xfrm>
          <a:prstGeom prst="rect">
            <a:avLst/>
          </a:prstGeom>
          <a:noFill/>
          <a:ln w="9525">
            <a:solidFill>
              <a:schemeClr val="tx1"/>
            </a:solidFill>
            <a:miter lim="800000"/>
            <a:headEnd/>
            <a:tailEnd/>
          </a:ln>
        </p:spPr>
        <p:txBody>
          <a:bodyPr>
            <a:spAutoFit/>
          </a:bodyPr>
          <a:lstStyle/>
          <a:p>
            <a:pPr>
              <a:spcBef>
                <a:spcPct val="50000"/>
              </a:spcBef>
            </a:pPr>
            <a:r>
              <a:rPr lang="en-US" b="1">
                <a:latin typeface="Arial" pitchFamily="34" charset="0"/>
              </a:rPr>
              <a:t>2</a:t>
            </a:r>
          </a:p>
        </p:txBody>
      </p:sp>
      <p:sp>
        <p:nvSpPr>
          <p:cNvPr id="15373" name="Text Box 18"/>
          <p:cNvSpPr>
            <a:spLocks noGrp="1" noChangeArrowheads="1"/>
          </p:cNvSpPr>
          <p:nvPr>
            <p:ph type="body" idx="1"/>
          </p:nvPr>
        </p:nvSpPr>
        <p:spPr>
          <a:xfrm>
            <a:off x="7239000" y="4572000"/>
            <a:ext cx="381000" cy="533400"/>
          </a:xfrm>
          <a:noFill/>
          <a:ln>
            <a:solidFill>
              <a:schemeClr val="tx1"/>
            </a:solidFill>
          </a:ln>
        </p:spPr>
        <p:txBody>
          <a:bodyPr/>
          <a:lstStyle/>
          <a:p>
            <a:pPr eaLnBrk="1" hangingPunct="1">
              <a:spcBef>
                <a:spcPct val="50000"/>
              </a:spcBef>
              <a:buFontTx/>
              <a:buNone/>
            </a:pPr>
            <a:r>
              <a:rPr lang="en-US" sz="2400" b="1" smtClean="0"/>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9" fill="hold" grpId="0" nodeType="clickEffect">
                                  <p:stCondLst>
                                    <p:cond delay="0"/>
                                  </p:stCondLst>
                                  <p:childTnLst>
                                    <p:set>
                                      <p:cBhvr>
                                        <p:cTn id="10" dur="1" fill="hold">
                                          <p:stCondLst>
                                            <p:cond delay="0"/>
                                          </p:stCondLst>
                                        </p:cTn>
                                        <p:tgtEl>
                                          <p:spTgt spid="3081"/>
                                        </p:tgtEl>
                                        <p:attrNameLst>
                                          <p:attrName>style.visibility</p:attrName>
                                        </p:attrNameLst>
                                      </p:cBhvr>
                                      <p:to>
                                        <p:strVal val="visible"/>
                                      </p:to>
                                    </p:set>
                                    <p:anim calcmode="lin" valueType="num">
                                      <p:cBhvr additive="base">
                                        <p:cTn id="11" dur="500" fill="hold"/>
                                        <p:tgtEl>
                                          <p:spTgt spid="3081"/>
                                        </p:tgtEl>
                                        <p:attrNameLst>
                                          <p:attrName>ppt_x</p:attrName>
                                        </p:attrNameLst>
                                      </p:cBhvr>
                                      <p:tavLst>
                                        <p:tav tm="0">
                                          <p:val>
                                            <p:strVal val="0-#ppt_w/2"/>
                                          </p:val>
                                        </p:tav>
                                        <p:tav tm="100000">
                                          <p:val>
                                            <p:strVal val="#ppt_x"/>
                                          </p:val>
                                        </p:tav>
                                      </p:tavLst>
                                    </p:anim>
                                    <p:anim calcmode="lin" valueType="num">
                                      <p:cBhvr additive="base">
                                        <p:cTn id="12" dur="500" fill="hold"/>
                                        <p:tgtEl>
                                          <p:spTgt spid="308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3083"/>
                                        </p:tgtEl>
                                        <p:attrNameLst>
                                          <p:attrName>style.visibility</p:attrName>
                                        </p:attrNameLst>
                                      </p:cBhvr>
                                      <p:to>
                                        <p:strVal val="visible"/>
                                      </p:to>
                                    </p:set>
                                    <p:anim calcmode="lin" valueType="num">
                                      <p:cBhvr additive="base">
                                        <p:cTn id="21" dur="500" fill="hold"/>
                                        <p:tgtEl>
                                          <p:spTgt spid="3083"/>
                                        </p:tgtEl>
                                        <p:attrNameLst>
                                          <p:attrName>ppt_x</p:attrName>
                                        </p:attrNameLst>
                                      </p:cBhvr>
                                      <p:tavLst>
                                        <p:tav tm="0">
                                          <p:val>
                                            <p:strVal val="1+#ppt_w/2"/>
                                          </p:val>
                                        </p:tav>
                                        <p:tav tm="100000">
                                          <p:val>
                                            <p:strVal val="#ppt_x"/>
                                          </p:val>
                                        </p:tav>
                                      </p:tavLst>
                                    </p:anim>
                                    <p:anim calcmode="lin" valueType="num">
                                      <p:cBhvr additive="base">
                                        <p:cTn id="22" dur="500" fill="hold"/>
                                        <p:tgtEl>
                                          <p:spTgt spid="3083"/>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082"/>
                                        </p:tgtEl>
                                        <p:attrNameLst>
                                          <p:attrName>style.visibility</p:attrName>
                                        </p:attrNameLst>
                                      </p:cBhvr>
                                      <p:to>
                                        <p:strVal val="visible"/>
                                      </p:to>
                                    </p:set>
                                    <p:anim calcmode="lin" valueType="num">
                                      <p:cBhvr additive="base">
                                        <p:cTn id="31" dur="500" fill="hold"/>
                                        <p:tgtEl>
                                          <p:spTgt spid="3082"/>
                                        </p:tgtEl>
                                        <p:attrNameLst>
                                          <p:attrName>ppt_x</p:attrName>
                                        </p:attrNameLst>
                                      </p:cBhvr>
                                      <p:tavLst>
                                        <p:tav tm="0">
                                          <p:val>
                                            <p:strVal val="0-#ppt_w/2"/>
                                          </p:val>
                                        </p:tav>
                                        <p:tav tm="100000">
                                          <p:val>
                                            <p:strVal val="#ppt_x"/>
                                          </p:val>
                                        </p:tav>
                                      </p:tavLst>
                                    </p:anim>
                                    <p:anim calcmode="lin" valueType="num">
                                      <p:cBhvr additive="base">
                                        <p:cTn id="32" dur="500" fill="hold"/>
                                        <p:tgtEl>
                                          <p:spTgt spid="308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3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utoUpdateAnimBg="0"/>
      <p:bldP spid="3077" grpId="0" autoUpdateAnimBg="0"/>
      <p:bldP spid="3079" grpId="0" autoUpdateAnimBg="0"/>
      <p:bldP spid="3081" grpId="0" animBg="1"/>
      <p:bldP spid="3082" grpId="0" animBg="1"/>
      <p:bldP spid="3083" grpId="0" animBg="1"/>
      <p:bldP spid="308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4098"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ZA" b="1" dirty="0" smtClean="0">
                <a:effectLst>
                  <a:outerShdw blurRad="38100" dist="38100" dir="2700000" algn="tl">
                    <a:srgbClr val="000000">
                      <a:alpha val="43137"/>
                    </a:srgbClr>
                  </a:outerShdw>
                </a:effectLst>
              </a:rPr>
              <a:t>Development paradigms</a:t>
            </a:r>
          </a:p>
        </p:txBody>
      </p:sp>
      <p:sp>
        <p:nvSpPr>
          <p:cNvPr id="4099" name="Content Placeholder 2"/>
          <p:cNvSpPr>
            <a:spLocks noGrp="1"/>
          </p:cNvSpPr>
          <p:nvPr>
            <p:ph idx="1"/>
          </p:nvPr>
        </p:nvSpPr>
        <p:spPr/>
        <p:txBody>
          <a:bodyPr>
            <a:normAutofit fontScale="92500" lnSpcReduction="20000"/>
          </a:bodyPr>
          <a:lstStyle/>
          <a:p>
            <a:r>
              <a:rPr lang="en-ZA" sz="3600" u="sng" dirty="0" smtClean="0"/>
              <a:t>Old thinking</a:t>
            </a:r>
            <a:r>
              <a:rPr lang="en-ZA" sz="3600" dirty="0" smtClean="0"/>
              <a:t>: "inform </a:t>
            </a:r>
            <a:r>
              <a:rPr lang="en-ZA" sz="3600" i="1" dirty="0" smtClean="0"/>
              <a:t>passive</a:t>
            </a:r>
            <a:r>
              <a:rPr lang="en-ZA" sz="3600" dirty="0" smtClean="0"/>
              <a:t> </a:t>
            </a:r>
            <a:r>
              <a:rPr lang="en-ZA" sz="3600" dirty="0" err="1" smtClean="0"/>
              <a:t>developees</a:t>
            </a:r>
            <a:r>
              <a:rPr lang="en-ZA" sz="3600" dirty="0" smtClean="0"/>
              <a:t> enlighten them, change their cultures, individual attitudes ".</a:t>
            </a:r>
          </a:p>
          <a:p>
            <a:pPr eaLnBrk="1" hangingPunct="1"/>
            <a:r>
              <a:rPr lang="en-ZA" sz="3600" u="sng" dirty="0" smtClean="0"/>
              <a:t>Dependency thinking</a:t>
            </a:r>
            <a:r>
              <a:rPr lang="en-ZA" sz="3600" dirty="0" smtClean="0"/>
              <a:t>: Upward-flows are vital.  </a:t>
            </a:r>
          </a:p>
          <a:p>
            <a:r>
              <a:rPr lang="en-ZA" sz="3600" u="sng" dirty="0" smtClean="0"/>
              <a:t>Participatory thinking</a:t>
            </a:r>
            <a:r>
              <a:rPr lang="en-ZA" sz="3600" dirty="0" smtClean="0"/>
              <a:t>: To have </a:t>
            </a:r>
            <a:r>
              <a:rPr lang="en-ZA" sz="3600" dirty="0" err="1" smtClean="0"/>
              <a:t>upflow</a:t>
            </a:r>
            <a:r>
              <a:rPr lang="en-ZA" sz="3600" dirty="0" smtClean="0"/>
              <a:t>, you need </a:t>
            </a:r>
            <a:r>
              <a:rPr lang="en-ZA" sz="3600" i="1" dirty="0" smtClean="0"/>
              <a:t>horizontal </a:t>
            </a:r>
            <a:r>
              <a:rPr lang="en-ZA" sz="3600" i="1" dirty="0" err="1" smtClean="0"/>
              <a:t>comms</a:t>
            </a:r>
            <a:r>
              <a:rPr lang="en-ZA" sz="3600" i="1" dirty="0" smtClean="0"/>
              <a:t> </a:t>
            </a:r>
            <a:r>
              <a:rPr lang="en-ZA" sz="3600" dirty="0" smtClean="0"/>
              <a:t>amongst </a:t>
            </a:r>
            <a:r>
              <a:rPr lang="en-ZA" sz="3600" dirty="0" err="1" smtClean="0"/>
              <a:t>developees</a:t>
            </a:r>
            <a:r>
              <a:rPr lang="en-ZA" sz="3600" dirty="0" smtClean="0"/>
              <a:t> (</a:t>
            </a:r>
            <a:r>
              <a:rPr lang="en-ZA" sz="3600" dirty="0" err="1" smtClean="0"/>
              <a:t>eg</a:t>
            </a:r>
            <a:r>
              <a:rPr lang="en-ZA" sz="3600" dirty="0" smtClean="0"/>
              <a:t>. Community radio)</a:t>
            </a:r>
          </a:p>
          <a:p>
            <a:r>
              <a:rPr lang="en-ZA" sz="3600" dirty="0" smtClean="0"/>
              <a:t>And to have all-round </a:t>
            </a:r>
            <a:r>
              <a:rPr lang="en-ZA" sz="3600" dirty="0" err="1" smtClean="0"/>
              <a:t>comms</a:t>
            </a:r>
            <a:r>
              <a:rPr lang="en-ZA" sz="3600" dirty="0" smtClean="0"/>
              <a:t>, you need to think all vehicles and especially mass-media.</a:t>
            </a:r>
          </a:p>
          <a:p>
            <a:pPr eaLnBrk="1" hangingPunct="1"/>
            <a:endParaRPr lang="en-ZA" sz="3600" dirty="0" smtClean="0"/>
          </a:p>
          <a:p>
            <a:pPr eaLnBrk="1" hangingPunct="1">
              <a:buFontTx/>
              <a:buNone/>
            </a:pPr>
            <a:endParaRPr lang="en-ZA" sz="31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Appreciating media</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ZA" dirty="0" smtClean="0"/>
              <a:t>Put our issues on the public agenda; </a:t>
            </a:r>
          </a:p>
          <a:p>
            <a:r>
              <a:rPr lang="en-ZA" dirty="0" smtClean="0"/>
              <a:t>Prime the policy pump; </a:t>
            </a:r>
          </a:p>
          <a:p>
            <a:r>
              <a:rPr lang="en-ZA" dirty="0" smtClean="0"/>
              <a:t>Frame the treatment of the topic; </a:t>
            </a:r>
          </a:p>
          <a:p>
            <a:r>
              <a:rPr lang="en-ZA" dirty="0" smtClean="0"/>
              <a:t>Highlight projects that should be taken into account; and </a:t>
            </a:r>
          </a:p>
          <a:p>
            <a:r>
              <a:rPr lang="en-ZA" dirty="0" smtClean="0"/>
              <a:t>Network stakeholders. </a:t>
            </a:r>
            <a:endParaRPr lang="en-Z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3" name="Content Placeholder 2"/>
          <p:cNvSpPr>
            <a:spLocks noGrp="1"/>
          </p:cNvSpPr>
          <p:nvPr>
            <p:ph idx="1"/>
          </p:nvPr>
        </p:nvSpPr>
        <p:spPr>
          <a:xfrm>
            <a:off x="395536" y="836712"/>
            <a:ext cx="8229600" cy="6148064"/>
          </a:xfrm>
        </p:spPr>
        <p:txBody>
          <a:bodyPr>
            <a:noAutofit/>
          </a:bodyPr>
          <a:lstStyle/>
          <a:p>
            <a:r>
              <a:rPr lang="en-ZA" sz="2200" dirty="0"/>
              <a:t>Committee on Psychosocial Aspects of Child and Family Health. 1983. The </a:t>
            </a:r>
            <a:r>
              <a:rPr lang="en-ZA" sz="2200" dirty="0" err="1"/>
              <a:t>pediatrician’s</a:t>
            </a:r>
            <a:r>
              <a:rPr lang="en-ZA" sz="2200" dirty="0"/>
              <a:t> role in discipline. </a:t>
            </a:r>
            <a:r>
              <a:rPr lang="en-ZA" sz="2200" i="1" dirty="0" err="1"/>
              <a:t>Pediatrics</a:t>
            </a:r>
            <a:r>
              <a:rPr lang="en-ZA" sz="2200" dirty="0"/>
              <a:t>. 72(4):373–374</a:t>
            </a:r>
            <a:r>
              <a:rPr lang="en-ZA" sz="2200" dirty="0" smtClean="0"/>
              <a:t>.</a:t>
            </a:r>
          </a:p>
          <a:p>
            <a:r>
              <a:rPr lang="en-ZA" sz="2200" dirty="0"/>
              <a:t>Committee on School Health. 1984. Corporal punishment in schools. </a:t>
            </a:r>
            <a:r>
              <a:rPr lang="en-ZA" sz="2200" i="1" dirty="0" err="1"/>
              <a:t>Pediatrics</a:t>
            </a:r>
            <a:r>
              <a:rPr lang="en-ZA" sz="2200" dirty="0"/>
              <a:t>. 73(2):258.</a:t>
            </a:r>
          </a:p>
          <a:p>
            <a:r>
              <a:rPr lang="en-ZA" sz="2200" dirty="0"/>
              <a:t>Committee on School Health. 1991. Corporal punishment in schools. </a:t>
            </a:r>
            <a:r>
              <a:rPr lang="en-ZA" sz="2200" i="1" dirty="0" err="1"/>
              <a:t>Pediatrics</a:t>
            </a:r>
            <a:r>
              <a:rPr lang="en-ZA" sz="2200" dirty="0"/>
              <a:t>. 88(1):173</a:t>
            </a:r>
            <a:r>
              <a:rPr lang="en-ZA" sz="2200" dirty="0" smtClean="0"/>
              <a:t>.</a:t>
            </a:r>
          </a:p>
          <a:p>
            <a:r>
              <a:rPr lang="en-ZA" sz="2200" dirty="0" smtClean="0"/>
              <a:t>Department </a:t>
            </a:r>
            <a:r>
              <a:rPr lang="en-ZA" sz="2200" dirty="0"/>
              <a:t>of Education. 1997. </a:t>
            </a:r>
            <a:r>
              <a:rPr lang="en-ZA" sz="2200" i="1" dirty="0"/>
              <a:t>The school register of needs survey. </a:t>
            </a:r>
            <a:r>
              <a:rPr lang="en-ZA" sz="2200" dirty="0"/>
              <a:t>Pretoria: Department of Education; Human Sciences Research Council; Research Institute for Education Planning. University of the Free State</a:t>
            </a:r>
            <a:r>
              <a:rPr lang="en-ZA" sz="2200" dirty="0" smtClean="0"/>
              <a:t>.</a:t>
            </a:r>
          </a:p>
          <a:p>
            <a:r>
              <a:rPr lang="en-ZA" sz="2200" dirty="0" err="1" smtClean="0"/>
              <a:t>Lundall</a:t>
            </a:r>
            <a:r>
              <a:rPr lang="en-ZA" sz="2200" dirty="0"/>
              <a:t>, P., &amp; Howell, C. </a:t>
            </a:r>
            <a:r>
              <a:rPr lang="en-ZA" sz="2200" dirty="0" smtClean="0"/>
              <a:t>2000.</a:t>
            </a:r>
            <a:r>
              <a:rPr lang="en-ZA" sz="2200" dirty="0"/>
              <a:t> </a:t>
            </a:r>
            <a:r>
              <a:rPr lang="en-ZA" sz="2200" i="1" dirty="0"/>
              <a:t>Computers in schools: A national survey of information communication technology in South African schools</a:t>
            </a:r>
            <a:r>
              <a:rPr lang="en-ZA" sz="2200" dirty="0"/>
              <a:t>. Education Policy </a:t>
            </a:r>
            <a:r>
              <a:rPr lang="en-ZA" sz="2200" dirty="0" smtClean="0"/>
              <a:t>Unit. </a:t>
            </a:r>
            <a:r>
              <a:rPr lang="en-ZA" sz="2200" dirty="0"/>
              <a:t>University of the Western Cape</a:t>
            </a:r>
            <a:r>
              <a:rPr lang="en-ZA" sz="2200" dirty="0" smtClean="0"/>
              <a:t>.</a:t>
            </a:r>
          </a:p>
          <a:p>
            <a:r>
              <a:rPr lang="en-ZA" sz="2200" dirty="0"/>
              <a:t>McClure, C. R. </a:t>
            </a:r>
            <a:r>
              <a:rPr lang="en-ZA" sz="2200" dirty="0" smtClean="0"/>
              <a:t>1994. </a:t>
            </a:r>
            <a:r>
              <a:rPr lang="en-ZA" sz="2200" dirty="0"/>
              <a:t>Network literacy: A role for libraries? </a:t>
            </a:r>
            <a:r>
              <a:rPr lang="en-ZA" sz="2200" i="1" dirty="0" err="1" smtClean="0"/>
              <a:t>Infomation</a:t>
            </a:r>
            <a:r>
              <a:rPr lang="en-ZA" sz="2200" i="1" dirty="0" smtClean="0"/>
              <a:t> </a:t>
            </a:r>
            <a:r>
              <a:rPr lang="en-ZA" sz="2200" i="1" dirty="0"/>
              <a:t>Technology and </a:t>
            </a:r>
            <a:r>
              <a:rPr lang="en-ZA" sz="2200" i="1" dirty="0" smtClean="0"/>
              <a:t>Libraries</a:t>
            </a:r>
            <a:r>
              <a:rPr lang="en-ZA" sz="2200" dirty="0" smtClean="0"/>
              <a:t>. 13(2):115-125.</a:t>
            </a:r>
          </a:p>
        </p:txBody>
      </p:sp>
      <p:sp>
        <p:nvSpPr>
          <p:cNvPr id="4" name="TextBox 3"/>
          <p:cNvSpPr txBox="1"/>
          <p:nvPr/>
        </p:nvSpPr>
        <p:spPr>
          <a:xfrm>
            <a:off x="3362324" y="153081"/>
            <a:ext cx="2749663" cy="769441"/>
          </a:xfrm>
          <a:prstGeom prst="rect">
            <a:avLst/>
          </a:prstGeom>
          <a:noFill/>
        </p:spPr>
        <p:txBody>
          <a:bodyPr wrap="none" rtlCol="0">
            <a:spAutoFit/>
          </a:bodyPr>
          <a:lstStyle/>
          <a:p>
            <a:pPr algn="ctr"/>
            <a:r>
              <a:rPr lang="en-ZA" sz="4400" b="1" dirty="0">
                <a:effectLst>
                  <a:outerShdw blurRad="38100" dist="38100" dir="2700000" algn="tl">
                    <a:srgbClr val="000000">
                      <a:alpha val="43137"/>
                    </a:srgbClr>
                  </a:outerShdw>
                </a:effectLst>
              </a:rPr>
              <a:t>R</a:t>
            </a:r>
            <a:r>
              <a:rPr lang="en-ZA" sz="4400" b="1" dirty="0" smtClean="0">
                <a:effectLst>
                  <a:outerShdw blurRad="38100" dist="38100" dir="2700000" algn="tl">
                    <a:srgbClr val="000000">
                      <a:alpha val="43137"/>
                    </a:srgbClr>
                  </a:outerShdw>
                </a:effectLst>
              </a:rPr>
              <a:t>eferences</a:t>
            </a:r>
            <a:endParaRPr lang="en-ZA"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992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 y="0"/>
            <a:ext cx="9149199" cy="6858000"/>
          </a:xfrm>
          <a:prstGeom prst="rect">
            <a:avLst/>
          </a:prstGeom>
        </p:spPr>
      </p:pic>
      <p:sp>
        <p:nvSpPr>
          <p:cNvPr id="3" name="Content Placeholder 2"/>
          <p:cNvSpPr>
            <a:spLocks noGrp="1"/>
          </p:cNvSpPr>
          <p:nvPr>
            <p:ph idx="1"/>
          </p:nvPr>
        </p:nvSpPr>
        <p:spPr>
          <a:xfrm>
            <a:off x="915559" y="794012"/>
            <a:ext cx="7643192" cy="6063988"/>
          </a:xfrm>
        </p:spPr>
        <p:txBody>
          <a:bodyPr>
            <a:noAutofit/>
          </a:bodyPr>
          <a:lstStyle/>
          <a:p>
            <a:r>
              <a:rPr lang="en-ZA" sz="2100" dirty="0"/>
              <a:t>Okinawa Charter on Global Information Society. 2000.  Available at: </a:t>
            </a:r>
            <a:r>
              <a:rPr lang="en-ZA" sz="2100" dirty="0">
                <a:hlinkClick r:id="rId3"/>
              </a:rPr>
              <a:t>http://www.mofa.go.jp/policy/economy/summit/2000/documents/charter.html</a:t>
            </a:r>
            <a:r>
              <a:rPr lang="en-ZA" sz="2100" dirty="0"/>
              <a:t>.</a:t>
            </a:r>
          </a:p>
          <a:p>
            <a:r>
              <a:rPr lang="en-ZA" sz="2100" dirty="0"/>
              <a:t>Ofﬁce of the General Counsel. 1992. Corporal punishment in the schools. </a:t>
            </a:r>
            <a:r>
              <a:rPr lang="en-ZA" sz="2100" i="1" dirty="0"/>
              <a:t>Journal of the American Medical Association</a:t>
            </a:r>
            <a:r>
              <a:rPr lang="en-ZA" sz="2100" dirty="0"/>
              <a:t>. 267(23):3205-3208.</a:t>
            </a:r>
          </a:p>
          <a:p>
            <a:r>
              <a:rPr lang="en-ZA" sz="2100" dirty="0" err="1" smtClean="0"/>
              <a:t>Sayed</a:t>
            </a:r>
            <a:r>
              <a:rPr lang="en-ZA" sz="2100" dirty="0"/>
              <a:t>, Y., &amp; De </a:t>
            </a:r>
            <a:r>
              <a:rPr lang="en-ZA" sz="2100" dirty="0" err="1"/>
              <a:t>Jager</a:t>
            </a:r>
            <a:r>
              <a:rPr lang="en-ZA" sz="2100" dirty="0"/>
              <a:t>, K. 1997. Towards an investigation of information literacy in South African students. </a:t>
            </a:r>
            <a:r>
              <a:rPr lang="en-ZA" sz="2100" i="1" dirty="0"/>
              <a:t>South African journal of library and information science</a:t>
            </a:r>
            <a:r>
              <a:rPr lang="en-ZA" sz="2100" dirty="0"/>
              <a:t>. 65(1):5-12.</a:t>
            </a:r>
          </a:p>
          <a:p>
            <a:r>
              <a:rPr lang="en-ZA" sz="2100" dirty="0"/>
              <a:t>Wilson FC 1982. A look at corporal punishment and some implications of its use. </a:t>
            </a:r>
            <a:r>
              <a:rPr lang="en-ZA" sz="2100" i="1" dirty="0"/>
              <a:t>Child Abuse and Neglect</a:t>
            </a:r>
            <a:r>
              <a:rPr lang="en-ZA" sz="2100" dirty="0"/>
              <a:t>. 6(2):155–164.</a:t>
            </a:r>
          </a:p>
          <a:p>
            <a:r>
              <a:rPr lang="en-ZA" sz="2100" dirty="0" err="1"/>
              <a:t>Zinn</a:t>
            </a:r>
            <a:r>
              <a:rPr lang="en-ZA" sz="2100" dirty="0"/>
              <a:t>, S. 2000. Information literacy and outcomes-based education in South Africa in the 21</a:t>
            </a:r>
            <a:r>
              <a:rPr lang="en-ZA" sz="2100" baseline="30000" dirty="0"/>
              <a:t>st</a:t>
            </a:r>
            <a:r>
              <a:rPr lang="en-ZA" sz="2100" dirty="0"/>
              <a:t> century: The challenges of disparities. In: E. Howe (Ed.), Information Literacy: Key to the future. Papers presented at the 29th Annual Conference of the International Association of School Librarianship. Seattle, WA, IASL. pp. 1217-226.</a:t>
            </a:r>
          </a:p>
          <a:p>
            <a:endParaRPr lang="en-ZA" sz="2100" dirty="0" smtClean="0"/>
          </a:p>
        </p:txBody>
      </p:sp>
      <p:sp>
        <p:nvSpPr>
          <p:cNvPr id="4" name="TextBox 3"/>
          <p:cNvSpPr txBox="1"/>
          <p:nvPr/>
        </p:nvSpPr>
        <p:spPr>
          <a:xfrm>
            <a:off x="3362324" y="43899"/>
            <a:ext cx="2749663" cy="769441"/>
          </a:xfrm>
          <a:prstGeom prst="rect">
            <a:avLst/>
          </a:prstGeom>
          <a:noFill/>
        </p:spPr>
        <p:txBody>
          <a:bodyPr wrap="none" rtlCol="0">
            <a:spAutoFit/>
          </a:bodyPr>
          <a:lstStyle/>
          <a:p>
            <a:pPr algn="ctr"/>
            <a:r>
              <a:rPr lang="en-ZA" sz="4400" b="1" dirty="0">
                <a:effectLst>
                  <a:outerShdw blurRad="38100" dist="38100" dir="2700000" algn="tl">
                    <a:srgbClr val="000000">
                      <a:alpha val="43137"/>
                    </a:srgbClr>
                  </a:outerShdw>
                </a:effectLst>
              </a:rPr>
              <a:t>R</a:t>
            </a:r>
            <a:r>
              <a:rPr lang="en-ZA" sz="4400" b="1" smtClean="0">
                <a:effectLst>
                  <a:outerShdw blurRad="38100" dist="38100" dir="2700000" algn="tl">
                    <a:srgbClr val="000000">
                      <a:alpha val="43137"/>
                    </a:srgbClr>
                  </a:outerShdw>
                </a:effectLst>
              </a:rPr>
              <a:t>eferences</a:t>
            </a:r>
            <a:endParaRPr lang="en-ZA"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370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Content Placeholder 2"/>
          <p:cNvSpPr>
            <a:spLocks noGrp="1"/>
          </p:cNvSpPr>
          <p:nvPr>
            <p:ph idx="1"/>
          </p:nvPr>
        </p:nvSpPr>
        <p:spPr>
          <a:xfrm>
            <a:off x="457200" y="692696"/>
            <a:ext cx="8229600" cy="5433467"/>
          </a:xfrm>
        </p:spPr>
        <p:txBody>
          <a:bodyPr>
            <a:normAutofit fontScale="92500" lnSpcReduction="10000"/>
          </a:bodyPr>
          <a:lstStyle/>
          <a:p>
            <a:r>
              <a:rPr lang="en-ZA" dirty="0" smtClean="0"/>
              <a:t>Charles McClure (1994) expressed this in an early model of information literacy which relates information literacy to other </a:t>
            </a:r>
            <a:r>
              <a:rPr lang="en-ZA" dirty="0" err="1" smtClean="0"/>
              <a:t>literacies</a:t>
            </a:r>
            <a:r>
              <a:rPr lang="en-ZA" dirty="0" smtClean="0"/>
              <a:t>:</a:t>
            </a:r>
          </a:p>
          <a:p>
            <a:pPr>
              <a:buNone/>
            </a:pPr>
            <a:r>
              <a:rPr lang="en-ZA" dirty="0" smtClean="0"/>
              <a:t>		At one level, an individual must be able to 	read and write—the traditional notion of 	literacy. At another level, the person must 	be technically literate, e.g., be able to operate 	computer, telecommunication, and related 	information technologies. At a third level, 	people need </a:t>
            </a:r>
            <a:r>
              <a:rPr lang="en-ZA" dirty="0" err="1" smtClean="0"/>
              <a:t>medialiteracy</a:t>
            </a:r>
            <a:r>
              <a:rPr lang="en-ZA" dirty="0" smtClean="0"/>
              <a:t>, and at yet 	another level they need network literacy. All 	of these types of </a:t>
            </a:r>
            <a:r>
              <a:rPr lang="en-ZA" dirty="0" err="1" smtClean="0"/>
              <a:t>literacies</a:t>
            </a:r>
            <a:r>
              <a:rPr lang="en-ZA" dirty="0" smtClean="0"/>
              <a:t> can be</a:t>
            </a:r>
            <a:endParaRPr lang="en-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0"/>
            <a:ext cx="9144519" cy="6858000"/>
          </a:xfrm>
          <a:prstGeom prst="rect">
            <a:avLst/>
          </a:prstGeom>
        </p:spPr>
      </p:pic>
      <p:sp>
        <p:nvSpPr>
          <p:cNvPr id="2" name="Title 1"/>
          <p:cNvSpPr>
            <a:spLocks noGrp="1"/>
          </p:cNvSpPr>
          <p:nvPr>
            <p:ph type="title"/>
          </p:nvPr>
        </p:nvSpPr>
        <p:spPr/>
        <p:txBody>
          <a:bodyPr>
            <a:normAutofit/>
          </a:bodyPr>
          <a:lstStyle/>
          <a:p>
            <a:r>
              <a:rPr lang="en-US" b="1" dirty="0" smtClean="0">
                <a:solidFill>
                  <a:srgbClr val="FF0000"/>
                </a:solidFill>
                <a:effectLst>
                  <a:outerShdw blurRad="38100" dist="38100" dir="2700000" algn="tl">
                    <a:srgbClr val="000000">
                      <a:alpha val="43137"/>
                    </a:srgbClr>
                  </a:outerShdw>
                </a:effectLst>
              </a:rPr>
              <a:t>Contrasting ICT Policy Issues</a:t>
            </a:r>
            <a:endParaRPr lang="en-ZA" b="1" dirty="0">
              <a:solidFill>
                <a:srgbClr val="FF0000"/>
              </a:solidFill>
              <a:effectLst>
                <a:outerShdw blurRad="38100" dist="38100" dir="2700000" algn="tl">
                  <a:srgbClr val="000000">
                    <a:alpha val="43137"/>
                  </a:srgbClr>
                </a:outerShdw>
              </a:effectLst>
            </a:endParaRPr>
          </a:p>
        </p:txBody>
      </p:sp>
      <p:sp>
        <p:nvSpPr>
          <p:cNvPr id="4" name="Rectangle 5"/>
          <p:cNvSpPr>
            <a:spLocks noGrp="1" noChangeArrowheads="1"/>
          </p:cNvSpPr>
          <p:nvPr>
            <p:ph idx="1"/>
          </p:nvPr>
        </p:nvSpPr>
        <p:spPr>
          <a:xfrm>
            <a:off x="251520" y="1556792"/>
            <a:ext cx="8229600" cy="4525963"/>
          </a:xfrm>
        </p:spPr>
        <p:txBody>
          <a:bodyPr/>
          <a:lstStyle/>
          <a:p>
            <a:r>
              <a:rPr lang="en-US" sz="2400" dirty="0"/>
              <a:t>The Developing World</a:t>
            </a:r>
          </a:p>
          <a:p>
            <a:pPr lvl="1"/>
            <a:r>
              <a:rPr lang="en-US" sz="2400" dirty="0"/>
              <a:t>Alleviating Poverty </a:t>
            </a:r>
          </a:p>
          <a:p>
            <a:pPr lvl="1"/>
            <a:r>
              <a:rPr lang="en-US" sz="2400" dirty="0"/>
              <a:t>Health </a:t>
            </a:r>
          </a:p>
          <a:p>
            <a:pPr lvl="1"/>
            <a:r>
              <a:rPr lang="en-US" sz="2400" dirty="0"/>
              <a:t>Education </a:t>
            </a:r>
          </a:p>
          <a:p>
            <a:pPr lvl="1"/>
            <a:r>
              <a:rPr lang="en-US" sz="2400" dirty="0"/>
              <a:t>The Cost of Telephone Calls </a:t>
            </a:r>
          </a:p>
          <a:p>
            <a:pPr lvl="1"/>
            <a:r>
              <a:rPr lang="en-US" sz="2400" dirty="0"/>
              <a:t>The Banking System</a:t>
            </a:r>
          </a:p>
          <a:p>
            <a:pPr lvl="1"/>
            <a:r>
              <a:rPr lang="en-US" sz="2400" dirty="0"/>
              <a:t>Physical Logistics</a:t>
            </a:r>
          </a:p>
          <a:p>
            <a:pPr lvl="1"/>
            <a:endParaRPr lang="en-US" dirty="0"/>
          </a:p>
          <a:p>
            <a:pPr lvl="1"/>
            <a:endParaRPr lang="en-US" dirty="0"/>
          </a:p>
          <a:p>
            <a:pPr lvl="1"/>
            <a:endParaRPr lang="en-GB" dirty="0"/>
          </a:p>
        </p:txBody>
      </p:sp>
      <p:sp>
        <p:nvSpPr>
          <p:cNvPr id="5" name="Rectangle 6"/>
          <p:cNvSpPr>
            <a:spLocks noChangeArrowheads="1"/>
          </p:cNvSpPr>
          <p:nvPr/>
        </p:nvSpPr>
        <p:spPr bwMode="auto">
          <a:xfrm>
            <a:off x="4788024" y="1556792"/>
            <a:ext cx="3960440" cy="5040560"/>
          </a:xfrm>
          <a:prstGeom prst="rect">
            <a:avLst/>
          </a:prstGeom>
          <a:noFill/>
          <a:ln w="9525">
            <a:noFill/>
            <a:miter lim="800000"/>
            <a:headEnd/>
            <a:tailEnd/>
          </a:ln>
          <a:effectLst/>
        </p:spPr>
        <p:txBody>
          <a:bodyPr/>
          <a:lstStyle/>
          <a:p>
            <a:pPr marL="342900" indent="-342900" algn="l">
              <a:spcBef>
                <a:spcPct val="20000"/>
              </a:spcBef>
              <a:buClr>
                <a:schemeClr val="tx2"/>
              </a:buClr>
              <a:buSzPct val="65000"/>
              <a:buFont typeface="Wingdings" pitchFamily="2" charset="2"/>
              <a:buChar char="v"/>
            </a:pPr>
            <a:r>
              <a:rPr lang="en-US" sz="2800" dirty="0">
                <a:solidFill>
                  <a:schemeClr val="tx1"/>
                </a:solidFill>
              </a:rPr>
              <a:t>The developed World</a:t>
            </a:r>
          </a:p>
          <a:p>
            <a:pPr marL="742950" lvl="1" indent="-285750" algn="l">
              <a:spcBef>
                <a:spcPct val="20000"/>
              </a:spcBef>
              <a:buFontTx/>
              <a:buChar char="–"/>
            </a:pPr>
            <a:r>
              <a:rPr lang="en-US" sz="2400" dirty="0">
                <a:solidFill>
                  <a:schemeClr val="tx1"/>
                </a:solidFill>
              </a:rPr>
              <a:t>Electronic Commerce</a:t>
            </a:r>
          </a:p>
          <a:p>
            <a:pPr marL="742950" lvl="1" indent="-285750" algn="l">
              <a:spcBef>
                <a:spcPct val="20000"/>
              </a:spcBef>
              <a:buFontTx/>
              <a:buChar char="–"/>
            </a:pPr>
            <a:r>
              <a:rPr lang="en-US" sz="2400" dirty="0">
                <a:solidFill>
                  <a:schemeClr val="tx1"/>
                </a:solidFill>
              </a:rPr>
              <a:t>Universal Service</a:t>
            </a:r>
          </a:p>
          <a:p>
            <a:pPr marL="742950" lvl="1" indent="-285750" algn="l">
              <a:spcBef>
                <a:spcPct val="20000"/>
              </a:spcBef>
              <a:buFontTx/>
              <a:buChar char="–"/>
            </a:pPr>
            <a:r>
              <a:rPr lang="en-US" sz="2400" dirty="0">
                <a:solidFill>
                  <a:schemeClr val="tx1"/>
                </a:solidFill>
              </a:rPr>
              <a:t>Electronic Gambling</a:t>
            </a:r>
          </a:p>
          <a:p>
            <a:pPr marL="742950" lvl="1" indent="-285750" algn="l">
              <a:spcBef>
                <a:spcPct val="20000"/>
              </a:spcBef>
              <a:buFontTx/>
              <a:buChar char="–"/>
            </a:pPr>
            <a:r>
              <a:rPr lang="en-US" sz="2400" dirty="0">
                <a:solidFill>
                  <a:schemeClr val="tx1"/>
                </a:solidFill>
              </a:rPr>
              <a:t>Technology Neutral Taxation</a:t>
            </a:r>
          </a:p>
          <a:p>
            <a:pPr marL="742950" lvl="1" indent="-285750" algn="l">
              <a:spcBef>
                <a:spcPct val="20000"/>
              </a:spcBef>
              <a:buFontTx/>
              <a:buChar char="–"/>
            </a:pPr>
            <a:r>
              <a:rPr lang="en-US" sz="2400" dirty="0">
                <a:solidFill>
                  <a:schemeClr val="tx1"/>
                </a:solidFill>
              </a:rPr>
              <a:t>Privacy of the Individual</a:t>
            </a:r>
          </a:p>
          <a:p>
            <a:pPr marL="742950" lvl="1" indent="-285750" algn="l">
              <a:spcBef>
                <a:spcPct val="20000"/>
              </a:spcBef>
              <a:buFontTx/>
              <a:buChar char="–"/>
            </a:pPr>
            <a:endParaRPr lang="en-GB"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wipe(left)">
                                      <p:cBhvr>
                                        <p:cTn id="10" dur="500"/>
                                        <p:tgtEl>
                                          <p:spTgt spid="4">
                                            <p:txEl>
                                              <p:pRg st="5" end="5"/>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wipe(left)">
                                      <p:cBhvr>
                                        <p:cTn id="13" dur="500"/>
                                        <p:tgtEl>
                                          <p:spTgt spid="4">
                                            <p:txEl>
                                              <p:pRg st="4" end="4"/>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left)">
                                      <p:cBhvr>
                                        <p:cTn id="16" dur="500"/>
                                        <p:tgtEl>
                                          <p:spTgt spid="4">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wipe(left)">
                                      <p:cBhvr>
                                        <p:cTn id="19" dur="500"/>
                                        <p:tgtEl>
                                          <p:spTgt spid="4">
                                            <p:txEl>
                                              <p:pRg st="2" end="2"/>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left)">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
                                            <p:txEl>
                                              <p:pRg st="0" end="0"/>
                                            </p:txEl>
                                          </p:spTgt>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5">
                                            <p:txEl>
                                              <p:pRg st="1" end="1"/>
                                            </p:txEl>
                                          </p:spTgt>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5">
                                            <p:txEl>
                                              <p:pRg st="2" end="2"/>
                                            </p:txEl>
                                          </p:spTgt>
                                        </p:tgtEl>
                                        <p:attrNameLst>
                                          <p:attrName>style.visibility</p:attrName>
                                        </p:attrNameLst>
                                      </p:cBhvr>
                                      <p:to>
                                        <p:strVal val="visible"/>
                                      </p:to>
                                    </p:set>
                                    <p:anim calcmode="lin" valueType="num">
                                      <p:cBhvr additive="base">
                                        <p:cTn id="38"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5">
                                            <p:txEl>
                                              <p:pRg st="2" end="2"/>
                                            </p:txEl>
                                          </p:spTgt>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 calcmode="lin" valueType="num">
                                      <p:cBhvr additive="base">
                                        <p:cTn id="42"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
                                            <p:txEl>
                                              <p:pRg st="3" end="3"/>
                                            </p:txEl>
                                          </p:spTgt>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 calcmode="lin" valueType="num">
                                      <p:cBhvr additive="base">
                                        <p:cTn id="46"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5">
                                            <p:txEl>
                                              <p:pRg st="4" end="4"/>
                                            </p:txEl>
                                          </p:spTgt>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stCondLst>
                                    <p:cond delay="0"/>
                                  </p:stCondLst>
                                  <p:childTnLst>
                                    <p:set>
                                      <p:cBhvr>
                                        <p:cTn id="49" dur="1" fill="hold">
                                          <p:stCondLst>
                                            <p:cond delay="0"/>
                                          </p:stCondLst>
                                        </p:cTn>
                                        <p:tgtEl>
                                          <p:spTgt spid="5">
                                            <p:txEl>
                                              <p:pRg st="5" end="5"/>
                                            </p:txEl>
                                          </p:spTgt>
                                        </p:tgtEl>
                                        <p:attrNameLst>
                                          <p:attrName>style.visibility</p:attrName>
                                        </p:attrNameLst>
                                      </p:cBhvr>
                                      <p:to>
                                        <p:strVal val="visible"/>
                                      </p:to>
                                    </p:set>
                                    <p:anim calcmode="lin" valueType="num">
                                      <p:cBhvr additive="base">
                                        <p:cTn id="50"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rev="1"/>
      <p:bldP spid="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2" name="Title 1"/>
          <p:cNvSpPr>
            <a:spLocks noGrp="1"/>
          </p:cNvSpPr>
          <p:nvPr>
            <p:ph type="title"/>
          </p:nvPr>
        </p:nvSpPr>
        <p:spPr/>
        <p:txBody>
          <a:bodyPr/>
          <a:lstStyle/>
          <a:p>
            <a:r>
              <a:rPr lang="en-GB" b="1" dirty="0" smtClean="0">
                <a:solidFill>
                  <a:srgbClr val="FF0000"/>
                </a:solidFill>
                <a:effectLst>
                  <a:outerShdw blurRad="38100" dist="38100" dir="2700000" algn="tl">
                    <a:srgbClr val="000000">
                      <a:alpha val="43137"/>
                    </a:srgbClr>
                  </a:outerShdw>
                </a:effectLst>
              </a:rPr>
              <a:t>South Africa’s Vision</a:t>
            </a:r>
            <a:endParaRPr lang="en-ZA"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cs typeface="Times New Roman" pitchFamily="18" charset="0"/>
              </a:rPr>
              <a:t>Balance growth with development and place simultaneous emphasis on redressing the present regional, racial, gender and structural imbalances in the economy</a:t>
            </a:r>
            <a:r>
              <a:rPr lang="en-GB" dirty="0" smtClean="0"/>
              <a:t> </a:t>
            </a:r>
          </a:p>
          <a:p>
            <a:pPr>
              <a:buNone/>
            </a:pPr>
            <a:endParaRPr lang="en-Z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3" name="Content Placeholder 2"/>
          <p:cNvSpPr>
            <a:spLocks noGrp="1"/>
          </p:cNvSpPr>
          <p:nvPr>
            <p:ph idx="1"/>
          </p:nvPr>
        </p:nvSpPr>
        <p:spPr>
          <a:xfrm>
            <a:off x="457200" y="476672"/>
            <a:ext cx="8291264" cy="5649491"/>
          </a:xfrm>
        </p:spPr>
        <p:txBody>
          <a:bodyPr>
            <a:normAutofit fontScale="77500" lnSpcReduction="20000"/>
          </a:bodyPr>
          <a:lstStyle/>
          <a:p>
            <a:r>
              <a:rPr lang="en-ZA" dirty="0" smtClean="0"/>
              <a:t>South Africa participated in the Okinawa IT Charter adopted at the G8 Kyushu Summit of 2000. This represented collaboration between the world’s richest countries and a number of developing countries to help bridge the digital divide. </a:t>
            </a:r>
          </a:p>
          <a:p>
            <a:r>
              <a:rPr lang="en-ZA" u="sng" dirty="0" smtClean="0"/>
              <a:t>One of the clauses reads:</a:t>
            </a:r>
          </a:p>
          <a:p>
            <a:pPr>
              <a:buNone/>
            </a:pPr>
            <a:r>
              <a:rPr lang="en-ZA" dirty="0" smtClean="0"/>
              <a:t>		The policies for the advancement of the Information 	Society must be underpinned by the development of 	human resources capable of responding to the 	demands of the information age. We are committed</a:t>
            </a:r>
            <a:r>
              <a:rPr lang="en-ZA" dirty="0"/>
              <a:t> </a:t>
            </a:r>
            <a:r>
              <a:rPr lang="en-ZA" dirty="0" smtClean="0"/>
              <a:t>to 	provide all our citizens with an opportunity to nurture 	IT literacy and skills through education, lifelong 	learning and training. We will continue to work toward 	this ambitious goal by getting schools, classrooms and 	libraries online. (Okinawa Charter on Global 	Information Society, 2000, No. 11)</a:t>
            </a:r>
            <a:endParaRPr lang="en-Z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2" name="Title 1"/>
          <p:cNvSpPr>
            <a:spLocks noGrp="1"/>
          </p:cNvSpPr>
          <p:nvPr>
            <p:ph type="title"/>
          </p:nvPr>
        </p:nvSpPr>
        <p:spPr/>
        <p:txBody>
          <a:bodyPr/>
          <a:lstStyle/>
          <a:p>
            <a:r>
              <a:rPr lang="en-ZA" b="1" dirty="0" smtClean="0">
                <a:solidFill>
                  <a:srgbClr val="FF0000"/>
                </a:solidFill>
                <a:effectLst>
                  <a:outerShdw blurRad="38100" dist="38100" dir="2700000" algn="tl">
                    <a:srgbClr val="000000">
                      <a:alpha val="43137"/>
                    </a:srgbClr>
                  </a:outerShdw>
                </a:effectLst>
              </a:rPr>
              <a:t>Major ICT initiatives</a:t>
            </a:r>
            <a:endParaRPr lang="en-ZA"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National Research and Technology Foresight</a:t>
            </a:r>
          </a:p>
          <a:p>
            <a:r>
              <a:rPr lang="en-GB" dirty="0" smtClean="0"/>
              <a:t>Information Technology National Qualifications Framework</a:t>
            </a:r>
          </a:p>
          <a:p>
            <a:r>
              <a:rPr lang="en-GB" dirty="0" smtClean="0"/>
              <a:t>Electronic Commerce Policy</a:t>
            </a:r>
            <a:r>
              <a:rPr lang="en-US" dirty="0" smtClean="0"/>
              <a:t> Process</a:t>
            </a:r>
          </a:p>
          <a:p>
            <a:r>
              <a:rPr lang="en-GB" dirty="0" smtClean="0"/>
              <a:t>SA Information Technology Industry Strategy</a:t>
            </a:r>
          </a:p>
          <a:p>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323528" y="404664"/>
            <a:ext cx="8820472" cy="6453336"/>
          </a:xfrm>
          <a:prstGeom prst="rect">
            <a:avLst/>
          </a:prstGeom>
          <a:solidFill>
            <a:schemeClr val="bg1"/>
          </a:solidFill>
          <a:ln w="9525">
            <a:noFill/>
            <a:miter lim="800000"/>
            <a:headEnd/>
            <a:tailEnd/>
          </a:ln>
        </p:spPr>
        <p:txBody>
          <a:bodyPr/>
          <a:lstStyle/>
          <a:p>
            <a:endParaRPr lang="en-ZA"/>
          </a:p>
        </p:txBody>
      </p:sp>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26632" name="Rectangle 8"/>
          <p:cNvSpPr>
            <a:spLocks noChangeArrowheads="1"/>
          </p:cNvSpPr>
          <p:nvPr/>
        </p:nvSpPr>
        <p:spPr bwMode="auto">
          <a:xfrm>
            <a:off x="557213" y="1022350"/>
            <a:ext cx="3979862" cy="2457450"/>
          </a:xfrm>
          <a:prstGeom prst="rect">
            <a:avLst/>
          </a:prstGeom>
          <a:solidFill>
            <a:srgbClr val="CC5106"/>
          </a:solidFill>
          <a:ln w="9525">
            <a:noFill/>
            <a:miter lim="800000"/>
            <a:headEnd/>
            <a:tailEnd/>
          </a:ln>
        </p:spPr>
        <p:txBody>
          <a:bodyPr/>
          <a:lstStyle/>
          <a:p>
            <a:endParaRPr lang="en-ZA"/>
          </a:p>
        </p:txBody>
      </p:sp>
      <p:sp>
        <p:nvSpPr>
          <p:cNvPr id="26633" name="Rectangle 9"/>
          <p:cNvSpPr>
            <a:spLocks noChangeArrowheads="1"/>
          </p:cNvSpPr>
          <p:nvPr/>
        </p:nvSpPr>
        <p:spPr bwMode="auto">
          <a:xfrm>
            <a:off x="4537075" y="1022350"/>
            <a:ext cx="3978275" cy="2457450"/>
          </a:xfrm>
          <a:prstGeom prst="rect">
            <a:avLst/>
          </a:prstGeom>
          <a:solidFill>
            <a:srgbClr val="E0A500"/>
          </a:solidFill>
          <a:ln w="9525">
            <a:noFill/>
            <a:miter lim="800000"/>
            <a:headEnd/>
            <a:tailEnd/>
          </a:ln>
        </p:spPr>
        <p:txBody>
          <a:bodyPr/>
          <a:lstStyle/>
          <a:p>
            <a:endParaRPr lang="en-ZA"/>
          </a:p>
        </p:txBody>
      </p:sp>
      <p:sp>
        <p:nvSpPr>
          <p:cNvPr id="26634" name="Rectangle 10"/>
          <p:cNvSpPr>
            <a:spLocks noChangeArrowheads="1"/>
          </p:cNvSpPr>
          <p:nvPr/>
        </p:nvSpPr>
        <p:spPr bwMode="auto">
          <a:xfrm>
            <a:off x="557213" y="3479800"/>
            <a:ext cx="3979862" cy="2298700"/>
          </a:xfrm>
          <a:prstGeom prst="rect">
            <a:avLst/>
          </a:prstGeom>
          <a:solidFill>
            <a:srgbClr val="6D8212"/>
          </a:solidFill>
          <a:ln w="9525">
            <a:noFill/>
            <a:miter lim="800000"/>
            <a:headEnd/>
            <a:tailEnd/>
          </a:ln>
        </p:spPr>
        <p:txBody>
          <a:bodyPr/>
          <a:lstStyle/>
          <a:p>
            <a:endParaRPr lang="en-ZA"/>
          </a:p>
        </p:txBody>
      </p:sp>
      <p:sp>
        <p:nvSpPr>
          <p:cNvPr id="26635" name="Rectangle 11"/>
          <p:cNvSpPr>
            <a:spLocks noChangeArrowheads="1"/>
          </p:cNvSpPr>
          <p:nvPr/>
        </p:nvSpPr>
        <p:spPr bwMode="auto">
          <a:xfrm>
            <a:off x="4537075" y="3479800"/>
            <a:ext cx="3978275" cy="2298700"/>
          </a:xfrm>
          <a:prstGeom prst="rect">
            <a:avLst/>
          </a:prstGeom>
          <a:solidFill>
            <a:srgbClr val="263582"/>
          </a:solidFill>
          <a:ln w="9525">
            <a:noFill/>
            <a:miter lim="800000"/>
            <a:headEnd/>
            <a:tailEnd/>
          </a:ln>
        </p:spPr>
        <p:txBody>
          <a:bodyPr/>
          <a:lstStyle/>
          <a:p>
            <a:endParaRPr lang="en-ZA"/>
          </a:p>
        </p:txBody>
      </p:sp>
      <p:sp>
        <p:nvSpPr>
          <p:cNvPr id="26636" name="Rectangle 12"/>
          <p:cNvSpPr>
            <a:spLocks noChangeArrowheads="1"/>
          </p:cNvSpPr>
          <p:nvPr/>
        </p:nvSpPr>
        <p:spPr bwMode="auto">
          <a:xfrm>
            <a:off x="715963" y="1655763"/>
            <a:ext cx="2332037" cy="860425"/>
          </a:xfrm>
          <a:prstGeom prst="rect">
            <a:avLst/>
          </a:prstGeom>
          <a:noFill/>
          <a:ln w="9525">
            <a:noFill/>
            <a:miter lim="800000"/>
            <a:headEnd/>
            <a:tailEnd/>
          </a:ln>
        </p:spPr>
        <p:txBody>
          <a:bodyPr/>
          <a:lstStyle/>
          <a:p>
            <a:endParaRPr lang="en-ZA"/>
          </a:p>
        </p:txBody>
      </p:sp>
      <p:sp>
        <p:nvSpPr>
          <p:cNvPr id="26638" name="Rectangle 14"/>
          <p:cNvSpPr>
            <a:spLocks noChangeArrowheads="1"/>
          </p:cNvSpPr>
          <p:nvPr/>
        </p:nvSpPr>
        <p:spPr bwMode="auto">
          <a:xfrm>
            <a:off x="885825" y="1700213"/>
            <a:ext cx="2133600"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Industry Structure</a:t>
            </a:r>
            <a:endParaRPr lang="en-GB" sz="1600" i="1">
              <a:solidFill>
                <a:srgbClr val="000000"/>
              </a:solidFill>
              <a:effectLst>
                <a:outerShdw blurRad="38100" dist="38100" dir="2700000" algn="tl">
                  <a:srgbClr val="FFFFFF"/>
                </a:outerShdw>
              </a:effectLst>
              <a:latin typeface="Arial" pitchFamily="34" charset="0"/>
            </a:endParaRPr>
          </a:p>
        </p:txBody>
      </p:sp>
      <p:sp>
        <p:nvSpPr>
          <p:cNvPr id="26640" name="Rectangle 16"/>
          <p:cNvSpPr>
            <a:spLocks noChangeArrowheads="1"/>
          </p:cNvSpPr>
          <p:nvPr/>
        </p:nvSpPr>
        <p:spPr bwMode="auto">
          <a:xfrm>
            <a:off x="838200" y="1981200"/>
            <a:ext cx="273526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Sustaining Environment</a:t>
            </a:r>
            <a:endParaRPr lang="en-GB" sz="1600" i="1">
              <a:solidFill>
                <a:srgbClr val="000000"/>
              </a:solidFill>
              <a:effectLst>
                <a:outerShdw blurRad="38100" dist="38100" dir="2700000" algn="tl">
                  <a:srgbClr val="FFFFFF"/>
                </a:outerShdw>
              </a:effectLst>
              <a:latin typeface="Arial" pitchFamily="34" charset="0"/>
            </a:endParaRPr>
          </a:p>
        </p:txBody>
      </p:sp>
      <p:sp>
        <p:nvSpPr>
          <p:cNvPr id="26642" name="Rectangle 18"/>
          <p:cNvSpPr>
            <a:spLocks noChangeArrowheads="1"/>
          </p:cNvSpPr>
          <p:nvPr/>
        </p:nvSpPr>
        <p:spPr bwMode="auto">
          <a:xfrm>
            <a:off x="838200" y="2286000"/>
            <a:ext cx="268446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Global Competitiveness</a:t>
            </a:r>
            <a:endParaRPr lang="en-GB" sz="1600" i="1">
              <a:solidFill>
                <a:srgbClr val="000000"/>
              </a:solidFill>
              <a:effectLst>
                <a:outerShdw blurRad="38100" dist="38100" dir="2700000" algn="tl">
                  <a:srgbClr val="FFFFFF"/>
                </a:outerShdw>
              </a:effectLst>
              <a:latin typeface="Arial" pitchFamily="34" charset="0"/>
            </a:endParaRPr>
          </a:p>
        </p:txBody>
      </p:sp>
      <p:sp>
        <p:nvSpPr>
          <p:cNvPr id="26643" name="Rectangle 19"/>
          <p:cNvSpPr>
            <a:spLocks noChangeArrowheads="1"/>
          </p:cNvSpPr>
          <p:nvPr/>
        </p:nvSpPr>
        <p:spPr bwMode="auto">
          <a:xfrm>
            <a:off x="6407150" y="1655763"/>
            <a:ext cx="2089150" cy="860425"/>
          </a:xfrm>
          <a:prstGeom prst="rect">
            <a:avLst/>
          </a:prstGeom>
          <a:noFill/>
          <a:ln w="9525">
            <a:noFill/>
            <a:miter lim="800000"/>
            <a:headEnd/>
            <a:tailEnd/>
          </a:ln>
        </p:spPr>
        <p:txBody>
          <a:bodyPr/>
          <a:lstStyle/>
          <a:p>
            <a:endParaRPr lang="en-ZA"/>
          </a:p>
        </p:txBody>
      </p:sp>
      <p:sp>
        <p:nvSpPr>
          <p:cNvPr id="26645" name="Rectangle 21"/>
          <p:cNvSpPr>
            <a:spLocks noChangeArrowheads="1"/>
          </p:cNvSpPr>
          <p:nvPr/>
        </p:nvSpPr>
        <p:spPr bwMode="auto">
          <a:xfrm>
            <a:off x="4724400" y="1676400"/>
            <a:ext cx="163036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221824"/>
                </a:solidFill>
                <a:latin typeface="Verdana" pitchFamily="34" charset="0"/>
              </a:rPr>
              <a:t>Infrastructure</a:t>
            </a:r>
            <a:endParaRPr lang="en-GB" sz="1600" i="1">
              <a:solidFill>
                <a:srgbClr val="000000"/>
              </a:solidFill>
              <a:effectLst>
                <a:outerShdw blurRad="38100" dist="38100" dir="2700000" algn="tl">
                  <a:srgbClr val="FFFFFF"/>
                </a:outerShdw>
              </a:effectLst>
              <a:latin typeface="Arial" pitchFamily="34" charset="0"/>
            </a:endParaRPr>
          </a:p>
        </p:txBody>
      </p:sp>
      <p:sp>
        <p:nvSpPr>
          <p:cNvPr id="26646" name="Rectangle 22"/>
          <p:cNvSpPr>
            <a:spLocks noChangeArrowheads="1"/>
          </p:cNvSpPr>
          <p:nvPr/>
        </p:nvSpPr>
        <p:spPr bwMode="auto">
          <a:xfrm>
            <a:off x="6454775" y="1908175"/>
            <a:ext cx="147638" cy="196850"/>
          </a:xfrm>
          <a:prstGeom prst="rect">
            <a:avLst/>
          </a:prstGeom>
          <a:noFill/>
          <a:ln w="9525">
            <a:noFill/>
            <a:miter lim="800000"/>
            <a:headEnd/>
            <a:tailEnd/>
          </a:ln>
        </p:spPr>
        <p:txBody>
          <a:bodyPr wrap="none" lIns="0" tIns="0" rIns="0" bIns="0">
            <a:spAutoFit/>
          </a:bodyPr>
          <a:lstStyle/>
          <a:p>
            <a:pPr algn="l" eaLnBrk="0" hangingPunct="0"/>
            <a:r>
              <a:rPr lang="en-GB" sz="1000">
                <a:solidFill>
                  <a:srgbClr val="221824"/>
                </a:solidFill>
                <a:latin typeface="Verdana" pitchFamily="34" charset="0"/>
              </a:rPr>
              <a:t>•</a:t>
            </a:r>
            <a:endParaRPr lang="en-GB" sz="2400" i="1">
              <a:solidFill>
                <a:srgbClr val="000000"/>
              </a:solidFill>
              <a:effectLst>
                <a:outerShdw blurRad="38100" dist="38100" dir="2700000" algn="tl">
                  <a:srgbClr val="FFFFFF"/>
                </a:outerShdw>
              </a:effectLst>
              <a:latin typeface="Arial" pitchFamily="34" charset="0"/>
            </a:endParaRPr>
          </a:p>
        </p:txBody>
      </p:sp>
      <p:sp>
        <p:nvSpPr>
          <p:cNvPr id="26647" name="Rectangle 23"/>
          <p:cNvSpPr>
            <a:spLocks noChangeArrowheads="1"/>
          </p:cNvSpPr>
          <p:nvPr/>
        </p:nvSpPr>
        <p:spPr bwMode="auto">
          <a:xfrm>
            <a:off x="4724400" y="1981200"/>
            <a:ext cx="2439988"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221824"/>
                </a:solidFill>
                <a:latin typeface="Verdana" pitchFamily="34" charset="0"/>
              </a:rPr>
              <a:t>Applications/Content</a:t>
            </a:r>
            <a:endParaRPr lang="en-GB" sz="1600" i="1">
              <a:solidFill>
                <a:srgbClr val="000000"/>
              </a:solidFill>
              <a:effectLst>
                <a:outerShdw blurRad="38100" dist="38100" dir="2700000" algn="tl">
                  <a:srgbClr val="FFFFFF"/>
                </a:outerShdw>
              </a:effectLst>
              <a:latin typeface="Arial" pitchFamily="34" charset="0"/>
            </a:endParaRPr>
          </a:p>
        </p:txBody>
      </p:sp>
      <p:sp>
        <p:nvSpPr>
          <p:cNvPr id="26649" name="Rectangle 25"/>
          <p:cNvSpPr>
            <a:spLocks noChangeArrowheads="1"/>
          </p:cNvSpPr>
          <p:nvPr/>
        </p:nvSpPr>
        <p:spPr bwMode="auto">
          <a:xfrm>
            <a:off x="4724400" y="2286000"/>
            <a:ext cx="793750"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221824"/>
                </a:solidFill>
                <a:latin typeface="Verdana" pitchFamily="34" charset="0"/>
              </a:rPr>
              <a:t>Market</a:t>
            </a:r>
            <a:endParaRPr lang="en-GB" sz="1600" i="1">
              <a:solidFill>
                <a:srgbClr val="000000"/>
              </a:solidFill>
              <a:effectLst>
                <a:outerShdw blurRad="38100" dist="38100" dir="2700000" algn="tl">
                  <a:srgbClr val="FFFFFF"/>
                </a:outerShdw>
              </a:effectLst>
              <a:latin typeface="Arial" pitchFamily="34" charset="0"/>
            </a:endParaRPr>
          </a:p>
        </p:txBody>
      </p:sp>
      <p:sp>
        <p:nvSpPr>
          <p:cNvPr id="26650" name="Rectangle 26"/>
          <p:cNvSpPr>
            <a:spLocks noChangeArrowheads="1"/>
          </p:cNvSpPr>
          <p:nvPr/>
        </p:nvSpPr>
        <p:spPr bwMode="auto">
          <a:xfrm>
            <a:off x="715963" y="4271963"/>
            <a:ext cx="2465387" cy="715962"/>
          </a:xfrm>
          <a:prstGeom prst="rect">
            <a:avLst/>
          </a:prstGeom>
          <a:noFill/>
          <a:ln w="9525">
            <a:noFill/>
            <a:miter lim="800000"/>
            <a:headEnd/>
            <a:tailEnd/>
          </a:ln>
        </p:spPr>
        <p:txBody>
          <a:bodyPr/>
          <a:lstStyle/>
          <a:p>
            <a:endParaRPr lang="en-ZA"/>
          </a:p>
        </p:txBody>
      </p:sp>
      <p:sp>
        <p:nvSpPr>
          <p:cNvPr id="26652" name="Rectangle 28"/>
          <p:cNvSpPr>
            <a:spLocks noChangeArrowheads="1"/>
          </p:cNvSpPr>
          <p:nvPr/>
        </p:nvSpPr>
        <p:spPr bwMode="auto">
          <a:xfrm>
            <a:off x="762000" y="3733800"/>
            <a:ext cx="2873375"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Research &amp; Development</a:t>
            </a:r>
            <a:endParaRPr lang="en-GB" sz="1600" i="1">
              <a:solidFill>
                <a:srgbClr val="000000"/>
              </a:solidFill>
              <a:effectLst>
                <a:outerShdw blurRad="38100" dist="38100" dir="2700000" algn="tl">
                  <a:srgbClr val="FFFFFF"/>
                </a:outerShdw>
              </a:effectLst>
              <a:latin typeface="Arial" pitchFamily="34" charset="0"/>
            </a:endParaRPr>
          </a:p>
        </p:txBody>
      </p:sp>
      <p:sp>
        <p:nvSpPr>
          <p:cNvPr id="26654" name="Rectangle 30"/>
          <p:cNvSpPr>
            <a:spLocks noChangeArrowheads="1"/>
          </p:cNvSpPr>
          <p:nvPr/>
        </p:nvSpPr>
        <p:spPr bwMode="auto">
          <a:xfrm>
            <a:off x="762000" y="4114800"/>
            <a:ext cx="2382838"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Intellectual Property</a:t>
            </a:r>
            <a:endParaRPr lang="en-GB" sz="1600" i="1">
              <a:solidFill>
                <a:srgbClr val="000000"/>
              </a:solidFill>
              <a:effectLst>
                <a:outerShdw blurRad="38100" dist="38100" dir="2700000" algn="tl">
                  <a:srgbClr val="FFFFFF"/>
                </a:outerShdw>
              </a:effectLst>
              <a:latin typeface="Arial" pitchFamily="34" charset="0"/>
            </a:endParaRPr>
          </a:p>
        </p:txBody>
      </p:sp>
      <p:sp>
        <p:nvSpPr>
          <p:cNvPr id="26656" name="Rectangle 32"/>
          <p:cNvSpPr>
            <a:spLocks noChangeArrowheads="1"/>
          </p:cNvSpPr>
          <p:nvPr/>
        </p:nvSpPr>
        <p:spPr bwMode="auto">
          <a:xfrm>
            <a:off x="762000" y="4495800"/>
            <a:ext cx="2298700"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Knowledge Transfer</a:t>
            </a:r>
            <a:endParaRPr lang="en-GB" sz="1600" i="1">
              <a:solidFill>
                <a:srgbClr val="000000"/>
              </a:solidFill>
              <a:effectLst>
                <a:outerShdw blurRad="38100" dist="38100" dir="2700000" algn="tl">
                  <a:srgbClr val="FFFFFF"/>
                </a:outerShdw>
              </a:effectLst>
              <a:latin typeface="Arial" pitchFamily="34" charset="0"/>
            </a:endParaRPr>
          </a:p>
        </p:txBody>
      </p:sp>
      <p:sp>
        <p:nvSpPr>
          <p:cNvPr id="26657" name="Rectangle 33"/>
          <p:cNvSpPr>
            <a:spLocks noChangeArrowheads="1"/>
          </p:cNvSpPr>
          <p:nvPr/>
        </p:nvSpPr>
        <p:spPr bwMode="auto">
          <a:xfrm>
            <a:off x="6407150" y="4271963"/>
            <a:ext cx="2109788" cy="1116012"/>
          </a:xfrm>
          <a:prstGeom prst="rect">
            <a:avLst/>
          </a:prstGeom>
          <a:noFill/>
          <a:ln w="9525">
            <a:noFill/>
            <a:miter lim="800000"/>
            <a:headEnd/>
            <a:tailEnd/>
          </a:ln>
        </p:spPr>
        <p:txBody>
          <a:bodyPr/>
          <a:lstStyle/>
          <a:p>
            <a:endParaRPr lang="en-ZA"/>
          </a:p>
        </p:txBody>
      </p:sp>
      <p:sp>
        <p:nvSpPr>
          <p:cNvPr id="26659" name="Rectangle 35"/>
          <p:cNvSpPr>
            <a:spLocks noChangeArrowheads="1"/>
          </p:cNvSpPr>
          <p:nvPr/>
        </p:nvSpPr>
        <p:spPr bwMode="auto">
          <a:xfrm>
            <a:off x="4724400" y="3657600"/>
            <a:ext cx="2749550"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Employment/Workforce</a:t>
            </a:r>
            <a:endParaRPr lang="en-GB" sz="1600" i="1">
              <a:solidFill>
                <a:srgbClr val="000000"/>
              </a:solidFill>
              <a:effectLst>
                <a:outerShdw blurRad="38100" dist="38100" dir="2700000" algn="tl">
                  <a:srgbClr val="FFFFFF"/>
                </a:outerShdw>
              </a:effectLst>
              <a:latin typeface="Arial" pitchFamily="34" charset="0"/>
            </a:endParaRPr>
          </a:p>
        </p:txBody>
      </p:sp>
      <p:sp>
        <p:nvSpPr>
          <p:cNvPr id="26661" name="Rectangle 37"/>
          <p:cNvSpPr>
            <a:spLocks noChangeArrowheads="1"/>
          </p:cNvSpPr>
          <p:nvPr/>
        </p:nvSpPr>
        <p:spPr bwMode="auto">
          <a:xfrm>
            <a:off x="4724400" y="3962400"/>
            <a:ext cx="161766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Labour Issues</a:t>
            </a:r>
            <a:endParaRPr lang="en-GB" sz="1600" i="1">
              <a:solidFill>
                <a:srgbClr val="000000"/>
              </a:solidFill>
              <a:effectLst>
                <a:outerShdw blurRad="38100" dist="38100" dir="2700000" algn="tl">
                  <a:srgbClr val="FFFFFF"/>
                </a:outerShdw>
              </a:effectLst>
              <a:latin typeface="Arial" pitchFamily="34" charset="0"/>
            </a:endParaRPr>
          </a:p>
        </p:txBody>
      </p:sp>
      <p:sp>
        <p:nvSpPr>
          <p:cNvPr id="26663" name="Rectangle 39"/>
          <p:cNvSpPr>
            <a:spLocks noChangeArrowheads="1"/>
          </p:cNvSpPr>
          <p:nvPr/>
        </p:nvSpPr>
        <p:spPr bwMode="auto">
          <a:xfrm>
            <a:off x="4724400" y="4267200"/>
            <a:ext cx="221456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Education/Training</a:t>
            </a:r>
            <a:endParaRPr lang="en-GB" sz="1600" i="1">
              <a:solidFill>
                <a:srgbClr val="000000"/>
              </a:solidFill>
              <a:effectLst>
                <a:outerShdw blurRad="38100" dist="38100" dir="2700000" algn="tl">
                  <a:srgbClr val="FFFFFF"/>
                </a:outerShdw>
              </a:effectLst>
              <a:latin typeface="Arial" pitchFamily="34" charset="0"/>
            </a:endParaRPr>
          </a:p>
        </p:txBody>
      </p:sp>
      <p:sp>
        <p:nvSpPr>
          <p:cNvPr id="26665" name="Rectangle 41"/>
          <p:cNvSpPr>
            <a:spLocks noChangeArrowheads="1"/>
          </p:cNvSpPr>
          <p:nvPr/>
        </p:nvSpPr>
        <p:spPr bwMode="auto">
          <a:xfrm>
            <a:off x="4724400" y="4572000"/>
            <a:ext cx="1382713" cy="244475"/>
          </a:xfrm>
          <a:prstGeom prst="rect">
            <a:avLst/>
          </a:prstGeom>
          <a:noFill/>
          <a:ln w="9525">
            <a:noFill/>
            <a:miter lim="800000"/>
            <a:headEnd/>
            <a:tailEnd/>
          </a:ln>
        </p:spPr>
        <p:txBody>
          <a:bodyPr wrap="none" lIns="0" tIns="0" rIns="0" bIns="0">
            <a:spAutoFit/>
          </a:bodyPr>
          <a:lstStyle/>
          <a:p>
            <a:pPr algn="l" eaLnBrk="0" hangingPunct="0"/>
            <a:r>
              <a:rPr lang="en-GB" sz="1600" b="1">
                <a:solidFill>
                  <a:srgbClr val="FFFFFF"/>
                </a:solidFill>
                <a:latin typeface="Verdana" pitchFamily="34" charset="0"/>
              </a:rPr>
              <a:t>ICT Literacy</a:t>
            </a:r>
            <a:endParaRPr lang="en-GB" sz="1600" i="1">
              <a:solidFill>
                <a:srgbClr val="000000"/>
              </a:solidFill>
              <a:effectLst>
                <a:outerShdw blurRad="38100" dist="38100" dir="2700000" algn="tl">
                  <a:srgbClr val="FFFFFF"/>
                </a:outerShdw>
              </a:effectLst>
              <a:latin typeface="Arial" pitchFamily="34" charset="0"/>
            </a:endParaRPr>
          </a:p>
        </p:txBody>
      </p:sp>
      <p:sp>
        <p:nvSpPr>
          <p:cNvPr id="26666" name="Rectangle 42"/>
          <p:cNvSpPr>
            <a:spLocks noChangeArrowheads="1"/>
          </p:cNvSpPr>
          <p:nvPr/>
        </p:nvSpPr>
        <p:spPr bwMode="auto">
          <a:xfrm>
            <a:off x="2238375" y="530225"/>
            <a:ext cx="4592638" cy="350838"/>
          </a:xfrm>
          <a:prstGeom prst="rect">
            <a:avLst/>
          </a:prstGeom>
          <a:noFill/>
          <a:ln w="9525">
            <a:noFill/>
            <a:miter lim="800000"/>
            <a:headEnd/>
            <a:tailEnd/>
          </a:ln>
        </p:spPr>
        <p:txBody>
          <a:bodyPr/>
          <a:lstStyle/>
          <a:p>
            <a:endParaRPr lang="en-ZA"/>
          </a:p>
        </p:txBody>
      </p:sp>
      <p:sp>
        <p:nvSpPr>
          <p:cNvPr id="26667" name="Rectangle 43"/>
          <p:cNvSpPr>
            <a:spLocks noChangeArrowheads="1"/>
          </p:cNvSpPr>
          <p:nvPr/>
        </p:nvSpPr>
        <p:spPr bwMode="auto">
          <a:xfrm>
            <a:off x="251520" y="457200"/>
            <a:ext cx="9371595" cy="307777"/>
          </a:xfrm>
          <a:prstGeom prst="rect">
            <a:avLst/>
          </a:prstGeom>
          <a:noFill/>
          <a:ln w="9525">
            <a:noFill/>
            <a:miter lim="800000"/>
            <a:headEnd/>
            <a:tailEnd/>
          </a:ln>
        </p:spPr>
        <p:txBody>
          <a:bodyPr wrap="square" lIns="0" tIns="0" rIns="0" bIns="0">
            <a:spAutoFit/>
          </a:bodyPr>
          <a:lstStyle/>
          <a:p>
            <a:pPr eaLnBrk="0" hangingPunct="0"/>
            <a:r>
              <a:rPr lang="en-GB" sz="2000" b="1" dirty="0">
                <a:effectLst>
                  <a:outerShdw blurRad="38100" dist="38100" dir="2700000" algn="tl">
                    <a:srgbClr val="000000">
                      <a:alpha val="43137"/>
                    </a:srgbClr>
                  </a:outerShdw>
                </a:effectLst>
                <a:latin typeface="Verdana" pitchFamily="34" charset="0"/>
              </a:rPr>
              <a:t>Strategy </a:t>
            </a:r>
            <a:r>
              <a:rPr lang="en-GB" sz="2000" b="1" dirty="0" smtClean="0">
                <a:effectLst>
                  <a:outerShdw blurRad="38100" dist="38100" dir="2700000" algn="tl">
                    <a:srgbClr val="000000">
                      <a:alpha val="43137"/>
                    </a:srgbClr>
                  </a:outerShdw>
                </a:effectLst>
                <a:latin typeface="Verdana" pitchFamily="34" charset="0"/>
              </a:rPr>
              <a:t>Development Strategy Development Framework</a:t>
            </a:r>
            <a:endParaRPr lang="en-GB" sz="2000" b="1" i="1" dirty="0" smtClean="0">
              <a:effectLst>
                <a:outerShdw blurRad="38100" dist="38100" dir="2700000" algn="tl">
                  <a:srgbClr val="000000">
                    <a:alpha val="43137"/>
                  </a:srgbClr>
                </a:outerShdw>
              </a:effectLst>
              <a:latin typeface="Arial" pitchFamily="34" charset="0"/>
            </a:endParaRPr>
          </a:p>
        </p:txBody>
      </p:sp>
      <p:sp>
        <p:nvSpPr>
          <p:cNvPr id="26668" name="Rectangle 44"/>
          <p:cNvSpPr>
            <a:spLocks noChangeArrowheads="1"/>
          </p:cNvSpPr>
          <p:nvPr/>
        </p:nvSpPr>
        <p:spPr bwMode="auto">
          <a:xfrm>
            <a:off x="715963" y="1179513"/>
            <a:ext cx="3660775" cy="317500"/>
          </a:xfrm>
          <a:prstGeom prst="rect">
            <a:avLst/>
          </a:prstGeom>
          <a:solidFill>
            <a:srgbClr val="FCB78C"/>
          </a:solidFill>
          <a:ln w="9525">
            <a:noFill/>
            <a:miter lim="800000"/>
            <a:headEnd/>
            <a:tailEnd/>
          </a:ln>
        </p:spPr>
        <p:txBody>
          <a:bodyPr/>
          <a:lstStyle/>
          <a:p>
            <a:endParaRPr lang="en-ZA"/>
          </a:p>
        </p:txBody>
      </p:sp>
      <p:sp>
        <p:nvSpPr>
          <p:cNvPr id="26669" name="Rectangle 45"/>
          <p:cNvSpPr>
            <a:spLocks noChangeArrowheads="1"/>
          </p:cNvSpPr>
          <p:nvPr/>
        </p:nvSpPr>
        <p:spPr bwMode="auto">
          <a:xfrm>
            <a:off x="762000" y="1219200"/>
            <a:ext cx="1349375" cy="274638"/>
          </a:xfrm>
          <a:prstGeom prst="rect">
            <a:avLst/>
          </a:prstGeom>
          <a:noFill/>
          <a:ln w="9525">
            <a:noFill/>
            <a:miter lim="800000"/>
            <a:headEnd/>
            <a:tailEnd/>
          </a:ln>
        </p:spPr>
        <p:txBody>
          <a:bodyPr wrap="none" lIns="0" tIns="0" rIns="0" bIns="0">
            <a:spAutoFit/>
          </a:bodyPr>
          <a:lstStyle/>
          <a:p>
            <a:pPr algn="l" eaLnBrk="0" hangingPunct="0"/>
            <a:r>
              <a:rPr lang="en-GB" sz="1800" b="1">
                <a:solidFill>
                  <a:srgbClr val="000000"/>
                </a:solidFill>
                <a:latin typeface="Verdana" pitchFamily="34" charset="0"/>
              </a:rPr>
              <a:t>ICT Sector</a:t>
            </a:r>
            <a:endParaRPr lang="en-GB" sz="1800" i="1">
              <a:solidFill>
                <a:srgbClr val="000000"/>
              </a:solidFill>
              <a:effectLst>
                <a:outerShdw blurRad="38100" dist="38100" dir="2700000" algn="tl">
                  <a:srgbClr val="FFFFFF"/>
                </a:outerShdw>
              </a:effectLst>
              <a:latin typeface="Arial" pitchFamily="34" charset="0"/>
            </a:endParaRPr>
          </a:p>
        </p:txBody>
      </p:sp>
      <p:sp>
        <p:nvSpPr>
          <p:cNvPr id="26670" name="Rectangle 46"/>
          <p:cNvSpPr>
            <a:spLocks noChangeArrowheads="1"/>
          </p:cNvSpPr>
          <p:nvPr/>
        </p:nvSpPr>
        <p:spPr bwMode="auto">
          <a:xfrm>
            <a:off x="4695825" y="1179513"/>
            <a:ext cx="3660775" cy="317500"/>
          </a:xfrm>
          <a:prstGeom prst="rect">
            <a:avLst/>
          </a:prstGeom>
          <a:solidFill>
            <a:srgbClr val="ECCE7A"/>
          </a:solidFill>
          <a:ln w="9525">
            <a:noFill/>
            <a:miter lim="800000"/>
            <a:headEnd/>
            <a:tailEnd/>
          </a:ln>
        </p:spPr>
        <p:txBody>
          <a:bodyPr/>
          <a:lstStyle/>
          <a:p>
            <a:endParaRPr lang="en-ZA"/>
          </a:p>
        </p:txBody>
      </p:sp>
      <p:sp>
        <p:nvSpPr>
          <p:cNvPr id="26671" name="Rectangle 47"/>
          <p:cNvSpPr>
            <a:spLocks noChangeArrowheads="1"/>
          </p:cNvSpPr>
          <p:nvPr/>
        </p:nvSpPr>
        <p:spPr bwMode="auto">
          <a:xfrm>
            <a:off x="4800600" y="1219200"/>
            <a:ext cx="1309688" cy="274638"/>
          </a:xfrm>
          <a:prstGeom prst="rect">
            <a:avLst/>
          </a:prstGeom>
          <a:noFill/>
          <a:ln w="9525">
            <a:noFill/>
            <a:miter lim="800000"/>
            <a:headEnd/>
            <a:tailEnd/>
          </a:ln>
        </p:spPr>
        <p:txBody>
          <a:bodyPr wrap="none" lIns="0" tIns="0" rIns="0" bIns="0">
            <a:spAutoFit/>
          </a:bodyPr>
          <a:lstStyle/>
          <a:p>
            <a:pPr algn="l" eaLnBrk="0" hangingPunct="0"/>
            <a:r>
              <a:rPr lang="en-GB" sz="1800" b="1">
                <a:solidFill>
                  <a:srgbClr val="000000"/>
                </a:solidFill>
                <a:latin typeface="Verdana" pitchFamily="34" charset="0"/>
              </a:rPr>
              <a:t>ICT Usage</a:t>
            </a:r>
            <a:endParaRPr lang="en-GB" sz="1800" i="1">
              <a:solidFill>
                <a:srgbClr val="000000"/>
              </a:solidFill>
              <a:effectLst>
                <a:outerShdw blurRad="38100" dist="38100" dir="2700000" algn="tl">
                  <a:srgbClr val="FFFFFF"/>
                </a:outerShdw>
              </a:effectLst>
              <a:latin typeface="Arial" pitchFamily="34" charset="0"/>
            </a:endParaRPr>
          </a:p>
        </p:txBody>
      </p:sp>
      <p:sp>
        <p:nvSpPr>
          <p:cNvPr id="26672" name="Rectangle 48"/>
          <p:cNvSpPr>
            <a:spLocks noChangeArrowheads="1"/>
          </p:cNvSpPr>
          <p:nvPr/>
        </p:nvSpPr>
        <p:spPr bwMode="auto">
          <a:xfrm>
            <a:off x="715963" y="5302250"/>
            <a:ext cx="3660775" cy="317500"/>
          </a:xfrm>
          <a:prstGeom prst="rect">
            <a:avLst/>
          </a:prstGeom>
          <a:solidFill>
            <a:srgbClr val="D2E290"/>
          </a:solidFill>
          <a:ln w="9525">
            <a:noFill/>
            <a:miter lim="800000"/>
            <a:headEnd/>
            <a:tailEnd/>
          </a:ln>
        </p:spPr>
        <p:txBody>
          <a:bodyPr/>
          <a:lstStyle/>
          <a:p>
            <a:endParaRPr lang="en-ZA"/>
          </a:p>
        </p:txBody>
      </p:sp>
      <p:sp>
        <p:nvSpPr>
          <p:cNvPr id="26673" name="Rectangle 49"/>
          <p:cNvSpPr>
            <a:spLocks noChangeArrowheads="1"/>
          </p:cNvSpPr>
          <p:nvPr/>
        </p:nvSpPr>
        <p:spPr bwMode="auto">
          <a:xfrm>
            <a:off x="762000" y="5334000"/>
            <a:ext cx="1414463" cy="274638"/>
          </a:xfrm>
          <a:prstGeom prst="rect">
            <a:avLst/>
          </a:prstGeom>
          <a:noFill/>
          <a:ln w="9525">
            <a:noFill/>
            <a:miter lim="800000"/>
            <a:headEnd/>
            <a:tailEnd/>
          </a:ln>
        </p:spPr>
        <p:txBody>
          <a:bodyPr wrap="none" lIns="0" tIns="0" rIns="0" bIns="0">
            <a:spAutoFit/>
          </a:bodyPr>
          <a:lstStyle/>
          <a:p>
            <a:pPr algn="l" eaLnBrk="0" hangingPunct="0"/>
            <a:r>
              <a:rPr lang="en-GB" sz="1800" b="1">
                <a:solidFill>
                  <a:srgbClr val="000000"/>
                </a:solidFill>
                <a:latin typeface="Verdana" pitchFamily="34" charset="0"/>
              </a:rPr>
              <a:t>Innovation</a:t>
            </a:r>
            <a:endParaRPr lang="en-GB" sz="1800" i="1">
              <a:solidFill>
                <a:srgbClr val="000000"/>
              </a:solidFill>
              <a:effectLst>
                <a:outerShdw blurRad="38100" dist="38100" dir="2700000" algn="tl">
                  <a:srgbClr val="FFFFFF"/>
                </a:outerShdw>
              </a:effectLst>
              <a:latin typeface="Arial" pitchFamily="34" charset="0"/>
            </a:endParaRPr>
          </a:p>
        </p:txBody>
      </p:sp>
      <p:sp>
        <p:nvSpPr>
          <p:cNvPr id="26674" name="Rectangle 50"/>
          <p:cNvSpPr>
            <a:spLocks noChangeArrowheads="1"/>
          </p:cNvSpPr>
          <p:nvPr/>
        </p:nvSpPr>
        <p:spPr bwMode="auto">
          <a:xfrm>
            <a:off x="4695825" y="5302250"/>
            <a:ext cx="3660775" cy="317500"/>
          </a:xfrm>
          <a:prstGeom prst="rect">
            <a:avLst/>
          </a:prstGeom>
          <a:solidFill>
            <a:srgbClr val="9DA9E3"/>
          </a:solidFill>
          <a:ln w="9525">
            <a:noFill/>
            <a:miter lim="800000"/>
            <a:headEnd/>
            <a:tailEnd/>
          </a:ln>
        </p:spPr>
        <p:txBody>
          <a:bodyPr/>
          <a:lstStyle/>
          <a:p>
            <a:endParaRPr lang="en-ZA"/>
          </a:p>
        </p:txBody>
      </p:sp>
      <p:sp>
        <p:nvSpPr>
          <p:cNvPr id="26675" name="Rectangle 51"/>
          <p:cNvSpPr>
            <a:spLocks noChangeArrowheads="1"/>
          </p:cNvSpPr>
          <p:nvPr/>
        </p:nvSpPr>
        <p:spPr bwMode="auto">
          <a:xfrm>
            <a:off x="4724400" y="5334000"/>
            <a:ext cx="2314575" cy="274638"/>
          </a:xfrm>
          <a:prstGeom prst="rect">
            <a:avLst/>
          </a:prstGeom>
          <a:noFill/>
          <a:ln w="9525">
            <a:noFill/>
            <a:miter lim="800000"/>
            <a:headEnd/>
            <a:tailEnd/>
          </a:ln>
        </p:spPr>
        <p:txBody>
          <a:bodyPr wrap="none" lIns="0" tIns="0" rIns="0" bIns="0">
            <a:spAutoFit/>
          </a:bodyPr>
          <a:lstStyle/>
          <a:p>
            <a:pPr algn="l" eaLnBrk="0" hangingPunct="0"/>
            <a:r>
              <a:rPr lang="en-GB" sz="1800" b="1">
                <a:solidFill>
                  <a:srgbClr val="000000"/>
                </a:solidFill>
                <a:latin typeface="Verdana" pitchFamily="34" charset="0"/>
              </a:rPr>
              <a:t>Human Resources</a:t>
            </a:r>
            <a:endParaRPr lang="en-GB" sz="1800" i="1">
              <a:solidFill>
                <a:srgbClr val="000000"/>
              </a:solidFill>
              <a:effectLst>
                <a:outerShdw blurRad="38100" dist="38100" dir="2700000" algn="tl">
                  <a:srgbClr val="FFFFFF"/>
                </a:outerShdw>
              </a:effectLst>
              <a:latin typeface="Arial" pitchFamily="34"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 y="0"/>
            <a:ext cx="9144519" cy="6858000"/>
          </a:xfrm>
          <a:prstGeom prst="rect">
            <a:avLst/>
          </a:prstGeom>
        </p:spPr>
      </p:pic>
      <p:sp>
        <p:nvSpPr>
          <p:cNvPr id="2" name="Title 1"/>
          <p:cNvSpPr>
            <a:spLocks noGrp="1"/>
          </p:cNvSpPr>
          <p:nvPr>
            <p:ph type="title"/>
          </p:nvPr>
        </p:nvSpPr>
        <p:spPr/>
        <p:txBody>
          <a:bodyPr>
            <a:normAutofit/>
          </a:bodyPr>
          <a:lstStyle/>
          <a:p>
            <a:r>
              <a:rPr lang="en-ZA" b="1" dirty="0" smtClean="0">
                <a:effectLst>
                  <a:outerShdw blurRad="38100" dist="38100" dir="2700000" algn="tl">
                    <a:srgbClr val="000000">
                      <a:alpha val="43137"/>
                    </a:srgbClr>
                  </a:outerShdw>
                </a:effectLst>
              </a:rPr>
              <a:t>Information Literacy</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ZA" b="1" dirty="0" smtClean="0">
                <a:effectLst>
                  <a:outerShdw blurRad="38100" dist="38100" dir="2700000" algn="tl">
                    <a:srgbClr val="000000">
                      <a:alpha val="43137"/>
                    </a:srgbClr>
                  </a:outerShdw>
                </a:effectLst>
              </a:rPr>
              <a:t>Multi-</a:t>
            </a:r>
            <a:r>
              <a:rPr lang="en-ZA" b="1" dirty="0" err="1" smtClean="0">
                <a:effectLst>
                  <a:outerShdw blurRad="38100" dist="38100" dir="2700000" algn="tl">
                    <a:srgbClr val="000000">
                      <a:alpha val="43137"/>
                    </a:srgbClr>
                  </a:outerShdw>
                </a:effectLst>
              </a:rPr>
              <a:t>literacies</a:t>
            </a:r>
            <a:r>
              <a:rPr lang="en-ZA" dirty="0" smtClean="0"/>
              <a:t> is suggested as a useful approach to conceptualizing information</a:t>
            </a:r>
            <a:br>
              <a:rPr lang="en-ZA" dirty="0" smtClean="0"/>
            </a:br>
            <a:r>
              <a:rPr lang="en-ZA" dirty="0" smtClean="0"/>
              <a:t>literacy as central to student learning.</a:t>
            </a:r>
          </a:p>
          <a:p>
            <a:pPr>
              <a:buNone/>
            </a:pPr>
            <a:r>
              <a:rPr lang="en-ZA" u="sng" dirty="0" smtClean="0"/>
              <a:t>Information literate person is one who can:</a:t>
            </a:r>
          </a:p>
          <a:p>
            <a:pPr>
              <a:buNone/>
            </a:pPr>
            <a:r>
              <a:rPr lang="en-ZA" dirty="0" smtClean="0"/>
              <a:t>•Recognize the need for information;</a:t>
            </a:r>
          </a:p>
          <a:p>
            <a:pPr>
              <a:buNone/>
            </a:pPr>
            <a:r>
              <a:rPr lang="en-ZA" dirty="0" smtClean="0"/>
              <a:t>• Access information efficiently and effectively;</a:t>
            </a:r>
          </a:p>
          <a:p>
            <a:pPr>
              <a:buNone/>
            </a:pPr>
            <a:r>
              <a:rPr lang="en-ZA" dirty="0" smtClean="0"/>
              <a:t>• Evaluate information and its sources critically;</a:t>
            </a:r>
          </a:p>
          <a:p>
            <a:pPr>
              <a:buNone/>
            </a:pPr>
            <a:r>
              <a:rPr lang="en-ZA" dirty="0" smtClean="0"/>
              <a:t>• Incorporate selected information into one’s knowledge base;</a:t>
            </a:r>
          </a:p>
          <a:p>
            <a:pPr>
              <a:buNone/>
            </a:pPr>
            <a:r>
              <a:rPr lang="en-ZA" dirty="0" smtClean="0"/>
              <a:t>• Use information effectively to accomplish a </a:t>
            </a:r>
            <a:r>
              <a:rPr lang="en-ZA" dirty="0" err="1" smtClean="0"/>
              <a:t>speciﬁc</a:t>
            </a:r>
            <a:r>
              <a:rPr lang="en-ZA" dirty="0" smtClean="0"/>
              <a:t> purpose;</a:t>
            </a:r>
          </a:p>
          <a:p>
            <a:pPr>
              <a:buNone/>
            </a:pPr>
            <a:r>
              <a:rPr lang="en-ZA" dirty="0" smtClean="0"/>
              <a:t>• Understand the economic, legal, and social issues surrounding the use of information;</a:t>
            </a:r>
          </a:p>
          <a:p>
            <a:pPr>
              <a:buNone/>
            </a:pPr>
            <a:r>
              <a:rPr lang="en-ZA" dirty="0" smtClean="0"/>
              <a:t>• Access and use information ethically and legally</a:t>
            </a:r>
            <a:endParaRPr lang="en-Z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1617</TotalTime>
  <Words>1074</Words>
  <Application>Microsoft Office PowerPoint</Application>
  <PresentationFormat>On-screen Show (4:3)</PresentationFormat>
  <Paragraphs>163</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Media &amp; National  Development Policy</vt:lpstr>
      <vt:lpstr>Development paradigms</vt:lpstr>
      <vt:lpstr>PowerPoint Presentation</vt:lpstr>
      <vt:lpstr>Contrasting ICT Policy Issues</vt:lpstr>
      <vt:lpstr>South Africa’s Vision</vt:lpstr>
      <vt:lpstr>PowerPoint Presentation</vt:lpstr>
      <vt:lpstr>Major ICT initiatives</vt:lpstr>
      <vt:lpstr>PowerPoint Presentation</vt:lpstr>
      <vt:lpstr>Information Literacy</vt:lpstr>
      <vt:lpstr>PowerPoint Presentation</vt:lpstr>
      <vt:lpstr>PowerPoint Presentation</vt:lpstr>
      <vt:lpstr>PowerPoint Presentation</vt:lpstr>
      <vt:lpstr>Key Focus Areas</vt:lpstr>
      <vt:lpstr> Using Globally Benchmarked Skills </vt:lpstr>
      <vt:lpstr>THE ACTORS:</vt:lpstr>
      <vt:lpstr>Propaganda picture</vt:lpstr>
      <vt:lpstr>Media centric model</vt:lpstr>
      <vt:lpstr>Media centric model</vt:lpstr>
      <vt:lpstr>Democratic model</vt:lpstr>
      <vt:lpstr>Appreciating media</vt:lpstr>
      <vt:lpstr>PowerPoint Presentation</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 Win User</dc:creator>
  <cp:lastModifiedBy>Thomas</cp:lastModifiedBy>
  <cp:revision>51</cp:revision>
  <dcterms:created xsi:type="dcterms:W3CDTF">2013-08-20T08:01:37Z</dcterms:created>
  <dcterms:modified xsi:type="dcterms:W3CDTF">2014-01-21T07:46:19Z</dcterms:modified>
</cp:coreProperties>
</file>