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83" r:id="rId3"/>
    <p:sldId id="277" r:id="rId4"/>
    <p:sldId id="264" r:id="rId5"/>
    <p:sldId id="286" r:id="rId6"/>
    <p:sldId id="284" r:id="rId7"/>
    <p:sldId id="278" r:id="rId8"/>
    <p:sldId id="263" r:id="rId9"/>
    <p:sldId id="268" r:id="rId10"/>
    <p:sldId id="285" r:id="rId11"/>
    <p:sldId id="279" r:id="rId12"/>
    <p:sldId id="282" r:id="rId13"/>
    <p:sldId id="281" r:id="rId14"/>
    <p:sldId id="269" r:id="rId15"/>
    <p:sldId id="262" r:id="rId16"/>
    <p:sldId id="261" r:id="rId17"/>
    <p:sldId id="259" r:id="rId18"/>
    <p:sldId id="257" r:id="rId19"/>
    <p:sldId id="276" r:id="rId20"/>
    <p:sldId id="275" r:id="rId21"/>
    <p:sldId id="28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65" d="100"/>
          <a:sy n="65" d="100"/>
        </p:scale>
        <p:origin x="-72" y="-2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www.humanosphere.org/"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ala.org/acrl/publications/whitepapers/presidential"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citeseerx.ist.psu.edu/viewdoc/download?doi=10.1.1.113.8342&amp;rep=rep1&amp;type=pdf"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31954"/>
            <a:ext cx="9114503" cy="6835877"/>
          </a:xfrm>
          <a:prstGeom prst="rect">
            <a:avLst/>
          </a:prstGeom>
        </p:spPr>
      </p:pic>
      <p:sp>
        <p:nvSpPr>
          <p:cNvPr id="2" name="Title 1"/>
          <p:cNvSpPr>
            <a:spLocks noGrp="1"/>
          </p:cNvSpPr>
          <p:nvPr>
            <p:ph type="ctrTitle"/>
          </p:nvPr>
        </p:nvSpPr>
        <p:spPr>
          <a:xfrm>
            <a:off x="228600" y="2286000"/>
            <a:ext cx="8915400" cy="1470025"/>
          </a:xfrm>
        </p:spPr>
        <p:txBody>
          <a:bodyPr>
            <a:normAutofit fontScale="90000"/>
          </a:bodyPr>
          <a:lstStyle/>
          <a:p>
            <a:r>
              <a:rPr lang="en-ZA" dirty="0" smtClean="0"/>
              <a:t/>
            </a:r>
            <a:br>
              <a:rPr lang="en-ZA" dirty="0" smtClean="0"/>
            </a:br>
            <a:r>
              <a:rPr lang="en-ZA" b="1" dirty="0" smtClean="0">
                <a:effectLst>
                  <a:outerShdw blurRad="38100" dist="38100" dir="2700000" algn="tl">
                    <a:srgbClr val="000000">
                      <a:alpha val="43137"/>
                    </a:srgbClr>
                  </a:outerShdw>
                </a:effectLst>
              </a:rPr>
              <a:t>Media &amp; National  Development Policy</a:t>
            </a:r>
            <a:endParaRPr lang="en-ZA"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lstStyle/>
          <a:p>
            <a:r>
              <a:rPr lang="en-ZA" dirty="0" err="1" smtClean="0"/>
              <a:t>Dr.</a:t>
            </a:r>
            <a:r>
              <a:rPr lang="en-ZA" dirty="0" smtClean="0"/>
              <a:t> Ibrahim </a:t>
            </a:r>
            <a:r>
              <a:rPr lang="en-ZA" dirty="0" err="1" smtClean="0"/>
              <a:t>Saleh</a:t>
            </a:r>
            <a:endParaRPr lang="en-ZA"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400" y="228600"/>
            <a:ext cx="7696200" cy="2395988"/>
          </a:xfrm>
          <a:prstGeom prst="rect">
            <a:avLst/>
          </a:prstGeom>
        </p:spPr>
      </p:pic>
      <p:sp>
        <p:nvSpPr>
          <p:cNvPr id="5" name="TextBox 4"/>
          <p:cNvSpPr txBox="1"/>
          <p:nvPr/>
        </p:nvSpPr>
        <p:spPr>
          <a:xfrm>
            <a:off x="3962400" y="6488668"/>
            <a:ext cx="5943600" cy="369332"/>
          </a:xfrm>
          <a:prstGeom prst="rect">
            <a:avLst/>
          </a:prstGeom>
          <a:noFill/>
        </p:spPr>
        <p:txBody>
          <a:bodyPr wrap="square" rtlCol="0">
            <a:spAutoFit/>
          </a:bodyPr>
          <a:lstStyle/>
          <a:p>
            <a:r>
              <a:rPr lang="en-ZA" dirty="0" smtClean="0"/>
              <a:t>Images sourced from: </a:t>
            </a:r>
            <a:r>
              <a:rPr lang="en-ZA" dirty="0" smtClean="0">
                <a:hlinkClick r:id="rId4"/>
              </a:rPr>
              <a:t>http</a:t>
            </a:r>
            <a:r>
              <a:rPr lang="en-ZA" dirty="0">
                <a:hlinkClick r:id="rId4"/>
              </a:rPr>
              <a:t>://www.humanosphere.org</a:t>
            </a:r>
            <a:endParaRPr lang="en-ZA" dirty="0"/>
          </a:p>
        </p:txBody>
      </p:sp>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70229" y="4724400"/>
            <a:ext cx="6784542" cy="132451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496" y="31954"/>
            <a:ext cx="9114503" cy="6835877"/>
          </a:xfrm>
          <a:prstGeom prst="rect">
            <a:avLst/>
          </a:prstGeom>
        </p:spPr>
      </p:pic>
      <p:sp>
        <p:nvSpPr>
          <p:cNvPr id="2" name="Title 1"/>
          <p:cNvSpPr>
            <a:spLocks noGrp="1"/>
          </p:cNvSpPr>
          <p:nvPr>
            <p:ph type="title"/>
          </p:nvPr>
        </p:nvSpPr>
        <p:spPr/>
        <p:txBody>
          <a:bodyPr>
            <a:normAutofit fontScale="90000"/>
          </a:bodyPr>
          <a:lstStyle/>
          <a:p>
            <a:r>
              <a:rPr lang="en-ZA" b="1" dirty="0" smtClean="0">
                <a:effectLst>
                  <a:outerShdw blurRad="38100" dist="38100" dir="2700000" algn="tl">
                    <a:srgbClr val="000000">
                      <a:alpha val="43137"/>
                    </a:srgbClr>
                  </a:outerShdw>
                </a:effectLst>
              </a:rPr>
              <a:t>Information Literacy in South Africa</a:t>
            </a:r>
            <a:endParaRPr lang="en-ZA"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ZA" dirty="0" smtClean="0"/>
              <a:t>Policy framework for information literacy is derived from three policy domains: education policies, ICT policies, and library and information services policies (de </a:t>
            </a:r>
            <a:r>
              <a:rPr lang="en-ZA" dirty="0" err="1" smtClean="0"/>
              <a:t>Jager</a:t>
            </a:r>
            <a:r>
              <a:rPr lang="en-ZA" dirty="0" smtClean="0"/>
              <a:t> </a:t>
            </a:r>
            <a:r>
              <a:rPr lang="en-ZA" dirty="0"/>
              <a:t>&amp;</a:t>
            </a:r>
            <a:r>
              <a:rPr lang="en-ZA" dirty="0" smtClean="0"/>
              <a:t> </a:t>
            </a:r>
            <a:r>
              <a:rPr lang="en-ZA" dirty="0" err="1" smtClean="0"/>
              <a:t>Nassimbeni</a:t>
            </a:r>
            <a:r>
              <a:rPr lang="en-ZA" dirty="0" smtClean="0"/>
              <a:t>, 2002:1).</a:t>
            </a:r>
          </a:p>
          <a:p>
            <a:pPr>
              <a:buNone/>
            </a:pPr>
            <a:endParaRPr lang="en-Z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496" y="31954"/>
            <a:ext cx="9114503" cy="6835877"/>
          </a:xfrm>
          <a:prstGeom prst="rect">
            <a:avLst/>
          </a:prstGeom>
        </p:spPr>
      </p:pic>
      <p:sp>
        <p:nvSpPr>
          <p:cNvPr id="41988" name="Text Box 4"/>
          <p:cNvSpPr txBox="1">
            <a:spLocks noChangeArrowheads="1"/>
          </p:cNvSpPr>
          <p:nvPr/>
        </p:nvSpPr>
        <p:spPr bwMode="auto">
          <a:xfrm>
            <a:off x="228600" y="914400"/>
            <a:ext cx="8458200" cy="4770537"/>
          </a:xfrm>
          <a:prstGeom prst="rect">
            <a:avLst/>
          </a:prstGeom>
          <a:noFill/>
          <a:ln w="9525">
            <a:noFill/>
            <a:miter lim="800000"/>
            <a:headEnd/>
            <a:tailEnd/>
          </a:ln>
          <a:effectLst/>
        </p:spPr>
        <p:txBody>
          <a:bodyPr wrap="square">
            <a:spAutoFit/>
          </a:bodyPr>
          <a:lstStyle/>
          <a:p>
            <a:pPr>
              <a:spcBef>
                <a:spcPct val="50000"/>
              </a:spcBef>
            </a:pPr>
            <a:r>
              <a:rPr lang="en-US" sz="3200" dirty="0" smtClean="0"/>
              <a:t>"Our strategy…seeks </a:t>
            </a:r>
            <a:r>
              <a:rPr lang="en-US" sz="3200" dirty="0"/>
              <a:t>to overcome the legacy of apartheid in which those subjects  (</a:t>
            </a:r>
            <a:r>
              <a:rPr lang="en-US" sz="3200" dirty="0" err="1"/>
              <a:t>maths</a:t>
            </a:r>
            <a:r>
              <a:rPr lang="en-US" sz="3200" dirty="0"/>
              <a:t> and science) were deliberately neglected. We live with that legacy still. Apartheid education did more than simply waste human potential. </a:t>
            </a:r>
            <a:r>
              <a:rPr lang="en-US" sz="3200" dirty="0" smtClean="0"/>
              <a:t>It undermined </a:t>
            </a:r>
            <a:r>
              <a:rPr lang="en-US" sz="3200" dirty="0"/>
              <a:t>the self-confidence of most of those unfortunate enough to suffer under it</a:t>
            </a:r>
            <a:r>
              <a:rPr lang="en-US" sz="3200" dirty="0" smtClean="0"/>
              <a:t>."</a:t>
            </a:r>
            <a:endParaRPr lang="en-US" sz="3200" dirty="0"/>
          </a:p>
          <a:p>
            <a:pPr>
              <a:spcBef>
                <a:spcPct val="50000"/>
              </a:spcBef>
            </a:pPr>
            <a:r>
              <a:rPr lang="en-US" sz="3200" dirty="0" smtClean="0"/>
              <a:t>		Professor </a:t>
            </a:r>
            <a:r>
              <a:rPr lang="en-US" sz="3200" dirty="0"/>
              <a:t>Kader </a:t>
            </a:r>
            <a:r>
              <a:rPr lang="en-US" sz="3200" dirty="0" err="1"/>
              <a:t>Asmal</a:t>
            </a:r>
            <a:r>
              <a:rPr lang="en-US" sz="3200" dirty="0"/>
              <a:t>, ex-Minister of </a:t>
            </a:r>
            <a:r>
              <a:rPr lang="en-US" sz="3200" dirty="0" smtClean="0"/>
              <a:t>			Education</a:t>
            </a:r>
            <a:r>
              <a:rPr lang="en-US" sz="3200" dirty="0"/>
              <a:t>, 2002</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496" y="31954"/>
            <a:ext cx="9114503" cy="6835877"/>
          </a:xfrm>
          <a:prstGeom prst="rect">
            <a:avLst/>
          </a:prstGeom>
        </p:spPr>
      </p:pic>
      <p:sp>
        <p:nvSpPr>
          <p:cNvPr id="3" name="Content Placeholder 2"/>
          <p:cNvSpPr>
            <a:spLocks noGrp="1"/>
          </p:cNvSpPr>
          <p:nvPr>
            <p:ph idx="1"/>
          </p:nvPr>
        </p:nvSpPr>
        <p:spPr>
          <a:xfrm>
            <a:off x="457200" y="685800"/>
            <a:ext cx="8229600" cy="5440363"/>
          </a:xfrm>
        </p:spPr>
        <p:txBody>
          <a:bodyPr>
            <a:normAutofit fontScale="92500"/>
          </a:bodyPr>
          <a:lstStyle/>
          <a:p>
            <a:r>
              <a:rPr lang="en-ZA" dirty="0" smtClean="0"/>
              <a:t>After the apartheid, a new system was introduced to empower the different provinces, though it kept a </a:t>
            </a:r>
            <a:r>
              <a:rPr lang="en-ZA" u="sng" dirty="0" smtClean="0"/>
              <a:t>central role for government </a:t>
            </a:r>
            <a:r>
              <a:rPr lang="en-ZA" dirty="0" smtClean="0"/>
              <a:t>that paved the way for the establishment of  the National Department of Education and nine provincial Departments of Education. </a:t>
            </a:r>
          </a:p>
          <a:p>
            <a:r>
              <a:rPr lang="en-ZA" dirty="0" smtClean="0"/>
              <a:t>The education system of South Africa changed from a </a:t>
            </a:r>
            <a:r>
              <a:rPr lang="en-ZA" u="sng" dirty="0" smtClean="0"/>
              <a:t>racially differentiated system to a geographically differentiated system</a:t>
            </a:r>
            <a:r>
              <a:rPr lang="en-ZA" dirty="0" smtClean="0"/>
              <a:t>, thereby eliminating some of the duplication of the previous system (Van </a:t>
            </a:r>
            <a:r>
              <a:rPr lang="en-ZA" dirty="0" err="1" smtClean="0"/>
              <a:t>Wyk</a:t>
            </a:r>
            <a:r>
              <a:rPr lang="en-ZA" dirty="0" smtClean="0"/>
              <a:t>, 1998:13). </a:t>
            </a:r>
            <a:endParaRPr lang="en-Z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496" y="31954"/>
            <a:ext cx="9114503" cy="6835877"/>
          </a:xfrm>
          <a:prstGeom prst="rect">
            <a:avLst/>
          </a:prstGeom>
        </p:spPr>
      </p:pic>
      <p:sp>
        <p:nvSpPr>
          <p:cNvPr id="2" name="Title 1"/>
          <p:cNvSpPr>
            <a:spLocks noGrp="1"/>
          </p:cNvSpPr>
          <p:nvPr>
            <p:ph type="title"/>
          </p:nvPr>
        </p:nvSpPr>
        <p:spPr/>
        <p:txBody>
          <a:bodyPr>
            <a:normAutofit fontScale="90000"/>
          </a:bodyPr>
          <a:lstStyle/>
          <a:p>
            <a:r>
              <a:rPr lang="en-ZA" sz="3600" b="1" dirty="0" smtClean="0">
                <a:effectLst>
                  <a:outerShdw blurRad="38100" dist="38100" dir="2700000" algn="tl">
                    <a:srgbClr val="000000">
                      <a:alpha val="43137"/>
                    </a:srgbClr>
                  </a:outerShdw>
                </a:effectLst>
              </a:rPr>
              <a:t>Five Categories of literacy are distinguished.</a:t>
            </a:r>
            <a:endParaRPr lang="en-ZA" sz="36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85000" lnSpcReduction="10000"/>
          </a:bodyPr>
          <a:lstStyle/>
          <a:p>
            <a:r>
              <a:rPr lang="en-ZA" u="sng" dirty="0" smtClean="0"/>
              <a:t>Cultural literacy </a:t>
            </a:r>
            <a:r>
              <a:rPr lang="en-ZA" dirty="0" smtClean="0"/>
              <a:t>- Cultural, social and ideological values that shape our 'reading' of texts;</a:t>
            </a:r>
          </a:p>
          <a:p>
            <a:r>
              <a:rPr lang="en-ZA" u="sng" dirty="0" smtClean="0"/>
              <a:t>Critical literacy </a:t>
            </a:r>
            <a:r>
              <a:rPr lang="en-ZA" dirty="0" smtClean="0"/>
              <a:t>- The ability to respond critically to the intentions, contents and possible effects of messages and texts on the reader;</a:t>
            </a:r>
          </a:p>
          <a:p>
            <a:r>
              <a:rPr lang="en-ZA" u="sng" dirty="0" smtClean="0"/>
              <a:t>Visual literacy </a:t>
            </a:r>
            <a:r>
              <a:rPr lang="en-ZA" dirty="0" smtClean="0"/>
              <a:t>- The interpretation of images, signs, pictures and non-verbal (body) language, etc.;</a:t>
            </a:r>
          </a:p>
          <a:p>
            <a:r>
              <a:rPr lang="en-ZA" u="sng" dirty="0" smtClean="0"/>
              <a:t>Media literacy </a:t>
            </a:r>
            <a:r>
              <a:rPr lang="en-ZA" dirty="0" smtClean="0"/>
              <a:t>- The 'reading' of media such as TV and film as cultural messages;</a:t>
            </a:r>
          </a:p>
          <a:p>
            <a:r>
              <a:rPr lang="en-ZA" u="sng" dirty="0" smtClean="0"/>
              <a:t>Computer literacy </a:t>
            </a:r>
            <a:r>
              <a:rPr lang="en-ZA" dirty="0" smtClean="0"/>
              <a:t>- The ability to use and access information from computers (Curriculum 2005, 1997).</a:t>
            </a:r>
            <a:endParaRPr lang="en-Z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496" y="31954"/>
            <a:ext cx="9114503" cy="6835877"/>
          </a:xfrm>
          <a:prstGeom prst="rect">
            <a:avLst/>
          </a:prstGeom>
        </p:spPr>
      </p:pic>
      <p:sp>
        <p:nvSpPr>
          <p:cNvPr id="10242" name="Rectangle 2"/>
          <p:cNvSpPr>
            <a:spLocks noGrp="1" noChangeArrowheads="1"/>
          </p:cNvSpPr>
          <p:nvPr>
            <p:ph type="title"/>
          </p:nvPr>
        </p:nvSpPr>
        <p:spPr/>
        <p:txBody>
          <a:bodyPr/>
          <a:lstStyle/>
          <a:p>
            <a:pPr eaLnBrk="1" hangingPunct="1">
              <a:defRPr/>
            </a:pPr>
            <a:r>
              <a:rPr lang="en-US" sz="3200" b="1" dirty="0">
                <a:solidFill>
                  <a:schemeClr val="tx2">
                    <a:lumMod val="60000"/>
                    <a:lumOff val="40000"/>
                  </a:schemeClr>
                </a:solidFill>
                <a:effectLst>
                  <a:outerShdw blurRad="38100" dist="38100" dir="2700000" algn="tl">
                    <a:srgbClr val="000000">
                      <a:alpha val="43137"/>
                    </a:srgbClr>
                  </a:outerShdw>
                </a:effectLst>
              </a:rPr>
              <a:t>An information Literate Individual is able to:</a:t>
            </a:r>
          </a:p>
        </p:txBody>
      </p:sp>
      <p:sp>
        <p:nvSpPr>
          <p:cNvPr id="10243" name="Rectangle 3"/>
          <p:cNvSpPr>
            <a:spLocks noGrp="1" noChangeArrowheads="1"/>
          </p:cNvSpPr>
          <p:nvPr>
            <p:ph type="body" idx="1"/>
          </p:nvPr>
        </p:nvSpPr>
        <p:spPr>
          <a:xfrm>
            <a:off x="1066800" y="1827213"/>
            <a:ext cx="7616825" cy="4497387"/>
          </a:xfrm>
        </p:spPr>
        <p:txBody>
          <a:bodyPr/>
          <a:lstStyle/>
          <a:p>
            <a:pPr eaLnBrk="1" hangingPunct="1">
              <a:lnSpc>
                <a:spcPct val="150000"/>
              </a:lnSpc>
              <a:defRPr/>
            </a:pPr>
            <a:r>
              <a:rPr lang="en-US" sz="2800" b="1" dirty="0" smtClean="0">
                <a:effectLst>
                  <a:outerShdw blurRad="38100" dist="38100" dir="2700000" algn="tl">
                    <a:srgbClr val="000000">
                      <a:alpha val="43137"/>
                    </a:srgbClr>
                  </a:outerShdw>
                </a:effectLst>
              </a:rPr>
              <a:t>Know</a:t>
            </a:r>
            <a:r>
              <a:rPr lang="en-US" sz="2800" b="1" dirty="0" smtClean="0"/>
              <a:t> what </a:t>
            </a:r>
            <a:r>
              <a:rPr lang="en-US" sz="2800" dirty="0" smtClean="0"/>
              <a:t>information </a:t>
            </a:r>
            <a:r>
              <a:rPr lang="en-US" sz="2800" dirty="0"/>
              <a:t>needed</a:t>
            </a:r>
          </a:p>
          <a:p>
            <a:pPr eaLnBrk="1" hangingPunct="1">
              <a:lnSpc>
                <a:spcPct val="150000"/>
              </a:lnSpc>
              <a:defRPr/>
            </a:pPr>
            <a:r>
              <a:rPr lang="en-US" sz="2800" b="1" dirty="0" smtClean="0"/>
              <a:t>Get the </a:t>
            </a:r>
            <a:r>
              <a:rPr lang="en-US" sz="2800" dirty="0" smtClean="0"/>
              <a:t>information quickly and easily</a:t>
            </a:r>
            <a:endParaRPr lang="en-US" sz="2800" dirty="0"/>
          </a:p>
          <a:p>
            <a:pPr eaLnBrk="1" hangingPunct="1">
              <a:lnSpc>
                <a:spcPct val="150000"/>
              </a:lnSpc>
              <a:defRPr/>
            </a:pPr>
            <a:r>
              <a:rPr lang="en-US" sz="2800" b="1" dirty="0"/>
              <a:t>Evaluate</a:t>
            </a:r>
            <a:r>
              <a:rPr lang="en-US" sz="2800" dirty="0"/>
              <a:t> information </a:t>
            </a:r>
            <a:r>
              <a:rPr lang="en-US" sz="2800" dirty="0" smtClean="0"/>
              <a:t>and sources</a:t>
            </a:r>
            <a:endParaRPr lang="en-US" sz="2800" dirty="0"/>
          </a:p>
          <a:p>
            <a:pPr eaLnBrk="1" hangingPunct="1">
              <a:lnSpc>
                <a:spcPct val="150000"/>
              </a:lnSpc>
              <a:defRPr/>
            </a:pPr>
            <a:r>
              <a:rPr lang="en-US" sz="2800" b="1" dirty="0" smtClean="0"/>
              <a:t>Show</a:t>
            </a:r>
            <a:r>
              <a:rPr lang="en-US" sz="2800" dirty="0" smtClean="0"/>
              <a:t> </a:t>
            </a:r>
            <a:r>
              <a:rPr lang="en-US" sz="2800" dirty="0"/>
              <a:t>the information </a:t>
            </a:r>
            <a:r>
              <a:rPr lang="en-US" sz="2800" dirty="0" smtClean="0"/>
              <a:t>Ethically and legally to </a:t>
            </a:r>
            <a:r>
              <a:rPr lang="en-US" sz="2800" dirty="0"/>
              <a:t>accomplish a specific </a:t>
            </a:r>
            <a:r>
              <a:rPr lang="en-US" sz="2800" dirty="0" smtClean="0"/>
              <a:t>purpose</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blinds(horizontal)">
                                      <p:cBhvr>
                                        <p:cTn id="7" dur="500"/>
                                        <p:tgtEl>
                                          <p:spTgt spid="102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243">
                                            <p:txEl>
                                              <p:pRg st="1" end="1"/>
                                            </p:txEl>
                                          </p:spTgt>
                                        </p:tgtEl>
                                        <p:attrNameLst>
                                          <p:attrName>style.visibility</p:attrName>
                                        </p:attrNameLst>
                                      </p:cBhvr>
                                      <p:to>
                                        <p:strVal val="visible"/>
                                      </p:to>
                                    </p:set>
                                    <p:animEffect transition="in" filter="blinds(horizontal)">
                                      <p:cBhvr>
                                        <p:cTn id="12" dur="500"/>
                                        <p:tgtEl>
                                          <p:spTgt spid="102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243">
                                            <p:txEl>
                                              <p:pRg st="2" end="2"/>
                                            </p:txEl>
                                          </p:spTgt>
                                        </p:tgtEl>
                                        <p:attrNameLst>
                                          <p:attrName>style.visibility</p:attrName>
                                        </p:attrNameLst>
                                      </p:cBhvr>
                                      <p:to>
                                        <p:strVal val="visible"/>
                                      </p:to>
                                    </p:set>
                                    <p:animEffect transition="in" filter="blinds(horizontal)">
                                      <p:cBhvr>
                                        <p:cTn id="17" dur="500"/>
                                        <p:tgtEl>
                                          <p:spTgt spid="1024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0243">
                                            <p:txEl>
                                              <p:pRg st="3" end="3"/>
                                            </p:txEl>
                                          </p:spTgt>
                                        </p:tgtEl>
                                        <p:attrNameLst>
                                          <p:attrName>style.visibility</p:attrName>
                                        </p:attrNameLst>
                                      </p:cBhvr>
                                      <p:to>
                                        <p:strVal val="visible"/>
                                      </p:to>
                                    </p:set>
                                    <p:animEffect transition="in" filter="blinds(horizontal)">
                                      <p:cBhvr>
                                        <p:cTn id="22" dur="500"/>
                                        <p:tgtEl>
                                          <p:spTgt spid="1024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496" y="31954"/>
            <a:ext cx="9114503" cy="6835877"/>
          </a:xfrm>
          <a:prstGeom prst="rect">
            <a:avLst/>
          </a:prstGeom>
        </p:spPr>
      </p:pic>
      <p:sp>
        <p:nvSpPr>
          <p:cNvPr id="2" name="Title 1"/>
          <p:cNvSpPr>
            <a:spLocks noGrp="1"/>
          </p:cNvSpPr>
          <p:nvPr>
            <p:ph type="title"/>
          </p:nvPr>
        </p:nvSpPr>
        <p:spPr/>
        <p:txBody>
          <a:bodyPr>
            <a:normAutofit fontScale="90000"/>
          </a:bodyPr>
          <a:lstStyle/>
          <a:p>
            <a:r>
              <a:rPr lang="en-ZA" sz="3100" b="1" dirty="0" smtClean="0">
                <a:effectLst>
                  <a:outerShdw blurRad="38100" dist="38100" dir="2700000" algn="tl">
                    <a:srgbClr val="000000">
                      <a:alpha val="43137"/>
                    </a:srgbClr>
                  </a:outerShdw>
                </a:effectLst>
              </a:rPr>
              <a:t>South Africa</a:t>
            </a:r>
            <a:br>
              <a:rPr lang="en-ZA" sz="3100" b="1" dirty="0" smtClean="0">
                <a:effectLst>
                  <a:outerShdw blurRad="38100" dist="38100" dir="2700000" algn="tl">
                    <a:srgbClr val="000000">
                      <a:alpha val="43137"/>
                    </a:srgbClr>
                  </a:outerShdw>
                </a:effectLst>
              </a:rPr>
            </a:br>
            <a:r>
              <a:rPr lang="en-ZA" sz="3100" b="1" dirty="0" smtClean="0">
                <a:effectLst>
                  <a:outerShdw blurRad="38100" dist="38100" dir="2700000" algn="tl">
                    <a:srgbClr val="000000">
                      <a:alpha val="43137"/>
                    </a:srgbClr>
                  </a:outerShdw>
                </a:effectLst>
              </a:rPr>
              <a:t>Emerging Literacy and Hidden Curricula (Saleh, 2013</a:t>
            </a:r>
            <a:r>
              <a:rPr lang="en-ZA" sz="3200" b="1" dirty="0" smtClean="0">
                <a:effectLst>
                  <a:outerShdw blurRad="38100" dist="38100" dir="2700000" algn="tl">
                    <a:srgbClr val="000000">
                      <a:alpha val="43137"/>
                    </a:srgbClr>
                  </a:outerShdw>
                </a:effectLst>
              </a:rPr>
              <a:t>)</a:t>
            </a:r>
            <a:endParaRPr lang="en-ZA" sz="3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r>
              <a:rPr lang="en-ZA" dirty="0" smtClean="0"/>
              <a:t>Information literacy (IL) is crucial in providing school learners the skills demanded by the global information society. </a:t>
            </a:r>
          </a:p>
          <a:p>
            <a:r>
              <a:rPr lang="en-ZA" dirty="0" smtClean="0"/>
              <a:t>IL includes two layers of competence: students’ </a:t>
            </a:r>
            <a:r>
              <a:rPr lang="en-ZA" u="sng" dirty="0" smtClean="0"/>
              <a:t>technical abilities </a:t>
            </a:r>
            <a:r>
              <a:rPr lang="en-ZA" dirty="0" smtClean="0"/>
              <a:t>to access information from a variety of sources and using a variety of tools in particular ICT. The second </a:t>
            </a:r>
            <a:r>
              <a:rPr lang="en-ZA" u="sng" dirty="0" smtClean="0"/>
              <a:t>layer refers to the subjective sense-making processes of information  literacy</a:t>
            </a:r>
            <a:endParaRPr lang="en-ZA" u="sng"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496" y="31954"/>
            <a:ext cx="9114503" cy="6835877"/>
          </a:xfrm>
          <a:prstGeom prst="rect">
            <a:avLst/>
          </a:prstGeom>
        </p:spPr>
      </p:pic>
      <p:sp>
        <p:nvSpPr>
          <p:cNvPr id="3" name="Content Placeholder 2"/>
          <p:cNvSpPr>
            <a:spLocks noGrp="1"/>
          </p:cNvSpPr>
          <p:nvPr>
            <p:ph idx="1"/>
          </p:nvPr>
        </p:nvSpPr>
        <p:spPr/>
        <p:txBody>
          <a:bodyPr>
            <a:normAutofit/>
          </a:bodyPr>
          <a:lstStyle/>
          <a:p>
            <a:r>
              <a:rPr lang="en-ZA" dirty="0" smtClean="0"/>
              <a:t>"People trained in the application of information resources to their work can be called information literates. They have learned techniques and skills for utilizing the wide range of information tools as well as primary sources for </a:t>
            </a:r>
            <a:r>
              <a:rPr lang="en-ZA" dirty="0" smtClean="0"/>
              <a:t>moulding </a:t>
            </a:r>
            <a:r>
              <a:rPr lang="en-ZA" dirty="0" smtClean="0"/>
              <a:t>information-solutions to their problems." (</a:t>
            </a:r>
            <a:r>
              <a:rPr lang="en-ZA" dirty="0" err="1" smtClean="0"/>
              <a:t>Zukowski</a:t>
            </a:r>
            <a:r>
              <a:rPr lang="en-ZA" dirty="0" smtClean="0"/>
              <a:t>, 1974)</a:t>
            </a:r>
            <a:endParaRPr lang="en-Z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496" y="31954"/>
            <a:ext cx="9114503" cy="6835877"/>
          </a:xfrm>
          <a:prstGeom prst="rect">
            <a:avLst/>
          </a:prstGeom>
        </p:spPr>
      </p:pic>
      <p:sp>
        <p:nvSpPr>
          <p:cNvPr id="2" name="Title 1"/>
          <p:cNvSpPr>
            <a:spLocks noGrp="1"/>
          </p:cNvSpPr>
          <p:nvPr>
            <p:ph type="title"/>
          </p:nvPr>
        </p:nvSpPr>
        <p:spPr/>
        <p:txBody>
          <a:bodyPr>
            <a:normAutofit fontScale="90000"/>
          </a:bodyPr>
          <a:lstStyle/>
          <a:p>
            <a:r>
              <a:rPr lang="en-ZA" b="1" dirty="0" smtClean="0">
                <a:effectLst>
                  <a:outerShdw blurRad="38100" dist="38100" dir="2700000" algn="tl">
                    <a:srgbClr val="000000">
                      <a:alpha val="43137"/>
                    </a:srgbClr>
                  </a:outerShdw>
                </a:effectLst>
              </a:rPr>
              <a:t>Why IL is a very problematic issue?</a:t>
            </a:r>
            <a:endParaRPr lang="en-ZA"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70000" lnSpcReduction="20000"/>
          </a:bodyPr>
          <a:lstStyle/>
          <a:p>
            <a:r>
              <a:rPr lang="en-ZA" dirty="0" smtClean="0"/>
              <a:t>Evaluation usually happens as an afterthought in the form of a process meant to satisfy externally determined needs (Johnson, 2000).</a:t>
            </a:r>
          </a:p>
          <a:p>
            <a:r>
              <a:rPr lang="en-ZA" dirty="0" smtClean="0"/>
              <a:t> Lack of cause-effect relation on the assessment information gathered ,or how it can be used to improve instruction?</a:t>
            </a:r>
          </a:p>
          <a:p>
            <a:r>
              <a:rPr lang="en-ZA" dirty="0" smtClean="0"/>
              <a:t>Unclear objectives with almost no or little attention devoted to why the evaluation is occurring, and what is being evaluated may be unclear?</a:t>
            </a:r>
          </a:p>
          <a:p>
            <a:r>
              <a:rPr lang="en-ZA" dirty="0" smtClean="0"/>
              <a:t>Confusion about the meaning of evaluation. Evaluation is a process used to determine the worth of something; by whether some product, process, activity, or procedure is  of value or is satisfactory. </a:t>
            </a:r>
          </a:p>
          <a:p>
            <a:r>
              <a:rPr lang="en-ZA" dirty="0" smtClean="0"/>
              <a:t>Inappropriateness of the methods used in evaluation, and the ways in creating public awareness and even the way any results could be perceived by the community as a result of racial issues and historical memory in South Africa. </a:t>
            </a:r>
            <a:endParaRPr lang="en-ZA"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496" y="31954"/>
            <a:ext cx="9114503" cy="6835877"/>
          </a:xfrm>
          <a:prstGeom prst="rect">
            <a:avLst/>
          </a:prstGeom>
        </p:spPr>
      </p:pic>
      <p:sp>
        <p:nvSpPr>
          <p:cNvPr id="2" name="Title 1"/>
          <p:cNvSpPr>
            <a:spLocks noGrp="1"/>
          </p:cNvSpPr>
          <p:nvPr>
            <p:ph type="title"/>
          </p:nvPr>
        </p:nvSpPr>
        <p:spPr/>
        <p:txBody>
          <a:bodyPr/>
          <a:lstStyle/>
          <a:p>
            <a:r>
              <a:rPr lang="en-ZA" b="1" dirty="0" smtClean="0">
                <a:effectLst>
                  <a:outerShdw blurRad="38100" dist="38100" dir="2700000" algn="tl">
                    <a:srgbClr val="000000">
                      <a:alpha val="43137"/>
                    </a:srgbClr>
                  </a:outerShdw>
                </a:effectLst>
              </a:rPr>
              <a:t>Conceptual Framework</a:t>
            </a:r>
            <a:endParaRPr lang="en-ZA"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85000" lnSpcReduction="10000"/>
          </a:bodyPr>
          <a:lstStyle/>
          <a:p>
            <a:r>
              <a:rPr lang="en-ZA" dirty="0" smtClean="0"/>
              <a:t>The </a:t>
            </a:r>
            <a:r>
              <a:rPr lang="en-ZA" u="sng" dirty="0" smtClean="0"/>
              <a:t>psychological motivational theories </a:t>
            </a:r>
            <a:r>
              <a:rPr lang="en-ZA" dirty="0" smtClean="0"/>
              <a:t>explain why learners  choose to participate in some form of learning activity at a particular point in their lives (Woodley, Wagner, </a:t>
            </a:r>
            <a:r>
              <a:rPr lang="en-ZA" dirty="0" err="1" smtClean="0"/>
              <a:t>Slowey</a:t>
            </a:r>
            <a:r>
              <a:rPr lang="en-ZA" dirty="0" smtClean="0"/>
              <a:t>, Hamilton and Fulton 1987).</a:t>
            </a:r>
          </a:p>
          <a:p>
            <a:r>
              <a:rPr lang="en-ZA" dirty="0" smtClean="0"/>
              <a:t>Miller’s "force field analysis" model (</a:t>
            </a:r>
            <a:r>
              <a:rPr lang="en-ZA" dirty="0" err="1" smtClean="0"/>
              <a:t>Beder</a:t>
            </a:r>
            <a:r>
              <a:rPr lang="en-ZA" dirty="0" smtClean="0"/>
              <a:t> 1991) links participation in education to the hierarchical needs that are strongly influenced by differences in social class.  This makes learners  eager to satisfy the more basic needs of survival before directing </a:t>
            </a:r>
            <a:r>
              <a:rPr lang="en-ZA" dirty="0" smtClean="0"/>
              <a:t>behaviour </a:t>
            </a:r>
            <a:r>
              <a:rPr lang="en-ZA" dirty="0" smtClean="0"/>
              <a:t>toward satisfying higher-order needs; including achievement, recognition and finally self-actualization.</a:t>
            </a:r>
            <a:endParaRPr lang="en-ZA"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496" y="31954"/>
            <a:ext cx="9114503" cy="6835877"/>
          </a:xfrm>
          <a:prstGeom prst="rect">
            <a:avLst/>
          </a:prstGeom>
        </p:spPr>
      </p:pic>
      <p:sp>
        <p:nvSpPr>
          <p:cNvPr id="3" name="Content Placeholder 2"/>
          <p:cNvSpPr>
            <a:spLocks noGrp="1"/>
          </p:cNvSpPr>
          <p:nvPr>
            <p:ph idx="1"/>
          </p:nvPr>
        </p:nvSpPr>
        <p:spPr>
          <a:xfrm>
            <a:off x="457200" y="457200"/>
            <a:ext cx="8229600" cy="5668963"/>
          </a:xfrm>
        </p:spPr>
        <p:txBody>
          <a:bodyPr>
            <a:normAutofit fontScale="92500" lnSpcReduction="10000"/>
          </a:bodyPr>
          <a:lstStyle/>
          <a:p>
            <a:r>
              <a:rPr lang="en-ZA" dirty="0" smtClean="0"/>
              <a:t>Miller’s </a:t>
            </a:r>
            <a:r>
              <a:rPr lang="en-ZA" u="sng" dirty="0" smtClean="0"/>
              <a:t>"congruence model" of motivation</a:t>
            </a:r>
            <a:r>
              <a:rPr lang="en-ZA" dirty="0" smtClean="0"/>
              <a:t>, which emphasizes that deficiency-oriented learners are motivated to meet lower-order needs, while self-actualizing, growth-oriented learners seek to meet higher-order needs. </a:t>
            </a:r>
          </a:p>
          <a:p>
            <a:r>
              <a:rPr lang="en-ZA" dirty="0" smtClean="0"/>
              <a:t>Many lower literates are deficiency-oriented and have not satisfied the lower order needs in Maslow’s hierarchy (</a:t>
            </a:r>
            <a:r>
              <a:rPr lang="en-ZA" dirty="0" err="1" smtClean="0"/>
              <a:t>Boshier</a:t>
            </a:r>
            <a:r>
              <a:rPr lang="en-ZA" dirty="0" smtClean="0"/>
              <a:t>, 1977). However, many scholars are reluctant to accept the assumption that </a:t>
            </a:r>
            <a:r>
              <a:rPr lang="en-ZA" u="sng" dirty="0" smtClean="0"/>
              <a:t>poverty prevents the acquisition  of information literacy </a:t>
            </a:r>
            <a:r>
              <a:rPr lang="en-ZA" dirty="0" smtClean="0"/>
              <a:t>because it disregards the idea of orientation and social change.</a:t>
            </a:r>
            <a:endParaRPr lang="en-Z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496" y="31954"/>
            <a:ext cx="9114503" cy="6835877"/>
          </a:xfrm>
          <a:prstGeom prst="rect">
            <a:avLst/>
          </a:prstGeom>
        </p:spPr>
      </p:pic>
      <p:pic>
        <p:nvPicPr>
          <p:cNvPr id="18436" name="Picture 4"/>
          <p:cNvPicPr>
            <a:picLocks noChangeAspect="1" noChangeArrowheads="1"/>
          </p:cNvPicPr>
          <p:nvPr/>
        </p:nvPicPr>
        <p:blipFill>
          <a:blip r:embed="rId3" cstate="print"/>
          <a:srcRect/>
          <a:stretch>
            <a:fillRect/>
          </a:stretch>
        </p:blipFill>
        <p:spPr bwMode="auto">
          <a:xfrm>
            <a:off x="228600" y="1447800"/>
            <a:ext cx="4572000" cy="291388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8434" name="Rectangle 2"/>
          <p:cNvSpPr>
            <a:spLocks noGrp="1" noChangeArrowheads="1"/>
          </p:cNvSpPr>
          <p:nvPr>
            <p:ph type="title"/>
          </p:nvPr>
        </p:nvSpPr>
        <p:spPr/>
        <p:txBody>
          <a:bodyPr/>
          <a:lstStyle/>
          <a:p>
            <a:pPr eaLnBrk="1" hangingPunct="1">
              <a:defRPr/>
            </a:pPr>
            <a:r>
              <a:rPr lang="en-US" b="1" dirty="0">
                <a:effectLst>
                  <a:outerShdw blurRad="38100" dist="38100" dir="2700000" algn="tl">
                    <a:srgbClr val="000000">
                      <a:alpha val="43137"/>
                    </a:srgbClr>
                  </a:outerShdw>
                </a:effectLst>
              </a:rPr>
              <a:t>In this </a:t>
            </a:r>
            <a:r>
              <a:rPr lang="en-US" b="1" dirty="0" smtClean="0">
                <a:effectLst>
                  <a:outerShdw blurRad="38100" dist="38100" dir="2700000" algn="tl">
                    <a:srgbClr val="000000">
                      <a:alpha val="43137"/>
                    </a:srgbClr>
                  </a:outerShdw>
                </a:effectLst>
              </a:rPr>
              <a:t>lecture </a:t>
            </a:r>
            <a:r>
              <a:rPr lang="en-US" b="1" dirty="0">
                <a:effectLst>
                  <a:outerShdw blurRad="38100" dist="38100" dir="2700000" algn="tl">
                    <a:srgbClr val="000000">
                      <a:alpha val="43137"/>
                    </a:srgbClr>
                  </a:outerShdw>
                </a:effectLst>
              </a:rPr>
              <a:t>we will…</a:t>
            </a:r>
          </a:p>
        </p:txBody>
      </p:sp>
      <p:sp>
        <p:nvSpPr>
          <p:cNvPr id="18435" name="Rectangle 3"/>
          <p:cNvSpPr>
            <a:spLocks noGrp="1" noChangeArrowheads="1"/>
          </p:cNvSpPr>
          <p:nvPr>
            <p:ph type="body" idx="1"/>
          </p:nvPr>
        </p:nvSpPr>
        <p:spPr>
          <a:xfrm>
            <a:off x="4724400" y="1752600"/>
            <a:ext cx="4495800" cy="3352800"/>
          </a:xfrm>
        </p:spPr>
        <p:txBody>
          <a:bodyPr/>
          <a:lstStyle/>
          <a:p>
            <a:pPr eaLnBrk="1" hangingPunct="1">
              <a:defRPr/>
            </a:pPr>
            <a:r>
              <a:rPr lang="en-US" sz="2800" i="1" dirty="0">
                <a:effectLst>
                  <a:glow rad="228600">
                    <a:schemeClr val="accent6">
                      <a:satMod val="175000"/>
                      <a:alpha val="40000"/>
                    </a:schemeClr>
                  </a:glow>
                </a:effectLst>
              </a:rPr>
              <a:t>Demonstrate the </a:t>
            </a:r>
            <a:r>
              <a:rPr lang="en-US" sz="2800" b="1" i="1" dirty="0">
                <a:effectLst>
                  <a:glow rad="228600">
                    <a:schemeClr val="accent6">
                      <a:satMod val="175000"/>
                      <a:alpha val="40000"/>
                    </a:schemeClr>
                  </a:glow>
                  <a:outerShdw blurRad="38100" dist="38100" dir="2700000" algn="tl">
                    <a:srgbClr val="C0C0C0"/>
                  </a:outerShdw>
                </a:effectLst>
              </a:rPr>
              <a:t>responsible</a:t>
            </a:r>
            <a:r>
              <a:rPr lang="en-US" sz="2800" i="1" dirty="0">
                <a:effectLst>
                  <a:glow rad="228600">
                    <a:schemeClr val="accent6">
                      <a:satMod val="175000"/>
                      <a:alpha val="40000"/>
                    </a:schemeClr>
                  </a:glow>
                  <a:outerShdw blurRad="38100" dist="38100" dir="2700000" algn="tl">
                    <a:srgbClr val="C0C0C0"/>
                  </a:outerShdw>
                </a:effectLst>
              </a:rPr>
              <a:t> </a:t>
            </a:r>
            <a:r>
              <a:rPr lang="en-US" sz="2800" b="1" i="1" dirty="0">
                <a:effectLst>
                  <a:glow rad="228600">
                    <a:schemeClr val="accent6">
                      <a:satMod val="175000"/>
                      <a:alpha val="40000"/>
                    </a:schemeClr>
                  </a:glow>
                  <a:outerShdw blurRad="38100" dist="38100" dir="2700000" algn="tl">
                    <a:srgbClr val="C0C0C0"/>
                  </a:outerShdw>
                </a:effectLst>
              </a:rPr>
              <a:t>use</a:t>
            </a:r>
            <a:r>
              <a:rPr lang="en-US" sz="2800" i="1" dirty="0">
                <a:effectLst>
                  <a:glow rad="228600">
                    <a:schemeClr val="accent6">
                      <a:satMod val="175000"/>
                      <a:alpha val="40000"/>
                    </a:schemeClr>
                  </a:glow>
                </a:effectLst>
              </a:rPr>
              <a:t> </a:t>
            </a:r>
            <a:r>
              <a:rPr lang="en-US" sz="2800" i="1" dirty="0" smtClean="0">
                <a:effectLst>
                  <a:glow rad="228600">
                    <a:schemeClr val="accent6">
                      <a:satMod val="175000"/>
                      <a:alpha val="40000"/>
                    </a:schemeClr>
                  </a:glow>
                </a:effectLst>
              </a:rPr>
              <a:t>and </a:t>
            </a:r>
            <a:r>
              <a:rPr lang="en-US" sz="2800" b="1" i="1" dirty="0" smtClean="0">
                <a:effectLst>
                  <a:glow rad="228600">
                    <a:schemeClr val="accent6">
                      <a:satMod val="175000"/>
                      <a:alpha val="40000"/>
                    </a:schemeClr>
                  </a:glow>
                  <a:outerShdw blurRad="38100" dist="38100" dir="2700000" algn="tl">
                    <a:srgbClr val="C0C0C0"/>
                  </a:outerShdw>
                </a:effectLst>
              </a:rPr>
              <a:t>ethics </a:t>
            </a:r>
            <a:r>
              <a:rPr lang="en-US" sz="2800" b="1" i="1" dirty="0">
                <a:effectLst>
                  <a:glow rad="228600">
                    <a:schemeClr val="accent6">
                      <a:satMod val="175000"/>
                      <a:alpha val="40000"/>
                    </a:schemeClr>
                  </a:glow>
                  <a:outerShdw blurRad="38100" dist="38100" dir="2700000" algn="tl">
                    <a:srgbClr val="C0C0C0"/>
                  </a:outerShdw>
                </a:effectLst>
              </a:rPr>
              <a:t>and safety</a:t>
            </a:r>
            <a:r>
              <a:rPr lang="en-US" sz="2800" i="1" dirty="0">
                <a:effectLst>
                  <a:glow rad="228600">
                    <a:schemeClr val="accent6">
                      <a:satMod val="175000"/>
                      <a:alpha val="40000"/>
                    </a:schemeClr>
                  </a:glow>
                </a:effectLst>
              </a:rPr>
              <a:t> issues in using electronic </a:t>
            </a:r>
            <a:r>
              <a:rPr lang="en-US" sz="2800" i="1" dirty="0" smtClean="0">
                <a:effectLst>
                  <a:glow rad="228600">
                    <a:schemeClr val="accent6">
                      <a:satMod val="175000"/>
                      <a:alpha val="40000"/>
                    </a:schemeClr>
                  </a:glow>
                </a:effectLst>
              </a:rPr>
              <a:t>media</a:t>
            </a:r>
            <a:endParaRPr lang="en-US" sz="2800" dirty="0">
              <a:effectLst>
                <a:glow rad="228600">
                  <a:schemeClr val="accent6">
                    <a:satMod val="175000"/>
                    <a:alpha val="40000"/>
                  </a:schemeClr>
                </a:glow>
              </a:effectLst>
            </a:endParaRPr>
          </a:p>
        </p:txBody>
      </p:sp>
      <p:sp>
        <p:nvSpPr>
          <p:cNvPr id="7" name="Rectangle 6"/>
          <p:cNvSpPr/>
          <p:nvPr/>
        </p:nvSpPr>
        <p:spPr>
          <a:xfrm>
            <a:off x="4191000" y="5184058"/>
            <a:ext cx="4572000" cy="246221"/>
          </a:xfrm>
          <a:prstGeom prst="rect">
            <a:avLst/>
          </a:prstGeom>
        </p:spPr>
        <p:txBody>
          <a:bodyPr>
            <a:spAutoFit/>
          </a:bodyPr>
          <a:lstStyle/>
          <a:p>
            <a:pPr eaLnBrk="0" hangingPunct="0">
              <a:defRPr/>
            </a:pPr>
            <a:r>
              <a:rPr lang="en-US" sz="1000" dirty="0">
                <a:solidFill>
                  <a:schemeClr val="tx2">
                    <a:lumMod val="60000"/>
                    <a:lumOff val="40000"/>
                  </a:schemeClr>
                </a:solidFill>
              </a:rPr>
              <a:t>http://www.flickr.com/photos/heather_r/3670745111/</a:t>
            </a:r>
          </a:p>
        </p:txBody>
      </p:sp>
      <p:pic>
        <p:nvPicPr>
          <p:cNvPr id="18437" name="Picture 5"/>
          <p:cNvPicPr>
            <a:picLocks noChangeAspect="1" noChangeArrowheads="1"/>
          </p:cNvPicPr>
          <p:nvPr/>
        </p:nvPicPr>
        <p:blipFill>
          <a:blip r:embed="rId4" cstate="print"/>
          <a:srcRect/>
          <a:stretch>
            <a:fillRect/>
          </a:stretch>
        </p:blipFill>
        <p:spPr bwMode="auto">
          <a:xfrm>
            <a:off x="990600" y="2438400"/>
            <a:ext cx="4038600" cy="2743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blinds(horizontal)">
                                      <p:cBhvr>
                                        <p:cTn id="7" dur="500"/>
                                        <p:tgtEl>
                                          <p:spTgt spid="1843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496" y="31954"/>
            <a:ext cx="9114503" cy="6835877"/>
          </a:xfrm>
          <a:prstGeom prst="rect">
            <a:avLst/>
          </a:prstGeom>
        </p:spPr>
      </p:pic>
      <p:sp>
        <p:nvSpPr>
          <p:cNvPr id="3" name="Content Placeholder 2"/>
          <p:cNvSpPr>
            <a:spLocks noGrp="1"/>
          </p:cNvSpPr>
          <p:nvPr>
            <p:ph idx="1"/>
          </p:nvPr>
        </p:nvSpPr>
        <p:spPr>
          <a:xfrm>
            <a:off x="228600" y="304800"/>
            <a:ext cx="8686800" cy="6400800"/>
          </a:xfrm>
        </p:spPr>
        <p:txBody>
          <a:bodyPr>
            <a:normAutofit fontScale="77500" lnSpcReduction="20000"/>
          </a:bodyPr>
          <a:lstStyle/>
          <a:p>
            <a:r>
              <a:rPr lang="en-ZA" dirty="0" smtClean="0"/>
              <a:t>"Expectancy-valence " Model:  motivation is based primarily on previous experience and on the perception and interpretation of the environment , the magnitude of values ascribed to the consequences of participation, which can be positive, indifferent or negative based on expectancy and valence (</a:t>
            </a:r>
            <a:r>
              <a:rPr lang="en-ZA" dirty="0" err="1" smtClean="0"/>
              <a:t>Beder</a:t>
            </a:r>
            <a:r>
              <a:rPr lang="en-ZA" dirty="0" smtClean="0"/>
              <a:t> 1991). </a:t>
            </a:r>
            <a:r>
              <a:rPr lang="en-ZA" u="sng" dirty="0" smtClean="0"/>
              <a:t>This model suggests that expectation alone is enough to secure participation</a:t>
            </a:r>
            <a:r>
              <a:rPr lang="en-ZA" dirty="0" smtClean="0"/>
              <a:t>, disregarding the reality that there are social, political and economic factors that can come between expectation and reality and prevent learners from realizing their expectations.</a:t>
            </a:r>
          </a:p>
          <a:p>
            <a:r>
              <a:rPr lang="en-ZA" dirty="0" smtClean="0"/>
              <a:t>" Socialization and lifecycle motivational " Models:  life challenges and difficulties provide motivation for learners to solve their problems, by learning </a:t>
            </a:r>
            <a:r>
              <a:rPr lang="en-ZA" dirty="0" smtClean="0"/>
              <a:t>behaviours  </a:t>
            </a:r>
            <a:r>
              <a:rPr lang="en-ZA" dirty="0" smtClean="0"/>
              <a:t>and attitudes necessary for functioning in society. </a:t>
            </a:r>
          </a:p>
          <a:p>
            <a:r>
              <a:rPr lang="en-ZA" dirty="0" smtClean="0"/>
              <a:t>Socialization has a great deal to do with decisions to become literate. Learners who believe in the enabling capacity of literacy are more likely to participate, while those who do not believe in it are less likely to do so. Motivation to participate in adult education is linked to the direct and immediate application of knowledge and skills learned.</a:t>
            </a:r>
            <a:endParaRPr lang="en-ZA"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496" y="31954"/>
            <a:ext cx="9114503" cy="6835877"/>
          </a:xfrm>
          <a:prstGeom prst="rect">
            <a:avLst/>
          </a:prstGeom>
        </p:spPr>
      </p:pic>
      <p:sp>
        <p:nvSpPr>
          <p:cNvPr id="3" name="Content Placeholder 2"/>
          <p:cNvSpPr>
            <a:spLocks noGrp="1"/>
          </p:cNvSpPr>
          <p:nvPr>
            <p:ph idx="1"/>
          </p:nvPr>
        </p:nvSpPr>
        <p:spPr>
          <a:xfrm>
            <a:off x="381000" y="1219200"/>
            <a:ext cx="8305800" cy="5257800"/>
          </a:xfrm>
        </p:spPr>
        <p:txBody>
          <a:bodyPr>
            <a:normAutofit fontScale="92500" lnSpcReduction="20000"/>
          </a:bodyPr>
          <a:lstStyle/>
          <a:p>
            <a:r>
              <a:rPr lang="en-ZA" sz="2000" dirty="0"/>
              <a:t>American Library Association.  1989. </a:t>
            </a:r>
            <a:r>
              <a:rPr lang="en-ZA" sz="2000" i="1" dirty="0"/>
              <a:t>Presidential committee on information literacy.</a:t>
            </a:r>
            <a:r>
              <a:rPr lang="en-ZA" sz="2000" dirty="0"/>
              <a:t> </a:t>
            </a:r>
            <a:r>
              <a:rPr lang="en-ZA" sz="2000" u="sng" dirty="0">
                <a:hlinkClick r:id="rId3"/>
              </a:rPr>
              <a:t>http://www.ala.org/acrl/publications/whitepapers/presidential</a:t>
            </a:r>
            <a:r>
              <a:rPr lang="en-ZA" sz="2000" dirty="0" smtClean="0"/>
              <a:t>.</a:t>
            </a:r>
          </a:p>
          <a:p>
            <a:r>
              <a:rPr lang="en-ZA" sz="2000" dirty="0" err="1"/>
              <a:t>Beder</a:t>
            </a:r>
            <a:r>
              <a:rPr lang="en-ZA" sz="2000" dirty="0"/>
              <a:t>, H. </a:t>
            </a:r>
            <a:r>
              <a:rPr lang="en-ZA" sz="2000" dirty="0" smtClean="0"/>
              <a:t>1991.</a:t>
            </a:r>
            <a:r>
              <a:rPr lang="en-ZA" sz="2000" dirty="0"/>
              <a:t> </a:t>
            </a:r>
            <a:r>
              <a:rPr lang="en-ZA" sz="2000" i="1" dirty="0"/>
              <a:t>Adult Literacy: Issues for Policy and Practice</a:t>
            </a:r>
            <a:r>
              <a:rPr lang="en-ZA" sz="2000" dirty="0"/>
              <a:t>. Krieger Publishing Co</a:t>
            </a:r>
            <a:r>
              <a:rPr lang="en-ZA" sz="2000" dirty="0" smtClean="0"/>
              <a:t>. </a:t>
            </a:r>
            <a:r>
              <a:rPr lang="en-ZA" sz="2000" dirty="0"/>
              <a:t>Krieger </a:t>
            </a:r>
            <a:r>
              <a:rPr lang="en-ZA" sz="2000" dirty="0" smtClean="0"/>
              <a:t>Drive: Malabar.</a:t>
            </a:r>
            <a:endParaRPr lang="en-ZA" sz="2000" dirty="0"/>
          </a:p>
          <a:p>
            <a:r>
              <a:rPr lang="en-ZA" sz="2000" dirty="0" err="1"/>
              <a:t>Boshier</a:t>
            </a:r>
            <a:r>
              <a:rPr lang="en-ZA" sz="2000" dirty="0"/>
              <a:t>, R. </a:t>
            </a:r>
            <a:r>
              <a:rPr lang="en-ZA" sz="2000" dirty="0" smtClean="0"/>
              <a:t>1977. </a:t>
            </a:r>
            <a:r>
              <a:rPr lang="en-ZA" sz="2000" dirty="0"/>
              <a:t>Motivational orientations re-visited: Life-space motives and the education participation scale. </a:t>
            </a:r>
            <a:r>
              <a:rPr lang="en-ZA" sz="2000" i="1" dirty="0"/>
              <a:t>Adult Education Quarterly</a:t>
            </a:r>
            <a:r>
              <a:rPr lang="en-ZA" sz="2000" dirty="0"/>
              <a:t>, </a:t>
            </a:r>
            <a:r>
              <a:rPr lang="en-ZA" sz="2000" i="1" dirty="0" smtClean="0"/>
              <a:t>27</a:t>
            </a:r>
            <a:r>
              <a:rPr lang="en-ZA" sz="2000" dirty="0" smtClean="0"/>
              <a:t>(2):89-115.</a:t>
            </a:r>
          </a:p>
          <a:p>
            <a:r>
              <a:rPr lang="en-ZA" sz="2000" dirty="0"/>
              <a:t>De </a:t>
            </a:r>
            <a:r>
              <a:rPr lang="en-ZA" sz="2000" dirty="0" err="1"/>
              <a:t>Jager</a:t>
            </a:r>
            <a:r>
              <a:rPr lang="en-ZA" sz="2000" dirty="0"/>
              <a:t>, K. &amp; </a:t>
            </a:r>
            <a:r>
              <a:rPr lang="en-ZA" sz="2000" dirty="0" err="1"/>
              <a:t>Nassimbeni</a:t>
            </a:r>
            <a:r>
              <a:rPr lang="en-ZA" sz="2000" dirty="0"/>
              <a:t>, M. 2005. Information literacy and quality assurance in South African higher education institutions. </a:t>
            </a:r>
            <a:r>
              <a:rPr lang="en-ZA" sz="2000" i="1" dirty="0" err="1"/>
              <a:t>Libri</a:t>
            </a:r>
            <a:r>
              <a:rPr lang="en-ZA" sz="2000" i="1" dirty="0"/>
              <a:t>, </a:t>
            </a:r>
            <a:r>
              <a:rPr lang="en-ZA" sz="2000" dirty="0"/>
              <a:t>55(1):31-38. </a:t>
            </a:r>
            <a:r>
              <a:rPr lang="en-ZA" sz="2000" u="sng" dirty="0">
                <a:hlinkClick r:id="rId4"/>
              </a:rPr>
              <a:t>http://citeseerx.ist.psu.edu/viewdoc/download?doi=10.1.1.113.8342&amp;rep=rep1&amp;type=pdf</a:t>
            </a:r>
            <a:r>
              <a:rPr lang="en-ZA" sz="2000" dirty="0" smtClean="0"/>
              <a:t>.</a:t>
            </a:r>
          </a:p>
          <a:p>
            <a:r>
              <a:rPr lang="en-ZA" sz="2000" dirty="0" err="1"/>
              <a:t>Illich</a:t>
            </a:r>
            <a:r>
              <a:rPr lang="en-ZA" sz="2000" dirty="0"/>
              <a:t>, I. </a:t>
            </a:r>
            <a:r>
              <a:rPr lang="en-ZA" sz="2000" dirty="0" smtClean="0"/>
              <a:t>1973.</a:t>
            </a:r>
            <a:r>
              <a:rPr lang="en-ZA" sz="2000" dirty="0"/>
              <a:t> </a:t>
            </a:r>
            <a:r>
              <a:rPr lang="en-ZA" sz="2000" i="1" dirty="0"/>
              <a:t>Tools for </a:t>
            </a:r>
            <a:r>
              <a:rPr lang="en-ZA" sz="2000" i="1" dirty="0" smtClean="0"/>
              <a:t>conviviality</a:t>
            </a:r>
            <a:r>
              <a:rPr lang="en-ZA" sz="2000" dirty="0" smtClean="0"/>
              <a:t>. </a:t>
            </a:r>
            <a:r>
              <a:rPr lang="en-ZA" sz="2000" dirty="0"/>
              <a:t>New York: Harper &amp; Row</a:t>
            </a:r>
            <a:r>
              <a:rPr lang="en-ZA" sz="2000" dirty="0" smtClean="0"/>
              <a:t>.</a:t>
            </a:r>
          </a:p>
          <a:p>
            <a:r>
              <a:rPr lang="en-ZA" sz="2000" dirty="0"/>
              <a:t>Johnson, R. </a:t>
            </a:r>
            <a:r>
              <a:rPr lang="en-ZA" sz="2000" dirty="0" smtClean="0"/>
              <a:t>2000. </a:t>
            </a:r>
            <a:r>
              <a:rPr lang="en-ZA" sz="2000" dirty="0"/>
              <a:t>The authority of the student evaluation questionnaire</a:t>
            </a:r>
            <a:r>
              <a:rPr lang="en-ZA" sz="2000" dirty="0" smtClean="0"/>
              <a:t>. </a:t>
            </a:r>
            <a:r>
              <a:rPr lang="en-ZA" sz="2000" i="1" dirty="0" smtClean="0"/>
              <a:t>Teaching </a:t>
            </a:r>
            <a:r>
              <a:rPr lang="en-ZA" sz="2000" i="1" dirty="0"/>
              <a:t>in Higher </a:t>
            </a:r>
            <a:r>
              <a:rPr lang="en-ZA" sz="2000" i="1" dirty="0" smtClean="0"/>
              <a:t>Education</a:t>
            </a:r>
            <a:r>
              <a:rPr lang="en-ZA" sz="2000" dirty="0" smtClean="0"/>
              <a:t>.</a:t>
            </a:r>
            <a:r>
              <a:rPr lang="en-ZA" sz="2000" dirty="0"/>
              <a:t> </a:t>
            </a:r>
            <a:r>
              <a:rPr lang="en-ZA" sz="2000" i="1" dirty="0" smtClean="0"/>
              <a:t>5</a:t>
            </a:r>
            <a:r>
              <a:rPr lang="en-ZA" sz="2000" dirty="0" smtClean="0"/>
              <a:t>(4):419-434.</a:t>
            </a:r>
          </a:p>
          <a:p>
            <a:r>
              <a:rPr lang="en-ZA" sz="2000" dirty="0" smtClean="0"/>
              <a:t>Rifkin</a:t>
            </a:r>
            <a:r>
              <a:rPr lang="en-ZA" sz="2000" dirty="0"/>
              <a:t>, J. </a:t>
            </a:r>
            <a:r>
              <a:rPr lang="en-ZA" sz="2000" dirty="0" smtClean="0"/>
              <a:t>1995. </a:t>
            </a:r>
            <a:r>
              <a:rPr lang="en-ZA" sz="2000" dirty="0"/>
              <a:t>The end of work: The decline </a:t>
            </a:r>
            <a:r>
              <a:rPr lang="en-ZA" sz="2000" dirty="0" smtClean="0"/>
              <a:t>of the </a:t>
            </a:r>
            <a:r>
              <a:rPr lang="en-ZA" sz="2000" dirty="0"/>
              <a:t>global </a:t>
            </a:r>
            <a:r>
              <a:rPr lang="en-ZA" sz="2000" dirty="0" err="1" smtClean="0"/>
              <a:t>labor</a:t>
            </a:r>
            <a:r>
              <a:rPr lang="en-ZA" sz="2000" dirty="0" smtClean="0"/>
              <a:t> </a:t>
            </a:r>
            <a:r>
              <a:rPr lang="en-ZA" sz="2000" dirty="0"/>
              <a:t>force and the dawn </a:t>
            </a:r>
            <a:r>
              <a:rPr lang="en-ZA" sz="2000" dirty="0" smtClean="0"/>
              <a:t>of the </a:t>
            </a:r>
            <a:r>
              <a:rPr lang="en-ZA" sz="2000" dirty="0"/>
              <a:t>post-market era. New York: Putnam</a:t>
            </a:r>
            <a:r>
              <a:rPr lang="en-ZA" sz="2000" dirty="0" smtClean="0"/>
              <a:t>.</a:t>
            </a:r>
          </a:p>
          <a:p>
            <a:r>
              <a:rPr lang="en-ZA" sz="2000" dirty="0"/>
              <a:t>Wagner, L., </a:t>
            </a:r>
            <a:r>
              <a:rPr lang="en-ZA" sz="2000" dirty="0" err="1"/>
              <a:t>Slowey</a:t>
            </a:r>
            <a:r>
              <a:rPr lang="en-ZA" sz="2000" dirty="0"/>
              <a:t>, M., Hamilton, M., &amp; Fulton, </a:t>
            </a:r>
            <a:r>
              <a:rPr lang="en-ZA" sz="2000" dirty="0" smtClean="0"/>
              <a:t>O. 1987.</a:t>
            </a:r>
            <a:r>
              <a:rPr lang="en-ZA" sz="2000" dirty="0"/>
              <a:t> </a:t>
            </a:r>
            <a:r>
              <a:rPr lang="en-ZA" sz="2000" i="1" dirty="0"/>
              <a:t>Choosing to Learn: adults in education</a:t>
            </a:r>
            <a:r>
              <a:rPr lang="en-ZA" sz="2000" dirty="0" smtClean="0"/>
              <a:t>. </a:t>
            </a:r>
            <a:r>
              <a:rPr lang="en-ZA" sz="2000" dirty="0"/>
              <a:t>Open University Press</a:t>
            </a:r>
            <a:r>
              <a:rPr lang="en-ZA" sz="2000" dirty="0" smtClean="0"/>
              <a:t>.</a:t>
            </a:r>
          </a:p>
          <a:p>
            <a:r>
              <a:rPr lang="en-ZA" sz="2000" dirty="0" err="1" smtClean="0"/>
              <a:t>Zurkowski</a:t>
            </a:r>
            <a:r>
              <a:rPr lang="en-ZA" sz="2000" dirty="0"/>
              <a:t>, P. 1974. </a:t>
            </a:r>
            <a:r>
              <a:rPr lang="en-ZA" sz="2000" i="1" dirty="0"/>
              <a:t>The information service environment: relationships and priorities (Report ED 100391)</a:t>
            </a:r>
            <a:r>
              <a:rPr lang="en-ZA" sz="2000" dirty="0"/>
              <a:t>. National Commission on Libraries and Information Science. Washington DC</a:t>
            </a:r>
            <a:r>
              <a:rPr lang="en-ZA" sz="2000" dirty="0" smtClean="0"/>
              <a:t>.</a:t>
            </a:r>
          </a:p>
          <a:p>
            <a:endParaRPr lang="en-ZA" sz="2000" dirty="0"/>
          </a:p>
          <a:p>
            <a:endParaRPr lang="en-ZA" sz="2000" dirty="0"/>
          </a:p>
          <a:p>
            <a:endParaRPr lang="en-ZA" sz="2000" dirty="0"/>
          </a:p>
          <a:p>
            <a:endParaRPr lang="en-ZA" sz="2000" dirty="0"/>
          </a:p>
        </p:txBody>
      </p:sp>
      <p:sp>
        <p:nvSpPr>
          <p:cNvPr id="4" name="TextBox 3"/>
          <p:cNvSpPr txBox="1"/>
          <p:nvPr/>
        </p:nvSpPr>
        <p:spPr>
          <a:xfrm>
            <a:off x="3657600" y="457199"/>
            <a:ext cx="2514600" cy="584775"/>
          </a:xfrm>
          <a:prstGeom prst="rect">
            <a:avLst/>
          </a:prstGeom>
          <a:noFill/>
        </p:spPr>
        <p:txBody>
          <a:bodyPr wrap="square" rtlCol="0">
            <a:spAutoFit/>
          </a:bodyPr>
          <a:lstStyle/>
          <a:p>
            <a:pPr algn="ctr"/>
            <a:r>
              <a:rPr lang="en-ZA" sz="3200" dirty="0"/>
              <a:t>R</a:t>
            </a:r>
            <a:r>
              <a:rPr lang="en-ZA" sz="3200" dirty="0" smtClean="0"/>
              <a:t>eferences</a:t>
            </a:r>
            <a:endParaRPr lang="en-ZA" sz="3200" dirty="0"/>
          </a:p>
        </p:txBody>
      </p:sp>
    </p:spTree>
    <p:extLst>
      <p:ext uri="{BB962C8B-B14F-4D97-AF65-F5344CB8AC3E}">
        <p14:creationId xmlns:p14="http://schemas.microsoft.com/office/powerpoint/2010/main" val="4079001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496" y="31954"/>
            <a:ext cx="9114503" cy="6835877"/>
          </a:xfrm>
          <a:prstGeom prst="rect">
            <a:avLst/>
          </a:prstGeom>
        </p:spPr>
      </p:pic>
      <p:sp>
        <p:nvSpPr>
          <p:cNvPr id="2" name="Title 1"/>
          <p:cNvSpPr>
            <a:spLocks noGrp="1"/>
          </p:cNvSpPr>
          <p:nvPr>
            <p:ph type="title"/>
          </p:nvPr>
        </p:nvSpPr>
        <p:spPr/>
        <p:txBody>
          <a:bodyPr/>
          <a:lstStyle/>
          <a:p>
            <a:r>
              <a:rPr lang="en-ZA" b="1" dirty="0" smtClean="0">
                <a:effectLst>
                  <a:outerShdw blurRad="38100" dist="38100" dir="2700000" algn="tl">
                    <a:srgbClr val="000000">
                      <a:alpha val="43137"/>
                    </a:srgbClr>
                  </a:outerShdw>
                </a:effectLst>
              </a:rPr>
              <a:t>Thesis Statement</a:t>
            </a:r>
            <a:endParaRPr lang="en-ZA"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10000"/>
          </a:bodyPr>
          <a:lstStyle/>
          <a:p>
            <a:r>
              <a:rPr lang="en-ZA" dirty="0" smtClean="0"/>
              <a:t>Information </a:t>
            </a:r>
            <a:r>
              <a:rPr lang="en-ZA" dirty="0" smtClean="0"/>
              <a:t>and telecommunication technologies driven by global market forces polarize the world's population into two warring forces - a new </a:t>
            </a:r>
            <a:r>
              <a:rPr lang="en-ZA" u="sng" dirty="0" smtClean="0"/>
              <a:t>cosmopolitan elite of 'symbolic analysts' </a:t>
            </a:r>
            <a:r>
              <a:rPr lang="en-ZA" dirty="0" smtClean="0"/>
              <a:t>who control the technologies and the forces of production, and the majority of the development publics, who have little hope and even fewer prospects for meaningful development and empathy in the future and even the present </a:t>
            </a:r>
            <a:r>
              <a:rPr lang="en-ZA" dirty="0" smtClean="0"/>
              <a:t>(Rifkin, 1995</a:t>
            </a:r>
            <a:r>
              <a:rPr lang="en-ZA" dirty="0" smtClean="0"/>
              <a:t>: xvii).</a:t>
            </a:r>
            <a:endParaRPr lang="en-Z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496" y="31954"/>
            <a:ext cx="9114503" cy="6835877"/>
          </a:xfrm>
          <a:prstGeom prst="rect">
            <a:avLst/>
          </a:prstGeom>
        </p:spPr>
      </p:pic>
      <p:sp>
        <p:nvSpPr>
          <p:cNvPr id="2" name="Title 1"/>
          <p:cNvSpPr>
            <a:spLocks noGrp="1"/>
          </p:cNvSpPr>
          <p:nvPr>
            <p:ph type="title"/>
          </p:nvPr>
        </p:nvSpPr>
        <p:spPr>
          <a:xfrm>
            <a:off x="533400" y="609600"/>
            <a:ext cx="8229600" cy="1143000"/>
          </a:xfrm>
        </p:spPr>
        <p:txBody>
          <a:bodyPr>
            <a:normAutofit fontScale="90000"/>
          </a:bodyPr>
          <a:lstStyle/>
          <a:p>
            <a:r>
              <a:rPr lang="en-US" b="1" dirty="0" smtClean="0">
                <a:effectLst>
                  <a:outerShdw blurRad="38100" dist="38100" dir="2700000" algn="tl">
                    <a:srgbClr val="000000">
                      <a:alpha val="43137"/>
                    </a:srgbClr>
                  </a:outerShdw>
                </a:effectLst>
              </a:rPr>
              <a:t>What is Information Literacy?</a:t>
            </a:r>
            <a:br>
              <a:rPr lang="en-US" b="1" dirty="0" smtClean="0">
                <a:effectLst>
                  <a:outerShdw blurRad="38100" dist="38100" dir="2700000" algn="tl">
                    <a:srgbClr val="000000">
                      <a:alpha val="43137"/>
                    </a:srgbClr>
                  </a:outerShdw>
                </a:effectLst>
              </a:rPr>
            </a:br>
            <a:endParaRPr lang="en-ZA" b="1" dirty="0">
              <a:effectLst>
                <a:outerShdw blurRad="38100" dist="38100" dir="2700000" algn="tl">
                  <a:srgbClr val="000000">
                    <a:alpha val="43137"/>
                  </a:srgbClr>
                </a:outerShdw>
              </a:effectLst>
            </a:endParaRPr>
          </a:p>
        </p:txBody>
      </p:sp>
      <p:sp>
        <p:nvSpPr>
          <p:cNvPr id="4" name="Rectangle 3"/>
          <p:cNvSpPr>
            <a:spLocks noGrp="1" noChangeArrowheads="1"/>
          </p:cNvSpPr>
          <p:nvPr>
            <p:ph idx="1"/>
          </p:nvPr>
        </p:nvSpPr>
        <p:spPr/>
        <p:txBody>
          <a:bodyPr/>
          <a:lstStyle/>
          <a:p>
            <a:pPr eaLnBrk="1" hangingPunct="1">
              <a:lnSpc>
                <a:spcPct val="80000"/>
              </a:lnSpc>
              <a:defRPr/>
            </a:pPr>
            <a:endParaRPr lang="en-US" sz="2400" dirty="0">
              <a:solidFill>
                <a:srgbClr val="FFC000"/>
              </a:solidFill>
            </a:endParaRPr>
          </a:p>
          <a:p>
            <a:pPr eaLnBrk="1" hangingPunct="1">
              <a:lnSpc>
                <a:spcPct val="80000"/>
              </a:lnSpc>
              <a:defRPr/>
            </a:pPr>
            <a:r>
              <a:rPr lang="en-US" dirty="0" smtClean="0">
                <a:latin typeface="+mj-lt"/>
              </a:rPr>
              <a:t>A</a:t>
            </a:r>
            <a:r>
              <a:rPr lang="en-US" sz="3200" dirty="0" smtClean="0">
                <a:latin typeface="+mj-lt"/>
              </a:rPr>
              <a:t>bility to </a:t>
            </a:r>
            <a:r>
              <a:rPr lang="en-US" sz="3200" b="1" dirty="0">
                <a:effectLst>
                  <a:outerShdw blurRad="38100" dist="38100" dir="2700000" algn="tl">
                    <a:srgbClr val="000000">
                      <a:alpha val="43137"/>
                    </a:srgbClr>
                  </a:outerShdw>
                </a:effectLst>
                <a:latin typeface="+mj-lt"/>
              </a:rPr>
              <a:t>find</a:t>
            </a:r>
            <a:r>
              <a:rPr lang="en-US" sz="3200" dirty="0">
                <a:latin typeface="+mj-lt"/>
              </a:rPr>
              <a:t>, </a:t>
            </a:r>
            <a:r>
              <a:rPr lang="en-US" sz="3200" dirty="0">
                <a:effectLst>
                  <a:outerShdw blurRad="38100" dist="38100" dir="2700000" algn="tl">
                    <a:srgbClr val="000000">
                      <a:alpha val="43137"/>
                    </a:srgbClr>
                  </a:outerShdw>
                </a:effectLst>
                <a:latin typeface="+mj-lt"/>
              </a:rPr>
              <a:t>understand</a:t>
            </a:r>
            <a:r>
              <a:rPr lang="en-US" sz="3200" dirty="0">
                <a:latin typeface="+mj-lt"/>
              </a:rPr>
              <a:t>, </a:t>
            </a:r>
            <a:r>
              <a:rPr lang="en-US" sz="3200" dirty="0">
                <a:effectLst>
                  <a:outerShdw blurRad="38100" dist="38100" dir="2700000" algn="tl">
                    <a:srgbClr val="000000">
                      <a:alpha val="43137"/>
                    </a:srgbClr>
                  </a:outerShdw>
                </a:effectLst>
                <a:latin typeface="+mj-lt"/>
              </a:rPr>
              <a:t>evaluate</a:t>
            </a:r>
            <a:r>
              <a:rPr lang="en-US" sz="3200" dirty="0">
                <a:latin typeface="+mj-lt"/>
              </a:rPr>
              <a:t>, and </a:t>
            </a:r>
            <a:r>
              <a:rPr lang="en-US" sz="3200" dirty="0">
                <a:effectLst>
                  <a:outerShdw blurRad="38100" dist="38100" dir="2700000" algn="tl">
                    <a:srgbClr val="000000">
                      <a:alpha val="43137"/>
                    </a:srgbClr>
                  </a:outerShdw>
                </a:effectLst>
                <a:latin typeface="+mj-lt"/>
              </a:rPr>
              <a:t>use</a:t>
            </a:r>
            <a:r>
              <a:rPr lang="en-US" sz="3200" dirty="0">
                <a:latin typeface="+mj-lt"/>
              </a:rPr>
              <a:t> information in various forms to create for personal, social or global purposes </a:t>
            </a:r>
            <a:r>
              <a:rPr lang="en-US" sz="3200" dirty="0" smtClean="0">
                <a:latin typeface="+mj-lt"/>
              </a:rPr>
              <a:t>.</a:t>
            </a:r>
            <a:endParaRPr lang="en-US" sz="3200" dirty="0">
              <a:latin typeface="+mj-lt"/>
            </a:endParaRPr>
          </a:p>
          <a:p>
            <a:pPr eaLnBrk="1" hangingPunct="1">
              <a:lnSpc>
                <a:spcPct val="80000"/>
              </a:lnSpc>
              <a:defRPr/>
            </a:pPr>
            <a:endParaRPr lang="en-US" sz="19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linds(horizontal)">
                                      <p:cBhvr>
                                        <p:cTn id="7"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496" y="31954"/>
            <a:ext cx="9114503" cy="6835877"/>
          </a:xfrm>
          <a:prstGeom prst="rect">
            <a:avLst/>
          </a:prstGeom>
        </p:spPr>
      </p:pic>
      <p:sp>
        <p:nvSpPr>
          <p:cNvPr id="2" name="Title 1"/>
          <p:cNvSpPr>
            <a:spLocks noGrp="1"/>
          </p:cNvSpPr>
          <p:nvPr>
            <p:ph type="title"/>
          </p:nvPr>
        </p:nvSpPr>
        <p:spPr/>
        <p:txBody>
          <a:bodyPr/>
          <a:lstStyle/>
          <a:p>
            <a:r>
              <a:rPr lang="en-ZA" b="1" dirty="0" smtClean="0"/>
              <a:t>Significant of topic</a:t>
            </a:r>
            <a:endParaRPr lang="en-ZA" b="1" dirty="0"/>
          </a:p>
        </p:txBody>
      </p:sp>
      <p:sp>
        <p:nvSpPr>
          <p:cNvPr id="3" name="Content Placeholder 2"/>
          <p:cNvSpPr>
            <a:spLocks noGrp="1"/>
          </p:cNvSpPr>
          <p:nvPr>
            <p:ph idx="1"/>
          </p:nvPr>
        </p:nvSpPr>
        <p:spPr/>
        <p:txBody>
          <a:bodyPr/>
          <a:lstStyle/>
          <a:p>
            <a:r>
              <a:rPr lang="en-ZA" dirty="0" smtClean="0"/>
              <a:t>There is an urgent need to unpack the established curriculum and the "hidden curriculum", or the learning skills acquired apart from the formal content of  subjects (</a:t>
            </a:r>
            <a:r>
              <a:rPr lang="en-ZA" dirty="0" err="1" smtClean="0"/>
              <a:t>Illich</a:t>
            </a:r>
            <a:r>
              <a:rPr lang="en-ZA" dirty="0" smtClean="0"/>
              <a:t>, 1973) that are restricted to behavioural rules. In addition to considering the learning of skills needed to use certain technologies and the teaching of information literacy skills</a:t>
            </a:r>
          </a:p>
          <a:p>
            <a:endParaRPr lang="en-Z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496" y="31954"/>
            <a:ext cx="9114503" cy="6835877"/>
          </a:xfrm>
          <a:prstGeom prst="rect">
            <a:avLst/>
          </a:prstGeom>
        </p:spPr>
      </p:pic>
      <p:sp>
        <p:nvSpPr>
          <p:cNvPr id="2" name="Title 1"/>
          <p:cNvSpPr>
            <a:spLocks noGrp="1"/>
          </p:cNvSpPr>
          <p:nvPr>
            <p:ph type="title"/>
          </p:nvPr>
        </p:nvSpPr>
        <p:spPr/>
        <p:txBody>
          <a:bodyPr/>
          <a:lstStyle/>
          <a:p>
            <a:r>
              <a:rPr lang="en-ZA" b="1" dirty="0" smtClean="0">
                <a:effectLst>
                  <a:outerShdw blurRad="38100" dist="38100" dir="2700000" algn="tl">
                    <a:srgbClr val="000000">
                      <a:alpha val="43137"/>
                    </a:srgbClr>
                  </a:outerShdw>
                </a:effectLst>
              </a:rPr>
              <a:t>Statement of the Problem</a:t>
            </a:r>
            <a:endParaRPr lang="en-ZA"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85000" lnSpcReduction="10000"/>
          </a:bodyPr>
          <a:lstStyle/>
          <a:p>
            <a:r>
              <a:rPr lang="en-ZA" dirty="0" smtClean="0"/>
              <a:t>Uneven distribution of the benefits of information and communication technologies (ICT).</a:t>
            </a:r>
          </a:p>
          <a:p>
            <a:r>
              <a:rPr lang="en-ZA" dirty="0" smtClean="0"/>
              <a:t> Socio-economic factors that affect the utilization of,  expenditure on, and infrastructure of information technology need to be better understood (Saleh, 2012). </a:t>
            </a:r>
          </a:p>
          <a:p>
            <a:r>
              <a:rPr lang="en-ZA" dirty="0" smtClean="0"/>
              <a:t>Increasing concern that young learners are not receiving the expected standard quality programmes to foster their developmental wellbeing. However, there is a consensus, in particular in Africa, that these programmes are generally  implemented ineffectively.</a:t>
            </a:r>
            <a:endParaRPr lang="en-Z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496" y="31954"/>
            <a:ext cx="9114503" cy="6835877"/>
          </a:xfrm>
          <a:prstGeom prst="rect">
            <a:avLst/>
          </a:prstGeom>
        </p:spPr>
      </p:pic>
      <p:sp>
        <p:nvSpPr>
          <p:cNvPr id="3" name="Content Placeholder 2"/>
          <p:cNvSpPr>
            <a:spLocks noGrp="1"/>
          </p:cNvSpPr>
          <p:nvPr>
            <p:ph idx="1"/>
          </p:nvPr>
        </p:nvSpPr>
        <p:spPr>
          <a:xfrm>
            <a:off x="457200" y="685800"/>
            <a:ext cx="8229600" cy="5440363"/>
          </a:xfrm>
        </p:spPr>
        <p:txBody>
          <a:bodyPr>
            <a:normAutofit fontScale="92500" lnSpcReduction="10000"/>
          </a:bodyPr>
          <a:lstStyle/>
          <a:p>
            <a:r>
              <a:rPr lang="en-ZA" u="sng" dirty="0" smtClean="0"/>
              <a:t>' Information skills' </a:t>
            </a:r>
            <a:r>
              <a:rPr lang="en-ZA" dirty="0" smtClean="0"/>
              <a:t>was first introduced in 1974 to refer to people, who are able to solve their information problems by using relevant information sources and applying relevant technology (</a:t>
            </a:r>
            <a:r>
              <a:rPr lang="en-ZA" dirty="0" err="1" smtClean="0"/>
              <a:t>Zurkowski</a:t>
            </a:r>
            <a:r>
              <a:rPr lang="en-ZA" dirty="0" smtClean="0"/>
              <a:t>, 1974). </a:t>
            </a:r>
          </a:p>
          <a:p>
            <a:r>
              <a:rPr lang="en-ZA" dirty="0" smtClean="0"/>
              <a:t>According to the American Library Association in its final report on Information Literacy:</a:t>
            </a:r>
          </a:p>
          <a:p>
            <a:pPr lvl="1"/>
            <a:r>
              <a:rPr lang="en-ZA" dirty="0" smtClean="0"/>
              <a:t>To be information literate, a person must be able to recognize when information is needed and have the ability to locate, evaluate, and use effectively the needed information (American Library Association, 1989)</a:t>
            </a:r>
            <a:endParaRPr lang="en-Z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496" y="31954"/>
            <a:ext cx="9114503" cy="6835877"/>
          </a:xfrm>
          <a:prstGeom prst="rect">
            <a:avLst/>
          </a:prstGeom>
        </p:spPr>
      </p:pic>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Information Literacy </a:t>
            </a:r>
            <a:endParaRPr lang="en-ZA" b="1" dirty="0">
              <a:effectLst>
                <a:outerShdw blurRad="38100" dist="38100" dir="2700000" algn="tl">
                  <a:srgbClr val="000000">
                    <a:alpha val="43137"/>
                  </a:srgbClr>
                </a:outerShdw>
              </a:effectLst>
            </a:endParaRPr>
          </a:p>
        </p:txBody>
      </p:sp>
      <p:sp>
        <p:nvSpPr>
          <p:cNvPr id="4" name="Rectangle 3"/>
          <p:cNvSpPr>
            <a:spLocks noGrp="1" noChangeArrowheads="1"/>
          </p:cNvSpPr>
          <p:nvPr>
            <p:ph idx="1"/>
          </p:nvPr>
        </p:nvSpPr>
        <p:spPr/>
        <p:txBody>
          <a:bodyPr/>
          <a:lstStyle/>
          <a:p>
            <a:pPr eaLnBrk="1" hangingPunct="1">
              <a:lnSpc>
                <a:spcPct val="80000"/>
              </a:lnSpc>
              <a:defRPr/>
            </a:pPr>
            <a:endParaRPr lang="en-US" sz="1000" dirty="0">
              <a:solidFill>
                <a:srgbClr val="FFC000"/>
              </a:solidFill>
            </a:endParaRPr>
          </a:p>
          <a:p>
            <a:pPr eaLnBrk="1" hangingPunct="1">
              <a:lnSpc>
                <a:spcPct val="80000"/>
              </a:lnSpc>
              <a:defRPr/>
            </a:pPr>
            <a:endParaRPr lang="en-US" sz="1000" dirty="0">
              <a:solidFill>
                <a:srgbClr val="FFC000"/>
              </a:solidFill>
            </a:endParaRPr>
          </a:p>
          <a:p>
            <a:pPr eaLnBrk="1" hangingPunct="1">
              <a:spcBef>
                <a:spcPts val="1200"/>
              </a:spcBef>
              <a:spcAft>
                <a:spcPts val="600"/>
              </a:spcAft>
              <a:defRPr/>
            </a:pPr>
            <a:r>
              <a:rPr lang="en-US" dirty="0"/>
              <a:t>"Knowledge is of two </a:t>
            </a:r>
            <a:r>
              <a:rPr lang="en-US" dirty="0" smtClean="0"/>
              <a:t>kinds: We </a:t>
            </a:r>
            <a:r>
              <a:rPr lang="en-US" dirty="0"/>
              <a:t>know a subject ourselves, </a:t>
            </a:r>
            <a:r>
              <a:rPr lang="en-US" dirty="0" smtClean="0"/>
              <a:t>or We </a:t>
            </a:r>
            <a:r>
              <a:rPr lang="en-US" dirty="0"/>
              <a:t>know </a:t>
            </a:r>
            <a:r>
              <a:rPr lang="en-US" dirty="0" smtClean="0"/>
              <a:t>where </a:t>
            </a:r>
            <a:r>
              <a:rPr lang="en-US" dirty="0"/>
              <a:t>we can find information upon it." </a:t>
            </a:r>
            <a:endParaRPr lang="en-US" dirty="0" smtClean="0"/>
          </a:p>
          <a:p>
            <a:pPr marL="514350" indent="-514350" eaLnBrk="1" hangingPunct="1">
              <a:spcBef>
                <a:spcPts val="1200"/>
              </a:spcBef>
              <a:spcAft>
                <a:spcPts val="600"/>
              </a:spcAft>
              <a:buNone/>
              <a:defRPr/>
            </a:pPr>
            <a:r>
              <a:rPr lang="en-US" i="1" dirty="0">
                <a:solidFill>
                  <a:srgbClr val="FFC000"/>
                </a:solidFill>
              </a:rPr>
              <a:t>	</a:t>
            </a:r>
            <a:r>
              <a:rPr lang="en-US" i="1" dirty="0" smtClean="0">
                <a:solidFill>
                  <a:srgbClr val="FFC000"/>
                </a:solidFill>
              </a:rPr>
              <a:t>			</a:t>
            </a:r>
            <a:r>
              <a:rPr lang="en-US" sz="2800" dirty="0" smtClean="0"/>
              <a:t>Samuel </a:t>
            </a:r>
            <a:r>
              <a:rPr lang="en-US" sz="2800" dirty="0"/>
              <a:t>Johnson </a:t>
            </a:r>
          </a:p>
          <a:p>
            <a:pPr eaLnBrk="1" hangingPunct="1">
              <a:lnSpc>
                <a:spcPct val="80000"/>
              </a:lnSpc>
              <a:buNone/>
              <a:defRPr/>
            </a:pPr>
            <a:r>
              <a:rPr lang="en-US" sz="1600" i="1" dirty="0">
                <a:solidFill>
                  <a:srgbClr val="FFC000"/>
                </a:solidFill>
              </a:rPr>
              <a:t> </a:t>
            </a:r>
            <a:endParaRPr lang="en-US" sz="1000" dirty="0">
              <a:solidFill>
                <a:srgbClr val="FFC000"/>
              </a:solidFill>
            </a:endParaRPr>
          </a:p>
          <a:p>
            <a:pPr eaLnBrk="1" hangingPunct="1">
              <a:lnSpc>
                <a:spcPct val="80000"/>
              </a:lnSpc>
              <a:defRPr/>
            </a:pPr>
            <a:endParaRPr lang="en-US" sz="1000" dirty="0">
              <a:solidFill>
                <a:srgbClr val="FFC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blinds(horizontal)">
                                      <p:cBhvr>
                                        <p:cTn id="7" dur="5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blinds(horizontal)">
                                      <p:cBhvr>
                                        <p:cTn id="12" dur="5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blinds(horizontal)">
                                      <p:cBhvr>
                                        <p:cTn id="1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496" y="31954"/>
            <a:ext cx="9114503" cy="6835877"/>
          </a:xfrm>
          <a:prstGeom prst="rect">
            <a:avLst/>
          </a:prstGeom>
        </p:spPr>
      </p:pic>
      <p:sp>
        <p:nvSpPr>
          <p:cNvPr id="2" name="Title 1"/>
          <p:cNvSpPr>
            <a:spLocks noGrp="1"/>
          </p:cNvSpPr>
          <p:nvPr>
            <p:ph type="title"/>
          </p:nvPr>
        </p:nvSpPr>
        <p:spPr/>
        <p:txBody>
          <a:bodyPr/>
          <a:lstStyle/>
          <a:p>
            <a:r>
              <a:rPr lang="en-ZA" b="1" dirty="0" smtClean="0">
                <a:effectLst>
                  <a:outerShdw blurRad="38100" dist="38100" dir="2700000" algn="tl">
                    <a:srgbClr val="000000">
                      <a:alpha val="43137"/>
                    </a:srgbClr>
                  </a:outerShdw>
                </a:effectLst>
              </a:rPr>
              <a:t>Skills and Strategies</a:t>
            </a:r>
            <a:endParaRPr lang="en-ZA"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ZA" dirty="0" smtClean="0"/>
              <a:t>Recognize problems </a:t>
            </a:r>
          </a:p>
          <a:p>
            <a:r>
              <a:rPr lang="en-ZA" dirty="0" smtClean="0"/>
              <a:t>Ask important questions </a:t>
            </a:r>
          </a:p>
          <a:p>
            <a:r>
              <a:rPr lang="en-ZA" dirty="0" smtClean="0"/>
              <a:t>Locate and analyze information and ideas </a:t>
            </a:r>
          </a:p>
          <a:p>
            <a:r>
              <a:rPr lang="en-ZA" dirty="0" smtClean="0"/>
              <a:t>See/understand both sides of the story</a:t>
            </a:r>
          </a:p>
          <a:p>
            <a:r>
              <a:rPr lang="en-ZA" dirty="0" smtClean="0"/>
              <a:t>Demonstrate and apply what you know effectively. </a:t>
            </a:r>
          </a:p>
          <a:p>
            <a:pPr>
              <a:buNone/>
            </a:pPr>
            <a:endParaRPr lang="en-ZA"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863</TotalTime>
  <Words>1376</Words>
  <Application>Microsoft Office PowerPoint</Application>
  <PresentationFormat>On-screen Show (4:3)</PresentationFormat>
  <Paragraphs>79</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 Media &amp; National  Development Policy</vt:lpstr>
      <vt:lpstr>In this lecture we will…</vt:lpstr>
      <vt:lpstr>Thesis Statement</vt:lpstr>
      <vt:lpstr>What is Information Literacy? </vt:lpstr>
      <vt:lpstr>Significant of topic</vt:lpstr>
      <vt:lpstr>Statement of the Problem</vt:lpstr>
      <vt:lpstr>PowerPoint Presentation</vt:lpstr>
      <vt:lpstr>Information Literacy </vt:lpstr>
      <vt:lpstr>Skills and Strategies</vt:lpstr>
      <vt:lpstr>Information Literacy in South Africa</vt:lpstr>
      <vt:lpstr>PowerPoint Presentation</vt:lpstr>
      <vt:lpstr>PowerPoint Presentation</vt:lpstr>
      <vt:lpstr>Five Categories of literacy are distinguished.</vt:lpstr>
      <vt:lpstr>An information Literate Individual is able to:</vt:lpstr>
      <vt:lpstr>South Africa Emerging Literacy and Hidden Curricula (Saleh, 2013)</vt:lpstr>
      <vt:lpstr>PowerPoint Presentation</vt:lpstr>
      <vt:lpstr>Why IL is a very problematic issue?</vt:lpstr>
      <vt:lpstr>Conceptual Framework</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 5014S: Media &amp; National  Development Policy</dc:title>
  <dc:creator>Luyanda Dlamini</dc:creator>
  <cp:lastModifiedBy>Luyanda Dlamini</cp:lastModifiedBy>
  <cp:revision>57</cp:revision>
  <dcterms:created xsi:type="dcterms:W3CDTF">2006-08-16T00:00:00Z</dcterms:created>
  <dcterms:modified xsi:type="dcterms:W3CDTF">2013-11-21T13:30:05Z</dcterms:modified>
</cp:coreProperties>
</file>