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6" r:id="rId3"/>
    <p:sldId id="271" r:id="rId4"/>
    <p:sldId id="288" r:id="rId5"/>
    <p:sldId id="287" r:id="rId6"/>
    <p:sldId id="282" r:id="rId7"/>
    <p:sldId id="290" r:id="rId8"/>
    <p:sldId id="283" r:id="rId9"/>
    <p:sldId id="285" r:id="rId10"/>
    <p:sldId id="272" r:id="rId11"/>
    <p:sldId id="273" r:id="rId12"/>
    <p:sldId id="257" r:id="rId13"/>
    <p:sldId id="279" r:id="rId14"/>
    <p:sldId id="280" r:id="rId15"/>
    <p:sldId id="281" r:id="rId16"/>
    <p:sldId id="274" r:id="rId17"/>
    <p:sldId id="275" r:id="rId18"/>
    <p:sldId id="276" r:id="rId19"/>
    <p:sldId id="277" r:id="rId20"/>
    <p:sldId id="278" r:id="rId21"/>
    <p:sldId id="261" r:id="rId22"/>
    <p:sldId id="262" r:id="rId23"/>
    <p:sldId id="29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76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84CF3-A774-4D45-B8B7-1F967A84C1D8}" type="datetimeFigureOut">
              <a:rPr lang="en-ZA" smtClean="0"/>
              <a:pPr/>
              <a:t>2013-11-17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530FF-A148-48E0-A4BA-30F10A32D05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674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E8D6B-58E4-4E9A-8DFF-95812BC67FCC}" type="slidenum">
              <a:rPr lang="en-US"/>
              <a:pPr/>
              <a:t>7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0"/>
            <a:ext cx="9144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096000"/>
            <a:ext cx="9144000" cy="762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emeryjl/5379037113/sizes/l/in/photostrea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rustysheriff/4880169398/sizes/z/in/photolist-8rf9kG-8rc1Uk-8rc26T-8rc3mH-8rc2mH-bDFnxh-aqLprE-8UASqd-9SBbWd-eUVhh9-btPYuC-9K9MKm-7W4ps1-8JhgiX-8cuWkB-buprd4-buprfp-8cxVWm-8cmzrZ-byGyoP-8u8hTf-8btpDd-9v1tK2-9v1uDF-9v4qUG-9v1xg8-9v1p3B-9v1oRg-9v1pZM-9v4FNJ-fKpbJw-fK7AVi-fK7Bz8-9v4vsE-8MC5Ti-9v1rFZ-9v1sf8-9v4wuY-8kHC2b-dMY6Jd-7LEhEN-9KmskE-8cyaij-eknpVz-8RVqLm-8RVqLh-8RVqLs-au4RHz-au4F8Z-dtMWvQ-8oDEUa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is.gov.za/content/resource-centre/sa-info/yearbook/2006-07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nlinelibrary.wiley.com/doi/10.1111/issj.2002.54.issue-171/issuet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umanosphere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619"/>
            <a:ext cx="9144000" cy="610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400" y="533400"/>
            <a:ext cx="9144000" cy="1470025"/>
          </a:xfrm>
        </p:spPr>
        <p:txBody>
          <a:bodyPr>
            <a:noAutofit/>
          </a:bodyPr>
          <a:lstStyle/>
          <a:p>
            <a:r>
              <a:rPr lang="en-Z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&amp; National Development </a:t>
            </a:r>
            <a:r>
              <a:rPr lang="en-Z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</a:t>
            </a:r>
            <a:endParaRPr lang="en-Z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Z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Ibrahim </a:t>
            </a:r>
            <a:r>
              <a:rPr lang="en-Z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Saleh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24438" y="647938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Image </a:t>
            </a:r>
            <a:r>
              <a:rPr lang="en-ZA" dirty="0" smtClean="0"/>
              <a:t>by </a:t>
            </a:r>
            <a:r>
              <a:rPr lang="en-ZA" dirty="0" smtClean="0">
                <a:hlinkClick r:id="rId3"/>
              </a:rPr>
              <a:t>James </a:t>
            </a:r>
            <a:r>
              <a:rPr lang="en-ZA" dirty="0" err="1" smtClean="0">
                <a:hlinkClick r:id="rId3"/>
              </a:rPr>
              <a:t>Emiry</a:t>
            </a:r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163807"/>
            <a:ext cx="6786338" cy="13248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our No. 1 Problem?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Aids?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Digital divide?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Corruption?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Women/child abuse?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War and strife?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Fundamentalism? 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3600" dirty="0"/>
              <a:t>Despotism?</a:t>
            </a:r>
          </a:p>
          <a:p>
            <a:pPr eaLnBrk="0" hangingPunct="0">
              <a:lnSpc>
                <a:spcPct val="90000"/>
              </a:lnSpc>
              <a:buFont typeface="Wingdings" pitchFamily="2" charset="2"/>
              <a:buChar char="q"/>
            </a:pPr>
            <a:endParaRPr lang="en-GB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it all depends how we look at it but in any problem, we need 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value-driven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journalism work in order to tackle it.</a:t>
            </a:r>
            <a:endParaRPr lang="en-GB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Z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Z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Poverty</a:t>
            </a:r>
            <a:endParaRPr lang="en-Z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791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Form of deprivation</a:t>
            </a:r>
          </a:p>
          <a:p>
            <a:pPr lvl="1"/>
            <a:r>
              <a:rPr lang="en-US" dirty="0" smtClean="0"/>
              <a:t>Deprivation of what?</a:t>
            </a:r>
          </a:p>
          <a:p>
            <a:pPr lvl="1"/>
            <a:r>
              <a:rPr lang="en-US" dirty="0" smtClean="0"/>
              <a:t>From whose perspective?</a:t>
            </a:r>
          </a:p>
          <a:p>
            <a:pPr lvl="1"/>
            <a:r>
              <a:rPr lang="en-US" dirty="0" smtClean="0"/>
              <a:t>These influence measurement approaches</a:t>
            </a:r>
          </a:p>
          <a:p>
            <a:r>
              <a:rPr lang="en-US" sz="2800" dirty="0" smtClean="0"/>
              <a:t>Common definitions are:</a:t>
            </a:r>
          </a:p>
          <a:p>
            <a:pPr lvl="2"/>
            <a:r>
              <a:rPr lang="en-US" sz="2800" dirty="0" smtClean="0"/>
              <a:t>Inability to meet basic necessities of life – money-metric measures;</a:t>
            </a:r>
          </a:p>
          <a:p>
            <a:pPr lvl="2"/>
            <a:r>
              <a:rPr lang="en-US" sz="2800" dirty="0" smtClean="0"/>
              <a:t>Failure of some capabilities -lack of opportunities  and choices to lead a dignified life – "capabilities" &amp; "functioning" approach</a:t>
            </a:r>
          </a:p>
          <a:p>
            <a:pPr lvl="2"/>
            <a:r>
              <a:rPr lang="en-US" sz="2800" dirty="0" smtClean="0"/>
              <a:t>Inability to participate in one’s community: Social exclusion</a:t>
            </a:r>
          </a:p>
          <a:p>
            <a:endParaRPr lang="en-ZA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Transient poverty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Poverty is dynamic - nature &amp; characteristics change over time</a:t>
            </a:r>
          </a:p>
          <a:p>
            <a:r>
              <a:rPr lang="en-US" sz="2800" dirty="0" smtClean="0"/>
              <a:t>Movements – poverty resulting from shocks such droughts, floods, pests infestation of crops, etc.</a:t>
            </a:r>
          </a:p>
          <a:p>
            <a:r>
              <a:rPr lang="en-US" sz="2800" dirty="0" smtClean="0"/>
              <a:t>Understanding factors contributing to Poverty</a:t>
            </a:r>
          </a:p>
          <a:p>
            <a:pPr lvl="1"/>
            <a:r>
              <a:rPr lang="en-US" dirty="0" smtClean="0"/>
              <a:t>Helps develop interventions linked specific risks</a:t>
            </a:r>
          </a:p>
          <a:p>
            <a:r>
              <a:rPr lang="en-US" sz="2800" dirty="0" smtClean="0"/>
              <a:t> Lack of data poses a challenge</a:t>
            </a:r>
          </a:p>
          <a:p>
            <a:pPr lvl="1"/>
            <a:r>
              <a:rPr lang="en-US" dirty="0" smtClean="0"/>
              <a:t>Measuring impacts of shocks on livelihoods using participatory approaches</a:t>
            </a:r>
            <a:endParaRPr lang="en-Z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South Africa 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Human Development Report focuses on provision of public services: introduces </a:t>
            </a:r>
            <a:r>
              <a:rPr lang="en-US" sz="3200" u="sng" dirty="0" smtClean="0"/>
              <a:t>service deprivation index (SDI)</a:t>
            </a:r>
          </a:p>
          <a:p>
            <a:pPr lvl="2"/>
            <a:r>
              <a:rPr lang="en-US" sz="3200" dirty="0" smtClean="0"/>
              <a:t>Indicators-housing type, energy type (for cooking, heating &amp; lighting), water, sanitation &amp; refuse removal.</a:t>
            </a:r>
          </a:p>
          <a:p>
            <a:pPr lvl="2"/>
            <a:r>
              <a:rPr lang="en-US" sz="3200" dirty="0" smtClean="0"/>
              <a:t>SDI measures the distribution of progress in reducing deprivation in basic services</a:t>
            </a:r>
          </a:p>
          <a:p>
            <a:r>
              <a:rPr lang="en-US" dirty="0" smtClean="0"/>
              <a:t>Limitation</a:t>
            </a:r>
          </a:p>
          <a:p>
            <a:pPr lvl="1"/>
            <a:r>
              <a:rPr lang="en-US" sz="3200" dirty="0" smtClean="0"/>
              <a:t> shaped around commodity evaluation</a:t>
            </a:r>
            <a:endParaRPr lang="en-ZA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Exclusion</a:t>
            </a:r>
          </a:p>
          <a:p>
            <a:pPr>
              <a:buNone/>
            </a:pPr>
            <a:r>
              <a:rPr lang="en-GB" dirty="0" smtClean="0"/>
              <a:t>Intended to capture structural features of poverty. </a:t>
            </a:r>
          </a:p>
          <a:p>
            <a:pPr lvl="1"/>
            <a:r>
              <a:rPr lang="en-GB" sz="3200" dirty="0" smtClean="0"/>
              <a:t>Inability to participate in ones community</a:t>
            </a:r>
          </a:p>
          <a:p>
            <a:pPr lvl="1">
              <a:buFontTx/>
              <a:buNone/>
            </a:pPr>
            <a:r>
              <a:rPr lang="en-GB" dirty="0" smtClean="0"/>
              <a:t>Exclusion from political, cultural &amp; economic processes</a:t>
            </a:r>
            <a:endParaRPr lang="en-US" dirty="0" smtClean="0"/>
          </a:p>
          <a:p>
            <a:r>
              <a:rPr lang="en-US" dirty="0" smtClean="0"/>
              <a:t>Human poverty-location specific</a:t>
            </a:r>
          </a:p>
          <a:p>
            <a:pPr marL="342900" lvl="1" indent="-342900">
              <a:buNone/>
            </a:pPr>
            <a:r>
              <a:rPr lang="en-US" sz="3200" dirty="0" smtClean="0"/>
              <a:t>		Nature of deprivation vary with social &amp; 	economic conditions</a:t>
            </a:r>
          </a:p>
          <a:p>
            <a:pPr marL="342900" lvl="1" indent="-342900">
              <a:buNone/>
            </a:pPr>
            <a:endParaRPr lang="en-US" sz="3200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0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Questions: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4000" dirty="0" smtClean="0"/>
              <a:t>Why Poverty is Public Enemy no. 1</a:t>
            </a:r>
            <a:endParaRPr lang="en-GB" sz="4000" dirty="0" smtClean="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4000" dirty="0" smtClean="0"/>
              <a:t>The journalism of poverty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4000" dirty="0" smtClean="0"/>
              <a:t>The poverty of journalism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4000" dirty="0" smtClean="0"/>
              <a:t>What’s to be done? </a:t>
            </a:r>
            <a:endParaRPr lang="en-GB" sz="4000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problem it is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Char char="–"/>
            </a:pPr>
            <a:r>
              <a:rPr lang="en-US" sz="3200" dirty="0" smtClean="0"/>
              <a:t> </a:t>
            </a:r>
            <a:r>
              <a:rPr lang="en-US" sz="4000" dirty="0" smtClean="0"/>
              <a:t>the poor?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sz="4000" dirty="0" smtClean="0"/>
              <a:t> government?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sz="4000" dirty="0" smtClean="0"/>
              <a:t> civil society?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sz="4000" dirty="0" smtClean="0"/>
              <a:t> business?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sz="4000" dirty="0" smtClean="0"/>
              <a:t> individuals?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sz="4000" dirty="0" smtClean="0"/>
              <a:t> media?</a:t>
            </a:r>
            <a:endParaRPr lang="en-US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sz="3600" dirty="0">
              <a:cs typeface="Times New Roman" pitchFamily="18" charset="0"/>
            </a:endParaRPr>
          </a:p>
          <a:p>
            <a:r>
              <a:rPr lang="en-ZA" sz="3400" dirty="0"/>
              <a:t>Poverty reflects deep structural problems within societies. Media isn’t a solution, but perhaps the way it is practiced is a part of the problem? </a:t>
            </a:r>
          </a:p>
          <a:p>
            <a:r>
              <a:rPr lang="en-ZA" sz="3400" dirty="0"/>
              <a:t>Let’s be realistic: the media can’t end poverty. But if we in journalism don’t cover it intelligently (with attachment and outrage) the media will be an obstacle in poverty </a:t>
            </a:r>
            <a:r>
              <a:rPr lang="en-ZA" sz="3400" dirty="0" smtClean="0"/>
              <a:t>alleviation.</a:t>
            </a:r>
          </a:p>
          <a:p>
            <a:endParaRPr lang="en-US" sz="3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Challenges to report poverty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Hard to link the different aspects: </a:t>
            </a:r>
            <a:r>
              <a:rPr lang="en-ZA" dirty="0" smtClean="0"/>
              <a:t>In SA, the one-dimensional focus is more common than the multidimensional one. The reporting on one angle, more-or-less in isolation of others, are in land and housing/homeless stories (Burger, 2007).</a:t>
            </a:r>
            <a:r>
              <a:rPr lang="en-ZA" sz="2400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Poverty is often hidden under other frames – crime, gender, Aids, strikes, unemployment. But poverty coverage often hides aspects like gender, and power.  The challenge is to cover a condition with many causes </a:t>
            </a:r>
          </a:p>
          <a:p>
            <a:endParaRPr lang="en-US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0" y="33866"/>
            <a:ext cx="9107430" cy="6824134"/>
          </a:xfrm>
          <a:prstGeom prst="rect">
            <a:avLst/>
          </a:prstGeom>
        </p:spPr>
      </p:pic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1156889"/>
            <a:ext cx="8458200" cy="46228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GB" b="0" dirty="0" smtClean="0"/>
              <a:t>"Knowledge </a:t>
            </a:r>
            <a:r>
              <a:rPr lang="en-GB" b="0" dirty="0"/>
              <a:t>has been at the heart of economic growth and the gradual rise in levels of social well-being since time immemorial. </a:t>
            </a:r>
            <a:r>
              <a:rPr lang="en-GB" b="0" dirty="0" smtClean="0"/>
              <a:t>The ability to </a:t>
            </a:r>
            <a:r>
              <a:rPr lang="en-GB" b="0" dirty="0"/>
              <a:t>invent and innovate, that is to create new knowledge and new ideas that are then embodied in products, processes and organizations, has always served to fuel </a:t>
            </a:r>
            <a:r>
              <a:rPr lang="en-GB" b="0" dirty="0" smtClean="0"/>
              <a:t>development". </a:t>
            </a:r>
            <a:endParaRPr lang="en-GB" b="0" dirty="0"/>
          </a:p>
          <a:p>
            <a:pPr>
              <a:buNone/>
            </a:pPr>
            <a:r>
              <a:rPr lang="en-GB" b="0" dirty="0" smtClean="0"/>
              <a:t>          </a:t>
            </a:r>
            <a:r>
              <a:rPr lang="en-GB" b="0" dirty="0" smtClean="0"/>
              <a:t>				 (David </a:t>
            </a:r>
            <a:r>
              <a:rPr lang="en-GB" dirty="0" smtClean="0"/>
              <a:t>&amp;</a:t>
            </a:r>
            <a:r>
              <a:rPr lang="en-GB" b="0" dirty="0" smtClean="0"/>
              <a:t> Foray, 2002)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58000" y="6485467"/>
            <a:ext cx="3105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Image by  </a:t>
            </a:r>
            <a:r>
              <a:rPr lang="en-ZA" dirty="0" smtClean="0">
                <a:hlinkClick r:id="rId3"/>
              </a:rPr>
              <a:t>Rusty Sheriff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Journalism of poverty: Charity angle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Dichotomy: </a:t>
            </a:r>
          </a:p>
          <a:p>
            <a:pPr lvl="1"/>
            <a:r>
              <a:rPr lang="en-US" dirty="0"/>
              <a:t>Stories of people who are poor</a:t>
            </a:r>
          </a:p>
          <a:p>
            <a:pPr lvl="1"/>
            <a:r>
              <a:rPr lang="en-US" dirty="0"/>
              <a:t>Stories of </a:t>
            </a:r>
            <a:r>
              <a:rPr lang="en-US" dirty="0" smtClean="0"/>
              <a:t>"poverty" </a:t>
            </a:r>
            <a:r>
              <a:rPr lang="en-US" dirty="0"/>
              <a:t>(often policy promises)</a:t>
            </a:r>
          </a:p>
          <a:p>
            <a:pPr lvl="2">
              <a:buFontTx/>
              <a:buNone/>
            </a:pPr>
            <a:endParaRPr lang="en-US" dirty="0"/>
          </a:p>
          <a:p>
            <a:r>
              <a:rPr lang="en-ZA" dirty="0"/>
              <a:t>Reports of manifestations of poverty, do not ID these </a:t>
            </a:r>
            <a:r>
              <a:rPr lang="en-ZA" dirty="0" smtClean="0"/>
              <a:t>"exhibits" </a:t>
            </a:r>
            <a:r>
              <a:rPr lang="en-ZA" dirty="0"/>
              <a:t>as constituting </a:t>
            </a:r>
            <a:r>
              <a:rPr lang="en-ZA" dirty="0" smtClean="0"/>
              <a:t>"poverty".</a:t>
            </a:r>
            <a:endParaRPr lang="en-GB" dirty="0"/>
          </a:p>
          <a:p>
            <a:r>
              <a:rPr lang="en-ZA" dirty="0"/>
              <a:t>Yet, linkage is necessary to grasp poverty as a generalised condition with inter-dependent and mutually reinforcing dimensions.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Journalism of poverty: political spectacle 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 President promises relief</a:t>
            </a:r>
          </a:p>
          <a:p>
            <a:pPr lvl="1"/>
            <a:r>
              <a:rPr lang="en-US" dirty="0" smtClean="0"/>
              <a:t> Opposition accuses President of neglect.</a:t>
            </a:r>
          </a:p>
          <a:p>
            <a:pPr lvl="1"/>
            <a:r>
              <a:rPr lang="en-US" dirty="0" smtClean="0"/>
              <a:t> Little independent follow-up.</a:t>
            </a:r>
          </a:p>
          <a:p>
            <a:pPr lvl="1">
              <a:buFontTx/>
              <a:buNone/>
            </a:pPr>
            <a:endParaRPr lang="en-US" dirty="0" smtClean="0"/>
          </a:p>
          <a:p>
            <a:r>
              <a:rPr lang="en-US" dirty="0" smtClean="0"/>
              <a:t>Glorification of the correspondent</a:t>
            </a:r>
          </a:p>
          <a:p>
            <a:pPr lvl="1"/>
            <a:r>
              <a:rPr lang="en-US" dirty="0" smtClean="0"/>
              <a:t> Sympathy is created with the journalist, not poor people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should address poverty?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ZA" dirty="0" smtClean="0"/>
              <a:t>Solving poverty seldom painted as some-thing where </a:t>
            </a:r>
            <a:r>
              <a:rPr lang="en-ZA" b="1" dirty="0" smtClean="0"/>
              <a:t>all</a:t>
            </a:r>
            <a:r>
              <a:rPr lang="en-ZA" dirty="0" smtClean="0"/>
              <a:t> stakeholders play a part:</a:t>
            </a:r>
          </a:p>
          <a:p>
            <a:r>
              <a:rPr lang="en-ZA" dirty="0" smtClean="0"/>
              <a:t> - poor people (they are not "objects" to be pitied and uplifted through pure charity),</a:t>
            </a:r>
          </a:p>
          <a:p>
            <a:r>
              <a:rPr lang="en-ZA" dirty="0" smtClean="0"/>
              <a:t>- government  (elected bodies supposed to deal with it),</a:t>
            </a:r>
          </a:p>
          <a:p>
            <a:r>
              <a:rPr lang="en-ZA" dirty="0" smtClean="0"/>
              <a:t>- civil society (NGO's, scholars, students, churches, etc.),</a:t>
            </a:r>
          </a:p>
          <a:p>
            <a:r>
              <a:rPr lang="en-ZA" dirty="0" smtClean="0"/>
              <a:t>- employers/business/educational institutions,</a:t>
            </a:r>
          </a:p>
          <a:p>
            <a:r>
              <a:rPr lang="en-ZA" dirty="0" smtClean="0"/>
              <a:t>- individuals.</a:t>
            </a:r>
            <a:endParaRPr lang="en-GB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References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/>
              <a:t>Burger, D. (</a:t>
            </a:r>
            <a:r>
              <a:rPr lang="en-ZA" sz="2400" dirty="0" err="1"/>
              <a:t>ed</a:t>
            </a:r>
            <a:r>
              <a:rPr lang="en-ZA" sz="2400" dirty="0"/>
              <a:t>). 2007. South African Year Book 2006/2007. Pretoria: Government Communication and Information System. </a:t>
            </a:r>
            <a:r>
              <a:rPr lang="en-ZA" sz="2400" u="sng" dirty="0">
                <a:hlinkClick r:id="rId3"/>
              </a:rPr>
              <a:t>http://www.gcis.gov.za/content/resource-centre/sa-info/yearbook/2006-07</a:t>
            </a:r>
            <a:endParaRPr lang="en-ZA" sz="2400" dirty="0"/>
          </a:p>
          <a:p>
            <a:endParaRPr lang="en-ZA" sz="2400" dirty="0" smtClean="0"/>
          </a:p>
          <a:p>
            <a:r>
              <a:rPr lang="en-ZA" sz="2400" dirty="0" smtClean="0"/>
              <a:t>David</a:t>
            </a:r>
            <a:r>
              <a:rPr lang="en-ZA" sz="2400" dirty="0"/>
              <a:t>, P.A. &amp; Foray, D. 2002. An introduction to the economy of the knowledge society. </a:t>
            </a:r>
            <a:r>
              <a:rPr lang="en-ZA" sz="2400" i="1" dirty="0"/>
              <a:t>International Social Science Journal. </a:t>
            </a:r>
            <a:r>
              <a:rPr lang="en-ZA" sz="2400" dirty="0"/>
              <a:t>54(171):9-23. </a:t>
            </a:r>
            <a:r>
              <a:rPr lang="en-ZA" sz="2400" u="sng" dirty="0">
                <a:hlinkClick r:id="rId4"/>
              </a:rPr>
              <a:t>http://onlinelibrary.wiley.com/doi/10.1111/issj.2002.54.issue-171/issuetoc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22489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Autofit/>
          </a:bodyPr>
          <a:lstStyle/>
          <a:p>
            <a:r>
              <a:rPr lang="en-Z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at the heart of change</a:t>
            </a:r>
            <a:br>
              <a:rPr lang="en-Z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Z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8382000" cy="4191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86200" y="648866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Images sourced from: </a:t>
            </a:r>
            <a:r>
              <a:rPr lang="en-ZA" dirty="0" smtClean="0">
                <a:hlinkClick r:id="rId4"/>
              </a:rPr>
              <a:t>http</a:t>
            </a:r>
            <a:r>
              <a:rPr lang="en-ZA" dirty="0">
                <a:hlinkClick r:id="rId4"/>
              </a:rPr>
              <a:t>://www.humanosphere.org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and Development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Cultural diversity - plurality in all social spheres of activity.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Governance for inclusion and poverty reduction.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Education contributing to well-being and choice.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Dignity, equal and inalienable rights &amp; entitlements.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Participatory media – what does this really mean?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and Democratization Models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Media as distribution channels</a:t>
            </a:r>
          </a:p>
          <a:p>
            <a:r>
              <a:rPr lang="en-GB" dirty="0" smtClean="0"/>
              <a:t>Media as actors and agents</a:t>
            </a:r>
          </a:p>
          <a:p>
            <a:pPr lvl="1"/>
            <a:r>
              <a:rPr lang="en-GB" dirty="0" smtClean="0"/>
              <a:t>Agenda setting</a:t>
            </a:r>
          </a:p>
          <a:p>
            <a:pPr lvl="1"/>
            <a:r>
              <a:rPr lang="en-GB" dirty="0" smtClean="0"/>
              <a:t>Framing</a:t>
            </a:r>
          </a:p>
          <a:p>
            <a:pPr lvl="1"/>
            <a:r>
              <a:rPr lang="en-GB" dirty="0" smtClean="0"/>
              <a:t>Supportive or critical</a:t>
            </a:r>
            <a:endParaRPr lang="en-US" dirty="0" smtClean="0"/>
          </a:p>
          <a:p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as agent of change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What is the role of the media in stimulating national debate and creating a demand for change?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How can media form part of national information strategies? (provide communities with health, livelihoods and education)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How should the media in developing countries be strengthened to enable it to play a more effective role?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380930" name="Rectangle 2"/>
          <p:cNvSpPr>
            <a:spLocks noChangeArrowheads="1"/>
          </p:cNvSpPr>
          <p:nvPr/>
        </p:nvSpPr>
        <p:spPr bwMode="auto">
          <a:xfrm>
            <a:off x="1983511" y="29290"/>
            <a:ext cx="42775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252413" algn="l"/>
                <a:tab pos="457200" algn="l"/>
              </a:tabLst>
            </a:pPr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 research </a:t>
            </a:r>
          </a:p>
        </p:txBody>
      </p:sp>
      <p:sp>
        <p:nvSpPr>
          <p:cNvPr id="380931" name="AutoShape 3"/>
          <p:cNvSpPr>
            <a:spLocks noChangeArrowheads="1"/>
          </p:cNvSpPr>
          <p:nvPr/>
        </p:nvSpPr>
        <p:spPr bwMode="auto">
          <a:xfrm>
            <a:off x="3175000" y="839788"/>
            <a:ext cx="2665413" cy="1152525"/>
          </a:xfrm>
          <a:prstGeom prst="roundRect">
            <a:avLst>
              <a:gd name="adj" fmla="val 16667"/>
            </a:avLst>
          </a:prstGeom>
          <a:solidFill>
            <a:srgbClr val="99CCFF">
              <a:alpha val="60001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3633788" y="981075"/>
            <a:ext cx="1946275" cy="8223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Media &amp;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Governance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0933" name="AutoShape 5"/>
          <p:cNvSpPr>
            <a:spLocks noChangeArrowheads="1"/>
          </p:cNvSpPr>
          <p:nvPr/>
        </p:nvSpPr>
        <p:spPr bwMode="auto">
          <a:xfrm>
            <a:off x="6205538" y="822325"/>
            <a:ext cx="2665412" cy="1152525"/>
          </a:xfrm>
          <a:prstGeom prst="roundRect">
            <a:avLst>
              <a:gd name="adj" fmla="val 16667"/>
            </a:avLst>
          </a:prstGeom>
          <a:solidFill>
            <a:srgbClr val="99CCFF">
              <a:alpha val="60001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34" name="Text Box 6"/>
          <p:cNvSpPr txBox="1">
            <a:spLocks noChangeArrowheads="1"/>
          </p:cNvSpPr>
          <p:nvPr/>
        </p:nvSpPr>
        <p:spPr bwMode="auto">
          <a:xfrm>
            <a:off x="6516688" y="822325"/>
            <a:ext cx="2087562" cy="11874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Media &amp;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Professional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Education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0935" name="AutoShape 7"/>
          <p:cNvSpPr>
            <a:spLocks noChangeArrowheads="1"/>
          </p:cNvSpPr>
          <p:nvPr/>
        </p:nvSpPr>
        <p:spPr bwMode="auto">
          <a:xfrm>
            <a:off x="146050" y="839788"/>
            <a:ext cx="2665413" cy="1152525"/>
          </a:xfrm>
          <a:prstGeom prst="roundRect">
            <a:avLst>
              <a:gd name="adj" fmla="val 16667"/>
            </a:avLst>
          </a:prstGeom>
          <a:solidFill>
            <a:srgbClr val="99CCFF">
              <a:alpha val="60001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36" name="Text Box 8"/>
          <p:cNvSpPr txBox="1">
            <a:spLocks noChangeArrowheads="1"/>
          </p:cNvSpPr>
          <p:nvPr/>
        </p:nvSpPr>
        <p:spPr bwMode="auto">
          <a:xfrm>
            <a:off x="171450" y="982663"/>
            <a:ext cx="2587625" cy="8223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Media &amp; Cultural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Diversity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0939" name="AutoShape 11"/>
          <p:cNvSpPr>
            <a:spLocks noChangeArrowheads="1"/>
          </p:cNvSpPr>
          <p:nvPr/>
        </p:nvSpPr>
        <p:spPr bwMode="auto">
          <a:xfrm>
            <a:off x="611188" y="2060575"/>
            <a:ext cx="6553200" cy="647700"/>
          </a:xfrm>
          <a:prstGeom prst="roundRect">
            <a:avLst>
              <a:gd name="adj" fmla="val 16667"/>
            </a:avLst>
          </a:prstGeom>
          <a:solidFill>
            <a:srgbClr val="99CCFF">
              <a:alpha val="70000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40" name="Rectangle 12"/>
          <p:cNvSpPr>
            <a:spLocks noChangeArrowheads="1"/>
          </p:cNvSpPr>
          <p:nvPr/>
        </p:nvSpPr>
        <p:spPr bwMode="auto">
          <a:xfrm>
            <a:off x="827088" y="2195513"/>
            <a:ext cx="6192837" cy="3667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Human Rights, Media and Communication</a:t>
            </a:r>
            <a:endParaRPr lang="en-GB" sz="1800" b="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022475" y="5411788"/>
            <a:ext cx="6553200" cy="647700"/>
            <a:chOff x="657" y="2647"/>
            <a:chExt cx="4128" cy="408"/>
          </a:xfrm>
        </p:grpSpPr>
        <p:sp>
          <p:nvSpPr>
            <p:cNvPr id="380942" name="AutoShape 14"/>
            <p:cNvSpPr>
              <a:spLocks noChangeArrowheads="1"/>
            </p:cNvSpPr>
            <p:nvPr/>
          </p:nvSpPr>
          <p:spPr bwMode="auto">
            <a:xfrm>
              <a:off x="657" y="2647"/>
              <a:ext cx="4128" cy="408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70000"/>
              </a:srgbClr>
            </a:solidFill>
            <a:ln w="9525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80943" name="Rectangle 15"/>
            <p:cNvSpPr>
              <a:spLocks noChangeArrowheads="1"/>
            </p:cNvSpPr>
            <p:nvPr/>
          </p:nvSpPr>
          <p:spPr bwMode="auto">
            <a:xfrm>
              <a:off x="754" y="2723"/>
              <a:ext cx="2484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GB" sz="1800" dirty="0">
                  <a:solidFill>
                    <a:schemeClr val="bg1"/>
                  </a:solidFill>
                </a:rPr>
                <a:t>Monitoring Media for Development</a:t>
              </a:r>
            </a:p>
          </p:txBody>
        </p:sp>
      </p:grpSp>
      <p:sp>
        <p:nvSpPr>
          <p:cNvPr id="380944" name="AutoShape 16"/>
          <p:cNvSpPr>
            <a:spLocks noChangeArrowheads="1"/>
          </p:cNvSpPr>
          <p:nvPr/>
        </p:nvSpPr>
        <p:spPr bwMode="auto">
          <a:xfrm>
            <a:off x="858838" y="2774950"/>
            <a:ext cx="6481762" cy="647700"/>
          </a:xfrm>
          <a:prstGeom prst="roundRect">
            <a:avLst>
              <a:gd name="adj" fmla="val 16667"/>
            </a:avLst>
          </a:prstGeom>
          <a:solidFill>
            <a:srgbClr val="99CCFF">
              <a:alpha val="73000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45" name="Rectangle 17"/>
          <p:cNvSpPr>
            <a:spLocks noChangeArrowheads="1"/>
          </p:cNvSpPr>
          <p:nvPr/>
        </p:nvSpPr>
        <p:spPr bwMode="auto">
          <a:xfrm>
            <a:off x="1184275" y="2917825"/>
            <a:ext cx="2393950" cy="3667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>
              <a:tabLst>
                <a:tab pos="252413" algn="l"/>
                <a:tab pos="457200" algn="l"/>
              </a:tabLst>
            </a:pPr>
            <a:r>
              <a:rPr lang="en-GB" sz="1800" dirty="0">
                <a:solidFill>
                  <a:schemeClr val="bg1"/>
                </a:solidFill>
              </a:rPr>
              <a:t>Access and Literacy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143000" y="3429000"/>
            <a:ext cx="6553200" cy="647700"/>
            <a:chOff x="385" y="2046"/>
            <a:chExt cx="4128" cy="408"/>
          </a:xfrm>
        </p:grpSpPr>
        <p:sp>
          <p:nvSpPr>
            <p:cNvPr id="380947" name="AutoShape 19"/>
            <p:cNvSpPr>
              <a:spLocks noChangeArrowheads="1"/>
            </p:cNvSpPr>
            <p:nvPr/>
          </p:nvSpPr>
          <p:spPr bwMode="auto">
            <a:xfrm>
              <a:off x="385" y="2046"/>
              <a:ext cx="4128" cy="408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70000"/>
              </a:srgbClr>
            </a:solidFill>
            <a:ln w="9525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80948" name="Rectangle 20"/>
            <p:cNvSpPr>
              <a:spLocks noChangeArrowheads="1"/>
            </p:cNvSpPr>
            <p:nvPr/>
          </p:nvSpPr>
          <p:spPr bwMode="auto">
            <a:xfrm>
              <a:off x="469" y="2136"/>
              <a:ext cx="2868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GB" sz="1800" dirty="0">
                  <a:solidFill>
                    <a:schemeClr val="bg1"/>
                  </a:solidFill>
                </a:rPr>
                <a:t>Participatory Media and Communication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431925" y="4087813"/>
            <a:ext cx="6553200" cy="647700"/>
            <a:chOff x="985" y="3507"/>
            <a:chExt cx="4128" cy="408"/>
          </a:xfrm>
        </p:grpSpPr>
        <p:sp>
          <p:nvSpPr>
            <p:cNvPr id="380950" name="AutoShape 22"/>
            <p:cNvSpPr>
              <a:spLocks noChangeArrowheads="1"/>
            </p:cNvSpPr>
            <p:nvPr/>
          </p:nvSpPr>
          <p:spPr bwMode="auto">
            <a:xfrm>
              <a:off x="985" y="3507"/>
              <a:ext cx="4128" cy="408"/>
            </a:xfrm>
            <a:prstGeom prst="roundRect">
              <a:avLst>
                <a:gd name="adj" fmla="val 16667"/>
              </a:avLst>
            </a:prstGeom>
            <a:solidFill>
              <a:srgbClr val="99CCFF">
                <a:alpha val="70000"/>
              </a:srgbClr>
            </a:solidFill>
            <a:ln w="9525">
              <a:solidFill>
                <a:srgbClr val="99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ZA"/>
            </a:p>
          </p:txBody>
        </p:sp>
        <p:sp>
          <p:nvSpPr>
            <p:cNvPr id="380951" name="Rectangle 23"/>
            <p:cNvSpPr>
              <a:spLocks noChangeArrowheads="1"/>
            </p:cNvSpPr>
            <p:nvPr/>
          </p:nvSpPr>
          <p:spPr bwMode="auto">
            <a:xfrm>
              <a:off x="1098" y="3605"/>
              <a:ext cx="182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just">
                <a:tabLst>
                  <a:tab pos="252413" algn="l"/>
                  <a:tab pos="457200" algn="l"/>
                </a:tabLst>
              </a:pPr>
              <a:r>
                <a:rPr lang="en-GB" sz="1800" dirty="0">
                  <a:solidFill>
                    <a:schemeClr val="bg1"/>
                  </a:solidFill>
                </a:rPr>
                <a:t>Representation by Media</a:t>
              </a:r>
            </a:p>
          </p:txBody>
        </p:sp>
      </p:grpSp>
      <p:sp>
        <p:nvSpPr>
          <p:cNvPr id="380952" name="AutoShape 24"/>
          <p:cNvSpPr>
            <a:spLocks noChangeArrowheads="1"/>
          </p:cNvSpPr>
          <p:nvPr/>
        </p:nvSpPr>
        <p:spPr bwMode="auto">
          <a:xfrm>
            <a:off x="1763713" y="4724400"/>
            <a:ext cx="6553200" cy="647700"/>
          </a:xfrm>
          <a:prstGeom prst="roundRect">
            <a:avLst>
              <a:gd name="adj" fmla="val 16667"/>
            </a:avLst>
          </a:prstGeom>
          <a:solidFill>
            <a:srgbClr val="99CCFF">
              <a:alpha val="70000"/>
            </a:srgbClr>
          </a:solidFill>
          <a:ln w="9525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ZA"/>
          </a:p>
        </p:txBody>
      </p:sp>
      <p:sp>
        <p:nvSpPr>
          <p:cNvPr id="380953" name="Rectangle 25"/>
          <p:cNvSpPr>
            <a:spLocks noChangeArrowheads="1"/>
          </p:cNvSpPr>
          <p:nvPr/>
        </p:nvSpPr>
        <p:spPr bwMode="auto">
          <a:xfrm>
            <a:off x="1916113" y="4906963"/>
            <a:ext cx="6272212" cy="3667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Strategic Media Policies and Action Plans </a:t>
            </a:r>
            <a:r>
              <a:rPr lang="en-GB" sz="1800" b="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Measure Media and development?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Formative research to </a:t>
            </a:r>
            <a:r>
              <a:rPr lang="en-GB" b="1" i="1" u="sng" dirty="0"/>
              <a:t>identify the parameters</a:t>
            </a:r>
            <a:r>
              <a:rPr lang="en-GB" b="1" i="1" dirty="0"/>
              <a:t> </a:t>
            </a:r>
            <a:r>
              <a:rPr lang="en-GB" dirty="0"/>
              <a:t>of viable media </a:t>
            </a:r>
            <a:r>
              <a:rPr lang="en-GB" dirty="0" smtClean="0"/>
              <a:t>interventions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Qualitative research methods to </a:t>
            </a:r>
            <a:r>
              <a:rPr lang="en-GB" b="1" u="sng" dirty="0"/>
              <a:t>pre-test </a:t>
            </a:r>
            <a:r>
              <a:rPr lang="en-GB" dirty="0"/>
              <a:t>media and communication </a:t>
            </a:r>
            <a:r>
              <a:rPr lang="en-GB" dirty="0" smtClean="0"/>
              <a:t>materials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Continuous feedback research to </a:t>
            </a:r>
            <a:r>
              <a:rPr lang="en-GB" b="1" u="sng" dirty="0"/>
              <a:t>monitor </a:t>
            </a:r>
            <a:r>
              <a:rPr lang="en-GB" dirty="0"/>
              <a:t>the audience reception to media </a:t>
            </a:r>
            <a:r>
              <a:rPr lang="en-GB" dirty="0" smtClean="0"/>
              <a:t>outputs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Audience-based qualitative and quantitative methods to </a:t>
            </a:r>
            <a:r>
              <a:rPr lang="en-GB" b="1" i="1" u="sng" dirty="0"/>
              <a:t>measure reach and impact </a:t>
            </a:r>
            <a:r>
              <a:rPr lang="en-GB" dirty="0"/>
              <a:t>of media interventions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33866"/>
            <a:ext cx="9107430" cy="6824134"/>
          </a:xfrm>
          <a:prstGeom prst="rect">
            <a:avLst/>
          </a:prstGeom>
        </p:spPr>
      </p:pic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334963" y="895350"/>
            <a:ext cx="1189037" cy="66992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Formative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28600" y="1417638"/>
            <a:ext cx="1295400" cy="3774880"/>
          </a:xfrm>
          <a:prstGeom prst="rect">
            <a:avLst/>
          </a:prstGeom>
          <a:solidFill>
            <a:srgbClr val="FFFFFF"/>
          </a:solidFill>
          <a:ln w="9525">
            <a:solidFill>
              <a:srgbClr val="112B65"/>
            </a:solidFill>
            <a:miter lim="800000"/>
            <a:headEnd/>
            <a:tailEnd/>
          </a:ln>
          <a:effectLst/>
        </p:spPr>
        <p:txBody>
          <a:bodyPr wrap="square" lIns="50292" tIns="25146" rIns="50292" bIns="25146">
            <a:spAutoFit/>
          </a:bodyPr>
          <a:lstStyle/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Primary &amp; </a:t>
            </a:r>
          </a:p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Secondary Data</a:t>
            </a:r>
          </a:p>
          <a:p>
            <a:pPr eaLnBrk="1" hangingPunct="1"/>
            <a:endParaRPr lang="en-GB" altLang="zh-CN" sz="1400" b="1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Values,   </a:t>
            </a:r>
          </a:p>
          <a:p>
            <a:pPr eaLnBrk="1" hangingPunct="1">
              <a:buSzPct val="125000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Tastes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Habits, </a:t>
            </a:r>
          </a:p>
          <a:p>
            <a:pPr eaLnBrk="1" hangingPunct="1">
              <a:buSzPct val="125000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Rationales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Context</a:t>
            </a:r>
          </a:p>
          <a:p>
            <a:pPr eaLnBrk="1" hangingPunct="1">
              <a:buSzPct val="125000"/>
            </a:pP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Epidemiological</a:t>
            </a: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,</a:t>
            </a:r>
          </a:p>
          <a:p>
            <a:pPr eaLnBrk="1" hangingPunct="1">
              <a:buSzPct val="125000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Behavioural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Situation, </a:t>
            </a:r>
          </a:p>
          <a:p>
            <a:pPr eaLnBrk="1" hangingPunct="1">
              <a:buSzPct val="125000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Context</a:t>
            </a:r>
          </a:p>
          <a:p>
            <a:pPr eaLnBrk="1" hangingPunct="1">
              <a:buSzPct val="125000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Analysis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Media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</a:t>
            </a: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Consumption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Ethnography</a:t>
            </a:r>
          </a:p>
          <a:p>
            <a:pPr eaLnBrk="1" hangingPunct="1"/>
            <a:endParaRPr lang="en-GB" sz="18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662113" y="908050"/>
            <a:ext cx="1430337" cy="66992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algn="ctr" eaLnBrk="1" hangingPunct="1"/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Pilots </a:t>
            </a:r>
          </a:p>
          <a:p>
            <a:pPr algn="ctr" eaLnBrk="1" hangingPunct="1"/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Pre-Testing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797050" y="1433513"/>
            <a:ext cx="1206500" cy="4575099"/>
          </a:xfrm>
          <a:prstGeom prst="rect">
            <a:avLst/>
          </a:prstGeom>
          <a:solidFill>
            <a:srgbClr val="FFFFFF"/>
          </a:solidFill>
          <a:ln w="9525">
            <a:solidFill>
              <a:srgbClr val="112B65"/>
            </a:solidFill>
            <a:miter lim="800000"/>
            <a:headEnd/>
            <a:tailEnd/>
          </a:ln>
          <a:effectLst/>
        </p:spPr>
        <p:txBody>
          <a:bodyPr wrap="square" lIns="50292" tIns="25146" rIns="50292" bIns="25146">
            <a:spAutoFit/>
          </a:bodyPr>
          <a:lstStyle/>
          <a:p>
            <a:pPr algn="ctr"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Focus Groups</a:t>
            </a:r>
          </a:p>
          <a:p>
            <a:pPr algn="ctr"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Community-Based ‘Rapid Feedback’ </a:t>
            </a:r>
          </a:p>
          <a:p>
            <a:pPr algn="ctr"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In-Depth Interviews</a:t>
            </a:r>
            <a:endParaRPr lang="en-GB" altLang="zh-CN" sz="1400" u="sng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ts val="1800"/>
              <a:buFont typeface="Arial" charset="0"/>
              <a:buNone/>
            </a:pP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Formats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Content 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Scripts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Characters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Attributes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Production Quality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Branding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Message Clarity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Accurate Targeting</a:t>
            </a:r>
          </a:p>
          <a:p>
            <a:pPr eaLnBrk="1" hangingPunct="1">
              <a:buSzPct val="125000"/>
              <a:buFontTx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Cultural Suitability</a:t>
            </a:r>
            <a:endParaRPr lang="en-GB" sz="1400" dirty="0">
              <a:ea typeface="SimSun" pitchFamily="2" charset="-122"/>
              <a:cs typeface="Arial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6400800" y="762000"/>
            <a:ext cx="2481263" cy="66992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Impact Evaluation: </a:t>
            </a:r>
          </a:p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Quantitative Surveys and </a:t>
            </a:r>
          </a:p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Qualitative Studies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6400800" y="1458913"/>
            <a:ext cx="2590799" cy="5094287"/>
          </a:xfrm>
          <a:prstGeom prst="rect">
            <a:avLst/>
          </a:prstGeom>
          <a:solidFill>
            <a:srgbClr val="FFFFFF"/>
          </a:solidFill>
          <a:ln w="9525">
            <a:solidFill>
              <a:srgbClr val="112B65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eaLnBrk="1" hangingPunct="1">
              <a:buSzPts val="1800"/>
              <a:buFont typeface="Arial" charset="0"/>
              <a:buNone/>
            </a:pPr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Surveys</a:t>
            </a: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, Skills </a:t>
            </a:r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Assessment</a:t>
            </a: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, </a:t>
            </a:r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Pre/Post Tests</a:t>
            </a: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, </a:t>
            </a:r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Indices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Knowledge, Attitude,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Practices/Behaviours </a:t>
            </a:r>
            <a:r>
              <a:rPr lang="en-GB" altLang="zh-CN" sz="1400" i="1" dirty="0" smtClean="0">
                <a:solidFill>
                  <a:srgbClr val="FF0000"/>
                </a:solidFill>
                <a:ea typeface="SimSun" pitchFamily="2" charset="-122"/>
                <a:cs typeface="Arial" charset="0"/>
              </a:rPr>
              <a:t>Baseline</a:t>
            </a:r>
            <a:endParaRPr lang="en-GB" altLang="zh-CN" sz="1400" i="1" dirty="0">
              <a:solidFill>
                <a:srgbClr val="FF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Barriers,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Facilitators </a:t>
            </a:r>
            <a:r>
              <a:rPr lang="en-GB" altLang="zh-CN" sz="1400" b="1" i="1" dirty="0" smtClean="0">
                <a:solidFill>
                  <a:srgbClr val="FF0000"/>
                </a:solidFill>
                <a:ea typeface="SimSun" pitchFamily="2" charset="-122"/>
                <a:cs typeface="Arial" charset="0"/>
              </a:rPr>
              <a:t>Midline</a:t>
            </a:r>
            <a:endParaRPr lang="en-GB" altLang="zh-CN" sz="1400" b="1" i="1" dirty="0">
              <a:solidFill>
                <a:srgbClr val="FF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Refine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Objectives </a:t>
            </a:r>
            <a:r>
              <a:rPr lang="en-GB" altLang="zh-CN" sz="1400" b="1" i="1" dirty="0" smtClean="0">
                <a:solidFill>
                  <a:srgbClr val="FF0000"/>
                </a:solidFill>
                <a:ea typeface="SimSun" pitchFamily="2" charset="-122"/>
                <a:cs typeface="Arial" charset="0"/>
              </a:rPr>
              <a:t>Tracking</a:t>
            </a:r>
            <a:endParaRPr lang="en-GB" altLang="zh-CN" sz="1400" b="1" i="1" dirty="0">
              <a:solidFill>
                <a:srgbClr val="FF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Set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Priorities Stages </a:t>
            </a: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of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Change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Identify, Profile Target 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b="1" i="1" dirty="0" err="1" smtClean="0">
                <a:solidFill>
                  <a:srgbClr val="FF0000"/>
                </a:solidFill>
                <a:ea typeface="SimSun" pitchFamily="2" charset="-122"/>
                <a:cs typeface="Arial" charset="0"/>
              </a:rPr>
              <a:t>Endline</a:t>
            </a:r>
            <a:r>
              <a:rPr lang="en-GB" altLang="zh-CN" sz="1400" i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Audiences</a:t>
            </a: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, Partners,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Participants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Content Analysis, Pre/Post Tests</a:t>
            </a:r>
          </a:p>
          <a:p>
            <a:pPr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Follow Up Interviews,</a:t>
            </a:r>
          </a:p>
          <a:p>
            <a:pPr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Policy  </a:t>
            </a:r>
            <a:r>
              <a:rPr lang="en-GB" altLang="zh-CN" sz="1400" b="1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Analysis</a:t>
            </a:r>
            <a:endParaRPr lang="en-GB" altLang="zh-CN" sz="1400" b="1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Journalistic Principles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Scenario Exercises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Professional Norms, </a:t>
            </a:r>
            <a:r>
              <a:rPr lang="en-GB" altLang="zh-CN" sz="1400" dirty="0" smtClean="0">
                <a:solidFill>
                  <a:srgbClr val="000000"/>
                </a:solidFill>
                <a:ea typeface="SimSun" pitchFamily="2" charset="-122"/>
                <a:cs typeface="Arial" charset="0"/>
              </a:rPr>
              <a:t>Standards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None/>
            </a:pPr>
            <a:r>
              <a:rPr lang="en-GB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Statistical Analysis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Trends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Relationships between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 Exposure and Outcomes</a:t>
            </a: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3276600" y="936625"/>
            <a:ext cx="1463675" cy="669925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Audience </a:t>
            </a:r>
          </a:p>
          <a:p>
            <a:pPr algn="ctr" eaLnBrk="1" hangingPunct="1"/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Feedback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3200400" y="1476375"/>
            <a:ext cx="1409700" cy="4391025"/>
          </a:xfrm>
          <a:prstGeom prst="rect">
            <a:avLst/>
          </a:prstGeom>
          <a:solidFill>
            <a:srgbClr val="FFFFFF"/>
          </a:solidFill>
          <a:ln w="9525">
            <a:solidFill>
              <a:srgbClr val="112B65"/>
            </a:solidFill>
            <a:miter lim="800000"/>
            <a:headEnd/>
            <a:tailEnd/>
          </a:ln>
          <a:effectLst/>
        </p:spPr>
        <p:txBody>
          <a:bodyPr lIns="50292" tIns="25146" rIns="50292" bIns="25146"/>
          <a:lstStyle/>
          <a:p>
            <a:pPr algn="ctr" eaLnBrk="1" hangingPunct="1">
              <a:buSzPts val="1800"/>
              <a:buFont typeface="Arial" charset="0"/>
              <a:buNone/>
            </a:pPr>
            <a:r>
              <a:rPr lang="en-GB" altLang="zh-CN" sz="1400" b="1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Letters, Texts, Follow-Up Studies, Panels, Contests</a:t>
            </a:r>
          </a:p>
          <a:p>
            <a:pPr eaLnBrk="1" hangingPunct="1">
              <a:buSzPct val="125000"/>
              <a:buFont typeface="Arial" charset="0"/>
              <a:buChar char="•"/>
            </a:pPr>
            <a:endParaRPr lang="en-GB" altLang="zh-CN" sz="1400" dirty="0">
              <a:solidFill>
                <a:srgbClr val="000000"/>
              </a:solidFill>
              <a:ea typeface="SimSun" pitchFamily="2" charset="-122"/>
              <a:cs typeface="Arial" charset="0"/>
            </a:endParaRP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Reactions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Interpretation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Message 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Delivery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Viewing/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Listening 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Context  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Characters,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 Presenters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Story Lines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Update / </a:t>
            </a:r>
          </a:p>
          <a:p>
            <a:pPr eaLnBrk="1" hangingPunct="1">
              <a:buSzPct val="125000"/>
              <a:buFont typeface="Arial" charset="0"/>
              <a:buNone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  Reformat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Extension</a:t>
            </a:r>
          </a:p>
          <a:p>
            <a:pPr eaLnBrk="1" hangingPunct="1">
              <a:buSzPct val="125000"/>
              <a:buFont typeface="Arial" charset="0"/>
              <a:buChar char="•"/>
            </a:pPr>
            <a:r>
              <a:rPr lang="en-GB" altLang="zh-CN" sz="1400" dirty="0">
                <a:solidFill>
                  <a:srgbClr val="000000"/>
                </a:solidFill>
                <a:ea typeface="SimSun" pitchFamily="2" charset="-122"/>
                <a:cs typeface="Arial" charset="0"/>
              </a:rPr>
              <a:t>     New Developments</a:t>
            </a:r>
            <a:endParaRPr lang="en-GB" sz="1400" dirty="0">
              <a:latin typeface="Tahoma" pitchFamily="34" charset="0"/>
              <a:ea typeface="SimSun" pitchFamily="2" charset="-122"/>
              <a:cs typeface="Arial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800746" y="908050"/>
            <a:ext cx="1447151" cy="5578631"/>
            <a:chOff x="5175" y="750"/>
            <a:chExt cx="988" cy="3108"/>
          </a:xfrm>
        </p:grpSpPr>
        <p:sp>
          <p:nvSpPr>
            <p:cNvPr id="65548" name="Text Box 12"/>
            <p:cNvSpPr txBox="1">
              <a:spLocks noChangeArrowheads="1"/>
            </p:cNvSpPr>
            <p:nvPr/>
          </p:nvSpPr>
          <p:spPr bwMode="auto">
            <a:xfrm>
              <a:off x="5215" y="750"/>
              <a:ext cx="931" cy="42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lIns="50292" tIns="25146" rIns="50292" bIns="25146"/>
            <a:lstStyle/>
            <a:p>
              <a:pPr algn="ctr" eaLnBrk="1" hangingPunct="1"/>
              <a:r>
                <a:rPr lang="en-GB" altLang="zh-CN" sz="1400" b="1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Mechanisms of Effectiveness</a:t>
              </a:r>
              <a:endParaRPr lang="en-GB" sz="1400" dirty="0">
                <a:latin typeface="Tahom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65549" name="Text Box 13"/>
            <p:cNvSpPr txBox="1">
              <a:spLocks noChangeArrowheads="1"/>
            </p:cNvSpPr>
            <p:nvPr/>
          </p:nvSpPr>
          <p:spPr bwMode="auto">
            <a:xfrm>
              <a:off x="5175" y="1069"/>
              <a:ext cx="988" cy="27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112B65"/>
              </a:solidFill>
              <a:miter lim="800000"/>
              <a:headEnd/>
              <a:tailEnd/>
            </a:ln>
            <a:effectLst/>
          </p:spPr>
          <p:txBody>
            <a:bodyPr wrap="square" lIns="50292" tIns="25146" rIns="50292" bIns="25146">
              <a:spAutoFit/>
            </a:bodyPr>
            <a:lstStyle/>
            <a:p>
              <a:pPr eaLnBrk="1" hangingPunct="1">
                <a:buSzPts val="1800"/>
                <a:buFont typeface="Arial" charset="0"/>
                <a:buNone/>
              </a:pPr>
              <a:r>
                <a:rPr lang="en-GB" altLang="zh-CN" sz="1400" b="1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Focus Groups, in-Depth Interviews, 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b="1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Statistical Analysis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Intensity of 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  Exposure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Combinations </a:t>
              </a:r>
              <a:r>
                <a:rPr lang="en-GB" altLang="zh-CN" sz="1400" dirty="0" smtClean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of Outputs</a:t>
              </a: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, </a:t>
              </a:r>
              <a:r>
                <a:rPr lang="en-GB" altLang="zh-CN" sz="1400" dirty="0" smtClean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Multiple  </a:t>
              </a: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Platforms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Use of Animation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Humour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How Audience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 Relates to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 characters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Branding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Predispositions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Profiling</a:t>
              </a:r>
            </a:p>
            <a:p>
              <a:pPr eaLnBrk="1" hangingPunct="1">
                <a:buSzPct val="125000"/>
                <a:buFont typeface="Arial" charset="0"/>
                <a:buChar char="•"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Shared,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 Associated</a:t>
              </a:r>
            </a:p>
            <a:p>
              <a:pPr eaLnBrk="1" hangingPunct="1">
                <a:buSzPct val="125000"/>
                <a:buFont typeface="Arial" charset="0"/>
                <a:buNone/>
              </a:pPr>
              <a:r>
                <a:rPr lang="en-GB" altLang="zh-CN" sz="1400" dirty="0">
                  <a:solidFill>
                    <a:srgbClr val="000000"/>
                  </a:solidFill>
                  <a:ea typeface="SimSun" pitchFamily="2" charset="-122"/>
                  <a:cs typeface="Arial" charset="0"/>
                </a:rPr>
                <a:t>     Attributes</a:t>
              </a:r>
              <a:endParaRPr lang="en-GB" sz="1400" dirty="0">
                <a:latin typeface="Tahoma" pitchFamily="34" charset="0"/>
                <a:ea typeface="SimSun" pitchFamily="2" charset="-122"/>
                <a:cs typeface="Arial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914400" y="228600"/>
            <a:ext cx="70007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itchFamily="2" charset="-122"/>
                <a:cs typeface="Arial" charset="0"/>
              </a:rPr>
              <a:t>Research and Evaluation Cycle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1244</Words>
  <Application>Microsoft Office PowerPoint</Application>
  <PresentationFormat>On-screen Show (4:3)</PresentationFormat>
  <Paragraphs>221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Media &amp; National Development  Policy</vt:lpstr>
      <vt:lpstr>PowerPoint Presentation</vt:lpstr>
      <vt:lpstr>Values at the heart of change </vt:lpstr>
      <vt:lpstr>Media and Development</vt:lpstr>
      <vt:lpstr>Media and Democratization Models</vt:lpstr>
      <vt:lpstr>Media as agent of change</vt:lpstr>
      <vt:lpstr>PowerPoint Presentation</vt:lpstr>
      <vt:lpstr>How to Measure Media and development?</vt:lpstr>
      <vt:lpstr>PowerPoint Presentation</vt:lpstr>
      <vt:lpstr>What’s our No. 1 Problem?</vt:lpstr>
      <vt:lpstr>PowerPoint Presentation</vt:lpstr>
      <vt:lpstr>Poverty</vt:lpstr>
      <vt:lpstr>Transient poverty</vt:lpstr>
      <vt:lpstr>South Africa </vt:lpstr>
      <vt:lpstr>PowerPoint Presentation</vt:lpstr>
      <vt:lpstr>Key Questions:</vt:lpstr>
      <vt:lpstr>whose problem it is</vt:lpstr>
      <vt:lpstr>PowerPoint Presentation</vt:lpstr>
      <vt:lpstr>Media Challenges to report poverty</vt:lpstr>
      <vt:lpstr>Journalism of poverty: Charity angle</vt:lpstr>
      <vt:lpstr>Journalism of poverty: political spectacle </vt:lpstr>
      <vt:lpstr>Who should address poverty?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 5014S: Media &amp; National Development Policy</dc:title>
  <dc:creator>Luyanda Dlamini</dc:creator>
  <cp:lastModifiedBy>Luyanda Dlamini</cp:lastModifiedBy>
  <cp:revision>45</cp:revision>
  <dcterms:created xsi:type="dcterms:W3CDTF">2006-08-16T00:00:00Z</dcterms:created>
  <dcterms:modified xsi:type="dcterms:W3CDTF">2013-11-17T14:17:52Z</dcterms:modified>
</cp:coreProperties>
</file>