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3" r:id="rId6"/>
    <p:sldId id="257" r:id="rId7"/>
    <p:sldId id="276" r:id="rId8"/>
    <p:sldId id="275" r:id="rId9"/>
    <p:sldId id="258" r:id="rId10"/>
    <p:sldId id="259" r:id="rId11"/>
    <p:sldId id="260" r:id="rId12"/>
    <p:sldId id="261" r:id="rId13"/>
    <p:sldId id="269" r:id="rId14"/>
    <p:sldId id="262" r:id="rId15"/>
    <p:sldId id="265" r:id="rId16"/>
    <p:sldId id="264" r:id="rId17"/>
    <p:sldId id="278" r:id="rId18"/>
    <p:sldId id="279"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7" d="100"/>
          <a:sy n="57" d="100"/>
        </p:scale>
        <p:origin x="-282" y="-3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6617B0-7D80-46E8-BE88-CA2FCCC173A6}" type="doc">
      <dgm:prSet loTypeId="urn:microsoft.com/office/officeart/2005/8/layout/cycle5" loCatId="cycle" qsTypeId="urn:microsoft.com/office/officeart/2005/8/quickstyle/simple1" qsCatId="simple" csTypeId="urn:microsoft.com/office/officeart/2005/8/colors/colorful1#8" csCatId="colorful" phldr="1"/>
      <dgm:spPr/>
    </dgm:pt>
    <dgm:pt modelId="{491092F2-FF6F-474F-A1A9-E98C75C65025}">
      <dgm:prSet phldrT="[Text]" custT="1"/>
      <dgm:spPr/>
      <dgm:t>
        <a:bodyPr/>
        <a:lstStyle/>
        <a:p>
          <a:r>
            <a:rPr lang="en-ZA" sz="1600" b="1" dirty="0" smtClean="0"/>
            <a:t>Modernization Theory</a:t>
          </a:r>
          <a:endParaRPr lang="en-ZA" sz="1600" b="1" dirty="0"/>
        </a:p>
      </dgm:t>
    </dgm:pt>
    <dgm:pt modelId="{33FB597A-0792-4131-B458-A28EBCC8313B}" type="parTrans" cxnId="{78903999-B9A2-465A-8750-A3AAF99D15C8}">
      <dgm:prSet/>
      <dgm:spPr/>
      <dgm:t>
        <a:bodyPr/>
        <a:lstStyle/>
        <a:p>
          <a:endParaRPr lang="en-ZA"/>
        </a:p>
      </dgm:t>
    </dgm:pt>
    <dgm:pt modelId="{97426ECD-34F3-4818-BF1D-E80095455258}" type="sibTrans" cxnId="{78903999-B9A2-465A-8750-A3AAF99D15C8}">
      <dgm:prSet/>
      <dgm:spPr/>
      <dgm:t>
        <a:bodyPr/>
        <a:lstStyle/>
        <a:p>
          <a:endParaRPr lang="en-ZA"/>
        </a:p>
      </dgm:t>
    </dgm:pt>
    <dgm:pt modelId="{D56FC9BE-7DFA-4F38-82F7-1AC28E866B6A}">
      <dgm:prSet phldrT="[Text]" custT="1"/>
      <dgm:spPr/>
      <dgm:t>
        <a:bodyPr/>
        <a:lstStyle/>
        <a:p>
          <a:r>
            <a:rPr lang="en-ZA" sz="1600" b="1" dirty="0" smtClean="0"/>
            <a:t>Empowerment</a:t>
          </a:r>
          <a:endParaRPr lang="en-ZA" sz="1600" b="1" dirty="0"/>
        </a:p>
      </dgm:t>
    </dgm:pt>
    <dgm:pt modelId="{12BC0EA6-7770-4E4E-994A-A48280C039BC}" type="parTrans" cxnId="{DDD69D54-853B-42A8-99EF-1341115211BD}">
      <dgm:prSet/>
      <dgm:spPr/>
      <dgm:t>
        <a:bodyPr/>
        <a:lstStyle/>
        <a:p>
          <a:endParaRPr lang="en-ZA"/>
        </a:p>
      </dgm:t>
    </dgm:pt>
    <dgm:pt modelId="{A77FD39D-79FD-4D13-A51B-621185958369}" type="sibTrans" cxnId="{DDD69D54-853B-42A8-99EF-1341115211BD}">
      <dgm:prSet/>
      <dgm:spPr/>
      <dgm:t>
        <a:bodyPr/>
        <a:lstStyle/>
        <a:p>
          <a:endParaRPr lang="en-ZA"/>
        </a:p>
      </dgm:t>
    </dgm:pt>
    <dgm:pt modelId="{6CCBE6EC-6B4C-41A9-AFA1-F4DD9E88B08F}">
      <dgm:prSet phldrT="[Text]" custT="1"/>
      <dgm:spPr/>
      <dgm:t>
        <a:bodyPr/>
        <a:lstStyle/>
        <a:p>
          <a:r>
            <a:rPr lang="en-ZA" sz="1600" b="1" dirty="0" smtClean="0"/>
            <a:t>Participatory Development</a:t>
          </a:r>
          <a:endParaRPr lang="en-ZA" sz="1600" b="1" dirty="0"/>
        </a:p>
      </dgm:t>
    </dgm:pt>
    <dgm:pt modelId="{C956BEC0-A2C7-4287-A185-FC8DFD1A5F0A}" type="parTrans" cxnId="{8B0E0AE3-8CB1-46EB-97EE-0F22F5E1E260}">
      <dgm:prSet/>
      <dgm:spPr/>
      <dgm:t>
        <a:bodyPr/>
        <a:lstStyle/>
        <a:p>
          <a:endParaRPr lang="en-ZA"/>
        </a:p>
      </dgm:t>
    </dgm:pt>
    <dgm:pt modelId="{102DFDFF-F2F1-4C59-80A8-649D5CE2EAC6}" type="sibTrans" cxnId="{8B0E0AE3-8CB1-46EB-97EE-0F22F5E1E260}">
      <dgm:prSet/>
      <dgm:spPr/>
      <dgm:t>
        <a:bodyPr/>
        <a:lstStyle/>
        <a:p>
          <a:endParaRPr lang="en-ZA"/>
        </a:p>
      </dgm:t>
    </dgm:pt>
    <dgm:pt modelId="{9AC2014F-FB0E-46B6-8863-20A6C5307063}">
      <dgm:prSet phldrT="[Text]" custT="1"/>
      <dgm:spPr/>
      <dgm:t>
        <a:bodyPr/>
        <a:lstStyle/>
        <a:p>
          <a:r>
            <a:rPr lang="en-ZA" sz="1400" b="1" dirty="0" smtClean="0"/>
            <a:t>Indigenous Knowledge</a:t>
          </a:r>
          <a:endParaRPr lang="en-ZA" sz="1400" b="1" dirty="0"/>
        </a:p>
      </dgm:t>
    </dgm:pt>
    <dgm:pt modelId="{A3FD7413-B3B5-4157-ABB0-173CBF696618}" type="parTrans" cxnId="{32754B43-16BB-4820-BD12-0DFF13BC6421}">
      <dgm:prSet/>
      <dgm:spPr/>
      <dgm:t>
        <a:bodyPr/>
        <a:lstStyle/>
        <a:p>
          <a:endParaRPr lang="en-ZA"/>
        </a:p>
      </dgm:t>
    </dgm:pt>
    <dgm:pt modelId="{DF894849-9B28-4F2A-88DE-19E2644130E9}" type="sibTrans" cxnId="{32754B43-16BB-4820-BD12-0DFF13BC6421}">
      <dgm:prSet/>
      <dgm:spPr/>
      <dgm:t>
        <a:bodyPr/>
        <a:lstStyle/>
        <a:p>
          <a:endParaRPr lang="en-ZA"/>
        </a:p>
      </dgm:t>
    </dgm:pt>
    <dgm:pt modelId="{A4B0AE2A-7591-47F8-9116-2376C74E2415}">
      <dgm:prSet phldrT="[Text]" custT="1"/>
      <dgm:spPr/>
      <dgm:t>
        <a:bodyPr/>
        <a:lstStyle/>
        <a:p>
          <a:r>
            <a:rPr lang="en-ZA" sz="1600" b="1" dirty="0" smtClean="0"/>
            <a:t>Promoting Human Rights</a:t>
          </a:r>
          <a:endParaRPr lang="en-ZA" sz="1600" b="1" dirty="0"/>
        </a:p>
      </dgm:t>
    </dgm:pt>
    <dgm:pt modelId="{E81C50DF-7D91-44D9-AF80-C614E6F711CC}" type="parTrans" cxnId="{8AC7D7CD-658F-43E9-A0E9-C8D7B12EDEFC}">
      <dgm:prSet/>
      <dgm:spPr/>
      <dgm:t>
        <a:bodyPr/>
        <a:lstStyle/>
        <a:p>
          <a:endParaRPr lang="en-ZA"/>
        </a:p>
      </dgm:t>
    </dgm:pt>
    <dgm:pt modelId="{90254DC7-5557-4D33-BAF8-566684B0A13E}" type="sibTrans" cxnId="{8AC7D7CD-658F-43E9-A0E9-C8D7B12EDEFC}">
      <dgm:prSet/>
      <dgm:spPr/>
      <dgm:t>
        <a:bodyPr/>
        <a:lstStyle/>
        <a:p>
          <a:endParaRPr lang="en-ZA"/>
        </a:p>
      </dgm:t>
    </dgm:pt>
    <dgm:pt modelId="{531712C1-15FF-4CF5-8933-A6CF9E3A5B5B}">
      <dgm:prSet phldrT="[Text]"/>
      <dgm:spPr/>
      <dgm:t>
        <a:bodyPr/>
        <a:lstStyle/>
        <a:p>
          <a:r>
            <a:rPr lang="en-ZA" dirty="0" smtClean="0"/>
            <a:t>Indigenous Knowledge System</a:t>
          </a:r>
          <a:endParaRPr lang="en-ZA" dirty="0"/>
        </a:p>
      </dgm:t>
    </dgm:pt>
    <dgm:pt modelId="{7E6D5CB5-2423-40D8-B050-A317914911E7}" type="parTrans" cxnId="{EF563ABD-6A48-4D4A-AB12-E7FAACAE1E0C}">
      <dgm:prSet/>
      <dgm:spPr/>
      <dgm:t>
        <a:bodyPr/>
        <a:lstStyle/>
        <a:p>
          <a:endParaRPr lang="en-ZA"/>
        </a:p>
      </dgm:t>
    </dgm:pt>
    <dgm:pt modelId="{CE1B9F9E-6F02-43CC-9072-B33B74A4DE6A}" type="sibTrans" cxnId="{EF563ABD-6A48-4D4A-AB12-E7FAACAE1E0C}">
      <dgm:prSet/>
      <dgm:spPr/>
      <dgm:t>
        <a:bodyPr/>
        <a:lstStyle/>
        <a:p>
          <a:endParaRPr lang="en-ZA"/>
        </a:p>
      </dgm:t>
    </dgm:pt>
    <dgm:pt modelId="{A45A24C2-C91B-46A3-BC08-D9F932498C0D}">
      <dgm:prSet/>
      <dgm:spPr/>
      <dgm:t>
        <a:bodyPr/>
        <a:lstStyle/>
        <a:p>
          <a:endParaRPr lang="en-ZA" sz="1600" dirty="0"/>
        </a:p>
      </dgm:t>
    </dgm:pt>
    <dgm:pt modelId="{2E3110A8-7F33-40EB-ACBD-8AE34193B0E5}" type="parTrans" cxnId="{EB260FD7-B348-4FE8-B29F-ADD5BE9F7C5B}">
      <dgm:prSet/>
      <dgm:spPr/>
      <dgm:t>
        <a:bodyPr/>
        <a:lstStyle/>
        <a:p>
          <a:endParaRPr lang="en-ZA"/>
        </a:p>
      </dgm:t>
    </dgm:pt>
    <dgm:pt modelId="{5E44405C-F3D3-48C6-84E3-A6E6499C5F87}" type="sibTrans" cxnId="{EB260FD7-B348-4FE8-B29F-ADD5BE9F7C5B}">
      <dgm:prSet/>
      <dgm:spPr/>
      <dgm:t>
        <a:bodyPr/>
        <a:lstStyle/>
        <a:p>
          <a:endParaRPr lang="en-ZA"/>
        </a:p>
      </dgm:t>
    </dgm:pt>
    <dgm:pt modelId="{1389CD79-49A6-4F2D-9EB5-8F658968CE6D}" type="pres">
      <dgm:prSet presAssocID="{BE6617B0-7D80-46E8-BE88-CA2FCCC173A6}" presName="cycle" presStyleCnt="0">
        <dgm:presLayoutVars>
          <dgm:dir/>
          <dgm:resizeHandles val="exact"/>
        </dgm:presLayoutVars>
      </dgm:prSet>
      <dgm:spPr/>
    </dgm:pt>
    <dgm:pt modelId="{55018F1E-9811-43CD-82F6-AC3B81F8C16A}" type="pres">
      <dgm:prSet presAssocID="{A45A24C2-C91B-46A3-BC08-D9F932498C0D}" presName="node" presStyleLbl="node1" presStyleIdx="0" presStyleCnt="6" custScaleY="124297">
        <dgm:presLayoutVars>
          <dgm:bulletEnabled val="1"/>
        </dgm:presLayoutVars>
      </dgm:prSet>
      <dgm:spPr/>
      <dgm:t>
        <a:bodyPr/>
        <a:lstStyle/>
        <a:p>
          <a:endParaRPr lang="en-ZA"/>
        </a:p>
      </dgm:t>
    </dgm:pt>
    <dgm:pt modelId="{C6FC3644-F512-4903-BB09-A470BE8CCBFF}" type="pres">
      <dgm:prSet presAssocID="{A45A24C2-C91B-46A3-BC08-D9F932498C0D}" presName="spNode" presStyleCnt="0"/>
      <dgm:spPr/>
    </dgm:pt>
    <dgm:pt modelId="{3B8443FC-F430-4538-972A-4D7991B4ECE1}" type="pres">
      <dgm:prSet presAssocID="{5E44405C-F3D3-48C6-84E3-A6E6499C5F87}" presName="sibTrans" presStyleLbl="sibTrans1D1" presStyleIdx="0" presStyleCnt="6"/>
      <dgm:spPr/>
      <dgm:t>
        <a:bodyPr/>
        <a:lstStyle/>
        <a:p>
          <a:endParaRPr lang="en-ZA"/>
        </a:p>
      </dgm:t>
    </dgm:pt>
    <dgm:pt modelId="{E1D301B8-9256-492F-8444-2FB93987E4A6}" type="pres">
      <dgm:prSet presAssocID="{9AC2014F-FB0E-46B6-8863-20A6C5307063}" presName="node" presStyleLbl="node1" presStyleIdx="1" presStyleCnt="6">
        <dgm:presLayoutVars>
          <dgm:bulletEnabled val="1"/>
        </dgm:presLayoutVars>
      </dgm:prSet>
      <dgm:spPr/>
      <dgm:t>
        <a:bodyPr/>
        <a:lstStyle/>
        <a:p>
          <a:endParaRPr lang="en-ZA"/>
        </a:p>
      </dgm:t>
    </dgm:pt>
    <dgm:pt modelId="{4CAB64F2-423B-47C5-9628-BCF1B04EBE04}" type="pres">
      <dgm:prSet presAssocID="{9AC2014F-FB0E-46B6-8863-20A6C5307063}" presName="spNode" presStyleCnt="0"/>
      <dgm:spPr/>
    </dgm:pt>
    <dgm:pt modelId="{32AACE52-E5CA-4860-8DCA-3E06D2321703}" type="pres">
      <dgm:prSet presAssocID="{DF894849-9B28-4F2A-88DE-19E2644130E9}" presName="sibTrans" presStyleLbl="sibTrans1D1" presStyleIdx="1" presStyleCnt="6"/>
      <dgm:spPr/>
      <dgm:t>
        <a:bodyPr/>
        <a:lstStyle/>
        <a:p>
          <a:endParaRPr lang="en-ZA"/>
        </a:p>
      </dgm:t>
    </dgm:pt>
    <dgm:pt modelId="{2B6DBAA6-766D-4055-A93C-1AAF6DE8D8C5}" type="pres">
      <dgm:prSet presAssocID="{A4B0AE2A-7591-47F8-9116-2376C74E2415}" presName="node" presStyleLbl="node1" presStyleIdx="2" presStyleCnt="6">
        <dgm:presLayoutVars>
          <dgm:bulletEnabled val="1"/>
        </dgm:presLayoutVars>
      </dgm:prSet>
      <dgm:spPr/>
      <dgm:t>
        <a:bodyPr/>
        <a:lstStyle/>
        <a:p>
          <a:endParaRPr lang="en-ZA"/>
        </a:p>
      </dgm:t>
    </dgm:pt>
    <dgm:pt modelId="{8B11A3F8-6D1D-4553-B86B-7E46EEF5ECED}" type="pres">
      <dgm:prSet presAssocID="{A4B0AE2A-7591-47F8-9116-2376C74E2415}" presName="spNode" presStyleCnt="0"/>
      <dgm:spPr/>
    </dgm:pt>
    <dgm:pt modelId="{32106D3D-0982-45EB-ADA4-93FC6E31D651}" type="pres">
      <dgm:prSet presAssocID="{90254DC7-5557-4D33-BAF8-566684B0A13E}" presName="sibTrans" presStyleLbl="sibTrans1D1" presStyleIdx="2" presStyleCnt="6"/>
      <dgm:spPr/>
      <dgm:t>
        <a:bodyPr/>
        <a:lstStyle/>
        <a:p>
          <a:endParaRPr lang="en-ZA"/>
        </a:p>
      </dgm:t>
    </dgm:pt>
    <dgm:pt modelId="{3C7B0DFF-AB63-4147-8761-655793F38DB1}" type="pres">
      <dgm:prSet presAssocID="{531712C1-15FF-4CF5-8933-A6CF9E3A5B5B}" presName="node" presStyleLbl="node1" presStyleIdx="3" presStyleCnt="6">
        <dgm:presLayoutVars>
          <dgm:bulletEnabled val="1"/>
        </dgm:presLayoutVars>
      </dgm:prSet>
      <dgm:spPr/>
      <dgm:t>
        <a:bodyPr/>
        <a:lstStyle/>
        <a:p>
          <a:endParaRPr lang="en-ZA"/>
        </a:p>
      </dgm:t>
    </dgm:pt>
    <dgm:pt modelId="{406335FE-D365-4CCF-BB42-E5E6D8A73834}" type="pres">
      <dgm:prSet presAssocID="{531712C1-15FF-4CF5-8933-A6CF9E3A5B5B}" presName="spNode" presStyleCnt="0"/>
      <dgm:spPr/>
    </dgm:pt>
    <dgm:pt modelId="{1B3EB29B-F2BC-4A31-8B2C-DCB80C5368D6}" type="pres">
      <dgm:prSet presAssocID="{CE1B9F9E-6F02-43CC-9072-B33B74A4DE6A}" presName="sibTrans" presStyleLbl="sibTrans1D1" presStyleIdx="3" presStyleCnt="6"/>
      <dgm:spPr/>
      <dgm:t>
        <a:bodyPr/>
        <a:lstStyle/>
        <a:p>
          <a:endParaRPr lang="en-ZA"/>
        </a:p>
      </dgm:t>
    </dgm:pt>
    <dgm:pt modelId="{EE964EF1-1AD1-4289-9E80-6AB54CE64A10}" type="pres">
      <dgm:prSet presAssocID="{6CCBE6EC-6B4C-41A9-AFA1-F4DD9E88B08F}" presName="node" presStyleLbl="node1" presStyleIdx="4" presStyleCnt="6">
        <dgm:presLayoutVars>
          <dgm:bulletEnabled val="1"/>
        </dgm:presLayoutVars>
      </dgm:prSet>
      <dgm:spPr/>
      <dgm:t>
        <a:bodyPr/>
        <a:lstStyle/>
        <a:p>
          <a:endParaRPr lang="en-ZA"/>
        </a:p>
      </dgm:t>
    </dgm:pt>
    <dgm:pt modelId="{9075CB89-808F-4EED-A59A-0E53BA35452C}" type="pres">
      <dgm:prSet presAssocID="{6CCBE6EC-6B4C-41A9-AFA1-F4DD9E88B08F}" presName="spNode" presStyleCnt="0"/>
      <dgm:spPr/>
    </dgm:pt>
    <dgm:pt modelId="{3101C771-49AA-429B-AD27-8D4EDAF8C21C}" type="pres">
      <dgm:prSet presAssocID="{102DFDFF-F2F1-4C59-80A8-649D5CE2EAC6}" presName="sibTrans" presStyleLbl="sibTrans1D1" presStyleIdx="4" presStyleCnt="6"/>
      <dgm:spPr/>
      <dgm:t>
        <a:bodyPr/>
        <a:lstStyle/>
        <a:p>
          <a:endParaRPr lang="en-ZA"/>
        </a:p>
      </dgm:t>
    </dgm:pt>
    <dgm:pt modelId="{BA809345-9205-4AC9-98E8-CF0E1FD1AC13}" type="pres">
      <dgm:prSet presAssocID="{D56FC9BE-7DFA-4F38-82F7-1AC28E866B6A}" presName="node" presStyleLbl="node1" presStyleIdx="5" presStyleCnt="6">
        <dgm:presLayoutVars>
          <dgm:bulletEnabled val="1"/>
        </dgm:presLayoutVars>
      </dgm:prSet>
      <dgm:spPr/>
      <dgm:t>
        <a:bodyPr/>
        <a:lstStyle/>
        <a:p>
          <a:endParaRPr lang="en-ZA"/>
        </a:p>
      </dgm:t>
    </dgm:pt>
    <dgm:pt modelId="{79631090-D4E9-4AE9-8B80-3A983005145A}" type="pres">
      <dgm:prSet presAssocID="{D56FC9BE-7DFA-4F38-82F7-1AC28E866B6A}" presName="spNode" presStyleCnt="0"/>
      <dgm:spPr/>
    </dgm:pt>
    <dgm:pt modelId="{18D2D2E9-D648-430B-8428-1D0797D940A7}" type="pres">
      <dgm:prSet presAssocID="{A77FD39D-79FD-4D13-A51B-621185958369}" presName="sibTrans" presStyleLbl="sibTrans1D1" presStyleIdx="5" presStyleCnt="6"/>
      <dgm:spPr/>
      <dgm:t>
        <a:bodyPr/>
        <a:lstStyle/>
        <a:p>
          <a:endParaRPr lang="en-ZA"/>
        </a:p>
      </dgm:t>
    </dgm:pt>
  </dgm:ptLst>
  <dgm:cxnLst>
    <dgm:cxn modelId="{E3D5520F-9ADD-4FA3-B08F-064C91037EE5}" type="presOf" srcId="{9AC2014F-FB0E-46B6-8863-20A6C5307063}" destId="{E1D301B8-9256-492F-8444-2FB93987E4A6}" srcOrd="0" destOrd="0" presId="urn:microsoft.com/office/officeart/2005/8/layout/cycle5"/>
    <dgm:cxn modelId="{5105AE35-55BE-4238-9B9C-DB5BDCA35089}" type="presOf" srcId="{102DFDFF-F2F1-4C59-80A8-649D5CE2EAC6}" destId="{3101C771-49AA-429B-AD27-8D4EDAF8C21C}" srcOrd="0" destOrd="0" presId="urn:microsoft.com/office/officeart/2005/8/layout/cycle5"/>
    <dgm:cxn modelId="{CB4A84FA-FB8E-4DD1-BF78-D33DECCFFC22}" type="presOf" srcId="{A45A24C2-C91B-46A3-BC08-D9F932498C0D}" destId="{55018F1E-9811-43CD-82F6-AC3B81F8C16A}" srcOrd="0" destOrd="0" presId="urn:microsoft.com/office/officeart/2005/8/layout/cycle5"/>
    <dgm:cxn modelId="{6589F013-C1B3-406F-BCF6-B9D33DCAE5DF}" type="presOf" srcId="{DF894849-9B28-4F2A-88DE-19E2644130E9}" destId="{32AACE52-E5CA-4860-8DCA-3E06D2321703}" srcOrd="0" destOrd="0" presId="urn:microsoft.com/office/officeart/2005/8/layout/cycle5"/>
    <dgm:cxn modelId="{92924A53-251A-4A3C-B2C8-D17BB2B73E47}" type="presOf" srcId="{A4B0AE2A-7591-47F8-9116-2376C74E2415}" destId="{2B6DBAA6-766D-4055-A93C-1AAF6DE8D8C5}" srcOrd="0" destOrd="0" presId="urn:microsoft.com/office/officeart/2005/8/layout/cycle5"/>
    <dgm:cxn modelId="{56719E53-9250-4AED-9560-EA615C1D14FE}" type="presOf" srcId="{531712C1-15FF-4CF5-8933-A6CF9E3A5B5B}" destId="{3C7B0DFF-AB63-4147-8761-655793F38DB1}" srcOrd="0" destOrd="0" presId="urn:microsoft.com/office/officeart/2005/8/layout/cycle5"/>
    <dgm:cxn modelId="{8AC7D7CD-658F-43E9-A0E9-C8D7B12EDEFC}" srcId="{BE6617B0-7D80-46E8-BE88-CA2FCCC173A6}" destId="{A4B0AE2A-7591-47F8-9116-2376C74E2415}" srcOrd="2" destOrd="0" parTransId="{E81C50DF-7D91-44D9-AF80-C614E6F711CC}" sibTransId="{90254DC7-5557-4D33-BAF8-566684B0A13E}"/>
    <dgm:cxn modelId="{BFE9C32B-04B8-4ABE-9926-D70475FD26A4}" type="presOf" srcId="{90254DC7-5557-4D33-BAF8-566684B0A13E}" destId="{32106D3D-0982-45EB-ADA4-93FC6E31D651}" srcOrd="0" destOrd="0" presId="urn:microsoft.com/office/officeart/2005/8/layout/cycle5"/>
    <dgm:cxn modelId="{EB260FD7-B348-4FE8-B29F-ADD5BE9F7C5B}" srcId="{BE6617B0-7D80-46E8-BE88-CA2FCCC173A6}" destId="{A45A24C2-C91B-46A3-BC08-D9F932498C0D}" srcOrd="0" destOrd="0" parTransId="{2E3110A8-7F33-40EB-ACBD-8AE34193B0E5}" sibTransId="{5E44405C-F3D3-48C6-84E3-A6E6499C5F87}"/>
    <dgm:cxn modelId="{CF3F28C7-3A5B-400F-A070-943046D9AF5B}" type="presOf" srcId="{CE1B9F9E-6F02-43CC-9072-B33B74A4DE6A}" destId="{1B3EB29B-F2BC-4A31-8B2C-DCB80C5368D6}" srcOrd="0" destOrd="0" presId="urn:microsoft.com/office/officeart/2005/8/layout/cycle5"/>
    <dgm:cxn modelId="{18C34321-DBBA-47F6-B28F-EBCC4DD09998}" type="presOf" srcId="{BE6617B0-7D80-46E8-BE88-CA2FCCC173A6}" destId="{1389CD79-49A6-4F2D-9EB5-8F658968CE6D}" srcOrd="0" destOrd="0" presId="urn:microsoft.com/office/officeart/2005/8/layout/cycle5"/>
    <dgm:cxn modelId="{99E4AA3B-9399-4A16-A337-5D6C6489B223}" type="presOf" srcId="{491092F2-FF6F-474F-A1A9-E98C75C65025}" destId="{55018F1E-9811-43CD-82F6-AC3B81F8C16A}" srcOrd="0" destOrd="1" presId="urn:microsoft.com/office/officeart/2005/8/layout/cycle5"/>
    <dgm:cxn modelId="{78903999-B9A2-465A-8750-A3AAF99D15C8}" srcId="{A45A24C2-C91B-46A3-BC08-D9F932498C0D}" destId="{491092F2-FF6F-474F-A1A9-E98C75C65025}" srcOrd="0" destOrd="0" parTransId="{33FB597A-0792-4131-B458-A28EBCC8313B}" sibTransId="{97426ECD-34F3-4818-BF1D-E80095455258}"/>
    <dgm:cxn modelId="{8AF9D190-610C-4E31-ABAD-E8F34235892E}" type="presOf" srcId="{5E44405C-F3D3-48C6-84E3-A6E6499C5F87}" destId="{3B8443FC-F430-4538-972A-4D7991B4ECE1}" srcOrd="0" destOrd="0" presId="urn:microsoft.com/office/officeart/2005/8/layout/cycle5"/>
    <dgm:cxn modelId="{DDD69D54-853B-42A8-99EF-1341115211BD}" srcId="{BE6617B0-7D80-46E8-BE88-CA2FCCC173A6}" destId="{D56FC9BE-7DFA-4F38-82F7-1AC28E866B6A}" srcOrd="5" destOrd="0" parTransId="{12BC0EA6-7770-4E4E-994A-A48280C039BC}" sibTransId="{A77FD39D-79FD-4D13-A51B-621185958369}"/>
    <dgm:cxn modelId="{8B0E0AE3-8CB1-46EB-97EE-0F22F5E1E260}" srcId="{BE6617B0-7D80-46E8-BE88-CA2FCCC173A6}" destId="{6CCBE6EC-6B4C-41A9-AFA1-F4DD9E88B08F}" srcOrd="4" destOrd="0" parTransId="{C956BEC0-A2C7-4287-A185-FC8DFD1A5F0A}" sibTransId="{102DFDFF-F2F1-4C59-80A8-649D5CE2EAC6}"/>
    <dgm:cxn modelId="{551BD41B-5AC7-4B37-BC06-59C39D5F0033}" type="presOf" srcId="{D56FC9BE-7DFA-4F38-82F7-1AC28E866B6A}" destId="{BA809345-9205-4AC9-98E8-CF0E1FD1AC13}" srcOrd="0" destOrd="0" presId="urn:microsoft.com/office/officeart/2005/8/layout/cycle5"/>
    <dgm:cxn modelId="{32754B43-16BB-4820-BD12-0DFF13BC6421}" srcId="{BE6617B0-7D80-46E8-BE88-CA2FCCC173A6}" destId="{9AC2014F-FB0E-46B6-8863-20A6C5307063}" srcOrd="1" destOrd="0" parTransId="{A3FD7413-B3B5-4157-ABB0-173CBF696618}" sibTransId="{DF894849-9B28-4F2A-88DE-19E2644130E9}"/>
    <dgm:cxn modelId="{2161CD10-7471-435D-9A3C-71DE6F7DCE61}" type="presOf" srcId="{A77FD39D-79FD-4D13-A51B-621185958369}" destId="{18D2D2E9-D648-430B-8428-1D0797D940A7}" srcOrd="0" destOrd="0" presId="urn:microsoft.com/office/officeart/2005/8/layout/cycle5"/>
    <dgm:cxn modelId="{BF4B2A9A-7A68-4E8C-9768-C61E6EE2E87A}" type="presOf" srcId="{6CCBE6EC-6B4C-41A9-AFA1-F4DD9E88B08F}" destId="{EE964EF1-1AD1-4289-9E80-6AB54CE64A10}" srcOrd="0" destOrd="0" presId="urn:microsoft.com/office/officeart/2005/8/layout/cycle5"/>
    <dgm:cxn modelId="{EF563ABD-6A48-4D4A-AB12-E7FAACAE1E0C}" srcId="{BE6617B0-7D80-46E8-BE88-CA2FCCC173A6}" destId="{531712C1-15FF-4CF5-8933-A6CF9E3A5B5B}" srcOrd="3" destOrd="0" parTransId="{7E6D5CB5-2423-40D8-B050-A317914911E7}" sibTransId="{CE1B9F9E-6F02-43CC-9072-B33B74A4DE6A}"/>
    <dgm:cxn modelId="{C50E55ED-9C18-4F67-8602-A84E87B42488}" type="presParOf" srcId="{1389CD79-49A6-4F2D-9EB5-8F658968CE6D}" destId="{55018F1E-9811-43CD-82F6-AC3B81F8C16A}" srcOrd="0" destOrd="0" presId="urn:microsoft.com/office/officeart/2005/8/layout/cycle5"/>
    <dgm:cxn modelId="{64610E4C-37F0-4386-829C-FFA79DDF257D}" type="presParOf" srcId="{1389CD79-49A6-4F2D-9EB5-8F658968CE6D}" destId="{C6FC3644-F512-4903-BB09-A470BE8CCBFF}" srcOrd="1" destOrd="0" presId="urn:microsoft.com/office/officeart/2005/8/layout/cycle5"/>
    <dgm:cxn modelId="{D8798757-8219-43D5-8C42-7712C868328A}" type="presParOf" srcId="{1389CD79-49A6-4F2D-9EB5-8F658968CE6D}" destId="{3B8443FC-F430-4538-972A-4D7991B4ECE1}" srcOrd="2" destOrd="0" presId="urn:microsoft.com/office/officeart/2005/8/layout/cycle5"/>
    <dgm:cxn modelId="{DE61A1AD-E4D1-4510-8617-B589C895E61D}" type="presParOf" srcId="{1389CD79-49A6-4F2D-9EB5-8F658968CE6D}" destId="{E1D301B8-9256-492F-8444-2FB93987E4A6}" srcOrd="3" destOrd="0" presId="urn:microsoft.com/office/officeart/2005/8/layout/cycle5"/>
    <dgm:cxn modelId="{5D9F6452-10B8-4EFD-A861-B8B44A47A16A}" type="presParOf" srcId="{1389CD79-49A6-4F2D-9EB5-8F658968CE6D}" destId="{4CAB64F2-423B-47C5-9628-BCF1B04EBE04}" srcOrd="4" destOrd="0" presId="urn:microsoft.com/office/officeart/2005/8/layout/cycle5"/>
    <dgm:cxn modelId="{BC1E3CB6-840E-4A24-8CEB-F38FC9AF911F}" type="presParOf" srcId="{1389CD79-49A6-4F2D-9EB5-8F658968CE6D}" destId="{32AACE52-E5CA-4860-8DCA-3E06D2321703}" srcOrd="5" destOrd="0" presId="urn:microsoft.com/office/officeart/2005/8/layout/cycle5"/>
    <dgm:cxn modelId="{1194CAF1-8F5D-43BC-B350-C11994677C5B}" type="presParOf" srcId="{1389CD79-49A6-4F2D-9EB5-8F658968CE6D}" destId="{2B6DBAA6-766D-4055-A93C-1AAF6DE8D8C5}" srcOrd="6" destOrd="0" presId="urn:microsoft.com/office/officeart/2005/8/layout/cycle5"/>
    <dgm:cxn modelId="{8B51BDA0-23BB-43DD-B815-5016A8305692}" type="presParOf" srcId="{1389CD79-49A6-4F2D-9EB5-8F658968CE6D}" destId="{8B11A3F8-6D1D-4553-B86B-7E46EEF5ECED}" srcOrd="7" destOrd="0" presId="urn:microsoft.com/office/officeart/2005/8/layout/cycle5"/>
    <dgm:cxn modelId="{771F7A66-F9E3-4ABD-9158-B8195C3F5D70}" type="presParOf" srcId="{1389CD79-49A6-4F2D-9EB5-8F658968CE6D}" destId="{32106D3D-0982-45EB-ADA4-93FC6E31D651}" srcOrd="8" destOrd="0" presId="urn:microsoft.com/office/officeart/2005/8/layout/cycle5"/>
    <dgm:cxn modelId="{558A7E81-EC78-4E56-8077-1E28DD62A07A}" type="presParOf" srcId="{1389CD79-49A6-4F2D-9EB5-8F658968CE6D}" destId="{3C7B0DFF-AB63-4147-8761-655793F38DB1}" srcOrd="9" destOrd="0" presId="urn:microsoft.com/office/officeart/2005/8/layout/cycle5"/>
    <dgm:cxn modelId="{03887C17-5ED8-4E48-82AA-92EFC23F2F84}" type="presParOf" srcId="{1389CD79-49A6-4F2D-9EB5-8F658968CE6D}" destId="{406335FE-D365-4CCF-BB42-E5E6D8A73834}" srcOrd="10" destOrd="0" presId="urn:microsoft.com/office/officeart/2005/8/layout/cycle5"/>
    <dgm:cxn modelId="{0BAB4BF9-EB06-48BC-BC4C-F6FB7AEE589F}" type="presParOf" srcId="{1389CD79-49A6-4F2D-9EB5-8F658968CE6D}" destId="{1B3EB29B-F2BC-4A31-8B2C-DCB80C5368D6}" srcOrd="11" destOrd="0" presId="urn:microsoft.com/office/officeart/2005/8/layout/cycle5"/>
    <dgm:cxn modelId="{19105444-56F8-4897-AE90-D0EBFFD10DE2}" type="presParOf" srcId="{1389CD79-49A6-4F2D-9EB5-8F658968CE6D}" destId="{EE964EF1-1AD1-4289-9E80-6AB54CE64A10}" srcOrd="12" destOrd="0" presId="urn:microsoft.com/office/officeart/2005/8/layout/cycle5"/>
    <dgm:cxn modelId="{6C695BDE-A34A-46F4-BB6A-68307792CE72}" type="presParOf" srcId="{1389CD79-49A6-4F2D-9EB5-8F658968CE6D}" destId="{9075CB89-808F-4EED-A59A-0E53BA35452C}" srcOrd="13" destOrd="0" presId="urn:microsoft.com/office/officeart/2005/8/layout/cycle5"/>
    <dgm:cxn modelId="{5647CA65-727F-4DDF-AF35-57152A83145D}" type="presParOf" srcId="{1389CD79-49A6-4F2D-9EB5-8F658968CE6D}" destId="{3101C771-49AA-429B-AD27-8D4EDAF8C21C}" srcOrd="14" destOrd="0" presId="urn:microsoft.com/office/officeart/2005/8/layout/cycle5"/>
    <dgm:cxn modelId="{EC076D49-F2F8-4C84-AD03-BB7DA683A7DD}" type="presParOf" srcId="{1389CD79-49A6-4F2D-9EB5-8F658968CE6D}" destId="{BA809345-9205-4AC9-98E8-CF0E1FD1AC13}" srcOrd="15" destOrd="0" presId="urn:microsoft.com/office/officeart/2005/8/layout/cycle5"/>
    <dgm:cxn modelId="{500A9FE0-15D5-4F87-A22A-1C9CFD13F27D}" type="presParOf" srcId="{1389CD79-49A6-4F2D-9EB5-8F658968CE6D}" destId="{79631090-D4E9-4AE9-8B80-3A983005145A}" srcOrd="16" destOrd="0" presId="urn:microsoft.com/office/officeart/2005/8/layout/cycle5"/>
    <dgm:cxn modelId="{7F0F0FE1-E71F-4453-BB8C-31AA026D2CB9}" type="presParOf" srcId="{1389CD79-49A6-4F2D-9EB5-8F658968CE6D}" destId="{18D2D2E9-D648-430B-8428-1D0797D940A7}" srcOrd="17"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018F1E-9811-43CD-82F6-AC3B81F8C16A}">
      <dsp:nvSpPr>
        <dsp:cNvPr id="0" name=""/>
        <dsp:cNvSpPr/>
      </dsp:nvSpPr>
      <dsp:spPr>
        <a:xfrm>
          <a:off x="3560930" y="-67026"/>
          <a:ext cx="1755540" cy="141835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endParaRPr lang="en-ZA" sz="1600" kern="1200" dirty="0"/>
        </a:p>
        <a:p>
          <a:pPr marL="171450" lvl="1" indent="-171450" algn="l" defTabSz="711200">
            <a:lnSpc>
              <a:spcPct val="90000"/>
            </a:lnSpc>
            <a:spcBef>
              <a:spcPct val="0"/>
            </a:spcBef>
            <a:spcAft>
              <a:spcPct val="15000"/>
            </a:spcAft>
            <a:buChar char="••"/>
          </a:pPr>
          <a:r>
            <a:rPr lang="en-ZA" sz="1600" b="1" kern="1200" dirty="0" smtClean="0"/>
            <a:t>Modernization Theory</a:t>
          </a:r>
          <a:endParaRPr lang="en-ZA" sz="1600" b="1" kern="1200" dirty="0"/>
        </a:p>
      </dsp:txBody>
      <dsp:txXfrm>
        <a:off x="3630168" y="2212"/>
        <a:ext cx="1617064" cy="1279879"/>
      </dsp:txXfrm>
    </dsp:sp>
    <dsp:sp modelId="{3B8443FC-F430-4538-972A-4D7991B4ECE1}">
      <dsp:nvSpPr>
        <dsp:cNvPr id="0" name=""/>
        <dsp:cNvSpPr/>
      </dsp:nvSpPr>
      <dsp:spPr>
        <a:xfrm>
          <a:off x="1753058" y="642151"/>
          <a:ext cx="5371284" cy="5371284"/>
        </a:xfrm>
        <a:custGeom>
          <a:avLst/>
          <a:gdLst/>
          <a:ahLst/>
          <a:cxnLst/>
          <a:rect l="0" t="0" r="0" b="0"/>
          <a:pathLst>
            <a:path>
              <a:moveTo>
                <a:pt x="3783675" y="234724"/>
              </a:moveTo>
              <a:arcTo wR="2685642" hR="2685642" stAng="17647969" swAng="922630"/>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1D301B8-9256-492F-8444-2FB93987E4A6}">
      <dsp:nvSpPr>
        <dsp:cNvPr id="0" name=""/>
        <dsp:cNvSpPr/>
      </dsp:nvSpPr>
      <dsp:spPr>
        <a:xfrm>
          <a:off x="5886764" y="1414421"/>
          <a:ext cx="1755540" cy="114110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b="1" kern="1200" dirty="0" smtClean="0"/>
            <a:t>Indigenous Knowledge</a:t>
          </a:r>
          <a:endParaRPr lang="en-ZA" sz="1400" b="1" kern="1200" dirty="0"/>
        </a:p>
      </dsp:txBody>
      <dsp:txXfrm>
        <a:off x="5942468" y="1470125"/>
        <a:ext cx="1644132" cy="1029693"/>
      </dsp:txXfrm>
    </dsp:sp>
    <dsp:sp modelId="{32AACE52-E5CA-4860-8DCA-3E06D2321703}">
      <dsp:nvSpPr>
        <dsp:cNvPr id="0" name=""/>
        <dsp:cNvSpPr/>
      </dsp:nvSpPr>
      <dsp:spPr>
        <a:xfrm>
          <a:off x="1753058" y="642151"/>
          <a:ext cx="5371284" cy="5371284"/>
        </a:xfrm>
        <a:custGeom>
          <a:avLst/>
          <a:gdLst/>
          <a:ahLst/>
          <a:cxnLst/>
          <a:rect l="0" t="0" r="0" b="0"/>
          <a:pathLst>
            <a:path>
              <a:moveTo>
                <a:pt x="5329489" y="2213683"/>
              </a:moveTo>
              <a:arcTo wR="2685642" hR="2685642" stAng="20992718" swAng="1214564"/>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B6DBAA6-766D-4055-A93C-1AAF6DE8D8C5}">
      <dsp:nvSpPr>
        <dsp:cNvPr id="0" name=""/>
        <dsp:cNvSpPr/>
      </dsp:nvSpPr>
      <dsp:spPr>
        <a:xfrm>
          <a:off x="5886764" y="4100063"/>
          <a:ext cx="1755540" cy="114110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b="1" kern="1200" dirty="0" smtClean="0"/>
            <a:t>Promoting Human Rights</a:t>
          </a:r>
          <a:endParaRPr lang="en-ZA" sz="1600" b="1" kern="1200" dirty="0"/>
        </a:p>
      </dsp:txBody>
      <dsp:txXfrm>
        <a:off x="5942468" y="4155767"/>
        <a:ext cx="1644132" cy="1029693"/>
      </dsp:txXfrm>
    </dsp:sp>
    <dsp:sp modelId="{32106D3D-0982-45EB-ADA4-93FC6E31D651}">
      <dsp:nvSpPr>
        <dsp:cNvPr id="0" name=""/>
        <dsp:cNvSpPr/>
      </dsp:nvSpPr>
      <dsp:spPr>
        <a:xfrm>
          <a:off x="1753058" y="642151"/>
          <a:ext cx="5371284" cy="5371284"/>
        </a:xfrm>
        <a:custGeom>
          <a:avLst/>
          <a:gdLst/>
          <a:ahLst/>
          <a:cxnLst/>
          <a:rect l="0" t="0" r="0" b="0"/>
          <a:pathLst>
            <a:path>
              <a:moveTo>
                <a:pt x="4394281" y="4757651"/>
              </a:moveTo>
              <a:arcTo wR="2685642" hR="2685642" stAng="3029401" swAng="922630"/>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C7B0DFF-AB63-4147-8761-655793F38DB1}">
      <dsp:nvSpPr>
        <dsp:cNvPr id="0" name=""/>
        <dsp:cNvSpPr/>
      </dsp:nvSpPr>
      <dsp:spPr>
        <a:xfrm>
          <a:off x="3560930" y="5442884"/>
          <a:ext cx="1755540" cy="114110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ZA" sz="2000" kern="1200" dirty="0" smtClean="0"/>
            <a:t>Indigenous Knowledge System</a:t>
          </a:r>
          <a:endParaRPr lang="en-ZA" sz="2000" kern="1200" dirty="0"/>
        </a:p>
      </dsp:txBody>
      <dsp:txXfrm>
        <a:off x="3616634" y="5498588"/>
        <a:ext cx="1644132" cy="1029693"/>
      </dsp:txXfrm>
    </dsp:sp>
    <dsp:sp modelId="{1B3EB29B-F2BC-4A31-8B2C-DCB80C5368D6}">
      <dsp:nvSpPr>
        <dsp:cNvPr id="0" name=""/>
        <dsp:cNvSpPr/>
      </dsp:nvSpPr>
      <dsp:spPr>
        <a:xfrm>
          <a:off x="1753058" y="642151"/>
          <a:ext cx="5371284" cy="5371284"/>
        </a:xfrm>
        <a:custGeom>
          <a:avLst/>
          <a:gdLst/>
          <a:ahLst/>
          <a:cxnLst/>
          <a:rect l="0" t="0" r="0" b="0"/>
          <a:pathLst>
            <a:path>
              <a:moveTo>
                <a:pt x="1587608" y="5136559"/>
              </a:moveTo>
              <a:arcTo wR="2685642" hR="2685642" stAng="6847969" swAng="922630"/>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E964EF1-1AD1-4289-9E80-6AB54CE64A10}">
      <dsp:nvSpPr>
        <dsp:cNvPr id="0" name=""/>
        <dsp:cNvSpPr/>
      </dsp:nvSpPr>
      <dsp:spPr>
        <a:xfrm>
          <a:off x="1235096" y="4100063"/>
          <a:ext cx="1755540" cy="114110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b="1" kern="1200" dirty="0" smtClean="0"/>
            <a:t>Participatory Development</a:t>
          </a:r>
          <a:endParaRPr lang="en-ZA" sz="1600" b="1" kern="1200" dirty="0"/>
        </a:p>
      </dsp:txBody>
      <dsp:txXfrm>
        <a:off x="1290800" y="4155767"/>
        <a:ext cx="1644132" cy="1029693"/>
      </dsp:txXfrm>
    </dsp:sp>
    <dsp:sp modelId="{3101C771-49AA-429B-AD27-8D4EDAF8C21C}">
      <dsp:nvSpPr>
        <dsp:cNvPr id="0" name=""/>
        <dsp:cNvSpPr/>
      </dsp:nvSpPr>
      <dsp:spPr>
        <a:xfrm>
          <a:off x="1753058" y="642151"/>
          <a:ext cx="5371284" cy="5371284"/>
        </a:xfrm>
        <a:custGeom>
          <a:avLst/>
          <a:gdLst/>
          <a:ahLst/>
          <a:cxnLst/>
          <a:rect l="0" t="0" r="0" b="0"/>
          <a:pathLst>
            <a:path>
              <a:moveTo>
                <a:pt x="41794" y="3157600"/>
              </a:moveTo>
              <a:arcTo wR="2685642" hR="2685642" stAng="10192718" swAng="1214564"/>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A809345-9205-4AC9-98E8-CF0E1FD1AC13}">
      <dsp:nvSpPr>
        <dsp:cNvPr id="0" name=""/>
        <dsp:cNvSpPr/>
      </dsp:nvSpPr>
      <dsp:spPr>
        <a:xfrm>
          <a:off x="1235096" y="1414421"/>
          <a:ext cx="1755540" cy="114110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b="1" kern="1200" dirty="0" smtClean="0"/>
            <a:t>Empowerment</a:t>
          </a:r>
          <a:endParaRPr lang="en-ZA" sz="1600" b="1" kern="1200" dirty="0"/>
        </a:p>
      </dsp:txBody>
      <dsp:txXfrm>
        <a:off x="1290800" y="1470125"/>
        <a:ext cx="1644132" cy="1029693"/>
      </dsp:txXfrm>
    </dsp:sp>
    <dsp:sp modelId="{18D2D2E9-D648-430B-8428-1D0797D940A7}">
      <dsp:nvSpPr>
        <dsp:cNvPr id="0" name=""/>
        <dsp:cNvSpPr/>
      </dsp:nvSpPr>
      <dsp:spPr>
        <a:xfrm>
          <a:off x="1753058" y="642151"/>
          <a:ext cx="5371284" cy="5371284"/>
        </a:xfrm>
        <a:custGeom>
          <a:avLst/>
          <a:gdLst/>
          <a:ahLst/>
          <a:cxnLst/>
          <a:rect l="0" t="0" r="0" b="0"/>
          <a:pathLst>
            <a:path>
              <a:moveTo>
                <a:pt x="977002" y="613632"/>
              </a:moveTo>
              <a:arcTo wR="2685642" hR="2685642" stAng="13829401" swAng="922630"/>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flickr.com/photos/lwr/4507420680/sizes/l/in/photolist-7SiH8E-93yZ9h-az8Rno-7zcuSY-araRWN-a1BjFo-ej1rRU-cZQ5dh-eyFpSR-8dwYgR-8dwYdi-8dAet5-8dAekS-8dwY8n-8dAevJ-8dwYm6-8dwYnH-8dAexC-8dwYik-8dAeyC-9YGtND-gVCMpo-gVDD8D-gVDCXP-bdaG6v-8Qxp3z-8Kmq7K-8fe6sv-b4DmMe-e6orYw-bAEugJ-9xHTFF-euc4k5-8cCd4u-7TXxSf-9jTu7K-8zcxeT-gRQdP2-7zu8nA-8YkVgF-8dxxQg-9fhkwD-9wV48w-fMVn8E-fMVna9-bzutua-f7Ew9B-f7UJVd-f7Ewda-f7EwaR-f7Ew6x/"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87945" y="914400"/>
            <a:ext cx="10439400" cy="1470025"/>
          </a:xfrm>
        </p:spPr>
        <p:txBody>
          <a:bodyPr>
            <a:normAutofit/>
          </a:bodyPr>
          <a:lstStyle/>
          <a:p>
            <a:r>
              <a:rPr lang="en-ZA" sz="4200" b="1" dirty="0" smtClean="0">
                <a:effectLst>
                  <a:outerShdw blurRad="38100" dist="38100" dir="2700000" algn="tl">
                    <a:srgbClr val="000000">
                      <a:alpha val="43137"/>
                    </a:srgbClr>
                  </a:outerShdw>
                </a:effectLst>
              </a:rPr>
              <a:t>Media and National Development Policy</a:t>
            </a:r>
            <a:endParaRPr lang="en-ZA" sz="42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2819400"/>
            <a:ext cx="6400800" cy="1752600"/>
          </a:xfrm>
        </p:spPr>
        <p:txBody>
          <a:bodyPr>
            <a:normAutofit/>
          </a:bodyPr>
          <a:lstStyle/>
          <a:p>
            <a:r>
              <a:rPr lang="en-ZA" sz="3600" b="1" dirty="0" smtClean="0">
                <a:effectLst>
                  <a:outerShdw blurRad="38100" dist="38100" dir="2700000" algn="tl">
                    <a:srgbClr val="000000">
                      <a:alpha val="43137"/>
                    </a:srgbClr>
                  </a:outerShdw>
                </a:effectLst>
              </a:rPr>
              <a:t>Dr. Ibrahim </a:t>
            </a:r>
            <a:r>
              <a:rPr lang="en-ZA" sz="3600" b="1" dirty="0" err="1" smtClean="0">
                <a:effectLst>
                  <a:outerShdw blurRad="38100" dist="38100" dir="2700000" algn="tl">
                    <a:srgbClr val="000000">
                      <a:alpha val="43137"/>
                    </a:srgbClr>
                  </a:outerShdw>
                </a:effectLst>
              </a:rPr>
              <a:t>Saleh</a:t>
            </a:r>
            <a:endParaRPr lang="en-ZA" sz="3600" b="1" dirty="0" smtClean="0">
              <a:effectLst>
                <a:outerShdw blurRad="38100" dist="38100" dir="2700000" algn="tl">
                  <a:srgbClr val="000000">
                    <a:alpha val="43137"/>
                  </a:srgbClr>
                </a:outerShdw>
              </a:effectLst>
            </a:endParaRPr>
          </a:p>
          <a:p>
            <a:r>
              <a:rPr lang="en-ZA" sz="3600" b="1" dirty="0" smtClean="0">
                <a:effectLst>
                  <a:outerShdw blurRad="38100" dist="38100" dir="2700000" algn="tl">
                    <a:srgbClr val="000000">
                      <a:alpha val="43137"/>
                    </a:srgbClr>
                  </a:outerShdw>
                </a:effectLst>
              </a:rPr>
              <a:t>Ibrahim.Saleh@uct.ac.za</a:t>
            </a:r>
            <a:endParaRPr lang="en-ZA" sz="3600" b="1" dirty="0">
              <a:effectLst>
                <a:outerShdw blurRad="38100" dist="38100" dir="2700000" algn="tl">
                  <a:srgbClr val="000000">
                    <a:alpha val="43137"/>
                  </a:srgbClr>
                </a:outerShdw>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629" y="4953000"/>
            <a:ext cx="8218481" cy="1653031"/>
          </a:xfrm>
          <a:prstGeom prst="rect">
            <a:avLst/>
          </a:prstGeom>
        </p:spPr>
      </p:pic>
      <p:sp>
        <p:nvSpPr>
          <p:cNvPr id="5" name="TextBox 4"/>
          <p:cNvSpPr txBox="1"/>
          <p:nvPr/>
        </p:nvSpPr>
        <p:spPr>
          <a:xfrm>
            <a:off x="6781800" y="6519728"/>
            <a:ext cx="2743200" cy="369332"/>
          </a:xfrm>
          <a:prstGeom prst="rect">
            <a:avLst/>
          </a:prstGeom>
          <a:noFill/>
        </p:spPr>
        <p:txBody>
          <a:bodyPr wrap="square" rtlCol="0">
            <a:spAutoFit/>
          </a:bodyPr>
          <a:lstStyle/>
          <a:p>
            <a:r>
              <a:rPr lang="en-ZA" dirty="0" smtClean="0"/>
              <a:t>Image by: </a:t>
            </a:r>
            <a:r>
              <a:rPr lang="en-ZA" dirty="0" smtClean="0">
                <a:hlinkClick r:id="rId4"/>
              </a:rPr>
              <a:t>Leo Reynolds</a:t>
            </a:r>
            <a:endParaRPr lang="en-Z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0" y="304800"/>
            <a:ext cx="8686800" cy="6248400"/>
          </a:xfrm>
        </p:spPr>
        <p:txBody>
          <a:bodyPr>
            <a:normAutofit fontScale="77500" lnSpcReduction="20000"/>
          </a:bodyPr>
          <a:lstStyle/>
          <a:p>
            <a:r>
              <a:rPr lang="en-ZA" dirty="0" smtClean="0"/>
              <a:t>Lerner and Schramm (1967), </a:t>
            </a:r>
            <a:r>
              <a:rPr lang="en-ZA" dirty="0" err="1" smtClean="0"/>
              <a:t>Pye</a:t>
            </a:r>
            <a:r>
              <a:rPr lang="en-ZA" dirty="0" smtClean="0"/>
              <a:t> (1963), and Rogers (1962) advocated the </a:t>
            </a:r>
            <a:r>
              <a:rPr lang="en-ZA" b="1" u="sng" dirty="0" smtClean="0"/>
              <a:t>modernization theory</a:t>
            </a:r>
            <a:r>
              <a:rPr lang="en-ZA" dirty="0" smtClean="0"/>
              <a:t>, which simply held that the developing countries needed to adapt new technologies (including communication technologies) and increase production at all levels which could lead to development, by transforming  technological innovations from development agencies to their clients, and creating an appetite for change among the members of the public. These describe elitist, vertical, top-down communication models.</a:t>
            </a:r>
          </a:p>
          <a:p>
            <a:r>
              <a:rPr lang="en-ZA" dirty="0" smtClean="0"/>
              <a:t>The work begun in South America in the 1970s by Paulo </a:t>
            </a:r>
            <a:r>
              <a:rPr lang="en-ZA" dirty="0" err="1" smtClean="0"/>
              <a:t>Freire</a:t>
            </a:r>
            <a:r>
              <a:rPr lang="en-ZA" dirty="0" smtClean="0"/>
              <a:t>, educational theorist, who explored modernization theory and the dependency model, development communication focused on </a:t>
            </a:r>
            <a:r>
              <a:rPr lang="en-ZA" b="1" u="sng" dirty="0" smtClean="0"/>
              <a:t>indigenous knowledge</a:t>
            </a:r>
            <a:r>
              <a:rPr lang="en-ZA" dirty="0" smtClean="0"/>
              <a:t>, participation, and empowerment. </a:t>
            </a:r>
            <a:r>
              <a:rPr lang="en-ZA" dirty="0" err="1" smtClean="0"/>
              <a:t>Freire</a:t>
            </a:r>
            <a:r>
              <a:rPr lang="en-ZA" dirty="0" smtClean="0"/>
              <a:t> suggested a model where education could become a dialogue in which the teacher and student learn from each other. In this model, the student is enabled to understand better the causes of his oppression and thereby to do something about it. This he called </a:t>
            </a:r>
            <a:r>
              <a:rPr lang="en-ZA" dirty="0" err="1" smtClean="0"/>
              <a:t>conscientization</a:t>
            </a:r>
            <a:r>
              <a:rPr lang="en-ZA" dirty="0" smtClean="0"/>
              <a:t> or consciousness raising (1970).</a:t>
            </a:r>
          </a:p>
          <a:p>
            <a:endParaRPr lang="en-Z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en-ZA" dirty="0" smtClean="0"/>
              <a:t>According to his model (1970), "development communication" is  a grassroots tool to assert control through becoming aware of the various facets of the real development problems in the region;, which could help them react collectively and effectively to these problems; bringing to light the conflicts that divide the various interest groups; becoming politicized—learning to provide alternatives to problem situations and finding solutions to various problems; and becoming "</a:t>
            </a:r>
            <a:r>
              <a:rPr lang="en-ZA" dirty="0" err="1" smtClean="0"/>
              <a:t>technicized</a:t>
            </a:r>
            <a:r>
              <a:rPr lang="en-ZA" dirty="0" smtClean="0"/>
              <a:t>" </a:t>
            </a:r>
            <a:r>
              <a:rPr lang="en-ZA" dirty="0" smtClean="0"/>
              <a:t>through obtaining the necessary tools to put to concrete use the solutions provided by the community.</a:t>
            </a:r>
          </a:p>
          <a:p>
            <a:endParaRPr lang="en-Z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Content Placeholder 2"/>
          <p:cNvSpPr>
            <a:spLocks noGrp="1"/>
          </p:cNvSpPr>
          <p:nvPr>
            <p:ph sz="quarter" idx="1"/>
          </p:nvPr>
        </p:nvSpPr>
        <p:spPr>
          <a:xfrm>
            <a:off x="323528" y="260648"/>
            <a:ext cx="8363272" cy="6408712"/>
          </a:xfrm>
        </p:spPr>
        <p:txBody>
          <a:bodyPr>
            <a:normAutofit fontScale="70000" lnSpcReduction="20000"/>
          </a:bodyPr>
          <a:lstStyle/>
          <a:p>
            <a:r>
              <a:rPr lang="en-ZA" b="1" u="sng" dirty="0" smtClean="0"/>
              <a:t>"Indigenous Knowledge Systems " </a:t>
            </a:r>
            <a:r>
              <a:rPr lang="en-ZA" dirty="0" smtClean="0"/>
              <a:t>refers to how local people have their own knowledge base, and these can be powerful change agents if properly utilized (Blunt &amp; Warren, 1996; Warren, </a:t>
            </a:r>
            <a:r>
              <a:rPr lang="en-ZA" dirty="0" err="1" smtClean="0"/>
              <a:t>Slikkerveer</a:t>
            </a:r>
            <a:r>
              <a:rPr lang="en-ZA" dirty="0" smtClean="0"/>
              <a:t>, &amp; </a:t>
            </a:r>
            <a:r>
              <a:rPr lang="en-ZA" dirty="0" err="1" smtClean="0"/>
              <a:t>Brokensha</a:t>
            </a:r>
            <a:r>
              <a:rPr lang="en-ZA" dirty="0" smtClean="0"/>
              <a:t>, 1999). It is often the indigenous knowledge systems that can help transfer this important information to the target group, it is necessary that development communication uses indigenous channels.</a:t>
            </a:r>
          </a:p>
          <a:p>
            <a:r>
              <a:rPr lang="en-ZA" b="1" u="sng" dirty="0" smtClean="0"/>
              <a:t>" Participatory Development Communication " </a:t>
            </a:r>
            <a:r>
              <a:rPr lang="en-ZA" dirty="0" smtClean="0"/>
              <a:t>is often used to draw attention to an emphasis on two-way communication processes, and to distance them from one-way communication approaches that involve disseminating messages, transmitting information, or persuading people to change their behaviour. It wants to give preference to horizontal approaches that encourage dialogue </a:t>
            </a:r>
            <a:r>
              <a:rPr lang="en-ZA" dirty="0" err="1" smtClean="0"/>
              <a:t>centered</a:t>
            </a:r>
            <a:r>
              <a:rPr lang="en-ZA" dirty="0" smtClean="0"/>
              <a:t> on problem analysis and a search for solutions, as well as bottom-up approaches that aim to raise the awareness of decision-makers (</a:t>
            </a:r>
            <a:r>
              <a:rPr lang="en-ZA" dirty="0" err="1" smtClean="0"/>
              <a:t>Otsyina</a:t>
            </a:r>
            <a:r>
              <a:rPr lang="en-ZA" dirty="0" smtClean="0"/>
              <a:t> &amp; Rosenberg, 1997).</a:t>
            </a:r>
          </a:p>
          <a:p>
            <a:r>
              <a:rPr lang="en-ZA" b="1" u="sng" dirty="0" smtClean="0"/>
              <a:t>"Empowerment " </a:t>
            </a:r>
            <a:r>
              <a:rPr lang="en-ZA" dirty="0" smtClean="0"/>
              <a:t>through interactivity and participation at all levels, which coincides with a fundamental mission: empowerment through knowledge (</a:t>
            </a:r>
            <a:r>
              <a:rPr lang="en-ZA" dirty="0" err="1" smtClean="0"/>
              <a:t>Boeren</a:t>
            </a:r>
            <a:r>
              <a:rPr lang="en-ZA" dirty="0" smtClean="0"/>
              <a:t> &amp; </a:t>
            </a:r>
            <a:r>
              <a:rPr lang="en-ZA" dirty="0" err="1" smtClean="0"/>
              <a:t>Epskamp</a:t>
            </a:r>
            <a:r>
              <a:rPr lang="en-ZA" dirty="0" smtClean="0"/>
              <a:t>, 1992). In this context, people are empowered by an environment that gives them the freedom to express themselves. </a:t>
            </a:r>
          </a:p>
          <a:p>
            <a:endParaRPr lang="en-ZA" dirty="0" smtClean="0"/>
          </a:p>
          <a:p>
            <a:endParaRPr lang="en-Z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p:txBody>
          <a:bodyPr>
            <a:normAutofit fontScale="92500" lnSpcReduction="20000"/>
          </a:bodyPr>
          <a:lstStyle/>
          <a:p>
            <a:r>
              <a:rPr lang="en-ZA" dirty="0" smtClean="0"/>
              <a:t>The historical achievement of formal democracy in South Africa therefore reveals, in the contradictions that construct cultural polices supportive of national democratic citizenship, the importance of extending a concern with the meaning of democratic transformation beyond the realms of the state and public sector, to a broader realm of civil society that includes private corporations, markets structures, and social relations of ownership, control, production, and consumption.</a:t>
            </a:r>
          </a:p>
          <a:p>
            <a:endParaRPr lang="en-Z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Limits of democratization</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ZA" dirty="0" smtClean="0"/>
              <a:t>Apartheid South Africa is usually analysed as a society organized through various techniques of disciplinary power, involving the careful management of the conduct of bodies in time and space (Crush, 1995; Robinson, 1996). </a:t>
            </a:r>
          </a:p>
          <a:p>
            <a:r>
              <a:rPr lang="en-ZA" dirty="0" smtClean="0"/>
              <a:t>With the end of apartheid, previous patterns of spatial division have been reconfigured, and alternative model of government has been introduced. </a:t>
            </a:r>
          </a:p>
          <a:p>
            <a:r>
              <a:rPr lang="en-ZA" dirty="0" smtClean="0"/>
              <a:t>New policies address not the tightly circumscribed management of detailed spatial and temporal conduct, but the more extensive regulation of networks of </a:t>
            </a:r>
            <a:r>
              <a:rPr lang="en-ZA" dirty="0" smtClean="0"/>
              <a:t>flows</a:t>
            </a:r>
            <a:r>
              <a:rPr lang="en-ZA" dirty="0" smtClean="0"/>
              <a:t>, connections, and representations.</a:t>
            </a:r>
          </a:p>
          <a:p>
            <a:endParaRPr lang="en-Z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304800"/>
            <a:ext cx="8229600" cy="6324600"/>
          </a:xfrm>
        </p:spPr>
        <p:txBody>
          <a:bodyPr>
            <a:normAutofit fontScale="77500" lnSpcReduction="20000"/>
          </a:bodyPr>
          <a:lstStyle/>
          <a:p>
            <a:r>
              <a:rPr lang="en-ZA" dirty="0" smtClean="0"/>
              <a:t>The political transformation from apartheid to formal democracy has witnessed a shift in the terms of cultural politics debates, away from models of resistance towards more productive understandings of the potential relationships between culture and the state.</a:t>
            </a:r>
          </a:p>
          <a:p>
            <a:r>
              <a:rPr lang="en-ZA" dirty="0" smtClean="0"/>
              <a:t>Given the history of racial segregation and apartheid policies of forced separation, South Africa comes late to modern narratives of deploying culture as a medium for the cultivation of an inclusive national citizenship.</a:t>
            </a:r>
          </a:p>
          <a:p>
            <a:r>
              <a:rPr lang="en-ZA" dirty="0" smtClean="0"/>
              <a:t>Cultural policy in the 'new' South Africa is shaped by the overriding goal of 'nation-building'. There are two aspects of this process. On the one hand, the transformation of political culture has been identified as a prime goal by the ruling African National Congress (ANC) to de-politicize ethnic forms of cultural identity. On the other hand, this effort to neutralize ethnicity as a mode of political mobilization runs alongside policies aimed at promoting the equal respect of cultural diversity in the realm of civil society and the public sphere. </a:t>
            </a:r>
          </a:p>
          <a:p>
            <a:endParaRPr lang="en-Z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304800" y="533400"/>
            <a:ext cx="8382000" cy="6324600"/>
          </a:xfrm>
        </p:spPr>
        <p:txBody>
          <a:bodyPr>
            <a:normAutofit fontScale="85000" lnSpcReduction="20000"/>
          </a:bodyPr>
          <a:lstStyle/>
          <a:p>
            <a:r>
              <a:rPr lang="en-ZA" dirty="0" smtClean="0"/>
              <a:t>But the patterns of cultural difference remain bound up with inequalities in economic power, the merely formal recognition of diversity, in the absence of efforts to redress past imbalances in resource allocation, would only work to reproduce cultural difference as social inequality (Nixon, 1994, pp. 205-208).</a:t>
            </a:r>
          </a:p>
          <a:p>
            <a:r>
              <a:rPr lang="en-ZA" dirty="0" smtClean="0"/>
              <a:t>The state’s role has been redefined in mainly regulatory terms as one of ensuring the effective functioning of markets in accordance with specified public interest principles, including competition, inclusive structures of ownership, and the extension of public access (Barnett,1999).</a:t>
            </a:r>
          </a:p>
          <a:p>
            <a:r>
              <a:rPr lang="en-ZA" dirty="0" smtClean="0"/>
              <a:t>In South Africa, cultural policies of nation-building are being devised in a context in which media and communications sectors have also been ear-marked as prime instruments for an economic strategy aimed at re-integrating the national economy into wider international networks (Goldman, 1998).</a:t>
            </a:r>
          </a:p>
          <a:p>
            <a:endParaRPr lang="en-ZA" dirty="0" smtClean="0"/>
          </a:p>
          <a:p>
            <a:endParaRPr lang="en-Z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82369" y="1143000"/>
            <a:ext cx="8229600" cy="6400800"/>
          </a:xfrm>
        </p:spPr>
        <p:txBody>
          <a:bodyPr>
            <a:noAutofit/>
          </a:bodyPr>
          <a:lstStyle/>
          <a:p>
            <a:r>
              <a:rPr lang="en-ZA" sz="2000" dirty="0"/>
              <a:t>Barnett, C. 1999. The limits of media democratization in South Africa: Politics, privatization and regulation. </a:t>
            </a:r>
            <a:r>
              <a:rPr lang="en-ZA" sz="2000" i="1" dirty="0"/>
              <a:t>Media, Culture &amp; Society</a:t>
            </a:r>
            <a:r>
              <a:rPr lang="en-ZA" sz="2000" dirty="0"/>
              <a:t>. </a:t>
            </a:r>
            <a:r>
              <a:rPr lang="en-ZA" sz="2000" i="1" dirty="0"/>
              <a:t>21</a:t>
            </a:r>
            <a:r>
              <a:rPr lang="en-ZA" sz="2000" dirty="0"/>
              <a:t>(5):649-671</a:t>
            </a:r>
            <a:r>
              <a:rPr lang="en-ZA" sz="2000" dirty="0" smtClean="0"/>
              <a:t>.</a:t>
            </a:r>
          </a:p>
          <a:p>
            <a:r>
              <a:rPr lang="en-ZA" sz="2000" dirty="0"/>
              <a:t>Blunt, P., &amp; Warren, D. M. 1996. </a:t>
            </a:r>
            <a:r>
              <a:rPr lang="en-ZA" sz="2000" i="1" dirty="0"/>
              <a:t>Indigenous organizations and development</a:t>
            </a:r>
            <a:r>
              <a:rPr lang="en-ZA" sz="2000" dirty="0"/>
              <a:t>. Intermediate Technology Publications Ltd (ITP</a:t>
            </a:r>
            <a:r>
              <a:rPr lang="en-ZA" sz="2000" dirty="0" smtClean="0"/>
              <a:t>).</a:t>
            </a:r>
          </a:p>
          <a:p>
            <a:r>
              <a:rPr lang="en-ZA" sz="2000" dirty="0" err="1"/>
              <a:t>Boeren</a:t>
            </a:r>
            <a:r>
              <a:rPr lang="en-ZA" sz="2000" dirty="0"/>
              <a:t>, A., &amp; </a:t>
            </a:r>
            <a:r>
              <a:rPr lang="en-ZA" sz="2000" dirty="0" err="1"/>
              <a:t>Epskamp</a:t>
            </a:r>
            <a:r>
              <a:rPr lang="en-ZA" sz="2000" dirty="0"/>
              <a:t>, K. 1992. The Empowerment of Culture: Development Communication and Popular Media. CESO paperback, No. 17. Den Haag: CESO</a:t>
            </a:r>
            <a:r>
              <a:rPr lang="en-ZA" sz="2000" dirty="0" smtClean="0"/>
              <a:t>.</a:t>
            </a:r>
          </a:p>
          <a:p>
            <a:r>
              <a:rPr lang="en-ZA" sz="2000" dirty="0"/>
              <a:t>Crush, J. 1994. Scripting the compound: power and space in the South African mining industry. </a:t>
            </a:r>
            <a:r>
              <a:rPr lang="en-ZA" sz="2000" i="1" dirty="0"/>
              <a:t>Environment and Planning D: Society and Space</a:t>
            </a:r>
            <a:r>
              <a:rPr lang="en-ZA" sz="2000" dirty="0"/>
              <a:t> </a:t>
            </a:r>
            <a:r>
              <a:rPr lang="en-ZA" sz="2000" b="1" dirty="0"/>
              <a:t>12</a:t>
            </a:r>
            <a:r>
              <a:rPr lang="en-ZA" sz="2000" dirty="0"/>
              <a:t>(3):301–324</a:t>
            </a:r>
            <a:r>
              <a:rPr lang="en-ZA" sz="2000" dirty="0" smtClean="0"/>
              <a:t>.</a:t>
            </a:r>
          </a:p>
          <a:p>
            <a:r>
              <a:rPr lang="en-ZA" sz="2000" dirty="0"/>
              <a:t>Curran, J. (2002). </a:t>
            </a:r>
            <a:r>
              <a:rPr lang="en-ZA" sz="2000" i="1" dirty="0"/>
              <a:t>Media and power</a:t>
            </a:r>
            <a:r>
              <a:rPr lang="en-ZA" sz="2000" dirty="0"/>
              <a:t>. </a:t>
            </a:r>
            <a:r>
              <a:rPr lang="en-ZA" sz="2000" dirty="0" err="1"/>
              <a:t>London:Routledge</a:t>
            </a:r>
            <a:r>
              <a:rPr lang="en-ZA" sz="2000" dirty="0" smtClean="0"/>
              <a:t>.</a:t>
            </a:r>
          </a:p>
          <a:p>
            <a:r>
              <a:rPr lang="en-ZA" sz="2000" dirty="0"/>
              <a:t>Foucault, M. (1977) </a:t>
            </a:r>
            <a:r>
              <a:rPr lang="en-ZA" sz="2000" i="1" dirty="0"/>
              <a:t>Discipline and Punish</a:t>
            </a:r>
            <a:r>
              <a:rPr lang="en-ZA" sz="2000" dirty="0"/>
              <a:t>. London: Allen Lane</a:t>
            </a:r>
            <a:r>
              <a:rPr lang="en-ZA" sz="2000" dirty="0" smtClean="0"/>
              <a:t>.</a:t>
            </a:r>
            <a:r>
              <a:rPr lang="en-ZA" sz="2000" dirty="0"/>
              <a:t> </a:t>
            </a:r>
            <a:endParaRPr lang="en-ZA" sz="2000" dirty="0" smtClean="0"/>
          </a:p>
          <a:p>
            <a:r>
              <a:rPr lang="en-ZA" sz="2000" dirty="0" err="1"/>
              <a:t>Freire</a:t>
            </a:r>
            <a:r>
              <a:rPr lang="en-ZA" sz="2000" dirty="0"/>
              <a:t>, P. 1970. Cultural action and </a:t>
            </a:r>
            <a:r>
              <a:rPr lang="en-ZA" sz="2000" dirty="0" err="1"/>
              <a:t>conscientization</a:t>
            </a:r>
            <a:r>
              <a:rPr lang="en-ZA" sz="2000" dirty="0"/>
              <a:t>. </a:t>
            </a:r>
            <a:r>
              <a:rPr lang="en-ZA" sz="2000" i="1" dirty="0"/>
              <a:t>Harvard Educational Review</a:t>
            </a:r>
            <a:r>
              <a:rPr lang="en-ZA" sz="2000" dirty="0"/>
              <a:t>. </a:t>
            </a:r>
            <a:r>
              <a:rPr lang="en-ZA" sz="2000" i="1" dirty="0"/>
              <a:t>40</a:t>
            </a:r>
            <a:r>
              <a:rPr lang="en-ZA" sz="2000" dirty="0"/>
              <a:t>(3):452-477</a:t>
            </a:r>
            <a:r>
              <a:rPr lang="en-ZA" sz="2000" dirty="0" smtClean="0"/>
              <a:t>.</a:t>
            </a:r>
          </a:p>
        </p:txBody>
      </p:sp>
      <p:sp>
        <p:nvSpPr>
          <p:cNvPr id="5" name="TextBox 4"/>
          <p:cNvSpPr txBox="1"/>
          <p:nvPr/>
        </p:nvSpPr>
        <p:spPr>
          <a:xfrm>
            <a:off x="3247504" y="152400"/>
            <a:ext cx="2699331" cy="584775"/>
          </a:xfrm>
          <a:prstGeom prst="rect">
            <a:avLst/>
          </a:prstGeom>
          <a:noFill/>
        </p:spPr>
        <p:txBody>
          <a:bodyPr wrap="square" rtlCol="0">
            <a:spAutoFit/>
          </a:bodyPr>
          <a:lstStyle/>
          <a:p>
            <a:pPr algn="ctr"/>
            <a:r>
              <a:rPr lang="en-ZA" sz="3200" b="1" dirty="0"/>
              <a:t>R</a:t>
            </a:r>
            <a:r>
              <a:rPr lang="en-ZA" sz="3200" b="1" dirty="0" smtClean="0"/>
              <a:t>eferences</a:t>
            </a:r>
            <a:endParaRPr lang="en-ZA" sz="3200" b="1" dirty="0"/>
          </a:p>
        </p:txBody>
      </p:sp>
    </p:spTree>
    <p:extLst>
      <p:ext uri="{BB962C8B-B14F-4D97-AF65-F5344CB8AC3E}">
        <p14:creationId xmlns:p14="http://schemas.microsoft.com/office/powerpoint/2010/main" val="280147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228600" y="609600"/>
            <a:ext cx="8229600" cy="6477000"/>
          </a:xfrm>
        </p:spPr>
        <p:txBody>
          <a:bodyPr>
            <a:normAutofit/>
          </a:bodyPr>
          <a:lstStyle/>
          <a:p>
            <a:r>
              <a:rPr lang="en-ZA" sz="2000" dirty="0"/>
              <a:t>Goldman, D. 1998. South Africa: A New TV Model for Emerging Markets? </a:t>
            </a:r>
            <a:r>
              <a:rPr lang="en-ZA" sz="2000" dirty="0" err="1"/>
              <a:t>InterMedia</a:t>
            </a:r>
            <a:r>
              <a:rPr lang="en-ZA" sz="2000" dirty="0"/>
              <a:t> Special Report. London: International Institute of Communications.</a:t>
            </a:r>
          </a:p>
          <a:p>
            <a:r>
              <a:rPr lang="en-ZA" sz="2000" dirty="0" smtClean="0"/>
              <a:t>Ismael</a:t>
            </a:r>
            <a:r>
              <a:rPr lang="en-ZA" sz="2000" dirty="0"/>
              <a:t>, S. 2006. Child Poverty and the Canadian Welfare State: From Entitlement to Charity.  The  University of Alberta Press.</a:t>
            </a:r>
          </a:p>
          <a:p>
            <a:r>
              <a:rPr lang="fr-FR" sz="2000" dirty="0" err="1" smtClean="0"/>
              <a:t>Jaworski</a:t>
            </a:r>
            <a:r>
              <a:rPr lang="fr-FR" sz="2000" dirty="0"/>
              <a:t>, A. &amp; Coupland, N. 2006. Introduction: Perspectives on </a:t>
            </a:r>
            <a:r>
              <a:rPr lang="fr-FR" sz="2000" dirty="0" err="1"/>
              <a:t>discourse</a:t>
            </a:r>
            <a:r>
              <a:rPr lang="fr-FR" sz="2000" dirty="0"/>
              <a:t> </a:t>
            </a:r>
            <a:r>
              <a:rPr lang="en-ZA" sz="2000" dirty="0"/>
              <a:t>analysis. In A. </a:t>
            </a:r>
            <a:r>
              <a:rPr lang="en-ZA" sz="2000" dirty="0" err="1"/>
              <a:t>Jaworski</a:t>
            </a:r>
            <a:r>
              <a:rPr lang="en-ZA" sz="2000" dirty="0"/>
              <a:t> &amp; N. </a:t>
            </a:r>
            <a:r>
              <a:rPr lang="en-ZA" sz="2000" dirty="0" err="1"/>
              <a:t>Coupland</a:t>
            </a:r>
            <a:r>
              <a:rPr lang="en-ZA" sz="2000" dirty="0"/>
              <a:t> (Eds.), </a:t>
            </a:r>
            <a:r>
              <a:rPr lang="en-ZA" sz="2000" i="1" dirty="0"/>
              <a:t>The discourse reader </a:t>
            </a:r>
            <a:r>
              <a:rPr lang="en-ZA" sz="2000" dirty="0"/>
              <a:t>(pp. 1-37). New York: </a:t>
            </a:r>
            <a:r>
              <a:rPr lang="en-ZA" sz="2000" dirty="0" err="1"/>
              <a:t>Routledge</a:t>
            </a:r>
            <a:r>
              <a:rPr lang="en-ZA" sz="2000" dirty="0"/>
              <a:t>. </a:t>
            </a:r>
          </a:p>
          <a:p>
            <a:r>
              <a:rPr lang="en-ZA" sz="2000" dirty="0" err="1"/>
              <a:t>Jeppesen</a:t>
            </a:r>
            <a:r>
              <a:rPr lang="en-ZA" sz="2000" dirty="0"/>
              <a:t>, S. 2009. From the" War on Poverty" to the" War on the Poor": Knowledge, Power, and Subject Positions in Anti-Poverty. </a:t>
            </a:r>
            <a:r>
              <a:rPr lang="en-ZA" sz="2000" dirty="0" err="1"/>
              <a:t>Discourses.</a:t>
            </a:r>
            <a:r>
              <a:rPr lang="en-ZA" sz="2000" i="1" dirty="0" err="1"/>
              <a:t>Canadian</a:t>
            </a:r>
            <a:r>
              <a:rPr lang="en-ZA" sz="2000" i="1" dirty="0"/>
              <a:t> Journal of Communication</a:t>
            </a:r>
            <a:r>
              <a:rPr lang="en-ZA" sz="2000" dirty="0"/>
              <a:t>. </a:t>
            </a:r>
            <a:r>
              <a:rPr lang="en-ZA" sz="2000" i="1" dirty="0"/>
              <a:t>34</a:t>
            </a:r>
            <a:r>
              <a:rPr lang="en-ZA" sz="2000" dirty="0"/>
              <a:t>(3):487-508</a:t>
            </a:r>
            <a:endParaRPr lang="en-ZA" sz="2000" dirty="0" smtClean="0"/>
          </a:p>
          <a:p>
            <a:r>
              <a:rPr lang="en-ZA" sz="2000" dirty="0" smtClean="0"/>
              <a:t>Katz</a:t>
            </a:r>
            <a:r>
              <a:rPr lang="en-ZA" sz="2000" dirty="0"/>
              <a:t>, M.B. 1989. The Undeserving Poor: From the War on Poverty to the War on Welfare. New York: Pantheon.</a:t>
            </a:r>
          </a:p>
          <a:p>
            <a:r>
              <a:rPr lang="en-ZA" sz="2000" dirty="0" err="1"/>
              <a:t>Kamlongera</a:t>
            </a:r>
            <a:r>
              <a:rPr lang="en-ZA" sz="2000" dirty="0"/>
              <a:t>, C. 1988. </a:t>
            </a:r>
            <a:r>
              <a:rPr lang="en-ZA" sz="2000" i="1" dirty="0"/>
              <a:t>Theatre for development in Africa with case studies from Malawi and Zambia</a:t>
            </a:r>
            <a:r>
              <a:rPr lang="en-ZA" sz="2000" dirty="0"/>
              <a:t>. Bonn and </a:t>
            </a:r>
            <a:r>
              <a:rPr lang="en-ZA" sz="2000" dirty="0" err="1"/>
              <a:t>Zomba</a:t>
            </a:r>
            <a:r>
              <a:rPr lang="en-ZA" sz="2000" dirty="0"/>
              <a:t>: University of Malawi Fine and Performing Arts Department and German Foundation for International Development.</a:t>
            </a:r>
          </a:p>
          <a:p>
            <a:r>
              <a:rPr lang="en-ZA" sz="2000" dirty="0" err="1"/>
              <a:t>Mlama</a:t>
            </a:r>
            <a:r>
              <a:rPr lang="en-ZA" sz="2000" dirty="0"/>
              <a:t>, P. 1971. </a:t>
            </a:r>
            <a:r>
              <a:rPr lang="en-ZA" sz="2000" i="1" dirty="0"/>
              <a:t>Culture and development: The popular theatre approach in Africa</a:t>
            </a:r>
            <a:r>
              <a:rPr lang="en-ZA" sz="2000" dirty="0"/>
              <a:t>. Uppsala: The Scandinavian Institute of African Studies</a:t>
            </a:r>
            <a:r>
              <a:rPr lang="en-ZA" sz="2000" dirty="0" smtClean="0"/>
              <a:t>.</a:t>
            </a:r>
            <a:endParaRPr lang="en-ZA" sz="2000" dirty="0"/>
          </a:p>
        </p:txBody>
      </p:sp>
      <p:sp>
        <p:nvSpPr>
          <p:cNvPr id="4" name="TextBox 3"/>
          <p:cNvSpPr txBox="1"/>
          <p:nvPr/>
        </p:nvSpPr>
        <p:spPr>
          <a:xfrm>
            <a:off x="3247505" y="0"/>
            <a:ext cx="2699331" cy="584775"/>
          </a:xfrm>
          <a:prstGeom prst="rect">
            <a:avLst/>
          </a:prstGeom>
          <a:noFill/>
        </p:spPr>
        <p:txBody>
          <a:bodyPr wrap="square" rtlCol="0">
            <a:spAutoFit/>
          </a:bodyPr>
          <a:lstStyle/>
          <a:p>
            <a:pPr algn="ctr"/>
            <a:r>
              <a:rPr lang="en-ZA" sz="3200" b="1" dirty="0"/>
              <a:t>R</a:t>
            </a:r>
            <a:r>
              <a:rPr lang="en-ZA" sz="3200" b="1" dirty="0" smtClean="0"/>
              <a:t>eferences</a:t>
            </a:r>
            <a:endParaRPr lang="en-ZA" sz="3200" b="1" dirty="0"/>
          </a:p>
        </p:txBody>
      </p:sp>
    </p:spTree>
    <p:extLst>
      <p:ext uri="{BB962C8B-B14F-4D97-AF65-F5344CB8AC3E}">
        <p14:creationId xmlns:p14="http://schemas.microsoft.com/office/powerpoint/2010/main" val="2522833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731837"/>
            <a:ext cx="8229600" cy="6126163"/>
          </a:xfrm>
        </p:spPr>
        <p:txBody>
          <a:bodyPr>
            <a:normAutofit fontScale="85000" lnSpcReduction="10000"/>
          </a:bodyPr>
          <a:lstStyle/>
          <a:p>
            <a:r>
              <a:rPr lang="en-ZA" sz="2400" dirty="0"/>
              <a:t>Nixon, R. 1994. Homelands, Harlem and Hollywood: South African Culture and the World Beyond. London: </a:t>
            </a:r>
            <a:r>
              <a:rPr lang="en-ZA" sz="2400" dirty="0" err="1"/>
              <a:t>Routledge</a:t>
            </a:r>
            <a:r>
              <a:rPr lang="en-ZA" sz="2400" dirty="0"/>
              <a:t>.</a:t>
            </a:r>
          </a:p>
          <a:p>
            <a:r>
              <a:rPr lang="en-ZA" sz="2400" dirty="0" err="1" smtClean="0"/>
              <a:t>Otsyina</a:t>
            </a:r>
            <a:r>
              <a:rPr lang="en-ZA" sz="2400" dirty="0"/>
              <a:t>, J. A., &amp; Rosenberg, D. B. 1997. Participation and the communication of development information: A review and reappraisal. </a:t>
            </a:r>
            <a:r>
              <a:rPr lang="en-ZA" sz="2400" i="1" dirty="0"/>
              <a:t>Information development</a:t>
            </a:r>
            <a:r>
              <a:rPr lang="en-ZA" sz="2400" dirty="0"/>
              <a:t>. </a:t>
            </a:r>
            <a:r>
              <a:rPr lang="en-ZA" sz="2400" i="1" dirty="0"/>
              <a:t>13</a:t>
            </a:r>
            <a:r>
              <a:rPr lang="en-ZA" sz="2400" dirty="0"/>
              <a:t>(2):89-93.</a:t>
            </a:r>
          </a:p>
          <a:p>
            <a:r>
              <a:rPr lang="en-ZA" sz="2400" dirty="0" err="1" smtClean="0"/>
              <a:t>Pye</a:t>
            </a:r>
            <a:r>
              <a:rPr lang="en-ZA" sz="2400" dirty="0"/>
              <a:t>, L. W. 1963. The political implications of urbanization and the development process. </a:t>
            </a:r>
            <a:r>
              <a:rPr lang="en-ZA" sz="2400" i="1" dirty="0"/>
              <a:t>Social Problems of Development and Urbanization</a:t>
            </a:r>
            <a:r>
              <a:rPr lang="en-ZA" sz="2400" dirty="0"/>
              <a:t>. 84.</a:t>
            </a:r>
          </a:p>
          <a:p>
            <a:r>
              <a:rPr lang="en-ZA" sz="2400" dirty="0" err="1" smtClean="0"/>
              <a:t>Quebral</a:t>
            </a:r>
            <a:r>
              <a:rPr lang="en-ZA" sz="2400" dirty="0"/>
              <a:t>, N.C. 2006. Development Communication in a borderless world. </a:t>
            </a:r>
            <a:r>
              <a:rPr lang="en-ZA" sz="2400" i="1" dirty="0" err="1"/>
              <a:t>Glocal</a:t>
            </a:r>
            <a:r>
              <a:rPr lang="en-ZA" sz="2400" i="1" dirty="0"/>
              <a:t> Times</a:t>
            </a:r>
            <a:r>
              <a:rPr lang="en-ZA" sz="2400" dirty="0"/>
              <a:t>, (3).</a:t>
            </a:r>
          </a:p>
          <a:p>
            <a:r>
              <a:rPr lang="en-ZA" sz="2400" dirty="0"/>
              <a:t>Rogers, E.M. 1962. Diffusion of innovations, 1st edition. New York: Free Press</a:t>
            </a:r>
            <a:r>
              <a:rPr lang="en-ZA" sz="2400" dirty="0" smtClean="0"/>
              <a:t>.</a:t>
            </a:r>
          </a:p>
          <a:p>
            <a:r>
              <a:rPr lang="en-ZA" sz="2400" dirty="0" smtClean="0"/>
              <a:t>Robinson</a:t>
            </a:r>
            <a:r>
              <a:rPr lang="en-ZA" sz="2400" dirty="0"/>
              <a:t>, J. 1996. The geopolitics of South African cities: states, citizens, territory. </a:t>
            </a:r>
            <a:r>
              <a:rPr lang="en-ZA" sz="2400" i="1" dirty="0"/>
              <a:t>Political Geography</a:t>
            </a:r>
            <a:r>
              <a:rPr lang="en-ZA" sz="2400" dirty="0"/>
              <a:t> . 16(5):365-386.</a:t>
            </a:r>
          </a:p>
          <a:p>
            <a:r>
              <a:rPr lang="en-ZA" sz="2400" dirty="0" smtClean="0"/>
              <a:t>Schramm</a:t>
            </a:r>
            <a:r>
              <a:rPr lang="en-ZA" sz="2400" dirty="0"/>
              <a:t>, W. &amp; Lerner, D. 1967. </a:t>
            </a:r>
            <a:r>
              <a:rPr lang="en-ZA" sz="2400" i="1" dirty="0"/>
              <a:t>Communication and change in the developing countries</a:t>
            </a:r>
            <a:r>
              <a:rPr lang="en-ZA" sz="2400" dirty="0"/>
              <a:t> (Eds.). East-West </a:t>
            </a:r>
            <a:r>
              <a:rPr lang="en-ZA" sz="2400" dirty="0" err="1"/>
              <a:t>Center</a:t>
            </a:r>
            <a:r>
              <a:rPr lang="en-ZA" sz="2400" dirty="0"/>
              <a:t> Press</a:t>
            </a:r>
            <a:r>
              <a:rPr lang="en-ZA" sz="2400" dirty="0" smtClean="0"/>
              <a:t>.</a:t>
            </a:r>
          </a:p>
          <a:p>
            <a:r>
              <a:rPr lang="en-ZA" sz="2400" dirty="0"/>
              <a:t>van </a:t>
            </a:r>
            <a:r>
              <a:rPr lang="en-ZA" sz="2400" dirty="0" err="1"/>
              <a:t>Dijk</a:t>
            </a:r>
            <a:r>
              <a:rPr lang="en-ZA" sz="2400" dirty="0"/>
              <a:t>, T. A. 2001 Multidisciplinary CDA: a plea for diversity. </a:t>
            </a:r>
            <a:r>
              <a:rPr lang="en-ZA" sz="2400" i="1" dirty="0"/>
              <a:t>METHODS OF CRITICAL DISCOURSE ANALYSIS</a:t>
            </a:r>
            <a:r>
              <a:rPr lang="en-ZA" sz="2400" dirty="0"/>
              <a:t>. p.95. </a:t>
            </a:r>
          </a:p>
          <a:p>
            <a:r>
              <a:rPr lang="en-ZA" sz="2400" dirty="0"/>
              <a:t>Warren D.M., </a:t>
            </a:r>
            <a:r>
              <a:rPr lang="en-ZA" sz="2400" dirty="0" err="1"/>
              <a:t>Slikkerveer</a:t>
            </a:r>
            <a:r>
              <a:rPr lang="en-ZA" sz="2400" dirty="0"/>
              <a:t> L.J.&amp; </a:t>
            </a:r>
            <a:r>
              <a:rPr lang="en-ZA" sz="2400" dirty="0" err="1"/>
              <a:t>Brokensha</a:t>
            </a:r>
            <a:r>
              <a:rPr lang="en-ZA" sz="2400" dirty="0"/>
              <a:t>, D. 1999. </a:t>
            </a:r>
            <a:r>
              <a:rPr lang="en-ZA" sz="2400" i="1" dirty="0"/>
              <a:t>The cultural dimension of development: Indigenous knowledge systems</a:t>
            </a:r>
            <a:r>
              <a:rPr lang="en-ZA" sz="2400" dirty="0"/>
              <a:t>. London: SRP, Exeter</a:t>
            </a:r>
            <a:r>
              <a:rPr lang="en-ZA" sz="2400" dirty="0" smtClean="0"/>
              <a:t>.</a:t>
            </a:r>
          </a:p>
          <a:p>
            <a:pPr marL="0" indent="0">
              <a:buNone/>
            </a:pPr>
            <a:endParaRPr lang="en-ZA" sz="2400" dirty="0"/>
          </a:p>
        </p:txBody>
      </p:sp>
      <p:sp>
        <p:nvSpPr>
          <p:cNvPr id="4" name="TextBox 3"/>
          <p:cNvSpPr txBox="1"/>
          <p:nvPr/>
        </p:nvSpPr>
        <p:spPr>
          <a:xfrm>
            <a:off x="3276600" y="119390"/>
            <a:ext cx="2699331" cy="584775"/>
          </a:xfrm>
          <a:prstGeom prst="rect">
            <a:avLst/>
          </a:prstGeom>
          <a:noFill/>
        </p:spPr>
        <p:txBody>
          <a:bodyPr wrap="square" rtlCol="0">
            <a:spAutoFit/>
          </a:bodyPr>
          <a:lstStyle/>
          <a:p>
            <a:pPr algn="ctr"/>
            <a:r>
              <a:rPr lang="en-ZA" sz="3200" b="1" dirty="0"/>
              <a:t>R</a:t>
            </a:r>
            <a:r>
              <a:rPr lang="en-ZA" sz="3200" b="1" dirty="0" smtClean="0"/>
              <a:t>eferences</a:t>
            </a:r>
            <a:endParaRPr lang="en-ZA" sz="3200" b="1" dirty="0"/>
          </a:p>
        </p:txBody>
      </p:sp>
    </p:spTree>
    <p:extLst>
      <p:ext uri="{BB962C8B-B14F-4D97-AF65-F5344CB8AC3E}">
        <p14:creationId xmlns:p14="http://schemas.microsoft.com/office/powerpoint/2010/main" val="3383152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Thesis statement</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ZA" b="1" dirty="0" smtClean="0">
                <a:effectLst>
                  <a:outerShdw blurRad="38100" dist="38100" dir="2700000" algn="tl">
                    <a:srgbClr val="000000">
                      <a:alpha val="43137"/>
                    </a:srgbClr>
                  </a:outerShdw>
                </a:effectLst>
              </a:rPr>
              <a:t>Poverty</a:t>
            </a:r>
            <a:r>
              <a:rPr lang="en-ZA" dirty="0" smtClean="0"/>
              <a:t> is complex in gendered and </a:t>
            </a:r>
            <a:r>
              <a:rPr lang="en-ZA" dirty="0" err="1" smtClean="0"/>
              <a:t>racialised</a:t>
            </a:r>
            <a:r>
              <a:rPr lang="en-ZA" dirty="0" smtClean="0"/>
              <a:t> lives and as it is experienced by indigenous people, people with disabilities, children, homeless people, squeegee kids, alcoholics, sex workers, people with mental health issues, drug addicts, et cetera. People living in poverty become criminalized, objects of targeted policing, automatic suspects (</a:t>
            </a:r>
            <a:r>
              <a:rPr lang="en-ZA" dirty="0" err="1" smtClean="0"/>
              <a:t>Jeppesen</a:t>
            </a:r>
            <a:r>
              <a:rPr lang="en-ZA" dirty="0" smtClean="0"/>
              <a:t>, 2009)</a:t>
            </a:r>
            <a:endParaRPr lang="en-Z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228600" y="609600"/>
            <a:ext cx="8686800" cy="6019800"/>
          </a:xfrm>
        </p:spPr>
        <p:txBody>
          <a:bodyPr>
            <a:normAutofit fontScale="77500" lnSpcReduction="20000"/>
          </a:bodyPr>
          <a:lstStyle/>
          <a:p>
            <a:r>
              <a:rPr lang="en-ZA" dirty="0" smtClean="0"/>
              <a:t>Discourse analysis is a methodology that "offers a means of exposing or deconstructing the social practices that constitute 'social structure' and what we might call the conventional meaning structures of social life" (</a:t>
            </a:r>
            <a:r>
              <a:rPr lang="en-ZA" dirty="0" err="1" smtClean="0"/>
              <a:t>Jaworski</a:t>
            </a:r>
            <a:r>
              <a:rPr lang="en-ZA" dirty="0" smtClean="0"/>
              <a:t> &amp; </a:t>
            </a:r>
            <a:r>
              <a:rPr lang="en-ZA" dirty="0" err="1" smtClean="0"/>
              <a:t>Coupland</a:t>
            </a:r>
            <a:r>
              <a:rPr lang="en-ZA" dirty="0" smtClean="0"/>
              <a:t>, </a:t>
            </a:r>
            <a:r>
              <a:rPr lang="en-ZA" dirty="0" smtClean="0"/>
              <a:t>2006:5</a:t>
            </a:r>
            <a:r>
              <a:rPr lang="en-ZA" dirty="0" smtClean="0"/>
              <a:t>).</a:t>
            </a:r>
          </a:p>
          <a:p>
            <a:r>
              <a:rPr lang="en-ZA" dirty="0" smtClean="0"/>
              <a:t>"Critical discourse analysis(CDA) is a cross-disciplinary approach, which" adopts a ' critical ' perspective on language in use " (p. 27), examining texts from a perspective of resistance. </a:t>
            </a:r>
          </a:p>
          <a:p>
            <a:r>
              <a:rPr lang="en-ZA" dirty="0" smtClean="0"/>
              <a:t>CDA is a type of discourse analytical research that primarily studies the way social power, abuse, dominance, and inequality are enacted, reproduced, and resisted by text and talk in the social and political context" (van </a:t>
            </a:r>
            <a:r>
              <a:rPr lang="en-ZA" dirty="0" err="1" smtClean="0"/>
              <a:t>Dijk</a:t>
            </a:r>
            <a:r>
              <a:rPr lang="en-ZA" dirty="0" smtClean="0"/>
              <a:t> (</a:t>
            </a:r>
            <a:r>
              <a:rPr lang="en-ZA" dirty="0" smtClean="0"/>
              <a:t>2001:352</a:t>
            </a:r>
            <a:r>
              <a:rPr lang="en-ZA" dirty="0" smtClean="0"/>
              <a:t>). </a:t>
            </a:r>
          </a:p>
          <a:p>
            <a:r>
              <a:rPr lang="en-ZA" dirty="0" smtClean="0"/>
              <a:t>CDA makes explicit its goal of social transformation through multiple subjectivities, taking a subjective approach and investigating subject positions with specific geo-historical and socio-cultural locations.</a:t>
            </a:r>
            <a:endParaRPr lang="en-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0" y="274638"/>
            <a:ext cx="8915400" cy="1477962"/>
          </a:xfrm>
        </p:spPr>
        <p:txBody>
          <a:bodyPr>
            <a:normAutofit/>
          </a:bodyPr>
          <a:lstStyle/>
          <a:p>
            <a:r>
              <a:rPr lang="en-ZA" sz="3600" b="1" dirty="0" smtClean="0">
                <a:effectLst>
                  <a:outerShdw blurRad="38100" dist="38100" dir="2700000" algn="tl">
                    <a:srgbClr val="000000">
                      <a:alpha val="43137"/>
                    </a:srgbClr>
                  </a:outerShdw>
                </a:effectLst>
              </a:rPr>
              <a:t>The war on poverty and the war on the poor</a:t>
            </a:r>
            <a:br>
              <a:rPr lang="en-ZA" sz="3600" b="1" dirty="0" smtClean="0">
                <a:effectLst>
                  <a:outerShdw blurRad="38100" dist="38100" dir="2700000" algn="tl">
                    <a:srgbClr val="000000">
                      <a:alpha val="43137"/>
                    </a:srgbClr>
                  </a:outerShdw>
                </a:effectLst>
              </a:rPr>
            </a:br>
            <a:endParaRPr lang="en-ZA"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19200"/>
            <a:ext cx="8610600" cy="5334000"/>
          </a:xfrm>
        </p:spPr>
        <p:txBody>
          <a:bodyPr>
            <a:normAutofit fontScale="92500" lnSpcReduction="20000"/>
          </a:bodyPr>
          <a:lstStyle/>
          <a:p>
            <a:r>
              <a:rPr lang="en-ZA" dirty="0" smtClean="0"/>
              <a:t>The Toronto Star reproduces the mainstream media and policy discourse on poverty in Canada, using the phrase the "war on poverty," whereas Ontario Coalition Against Poverty (OCAP) and other anti-poverty activists use the phrase the "war on the poor. " Although both discursive formations invoke the notion of war, the target of that war is different.</a:t>
            </a:r>
          </a:p>
          <a:p>
            <a:r>
              <a:rPr lang="en-ZA" dirty="0" smtClean="0"/>
              <a:t>The "war on poverty" suggests that the government is opposing poverty, whereas the "war on </a:t>
            </a:r>
            <a:r>
              <a:rPr lang="en-ZA" smtClean="0"/>
              <a:t>the poor" suggests </a:t>
            </a:r>
            <a:r>
              <a:rPr lang="en-ZA" dirty="0" smtClean="0"/>
              <a:t>that governments are opposing people living in poverty. These are clearly two different discursive formations, the former of which has become what Foucault (1978) calls the </a:t>
            </a:r>
            <a:r>
              <a:rPr lang="en-ZA" u="sng" dirty="0" smtClean="0"/>
              <a:t>"regime of truth."</a:t>
            </a:r>
            <a:endParaRPr lang="en-ZA"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152400" y="457200"/>
            <a:ext cx="8534400" cy="5943600"/>
          </a:xfrm>
        </p:spPr>
        <p:txBody>
          <a:bodyPr>
            <a:normAutofit fontScale="70000" lnSpcReduction="20000"/>
          </a:bodyPr>
          <a:lstStyle/>
          <a:p>
            <a:r>
              <a:rPr lang="en-ZA" dirty="0" smtClean="0"/>
              <a:t>The disjuncture between discourses of "poverty" and " the poor " has had a long history. From the 1960s , "poverty discourse has maintained only a tenuous relation to the origins and demographics of poverty " (Katz, 1989, p. 5).</a:t>
            </a:r>
          </a:p>
          <a:p>
            <a:r>
              <a:rPr lang="en-ZA" dirty="0" smtClean="0"/>
              <a:t>The material, ontological, epistemological, or demographic conditions of individuals or groups of people living in poverty are often, quite oddly, not the subject of poverty discourse. Rather, poverty discourse " emerges as much from a mix of ideology and politics as from the structure of the problem itself " (p.5).</a:t>
            </a:r>
          </a:p>
          <a:p>
            <a:r>
              <a:rPr lang="en-ZA" dirty="0" smtClean="0"/>
              <a:t>The " war on poverty " is now limited to providing for " the deserving poor— those unable to compete in the labour market " (Ismael, 2006, p. 44). The discourse of the " deserving poor " automatically constructs its binary opposite, the " undeserving poor. " </a:t>
            </a:r>
          </a:p>
          <a:p>
            <a:r>
              <a:rPr lang="en-ZA" dirty="0" smtClean="0"/>
              <a:t>Michael Katz’s book about the American context, The Undeserving Poor: From the War on Poverty to the War on Welfare (1989), addresses binaries as mutually constitutive and disciplining in alignment to what Foucault(1977) argues; they are used to categorize people and then apply a range of coercive economic, </a:t>
            </a:r>
            <a:r>
              <a:rPr lang="en-ZA" dirty="0" err="1" smtClean="0"/>
              <a:t>chrono</a:t>
            </a:r>
            <a:r>
              <a:rPr lang="en-ZA" dirty="0" smtClean="0"/>
              <a:t>-regulatory, or </a:t>
            </a:r>
            <a:r>
              <a:rPr lang="en-ZA" dirty="0" err="1" smtClean="0"/>
              <a:t>juridico</a:t>
            </a:r>
            <a:r>
              <a:rPr lang="en-ZA" dirty="0" smtClean="0"/>
              <a:t>-legislative </a:t>
            </a:r>
            <a:r>
              <a:rPr lang="en-ZA" dirty="0" smtClean="0"/>
              <a:t>technologies.</a:t>
            </a:r>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Development Communication:</a:t>
            </a:r>
            <a:endParaRPr lang="en-Z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p:txBody>
          <a:bodyPr>
            <a:normAutofit lnSpcReduction="10000"/>
          </a:bodyPr>
          <a:lstStyle/>
          <a:p>
            <a:r>
              <a:rPr lang="en-ZA" b="1" dirty="0" smtClean="0"/>
              <a:t>It was first used in the 1970s in the Philippines and was used to explain how </a:t>
            </a:r>
            <a:r>
              <a:rPr lang="en-ZA" dirty="0" smtClean="0"/>
              <a:t>"Development communication is the art and science of human communication applied to the speedy transformation of a country and the mass of its people from poverty to a dynamic state of economic growth that makes possible greater social equality and the larger fulfilment of the human potential" (</a:t>
            </a:r>
            <a:r>
              <a:rPr lang="en-ZA" dirty="0" err="1" smtClean="0"/>
              <a:t>Quebral</a:t>
            </a:r>
            <a:r>
              <a:rPr lang="en-ZA" dirty="0" smtClean="0"/>
              <a:t>, 2006; </a:t>
            </a:r>
            <a:r>
              <a:rPr lang="en-ZA" dirty="0" smtClean="0"/>
              <a:t>Curran</a:t>
            </a:r>
            <a:r>
              <a:rPr lang="en-ZA" dirty="0" smtClean="0"/>
              <a:t>, 2002).</a:t>
            </a:r>
          </a:p>
          <a:p>
            <a:endParaRPr lang="en-Z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381000" y="457200"/>
            <a:ext cx="8305800" cy="5668963"/>
          </a:xfrm>
        </p:spPr>
        <p:txBody>
          <a:bodyPr>
            <a:normAutofit/>
          </a:bodyPr>
          <a:lstStyle/>
          <a:p>
            <a:r>
              <a:rPr lang="en-ZA" dirty="0"/>
              <a:t>The African School emerged in the late 1960s and early </a:t>
            </a:r>
            <a:r>
              <a:rPr lang="en-ZA" dirty="0" smtClean="0"/>
              <a:t>1970s &amp; provided </a:t>
            </a:r>
            <a:r>
              <a:rPr lang="en-ZA" dirty="0"/>
              <a:t>a </a:t>
            </a:r>
            <a:r>
              <a:rPr lang="en-ZA" dirty="0" smtClean="0"/>
              <a:t>partial springboard </a:t>
            </a:r>
            <a:r>
              <a:rPr lang="en-ZA" dirty="0"/>
              <a:t>from which African scholars began to rethink concepts of </a:t>
            </a:r>
            <a:r>
              <a:rPr lang="en-ZA" dirty="0" smtClean="0"/>
              <a:t>culture, communication </a:t>
            </a:r>
            <a:r>
              <a:rPr lang="en-ZA" dirty="0"/>
              <a:t>and development (</a:t>
            </a:r>
            <a:r>
              <a:rPr lang="en-ZA" dirty="0" err="1"/>
              <a:t>Kamlongera</a:t>
            </a:r>
            <a:r>
              <a:rPr lang="en-ZA" dirty="0"/>
              <a:t>, 1988; </a:t>
            </a:r>
            <a:r>
              <a:rPr lang="en-ZA" dirty="0" err="1"/>
              <a:t>Mlama</a:t>
            </a:r>
            <a:r>
              <a:rPr lang="en-ZA" dirty="0"/>
              <a:t>, 1971). Early </a:t>
            </a:r>
            <a:r>
              <a:rPr lang="en-ZA" dirty="0" smtClean="0"/>
              <a:t>studies pointed </a:t>
            </a:r>
            <a:r>
              <a:rPr lang="en-ZA" dirty="0"/>
              <a:t>to the employment of radio and theatre in </a:t>
            </a:r>
            <a:r>
              <a:rPr lang="en-ZA" dirty="0" smtClean="0"/>
              <a:t>community education</a:t>
            </a:r>
            <a:r>
              <a:rPr lang="en-ZA" dirty="0"/>
              <a:t>, adult literacy, health and </a:t>
            </a:r>
            <a:r>
              <a:rPr lang="en-ZA" dirty="0" smtClean="0"/>
              <a:t>agricultural </a:t>
            </a:r>
            <a:r>
              <a:rPr lang="en-ZA" dirty="0"/>
              <a:t>education</a:t>
            </a:r>
            <a:r>
              <a:rPr lang="en-ZA"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pPr algn="l"/>
            <a:r>
              <a:rPr lang="en-ZA" sz="3600" b="1" dirty="0"/>
              <a:t>Application of the development models </a:t>
            </a:r>
            <a:r>
              <a:rPr lang="en-ZA" sz="3600" b="1" dirty="0" smtClean="0"/>
              <a:t>in communication </a:t>
            </a:r>
            <a:r>
              <a:rPr lang="en-ZA" sz="3600" b="1" dirty="0"/>
              <a:t>programmes </a:t>
            </a:r>
            <a:r>
              <a:rPr lang="en-ZA" sz="3600" b="1" dirty="0" smtClean="0"/>
              <a:t>or strategies</a:t>
            </a:r>
            <a:endParaRPr lang="en-ZA" sz="3600" b="1" dirty="0"/>
          </a:p>
        </p:txBody>
      </p:sp>
      <p:sp>
        <p:nvSpPr>
          <p:cNvPr id="3" name="Content Placeholder 2"/>
          <p:cNvSpPr>
            <a:spLocks noGrp="1"/>
          </p:cNvSpPr>
          <p:nvPr>
            <p:ph idx="1"/>
          </p:nvPr>
        </p:nvSpPr>
        <p:spPr/>
        <p:txBody>
          <a:bodyPr>
            <a:normAutofit fontScale="92500" lnSpcReduction="10000"/>
          </a:bodyPr>
          <a:lstStyle/>
          <a:p>
            <a:r>
              <a:rPr lang="en-ZA" dirty="0"/>
              <a:t>Understanding of user </a:t>
            </a:r>
            <a:r>
              <a:rPr lang="en-ZA" dirty="0" smtClean="0"/>
              <a:t>needs</a:t>
            </a:r>
          </a:p>
          <a:p>
            <a:r>
              <a:rPr lang="en-ZA" dirty="0" smtClean="0"/>
              <a:t>Analyse </a:t>
            </a:r>
            <a:r>
              <a:rPr lang="en-ZA" dirty="0"/>
              <a:t>all key </a:t>
            </a:r>
            <a:r>
              <a:rPr lang="en-ZA" dirty="0" smtClean="0"/>
              <a:t>participants</a:t>
            </a:r>
          </a:p>
          <a:p>
            <a:r>
              <a:rPr lang="en-ZA" dirty="0"/>
              <a:t>Communication relationship between </a:t>
            </a:r>
            <a:r>
              <a:rPr lang="en-ZA" dirty="0" smtClean="0"/>
              <a:t>participants</a:t>
            </a:r>
          </a:p>
          <a:p>
            <a:r>
              <a:rPr lang="en-ZA" dirty="0"/>
              <a:t>Prompt the community to initiate or </a:t>
            </a:r>
            <a:r>
              <a:rPr lang="en-ZA" dirty="0" smtClean="0"/>
              <a:t>facilitate messages</a:t>
            </a:r>
          </a:p>
          <a:p>
            <a:r>
              <a:rPr lang="en-ZA" dirty="0" err="1"/>
              <a:t>Decodability</a:t>
            </a:r>
            <a:r>
              <a:rPr lang="en-ZA" dirty="0"/>
              <a:t> of </a:t>
            </a:r>
            <a:r>
              <a:rPr lang="en-ZA" dirty="0" smtClean="0"/>
              <a:t>messages</a:t>
            </a:r>
          </a:p>
          <a:p>
            <a:r>
              <a:rPr lang="en-ZA" dirty="0" smtClean="0"/>
              <a:t>Internal and external environment</a:t>
            </a:r>
          </a:p>
          <a:p>
            <a:r>
              <a:rPr lang="en-ZA" dirty="0"/>
              <a:t>Movement towards shared cultures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4" name="Diagram 3"/>
          <p:cNvGraphicFramePr/>
          <p:nvPr>
            <p:extLst>
              <p:ext uri="{D42A27DB-BD31-4B8C-83A1-F6EECF244321}">
                <p14:modId xmlns:p14="http://schemas.microsoft.com/office/powerpoint/2010/main" val="1625002600"/>
              </p:ext>
            </p:extLst>
          </p:nvPr>
        </p:nvGraphicFramePr>
        <p:xfrm>
          <a:off x="114198" y="188640"/>
          <a:ext cx="8877402" cy="6516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1886</TotalTime>
  <Words>1948</Words>
  <Application>Microsoft Office PowerPoint</Application>
  <PresentationFormat>On-screen Show (4:3)</PresentationFormat>
  <Paragraphs>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Media and National Development Policy</vt:lpstr>
      <vt:lpstr>Thesis statement</vt:lpstr>
      <vt:lpstr>PowerPoint Presentation</vt:lpstr>
      <vt:lpstr>The war on poverty and the war on the poor </vt:lpstr>
      <vt:lpstr>PowerPoint Presentation</vt:lpstr>
      <vt:lpstr>Development Communication:</vt:lpstr>
      <vt:lpstr>PowerPoint Presentation</vt:lpstr>
      <vt:lpstr>Application of the development models in communication programmes or strategies</vt:lpstr>
      <vt:lpstr>PowerPoint Presentation</vt:lpstr>
      <vt:lpstr>PowerPoint Presentation</vt:lpstr>
      <vt:lpstr>PowerPoint Presentation</vt:lpstr>
      <vt:lpstr>PowerPoint Presentation</vt:lpstr>
      <vt:lpstr>PowerPoint Presentation</vt:lpstr>
      <vt:lpstr>Limits of democratization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 5014S: Media and National Development Policy</dc:title>
  <dc:creator>Luyanda Dlamini</dc:creator>
  <cp:lastModifiedBy>Luyanda Dlamini</cp:lastModifiedBy>
  <cp:revision>56</cp:revision>
  <dcterms:created xsi:type="dcterms:W3CDTF">2006-08-16T00:00:00Z</dcterms:created>
  <dcterms:modified xsi:type="dcterms:W3CDTF">2013-11-22T16:22:10Z</dcterms:modified>
</cp:coreProperties>
</file>