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2" r:id="rId3"/>
    <p:sldId id="264" r:id="rId4"/>
    <p:sldId id="263" r:id="rId5"/>
    <p:sldId id="275" r:id="rId6"/>
    <p:sldId id="276" r:id="rId7"/>
    <p:sldId id="265" r:id="rId8"/>
    <p:sldId id="274" r:id="rId9"/>
    <p:sldId id="266" r:id="rId10"/>
    <p:sldId id="268" r:id="rId11"/>
    <p:sldId id="267" r:id="rId12"/>
    <p:sldId id="269" r:id="rId13"/>
    <p:sldId id="270" r:id="rId14"/>
    <p:sldId id="273" r:id="rId15"/>
    <p:sldId id="278" r:id="rId16"/>
    <p:sldId id="27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1726" autoAdjust="0"/>
    <p:restoredTop sz="94660"/>
  </p:normalViewPr>
  <p:slideViewPr>
    <p:cSldViewPr>
      <p:cViewPr>
        <p:scale>
          <a:sx n="76" d="100"/>
          <a:sy n="76" d="100"/>
        </p:scale>
        <p:origin x="-1830"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E482D5-707A-4E7B-8F62-9917149743CD}" type="doc">
      <dgm:prSet loTypeId="urn:microsoft.com/office/officeart/2005/8/layout/radial2" loCatId="relationship" qsTypeId="urn:microsoft.com/office/officeart/2005/8/quickstyle/simple1" qsCatId="simple" csTypeId="urn:microsoft.com/office/officeart/2005/8/colors/colorful1#5" csCatId="colorful" phldr="1"/>
      <dgm:spPr/>
      <dgm:t>
        <a:bodyPr/>
        <a:lstStyle/>
        <a:p>
          <a:endParaRPr lang="en-ZA"/>
        </a:p>
      </dgm:t>
    </dgm:pt>
    <dgm:pt modelId="{DC1A3685-E724-4C67-B7E9-68CAC0B4CC8A}">
      <dgm:prSet phldrT="[Text]" custT="1"/>
      <dgm:spPr/>
      <dgm:t>
        <a:bodyPr/>
        <a:lstStyle/>
        <a:p>
          <a:r>
            <a:rPr lang="en-ZA" sz="1600" dirty="0" smtClean="0"/>
            <a:t>Information dissemination models</a:t>
          </a:r>
          <a:endParaRPr lang="en-ZA" sz="1600" dirty="0"/>
        </a:p>
      </dgm:t>
    </dgm:pt>
    <dgm:pt modelId="{17D90E25-8061-4826-87DE-A17F9AE0B602}" type="parTrans" cxnId="{10B8DB06-CF8A-45BF-AC32-5388D0FB9F60}">
      <dgm:prSet/>
      <dgm:spPr/>
      <dgm:t>
        <a:bodyPr/>
        <a:lstStyle/>
        <a:p>
          <a:endParaRPr lang="en-ZA"/>
        </a:p>
      </dgm:t>
    </dgm:pt>
    <dgm:pt modelId="{70066EBF-AFAB-4832-BAE8-8AF1AEA09EBA}" type="sibTrans" cxnId="{10B8DB06-CF8A-45BF-AC32-5388D0FB9F60}">
      <dgm:prSet/>
      <dgm:spPr/>
      <dgm:t>
        <a:bodyPr/>
        <a:lstStyle/>
        <a:p>
          <a:endParaRPr lang="en-ZA"/>
        </a:p>
      </dgm:t>
    </dgm:pt>
    <dgm:pt modelId="{960FBE55-CB7D-44F7-A8F1-E38C7B8C79B7}">
      <dgm:prSet phldrT="[Text]" custT="1"/>
      <dgm:spPr/>
      <dgm:t>
        <a:bodyPr/>
        <a:lstStyle/>
        <a:p>
          <a:r>
            <a:rPr lang="en-ZA" sz="1600" dirty="0" smtClean="0"/>
            <a:t>Grassroots awareness-raising models</a:t>
          </a:r>
          <a:endParaRPr lang="en-ZA" sz="1600" dirty="0"/>
        </a:p>
      </dgm:t>
    </dgm:pt>
    <dgm:pt modelId="{0780A488-06CA-4931-9E3C-DEAE4D818EF1}" type="parTrans" cxnId="{3727B003-A5FE-4796-B647-AE02E90790E1}">
      <dgm:prSet/>
      <dgm:spPr/>
      <dgm:t>
        <a:bodyPr/>
        <a:lstStyle/>
        <a:p>
          <a:endParaRPr lang="en-ZA"/>
        </a:p>
      </dgm:t>
    </dgm:pt>
    <dgm:pt modelId="{E5013999-7FC0-4253-A2D0-3C773B69FE3B}" type="sibTrans" cxnId="{3727B003-A5FE-4796-B647-AE02E90790E1}">
      <dgm:prSet/>
      <dgm:spPr/>
      <dgm:t>
        <a:bodyPr/>
        <a:lstStyle/>
        <a:p>
          <a:endParaRPr lang="en-ZA"/>
        </a:p>
      </dgm:t>
    </dgm:pt>
    <dgm:pt modelId="{3ABB3145-5888-4DDD-AEE9-BD0BF9658717}">
      <dgm:prSet phldrT="[Text]"/>
      <dgm:spPr/>
      <dgm:t>
        <a:bodyPr/>
        <a:lstStyle/>
        <a:p>
          <a:r>
            <a:rPr lang="en-ZA" dirty="0" smtClean="0"/>
            <a:t>Development support communication</a:t>
          </a:r>
        </a:p>
        <a:p>
          <a:r>
            <a:rPr lang="en-ZA" dirty="0" smtClean="0"/>
            <a:t>(DSC) models</a:t>
          </a:r>
          <a:endParaRPr lang="en-ZA" dirty="0"/>
        </a:p>
      </dgm:t>
    </dgm:pt>
    <dgm:pt modelId="{A3F0C1A3-E889-4436-B11B-89646866C888}" type="parTrans" cxnId="{6F31AC94-1248-434C-8A2A-98899118D6DC}">
      <dgm:prSet/>
      <dgm:spPr/>
      <dgm:t>
        <a:bodyPr/>
        <a:lstStyle/>
        <a:p>
          <a:endParaRPr lang="en-ZA"/>
        </a:p>
      </dgm:t>
    </dgm:pt>
    <dgm:pt modelId="{5C96C3C3-DDD8-43C6-A568-C89FF436B89B}" type="sibTrans" cxnId="{6F31AC94-1248-434C-8A2A-98899118D6DC}">
      <dgm:prSet/>
      <dgm:spPr/>
      <dgm:t>
        <a:bodyPr/>
        <a:lstStyle/>
        <a:p>
          <a:endParaRPr lang="en-ZA"/>
        </a:p>
      </dgm:t>
    </dgm:pt>
    <dgm:pt modelId="{4235FAA2-2A99-45D1-B72F-B3498E31B247}">
      <dgm:prSet custT="1"/>
      <dgm:spPr/>
      <dgm:t>
        <a:bodyPr/>
        <a:lstStyle/>
        <a:p>
          <a:r>
            <a:rPr lang="en-ZA" sz="1600" dirty="0" smtClean="0"/>
            <a:t>Innovation dissemination models</a:t>
          </a:r>
          <a:endParaRPr lang="en-ZA" sz="1600" dirty="0"/>
        </a:p>
      </dgm:t>
    </dgm:pt>
    <dgm:pt modelId="{CA3CBBE8-176C-485B-B8ED-F66264CFCEC5}" type="parTrans" cxnId="{EEFEF41E-036C-4F77-BB95-EB04946062B9}">
      <dgm:prSet/>
      <dgm:spPr/>
      <dgm:t>
        <a:bodyPr/>
        <a:lstStyle/>
        <a:p>
          <a:endParaRPr lang="en-ZA"/>
        </a:p>
      </dgm:t>
    </dgm:pt>
    <dgm:pt modelId="{BA325F90-5E00-4E41-888E-756F199DC311}" type="sibTrans" cxnId="{EEFEF41E-036C-4F77-BB95-EB04946062B9}">
      <dgm:prSet/>
      <dgm:spPr/>
      <dgm:t>
        <a:bodyPr/>
        <a:lstStyle/>
        <a:p>
          <a:endParaRPr lang="en-ZA"/>
        </a:p>
      </dgm:t>
    </dgm:pt>
    <dgm:pt modelId="{D1E6EF75-D558-4568-9795-A7647E262D71}">
      <dgm:prSet custT="1"/>
      <dgm:spPr/>
      <dgm:t>
        <a:bodyPr/>
        <a:lstStyle/>
        <a:p>
          <a:r>
            <a:rPr lang="en-ZA" sz="1600" dirty="0" smtClean="0"/>
            <a:t>Participatory models</a:t>
          </a:r>
          <a:endParaRPr lang="en-ZA" sz="1600" dirty="0"/>
        </a:p>
      </dgm:t>
    </dgm:pt>
    <dgm:pt modelId="{2A9BC13B-2823-466E-BAA0-BCF6A31BBD21}" type="parTrans" cxnId="{B033BAD8-DFA1-4FE8-A0DB-3AFEE96F5D6C}">
      <dgm:prSet/>
      <dgm:spPr/>
      <dgm:t>
        <a:bodyPr/>
        <a:lstStyle/>
        <a:p>
          <a:endParaRPr lang="en-ZA"/>
        </a:p>
      </dgm:t>
    </dgm:pt>
    <dgm:pt modelId="{5480A773-B9AE-435F-A0CA-7E8ECAA1B7FB}" type="sibTrans" cxnId="{B033BAD8-DFA1-4FE8-A0DB-3AFEE96F5D6C}">
      <dgm:prSet/>
      <dgm:spPr/>
      <dgm:t>
        <a:bodyPr/>
        <a:lstStyle/>
        <a:p>
          <a:endParaRPr lang="en-ZA"/>
        </a:p>
      </dgm:t>
    </dgm:pt>
    <dgm:pt modelId="{4537595E-6D37-4047-B49C-A28883A36A8D}" type="pres">
      <dgm:prSet presAssocID="{6DE482D5-707A-4E7B-8F62-9917149743CD}" presName="composite" presStyleCnt="0">
        <dgm:presLayoutVars>
          <dgm:chMax val="5"/>
          <dgm:dir/>
          <dgm:animLvl val="ctr"/>
          <dgm:resizeHandles val="exact"/>
        </dgm:presLayoutVars>
      </dgm:prSet>
      <dgm:spPr/>
      <dgm:t>
        <a:bodyPr/>
        <a:lstStyle/>
        <a:p>
          <a:endParaRPr lang="en-ZA"/>
        </a:p>
      </dgm:t>
    </dgm:pt>
    <dgm:pt modelId="{4003F989-311A-4351-9D81-29A97F8EC218}" type="pres">
      <dgm:prSet presAssocID="{6DE482D5-707A-4E7B-8F62-9917149743CD}" presName="cycle" presStyleCnt="0"/>
      <dgm:spPr/>
    </dgm:pt>
    <dgm:pt modelId="{57D0D1A3-DBF8-4DB2-8903-6371533D645C}" type="pres">
      <dgm:prSet presAssocID="{6DE482D5-707A-4E7B-8F62-9917149743CD}" presName="centerShape" presStyleCnt="0"/>
      <dgm:spPr/>
    </dgm:pt>
    <dgm:pt modelId="{4C9797B2-9DEE-4756-9759-EB21359FD58E}" type="pres">
      <dgm:prSet presAssocID="{6DE482D5-707A-4E7B-8F62-9917149743CD}" presName="connSite" presStyleLbl="node1" presStyleIdx="0" presStyleCnt="6"/>
      <dgm:spPr/>
    </dgm:pt>
    <dgm:pt modelId="{C7E3BD90-A0BD-498D-9EAC-9BC4D427FB27}" type="pres">
      <dgm:prSet presAssocID="{6DE482D5-707A-4E7B-8F62-9917149743CD}" presName="visible" presStyleLbl="node1" presStyleIdx="0" presStyleCnt="6" custScaleX="122621" custScaleY="138699"/>
      <dgm:spPr>
        <a:blipFill rotWithShape="0">
          <a:blip xmlns:r="http://schemas.openxmlformats.org/officeDocument/2006/relationships" r:embed="rId1"/>
          <a:stretch>
            <a:fillRect/>
          </a:stretch>
        </a:blipFill>
      </dgm:spPr>
    </dgm:pt>
    <dgm:pt modelId="{18D2CF51-364A-45F1-9789-2F2EF1379D84}" type="pres">
      <dgm:prSet presAssocID="{17D90E25-8061-4826-87DE-A17F9AE0B602}" presName="Name25" presStyleLbl="parChTrans1D1" presStyleIdx="0" presStyleCnt="5"/>
      <dgm:spPr/>
      <dgm:t>
        <a:bodyPr/>
        <a:lstStyle/>
        <a:p>
          <a:endParaRPr lang="en-ZA"/>
        </a:p>
      </dgm:t>
    </dgm:pt>
    <dgm:pt modelId="{D74DA5DD-428E-4DB8-B456-4BC5BB5F12C2}" type="pres">
      <dgm:prSet presAssocID="{DC1A3685-E724-4C67-B7E9-68CAC0B4CC8A}" presName="node" presStyleCnt="0"/>
      <dgm:spPr/>
    </dgm:pt>
    <dgm:pt modelId="{4D241FE6-9E36-4313-834E-59D0C1AAADE1}" type="pres">
      <dgm:prSet presAssocID="{DC1A3685-E724-4C67-B7E9-68CAC0B4CC8A}" presName="parentNode" presStyleLbl="node1" presStyleIdx="1" presStyleCnt="6" custScaleX="211094">
        <dgm:presLayoutVars>
          <dgm:chMax val="1"/>
          <dgm:bulletEnabled val="1"/>
        </dgm:presLayoutVars>
      </dgm:prSet>
      <dgm:spPr/>
      <dgm:t>
        <a:bodyPr/>
        <a:lstStyle/>
        <a:p>
          <a:endParaRPr lang="en-ZA"/>
        </a:p>
      </dgm:t>
    </dgm:pt>
    <dgm:pt modelId="{119830B0-2FE8-422B-B006-2630822C6D07}" type="pres">
      <dgm:prSet presAssocID="{DC1A3685-E724-4C67-B7E9-68CAC0B4CC8A}" presName="childNode" presStyleLbl="revTx" presStyleIdx="0" presStyleCnt="0">
        <dgm:presLayoutVars>
          <dgm:bulletEnabled val="1"/>
        </dgm:presLayoutVars>
      </dgm:prSet>
      <dgm:spPr/>
      <dgm:t>
        <a:bodyPr/>
        <a:lstStyle/>
        <a:p>
          <a:endParaRPr lang="en-ZA"/>
        </a:p>
      </dgm:t>
    </dgm:pt>
    <dgm:pt modelId="{E18447AC-436C-4911-9CB6-BD00D0781745}" type="pres">
      <dgm:prSet presAssocID="{2A9BC13B-2823-466E-BAA0-BCF6A31BBD21}" presName="Name25" presStyleLbl="parChTrans1D1" presStyleIdx="1" presStyleCnt="5"/>
      <dgm:spPr/>
      <dgm:t>
        <a:bodyPr/>
        <a:lstStyle/>
        <a:p>
          <a:endParaRPr lang="en-ZA"/>
        </a:p>
      </dgm:t>
    </dgm:pt>
    <dgm:pt modelId="{8FF09E07-67D6-429F-B41E-C59B1960FE32}" type="pres">
      <dgm:prSet presAssocID="{D1E6EF75-D558-4568-9795-A7647E262D71}" presName="node" presStyleCnt="0"/>
      <dgm:spPr/>
    </dgm:pt>
    <dgm:pt modelId="{D61C1799-2C5F-496D-BF7E-28DA2F4E2B1F}" type="pres">
      <dgm:prSet presAssocID="{D1E6EF75-D558-4568-9795-A7647E262D71}" presName="parentNode" presStyleLbl="node1" presStyleIdx="2" presStyleCnt="6" custScaleX="313530">
        <dgm:presLayoutVars>
          <dgm:chMax val="1"/>
          <dgm:bulletEnabled val="1"/>
        </dgm:presLayoutVars>
      </dgm:prSet>
      <dgm:spPr/>
      <dgm:t>
        <a:bodyPr/>
        <a:lstStyle/>
        <a:p>
          <a:endParaRPr lang="en-ZA"/>
        </a:p>
      </dgm:t>
    </dgm:pt>
    <dgm:pt modelId="{B8F423A5-39F7-440E-8306-2174B3AE0ECA}" type="pres">
      <dgm:prSet presAssocID="{D1E6EF75-D558-4568-9795-A7647E262D71}" presName="childNode" presStyleLbl="revTx" presStyleIdx="0" presStyleCnt="0">
        <dgm:presLayoutVars>
          <dgm:bulletEnabled val="1"/>
        </dgm:presLayoutVars>
      </dgm:prSet>
      <dgm:spPr/>
    </dgm:pt>
    <dgm:pt modelId="{54130AB5-6726-43D3-9307-DE933ABEB761}" type="pres">
      <dgm:prSet presAssocID="{CA3CBBE8-176C-485B-B8ED-F66264CFCEC5}" presName="Name25" presStyleLbl="parChTrans1D1" presStyleIdx="2" presStyleCnt="5"/>
      <dgm:spPr/>
      <dgm:t>
        <a:bodyPr/>
        <a:lstStyle/>
        <a:p>
          <a:endParaRPr lang="en-ZA"/>
        </a:p>
      </dgm:t>
    </dgm:pt>
    <dgm:pt modelId="{72F99C84-FE83-49E5-B690-F727638B2B23}" type="pres">
      <dgm:prSet presAssocID="{4235FAA2-2A99-45D1-B72F-B3498E31B247}" presName="node" presStyleCnt="0"/>
      <dgm:spPr/>
    </dgm:pt>
    <dgm:pt modelId="{2196556E-ED12-455C-8671-D8E85A44C926}" type="pres">
      <dgm:prSet presAssocID="{4235FAA2-2A99-45D1-B72F-B3498E31B247}" presName="parentNode" presStyleLbl="node1" presStyleIdx="3" presStyleCnt="6" custScaleX="253459">
        <dgm:presLayoutVars>
          <dgm:chMax val="1"/>
          <dgm:bulletEnabled val="1"/>
        </dgm:presLayoutVars>
      </dgm:prSet>
      <dgm:spPr/>
      <dgm:t>
        <a:bodyPr/>
        <a:lstStyle/>
        <a:p>
          <a:endParaRPr lang="en-ZA"/>
        </a:p>
      </dgm:t>
    </dgm:pt>
    <dgm:pt modelId="{538A5460-DFC0-4D9B-93A9-0F2B6BB2F713}" type="pres">
      <dgm:prSet presAssocID="{4235FAA2-2A99-45D1-B72F-B3498E31B247}" presName="childNode" presStyleLbl="revTx" presStyleIdx="0" presStyleCnt="0">
        <dgm:presLayoutVars>
          <dgm:bulletEnabled val="1"/>
        </dgm:presLayoutVars>
      </dgm:prSet>
      <dgm:spPr/>
    </dgm:pt>
    <dgm:pt modelId="{77991115-0002-493F-A160-126D1AC79468}" type="pres">
      <dgm:prSet presAssocID="{0780A488-06CA-4931-9E3C-DEAE4D818EF1}" presName="Name25" presStyleLbl="parChTrans1D1" presStyleIdx="3" presStyleCnt="5"/>
      <dgm:spPr/>
      <dgm:t>
        <a:bodyPr/>
        <a:lstStyle/>
        <a:p>
          <a:endParaRPr lang="en-ZA"/>
        </a:p>
      </dgm:t>
    </dgm:pt>
    <dgm:pt modelId="{371048D3-1BED-4D05-B9B6-B930400063AF}" type="pres">
      <dgm:prSet presAssocID="{960FBE55-CB7D-44F7-A8F1-E38C7B8C79B7}" presName="node" presStyleCnt="0"/>
      <dgm:spPr/>
    </dgm:pt>
    <dgm:pt modelId="{984FBF22-ACAE-4A3D-A39D-95B2690DD33E}" type="pres">
      <dgm:prSet presAssocID="{960FBE55-CB7D-44F7-A8F1-E38C7B8C79B7}" presName="parentNode" presStyleLbl="node1" presStyleIdx="4" presStyleCnt="6" custScaleX="258276">
        <dgm:presLayoutVars>
          <dgm:chMax val="1"/>
          <dgm:bulletEnabled val="1"/>
        </dgm:presLayoutVars>
      </dgm:prSet>
      <dgm:spPr/>
      <dgm:t>
        <a:bodyPr/>
        <a:lstStyle/>
        <a:p>
          <a:endParaRPr lang="en-ZA"/>
        </a:p>
      </dgm:t>
    </dgm:pt>
    <dgm:pt modelId="{07028A91-E61B-4BB1-8E45-4B085AFF092E}" type="pres">
      <dgm:prSet presAssocID="{960FBE55-CB7D-44F7-A8F1-E38C7B8C79B7}" presName="childNode" presStyleLbl="revTx" presStyleIdx="0" presStyleCnt="0">
        <dgm:presLayoutVars>
          <dgm:bulletEnabled val="1"/>
        </dgm:presLayoutVars>
      </dgm:prSet>
      <dgm:spPr/>
      <dgm:t>
        <a:bodyPr/>
        <a:lstStyle/>
        <a:p>
          <a:endParaRPr lang="en-ZA"/>
        </a:p>
      </dgm:t>
    </dgm:pt>
    <dgm:pt modelId="{76056C1E-2A00-404A-9567-B6D22648D80B}" type="pres">
      <dgm:prSet presAssocID="{A3F0C1A3-E889-4436-B11B-89646866C888}" presName="Name25" presStyleLbl="parChTrans1D1" presStyleIdx="4" presStyleCnt="5"/>
      <dgm:spPr/>
      <dgm:t>
        <a:bodyPr/>
        <a:lstStyle/>
        <a:p>
          <a:endParaRPr lang="en-ZA"/>
        </a:p>
      </dgm:t>
    </dgm:pt>
    <dgm:pt modelId="{7A0F9129-69BE-4DDC-986B-78FA7A545063}" type="pres">
      <dgm:prSet presAssocID="{3ABB3145-5888-4DDD-AEE9-BD0BF9658717}" presName="node" presStyleCnt="0"/>
      <dgm:spPr/>
    </dgm:pt>
    <dgm:pt modelId="{BCD1FB53-3D37-4741-8187-EAFFED207AD3}" type="pres">
      <dgm:prSet presAssocID="{3ABB3145-5888-4DDD-AEE9-BD0BF9658717}" presName="parentNode" presStyleLbl="node1" presStyleIdx="5" presStyleCnt="6" custScaleX="276490">
        <dgm:presLayoutVars>
          <dgm:chMax val="1"/>
          <dgm:bulletEnabled val="1"/>
        </dgm:presLayoutVars>
      </dgm:prSet>
      <dgm:spPr/>
      <dgm:t>
        <a:bodyPr/>
        <a:lstStyle/>
        <a:p>
          <a:endParaRPr lang="en-ZA"/>
        </a:p>
      </dgm:t>
    </dgm:pt>
    <dgm:pt modelId="{7CB6F7B0-74D9-4693-BD8E-EE0679D330D4}" type="pres">
      <dgm:prSet presAssocID="{3ABB3145-5888-4DDD-AEE9-BD0BF9658717}" presName="childNode" presStyleLbl="revTx" presStyleIdx="0" presStyleCnt="0">
        <dgm:presLayoutVars>
          <dgm:bulletEnabled val="1"/>
        </dgm:presLayoutVars>
      </dgm:prSet>
      <dgm:spPr/>
      <dgm:t>
        <a:bodyPr/>
        <a:lstStyle/>
        <a:p>
          <a:endParaRPr lang="en-ZA"/>
        </a:p>
      </dgm:t>
    </dgm:pt>
  </dgm:ptLst>
  <dgm:cxnLst>
    <dgm:cxn modelId="{6477615B-8ABC-4502-BC26-076FF2BC0C91}" type="presOf" srcId="{2A9BC13B-2823-466E-BAA0-BCF6A31BBD21}" destId="{E18447AC-436C-4911-9CB6-BD00D0781745}" srcOrd="0" destOrd="0" presId="urn:microsoft.com/office/officeart/2005/8/layout/radial2"/>
    <dgm:cxn modelId="{10B8DB06-CF8A-45BF-AC32-5388D0FB9F60}" srcId="{6DE482D5-707A-4E7B-8F62-9917149743CD}" destId="{DC1A3685-E724-4C67-B7E9-68CAC0B4CC8A}" srcOrd="0" destOrd="0" parTransId="{17D90E25-8061-4826-87DE-A17F9AE0B602}" sibTransId="{70066EBF-AFAB-4832-BAE8-8AF1AEA09EBA}"/>
    <dgm:cxn modelId="{111CA53B-F9A1-42D0-9525-598157D7B184}" type="presOf" srcId="{D1E6EF75-D558-4568-9795-A7647E262D71}" destId="{D61C1799-2C5F-496D-BF7E-28DA2F4E2B1F}" srcOrd="0" destOrd="0" presId="urn:microsoft.com/office/officeart/2005/8/layout/radial2"/>
    <dgm:cxn modelId="{F7398AB5-2CF4-4C68-A06D-B3AFBB31A00C}" type="presOf" srcId="{6DE482D5-707A-4E7B-8F62-9917149743CD}" destId="{4537595E-6D37-4047-B49C-A28883A36A8D}" srcOrd="0" destOrd="0" presId="urn:microsoft.com/office/officeart/2005/8/layout/radial2"/>
    <dgm:cxn modelId="{3727B003-A5FE-4796-B647-AE02E90790E1}" srcId="{6DE482D5-707A-4E7B-8F62-9917149743CD}" destId="{960FBE55-CB7D-44F7-A8F1-E38C7B8C79B7}" srcOrd="3" destOrd="0" parTransId="{0780A488-06CA-4931-9E3C-DEAE4D818EF1}" sibTransId="{E5013999-7FC0-4253-A2D0-3C773B69FE3B}"/>
    <dgm:cxn modelId="{D5D5F00C-4C4E-41DA-B83A-DEEE7D3EF83A}" type="presOf" srcId="{CA3CBBE8-176C-485B-B8ED-F66264CFCEC5}" destId="{54130AB5-6726-43D3-9307-DE933ABEB761}" srcOrd="0" destOrd="0" presId="urn:microsoft.com/office/officeart/2005/8/layout/radial2"/>
    <dgm:cxn modelId="{6F31AC94-1248-434C-8A2A-98899118D6DC}" srcId="{6DE482D5-707A-4E7B-8F62-9917149743CD}" destId="{3ABB3145-5888-4DDD-AEE9-BD0BF9658717}" srcOrd="4" destOrd="0" parTransId="{A3F0C1A3-E889-4436-B11B-89646866C888}" sibTransId="{5C96C3C3-DDD8-43C6-A568-C89FF436B89B}"/>
    <dgm:cxn modelId="{6AE516CF-3D52-4D2C-AD5F-47342904E532}" type="presOf" srcId="{17D90E25-8061-4826-87DE-A17F9AE0B602}" destId="{18D2CF51-364A-45F1-9789-2F2EF1379D84}" srcOrd="0" destOrd="0" presId="urn:microsoft.com/office/officeart/2005/8/layout/radial2"/>
    <dgm:cxn modelId="{B033BAD8-DFA1-4FE8-A0DB-3AFEE96F5D6C}" srcId="{6DE482D5-707A-4E7B-8F62-9917149743CD}" destId="{D1E6EF75-D558-4568-9795-A7647E262D71}" srcOrd="1" destOrd="0" parTransId="{2A9BC13B-2823-466E-BAA0-BCF6A31BBD21}" sibTransId="{5480A773-B9AE-435F-A0CA-7E8ECAA1B7FB}"/>
    <dgm:cxn modelId="{3F5969D6-5665-462B-BCFB-0ABBEC354C13}" type="presOf" srcId="{A3F0C1A3-E889-4436-B11B-89646866C888}" destId="{76056C1E-2A00-404A-9567-B6D22648D80B}" srcOrd="0" destOrd="0" presId="urn:microsoft.com/office/officeart/2005/8/layout/radial2"/>
    <dgm:cxn modelId="{EEFEF41E-036C-4F77-BB95-EB04946062B9}" srcId="{6DE482D5-707A-4E7B-8F62-9917149743CD}" destId="{4235FAA2-2A99-45D1-B72F-B3498E31B247}" srcOrd="2" destOrd="0" parTransId="{CA3CBBE8-176C-485B-B8ED-F66264CFCEC5}" sibTransId="{BA325F90-5E00-4E41-888E-756F199DC311}"/>
    <dgm:cxn modelId="{DE2B4892-2F7A-4386-BEA6-88D100BD709A}" type="presOf" srcId="{3ABB3145-5888-4DDD-AEE9-BD0BF9658717}" destId="{BCD1FB53-3D37-4741-8187-EAFFED207AD3}" srcOrd="0" destOrd="0" presId="urn:microsoft.com/office/officeart/2005/8/layout/radial2"/>
    <dgm:cxn modelId="{F808A31F-A041-4E09-BE0F-E32D2C3A2628}" type="presOf" srcId="{960FBE55-CB7D-44F7-A8F1-E38C7B8C79B7}" destId="{984FBF22-ACAE-4A3D-A39D-95B2690DD33E}" srcOrd="0" destOrd="0" presId="urn:microsoft.com/office/officeart/2005/8/layout/radial2"/>
    <dgm:cxn modelId="{09C1D9C6-255C-4CD4-92AC-75E83AFCA64A}" type="presOf" srcId="{DC1A3685-E724-4C67-B7E9-68CAC0B4CC8A}" destId="{4D241FE6-9E36-4313-834E-59D0C1AAADE1}" srcOrd="0" destOrd="0" presId="urn:microsoft.com/office/officeart/2005/8/layout/radial2"/>
    <dgm:cxn modelId="{484CA1C7-B243-46E9-8E17-6D0E8BF4312D}" type="presOf" srcId="{0780A488-06CA-4931-9E3C-DEAE4D818EF1}" destId="{77991115-0002-493F-A160-126D1AC79468}" srcOrd="0" destOrd="0" presId="urn:microsoft.com/office/officeart/2005/8/layout/radial2"/>
    <dgm:cxn modelId="{07B238B3-46B6-493C-9388-69C54F6ABB68}" type="presOf" srcId="{4235FAA2-2A99-45D1-B72F-B3498E31B247}" destId="{2196556E-ED12-455C-8671-D8E85A44C926}" srcOrd="0" destOrd="0" presId="urn:microsoft.com/office/officeart/2005/8/layout/radial2"/>
    <dgm:cxn modelId="{51E7DE37-9DDB-40AB-91D5-DD945411DD63}" type="presParOf" srcId="{4537595E-6D37-4047-B49C-A28883A36A8D}" destId="{4003F989-311A-4351-9D81-29A97F8EC218}" srcOrd="0" destOrd="0" presId="urn:microsoft.com/office/officeart/2005/8/layout/radial2"/>
    <dgm:cxn modelId="{20373F44-9924-4658-BF78-9AC3BE1522E8}" type="presParOf" srcId="{4003F989-311A-4351-9D81-29A97F8EC218}" destId="{57D0D1A3-DBF8-4DB2-8903-6371533D645C}" srcOrd="0" destOrd="0" presId="urn:microsoft.com/office/officeart/2005/8/layout/radial2"/>
    <dgm:cxn modelId="{CF6F2E71-CC5A-489A-8136-B2FB55ECFB23}" type="presParOf" srcId="{57D0D1A3-DBF8-4DB2-8903-6371533D645C}" destId="{4C9797B2-9DEE-4756-9759-EB21359FD58E}" srcOrd="0" destOrd="0" presId="urn:microsoft.com/office/officeart/2005/8/layout/radial2"/>
    <dgm:cxn modelId="{75A67DA0-A261-4EB5-A419-FB1C4D571F10}" type="presParOf" srcId="{57D0D1A3-DBF8-4DB2-8903-6371533D645C}" destId="{C7E3BD90-A0BD-498D-9EAC-9BC4D427FB27}" srcOrd="1" destOrd="0" presId="urn:microsoft.com/office/officeart/2005/8/layout/radial2"/>
    <dgm:cxn modelId="{F8C9D0D8-A6AB-400A-BD67-B9EE4D04A0AC}" type="presParOf" srcId="{4003F989-311A-4351-9D81-29A97F8EC218}" destId="{18D2CF51-364A-45F1-9789-2F2EF1379D84}" srcOrd="1" destOrd="0" presId="urn:microsoft.com/office/officeart/2005/8/layout/radial2"/>
    <dgm:cxn modelId="{4C81AE7D-BD18-4485-B406-1994FFCBB372}" type="presParOf" srcId="{4003F989-311A-4351-9D81-29A97F8EC218}" destId="{D74DA5DD-428E-4DB8-B456-4BC5BB5F12C2}" srcOrd="2" destOrd="0" presId="urn:microsoft.com/office/officeart/2005/8/layout/radial2"/>
    <dgm:cxn modelId="{30EF1E32-701C-4106-9886-8DE996B22C32}" type="presParOf" srcId="{D74DA5DD-428E-4DB8-B456-4BC5BB5F12C2}" destId="{4D241FE6-9E36-4313-834E-59D0C1AAADE1}" srcOrd="0" destOrd="0" presId="urn:microsoft.com/office/officeart/2005/8/layout/radial2"/>
    <dgm:cxn modelId="{762AB016-F280-41CC-BC40-A2CD15AC3C38}" type="presParOf" srcId="{D74DA5DD-428E-4DB8-B456-4BC5BB5F12C2}" destId="{119830B0-2FE8-422B-B006-2630822C6D07}" srcOrd="1" destOrd="0" presId="urn:microsoft.com/office/officeart/2005/8/layout/radial2"/>
    <dgm:cxn modelId="{B519F0D5-551B-4A68-A812-CE49E6047091}" type="presParOf" srcId="{4003F989-311A-4351-9D81-29A97F8EC218}" destId="{E18447AC-436C-4911-9CB6-BD00D0781745}" srcOrd="3" destOrd="0" presId="urn:microsoft.com/office/officeart/2005/8/layout/radial2"/>
    <dgm:cxn modelId="{FF3B6986-10DD-4466-BC76-298B52755BB0}" type="presParOf" srcId="{4003F989-311A-4351-9D81-29A97F8EC218}" destId="{8FF09E07-67D6-429F-B41E-C59B1960FE32}" srcOrd="4" destOrd="0" presId="urn:microsoft.com/office/officeart/2005/8/layout/radial2"/>
    <dgm:cxn modelId="{25459AEC-3D9D-44E6-873A-53567BC99348}" type="presParOf" srcId="{8FF09E07-67D6-429F-B41E-C59B1960FE32}" destId="{D61C1799-2C5F-496D-BF7E-28DA2F4E2B1F}" srcOrd="0" destOrd="0" presId="urn:microsoft.com/office/officeart/2005/8/layout/radial2"/>
    <dgm:cxn modelId="{F1F6A5B4-2BDB-42E2-9E0B-FF7037E39592}" type="presParOf" srcId="{8FF09E07-67D6-429F-B41E-C59B1960FE32}" destId="{B8F423A5-39F7-440E-8306-2174B3AE0ECA}" srcOrd="1" destOrd="0" presId="urn:microsoft.com/office/officeart/2005/8/layout/radial2"/>
    <dgm:cxn modelId="{5754BCB5-C248-438C-8488-F65EA1E19BF3}" type="presParOf" srcId="{4003F989-311A-4351-9D81-29A97F8EC218}" destId="{54130AB5-6726-43D3-9307-DE933ABEB761}" srcOrd="5" destOrd="0" presId="urn:microsoft.com/office/officeart/2005/8/layout/radial2"/>
    <dgm:cxn modelId="{D605B0D0-E555-4F0F-A60D-090053B13642}" type="presParOf" srcId="{4003F989-311A-4351-9D81-29A97F8EC218}" destId="{72F99C84-FE83-49E5-B690-F727638B2B23}" srcOrd="6" destOrd="0" presId="urn:microsoft.com/office/officeart/2005/8/layout/radial2"/>
    <dgm:cxn modelId="{DE6B856A-40FE-49F9-9729-F8244729CC42}" type="presParOf" srcId="{72F99C84-FE83-49E5-B690-F727638B2B23}" destId="{2196556E-ED12-455C-8671-D8E85A44C926}" srcOrd="0" destOrd="0" presId="urn:microsoft.com/office/officeart/2005/8/layout/radial2"/>
    <dgm:cxn modelId="{ECEC3CC2-6CD5-4465-91E4-F7168F97E4AC}" type="presParOf" srcId="{72F99C84-FE83-49E5-B690-F727638B2B23}" destId="{538A5460-DFC0-4D9B-93A9-0F2B6BB2F713}" srcOrd="1" destOrd="0" presId="urn:microsoft.com/office/officeart/2005/8/layout/radial2"/>
    <dgm:cxn modelId="{F6700370-EB63-4C9D-BCF3-8650C69F41A8}" type="presParOf" srcId="{4003F989-311A-4351-9D81-29A97F8EC218}" destId="{77991115-0002-493F-A160-126D1AC79468}" srcOrd="7" destOrd="0" presId="urn:microsoft.com/office/officeart/2005/8/layout/radial2"/>
    <dgm:cxn modelId="{5B134B5D-AC35-4F7E-9D09-9CAA433DEA7C}" type="presParOf" srcId="{4003F989-311A-4351-9D81-29A97F8EC218}" destId="{371048D3-1BED-4D05-B9B6-B930400063AF}" srcOrd="8" destOrd="0" presId="urn:microsoft.com/office/officeart/2005/8/layout/radial2"/>
    <dgm:cxn modelId="{31EA7C0E-3472-42BF-80C8-EEFAB3B9662B}" type="presParOf" srcId="{371048D3-1BED-4D05-B9B6-B930400063AF}" destId="{984FBF22-ACAE-4A3D-A39D-95B2690DD33E}" srcOrd="0" destOrd="0" presId="urn:microsoft.com/office/officeart/2005/8/layout/radial2"/>
    <dgm:cxn modelId="{3422C850-C386-4286-B6BB-82D7CFE54622}" type="presParOf" srcId="{371048D3-1BED-4D05-B9B6-B930400063AF}" destId="{07028A91-E61B-4BB1-8E45-4B085AFF092E}" srcOrd="1" destOrd="0" presId="urn:microsoft.com/office/officeart/2005/8/layout/radial2"/>
    <dgm:cxn modelId="{639EFF3D-C043-45D4-A901-7A8497FD39A9}" type="presParOf" srcId="{4003F989-311A-4351-9D81-29A97F8EC218}" destId="{76056C1E-2A00-404A-9567-B6D22648D80B}" srcOrd="9" destOrd="0" presId="urn:microsoft.com/office/officeart/2005/8/layout/radial2"/>
    <dgm:cxn modelId="{5C3B4425-4545-41F6-9BE2-CB9B7DB16D42}" type="presParOf" srcId="{4003F989-311A-4351-9D81-29A97F8EC218}" destId="{7A0F9129-69BE-4DDC-986B-78FA7A545063}" srcOrd="10" destOrd="0" presId="urn:microsoft.com/office/officeart/2005/8/layout/radial2"/>
    <dgm:cxn modelId="{E67E761C-AA1F-45C8-9383-3EF1341AF480}" type="presParOf" srcId="{7A0F9129-69BE-4DDC-986B-78FA7A545063}" destId="{BCD1FB53-3D37-4741-8187-EAFFED207AD3}" srcOrd="0" destOrd="0" presId="urn:microsoft.com/office/officeart/2005/8/layout/radial2"/>
    <dgm:cxn modelId="{789D437B-A329-4E05-BF89-5263143958AA}" type="presParOf" srcId="{7A0F9129-69BE-4DDC-986B-78FA7A545063}" destId="{7CB6F7B0-74D9-4693-BD8E-EE0679D330D4}"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56C1E-2A00-404A-9567-B6D22648D80B}">
      <dsp:nvSpPr>
        <dsp:cNvPr id="0" name=""/>
        <dsp:cNvSpPr/>
      </dsp:nvSpPr>
      <dsp:spPr>
        <a:xfrm rot="3595818">
          <a:off x="2187665" y="4070871"/>
          <a:ext cx="1524786" cy="32036"/>
        </a:xfrm>
        <a:custGeom>
          <a:avLst/>
          <a:gdLst/>
          <a:ahLst/>
          <a:cxnLst/>
          <a:rect l="0" t="0" r="0" b="0"/>
          <a:pathLst>
            <a:path>
              <a:moveTo>
                <a:pt x="0" y="16018"/>
              </a:moveTo>
              <a:lnTo>
                <a:pt x="1524786" y="16018"/>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991115-0002-493F-A160-126D1AC79468}">
      <dsp:nvSpPr>
        <dsp:cNvPr id="0" name=""/>
        <dsp:cNvSpPr/>
      </dsp:nvSpPr>
      <dsp:spPr>
        <a:xfrm rot="1869774">
          <a:off x="2734621" y="3448641"/>
          <a:ext cx="1015317" cy="32036"/>
        </a:xfrm>
        <a:custGeom>
          <a:avLst/>
          <a:gdLst/>
          <a:ahLst/>
          <a:cxnLst/>
          <a:rect l="0" t="0" r="0" b="0"/>
          <a:pathLst>
            <a:path>
              <a:moveTo>
                <a:pt x="0" y="16018"/>
              </a:moveTo>
              <a:lnTo>
                <a:pt x="1015317" y="16018"/>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130AB5-6726-43D3-9307-DE933ABEB761}">
      <dsp:nvSpPr>
        <dsp:cNvPr id="0" name=""/>
        <dsp:cNvSpPr/>
      </dsp:nvSpPr>
      <dsp:spPr>
        <a:xfrm>
          <a:off x="2807876" y="2841481"/>
          <a:ext cx="571960" cy="32036"/>
        </a:xfrm>
        <a:custGeom>
          <a:avLst/>
          <a:gdLst/>
          <a:ahLst/>
          <a:cxnLst/>
          <a:rect l="0" t="0" r="0" b="0"/>
          <a:pathLst>
            <a:path>
              <a:moveTo>
                <a:pt x="0" y="16018"/>
              </a:moveTo>
              <a:lnTo>
                <a:pt x="571960" y="16018"/>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8447AC-436C-4911-9CB6-BD00D0781745}">
      <dsp:nvSpPr>
        <dsp:cNvPr id="0" name=""/>
        <dsp:cNvSpPr/>
      </dsp:nvSpPr>
      <dsp:spPr>
        <a:xfrm rot="19680609">
          <a:off x="2737586" y="2240482"/>
          <a:ext cx="925733" cy="32036"/>
        </a:xfrm>
        <a:custGeom>
          <a:avLst/>
          <a:gdLst/>
          <a:ahLst/>
          <a:cxnLst/>
          <a:rect l="0" t="0" r="0" b="0"/>
          <a:pathLst>
            <a:path>
              <a:moveTo>
                <a:pt x="0" y="16018"/>
              </a:moveTo>
              <a:lnTo>
                <a:pt x="925733" y="16018"/>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D2CF51-364A-45F1-9789-2F2EF1379D84}">
      <dsp:nvSpPr>
        <dsp:cNvPr id="0" name=""/>
        <dsp:cNvSpPr/>
      </dsp:nvSpPr>
      <dsp:spPr>
        <a:xfrm rot="18089736">
          <a:off x="2215218" y="1607598"/>
          <a:ext cx="1558100" cy="32036"/>
        </a:xfrm>
        <a:custGeom>
          <a:avLst/>
          <a:gdLst/>
          <a:ahLst/>
          <a:cxnLst/>
          <a:rect l="0" t="0" r="0" b="0"/>
          <a:pathLst>
            <a:path>
              <a:moveTo>
                <a:pt x="0" y="16018"/>
              </a:moveTo>
              <a:lnTo>
                <a:pt x="1558100" y="16018"/>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E3BD90-A0BD-498D-9EAC-9BC4D427FB27}">
      <dsp:nvSpPr>
        <dsp:cNvPr id="0" name=""/>
        <dsp:cNvSpPr/>
      </dsp:nvSpPr>
      <dsp:spPr>
        <a:xfrm>
          <a:off x="1240485" y="1728881"/>
          <a:ext cx="1995577" cy="2257236"/>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241FE6-9E36-4313-834E-59D0C1AAADE1}">
      <dsp:nvSpPr>
        <dsp:cNvPr id="0" name=""/>
        <dsp:cNvSpPr/>
      </dsp:nvSpPr>
      <dsp:spPr>
        <a:xfrm>
          <a:off x="2657924" y="2225"/>
          <a:ext cx="2061251" cy="97646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ZA" sz="1600" kern="1200" dirty="0" smtClean="0"/>
            <a:t>Information dissemination models</a:t>
          </a:r>
          <a:endParaRPr lang="en-ZA" sz="1600" kern="1200" dirty="0"/>
        </a:p>
      </dsp:txBody>
      <dsp:txXfrm>
        <a:off x="2959787" y="145224"/>
        <a:ext cx="1457525" cy="690463"/>
      </dsp:txXfrm>
    </dsp:sp>
    <dsp:sp modelId="{D61C1799-2C5F-496D-BF7E-28DA2F4E2B1F}">
      <dsp:nvSpPr>
        <dsp:cNvPr id="0" name=""/>
        <dsp:cNvSpPr/>
      </dsp:nvSpPr>
      <dsp:spPr>
        <a:xfrm>
          <a:off x="2758417" y="1088234"/>
          <a:ext cx="3061499" cy="97646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ZA" sz="1600" kern="1200" dirty="0" smtClean="0"/>
            <a:t>Participatory models</a:t>
          </a:r>
          <a:endParaRPr lang="en-ZA" sz="1600" kern="1200" dirty="0"/>
        </a:p>
      </dsp:txBody>
      <dsp:txXfrm>
        <a:off x="3206763" y="1231233"/>
        <a:ext cx="2164807" cy="690463"/>
      </dsp:txXfrm>
    </dsp:sp>
    <dsp:sp modelId="{2196556E-ED12-455C-8671-D8E85A44C926}">
      <dsp:nvSpPr>
        <dsp:cNvPr id="0" name=""/>
        <dsp:cNvSpPr/>
      </dsp:nvSpPr>
      <dsp:spPr>
        <a:xfrm>
          <a:off x="3379837" y="2369269"/>
          <a:ext cx="2474929" cy="97646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ZA" sz="1600" kern="1200" dirty="0" smtClean="0"/>
            <a:t>Innovation dissemination models</a:t>
          </a:r>
          <a:endParaRPr lang="en-ZA" sz="1600" kern="1200" dirty="0"/>
        </a:p>
      </dsp:txBody>
      <dsp:txXfrm>
        <a:off x="3742282" y="2512268"/>
        <a:ext cx="1750039" cy="690463"/>
      </dsp:txXfrm>
    </dsp:sp>
    <dsp:sp modelId="{984FBF22-ACAE-4A3D-A39D-95B2690DD33E}">
      <dsp:nvSpPr>
        <dsp:cNvPr id="0" name=""/>
        <dsp:cNvSpPr/>
      </dsp:nvSpPr>
      <dsp:spPr>
        <a:xfrm>
          <a:off x="3095626" y="3650304"/>
          <a:ext cx="2521965" cy="976461"/>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ZA" sz="1600" kern="1200" dirty="0" smtClean="0"/>
            <a:t>Grassroots awareness-raising models</a:t>
          </a:r>
          <a:endParaRPr lang="en-ZA" sz="1600" kern="1200" dirty="0"/>
        </a:p>
      </dsp:txBody>
      <dsp:txXfrm>
        <a:off x="3464959" y="3793303"/>
        <a:ext cx="1783299" cy="690463"/>
      </dsp:txXfrm>
    </dsp:sp>
    <dsp:sp modelId="{BCD1FB53-3D37-4741-8187-EAFFED207AD3}">
      <dsp:nvSpPr>
        <dsp:cNvPr id="0" name=""/>
        <dsp:cNvSpPr/>
      </dsp:nvSpPr>
      <dsp:spPr>
        <a:xfrm>
          <a:off x="2258820" y="4736313"/>
          <a:ext cx="2699817" cy="97646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t>Development support communication</a:t>
          </a:r>
        </a:p>
        <a:p>
          <a:pPr lvl="0" algn="ctr" defTabSz="622300">
            <a:lnSpc>
              <a:spcPct val="90000"/>
            </a:lnSpc>
            <a:spcBef>
              <a:spcPct val="0"/>
            </a:spcBef>
            <a:spcAft>
              <a:spcPct val="35000"/>
            </a:spcAft>
          </a:pPr>
          <a:r>
            <a:rPr lang="en-ZA" sz="1400" kern="1200" dirty="0" smtClean="0"/>
            <a:t>(DSC) models</a:t>
          </a:r>
          <a:endParaRPr lang="en-ZA" sz="1400" kern="1200" dirty="0"/>
        </a:p>
      </dsp:txBody>
      <dsp:txXfrm>
        <a:off x="2654199" y="4879312"/>
        <a:ext cx="1909059" cy="690463"/>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B0EA1F-C574-4A8A-B74C-F094AB977A94}" type="datetimeFigureOut">
              <a:rPr lang="en-ZA" smtClean="0"/>
              <a:pPr/>
              <a:t>2013-11-23</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4D0038-94DF-40CF-835E-CECD28E07ED2}" type="slidenum">
              <a:rPr lang="en-ZA" smtClean="0"/>
              <a:pPr/>
              <a:t>‹#›</a:t>
            </a:fld>
            <a:endParaRPr lang="en-ZA"/>
          </a:p>
        </p:txBody>
      </p:sp>
    </p:spTree>
    <p:extLst>
      <p:ext uri="{BB962C8B-B14F-4D97-AF65-F5344CB8AC3E}">
        <p14:creationId xmlns:p14="http://schemas.microsoft.com/office/powerpoint/2010/main" val="4165221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ommons.wikimedia.org/wiki/File:Satellite_dish_in_hut.jpeg"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fao.org/waicent/faoinfo/sustdev/CDdirect/CDan0017.htm"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www.unisa.ac.za/contents/colleges/docs/tm2000/tm072300.pdf"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4" y="0"/>
            <a:ext cx="9144000" cy="6858000"/>
          </a:xfrm>
          <a:prstGeom prst="rect">
            <a:avLst/>
          </a:prstGeom>
        </p:spPr>
      </p:pic>
      <p:sp>
        <p:nvSpPr>
          <p:cNvPr id="2" name="Title 1"/>
          <p:cNvSpPr>
            <a:spLocks noGrp="1"/>
          </p:cNvSpPr>
          <p:nvPr>
            <p:ph type="ctrTitle"/>
          </p:nvPr>
        </p:nvSpPr>
        <p:spPr>
          <a:xfrm>
            <a:off x="-2458" y="457200"/>
            <a:ext cx="9144000" cy="1470025"/>
          </a:xfrm>
        </p:spPr>
        <p:txBody>
          <a:bodyPr>
            <a:normAutofit/>
          </a:bodyPr>
          <a:lstStyle/>
          <a:p>
            <a:r>
              <a:rPr lang="en-ZA" sz="4300" b="1" dirty="0" smtClean="0">
                <a:effectLst>
                  <a:outerShdw blurRad="38100" dist="38100" dir="2700000" algn="tl">
                    <a:srgbClr val="000000">
                      <a:alpha val="43137"/>
                    </a:srgbClr>
                  </a:outerShdw>
                </a:effectLst>
              </a:rPr>
              <a:t>Media &amp; National  Development Policy</a:t>
            </a:r>
            <a:endParaRPr lang="en-ZA" sz="43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600200" y="1524000"/>
            <a:ext cx="6400800" cy="1752600"/>
          </a:xfrm>
        </p:spPr>
        <p:txBody>
          <a:bodyPr/>
          <a:lstStyle/>
          <a:p>
            <a:r>
              <a:rPr lang="en-ZA" b="1" dirty="0" err="1" smtClean="0">
                <a:effectLst>
                  <a:outerShdw blurRad="38100" dist="38100" dir="2700000" algn="tl">
                    <a:srgbClr val="000000">
                      <a:alpha val="43137"/>
                    </a:srgbClr>
                  </a:outerShdw>
                </a:effectLst>
              </a:rPr>
              <a:t>Dr.</a:t>
            </a:r>
            <a:r>
              <a:rPr lang="en-ZA" b="1" dirty="0" smtClean="0">
                <a:effectLst>
                  <a:outerShdw blurRad="38100" dist="38100" dir="2700000" algn="tl">
                    <a:srgbClr val="000000">
                      <a:alpha val="43137"/>
                    </a:srgbClr>
                  </a:outerShdw>
                </a:effectLst>
              </a:rPr>
              <a:t> Ibrahim </a:t>
            </a:r>
            <a:r>
              <a:rPr lang="en-ZA" b="1" dirty="0" err="1" smtClean="0">
                <a:effectLst>
                  <a:outerShdw blurRad="38100" dist="38100" dir="2700000" algn="tl">
                    <a:srgbClr val="000000">
                      <a:alpha val="43137"/>
                    </a:srgbClr>
                  </a:outerShdw>
                </a:effectLst>
              </a:rPr>
              <a:t>Saleh</a:t>
            </a:r>
            <a:endParaRPr lang="en-ZA" b="1" dirty="0">
              <a:effectLst>
                <a:outerShdw blurRad="38100" dist="38100" dir="2700000" algn="tl">
                  <a:srgbClr val="000000">
                    <a:alpha val="43137"/>
                  </a:srgbClr>
                </a:outerShdw>
              </a:effectLst>
            </a:endParaRPr>
          </a:p>
        </p:txBody>
      </p:sp>
      <p:sp>
        <p:nvSpPr>
          <p:cNvPr id="5" name="TextBox 4"/>
          <p:cNvSpPr txBox="1"/>
          <p:nvPr/>
        </p:nvSpPr>
        <p:spPr>
          <a:xfrm>
            <a:off x="6705600" y="25280"/>
            <a:ext cx="2445774" cy="369332"/>
          </a:xfrm>
          <a:prstGeom prst="rect">
            <a:avLst/>
          </a:prstGeom>
          <a:noFill/>
        </p:spPr>
        <p:txBody>
          <a:bodyPr wrap="square" rtlCol="0">
            <a:spAutoFit/>
          </a:bodyPr>
          <a:lstStyle/>
          <a:p>
            <a:r>
              <a:rPr lang="en-ZA" dirty="0" smtClean="0"/>
              <a:t>Image  from</a:t>
            </a:r>
            <a:r>
              <a:rPr lang="en-ZA" dirty="0" smtClean="0"/>
              <a:t>: </a:t>
            </a:r>
            <a:r>
              <a:rPr lang="en-ZA" dirty="0" smtClean="0">
                <a:hlinkClick r:id="rId3"/>
              </a:rPr>
              <a:t>Wikimedia</a:t>
            </a:r>
            <a:endParaRPr lang="en-ZA"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104" y="5533490"/>
            <a:ext cx="6784540" cy="132451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228600" y="457200"/>
            <a:ext cx="8458200" cy="5668963"/>
          </a:xfrm>
        </p:spPr>
        <p:txBody>
          <a:bodyPr>
            <a:normAutofit fontScale="92500" lnSpcReduction="10000"/>
          </a:bodyPr>
          <a:lstStyle/>
          <a:p>
            <a:r>
              <a:rPr lang="en-ZA" b="1" dirty="0" smtClean="0">
                <a:solidFill>
                  <a:srgbClr val="FF0000"/>
                </a:solidFill>
                <a:effectLst>
                  <a:outerShdw blurRad="38100" dist="38100" dir="2700000" algn="tl">
                    <a:srgbClr val="000000">
                      <a:alpha val="43137"/>
                    </a:srgbClr>
                  </a:outerShdw>
                </a:effectLst>
              </a:rPr>
              <a:t>Information dissemination models </a:t>
            </a:r>
            <a:r>
              <a:rPr lang="en-ZA" dirty="0" smtClean="0"/>
              <a:t>use communication mainly to distribute information to make people understand the 'benefits' promised by developments. This approach relies on the mass media to persuade and transmit information.</a:t>
            </a:r>
          </a:p>
          <a:p>
            <a:r>
              <a:rPr lang="en-ZA" b="1" dirty="0" smtClean="0">
                <a:solidFill>
                  <a:srgbClr val="FF0000"/>
                </a:solidFill>
                <a:effectLst>
                  <a:outerShdw blurRad="38100" dist="38100" dir="2700000" algn="tl">
                    <a:srgbClr val="000000">
                      <a:alpha val="43137"/>
                    </a:srgbClr>
                  </a:outerShdw>
                </a:effectLst>
              </a:rPr>
              <a:t>Innovation dissemination models </a:t>
            </a:r>
            <a:r>
              <a:rPr lang="en-ZA" dirty="0" smtClean="0"/>
              <a:t>focus on the stimulation of the potential for change within a community. It involves the transmission of information to communities, by including the target group of the innovation, the innovation to be transmitted and the sources and communication channel.</a:t>
            </a:r>
            <a:endParaRPr lang="en-Z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228600" y="457200"/>
            <a:ext cx="8686800" cy="6019800"/>
          </a:xfrm>
        </p:spPr>
        <p:txBody>
          <a:bodyPr>
            <a:normAutofit fontScale="70000" lnSpcReduction="20000"/>
          </a:bodyPr>
          <a:lstStyle/>
          <a:p>
            <a:r>
              <a:rPr lang="en-ZA" b="1" dirty="0" smtClean="0">
                <a:solidFill>
                  <a:srgbClr val="FF0000"/>
                </a:solidFill>
                <a:effectLst>
                  <a:outerShdw blurRad="38100" dist="38100" dir="2700000" algn="tl">
                    <a:srgbClr val="000000">
                      <a:alpha val="43137"/>
                    </a:srgbClr>
                  </a:outerShdw>
                </a:effectLst>
              </a:rPr>
              <a:t>Grassroots awareness-raising models </a:t>
            </a:r>
            <a:r>
              <a:rPr lang="en-ZA" dirty="0" smtClean="0"/>
              <a:t>emphasize the importance of grassroots access to the communication process to promote social justice and democracy. However, access may vary from access to small media at the local level to the promotion of cultural expression and the search for ways of taking control of the mass media.</a:t>
            </a:r>
          </a:p>
          <a:p>
            <a:r>
              <a:rPr lang="en-ZA" b="1" dirty="0" smtClean="0">
                <a:solidFill>
                  <a:srgbClr val="FF0000"/>
                </a:solidFill>
                <a:effectLst>
                  <a:outerShdw blurRad="38100" dist="38100" dir="2700000" algn="tl">
                    <a:srgbClr val="000000">
                      <a:alpha val="43137"/>
                    </a:srgbClr>
                  </a:outerShdw>
                </a:effectLst>
              </a:rPr>
              <a:t>Development support communication (DSC) </a:t>
            </a:r>
            <a:r>
              <a:rPr lang="en-ZA" dirty="0" smtClean="0"/>
              <a:t>models focus on the promotion of dialogue and the sharing of messages on an equal footing to achieve recipients' participation.</a:t>
            </a:r>
          </a:p>
          <a:p>
            <a:r>
              <a:rPr lang="en-ZA" b="1" dirty="0" smtClean="0">
                <a:solidFill>
                  <a:srgbClr val="FF0000"/>
                </a:solidFill>
                <a:effectLst>
                  <a:outerShdw blurRad="38100" dist="38100" dir="2700000" algn="tl">
                    <a:srgbClr val="000000">
                      <a:alpha val="43137"/>
                    </a:srgbClr>
                  </a:outerShdw>
                </a:effectLst>
              </a:rPr>
              <a:t>Participatory models </a:t>
            </a:r>
            <a:r>
              <a:rPr lang="en-ZA" dirty="0" smtClean="0"/>
              <a:t>define development as a global process for which societies are responsible and the key concept is grassroots participation in the development process. Other concepts of development include notions of social equality, liberty, revenue distribution, interactivity, etc. Participatory development communication' emphasizes two-way communication (not one-way communication) to disseminate messages and to transmit information or persuade people to change their behaviour. Accordingly, they allow for 'horizontal' communication among people rather than the traditional 'vertical' transmission from an expert to his audience.</a:t>
            </a:r>
            <a:endParaRPr lang="en-Z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ZA" b="1" dirty="0" err="1" smtClean="0">
                <a:solidFill>
                  <a:srgbClr val="FF0000"/>
                </a:solidFill>
                <a:effectLst>
                  <a:outerShdw blurRad="38100" dist="38100" dir="2700000" algn="tl">
                    <a:srgbClr val="000000">
                      <a:alpha val="43137"/>
                    </a:srgbClr>
                  </a:outerShdw>
                </a:effectLst>
              </a:rPr>
              <a:t>Marchant's</a:t>
            </a:r>
            <a:r>
              <a:rPr lang="en-ZA" b="1" dirty="0" smtClean="0">
                <a:solidFill>
                  <a:srgbClr val="FF0000"/>
                </a:solidFill>
                <a:effectLst>
                  <a:outerShdw blurRad="38100" dist="38100" dir="2700000" algn="tl">
                    <a:srgbClr val="000000">
                      <a:alpha val="43137"/>
                    </a:srgbClr>
                  </a:outerShdw>
                </a:effectLst>
              </a:rPr>
              <a:t> Triangulate Model</a:t>
            </a:r>
            <a:endParaRPr lang="en-ZA"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r>
              <a:rPr lang="en-ZA" dirty="0" err="1" smtClean="0"/>
              <a:t>Marchant</a:t>
            </a:r>
            <a:r>
              <a:rPr lang="en-ZA" dirty="0" smtClean="0"/>
              <a:t> (1988:58) argues that communication practitioners conceptualise communication in a limited way, by seeing it as the transmission of information from sender to receiver, that is, as a one-way flow. He argues that communication should be seen as a two-way process with emphasis on the user's needs. </a:t>
            </a:r>
          </a:p>
          <a:p>
            <a:r>
              <a:rPr lang="en-ZA" dirty="0" smtClean="0"/>
              <a:t>Understanding user groups is more important than technical expertise and hardware resources and that an analysis of all the key participants in the communication process is vital to understand how they communicate. </a:t>
            </a:r>
            <a:endParaRPr lang="en-Z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ZA" b="1" dirty="0" smtClean="0">
                <a:solidFill>
                  <a:srgbClr val="FF0000"/>
                </a:solidFill>
                <a:effectLst>
                  <a:outerShdw blurRad="38100" dist="38100" dir="2700000" algn="tl">
                    <a:srgbClr val="000000">
                      <a:alpha val="43137"/>
                    </a:srgbClr>
                  </a:outerShdw>
                </a:effectLst>
              </a:rPr>
              <a:t>Application of the development models</a:t>
            </a:r>
            <a:endParaRPr lang="en-ZA"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85000" lnSpcReduction="20000"/>
          </a:bodyPr>
          <a:lstStyle/>
          <a:p>
            <a:r>
              <a:rPr lang="en-ZA" dirty="0" smtClean="0"/>
              <a:t>According to </a:t>
            </a:r>
            <a:r>
              <a:rPr lang="en-ZA" dirty="0" err="1" smtClean="0"/>
              <a:t>Mersham</a:t>
            </a:r>
            <a:r>
              <a:rPr lang="en-ZA" dirty="0" smtClean="0"/>
              <a:t> et al (1995:52), the most fundamental adjustment to communicators in South Africa will have to occur in their approach to the communication context and their understanding of development. </a:t>
            </a:r>
          </a:p>
          <a:p>
            <a:r>
              <a:rPr lang="en-ZA" dirty="0" smtClean="0"/>
              <a:t>Skinner (1992:44) emphasises that in development situations, the effectiveness of communicators depend to a great extent on their concern and on gaining respect and trust. </a:t>
            </a:r>
          </a:p>
          <a:p>
            <a:r>
              <a:rPr lang="en-ZA" dirty="0" err="1" smtClean="0"/>
              <a:t>Mersham</a:t>
            </a:r>
            <a:r>
              <a:rPr lang="en-ZA" dirty="0" smtClean="0"/>
              <a:t> et al (1995:52) argues that it is important to identify the needs of the community and to build mutual and trusting relationships.</a:t>
            </a:r>
            <a:endParaRPr lang="en-Z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ZA" b="1" dirty="0" smtClean="0">
                <a:solidFill>
                  <a:srgbClr val="FF0000"/>
                </a:solidFill>
                <a:effectLst>
                  <a:outerShdw blurRad="38100" dist="38100" dir="2700000" algn="tl">
                    <a:srgbClr val="000000">
                      <a:alpha val="43137"/>
                    </a:srgbClr>
                  </a:outerShdw>
                </a:effectLst>
              </a:rPr>
              <a:t>Traditional folk media and </a:t>
            </a:r>
            <a:r>
              <a:rPr lang="en-ZA" b="1" dirty="0" err="1" smtClean="0">
                <a:solidFill>
                  <a:srgbClr val="FF0000"/>
                </a:solidFill>
                <a:effectLst>
                  <a:outerShdw blurRad="38100" dist="38100" dir="2700000" algn="tl">
                    <a:srgbClr val="000000">
                      <a:alpha val="43137"/>
                    </a:srgbClr>
                  </a:outerShdw>
                </a:effectLst>
              </a:rPr>
              <a:t>oramedia</a:t>
            </a:r>
            <a:r>
              <a:rPr lang="en-ZA" b="1" dirty="0" smtClean="0">
                <a:solidFill>
                  <a:srgbClr val="FF0000"/>
                </a:solidFill>
                <a:effectLst>
                  <a:outerShdw blurRad="38100" dist="38100" dir="2700000" algn="tl">
                    <a:srgbClr val="000000">
                      <a:alpha val="43137"/>
                    </a:srgbClr>
                  </a:outerShdw>
                </a:effectLst>
              </a:rPr>
              <a:t/>
            </a:r>
            <a:br>
              <a:rPr lang="en-ZA" b="1" dirty="0" smtClean="0">
                <a:solidFill>
                  <a:srgbClr val="FF0000"/>
                </a:solidFill>
                <a:effectLst>
                  <a:outerShdw blurRad="38100" dist="38100" dir="2700000" algn="tl">
                    <a:srgbClr val="000000">
                      <a:alpha val="43137"/>
                    </a:srgbClr>
                  </a:outerShdw>
                </a:effectLst>
              </a:rPr>
            </a:br>
            <a:endParaRPr lang="en-ZA"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838200"/>
            <a:ext cx="8686800" cy="5867400"/>
          </a:xfrm>
        </p:spPr>
        <p:txBody>
          <a:bodyPr>
            <a:noAutofit/>
          </a:bodyPr>
          <a:lstStyle/>
          <a:p>
            <a:r>
              <a:rPr lang="en-ZA" sz="2300" b="1" dirty="0" smtClean="0">
                <a:solidFill>
                  <a:srgbClr val="FF0000"/>
                </a:solidFill>
                <a:effectLst>
                  <a:outerShdw blurRad="38100" dist="38100" dir="2700000" algn="tl">
                    <a:srgbClr val="000000">
                      <a:alpha val="43137"/>
                    </a:srgbClr>
                  </a:outerShdw>
                </a:effectLst>
              </a:rPr>
              <a:t>Traditional folk media </a:t>
            </a:r>
            <a:r>
              <a:rPr lang="en-ZA" sz="2300" dirty="0" smtClean="0"/>
              <a:t>are cultural resources that accumulate indigenous knowledge; experiences and expressions passed down from generation to generation. Woven into proverbs and poems, songs and dances, puppet plays and stories, rhythms and beats, they are embedded with a strong sense of cultural identity that can be used creatively to communicate important messages. (Knowledge and information for food security ... 1998:4.)</a:t>
            </a:r>
          </a:p>
          <a:p>
            <a:r>
              <a:rPr lang="en-ZA" sz="2300" b="1" dirty="0" err="1" smtClean="0">
                <a:solidFill>
                  <a:srgbClr val="FF0000"/>
                </a:solidFill>
                <a:effectLst>
                  <a:outerShdw blurRad="38100" dist="38100" dir="2700000" algn="tl">
                    <a:srgbClr val="000000">
                      <a:alpha val="43137"/>
                    </a:srgbClr>
                  </a:outerShdw>
                </a:effectLst>
              </a:rPr>
              <a:t>Oramedia</a:t>
            </a:r>
            <a:r>
              <a:rPr lang="en-ZA" sz="2300" dirty="0" smtClean="0"/>
              <a:t> has been used effectively in facilitating the process of reflection in many communities. Members of the community or local theatre group prepare and present a play to the community about a fictitious place where conditions are similar to those in the village. The play usually has no ending and members of the community are asked to act out or suggest the end of the play. This method is successful because it is entertaining, easy to participate in, nonthreatening and the event is conducted in an indigenous art form.</a:t>
            </a:r>
            <a:endParaRPr lang="en-ZA" sz="23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199" y="860323"/>
            <a:ext cx="8229600" cy="6019800"/>
          </a:xfrm>
        </p:spPr>
        <p:txBody>
          <a:bodyPr>
            <a:noAutofit/>
          </a:bodyPr>
          <a:lstStyle/>
          <a:p>
            <a:r>
              <a:rPr lang="en-ZA" sz="2300" dirty="0"/>
              <a:t>Baker, H. A. 2001. </a:t>
            </a:r>
            <a:r>
              <a:rPr lang="en-ZA" sz="2300" i="1" dirty="0"/>
              <a:t>Turning south again: re-thinking modernism/re-reading Booker T</a:t>
            </a:r>
            <a:r>
              <a:rPr lang="en-ZA" sz="2300" dirty="0"/>
              <a:t>. Duke University Press</a:t>
            </a:r>
            <a:r>
              <a:rPr lang="en-ZA" sz="2300" dirty="0" smtClean="0"/>
              <a:t>.</a:t>
            </a:r>
          </a:p>
          <a:p>
            <a:r>
              <a:rPr lang="en-ZA" sz="2300" dirty="0" err="1" smtClean="0"/>
              <a:t>Bessette</a:t>
            </a:r>
            <a:r>
              <a:rPr lang="en-ZA" sz="2300" dirty="0"/>
              <a:t>, G. </a:t>
            </a:r>
            <a:r>
              <a:rPr lang="en-ZA" sz="2300" dirty="0" smtClean="0"/>
              <a:t>1996. </a:t>
            </a:r>
            <a:r>
              <a:rPr lang="en-ZA" sz="2300" i="1" dirty="0"/>
              <a:t>Development communication in West and Central Africa: toward a research and intervention agenda.</a:t>
            </a:r>
            <a:r>
              <a:rPr lang="en-ZA" sz="2300" dirty="0"/>
              <a:t> </a:t>
            </a:r>
            <a:r>
              <a:rPr lang="en-ZA" sz="2300" i="1" dirty="0"/>
              <a:t>IDRC. Canada</a:t>
            </a:r>
            <a:r>
              <a:rPr lang="en-ZA" sz="2300" dirty="0"/>
              <a:t>. </a:t>
            </a:r>
            <a:endParaRPr lang="en-ZA" sz="2300" dirty="0" smtClean="0"/>
          </a:p>
          <a:p>
            <a:r>
              <a:rPr lang="en-ZA" sz="2300" dirty="0" smtClean="0"/>
              <a:t>FAO. 1998. Knowledge </a:t>
            </a:r>
            <a:r>
              <a:rPr lang="en-ZA" sz="2300" dirty="0"/>
              <a:t>and information for food security in Africa: from traditional media to the </a:t>
            </a:r>
            <a:r>
              <a:rPr lang="en-ZA" sz="2300" dirty="0" smtClean="0"/>
              <a:t>Internet. Available at: </a:t>
            </a:r>
            <a:r>
              <a:rPr lang="en-ZA" sz="2400" dirty="0" smtClean="0">
                <a:hlinkClick r:id="rId3"/>
              </a:rPr>
              <a:t>http</a:t>
            </a:r>
            <a:r>
              <a:rPr lang="en-ZA" sz="2400" dirty="0">
                <a:hlinkClick r:id="rId3"/>
              </a:rPr>
              <a:t>://www.fao.org/waicent/faoinfo/sustdev/CDdirect/CDan0017.htm </a:t>
            </a:r>
            <a:r>
              <a:rPr lang="en-ZA" sz="2300" dirty="0" smtClean="0"/>
              <a:t>.</a:t>
            </a:r>
            <a:r>
              <a:rPr lang="en-ZA" sz="2300" dirty="0"/>
              <a:t> </a:t>
            </a:r>
            <a:endParaRPr lang="en-ZA" sz="2300" dirty="0" smtClean="0"/>
          </a:p>
          <a:p>
            <a:r>
              <a:rPr lang="en-ZA" sz="2300" dirty="0" smtClean="0"/>
              <a:t>Mbeki</a:t>
            </a:r>
            <a:r>
              <a:rPr lang="en-ZA" sz="2300" dirty="0"/>
              <a:t>, T 2000. </a:t>
            </a:r>
            <a:r>
              <a:rPr lang="en-ZA" sz="2300" i="1" dirty="0"/>
              <a:t>Speech at the launch of the presidential strategic leadership development programme.</a:t>
            </a:r>
            <a:r>
              <a:rPr lang="en-ZA" sz="2300" dirty="0"/>
              <a:t> Pretoria. Available: </a:t>
            </a:r>
            <a:r>
              <a:rPr lang="en-ZA" sz="2300" dirty="0">
                <a:hlinkClick r:id="rId4"/>
              </a:rPr>
              <a:t>http://www.unisa.ac.za/contents/colleges/docs/tm2000/tm072300.pdf</a:t>
            </a:r>
            <a:endParaRPr lang="en-ZA" sz="2300" dirty="0"/>
          </a:p>
          <a:p>
            <a:r>
              <a:rPr lang="en-ZA" sz="2300" dirty="0" err="1"/>
              <a:t>Mersham</a:t>
            </a:r>
            <a:r>
              <a:rPr lang="en-ZA" sz="2300" dirty="0"/>
              <a:t>, G. M., </a:t>
            </a:r>
            <a:r>
              <a:rPr lang="en-ZA" sz="2300" dirty="0" err="1"/>
              <a:t>Rensburg</a:t>
            </a:r>
            <a:r>
              <a:rPr lang="en-ZA" sz="2300" dirty="0"/>
              <a:t>, R., &amp; Skinner, C. 1995. </a:t>
            </a:r>
            <a:r>
              <a:rPr lang="en-ZA" sz="2300" i="1" dirty="0"/>
              <a:t>Public relations, development and social investment: A southern African perspective.</a:t>
            </a:r>
            <a:r>
              <a:rPr lang="en-ZA" sz="2300" dirty="0"/>
              <a:t> Pretoria: Van </a:t>
            </a:r>
            <a:r>
              <a:rPr lang="en-ZA" sz="2300" dirty="0" err="1"/>
              <a:t>Schaik</a:t>
            </a:r>
            <a:r>
              <a:rPr lang="en-ZA" sz="2300" dirty="0"/>
              <a:t>.</a:t>
            </a:r>
          </a:p>
          <a:p>
            <a:endParaRPr lang="en-ZA" sz="2300" dirty="0" smtClean="0"/>
          </a:p>
        </p:txBody>
      </p:sp>
      <p:sp>
        <p:nvSpPr>
          <p:cNvPr id="4" name="TextBox 3"/>
          <p:cNvSpPr txBox="1"/>
          <p:nvPr/>
        </p:nvSpPr>
        <p:spPr>
          <a:xfrm>
            <a:off x="3354124" y="241011"/>
            <a:ext cx="2435751" cy="646331"/>
          </a:xfrm>
          <a:prstGeom prst="rect">
            <a:avLst/>
          </a:prstGeom>
          <a:noFill/>
        </p:spPr>
        <p:txBody>
          <a:bodyPr wrap="square" rtlCol="0">
            <a:spAutoFit/>
          </a:bodyPr>
          <a:lstStyle/>
          <a:p>
            <a:pPr algn="ctr"/>
            <a:r>
              <a:rPr lang="en-ZA" sz="3600" b="1" dirty="0" smtClean="0">
                <a:solidFill>
                  <a:srgbClr val="FF0000"/>
                </a:solidFill>
                <a:effectLst>
                  <a:outerShdw blurRad="38100" dist="38100" dir="2700000" algn="tl">
                    <a:srgbClr val="000000">
                      <a:alpha val="43137"/>
                    </a:srgbClr>
                  </a:outerShdw>
                </a:effectLst>
              </a:rPr>
              <a:t>References</a:t>
            </a:r>
            <a:endParaRPr lang="en-ZA"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7815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381000" y="1066800"/>
            <a:ext cx="8229600" cy="5791200"/>
          </a:xfrm>
        </p:spPr>
        <p:txBody>
          <a:bodyPr>
            <a:noAutofit/>
          </a:bodyPr>
          <a:lstStyle/>
          <a:p>
            <a:r>
              <a:rPr lang="en-ZA" sz="2300" dirty="0" err="1" smtClean="0"/>
              <a:t>Panos</a:t>
            </a:r>
            <a:r>
              <a:rPr lang="en-ZA" sz="2300" dirty="0"/>
              <a:t>. 2007.  </a:t>
            </a:r>
            <a:r>
              <a:rPr lang="en-ZA" sz="2300" i="1" dirty="0"/>
              <a:t>The case for communication in sustainable development</a:t>
            </a:r>
            <a:r>
              <a:rPr lang="en-ZA" sz="2300" dirty="0"/>
              <a:t>. London: </a:t>
            </a:r>
            <a:r>
              <a:rPr lang="en-ZA" sz="2300" dirty="0" err="1"/>
              <a:t>Panos</a:t>
            </a:r>
            <a:r>
              <a:rPr lang="en-ZA" sz="2300" dirty="0"/>
              <a:t> London.</a:t>
            </a:r>
          </a:p>
          <a:p>
            <a:r>
              <a:rPr lang="en-ZA" sz="2300" dirty="0" err="1"/>
              <a:t>Todaro</a:t>
            </a:r>
            <a:r>
              <a:rPr lang="en-ZA" sz="2300" dirty="0"/>
              <a:t>, M. P. 1989. </a:t>
            </a:r>
            <a:r>
              <a:rPr lang="en-ZA" sz="2300" i="1" dirty="0"/>
              <a:t>Economic Development in the Third World</a:t>
            </a:r>
            <a:r>
              <a:rPr lang="en-ZA" sz="2300" dirty="0"/>
              <a:t>. New York: Longman. </a:t>
            </a:r>
          </a:p>
          <a:p>
            <a:r>
              <a:rPr lang="en-ZA" sz="2300" dirty="0"/>
              <a:t>Skinner, E. A. 1992.  Perceived control: Motivation, coping, and development. In R. </a:t>
            </a:r>
            <a:r>
              <a:rPr lang="en-ZA" sz="2300" dirty="0" err="1"/>
              <a:t>Schwarzer</a:t>
            </a:r>
            <a:r>
              <a:rPr lang="en-ZA" sz="2300" dirty="0"/>
              <a:t> (Ed.),</a:t>
            </a:r>
            <a:r>
              <a:rPr lang="en-ZA" sz="2300" i="1" dirty="0"/>
              <a:t>Self-efficacy: Thought control of action</a:t>
            </a:r>
            <a:r>
              <a:rPr lang="en-ZA" sz="2300" dirty="0"/>
              <a:t> (pp. 91 - 106). London: Hemisphere Publishing Corporation.</a:t>
            </a:r>
          </a:p>
          <a:p>
            <a:pPr marL="0" indent="0">
              <a:buNone/>
            </a:pPr>
            <a:endParaRPr lang="en-ZA" sz="2300" dirty="0"/>
          </a:p>
        </p:txBody>
      </p:sp>
      <p:sp>
        <p:nvSpPr>
          <p:cNvPr id="4" name="TextBox 3"/>
          <p:cNvSpPr txBox="1"/>
          <p:nvPr/>
        </p:nvSpPr>
        <p:spPr>
          <a:xfrm>
            <a:off x="3354124" y="241011"/>
            <a:ext cx="2435751" cy="646331"/>
          </a:xfrm>
          <a:prstGeom prst="rect">
            <a:avLst/>
          </a:prstGeom>
          <a:noFill/>
        </p:spPr>
        <p:txBody>
          <a:bodyPr wrap="square" rtlCol="0">
            <a:spAutoFit/>
          </a:bodyPr>
          <a:lstStyle/>
          <a:p>
            <a:pPr algn="ctr"/>
            <a:r>
              <a:rPr lang="en-ZA" sz="3600" b="1" dirty="0" smtClean="0">
                <a:solidFill>
                  <a:srgbClr val="FF0000"/>
                </a:solidFill>
                <a:effectLst>
                  <a:outerShdw blurRad="38100" dist="38100" dir="2700000" algn="tl">
                    <a:srgbClr val="000000">
                      <a:alpha val="43137"/>
                    </a:srgbClr>
                  </a:outerShdw>
                </a:effectLst>
              </a:rPr>
              <a:t>References</a:t>
            </a:r>
            <a:endParaRPr lang="en-ZA"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65957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33400" y="0"/>
            <a:ext cx="8229600" cy="1143000"/>
          </a:xfrm>
        </p:spPr>
        <p:txBody>
          <a:bodyPr>
            <a:normAutofit/>
          </a:bodyPr>
          <a:lstStyle/>
          <a:p>
            <a:r>
              <a:rPr lang="en-ZA" sz="5400" b="1" dirty="0" smtClean="0">
                <a:solidFill>
                  <a:srgbClr val="FF0000"/>
                </a:solidFill>
                <a:effectLst>
                  <a:outerShdw blurRad="38100" dist="38100" dir="2700000" algn="tl">
                    <a:srgbClr val="000000">
                      <a:alpha val="43137"/>
                    </a:srgbClr>
                  </a:outerShdw>
                </a:effectLst>
              </a:rPr>
              <a:t>Thesis Statement</a:t>
            </a:r>
            <a:endParaRPr lang="en-ZA" sz="54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143000"/>
            <a:ext cx="8686800" cy="5334000"/>
          </a:xfrm>
        </p:spPr>
        <p:txBody>
          <a:bodyPr>
            <a:noAutofit/>
          </a:bodyPr>
          <a:lstStyle/>
          <a:p>
            <a:r>
              <a:rPr lang="en-ZA" sz="2400" dirty="0" smtClean="0"/>
              <a:t>The creation of a new 'window of opportunity,' the 'demonstration effect' of other democratic transitions, and a broader target group conducive to 'development for all', helped to prepare the way for a new communication approach when communicating with communities in South Africa.</a:t>
            </a:r>
          </a:p>
          <a:p>
            <a:r>
              <a:rPr lang="en-ZA" sz="2400" dirty="0" smtClean="0"/>
              <a:t>The effective communication with communities depend on three interrelated aspects. Firstly, the viability of the current theoretical trends or approaches in development communication. Second,  the methods or media to apply at the various stages of communication to reach the different target audiences. Thirdly, the integrated approach to the application of development communication methods and media in development communication programmes or strategies.</a:t>
            </a:r>
            <a:endParaRPr lang="en-ZA"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52400" y="274638"/>
            <a:ext cx="8686800" cy="1143000"/>
          </a:xfrm>
        </p:spPr>
        <p:txBody>
          <a:bodyPr>
            <a:normAutofit fontScale="90000"/>
          </a:bodyPr>
          <a:lstStyle/>
          <a:p>
            <a:r>
              <a:rPr lang="en-ZA" b="1" dirty="0" smtClean="0">
                <a:solidFill>
                  <a:srgbClr val="FF0000"/>
                </a:solidFill>
                <a:effectLst>
                  <a:outerShdw blurRad="38100" dist="38100" dir="2700000" algn="tl">
                    <a:srgbClr val="000000">
                      <a:alpha val="43137"/>
                    </a:srgbClr>
                  </a:outerShdw>
                </a:effectLst>
              </a:rPr>
              <a:t>Thabo Mbeki, Parliament in June 1999</a:t>
            </a:r>
            <a:endParaRPr lang="en-ZA"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lvl="1">
              <a:buNone/>
            </a:pPr>
            <a:r>
              <a:rPr lang="en-ZA" dirty="0" smtClean="0"/>
              <a:t>	</a:t>
            </a:r>
            <a:r>
              <a:rPr lang="en-ZA" sz="3600" dirty="0" smtClean="0"/>
              <a:t>"Steadily, the dark clouds of despair are lifting, 	giving way to our season of hope. At the dawn of a new life, our practical actions must ensure that none can challenge us when we say: we are a nation at work to build a better life. " </a:t>
            </a:r>
            <a:r>
              <a:rPr lang="en-ZA" dirty="0" smtClean="0"/>
              <a:t>(Mbeki, 2000)</a:t>
            </a:r>
          </a:p>
          <a:p>
            <a:endParaRPr lang="en-Z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ZA" b="1" dirty="0" smtClean="0">
                <a:solidFill>
                  <a:srgbClr val="FF0000"/>
                </a:solidFill>
                <a:effectLst>
                  <a:outerShdw blurRad="38100" dist="38100" dir="2700000" algn="tl">
                    <a:srgbClr val="000000">
                      <a:alpha val="43137"/>
                    </a:srgbClr>
                  </a:outerShdw>
                </a:effectLst>
              </a:rPr>
              <a:t>Statement of the problem</a:t>
            </a:r>
            <a:endParaRPr lang="en-ZA"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r>
              <a:rPr lang="en-ZA" dirty="0" smtClean="0"/>
              <a:t>In contrast to the conventional wisdom stated by various authors that 'we are living in the information age,' there is growing realisation that it is still difficult to reach and communicate with rural communities in South Africa (Baker, 2001).</a:t>
            </a:r>
          </a:p>
          <a:p>
            <a:r>
              <a:rPr lang="en-ZA" dirty="0" smtClean="0"/>
              <a:t>According to </a:t>
            </a:r>
            <a:r>
              <a:rPr lang="en-ZA" dirty="0" err="1"/>
              <a:t>Mersham</a:t>
            </a:r>
            <a:r>
              <a:rPr lang="en-ZA" dirty="0" smtClean="0"/>
              <a:t> et al (1995:78), most communication programmes are built upon first world assumptions that are in most cases unsuitable for implementation in the South African context</a:t>
            </a:r>
            <a:r>
              <a:rPr lang="en-ZA" dirty="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838200"/>
            <a:ext cx="8229600" cy="5287963"/>
          </a:xfrm>
        </p:spPr>
        <p:txBody>
          <a:bodyPr>
            <a:normAutofit lnSpcReduction="10000"/>
          </a:bodyPr>
          <a:lstStyle/>
          <a:p>
            <a:r>
              <a:rPr lang="en-ZA" dirty="0" smtClean="0"/>
              <a:t>Development efforts are not delivering the results the world’s poor need and the global community promised in the Millennium Declaration that ended with two out of every five people are living on less than US$2 a day. </a:t>
            </a:r>
          </a:p>
          <a:p>
            <a:r>
              <a:rPr lang="en-ZA" dirty="0" smtClean="0"/>
              <a:t>The World Bank forecasts predict that by 2015 more than 600 million people will still be living on US$1 a day, and without measures that accelerate change, many countries may fall short of the [Millennium Development Goal] targets.</a:t>
            </a:r>
            <a:endParaRPr lang="en-Z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ZA" b="1" dirty="0" smtClean="0">
                <a:solidFill>
                  <a:srgbClr val="FF0000"/>
                </a:solidFill>
                <a:effectLst>
                  <a:outerShdw blurRad="38100" dist="38100" dir="2700000" algn="tl">
                    <a:srgbClr val="000000">
                      <a:alpha val="43137"/>
                    </a:srgbClr>
                  </a:outerShdw>
                </a:effectLst>
              </a:rPr>
              <a:t>Why is progress so slow?</a:t>
            </a:r>
            <a:br>
              <a:rPr lang="en-ZA" b="1" dirty="0" smtClean="0">
                <a:solidFill>
                  <a:srgbClr val="FF0000"/>
                </a:solidFill>
                <a:effectLst>
                  <a:outerShdw blurRad="38100" dist="38100" dir="2700000" algn="tl">
                    <a:srgbClr val="000000">
                      <a:alpha val="43137"/>
                    </a:srgbClr>
                  </a:outerShdw>
                </a:effectLst>
              </a:rPr>
            </a:br>
            <a:endParaRPr lang="en-ZA"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990600"/>
            <a:ext cx="8382000" cy="5486400"/>
          </a:xfrm>
        </p:spPr>
        <p:txBody>
          <a:bodyPr>
            <a:normAutofit fontScale="77500" lnSpcReduction="20000"/>
          </a:bodyPr>
          <a:lstStyle/>
          <a:p>
            <a:r>
              <a:rPr lang="en-ZA" dirty="0" smtClean="0"/>
              <a:t>Open, inclusive, participatory communication and information processes are prerequisites for successful, sustainable development.</a:t>
            </a:r>
          </a:p>
          <a:p>
            <a:r>
              <a:rPr lang="en-ZA" dirty="0" smtClean="0"/>
              <a:t>Communication processes form the lifeblood of politics: they are central to the creation of a healthy, vibrant civil society and efficient, more equitable economies; they are also a critical element of social adaptation.</a:t>
            </a:r>
          </a:p>
          <a:p>
            <a:r>
              <a:rPr lang="en-ZA" dirty="0" smtClean="0"/>
              <a:t>People must be their own agents of change: to act individually and collectively, using their own ingenuity and accessing ideas, practices and knowledge in the search for ways to fulfil their potential.  </a:t>
            </a:r>
          </a:p>
          <a:p>
            <a:r>
              <a:rPr lang="en-ZA" dirty="0" smtClean="0"/>
              <a:t>Economist </a:t>
            </a:r>
            <a:r>
              <a:rPr lang="en-ZA" dirty="0" err="1" smtClean="0"/>
              <a:t>Amartya</a:t>
            </a:r>
            <a:r>
              <a:rPr lang="en-ZA" dirty="0" smtClean="0"/>
              <a:t>  </a:t>
            </a:r>
            <a:r>
              <a:rPr lang="en-ZA" dirty="0" err="1" smtClean="0"/>
              <a:t>Sen</a:t>
            </a:r>
            <a:r>
              <a:rPr lang="en-ZA" dirty="0" smtClean="0"/>
              <a:t> calls 'real freedoms' (human welfare): the capacity for people to participate in a diverse range of decisions that affect them, and to enjoy specific ' functional' (not only economic, but also health and education) aspects that constitute a healthy life.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ZA" b="1" dirty="0" smtClean="0">
                <a:solidFill>
                  <a:srgbClr val="FF0000"/>
                </a:solidFill>
                <a:effectLst>
                  <a:outerShdw blurRad="38100" dist="38100" dir="2700000" algn="tl">
                    <a:srgbClr val="000000">
                      <a:alpha val="43137"/>
                    </a:srgbClr>
                  </a:outerShdw>
                </a:effectLst>
              </a:rPr>
              <a:t>Key Terms and Concepts</a:t>
            </a:r>
            <a:endParaRPr lang="en-ZA" sz="31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371600"/>
            <a:ext cx="8686800" cy="5029200"/>
          </a:xfrm>
        </p:spPr>
        <p:txBody>
          <a:bodyPr>
            <a:normAutofit fontScale="85000" lnSpcReduction="10000"/>
          </a:bodyPr>
          <a:lstStyle/>
          <a:p>
            <a:r>
              <a:rPr lang="en-ZA" b="1" dirty="0" smtClean="0">
                <a:solidFill>
                  <a:srgbClr val="FF0000"/>
                </a:solidFill>
              </a:rPr>
              <a:t>Development </a:t>
            </a:r>
            <a:r>
              <a:rPr lang="en-ZA" dirty="0" smtClean="0"/>
              <a:t>is improving the quality of all human lives, by raising people's living standards through economic growth; improving the self-esteem of people by establishing the relevant social, economical and political systems and institutions that will promote human dignity and respect; and increasing people's freedom to choose and their range of choices (</a:t>
            </a:r>
            <a:r>
              <a:rPr lang="en-ZA" dirty="0" err="1" smtClean="0"/>
              <a:t>Todaro</a:t>
            </a:r>
            <a:r>
              <a:rPr lang="en-ZA" dirty="0" smtClean="0"/>
              <a:t>, 1989:620).</a:t>
            </a:r>
          </a:p>
          <a:p>
            <a:r>
              <a:rPr lang="en-ZA" b="1" dirty="0" smtClean="0">
                <a:solidFill>
                  <a:srgbClr val="FF0000"/>
                </a:solidFill>
              </a:rPr>
              <a:t>Development Communication </a:t>
            </a:r>
            <a:r>
              <a:rPr lang="en-ZA" dirty="0" smtClean="0"/>
              <a:t>is the process by which people become leading actors in their own development which allows people to go from being recipients of external development interventions to generators of their own development (</a:t>
            </a:r>
            <a:r>
              <a:rPr lang="en-ZA" dirty="0" err="1" smtClean="0"/>
              <a:t>Bessette</a:t>
            </a:r>
            <a:r>
              <a:rPr lang="en-ZA" dirty="0" smtClean="0"/>
              <a:t> 1996:1).</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ZA" sz="3600" b="1" dirty="0" smtClean="0">
                <a:solidFill>
                  <a:srgbClr val="FF0000"/>
                </a:solidFill>
                <a:effectLst>
                  <a:outerShdw blurRad="38100" dist="38100" dir="2700000" algn="tl">
                    <a:srgbClr val="000000">
                      <a:alpha val="43137"/>
                    </a:srgbClr>
                  </a:outerShdw>
                </a:effectLst>
              </a:rPr>
              <a:t>Sustainable Development (</a:t>
            </a:r>
            <a:r>
              <a:rPr lang="en-ZA" sz="3600" b="1" dirty="0" err="1" smtClean="0">
                <a:solidFill>
                  <a:srgbClr val="FF0000"/>
                </a:solidFill>
                <a:effectLst>
                  <a:outerShdw blurRad="38100" dist="38100" dir="2700000" algn="tl">
                    <a:srgbClr val="000000">
                      <a:alpha val="43137"/>
                    </a:srgbClr>
                  </a:outerShdw>
                </a:effectLst>
              </a:rPr>
              <a:t>Panos</a:t>
            </a:r>
            <a:r>
              <a:rPr lang="en-ZA" sz="3600" b="1" dirty="0" smtClean="0">
                <a:solidFill>
                  <a:srgbClr val="FF0000"/>
                </a:solidFill>
                <a:effectLst>
                  <a:outerShdw blurRad="38100" dist="38100" dir="2700000" algn="tl">
                    <a:srgbClr val="000000">
                      <a:alpha val="43137"/>
                    </a:srgbClr>
                  </a:outerShdw>
                </a:effectLst>
              </a:rPr>
              <a:t>, 2007)</a:t>
            </a:r>
            <a:endParaRPr lang="en-ZA" sz="36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219200"/>
            <a:ext cx="8686800" cy="5410200"/>
          </a:xfrm>
        </p:spPr>
        <p:txBody>
          <a:bodyPr>
            <a:normAutofit fontScale="70000" lnSpcReduction="20000"/>
          </a:bodyPr>
          <a:lstStyle/>
          <a:p>
            <a:r>
              <a:rPr lang="en-ZA" dirty="0" smtClean="0"/>
              <a:t>People participate in the debates and decisions that affect their lives, however they need to be able to receive information, but also to make their voices heard. </a:t>
            </a:r>
          </a:p>
          <a:p>
            <a:r>
              <a:rPr lang="en-ZA" dirty="0" smtClean="0"/>
              <a:t>The poor are often excluded from these processes by geography and lack of resources or skills; and many groups – including women – are also kept silent by social structures and cultural traditions. </a:t>
            </a:r>
          </a:p>
          <a:p>
            <a:r>
              <a:rPr lang="en-ZA" dirty="0" smtClean="0"/>
              <a:t>Inclusive political processes, through which citizens can shape political agendas and hold their governments to account, are an essential foundation of successful development. </a:t>
            </a:r>
          </a:p>
          <a:p>
            <a:r>
              <a:rPr lang="en-ZA" dirty="0" smtClean="0"/>
              <a:t>Political processes are communication processes – not only through formal elections, but also the ongoing dialogue between people and their governments and the shaping of public agendas. </a:t>
            </a:r>
          </a:p>
          <a:p>
            <a:r>
              <a:rPr lang="en-ZA" dirty="0" smtClean="0"/>
              <a:t>Mobile phones are increasingly used to strengthen the integrity and credibility of elections; while the media play a crucial role in political debate. Healthy political processes need open communication environment. </a:t>
            </a:r>
            <a:endParaRPr lang="en-Z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8991600" cy="944562"/>
          </a:xfrm>
        </p:spPr>
        <p:txBody>
          <a:bodyPr>
            <a:noAutofit/>
          </a:bodyPr>
          <a:lstStyle/>
          <a:p>
            <a:r>
              <a:rPr lang="en-ZA" sz="3600" b="1" dirty="0" smtClean="0">
                <a:solidFill>
                  <a:srgbClr val="FF0000"/>
                </a:solidFill>
                <a:effectLst>
                  <a:outerShdw blurRad="38100" dist="38100" dir="2700000" algn="tl">
                    <a:srgbClr val="000000">
                      <a:alpha val="43137"/>
                    </a:srgbClr>
                  </a:outerShdw>
                </a:effectLst>
              </a:rPr>
              <a:t>Development communication theory</a:t>
            </a:r>
            <a:endParaRPr lang="en-ZA" sz="3600" b="1" dirty="0">
              <a:solidFill>
                <a:srgbClr val="FF0000"/>
              </a:solidFill>
              <a:effectLst>
                <a:outerShdw blurRad="38100" dist="38100" dir="2700000" algn="tl">
                  <a:srgbClr val="000000">
                    <a:alpha val="43137"/>
                  </a:srgbClr>
                </a:outerShdw>
              </a:effectLst>
            </a:endParaRPr>
          </a:p>
        </p:txBody>
      </p:sp>
      <p:graphicFrame>
        <p:nvGraphicFramePr>
          <p:cNvPr id="6" name="Diagram 5"/>
          <p:cNvGraphicFramePr/>
          <p:nvPr>
            <p:extLst>
              <p:ext uri="{D42A27DB-BD31-4B8C-83A1-F6EECF244321}">
                <p14:modId xmlns:p14="http://schemas.microsoft.com/office/powerpoint/2010/main" val="1969386690"/>
              </p:ext>
            </p:extLst>
          </p:nvPr>
        </p:nvGraphicFramePr>
        <p:xfrm>
          <a:off x="0" y="990600"/>
          <a:ext cx="91440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4454</TotalTime>
  <Words>1391</Words>
  <Application>Microsoft Office PowerPoint</Application>
  <PresentationFormat>On-screen Show (4:3)</PresentationFormat>
  <Paragraphs>59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Media &amp; National  Development Policy</vt:lpstr>
      <vt:lpstr>Thesis Statement</vt:lpstr>
      <vt:lpstr>Thabo Mbeki, Parliament in June 1999</vt:lpstr>
      <vt:lpstr>Statement of the problem</vt:lpstr>
      <vt:lpstr>PowerPoint Presentation</vt:lpstr>
      <vt:lpstr>Why is progress so slow? </vt:lpstr>
      <vt:lpstr>Key Terms and Concepts</vt:lpstr>
      <vt:lpstr>Sustainable Development (Panos, 2007)</vt:lpstr>
      <vt:lpstr>Development communication theory</vt:lpstr>
      <vt:lpstr>PowerPoint Presentation</vt:lpstr>
      <vt:lpstr>PowerPoint Presentation</vt:lpstr>
      <vt:lpstr>Marchant's Triangulate Model</vt:lpstr>
      <vt:lpstr>Application of the development models</vt:lpstr>
      <vt:lpstr>Traditional folk media and oramedia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 5014S: Media &amp; National  Development Policy</dc:title>
  <dc:creator>Luyanda Dlamini</dc:creator>
  <cp:lastModifiedBy>Luyanda Dlamini</cp:lastModifiedBy>
  <cp:revision>67</cp:revision>
  <dcterms:created xsi:type="dcterms:W3CDTF">2006-08-16T00:00:00Z</dcterms:created>
  <dcterms:modified xsi:type="dcterms:W3CDTF">2013-11-23T19:28:29Z</dcterms:modified>
</cp:coreProperties>
</file>