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68" r:id="rId3"/>
    <p:sldId id="258" r:id="rId4"/>
    <p:sldId id="277" r:id="rId5"/>
    <p:sldId id="276" r:id="rId6"/>
    <p:sldId id="269" r:id="rId7"/>
    <p:sldId id="270" r:id="rId8"/>
    <p:sldId id="262" r:id="rId9"/>
    <p:sldId id="278" r:id="rId10"/>
    <p:sldId id="272" r:id="rId11"/>
    <p:sldId id="274" r:id="rId12"/>
    <p:sldId id="273" r:id="rId13"/>
    <p:sldId id="275" r:id="rId14"/>
    <p:sldId id="279" r:id="rId15"/>
    <p:sldId id="263" r:id="rId16"/>
    <p:sldId id="264" r:id="rId17"/>
    <p:sldId id="265" r:id="rId18"/>
    <p:sldId id="266"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53" autoAdjust="0"/>
  </p:normalViewPr>
  <p:slideViewPr>
    <p:cSldViewPr>
      <p:cViewPr>
        <p:scale>
          <a:sx n="76" d="100"/>
          <a:sy n="76" d="100"/>
        </p:scale>
        <p:origin x="-984" y="-678"/>
      </p:cViewPr>
      <p:guideLst>
        <p:guide orient="horz" pos="2160"/>
        <p:guide pos="2880"/>
      </p:guideLst>
    </p:cSldViewPr>
  </p:slideViewPr>
  <p:outlineViewPr>
    <p:cViewPr>
      <p:scale>
        <a:sx n="33" d="100"/>
        <a:sy n="33" d="100"/>
      </p:scale>
      <p:origin x="0" y="2300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0E09EF-7E75-408D-8AD9-0E6FAD9FAF0F}" type="doc">
      <dgm:prSet loTypeId="urn:microsoft.com/office/officeart/2005/8/layout/venn2" loCatId="relationship" qsTypeId="urn:microsoft.com/office/officeart/2005/8/quickstyle/simple1" qsCatId="simple" csTypeId="urn:microsoft.com/office/officeart/2005/8/colors/colorful1#4" csCatId="colorful" phldr="1"/>
      <dgm:spPr/>
      <dgm:t>
        <a:bodyPr/>
        <a:lstStyle/>
        <a:p>
          <a:endParaRPr lang="en-ZA"/>
        </a:p>
      </dgm:t>
    </dgm:pt>
    <dgm:pt modelId="{B5BF6B99-B78A-47CC-A74D-7632EEEE2F09}">
      <dgm:prSet phldrT="[Text]" custT="1"/>
      <dgm:spPr/>
      <dgm:t>
        <a:bodyPr/>
        <a:lstStyle/>
        <a:p>
          <a:r>
            <a:rPr lang="en-ZA" sz="1600" b="1" dirty="0" smtClean="0">
              <a:solidFill>
                <a:schemeClr val="bg1"/>
              </a:solidFill>
              <a:effectLst>
                <a:outerShdw blurRad="38100" dist="38100" dir="2700000" algn="tl">
                  <a:srgbClr val="000000">
                    <a:alpha val="43137"/>
                  </a:srgbClr>
                </a:outerShdw>
              </a:effectLst>
            </a:rPr>
            <a:t>Trust Determination Model </a:t>
          </a:r>
          <a:endParaRPr lang="en-ZA" sz="1600" dirty="0">
            <a:solidFill>
              <a:schemeClr val="bg1"/>
            </a:solidFill>
          </a:endParaRPr>
        </a:p>
      </dgm:t>
    </dgm:pt>
    <dgm:pt modelId="{C7238FF6-3983-4FA5-89E4-BBCC00AF9133}" type="parTrans" cxnId="{D0048CAA-F7EB-4A39-9018-1056EA6BDE68}">
      <dgm:prSet/>
      <dgm:spPr/>
      <dgm:t>
        <a:bodyPr/>
        <a:lstStyle/>
        <a:p>
          <a:endParaRPr lang="en-ZA"/>
        </a:p>
      </dgm:t>
    </dgm:pt>
    <dgm:pt modelId="{61FE89C4-1FE9-47DA-A950-4CADEDFD23D9}" type="sibTrans" cxnId="{D0048CAA-F7EB-4A39-9018-1056EA6BDE68}">
      <dgm:prSet/>
      <dgm:spPr/>
      <dgm:t>
        <a:bodyPr/>
        <a:lstStyle/>
        <a:p>
          <a:endParaRPr lang="en-ZA"/>
        </a:p>
      </dgm:t>
    </dgm:pt>
    <dgm:pt modelId="{76060D67-C08D-4BA4-8EDF-9C47101D0EF4}">
      <dgm:prSet phldrT="[Text]" custT="1"/>
      <dgm:spPr/>
      <dgm:t>
        <a:bodyPr/>
        <a:lstStyle/>
        <a:p>
          <a:r>
            <a:rPr lang="en-ZA" sz="1600" b="1" dirty="0" smtClean="0">
              <a:solidFill>
                <a:schemeClr val="bg1"/>
              </a:solidFill>
              <a:effectLst>
                <a:outerShdw blurRad="38100" dist="38100" dir="2700000" algn="tl">
                  <a:srgbClr val="000000">
                    <a:alpha val="43137"/>
                  </a:srgbClr>
                </a:outerShdw>
              </a:effectLst>
            </a:rPr>
            <a:t>Negative Dominance Model </a:t>
          </a:r>
          <a:endParaRPr lang="en-ZA" sz="1600" dirty="0">
            <a:solidFill>
              <a:schemeClr val="bg1"/>
            </a:solidFill>
          </a:endParaRPr>
        </a:p>
      </dgm:t>
    </dgm:pt>
    <dgm:pt modelId="{583D33CE-792A-4409-8A7B-FEE716AA869A}" type="parTrans" cxnId="{FB1CFC28-4FE8-4E4C-BD3F-BEACC1C891DC}">
      <dgm:prSet/>
      <dgm:spPr/>
      <dgm:t>
        <a:bodyPr/>
        <a:lstStyle/>
        <a:p>
          <a:endParaRPr lang="en-ZA"/>
        </a:p>
      </dgm:t>
    </dgm:pt>
    <dgm:pt modelId="{CE2BF8AD-36C5-4C96-800A-FB940D152960}" type="sibTrans" cxnId="{FB1CFC28-4FE8-4E4C-BD3F-BEACC1C891DC}">
      <dgm:prSet/>
      <dgm:spPr/>
      <dgm:t>
        <a:bodyPr/>
        <a:lstStyle/>
        <a:p>
          <a:endParaRPr lang="en-ZA"/>
        </a:p>
      </dgm:t>
    </dgm:pt>
    <dgm:pt modelId="{7097D8C3-4399-4887-8F28-14DF5B043E7A}">
      <dgm:prSet custT="1"/>
      <dgm:spPr/>
      <dgm:t>
        <a:bodyPr/>
        <a:lstStyle/>
        <a:p>
          <a:r>
            <a:rPr lang="en-ZA" sz="1600" b="1" dirty="0" smtClean="0">
              <a:solidFill>
                <a:schemeClr val="bg1"/>
              </a:solidFill>
              <a:effectLst>
                <a:outerShdw blurRad="38100" dist="38100" dir="2700000" algn="tl">
                  <a:srgbClr val="000000">
                    <a:alpha val="43137"/>
                  </a:srgbClr>
                </a:outerShdw>
              </a:effectLst>
            </a:rPr>
            <a:t>Risk Perception Model</a:t>
          </a:r>
          <a:endParaRPr lang="en-ZA" sz="1600" dirty="0">
            <a:solidFill>
              <a:schemeClr val="bg1"/>
            </a:solidFill>
          </a:endParaRPr>
        </a:p>
      </dgm:t>
    </dgm:pt>
    <dgm:pt modelId="{0E62A2C7-55F6-464B-B055-E83D6837C88B}" type="parTrans" cxnId="{29966F62-F6AC-42C3-B4FE-B0CD62E645EF}">
      <dgm:prSet/>
      <dgm:spPr/>
      <dgm:t>
        <a:bodyPr/>
        <a:lstStyle/>
        <a:p>
          <a:endParaRPr lang="en-ZA"/>
        </a:p>
      </dgm:t>
    </dgm:pt>
    <dgm:pt modelId="{867E444B-5238-4355-91C7-C3A66F169885}" type="sibTrans" cxnId="{29966F62-F6AC-42C3-B4FE-B0CD62E645EF}">
      <dgm:prSet/>
      <dgm:spPr/>
      <dgm:t>
        <a:bodyPr/>
        <a:lstStyle/>
        <a:p>
          <a:endParaRPr lang="en-ZA"/>
        </a:p>
      </dgm:t>
    </dgm:pt>
    <dgm:pt modelId="{76AE7C1B-47CB-4910-A603-4CBC17BCFB3D}">
      <dgm:prSet custT="1"/>
      <dgm:spPr/>
      <dgm:t>
        <a:bodyPr/>
        <a:lstStyle/>
        <a:p>
          <a:r>
            <a:rPr lang="en-ZA" sz="1600" b="1" dirty="0" smtClean="0">
              <a:solidFill>
                <a:schemeClr val="bg1"/>
              </a:solidFill>
              <a:effectLst>
                <a:outerShdw blurRad="38100" dist="38100" dir="2700000" algn="tl">
                  <a:srgbClr val="000000">
                    <a:alpha val="43137"/>
                  </a:srgbClr>
                </a:outerShdw>
              </a:effectLst>
            </a:rPr>
            <a:t>Mental Noise Model </a:t>
          </a:r>
          <a:endParaRPr lang="en-ZA" sz="1600" dirty="0">
            <a:solidFill>
              <a:schemeClr val="bg1"/>
            </a:solidFill>
          </a:endParaRPr>
        </a:p>
      </dgm:t>
    </dgm:pt>
    <dgm:pt modelId="{063C288D-48E1-4BA4-A6F5-B3576D84AB49}" type="parTrans" cxnId="{09DA13FE-C1C8-499B-BA62-0D337A679DB7}">
      <dgm:prSet/>
      <dgm:spPr/>
      <dgm:t>
        <a:bodyPr/>
        <a:lstStyle/>
        <a:p>
          <a:endParaRPr lang="en-ZA"/>
        </a:p>
      </dgm:t>
    </dgm:pt>
    <dgm:pt modelId="{30D1BA4E-45D6-45CC-9F4F-A7D12F478050}" type="sibTrans" cxnId="{09DA13FE-C1C8-499B-BA62-0D337A679DB7}">
      <dgm:prSet/>
      <dgm:spPr/>
      <dgm:t>
        <a:bodyPr/>
        <a:lstStyle/>
        <a:p>
          <a:endParaRPr lang="en-ZA"/>
        </a:p>
      </dgm:t>
    </dgm:pt>
    <dgm:pt modelId="{5DBEECDA-204C-4849-B434-0655891B2015}">
      <dgm:prSet custT="1"/>
      <dgm:spPr/>
      <dgm:t>
        <a:bodyPr/>
        <a:lstStyle/>
        <a:p>
          <a:r>
            <a:rPr lang="en-ZA" sz="1400" b="1" dirty="0" smtClean="0">
              <a:solidFill>
                <a:schemeClr val="bg1"/>
              </a:solidFill>
              <a:effectLst>
                <a:outerShdw blurRad="38100" dist="38100" dir="2700000" algn="tl">
                  <a:srgbClr val="000000">
                    <a:alpha val="43137"/>
                  </a:srgbClr>
                </a:outerShdw>
              </a:effectLst>
            </a:rPr>
            <a:t>Hazard +Outrage theory Sandman (2003)</a:t>
          </a:r>
          <a:endParaRPr lang="en-ZA" sz="1400" dirty="0">
            <a:solidFill>
              <a:schemeClr val="bg1"/>
            </a:solidFill>
          </a:endParaRPr>
        </a:p>
      </dgm:t>
    </dgm:pt>
    <dgm:pt modelId="{C9C4669A-F3D8-4878-A109-228265DA73F6}" type="parTrans" cxnId="{C243D116-731E-4359-A4A4-0CC992515A3B}">
      <dgm:prSet/>
      <dgm:spPr/>
      <dgm:t>
        <a:bodyPr/>
        <a:lstStyle/>
        <a:p>
          <a:endParaRPr lang="en-ZA"/>
        </a:p>
      </dgm:t>
    </dgm:pt>
    <dgm:pt modelId="{E45C848E-3161-4D4D-883E-315E0E270520}" type="sibTrans" cxnId="{C243D116-731E-4359-A4A4-0CC992515A3B}">
      <dgm:prSet/>
      <dgm:spPr/>
      <dgm:t>
        <a:bodyPr/>
        <a:lstStyle/>
        <a:p>
          <a:endParaRPr lang="en-ZA"/>
        </a:p>
      </dgm:t>
    </dgm:pt>
    <dgm:pt modelId="{AC8E6D0E-2408-4216-BA94-F69C19FFCEBD}" type="pres">
      <dgm:prSet presAssocID="{660E09EF-7E75-408D-8AD9-0E6FAD9FAF0F}" presName="Name0" presStyleCnt="0">
        <dgm:presLayoutVars>
          <dgm:chMax val="7"/>
          <dgm:resizeHandles val="exact"/>
        </dgm:presLayoutVars>
      </dgm:prSet>
      <dgm:spPr/>
      <dgm:t>
        <a:bodyPr/>
        <a:lstStyle/>
        <a:p>
          <a:endParaRPr lang="en-US"/>
        </a:p>
      </dgm:t>
    </dgm:pt>
    <dgm:pt modelId="{C8C3AEB1-C018-4D51-BCB9-53EDB55CCEA6}" type="pres">
      <dgm:prSet presAssocID="{660E09EF-7E75-408D-8AD9-0E6FAD9FAF0F}" presName="comp1" presStyleCnt="0"/>
      <dgm:spPr/>
    </dgm:pt>
    <dgm:pt modelId="{6D2C5FFF-015B-4794-9082-6C4C74A1ABEB}" type="pres">
      <dgm:prSet presAssocID="{660E09EF-7E75-408D-8AD9-0E6FAD9FAF0F}" presName="circle1" presStyleLbl="node1" presStyleIdx="0" presStyleCnt="5" custScaleX="148158" custLinFactNeighborX="-1865" custLinFactNeighborY="-1259"/>
      <dgm:spPr/>
      <dgm:t>
        <a:bodyPr/>
        <a:lstStyle/>
        <a:p>
          <a:endParaRPr lang="en-ZA"/>
        </a:p>
      </dgm:t>
    </dgm:pt>
    <dgm:pt modelId="{1193FFAD-09A4-4755-A967-90B222FCFBBE}" type="pres">
      <dgm:prSet presAssocID="{660E09EF-7E75-408D-8AD9-0E6FAD9FAF0F}" presName="c1text" presStyleLbl="node1" presStyleIdx="0" presStyleCnt="5">
        <dgm:presLayoutVars>
          <dgm:bulletEnabled val="1"/>
        </dgm:presLayoutVars>
      </dgm:prSet>
      <dgm:spPr/>
      <dgm:t>
        <a:bodyPr/>
        <a:lstStyle/>
        <a:p>
          <a:endParaRPr lang="en-US"/>
        </a:p>
      </dgm:t>
    </dgm:pt>
    <dgm:pt modelId="{C4465303-5204-40E7-A645-6835BD2AABA0}" type="pres">
      <dgm:prSet presAssocID="{660E09EF-7E75-408D-8AD9-0E6FAD9FAF0F}" presName="comp2" presStyleCnt="0"/>
      <dgm:spPr/>
    </dgm:pt>
    <dgm:pt modelId="{7EFEA647-4F00-4AEA-81DC-EA6DCC437154}" type="pres">
      <dgm:prSet presAssocID="{660E09EF-7E75-408D-8AD9-0E6FAD9FAF0F}" presName="circle2" presStyleLbl="node1" presStyleIdx="1" presStyleCnt="5" custScaleX="130481"/>
      <dgm:spPr/>
      <dgm:t>
        <a:bodyPr/>
        <a:lstStyle/>
        <a:p>
          <a:endParaRPr lang="en-ZA"/>
        </a:p>
      </dgm:t>
    </dgm:pt>
    <dgm:pt modelId="{CF1EFE72-B9D9-40A0-A81F-6D172DDC61F2}" type="pres">
      <dgm:prSet presAssocID="{660E09EF-7E75-408D-8AD9-0E6FAD9FAF0F}" presName="c2text" presStyleLbl="node1" presStyleIdx="1" presStyleCnt="5">
        <dgm:presLayoutVars>
          <dgm:bulletEnabled val="1"/>
        </dgm:presLayoutVars>
      </dgm:prSet>
      <dgm:spPr/>
      <dgm:t>
        <a:bodyPr/>
        <a:lstStyle/>
        <a:p>
          <a:endParaRPr lang="en-US"/>
        </a:p>
      </dgm:t>
    </dgm:pt>
    <dgm:pt modelId="{F44525E5-2E02-408F-A676-2C90AF18F494}" type="pres">
      <dgm:prSet presAssocID="{660E09EF-7E75-408D-8AD9-0E6FAD9FAF0F}" presName="comp3" presStyleCnt="0"/>
      <dgm:spPr/>
    </dgm:pt>
    <dgm:pt modelId="{8C5BA762-E342-4C62-90A6-32CFCBE4A86E}" type="pres">
      <dgm:prSet presAssocID="{660E09EF-7E75-408D-8AD9-0E6FAD9FAF0F}" presName="circle3" presStyleLbl="node1" presStyleIdx="2" presStyleCnt="5" custScaleX="117853"/>
      <dgm:spPr/>
      <dgm:t>
        <a:bodyPr/>
        <a:lstStyle/>
        <a:p>
          <a:endParaRPr lang="en-ZA"/>
        </a:p>
      </dgm:t>
    </dgm:pt>
    <dgm:pt modelId="{A90BA231-6F75-496E-9BFB-056A6067F9BF}" type="pres">
      <dgm:prSet presAssocID="{660E09EF-7E75-408D-8AD9-0E6FAD9FAF0F}" presName="c3text" presStyleLbl="node1" presStyleIdx="2" presStyleCnt="5">
        <dgm:presLayoutVars>
          <dgm:bulletEnabled val="1"/>
        </dgm:presLayoutVars>
      </dgm:prSet>
      <dgm:spPr/>
      <dgm:t>
        <a:bodyPr/>
        <a:lstStyle/>
        <a:p>
          <a:endParaRPr lang="en-ZA"/>
        </a:p>
      </dgm:t>
    </dgm:pt>
    <dgm:pt modelId="{E9B0BB09-0729-4AD8-8A37-FAD5730D7BDD}" type="pres">
      <dgm:prSet presAssocID="{660E09EF-7E75-408D-8AD9-0E6FAD9FAF0F}" presName="comp4" presStyleCnt="0"/>
      <dgm:spPr/>
    </dgm:pt>
    <dgm:pt modelId="{3346F22C-F9F8-4713-AA76-70088BA484BB}" type="pres">
      <dgm:prSet presAssocID="{660E09EF-7E75-408D-8AD9-0E6FAD9FAF0F}" presName="circle4" presStyleLbl="node1" presStyleIdx="3" presStyleCnt="5" custScaleX="117853"/>
      <dgm:spPr/>
      <dgm:t>
        <a:bodyPr/>
        <a:lstStyle/>
        <a:p>
          <a:endParaRPr lang="en-ZA"/>
        </a:p>
      </dgm:t>
    </dgm:pt>
    <dgm:pt modelId="{002520BB-5069-46E5-B603-675627540DC5}" type="pres">
      <dgm:prSet presAssocID="{660E09EF-7E75-408D-8AD9-0E6FAD9FAF0F}" presName="c4text" presStyleLbl="node1" presStyleIdx="3" presStyleCnt="5">
        <dgm:presLayoutVars>
          <dgm:bulletEnabled val="1"/>
        </dgm:presLayoutVars>
      </dgm:prSet>
      <dgm:spPr/>
      <dgm:t>
        <a:bodyPr/>
        <a:lstStyle/>
        <a:p>
          <a:endParaRPr lang="en-ZA"/>
        </a:p>
      </dgm:t>
    </dgm:pt>
    <dgm:pt modelId="{F73B3A10-8119-42DB-870A-A1931F7A5AD5}" type="pres">
      <dgm:prSet presAssocID="{660E09EF-7E75-408D-8AD9-0E6FAD9FAF0F}" presName="comp5" presStyleCnt="0"/>
      <dgm:spPr/>
    </dgm:pt>
    <dgm:pt modelId="{C11E9BB3-D9B3-4213-8CD1-0D37ED2E3091}" type="pres">
      <dgm:prSet presAssocID="{660E09EF-7E75-408D-8AD9-0E6FAD9FAF0F}" presName="circle5" presStyleLbl="node1" presStyleIdx="4" presStyleCnt="5"/>
      <dgm:spPr/>
      <dgm:t>
        <a:bodyPr/>
        <a:lstStyle/>
        <a:p>
          <a:endParaRPr lang="en-US"/>
        </a:p>
      </dgm:t>
    </dgm:pt>
    <dgm:pt modelId="{ABAAD839-ACAC-453C-BC18-BC0244A05090}" type="pres">
      <dgm:prSet presAssocID="{660E09EF-7E75-408D-8AD9-0E6FAD9FAF0F}" presName="c5text" presStyleLbl="node1" presStyleIdx="4" presStyleCnt="5">
        <dgm:presLayoutVars>
          <dgm:bulletEnabled val="1"/>
        </dgm:presLayoutVars>
      </dgm:prSet>
      <dgm:spPr/>
      <dgm:t>
        <a:bodyPr/>
        <a:lstStyle/>
        <a:p>
          <a:endParaRPr lang="en-US"/>
        </a:p>
      </dgm:t>
    </dgm:pt>
  </dgm:ptLst>
  <dgm:cxnLst>
    <dgm:cxn modelId="{C1A8D647-1C10-4E48-A956-EA4D6D79ED24}" type="presOf" srcId="{7097D8C3-4399-4887-8F28-14DF5B043E7A}" destId="{C11E9BB3-D9B3-4213-8CD1-0D37ED2E3091}" srcOrd="0" destOrd="0" presId="urn:microsoft.com/office/officeart/2005/8/layout/venn2"/>
    <dgm:cxn modelId="{29966F62-F6AC-42C3-B4FE-B0CD62E645EF}" srcId="{660E09EF-7E75-408D-8AD9-0E6FAD9FAF0F}" destId="{7097D8C3-4399-4887-8F28-14DF5B043E7A}" srcOrd="4" destOrd="0" parTransId="{0E62A2C7-55F6-464B-B055-E83D6837C88B}" sibTransId="{867E444B-5238-4355-91C7-C3A66F169885}"/>
    <dgm:cxn modelId="{FB1CFC28-4FE8-4E4C-BD3F-BEACC1C891DC}" srcId="{660E09EF-7E75-408D-8AD9-0E6FAD9FAF0F}" destId="{76060D67-C08D-4BA4-8EDF-9C47101D0EF4}" srcOrd="2" destOrd="0" parTransId="{583D33CE-792A-4409-8A7B-FEE716AA869A}" sibTransId="{CE2BF8AD-36C5-4C96-800A-FB940D152960}"/>
    <dgm:cxn modelId="{AF352B92-889C-4F22-A45A-ACAD017BD903}" type="presOf" srcId="{660E09EF-7E75-408D-8AD9-0E6FAD9FAF0F}" destId="{AC8E6D0E-2408-4216-BA94-F69C19FFCEBD}" srcOrd="0" destOrd="0" presId="urn:microsoft.com/office/officeart/2005/8/layout/venn2"/>
    <dgm:cxn modelId="{841F58F8-3C4B-45E1-B9B4-C9E7290B2377}" type="presOf" srcId="{5DBEECDA-204C-4849-B434-0655891B2015}" destId="{7EFEA647-4F00-4AEA-81DC-EA6DCC437154}" srcOrd="0" destOrd="0" presId="urn:microsoft.com/office/officeart/2005/8/layout/venn2"/>
    <dgm:cxn modelId="{A2F68516-F3D7-41C4-9EED-6F96C40A934E}" type="presOf" srcId="{5DBEECDA-204C-4849-B434-0655891B2015}" destId="{CF1EFE72-B9D9-40A0-A81F-6D172DDC61F2}" srcOrd="1" destOrd="0" presId="urn:microsoft.com/office/officeart/2005/8/layout/venn2"/>
    <dgm:cxn modelId="{D0048CAA-F7EB-4A39-9018-1056EA6BDE68}" srcId="{660E09EF-7E75-408D-8AD9-0E6FAD9FAF0F}" destId="{B5BF6B99-B78A-47CC-A74D-7632EEEE2F09}" srcOrd="0" destOrd="0" parTransId="{C7238FF6-3983-4FA5-89E4-BBCC00AF9133}" sibTransId="{61FE89C4-1FE9-47DA-A950-4CADEDFD23D9}"/>
    <dgm:cxn modelId="{32FFCE20-A7E7-4225-BF3B-DB440B4F8CFE}" type="presOf" srcId="{76060D67-C08D-4BA4-8EDF-9C47101D0EF4}" destId="{8C5BA762-E342-4C62-90A6-32CFCBE4A86E}" srcOrd="0" destOrd="0" presId="urn:microsoft.com/office/officeart/2005/8/layout/venn2"/>
    <dgm:cxn modelId="{D27D19B2-182A-4E4C-A8FC-7FBAB30EC05B}" type="presOf" srcId="{B5BF6B99-B78A-47CC-A74D-7632EEEE2F09}" destId="{6D2C5FFF-015B-4794-9082-6C4C74A1ABEB}" srcOrd="0" destOrd="0" presId="urn:microsoft.com/office/officeart/2005/8/layout/venn2"/>
    <dgm:cxn modelId="{782A5908-2EED-419E-A381-CC392ECA2137}" type="presOf" srcId="{7097D8C3-4399-4887-8F28-14DF5B043E7A}" destId="{ABAAD839-ACAC-453C-BC18-BC0244A05090}" srcOrd="1" destOrd="0" presId="urn:microsoft.com/office/officeart/2005/8/layout/venn2"/>
    <dgm:cxn modelId="{A284809B-96FD-401E-A8C5-CE3C3F19D073}" type="presOf" srcId="{76AE7C1B-47CB-4910-A603-4CBC17BCFB3D}" destId="{002520BB-5069-46E5-B603-675627540DC5}" srcOrd="1" destOrd="0" presId="urn:microsoft.com/office/officeart/2005/8/layout/venn2"/>
    <dgm:cxn modelId="{24E58D2F-EDBD-4A95-BB67-6166C65B3240}" type="presOf" srcId="{76060D67-C08D-4BA4-8EDF-9C47101D0EF4}" destId="{A90BA231-6F75-496E-9BFB-056A6067F9BF}" srcOrd="1" destOrd="0" presId="urn:microsoft.com/office/officeart/2005/8/layout/venn2"/>
    <dgm:cxn modelId="{6D440C72-E9DE-43ED-AC86-8534EFC086BC}" type="presOf" srcId="{B5BF6B99-B78A-47CC-A74D-7632EEEE2F09}" destId="{1193FFAD-09A4-4755-A967-90B222FCFBBE}" srcOrd="1" destOrd="0" presId="urn:microsoft.com/office/officeart/2005/8/layout/venn2"/>
    <dgm:cxn modelId="{C243D116-731E-4359-A4A4-0CC992515A3B}" srcId="{660E09EF-7E75-408D-8AD9-0E6FAD9FAF0F}" destId="{5DBEECDA-204C-4849-B434-0655891B2015}" srcOrd="1" destOrd="0" parTransId="{C9C4669A-F3D8-4878-A109-228265DA73F6}" sibTransId="{E45C848E-3161-4D4D-883E-315E0E270520}"/>
    <dgm:cxn modelId="{09DA13FE-C1C8-499B-BA62-0D337A679DB7}" srcId="{660E09EF-7E75-408D-8AD9-0E6FAD9FAF0F}" destId="{76AE7C1B-47CB-4910-A603-4CBC17BCFB3D}" srcOrd="3" destOrd="0" parTransId="{063C288D-48E1-4BA4-A6F5-B3576D84AB49}" sibTransId="{30D1BA4E-45D6-45CC-9F4F-A7D12F478050}"/>
    <dgm:cxn modelId="{CA950B88-F14B-41F2-8F67-A926EBF1F67A}" type="presOf" srcId="{76AE7C1B-47CB-4910-A603-4CBC17BCFB3D}" destId="{3346F22C-F9F8-4713-AA76-70088BA484BB}" srcOrd="0" destOrd="0" presId="urn:microsoft.com/office/officeart/2005/8/layout/venn2"/>
    <dgm:cxn modelId="{F996DCA4-EC44-461A-9A79-5BAFC38149F2}" type="presParOf" srcId="{AC8E6D0E-2408-4216-BA94-F69C19FFCEBD}" destId="{C8C3AEB1-C018-4D51-BCB9-53EDB55CCEA6}" srcOrd="0" destOrd="0" presId="urn:microsoft.com/office/officeart/2005/8/layout/venn2"/>
    <dgm:cxn modelId="{C6FB85F5-E33D-47D1-89D7-7F9894A0B18F}" type="presParOf" srcId="{C8C3AEB1-C018-4D51-BCB9-53EDB55CCEA6}" destId="{6D2C5FFF-015B-4794-9082-6C4C74A1ABEB}" srcOrd="0" destOrd="0" presId="urn:microsoft.com/office/officeart/2005/8/layout/venn2"/>
    <dgm:cxn modelId="{37FB3088-BCAE-4870-A59A-8EBBC091AA66}" type="presParOf" srcId="{C8C3AEB1-C018-4D51-BCB9-53EDB55CCEA6}" destId="{1193FFAD-09A4-4755-A967-90B222FCFBBE}" srcOrd="1" destOrd="0" presId="urn:microsoft.com/office/officeart/2005/8/layout/venn2"/>
    <dgm:cxn modelId="{ECAAAC68-B7D8-41FC-9A83-462EEFCDC40C}" type="presParOf" srcId="{AC8E6D0E-2408-4216-BA94-F69C19FFCEBD}" destId="{C4465303-5204-40E7-A645-6835BD2AABA0}" srcOrd="1" destOrd="0" presId="urn:microsoft.com/office/officeart/2005/8/layout/venn2"/>
    <dgm:cxn modelId="{F81C688E-0FCC-4EB2-A862-7ED3A1A093F1}" type="presParOf" srcId="{C4465303-5204-40E7-A645-6835BD2AABA0}" destId="{7EFEA647-4F00-4AEA-81DC-EA6DCC437154}" srcOrd="0" destOrd="0" presId="urn:microsoft.com/office/officeart/2005/8/layout/venn2"/>
    <dgm:cxn modelId="{E6273231-FA89-4D06-AC81-7A838882796B}" type="presParOf" srcId="{C4465303-5204-40E7-A645-6835BD2AABA0}" destId="{CF1EFE72-B9D9-40A0-A81F-6D172DDC61F2}" srcOrd="1" destOrd="0" presId="urn:microsoft.com/office/officeart/2005/8/layout/venn2"/>
    <dgm:cxn modelId="{A09E5F71-5BF8-4772-AA07-21898272B636}" type="presParOf" srcId="{AC8E6D0E-2408-4216-BA94-F69C19FFCEBD}" destId="{F44525E5-2E02-408F-A676-2C90AF18F494}" srcOrd="2" destOrd="0" presId="urn:microsoft.com/office/officeart/2005/8/layout/venn2"/>
    <dgm:cxn modelId="{BFAB039F-72B0-4EC3-976B-6392BD145EB1}" type="presParOf" srcId="{F44525E5-2E02-408F-A676-2C90AF18F494}" destId="{8C5BA762-E342-4C62-90A6-32CFCBE4A86E}" srcOrd="0" destOrd="0" presId="urn:microsoft.com/office/officeart/2005/8/layout/venn2"/>
    <dgm:cxn modelId="{17D3E5AA-EB8C-4C0D-BD9A-9A9AB1C37E74}" type="presParOf" srcId="{F44525E5-2E02-408F-A676-2C90AF18F494}" destId="{A90BA231-6F75-496E-9BFB-056A6067F9BF}" srcOrd="1" destOrd="0" presId="urn:microsoft.com/office/officeart/2005/8/layout/venn2"/>
    <dgm:cxn modelId="{D0274E42-11CF-4626-A687-40F194BFD5BA}" type="presParOf" srcId="{AC8E6D0E-2408-4216-BA94-F69C19FFCEBD}" destId="{E9B0BB09-0729-4AD8-8A37-FAD5730D7BDD}" srcOrd="3" destOrd="0" presId="urn:microsoft.com/office/officeart/2005/8/layout/venn2"/>
    <dgm:cxn modelId="{7FDF5277-BF82-4919-A89A-0A9DA3A67310}" type="presParOf" srcId="{E9B0BB09-0729-4AD8-8A37-FAD5730D7BDD}" destId="{3346F22C-F9F8-4713-AA76-70088BA484BB}" srcOrd="0" destOrd="0" presId="urn:microsoft.com/office/officeart/2005/8/layout/venn2"/>
    <dgm:cxn modelId="{A645E19F-C089-4101-9AA0-2FA2EC03AEAD}" type="presParOf" srcId="{E9B0BB09-0729-4AD8-8A37-FAD5730D7BDD}" destId="{002520BB-5069-46E5-B603-675627540DC5}" srcOrd="1" destOrd="0" presId="urn:microsoft.com/office/officeart/2005/8/layout/venn2"/>
    <dgm:cxn modelId="{599C2201-8141-4A1A-AF53-03968D67F008}" type="presParOf" srcId="{AC8E6D0E-2408-4216-BA94-F69C19FFCEBD}" destId="{F73B3A10-8119-42DB-870A-A1931F7A5AD5}" srcOrd="4" destOrd="0" presId="urn:microsoft.com/office/officeart/2005/8/layout/venn2"/>
    <dgm:cxn modelId="{A9F5F5D4-9278-46AB-8241-9F55CC6D8F17}" type="presParOf" srcId="{F73B3A10-8119-42DB-870A-A1931F7A5AD5}" destId="{C11E9BB3-D9B3-4213-8CD1-0D37ED2E3091}" srcOrd="0" destOrd="0" presId="urn:microsoft.com/office/officeart/2005/8/layout/venn2"/>
    <dgm:cxn modelId="{F0ABB73F-EF96-4D12-8D2C-0D29F4D0EAD8}" type="presParOf" srcId="{F73B3A10-8119-42DB-870A-A1931F7A5AD5}" destId="{ABAAD839-ACAC-453C-BC18-BC0244A05090}"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C5FFF-015B-4794-9082-6C4C74A1ABEB}">
      <dsp:nvSpPr>
        <dsp:cNvPr id="0" name=""/>
        <dsp:cNvSpPr/>
      </dsp:nvSpPr>
      <dsp:spPr>
        <a:xfrm>
          <a:off x="228609" y="0"/>
          <a:ext cx="6912551" cy="4665662"/>
        </a:xfrm>
        <a:prstGeom prst="ellipse">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effectLst>
                <a:outerShdw blurRad="38100" dist="38100" dir="2700000" algn="tl">
                  <a:srgbClr val="000000">
                    <a:alpha val="43137"/>
                  </a:srgbClr>
                </a:outerShdw>
              </a:effectLst>
            </a:rPr>
            <a:t>Trust Determination Model </a:t>
          </a:r>
          <a:endParaRPr lang="en-ZA" sz="1600" kern="1200" dirty="0">
            <a:solidFill>
              <a:schemeClr val="bg1"/>
            </a:solidFill>
          </a:endParaRPr>
        </a:p>
      </dsp:txBody>
      <dsp:txXfrm>
        <a:off x="2388781" y="233283"/>
        <a:ext cx="2592206" cy="466566"/>
      </dsp:txXfrm>
    </dsp:sp>
    <dsp:sp modelId="{7EFEA647-4F00-4AEA-81DC-EA6DCC437154}">
      <dsp:nvSpPr>
        <dsp:cNvPr id="0" name=""/>
        <dsp:cNvSpPr/>
      </dsp:nvSpPr>
      <dsp:spPr>
        <a:xfrm>
          <a:off x="1184583" y="699849"/>
          <a:ext cx="5174632" cy="3965812"/>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ZA" sz="1400" b="1" kern="1200" dirty="0" smtClean="0">
              <a:solidFill>
                <a:schemeClr val="bg1"/>
              </a:solidFill>
              <a:effectLst>
                <a:outerShdw blurRad="38100" dist="38100" dir="2700000" algn="tl">
                  <a:srgbClr val="000000">
                    <a:alpha val="43137"/>
                  </a:srgbClr>
                </a:outerShdw>
              </a:effectLst>
            </a:rPr>
            <a:t>Hazard +Outrage theory Sandman (2003)</a:t>
          </a:r>
          <a:endParaRPr lang="en-ZA" sz="1400" kern="1200" dirty="0">
            <a:solidFill>
              <a:schemeClr val="bg1"/>
            </a:solidFill>
          </a:endParaRPr>
        </a:p>
      </dsp:txBody>
      <dsp:txXfrm>
        <a:off x="2656119" y="927883"/>
        <a:ext cx="2231560" cy="456068"/>
      </dsp:txXfrm>
    </dsp:sp>
    <dsp:sp modelId="{8C5BA762-E342-4C62-90A6-32CFCBE4A86E}">
      <dsp:nvSpPr>
        <dsp:cNvPr id="0" name=""/>
        <dsp:cNvSpPr/>
      </dsp:nvSpPr>
      <dsp:spPr>
        <a:xfrm>
          <a:off x="1847382" y="1399698"/>
          <a:ext cx="3849035" cy="3265963"/>
        </a:xfrm>
        <a:prstGeom prst="ellipse">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effectLst>
                <a:outerShdw blurRad="38100" dist="38100" dir="2700000" algn="tl">
                  <a:srgbClr val="000000">
                    <a:alpha val="43137"/>
                  </a:srgbClr>
                </a:outerShdw>
              </a:effectLst>
            </a:rPr>
            <a:t>Negative Dominance Model </a:t>
          </a:r>
          <a:endParaRPr lang="en-ZA" sz="1600" kern="1200" dirty="0">
            <a:solidFill>
              <a:schemeClr val="bg1"/>
            </a:solidFill>
          </a:endParaRPr>
        </a:p>
      </dsp:txBody>
      <dsp:txXfrm>
        <a:off x="2775961" y="1625050"/>
        <a:ext cx="1991876" cy="450702"/>
      </dsp:txXfrm>
    </dsp:sp>
    <dsp:sp modelId="{3346F22C-F9F8-4713-AA76-70088BA484BB}">
      <dsp:nvSpPr>
        <dsp:cNvPr id="0" name=""/>
        <dsp:cNvSpPr/>
      </dsp:nvSpPr>
      <dsp:spPr>
        <a:xfrm>
          <a:off x="2259778" y="2099547"/>
          <a:ext cx="3024242" cy="2566114"/>
        </a:xfrm>
        <a:prstGeom prst="ellipse">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effectLst>
                <a:outerShdw blurRad="38100" dist="38100" dir="2700000" algn="tl">
                  <a:srgbClr val="000000">
                    <a:alpha val="43137"/>
                  </a:srgbClr>
                </a:outerShdw>
              </a:effectLst>
            </a:rPr>
            <a:t>Mental Noise Model </a:t>
          </a:r>
          <a:endParaRPr lang="en-ZA" sz="1600" kern="1200" dirty="0">
            <a:solidFill>
              <a:schemeClr val="bg1"/>
            </a:solidFill>
          </a:endParaRPr>
        </a:p>
      </dsp:txBody>
      <dsp:txXfrm>
        <a:off x="2955354" y="2330498"/>
        <a:ext cx="1633090" cy="461900"/>
      </dsp:txXfrm>
    </dsp:sp>
    <dsp:sp modelId="{C11E9BB3-D9B3-4213-8CD1-0D37ED2E3091}">
      <dsp:nvSpPr>
        <dsp:cNvPr id="0" name=""/>
        <dsp:cNvSpPr/>
      </dsp:nvSpPr>
      <dsp:spPr>
        <a:xfrm>
          <a:off x="2838767" y="2799397"/>
          <a:ext cx="1866264" cy="1866264"/>
        </a:xfrm>
        <a:prstGeom prst="ellipse">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lvl="0" algn="ctr" defTabSz="711200">
            <a:lnSpc>
              <a:spcPct val="90000"/>
            </a:lnSpc>
            <a:spcBef>
              <a:spcPct val="0"/>
            </a:spcBef>
            <a:spcAft>
              <a:spcPct val="35000"/>
            </a:spcAft>
          </a:pPr>
          <a:r>
            <a:rPr lang="en-ZA" sz="1600" b="1" kern="1200" dirty="0" smtClean="0">
              <a:solidFill>
                <a:schemeClr val="bg1"/>
              </a:solidFill>
              <a:effectLst>
                <a:outerShdw blurRad="38100" dist="38100" dir="2700000" algn="tl">
                  <a:srgbClr val="000000">
                    <a:alpha val="43137"/>
                  </a:srgbClr>
                </a:outerShdw>
              </a:effectLst>
            </a:rPr>
            <a:t>Risk Perception Model</a:t>
          </a:r>
          <a:endParaRPr lang="en-ZA" sz="1600" kern="1200" dirty="0">
            <a:solidFill>
              <a:schemeClr val="bg1"/>
            </a:solidFill>
          </a:endParaRPr>
        </a:p>
      </dsp:txBody>
      <dsp:txXfrm>
        <a:off x="3112075" y="3265963"/>
        <a:ext cx="1319648" cy="933132"/>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tabLst/>
              <a:defRPr sz="1800"/>
            </a:lvl6pPr>
            <a:lvl7pPr marL="2290763" indent="-344488">
              <a:tabLst/>
              <a:defRPr sz="1800"/>
            </a:lvl7pPr>
            <a:lvl8pPr marL="2290763" indent="-344488">
              <a:tabLst/>
              <a:defRPr sz="1800"/>
            </a:lvl8pPr>
            <a:lvl9pPr marL="2290763" indent="-344488">
              <a:tabLst/>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1D8BD707-D9CF-40AE-B4C6-C98DA3205C09}" type="datetimeFigureOut">
              <a:rPr lang="en-US" smtClean="0"/>
              <a:pPr/>
              <a:t>5/14/2014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14398" y="2866030"/>
            <a:ext cx="3563938"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spcBef>
                <a:spcPts val="60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Drag picture to placeholder or click icon to add</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dirty="0"/>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ts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Drag picture to placeholder or click icon to add</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marL="2290763" indent="-344488">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marL="2290763" indent="-344488">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1D8BD707-D9CF-40AE-B4C6-C98DA3205C09}" type="datetimeFigureOut">
              <a:rPr lang="en-US" smtClean="0"/>
              <a:pPr/>
              <a:t>5/14/2014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1D8BD707-D9CF-40AE-B4C6-C98DA3205C09}" type="datetimeFigureOut">
              <a:rPr lang="en-US" smtClean="0"/>
              <a:pPr/>
              <a:t>5/14/2014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8.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7.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1D8BD707-D9CF-40AE-B4C6-C98DA3205C09}" type="datetimeFigureOut">
              <a:rPr lang="en-US" smtClean="0"/>
              <a:pPr/>
              <a:t>5/14/2014</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 id="2147483706" r:id="rId17"/>
    <p:sldLayoutId id="2147483707" r:id="rId18"/>
    <p:sldLayoutId id="2147483708" r:id="rId19"/>
    <p:sldLayoutId id="2147483709"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29076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6pPr>
      <a:lvl7pPr marL="2625725" indent="-344488" algn="l" defTabSz="914400" rtl="0" eaLnBrk="1" latinLnBrk="0" hangingPunct="1">
        <a:spcBef>
          <a:spcPct val="20000"/>
        </a:spcBef>
        <a:buSzPct val="90000"/>
        <a:buFontTx/>
        <a:buBlip>
          <a:blip r:embed="rId24"/>
        </a:buBlip>
        <a:defRPr lang="en-US" sz="1800" kern="1200" dirty="0" smtClean="0">
          <a:solidFill>
            <a:schemeClr val="tx1"/>
          </a:solidFill>
          <a:latin typeface="+mn-lt"/>
          <a:ea typeface="+mn-ea"/>
          <a:cs typeface="+mn-cs"/>
        </a:defRPr>
      </a:lvl7pPr>
      <a:lvl8pPr marL="2970213" indent="-344488" algn="l" defTabSz="914400" rtl="0" eaLnBrk="1" latinLnBrk="0" hangingPunct="1">
        <a:spcBef>
          <a:spcPct val="20000"/>
        </a:spcBef>
        <a:buSzPct val="90000"/>
        <a:buFontTx/>
        <a:buBlip>
          <a:blip r:embed="rId22"/>
        </a:buBlip>
        <a:defRPr lang="en-US" sz="1800" kern="1200" dirty="0" smtClean="0">
          <a:solidFill>
            <a:schemeClr val="tx1"/>
          </a:solidFill>
          <a:latin typeface="+mn-lt"/>
          <a:ea typeface="+mn-ea"/>
          <a:cs typeface="+mn-cs"/>
        </a:defRPr>
      </a:lvl8pPr>
      <a:lvl9pPr marL="3313113" indent="-344488" algn="l" defTabSz="914400" rtl="0" eaLnBrk="1" latinLnBrk="0" hangingPunct="1">
        <a:spcBef>
          <a:spcPct val="20000"/>
        </a:spcBef>
        <a:buSzPct val="90000"/>
        <a:buFontTx/>
        <a:buBlip>
          <a:blip r:embed="rId23"/>
        </a:buBlip>
        <a:defRPr lang="en-US" sz="1800" kern="1200" dirty="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8153400" cy="1470025"/>
          </a:xfrm>
        </p:spPr>
        <p:txBody>
          <a:bodyPr>
            <a:noAutofit/>
          </a:bodyPr>
          <a:lstStyle/>
          <a:p>
            <a:pPr algn="ctr"/>
            <a:r>
              <a:rPr lang="en-ZA" sz="4800" b="1" dirty="0" smtClean="0">
                <a:effectLst>
                  <a:outerShdw blurRad="38100" dist="38100" dir="2700000" algn="tl">
                    <a:srgbClr val="000000">
                      <a:alpha val="43137"/>
                    </a:srgbClr>
                  </a:outerShdw>
                </a:effectLst>
              </a:rPr>
              <a:t/>
            </a:r>
            <a:br>
              <a:rPr lang="en-ZA" sz="4800" b="1" dirty="0" smtClean="0">
                <a:effectLst>
                  <a:outerShdw blurRad="38100" dist="38100" dir="2700000" algn="tl">
                    <a:srgbClr val="000000">
                      <a:alpha val="43137"/>
                    </a:srgbClr>
                  </a:outerShdw>
                </a:effectLst>
              </a:rPr>
            </a:br>
            <a:r>
              <a:rPr lang="en-ZA" sz="4800" b="1" dirty="0" smtClean="0">
                <a:effectLst>
                  <a:outerShdw blurRad="38100" dist="38100" dir="2700000" algn="tl">
                    <a:srgbClr val="000000">
                      <a:alpha val="43137"/>
                    </a:srgbClr>
                  </a:outerShdw>
                </a:effectLst>
              </a:rPr>
              <a:t>Crisis Communication </a:t>
            </a:r>
            <a:br>
              <a:rPr lang="en-ZA" sz="4800" b="1" dirty="0" smtClean="0">
                <a:effectLst>
                  <a:outerShdw blurRad="38100" dist="38100" dir="2700000" algn="tl">
                    <a:srgbClr val="000000">
                      <a:alpha val="43137"/>
                    </a:srgbClr>
                  </a:outerShdw>
                </a:effectLst>
              </a:rPr>
            </a:br>
            <a:r>
              <a:rPr lang="en-ZA" sz="4800" b="1" dirty="0" smtClean="0">
                <a:effectLst>
                  <a:outerShdw blurRad="38100" dist="38100" dir="2700000" algn="tl">
                    <a:srgbClr val="000000">
                      <a:alpha val="43137"/>
                    </a:srgbClr>
                  </a:outerShdw>
                </a:effectLst>
              </a:rPr>
              <a:t>in Africa </a:t>
            </a:r>
            <a:endParaRPr lang="en-ZA" sz="48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0" y="4267200"/>
            <a:ext cx="6400800" cy="1295400"/>
          </a:xfrm>
        </p:spPr>
        <p:txBody>
          <a:bodyPr>
            <a:normAutofit/>
          </a:bodyPr>
          <a:lstStyle/>
          <a:p>
            <a:r>
              <a:rPr lang="en-ZA" b="1" dirty="0" smtClean="0"/>
              <a:t>Ibrahim </a:t>
            </a:r>
            <a:r>
              <a:rPr lang="en-ZA" b="1" dirty="0" err="1" smtClean="0"/>
              <a:t>Saleh</a:t>
            </a:r>
            <a:r>
              <a:rPr lang="en-ZA" b="1" dirty="0" smtClean="0"/>
              <a:t>, PhD</a:t>
            </a:r>
          </a:p>
          <a:p>
            <a:r>
              <a:rPr lang="en-ZA" b="1" dirty="0" smtClean="0"/>
              <a:t>Ibrahim.Saleh@uct.ac.za</a:t>
            </a:r>
          </a:p>
          <a:p>
            <a:r>
              <a:rPr lang="en-ZA" b="1" dirty="0" smtClean="0"/>
              <a:t>A130</a:t>
            </a:r>
            <a:endParaRPr lang="en-ZA" b="1" dirty="0"/>
          </a:p>
        </p:txBody>
      </p:sp>
      <p:sp>
        <p:nvSpPr>
          <p:cNvPr id="4" name="Rectangle 3"/>
          <p:cNvSpPr/>
          <p:nvPr/>
        </p:nvSpPr>
        <p:spPr>
          <a:xfrm>
            <a:off x="2133600" y="5380672"/>
            <a:ext cx="6019800" cy="1477328"/>
          </a:xfrm>
          <a:prstGeom prst="rect">
            <a:avLst/>
          </a:prstGeom>
        </p:spPr>
        <p:txBody>
          <a:bodyPr wrap="square">
            <a:spAutoFit/>
          </a:bodyPr>
          <a:lstStyle/>
          <a:p>
            <a:pPr algn="ctr"/>
            <a:endParaRPr lang="en-ZA" dirty="0" smtClean="0"/>
          </a:p>
          <a:p>
            <a:pPr algn="ctr"/>
            <a:r>
              <a:rPr lang="en-ZA" dirty="0" smtClean="0"/>
              <a:t> </a:t>
            </a:r>
            <a:r>
              <a:rPr lang="en-ZA" b="1" dirty="0" smtClean="0"/>
              <a:t>Lecture: Friday 3-5p.m. </a:t>
            </a:r>
          </a:p>
          <a:p>
            <a:pPr algn="ctr"/>
            <a:r>
              <a:rPr lang="en-ZA" b="1" dirty="0" smtClean="0"/>
              <a:t>Venue: A209 </a:t>
            </a:r>
          </a:p>
          <a:p>
            <a:pPr algn="ctr"/>
            <a:r>
              <a:rPr lang="en-ZA" b="1" dirty="0" smtClean="0"/>
              <a:t>Consultation Time: Friday 1-3p.m </a:t>
            </a:r>
          </a:p>
          <a:p>
            <a:pPr algn="ctr"/>
            <a:r>
              <a:rPr lang="en-ZA" b="1" dirty="0" smtClean="0"/>
              <a:t>Virtual Consultation on </a:t>
            </a:r>
            <a:r>
              <a:rPr lang="en-ZA" b="1" dirty="0" err="1" smtClean="0"/>
              <a:t>vula</a:t>
            </a:r>
            <a:r>
              <a:rPr lang="en-ZA" b="1" dirty="0" smtClean="0"/>
              <a:t>: Thursday 12-1 </a:t>
            </a:r>
            <a:endParaRPr lang="en-ZA" dirty="0"/>
          </a:p>
        </p:txBody>
      </p:sp>
      <p:sp>
        <p:nvSpPr>
          <p:cNvPr id="6" name="TextBox 5"/>
          <p:cNvSpPr txBox="1"/>
          <p:nvPr/>
        </p:nvSpPr>
        <p:spPr>
          <a:xfrm>
            <a:off x="2045287" y="1204171"/>
            <a:ext cx="184666" cy="369332"/>
          </a:xfrm>
          <a:prstGeom prst="rect">
            <a:avLst/>
          </a:prstGeom>
          <a:noFill/>
        </p:spPr>
        <p:txBody>
          <a:bodyPr wrap="none" rtlCol="0">
            <a:spAutoFit/>
          </a:bodyPr>
          <a:lstStyle/>
          <a:p>
            <a:endParaRPr lang="en-US" dirty="0"/>
          </a:p>
        </p:txBody>
      </p:sp>
      <p:sp>
        <p:nvSpPr>
          <p:cNvPr id="7" name="TextBox 6"/>
          <p:cNvSpPr txBox="1"/>
          <p:nvPr/>
        </p:nvSpPr>
        <p:spPr>
          <a:xfrm>
            <a:off x="3331839" y="1121693"/>
            <a:ext cx="184666" cy="369332"/>
          </a:xfrm>
          <a:prstGeom prst="rect">
            <a:avLst/>
          </a:prstGeom>
          <a:noFill/>
        </p:spPr>
        <p:txBody>
          <a:bodyPr wrap="none" rtlCol="0">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96000"/>
          </a:xfrm>
        </p:spPr>
        <p:txBody>
          <a:bodyPr>
            <a:normAutofit/>
          </a:bodyPr>
          <a:lstStyle/>
          <a:p>
            <a:r>
              <a:rPr lang="en-ZA" b="1" dirty="0" smtClean="0">
                <a:solidFill>
                  <a:srgbClr val="FF0000"/>
                </a:solidFill>
                <a:effectLst>
                  <a:outerShdw blurRad="38100" dist="38100" dir="2700000" algn="tl">
                    <a:srgbClr val="000000">
                      <a:alpha val="43137"/>
                    </a:srgbClr>
                  </a:outerShdw>
                </a:effectLst>
              </a:rPr>
              <a:t>Risk Perception Model</a:t>
            </a:r>
            <a:r>
              <a:rPr lang="en-ZA" dirty="0" smtClean="0"/>
              <a:t>: public's perception of risk comes from the strength of 15 different factors, each of </a:t>
            </a:r>
            <a:r>
              <a:rPr lang="en-ZA" u="sng" dirty="0" smtClean="0"/>
              <a:t>which can alter perceptions in varying degrees of magnitude</a:t>
            </a:r>
            <a:r>
              <a:rPr lang="en-ZA" dirty="0" smtClean="0"/>
              <a:t> (</a:t>
            </a:r>
            <a:r>
              <a:rPr lang="en-ZA" dirty="0" err="1" smtClean="0"/>
              <a:t>Covello</a:t>
            </a:r>
            <a:r>
              <a:rPr lang="en-ZA" dirty="0" smtClean="0"/>
              <a:t>, et al., 2001, p. 6). </a:t>
            </a:r>
          </a:p>
          <a:p>
            <a:r>
              <a:rPr lang="en-ZA" dirty="0" smtClean="0"/>
              <a:t>These factors determine the public's level of concern and elevate or decrease worries, anger, fear, hostility and outrage; including,  Volunteerism, Controllability, Familiarity, Equity, Benefits, Understanding, Certainty, Dread, Trust, Reversibility, Personal, Ethical, Victim, Human and Catastrophic Potential.</a:t>
            </a:r>
            <a:endParaRPr lang="en-Z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5668963"/>
          </a:xfrm>
        </p:spPr>
        <p:txBody>
          <a:bodyPr>
            <a:normAutofit lnSpcReduction="10000"/>
          </a:bodyPr>
          <a:lstStyle/>
          <a:p>
            <a:r>
              <a:rPr lang="en-ZA" b="1" dirty="0" smtClean="0">
                <a:solidFill>
                  <a:srgbClr val="FF0000"/>
                </a:solidFill>
                <a:effectLst>
                  <a:outerShdw blurRad="38100" dist="38100" dir="2700000" algn="tl">
                    <a:srgbClr val="000000">
                      <a:alpha val="43137"/>
                    </a:srgbClr>
                  </a:outerShdw>
                </a:effectLst>
              </a:rPr>
              <a:t>Mental Noise Model </a:t>
            </a:r>
            <a:r>
              <a:rPr lang="en-ZA" dirty="0" smtClean="0"/>
              <a:t>provides a means for understanding how the public p</a:t>
            </a:r>
            <a:r>
              <a:rPr lang="en-ZA" u="sng" dirty="0" smtClean="0"/>
              <a:t>rocesses information in periods of high stress and anxiety </a:t>
            </a:r>
            <a:r>
              <a:rPr lang="en-ZA" dirty="0" smtClean="0"/>
              <a:t>(</a:t>
            </a:r>
            <a:r>
              <a:rPr lang="en-ZA" dirty="0" err="1" smtClean="0"/>
              <a:t>Covello</a:t>
            </a:r>
            <a:r>
              <a:rPr lang="en-ZA" dirty="0" smtClean="0"/>
              <a:t>, et al., 2001, p. 7). As the perceived threat rises, an individual's consequent ability to process information decreases. The creation of mental noise effectively blocks the individual's ability to hear the message and affects his/her willingness and ability to process it.</a:t>
            </a:r>
          </a:p>
          <a:p>
            <a:r>
              <a:rPr lang="en-ZA" b="1" dirty="0" smtClean="0">
                <a:solidFill>
                  <a:srgbClr val="FF0000"/>
                </a:solidFill>
                <a:effectLst>
                  <a:outerShdw blurRad="38100" dist="38100" dir="2700000" algn="tl">
                    <a:srgbClr val="000000">
                      <a:alpha val="43137"/>
                    </a:srgbClr>
                  </a:outerShdw>
                </a:effectLst>
              </a:rPr>
              <a:t>Negative Dominance Model </a:t>
            </a:r>
            <a:r>
              <a:rPr lang="en-ZA" dirty="0" smtClean="0"/>
              <a:t>addresses how the public processes negative and positive information in high-concern situations (</a:t>
            </a:r>
            <a:r>
              <a:rPr lang="en-ZA" dirty="0" err="1" smtClean="0"/>
              <a:t>Covello</a:t>
            </a:r>
            <a:r>
              <a:rPr lang="en-ZA" dirty="0" smtClean="0"/>
              <a:t>, et al., 2001, p. 7). The model suggests that the </a:t>
            </a:r>
            <a:r>
              <a:rPr lang="en-ZA" u="sng" dirty="0" smtClean="0"/>
              <a:t>relationship between the two messages is asymmetrical; the negative messages receive substantially more weight than the positive ones</a:t>
            </a:r>
            <a:r>
              <a:rPr lang="en-ZA" dirty="0" smtClean="0"/>
              <a:t>. In other words, the public places more value on their losses than on their gains.</a:t>
            </a:r>
            <a:endParaRPr lang="en-Z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r>
              <a:rPr lang="en-ZA" b="1" dirty="0" smtClean="0">
                <a:solidFill>
                  <a:srgbClr val="FF0000"/>
                </a:solidFill>
                <a:effectLst>
                  <a:outerShdw blurRad="38100" dist="38100" dir="2700000" algn="tl">
                    <a:srgbClr val="000000">
                      <a:alpha val="43137"/>
                    </a:srgbClr>
                  </a:outerShdw>
                </a:effectLst>
              </a:rPr>
              <a:t>Trust Determination Model </a:t>
            </a:r>
            <a:r>
              <a:rPr lang="en-ZA" dirty="0" smtClean="0"/>
              <a:t>highlights the importance of establishing trust in all forms of risk and crisis communications (</a:t>
            </a:r>
            <a:r>
              <a:rPr lang="en-ZA" dirty="0" err="1" smtClean="0"/>
              <a:t>Covello</a:t>
            </a:r>
            <a:r>
              <a:rPr lang="en-ZA" dirty="0" smtClean="0"/>
              <a:t>, et al., 2001). Trust comes first in all messages, regardless of purpose or content. Without it, success will be limited. Further, the trust </a:t>
            </a:r>
            <a:r>
              <a:rPr lang="en-ZA" u="sng" dirty="0" smtClean="0"/>
              <a:t>required to fully engage the public in the message is a long-term process. It requires  thoughtful processes </a:t>
            </a:r>
            <a:r>
              <a:rPr lang="en-ZA" dirty="0" smtClean="0"/>
              <a:t>and methods in addition to sound communication skills.</a:t>
            </a:r>
            <a:endParaRPr lang="en-Z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915400" cy="1143000"/>
          </a:xfrm>
        </p:spPr>
        <p:txBody>
          <a:bodyPr>
            <a:noAutofit/>
          </a:bodyPr>
          <a:lstStyle/>
          <a:p>
            <a:r>
              <a:rPr lang="en-ZA" sz="3600" b="1" dirty="0" smtClean="0">
                <a:solidFill>
                  <a:srgbClr val="000000"/>
                </a:solidFill>
                <a:effectLst>
                  <a:outerShdw blurRad="38100" dist="38100" dir="2700000" algn="tl">
                    <a:srgbClr val="000000">
                      <a:alpha val="43137"/>
                    </a:srgbClr>
                  </a:outerShdw>
                </a:effectLst>
              </a:rPr>
              <a:t>Hazard +Outrage theory Sandman (2003)</a:t>
            </a:r>
            <a:endParaRPr lang="en-ZA" sz="3600"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19200"/>
            <a:ext cx="8686800" cy="5486400"/>
          </a:xfrm>
        </p:spPr>
        <p:txBody>
          <a:bodyPr>
            <a:normAutofit fontScale="92500" lnSpcReduction="10000"/>
          </a:bodyPr>
          <a:lstStyle/>
          <a:p>
            <a:r>
              <a:rPr lang="en-ZA" dirty="0" smtClean="0"/>
              <a:t>The success of risk and crisis communications rests on the communicator's </a:t>
            </a:r>
            <a:r>
              <a:rPr lang="en-ZA" u="sng" dirty="0" smtClean="0"/>
              <a:t>clarity of the theory and how to apply it to the situation at hand. Hazard is the actual event addressed by the communication. It can be a potential future event that the message is attempting to prepare a receiver </a:t>
            </a:r>
            <a:r>
              <a:rPr lang="en-ZA" dirty="0" smtClean="0"/>
              <a:t>for, or an actual event that is occurring or is about to occur. </a:t>
            </a:r>
          </a:p>
          <a:p>
            <a:r>
              <a:rPr lang="en-ZA" b="1" dirty="0" smtClean="0">
                <a:solidFill>
                  <a:srgbClr val="FF0000"/>
                </a:solidFill>
                <a:effectLst>
                  <a:outerShdw blurRad="38100" dist="38100" dir="2700000" algn="tl">
                    <a:srgbClr val="000000">
                      <a:alpha val="43137"/>
                    </a:srgbClr>
                  </a:outerShdw>
                </a:effectLst>
              </a:rPr>
              <a:t>Hazards or hazardous events</a:t>
            </a:r>
            <a:r>
              <a:rPr lang="en-ZA" dirty="0" smtClean="0"/>
              <a:t> fall anywhere along the continuum from negligible to catastrophic. Getting the message receiver (usually the public or some stakeholder group) to understand the seriousness of the event is a significant determining factor of the success of the message and the action the message receiver takes as a result of hearing it.</a:t>
            </a:r>
          </a:p>
          <a:p>
            <a:r>
              <a:rPr lang="en-ZA" b="1" dirty="0" smtClean="0">
                <a:solidFill>
                  <a:srgbClr val="FF0000"/>
                </a:solidFill>
                <a:effectLst>
                  <a:outerShdw blurRad="38100" dist="38100" dir="2700000" algn="tl">
                    <a:srgbClr val="000000">
                      <a:alpha val="43137"/>
                    </a:srgbClr>
                  </a:outerShdw>
                </a:effectLst>
              </a:rPr>
              <a:t>Outrage</a:t>
            </a:r>
            <a:r>
              <a:rPr lang="en-ZA" dirty="0" smtClean="0"/>
              <a:t> refers to the emotions and behaviours of message receivers given their perceptions of the hazard level presented to them. Like hazards, the level of outrage exists on a continuum from high to low</a:t>
            </a:r>
            <a:endParaRPr lang="en-Z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7772400" cy="1470025"/>
          </a:xfrm>
        </p:spPr>
        <p:txBody>
          <a:bodyPr>
            <a:noAutofit/>
          </a:bodyPr>
          <a:lstStyle/>
          <a:p>
            <a:r>
              <a:rPr lang="en-ZA" sz="4800" b="1" dirty="0" smtClean="0">
                <a:effectLst>
                  <a:outerShdw blurRad="38100" dist="38100" dir="2700000" algn="tl">
                    <a:srgbClr val="000000">
                      <a:alpha val="43137"/>
                    </a:srgbClr>
                  </a:outerShdw>
                </a:effectLst>
              </a:rPr>
              <a:t/>
            </a:r>
            <a:br>
              <a:rPr lang="en-ZA" sz="4800" b="1" dirty="0" smtClean="0">
                <a:effectLst>
                  <a:outerShdw blurRad="38100" dist="38100" dir="2700000" algn="tl">
                    <a:srgbClr val="000000">
                      <a:alpha val="43137"/>
                    </a:srgbClr>
                  </a:outerShdw>
                </a:effectLst>
              </a:rPr>
            </a:br>
            <a:r>
              <a:rPr lang="en-ZA" sz="4800" b="1" dirty="0">
                <a:effectLst>
                  <a:outerShdw blurRad="38100" dist="38100" dir="2700000" algn="tl">
                    <a:srgbClr val="000000">
                      <a:alpha val="43137"/>
                    </a:srgbClr>
                  </a:outerShdw>
                </a:effectLst>
              </a:rPr>
              <a:t/>
            </a:r>
            <a:br>
              <a:rPr lang="en-ZA" sz="4800" b="1" dirty="0">
                <a:effectLst>
                  <a:outerShdw blurRad="38100" dist="38100" dir="2700000" algn="tl">
                    <a:srgbClr val="000000">
                      <a:alpha val="43137"/>
                    </a:srgbClr>
                  </a:outerShdw>
                </a:effectLst>
              </a:rPr>
            </a:br>
            <a:r>
              <a:rPr lang="en-ZA" sz="4800" b="1" dirty="0" smtClean="0">
                <a:effectLst>
                  <a:outerShdw blurRad="38100" dist="38100" dir="2700000" algn="tl">
                    <a:srgbClr val="000000">
                      <a:alpha val="43137"/>
                    </a:srgbClr>
                  </a:outerShdw>
                </a:effectLst>
              </a:rPr>
              <a:t>Crisis </a:t>
            </a:r>
            <a:r>
              <a:rPr lang="en-ZA" sz="4800" b="1" dirty="0" smtClean="0">
                <a:effectLst>
                  <a:outerShdw blurRad="38100" dist="38100" dir="2700000" algn="tl">
                    <a:srgbClr val="000000">
                      <a:alpha val="43137"/>
                    </a:srgbClr>
                  </a:outerShdw>
                </a:effectLst>
              </a:rPr>
              <a:t>Communication in  </a:t>
            </a:r>
            <a:r>
              <a:rPr lang="en-ZA" sz="4800" b="1" dirty="0" smtClean="0">
                <a:effectLst>
                  <a:outerShdw blurRad="38100" dist="38100" dir="2700000" algn="tl">
                    <a:srgbClr val="000000">
                      <a:alpha val="43137"/>
                    </a:srgbClr>
                  </a:outerShdw>
                </a:effectLst>
              </a:rPr>
              <a:t>Africa </a:t>
            </a:r>
            <a:endParaRPr lang="en-ZA" sz="4800" b="1"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143000" y="2514600"/>
            <a:ext cx="6400800" cy="1752600"/>
          </a:xfrm>
        </p:spPr>
        <p:txBody>
          <a:bodyPr/>
          <a:lstStyle/>
          <a:p>
            <a:r>
              <a:rPr lang="en-ZA" b="1" dirty="0" smtClean="0"/>
              <a:t>	Ibrahim Saleh, PhD</a:t>
            </a:r>
          </a:p>
          <a:p>
            <a:r>
              <a:rPr lang="en-ZA" b="1" dirty="0" smtClean="0"/>
              <a:t>	Ibrahim.Saleh@uct.ac.za</a:t>
            </a:r>
          </a:p>
          <a:p>
            <a:r>
              <a:rPr lang="en-ZA" b="1" dirty="0" smtClean="0"/>
              <a:t>	A130</a:t>
            </a:r>
            <a:endParaRPr lang="en-ZA" b="1" dirty="0"/>
          </a:p>
        </p:txBody>
      </p:sp>
      <p:sp>
        <p:nvSpPr>
          <p:cNvPr id="4" name="Rectangle 3"/>
          <p:cNvSpPr/>
          <p:nvPr/>
        </p:nvSpPr>
        <p:spPr>
          <a:xfrm>
            <a:off x="1828800" y="4724400"/>
            <a:ext cx="6019800" cy="1477328"/>
          </a:xfrm>
          <a:prstGeom prst="rect">
            <a:avLst/>
          </a:prstGeom>
        </p:spPr>
        <p:txBody>
          <a:bodyPr wrap="square">
            <a:spAutoFit/>
          </a:bodyPr>
          <a:lstStyle/>
          <a:p>
            <a:pPr algn="ctr"/>
            <a:endParaRPr lang="en-ZA" dirty="0" smtClean="0"/>
          </a:p>
          <a:p>
            <a:pPr algn="ctr"/>
            <a:r>
              <a:rPr lang="en-ZA" dirty="0" smtClean="0"/>
              <a:t> </a:t>
            </a:r>
            <a:r>
              <a:rPr lang="en-ZA" b="1" dirty="0" smtClean="0"/>
              <a:t>Lecture: Friday 3-5p.m. </a:t>
            </a:r>
          </a:p>
          <a:p>
            <a:pPr algn="ctr"/>
            <a:r>
              <a:rPr lang="en-ZA" b="1" dirty="0" smtClean="0"/>
              <a:t>Venue: A209 </a:t>
            </a:r>
          </a:p>
          <a:p>
            <a:pPr algn="ctr"/>
            <a:r>
              <a:rPr lang="en-ZA" b="1" dirty="0" smtClean="0"/>
              <a:t>Consultation Time: Friday 1-3p.m </a:t>
            </a:r>
          </a:p>
          <a:p>
            <a:pPr algn="ctr"/>
            <a:r>
              <a:rPr lang="en-ZA" b="1" dirty="0" smtClean="0"/>
              <a:t>Virtual Consultation on </a:t>
            </a:r>
            <a:r>
              <a:rPr lang="en-ZA" b="1" dirty="0" err="1" smtClean="0"/>
              <a:t>vula</a:t>
            </a:r>
            <a:r>
              <a:rPr lang="en-ZA" b="1" dirty="0" smtClean="0"/>
              <a:t>: Thursday 12-1 </a:t>
            </a:r>
            <a:endParaRPr lang="en-Z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ZA" b="1" dirty="0" smtClean="0">
                <a:solidFill>
                  <a:srgbClr val="000000"/>
                </a:solidFill>
                <a:effectLst>
                  <a:outerShdw blurRad="38100" dist="38100" dir="2700000" algn="tl">
                    <a:srgbClr val="000000">
                      <a:alpha val="43137"/>
                    </a:srgbClr>
                  </a:outerShdw>
                </a:effectLst>
              </a:rPr>
              <a:t>Statement of the Problem</a:t>
            </a:r>
            <a:endParaRPr lang="en-ZA"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19200"/>
            <a:ext cx="8686800" cy="4906963"/>
          </a:xfrm>
        </p:spPr>
        <p:txBody>
          <a:bodyPr>
            <a:normAutofit/>
          </a:bodyPr>
          <a:lstStyle/>
          <a:p>
            <a:r>
              <a:rPr lang="en-ZA" dirty="0" smtClean="0"/>
              <a:t>The mantra of 'local solutions to local problems' locates the causes of crises firmly within those societies in crisis, which justifies international disengagement, and the denial of international responsibility for the genesis and prolongation of humanitarian crises in Africa.</a:t>
            </a:r>
          </a:p>
          <a:p>
            <a:r>
              <a:rPr lang="en-ZA" dirty="0" smtClean="0"/>
              <a:t>Assigning solutions to the poor, the marginalised and victimised through enhanced 'participation' and local financing of services sustains a myth that development is occurring, when in fact levels of distress are rising (Bradbury, 1998).</a:t>
            </a:r>
            <a:endParaRPr lang="en-Z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000000"/>
                </a:solidFill>
                <a:effectLst>
                  <a:outerShdw blurRad="38100" dist="38100" dir="2700000" algn="tl">
                    <a:srgbClr val="000000">
                      <a:alpha val="43137"/>
                    </a:srgbClr>
                  </a:outerShdw>
                </a:effectLst>
              </a:rPr>
              <a:t>Normalizing Crisis</a:t>
            </a:r>
            <a:endParaRPr lang="en-ZA"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219200"/>
            <a:ext cx="8458200" cy="4906963"/>
          </a:xfrm>
        </p:spPr>
        <p:txBody>
          <a:bodyPr>
            <a:normAutofit/>
          </a:bodyPr>
          <a:lstStyle/>
          <a:p>
            <a:r>
              <a:rPr lang="en-ZA" dirty="0" smtClean="0"/>
              <a:t>When chronic instability and humanitarian crises are redefined as opportunities for development, the central  assumption is that these crises are temporary phenomena. </a:t>
            </a:r>
          </a:p>
          <a:p>
            <a:r>
              <a:rPr lang="en-ZA" dirty="0" smtClean="0"/>
              <a:t>Accordingly, a process of 'normalisation' is characterised, by a creeping acceptance of higher levels of vulnerability, malnutrition and morbidity.</a:t>
            </a:r>
            <a:endParaRPr lang="en-Z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ZA" b="1" dirty="0" smtClean="0">
                <a:solidFill>
                  <a:srgbClr val="000000"/>
                </a:solidFill>
                <a:effectLst>
                  <a:outerShdw blurRad="38100" dist="38100" dir="2700000" algn="tl">
                    <a:srgbClr val="000000">
                      <a:alpha val="43137"/>
                    </a:srgbClr>
                  </a:outerShdw>
                </a:effectLst>
              </a:rPr>
              <a:t>Uncertainty </a:t>
            </a:r>
            <a:endParaRPr lang="en-ZA"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066800"/>
            <a:ext cx="8229600" cy="5334000"/>
          </a:xfrm>
        </p:spPr>
        <p:txBody>
          <a:bodyPr>
            <a:normAutofit fontScale="92500" lnSpcReduction="10000"/>
          </a:bodyPr>
          <a:lstStyle/>
          <a:p>
            <a:r>
              <a:rPr lang="en-ZA" dirty="0" smtClean="0"/>
              <a:t>Presuming a model that posits an early return to stability either fails to understand or ignores the nature of these emergencies. </a:t>
            </a:r>
          </a:p>
          <a:p>
            <a:r>
              <a:rPr lang="en-ZA" dirty="0" smtClean="0"/>
              <a:t>As David Keen (1994) and others have pointed out that ignoring  large-scale population crises will only serve the military, political and economic functions. </a:t>
            </a:r>
          </a:p>
          <a:p>
            <a:r>
              <a:rPr lang="en-ZA" dirty="0" smtClean="0"/>
              <a:t>For many developing societies; including Africa, responses to crises are selective, and sometimes marginalize the core problems through mediatising certain 'acceptable' rates of malnutrition, hardships, which suggests there has been an accommodation with these crises. </a:t>
            </a:r>
          </a:p>
          <a:p>
            <a:r>
              <a:rPr lang="en-ZA" dirty="0" smtClean="0"/>
              <a:t>Explicit criteria or standards for defining when an emergency is an emergency are missing. Mandates are slipping or not being adhered to.</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ZA" dirty="0" smtClean="0"/>
              <a:t>Behind the rhetoric of sustainability lies the problem of sustaining the financing of large-scale humanitarian relief operations. </a:t>
            </a:r>
          </a:p>
          <a:p>
            <a:r>
              <a:rPr lang="en-ZA" dirty="0" smtClean="0"/>
              <a:t>In Rwanda UNICEF’s expenditure has declined from US$100 million between 1994–7, to $36 million for the three years 1998–2000 (</a:t>
            </a:r>
            <a:r>
              <a:rPr lang="en-ZA" dirty="0" err="1" smtClean="0"/>
              <a:t>Macrae</a:t>
            </a:r>
            <a:r>
              <a:rPr lang="en-ZA" dirty="0" smtClean="0"/>
              <a:t> and Bradbury, 1998).</a:t>
            </a:r>
          </a:p>
          <a:p>
            <a:r>
              <a:rPr lang="en-ZA" dirty="0" smtClean="0"/>
              <a:t>This internalisation of the costs of war reflects a broader view of contemporary wars in Africa that they are internal wars, and that their causes and solutions lie within. </a:t>
            </a:r>
            <a:endParaRPr lang="en-Z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smtClean="0">
                <a:solidFill>
                  <a:srgbClr val="000000"/>
                </a:solidFill>
                <a:effectLst>
                  <a:outerShdw blurRad="38100" dist="38100" dir="2700000" algn="tl">
                    <a:srgbClr val="000000">
                      <a:alpha val="43137"/>
                    </a:srgbClr>
                  </a:outerShdw>
                </a:effectLst>
              </a:rPr>
              <a:t>The Academic Calendar of the Course: </a:t>
            </a:r>
            <a:endParaRPr lang="en-ZA"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600200"/>
            <a:ext cx="8763000" cy="4525963"/>
          </a:xfrm>
        </p:spPr>
        <p:txBody>
          <a:bodyPr>
            <a:normAutofit/>
          </a:bodyPr>
          <a:lstStyle/>
          <a:p>
            <a:pPr>
              <a:buNone/>
            </a:pPr>
            <a:r>
              <a:rPr lang="en-ZA" dirty="0" smtClean="0"/>
              <a:t>1: Crisis Communication in Africa: Parameters, Actors and Challenges (Weeks 1 &amp; 2) .</a:t>
            </a:r>
          </a:p>
          <a:p>
            <a:pPr>
              <a:buNone/>
            </a:pPr>
            <a:r>
              <a:rPr lang="en-ZA" dirty="0" smtClean="0"/>
              <a:t>2. Theoretical Framework of Crisis Communication (Weeks 3 &amp; 4) </a:t>
            </a:r>
          </a:p>
          <a:p>
            <a:pPr>
              <a:buNone/>
            </a:pPr>
            <a:r>
              <a:rPr lang="en-ZA" dirty="0" smtClean="0"/>
              <a:t>3. Media, Communication and Crisis Communication (Weeks 5, 6, 7, 8 &amp; 9) </a:t>
            </a:r>
          </a:p>
          <a:p>
            <a:pPr>
              <a:buNone/>
            </a:pPr>
            <a:r>
              <a:rPr lang="en-ZA" dirty="0" smtClean="0"/>
              <a:t>4. Applications, Issues and Crisis Communication (Week 10, 11 &amp; 12) </a:t>
            </a:r>
            <a:endParaRPr lang="en-Z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smtClean="0">
                <a:solidFill>
                  <a:srgbClr val="000000"/>
                </a:solidFill>
                <a:effectLst>
                  <a:outerShdw blurRad="38100" dist="38100" dir="2700000" algn="tl">
                    <a:srgbClr val="000000">
                      <a:alpha val="43137"/>
                    </a:srgbClr>
                  </a:outerShdw>
                </a:effectLst>
              </a:rPr>
              <a:t>Position Paper (e.g) </a:t>
            </a:r>
            <a:br>
              <a:rPr lang="en-ZA" b="1" dirty="0" smtClean="0">
                <a:solidFill>
                  <a:srgbClr val="000000"/>
                </a:solidFill>
                <a:effectLst>
                  <a:outerShdw blurRad="38100" dist="38100" dir="2700000" algn="tl">
                    <a:srgbClr val="000000">
                      <a:alpha val="43137"/>
                    </a:srgbClr>
                  </a:outerShdw>
                </a:effectLst>
              </a:rPr>
            </a:br>
            <a:endParaRPr lang="en-ZA"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 y="1600200"/>
            <a:ext cx="8686800" cy="5105400"/>
          </a:xfrm>
        </p:spPr>
        <p:txBody>
          <a:bodyPr>
            <a:normAutofit lnSpcReduction="10000"/>
          </a:bodyPr>
          <a:lstStyle/>
          <a:p>
            <a:r>
              <a:rPr lang="en-ZA" dirty="0" smtClean="0"/>
              <a:t>From the </a:t>
            </a:r>
            <a:r>
              <a:rPr lang="en-ZA" dirty="0" err="1" smtClean="0"/>
              <a:t>Marikana</a:t>
            </a:r>
            <a:r>
              <a:rPr lang="en-ZA" dirty="0" smtClean="0"/>
              <a:t> massacre to the military disaster in the Central African Republic, the South African government is often criticized for the lack of crisis communication strategies. </a:t>
            </a:r>
            <a:r>
              <a:rPr lang="en-ZA" u="sng" dirty="0" smtClean="0"/>
              <a:t>How do you position yourself with regards to the media performance of the SA government under absolute pressure to break its silence? </a:t>
            </a:r>
          </a:p>
          <a:p>
            <a:r>
              <a:rPr lang="en-ZA" dirty="0" smtClean="0">
                <a:solidFill>
                  <a:srgbClr val="FF0000"/>
                </a:solidFill>
              </a:rPr>
              <a:t>Select one case and assess the information access and how this availability inspires confidence from the citizenry</a:t>
            </a:r>
            <a:r>
              <a:rPr lang="en-ZA" dirty="0" smtClean="0"/>
              <a:t>. </a:t>
            </a:r>
          </a:p>
          <a:p>
            <a:r>
              <a:rPr lang="en-ZA" dirty="0" smtClean="0"/>
              <a:t>The purpose of a position paper is to generate support on an issue, by describing a position on an issue and the rationale for that position. Please remember that your position paper is based on facts that provide a solid foundation for your argument. </a:t>
            </a:r>
            <a:endParaRPr lang="en-Z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smtClean="0">
                <a:solidFill>
                  <a:srgbClr val="000000"/>
                </a:solidFill>
                <a:effectLst>
                  <a:outerShdw blurRad="38100" dist="38100" dir="2700000" algn="tl">
                    <a:srgbClr val="000000">
                      <a:alpha val="43137"/>
                    </a:srgbClr>
                  </a:outerShdw>
                </a:effectLst>
              </a:rPr>
              <a:t>Crisis Communication</a:t>
            </a:r>
            <a:endParaRPr lang="en-ZA"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85000" lnSpcReduction="10000"/>
          </a:bodyPr>
          <a:lstStyle/>
          <a:p>
            <a:pPr algn="ctr">
              <a:buNone/>
            </a:pPr>
            <a:r>
              <a:rPr lang="en-ZA" dirty="0" smtClean="0"/>
              <a:t>		</a:t>
            </a:r>
            <a:r>
              <a:rPr lang="en-ZA" sz="4800" dirty="0" smtClean="0"/>
              <a:t>"When written in Chinese the word crisis is 	composed of  two characters. One represents danger and the other 		represents opportunity. " </a:t>
            </a:r>
          </a:p>
          <a:p>
            <a:pPr>
              <a:buNone/>
            </a:pPr>
            <a:r>
              <a:rPr lang="en-ZA" dirty="0" smtClean="0"/>
              <a:t>		 John F. Kennedy, in an April 1959 Speech</a:t>
            </a:r>
            <a:endParaRPr lang="en-Z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dirty="0" smtClean="0"/>
              <a:t>According to </a:t>
            </a:r>
            <a:r>
              <a:rPr lang="en-ZA" dirty="0" err="1" smtClean="0"/>
              <a:t>Feam</a:t>
            </a:r>
            <a:r>
              <a:rPr lang="en-ZA" dirty="0" smtClean="0"/>
              <a:t>-Banks (2007), </a:t>
            </a:r>
            <a:r>
              <a:rPr lang="en-ZA" b="1" dirty="0" smtClean="0">
                <a:solidFill>
                  <a:srgbClr val="FF0000"/>
                </a:solidFill>
                <a:effectLst>
                  <a:outerShdw blurRad="38100" dist="38100" dir="2700000" algn="tl">
                    <a:srgbClr val="000000">
                      <a:alpha val="43137"/>
                    </a:srgbClr>
                  </a:outerShdw>
                </a:effectLst>
              </a:rPr>
              <a:t>crisis communication </a:t>
            </a:r>
            <a:r>
              <a:rPr lang="en-ZA" dirty="0" smtClean="0"/>
              <a:t>"is concerned with transferring of information to significant persons (publics) to either help avoid or prevent a crisis (or negative occurrence), recover from a crisis, and maintain or enhance reputation" (p. 2).</a:t>
            </a:r>
            <a:endParaRPr lang="en-Z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ZA" b="1" dirty="0" smtClean="0">
                <a:solidFill>
                  <a:srgbClr val="FF0000"/>
                </a:solidFill>
                <a:effectLst>
                  <a:outerShdw blurRad="38100" dist="38100" dir="2700000" algn="tl">
                    <a:srgbClr val="000000">
                      <a:alpha val="43137"/>
                    </a:srgbClr>
                  </a:outerShdw>
                </a:effectLst>
              </a:rPr>
              <a:t>Risk</a:t>
            </a:r>
            <a:r>
              <a:rPr lang="en-ZA" dirty="0" smtClean="0"/>
              <a:t> is defined as the probability of undesired effects (or health outcomes) arising from exposure to a hazard received:</a:t>
            </a:r>
          </a:p>
          <a:p>
            <a:pPr>
              <a:buNone/>
            </a:pPr>
            <a:r>
              <a:rPr lang="en-ZA" b="1" dirty="0" smtClean="0">
                <a:solidFill>
                  <a:srgbClr val="FF0000"/>
                </a:solidFill>
                <a:effectLst>
                  <a:outerShdw blurRad="38100" dist="38100" dir="2700000" algn="tl">
                    <a:srgbClr val="000000">
                      <a:alpha val="43137"/>
                    </a:srgbClr>
                  </a:outerShdw>
                </a:effectLst>
              </a:rPr>
              <a:t>Risk = Probability x Consequences.</a:t>
            </a:r>
          </a:p>
          <a:p>
            <a:r>
              <a:rPr lang="en-ZA" dirty="0" err="1" smtClean="0"/>
              <a:t>Manuele</a:t>
            </a:r>
            <a:r>
              <a:rPr lang="en-ZA" dirty="0" smtClean="0"/>
              <a:t> (2003) defines risk as "the potential for realization of unwanted, </a:t>
            </a:r>
            <a:r>
              <a:rPr lang="en-ZA" dirty="0" err="1" smtClean="0"/>
              <a:t>negafive</a:t>
            </a:r>
            <a:r>
              <a:rPr lang="en-ZA" dirty="0" smtClean="0"/>
              <a:t> consequences of an event" (p. 59).</a:t>
            </a:r>
            <a:endParaRPr lang="en-Z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ZA" b="1" dirty="0" smtClean="0">
                <a:solidFill>
                  <a:srgbClr val="FF0000"/>
                </a:solidFill>
                <a:effectLst>
                  <a:outerShdw blurRad="38100" dist="38100" dir="2700000" algn="tl">
                    <a:srgbClr val="000000">
                      <a:alpha val="43137"/>
                    </a:srgbClr>
                  </a:outerShdw>
                </a:effectLst>
              </a:rPr>
              <a:t>The U.S. Department of Health and Human Services (2002),</a:t>
            </a:r>
            <a:r>
              <a:rPr lang="en-ZA" dirty="0" smtClean="0"/>
              <a:t>Risk communication is an interactive process of exchange of information and opinion among individuals, groups and institutions (p. 4).</a:t>
            </a:r>
          </a:p>
          <a:p>
            <a:r>
              <a:rPr lang="en-ZA" b="1" dirty="0" smtClean="0">
                <a:solidFill>
                  <a:srgbClr val="FF0000"/>
                </a:solidFill>
              </a:rPr>
              <a:t>According to National Research Council (1989), </a:t>
            </a:r>
            <a:r>
              <a:rPr lang="en-ZA" dirty="0" smtClean="0"/>
              <a:t>risk communication, "which often involves multiple messages about the nature or risk or expressing concerns, opinions or reactions to risk messages, or to legal and institutional arrangement for risk management "(p. 322)</a:t>
            </a:r>
            <a:endParaRPr lang="en-Z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u="sng" dirty="0" smtClean="0">
                <a:solidFill>
                  <a:srgbClr val="000000"/>
                </a:solidFill>
                <a:effectLst>
                  <a:outerShdw blurRad="38100" dist="38100" dir="2700000" algn="tl">
                    <a:srgbClr val="000000">
                      <a:alpha val="43137"/>
                    </a:srgbClr>
                  </a:outerShdw>
                </a:effectLst>
              </a:rPr>
              <a:t>Crisis Communication:</a:t>
            </a:r>
            <a:br>
              <a:rPr lang="en-ZA" b="1" u="sng" dirty="0" smtClean="0">
                <a:solidFill>
                  <a:srgbClr val="000000"/>
                </a:solidFill>
                <a:effectLst>
                  <a:outerShdw blurRad="38100" dist="38100" dir="2700000" algn="tl">
                    <a:srgbClr val="000000">
                      <a:alpha val="43137"/>
                    </a:srgbClr>
                  </a:outerShdw>
                </a:effectLst>
              </a:rPr>
            </a:br>
            <a:r>
              <a:rPr lang="en-ZA" b="1" dirty="0" smtClean="0">
                <a:solidFill>
                  <a:srgbClr val="000000"/>
                </a:solidFill>
                <a:effectLst>
                  <a:outerShdw blurRad="38100" dist="38100" dir="2700000" algn="tl">
                    <a:srgbClr val="000000">
                      <a:alpha val="43137"/>
                    </a:srgbClr>
                  </a:outerShdw>
                </a:effectLst>
              </a:rPr>
              <a:t>Prepare Vs. React</a:t>
            </a:r>
            <a:endParaRPr lang="en-ZA" b="1" dirty="0">
              <a:solidFill>
                <a:srgbClr val="0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524000"/>
            <a:ext cx="8229600" cy="5105400"/>
          </a:xfrm>
        </p:spPr>
        <p:txBody>
          <a:bodyPr>
            <a:normAutofit/>
          </a:bodyPr>
          <a:lstStyle/>
          <a:p>
            <a:r>
              <a:rPr lang="en-ZA" dirty="0" smtClean="0"/>
              <a:t>On the fly, is being in a reactive mode and probably not able to gain control of what’s going on, which makes you more vulnerable to making mistakes, by saying the wrong thing, and block the way you want to think about. </a:t>
            </a:r>
          </a:p>
          <a:p>
            <a:r>
              <a:rPr lang="en-ZA" dirty="0" smtClean="0"/>
              <a:t>In contrast, the planned approach limits the number of decisions you must make in crisis mode and gives you the tools you need to get right on top of things to maintain control. </a:t>
            </a:r>
          </a:p>
          <a:p>
            <a:r>
              <a:rPr lang="en-ZA" dirty="0" smtClean="0"/>
              <a:t>But the longer it takes to respond to crisis, the greater the likelihood that your organization will suffer some kind of damage to its reputation, credibility, and/or value.</a:t>
            </a:r>
            <a:endParaRPr lang="en-Z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3200" b="1" dirty="0" smtClean="0">
                <a:solidFill>
                  <a:srgbClr val="000000"/>
                </a:solidFill>
                <a:effectLst>
                  <a:outerShdw blurRad="38100" dist="38100" dir="2700000" algn="tl">
                    <a:srgbClr val="000000">
                      <a:alpha val="43137"/>
                    </a:srgbClr>
                  </a:outerShdw>
                </a:effectLst>
              </a:rPr>
              <a:t>Theoretical Foundations (</a:t>
            </a:r>
            <a:r>
              <a:rPr lang="en-ZA" sz="3200" b="1" dirty="0" err="1" smtClean="0">
                <a:solidFill>
                  <a:srgbClr val="000000"/>
                </a:solidFill>
                <a:effectLst>
                  <a:outerShdw blurRad="38100" dist="38100" dir="2700000" algn="tl">
                    <a:srgbClr val="000000">
                      <a:alpha val="43137"/>
                    </a:srgbClr>
                  </a:outerShdw>
                </a:effectLst>
              </a:rPr>
              <a:t>Covello</a:t>
            </a:r>
            <a:r>
              <a:rPr lang="en-ZA" sz="3200" b="1" dirty="0" smtClean="0">
                <a:solidFill>
                  <a:srgbClr val="000000"/>
                </a:solidFill>
                <a:effectLst>
                  <a:outerShdw blurRad="38100" dist="38100" dir="2700000" algn="tl">
                    <a:srgbClr val="000000">
                      <a:alpha val="43137"/>
                    </a:srgbClr>
                  </a:outerShdw>
                </a:effectLst>
              </a:rPr>
              <a:t>, et al. , 2001)</a:t>
            </a:r>
            <a:endParaRPr lang="en-ZA" sz="3200" dirty="0">
              <a:solidFill>
                <a:srgbClr val="00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43098083"/>
              </p:ext>
            </p:extLst>
          </p:nvPr>
        </p:nvGraphicFramePr>
        <p:xfrm>
          <a:off x="914400" y="1735138"/>
          <a:ext cx="7543800" cy="46656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5" Type="http://schemas.openxmlformats.org/officeDocument/2006/relationships/image" Target="../media/image5.jpeg"/><Relationship Id="rId4" Type="http://schemas.openxmlformats.org/officeDocument/2006/relationships/image" Target="../media/image4.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明朝"/>
        <a:font script="Hans" typeface="宋体"/>
        <a:font script="Hant" typeface="新細明體"/>
      </a:majorFont>
      <a:minorFont>
        <a:latin typeface="Goudy Old Style"/>
        <a:ea typeface=""/>
        <a:cs typeface=""/>
        <a:font script="Jpan" typeface="ＭＳ 明朝"/>
        <a:font script="Hans" typeface="宋体"/>
        <a:font script="Hant" typeface="新細明體"/>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254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250</TotalTime>
  <Words>1393</Words>
  <Application>Microsoft Office PowerPoint</Application>
  <PresentationFormat>On-screen Show (4:3)</PresentationFormat>
  <Paragraphs>69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Inkwell</vt:lpstr>
      <vt:lpstr> Crisis Communication  in Africa </vt:lpstr>
      <vt:lpstr>The Academic Calendar of the Course: </vt:lpstr>
      <vt:lpstr>Position Paper (e.g)  </vt:lpstr>
      <vt:lpstr>Crisis Communication</vt:lpstr>
      <vt:lpstr>PowerPoint Presentation</vt:lpstr>
      <vt:lpstr>PowerPoint Presentation</vt:lpstr>
      <vt:lpstr>PowerPoint Presentation</vt:lpstr>
      <vt:lpstr>Crisis Communication: Prepare Vs. React</vt:lpstr>
      <vt:lpstr>Theoretical Foundations (Covello, et al. , 2001)</vt:lpstr>
      <vt:lpstr>PowerPoint Presentation</vt:lpstr>
      <vt:lpstr>PowerPoint Presentation</vt:lpstr>
      <vt:lpstr>PowerPoint Presentation</vt:lpstr>
      <vt:lpstr>Hazard +Outrage theory Sandman (2003)</vt:lpstr>
      <vt:lpstr>  Crisis Communication in  Africa </vt:lpstr>
      <vt:lpstr>Statement of the Problem</vt:lpstr>
      <vt:lpstr>Normalizing Crisis</vt:lpstr>
      <vt:lpstr>Uncertainty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Crisis Communication in Africa </dc:title>
  <dc:creator/>
  <cp:lastModifiedBy>Windows User</cp:lastModifiedBy>
  <cp:revision>52</cp:revision>
  <dcterms:created xsi:type="dcterms:W3CDTF">2006-08-16T00:00:00Z</dcterms:created>
  <dcterms:modified xsi:type="dcterms:W3CDTF">2014-05-14T10:56:45Z</dcterms:modified>
</cp:coreProperties>
</file>