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82" r:id="rId2"/>
    <p:sldId id="265" r:id="rId3"/>
    <p:sldId id="295" r:id="rId4"/>
    <p:sldId id="294" r:id="rId5"/>
    <p:sldId id="266" r:id="rId6"/>
    <p:sldId id="267" r:id="rId7"/>
    <p:sldId id="268" r:id="rId8"/>
    <p:sldId id="269" r:id="rId9"/>
    <p:sldId id="270" r:id="rId10"/>
    <p:sldId id="271" r:id="rId11"/>
    <p:sldId id="272" r:id="rId12"/>
    <p:sldId id="292" r:id="rId13"/>
    <p:sldId id="293" r:id="rId14"/>
    <p:sldId id="273" r:id="rId15"/>
    <p:sldId id="291" r:id="rId16"/>
    <p:sldId id="283" r:id="rId17"/>
    <p:sldId id="298" r:id="rId18"/>
    <p:sldId id="297" r:id="rId19"/>
    <p:sldId id="274" r:id="rId20"/>
    <p:sldId id="275" r:id="rId21"/>
    <p:sldId id="276" r:id="rId22"/>
    <p:sldId id="277" r:id="rId23"/>
    <p:sldId id="278" r:id="rId24"/>
    <p:sldId id="279" r:id="rId25"/>
    <p:sldId id="280" r:id="rId26"/>
    <p:sldId id="281" r:id="rId27"/>
    <p:sldId id="288" r:id="rId28"/>
    <p:sldId id="264" r:id="rId29"/>
    <p:sldId id="263" r:id="rId30"/>
    <p:sldId id="262" r:id="rId31"/>
    <p:sldId id="299" r:id="rId32"/>
    <p:sldId id="300"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C5181-2899-4532-8983-3B2F45EBE056}" type="datetimeFigureOut">
              <a:rPr lang="en-ZA" smtClean="0"/>
              <a:t>2014/05/15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9EF54-2C85-45AB-A4B4-0181CD4C06CA}" type="slidenum">
              <a:rPr lang="en-ZA" smtClean="0"/>
              <a:t>‹#›</a:t>
            </a:fld>
            <a:endParaRPr lang="en-ZA"/>
          </a:p>
        </p:txBody>
      </p:sp>
    </p:spTree>
    <p:extLst>
      <p:ext uri="{BB962C8B-B14F-4D97-AF65-F5344CB8AC3E}">
        <p14:creationId xmlns:p14="http://schemas.microsoft.com/office/powerpoint/2010/main" val="300547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http://www.zerogeography.net/2013/05/mapping-controversy-in-wikipedia.html</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3</a:t>
            </a:fld>
            <a:endParaRPr lang="en-ZA"/>
          </a:p>
        </p:txBody>
      </p:sp>
    </p:spTree>
    <p:extLst>
      <p:ext uri="{BB962C8B-B14F-4D97-AF65-F5344CB8AC3E}">
        <p14:creationId xmlns:p14="http://schemas.microsoft.com/office/powerpoint/2010/main" val="36271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a:t>
            </a:r>
            <a:r>
              <a:rPr lang="en-ZA" baseline="0" dirty="0" smtClean="0"/>
              <a:t> http://en.wikipedia.org/wiki/File:KoreanWarFallenSoldier1.jpg</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15</a:t>
            </a:fld>
            <a:endParaRPr lang="en-ZA"/>
          </a:p>
        </p:txBody>
      </p:sp>
    </p:spTree>
    <p:extLst>
      <p:ext uri="{BB962C8B-B14F-4D97-AF65-F5344CB8AC3E}">
        <p14:creationId xmlns:p14="http://schemas.microsoft.com/office/powerpoint/2010/main" val="129693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a:t>
            </a:r>
            <a:r>
              <a:rPr lang="en-ZA" baseline="0" dirty="0" smtClean="0"/>
              <a:t> Source: </a:t>
            </a:r>
            <a:r>
              <a:rPr lang="en-ZA" dirty="0" smtClean="0"/>
              <a:t>Steve Evans http://www.flickr.com/photos/64749744@N00/5786070092</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16</a:t>
            </a:fld>
            <a:endParaRPr lang="en-ZA"/>
          </a:p>
        </p:txBody>
      </p:sp>
    </p:spTree>
    <p:extLst>
      <p:ext uri="{BB962C8B-B14F-4D97-AF65-F5344CB8AC3E}">
        <p14:creationId xmlns:p14="http://schemas.microsoft.com/office/powerpoint/2010/main" val="148614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http://en.wikipedia.org/wiki/File:Army.mil-2007-03-27-114351.jpg</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17</a:t>
            </a:fld>
            <a:endParaRPr lang="en-ZA"/>
          </a:p>
        </p:txBody>
      </p:sp>
    </p:spTree>
    <p:extLst>
      <p:ext uri="{BB962C8B-B14F-4D97-AF65-F5344CB8AC3E}">
        <p14:creationId xmlns:p14="http://schemas.microsoft.com/office/powerpoint/2010/main" val="10254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a:t>
            </a:r>
            <a:r>
              <a:rPr lang="en-ZA" baseline="0" dirty="0" smtClean="0"/>
              <a:t> http://commons.wikimedia.org/wiki/File:Iranian_child_victims.jpg</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18</a:t>
            </a:fld>
            <a:endParaRPr lang="en-ZA"/>
          </a:p>
        </p:txBody>
      </p:sp>
    </p:spTree>
    <p:extLst>
      <p:ext uri="{BB962C8B-B14F-4D97-AF65-F5344CB8AC3E}">
        <p14:creationId xmlns:p14="http://schemas.microsoft.com/office/powerpoint/2010/main" val="189648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PD-USGOV-MILITARY-ARMY, http://en.wikipedia.org/wiki/File:SaddamSpiderHole.jpg</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31</a:t>
            </a:fld>
            <a:endParaRPr lang="en-ZA"/>
          </a:p>
        </p:txBody>
      </p:sp>
    </p:spTree>
    <p:extLst>
      <p:ext uri="{BB962C8B-B14F-4D97-AF65-F5344CB8AC3E}">
        <p14:creationId xmlns:p14="http://schemas.microsoft.com/office/powerpoint/2010/main" val="191018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http://en.wikipedia.org/wiki/File:Car_bomb_victim_in_Iraq.jpg</a:t>
            </a:r>
            <a:endParaRPr lang="en-ZA" dirty="0"/>
          </a:p>
        </p:txBody>
      </p:sp>
      <p:sp>
        <p:nvSpPr>
          <p:cNvPr id="4" name="Slide Number Placeholder 3"/>
          <p:cNvSpPr>
            <a:spLocks noGrp="1"/>
          </p:cNvSpPr>
          <p:nvPr>
            <p:ph type="sldNum" sz="quarter" idx="10"/>
          </p:nvPr>
        </p:nvSpPr>
        <p:spPr/>
        <p:txBody>
          <a:bodyPr/>
          <a:lstStyle/>
          <a:p>
            <a:fld id="{37A9EF54-2C85-45AB-A4B4-0181CD4C06CA}" type="slidenum">
              <a:rPr lang="en-ZA" smtClean="0"/>
              <a:t>32</a:t>
            </a:fld>
            <a:endParaRPr lang="en-ZA"/>
          </a:p>
        </p:txBody>
      </p:sp>
    </p:spTree>
    <p:extLst>
      <p:ext uri="{BB962C8B-B14F-4D97-AF65-F5344CB8AC3E}">
        <p14:creationId xmlns:p14="http://schemas.microsoft.com/office/powerpoint/2010/main" val="69482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82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310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4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210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17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15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72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4781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59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31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82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83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953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63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180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772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8BD707-D9CF-40AE-B4C6-C98DA3205C09}" type="datetimeFigureOut">
              <a:rPr lang="en-US" smtClean="0"/>
              <a:pPr/>
              <a:t>5/15/2014</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259018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sa/2.5/z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90"/>
            <a:ext cx="7772400" cy="1470025"/>
          </a:xfrm>
        </p:spPr>
        <p:txBody>
          <a:bodyPr>
            <a:normAutofit fontScale="90000"/>
          </a:bodyPr>
          <a:lstStyle/>
          <a:p>
            <a:r>
              <a:rPr lang="en-ZA" b="1" dirty="0" smtClean="0">
                <a:effectLst>
                  <a:outerShdw blurRad="38100" dist="38100" dir="2700000" algn="tl">
                    <a:srgbClr val="000000">
                      <a:alpha val="43137"/>
                    </a:srgbClr>
                  </a:outerShdw>
                </a:effectLst>
              </a:rPr>
              <a:t>FAM 4018S: Crisis Communication in Africa</a:t>
            </a:r>
            <a:endParaRPr lang="en-ZA"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876800"/>
            <a:ext cx="6400800" cy="1752600"/>
          </a:xfrm>
        </p:spPr>
        <p:txBody>
          <a:bodyPr>
            <a:normAutofit lnSpcReduction="10000"/>
          </a:bodyPr>
          <a:lstStyle/>
          <a:p>
            <a:r>
              <a:rPr lang="en-ZA" sz="2800" b="1" dirty="0" smtClean="0">
                <a:effectLst>
                  <a:outerShdw blurRad="38100" dist="38100" dir="2700000" algn="tl">
                    <a:srgbClr val="000000">
                      <a:alpha val="43137"/>
                    </a:srgbClr>
                  </a:outerShdw>
                </a:effectLst>
              </a:rPr>
              <a:t>WAR &amp; CONFLICT</a:t>
            </a:r>
            <a:endParaRPr lang="en-ZA" b="1" dirty="0">
              <a:effectLst>
                <a:outerShdw blurRad="38100" dist="38100" dir="2700000" algn="tl">
                  <a:srgbClr val="000000">
                    <a:alpha val="43137"/>
                  </a:srgbClr>
                </a:outerShdw>
              </a:effectLst>
            </a:endParaRPr>
          </a:p>
          <a:p>
            <a:endParaRPr lang="en-ZA" b="1" dirty="0" smtClean="0">
              <a:effectLst>
                <a:outerShdw blurRad="38100" dist="38100" dir="2700000" algn="tl">
                  <a:srgbClr val="000000">
                    <a:alpha val="43137"/>
                  </a:srgbClr>
                </a:outerShdw>
              </a:effectLst>
            </a:endParaRPr>
          </a:p>
          <a:p>
            <a:r>
              <a:rPr lang="en-ZA" b="1" dirty="0" err="1" smtClean="0">
                <a:effectLst>
                  <a:outerShdw blurRad="38100" dist="38100" dir="2700000" algn="tl">
                    <a:srgbClr val="000000">
                      <a:alpha val="43137"/>
                    </a:srgbClr>
                  </a:outerShdw>
                </a:effectLst>
              </a:rPr>
              <a:t>Dr.</a:t>
            </a:r>
            <a:r>
              <a:rPr lang="en-ZA" b="1" dirty="0" smtClean="0">
                <a:effectLst>
                  <a:outerShdw blurRad="38100" dist="38100" dir="2700000" algn="tl">
                    <a:srgbClr val="000000">
                      <a:alpha val="43137"/>
                    </a:srgbClr>
                  </a:outerShdw>
                </a:effectLst>
              </a:rPr>
              <a:t> Ibrahim Saleh</a:t>
            </a:r>
          </a:p>
          <a:p>
            <a:r>
              <a:rPr lang="en-ZA" b="1" dirty="0" smtClean="0">
                <a:effectLst>
                  <a:outerShdw blurRad="38100" dist="38100" dir="2700000" algn="tl">
                    <a:srgbClr val="000000">
                      <a:alpha val="43137"/>
                    </a:srgbClr>
                  </a:outerShdw>
                </a:effectLst>
              </a:rPr>
              <a:t>Ibrahim. Saleh@uct.ac.za</a:t>
            </a:r>
            <a:endParaRPr lang="en-ZA" b="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duotone>
              <a:prstClr val="black"/>
              <a:schemeClr val="tx1">
                <a:tint val="45000"/>
                <a:satMod val="400000"/>
              </a:schemeClr>
            </a:duotone>
            <a:extLst>
              <a:ext uri="{28A0092B-C50C-407E-A947-70E740481C1C}">
                <a14:useLocalDpi xmlns:a14="http://schemas.microsoft.com/office/drawing/2010/main" val="0"/>
              </a:ext>
            </a:extLst>
          </a:blip>
          <a:srcRect b="5128"/>
          <a:stretch/>
        </p:blipFill>
        <p:spPr>
          <a:xfrm>
            <a:off x="1600200" y="1756827"/>
            <a:ext cx="5943600" cy="2819400"/>
          </a:xfrm>
          <a:prstGeom prst="rect">
            <a:avLst/>
          </a:prstGeom>
          <a:gradFill>
            <a:gsLst>
              <a:gs pos="100000">
                <a:srgbClr val="FF0000"/>
              </a:gs>
              <a:gs pos="23000">
                <a:srgbClr val="FDFDFD"/>
              </a:gs>
              <a:gs pos="100000">
                <a:schemeClr val="accent1">
                  <a:lumMod val="45000"/>
                  <a:lumOff val="55000"/>
                </a:schemeClr>
              </a:gs>
              <a:gs pos="59000">
                <a:schemeClr val="accent1">
                  <a:lumMod val="30000"/>
                  <a:lumOff val="70000"/>
                </a:schemeClr>
              </a:gs>
            </a:gsLst>
            <a:lin ang="5400000" scaled="1"/>
          </a:gradFill>
        </p:spPr>
      </p:pic>
      <p:pic>
        <p:nvPicPr>
          <p:cNvPr id="5" name="Content Placeholder 3" descr="http://i.creativecommons.org/l/by/3.0/88x31.png"/>
          <p:cNvPicPr>
            <a:picLocks/>
          </p:cNvPicPr>
          <p:nvPr/>
        </p:nvPicPr>
        <p:blipFill>
          <a:blip r:embed="rId3">
            <a:extLst>
              <a:ext uri="{28A0092B-C50C-407E-A947-70E740481C1C}">
                <a14:useLocalDpi xmlns:a14="http://schemas.microsoft.com/office/drawing/2010/main" val="0"/>
              </a:ext>
            </a:extLst>
          </a:blip>
          <a:srcRect t="-25431" b="-25431"/>
          <a:stretch>
            <a:fillRect/>
          </a:stretch>
        </p:blipFill>
        <p:spPr bwMode="auto">
          <a:xfrm>
            <a:off x="3886200" y="6270626"/>
            <a:ext cx="1096178" cy="587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Conflict Resolution</a:t>
            </a:r>
          </a:p>
        </p:txBody>
      </p:sp>
      <p:sp>
        <p:nvSpPr>
          <p:cNvPr id="11267" name="Rectangle 3"/>
          <p:cNvSpPr>
            <a:spLocks noGrp="1" noChangeArrowheads="1"/>
          </p:cNvSpPr>
          <p:nvPr>
            <p:ph idx="1"/>
          </p:nvPr>
        </p:nvSpPr>
        <p:spPr>
          <a:xfrm>
            <a:off x="228600" y="2249488"/>
            <a:ext cx="8686800" cy="3846512"/>
          </a:xfrm>
        </p:spPr>
        <p:txBody>
          <a:bodyPr/>
          <a:lstStyle/>
          <a:p>
            <a:r>
              <a:rPr lang="en-US" b="1" i="0" dirty="0"/>
              <a:t>It’s likely that a person employs more than one style, depending on the situation, but usually one style dominates.</a:t>
            </a:r>
          </a:p>
          <a:p>
            <a:r>
              <a:rPr lang="en-US" b="1" i="0" dirty="0"/>
              <a:t>Certain styles may be appropriate for certain situations.</a:t>
            </a:r>
          </a:p>
        </p:txBody>
      </p:sp>
      <p:sp>
        <p:nvSpPr>
          <p:cNvPr id="6" name="Slide Number Placeholder 5"/>
          <p:cNvSpPr>
            <a:spLocks noGrp="1"/>
          </p:cNvSpPr>
          <p:nvPr>
            <p:ph type="sldNum" sz="quarter" idx="12"/>
          </p:nvPr>
        </p:nvSpPr>
        <p:spPr/>
        <p:txBody>
          <a:bodyPr/>
          <a:lstStyle/>
          <a:p>
            <a:fld id="{FA7083CA-9F92-4E14-A897-AFA90332EF40}" type="slidenum">
              <a:rPr lang="en-US"/>
              <a:pPr/>
              <a:t>10</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a:t>Conflict Resolution</a:t>
            </a:r>
            <a:r>
              <a:rPr lang="en-US" dirty="0"/>
              <a:t> </a:t>
            </a:r>
          </a:p>
        </p:txBody>
      </p:sp>
      <p:sp>
        <p:nvSpPr>
          <p:cNvPr id="13315" name="Rectangle 3"/>
          <p:cNvSpPr>
            <a:spLocks noGrp="1" noChangeArrowheads="1"/>
          </p:cNvSpPr>
          <p:nvPr>
            <p:ph idx="1"/>
          </p:nvPr>
        </p:nvSpPr>
        <p:spPr>
          <a:xfrm>
            <a:off x="228600" y="2782888"/>
            <a:ext cx="8534400" cy="2971800"/>
          </a:xfrm>
        </p:spPr>
        <p:txBody>
          <a:bodyPr/>
          <a:lstStyle/>
          <a:p>
            <a:r>
              <a:rPr lang="en-US" b="1" i="0" dirty="0"/>
              <a:t>Managing conflict constructively depends in large measure on clear, open, and honest communication</a:t>
            </a:r>
          </a:p>
        </p:txBody>
      </p:sp>
      <p:sp>
        <p:nvSpPr>
          <p:cNvPr id="6" name="Slide Number Placeholder 5"/>
          <p:cNvSpPr>
            <a:spLocks noGrp="1"/>
          </p:cNvSpPr>
          <p:nvPr>
            <p:ph type="sldNum" sz="quarter" idx="12"/>
          </p:nvPr>
        </p:nvSpPr>
        <p:spPr/>
        <p:txBody>
          <a:bodyPr/>
          <a:lstStyle/>
          <a:p>
            <a:fld id="{4EB75852-E222-4266-B9D7-38177B309239}" type="slidenum">
              <a:rPr lang="en-US"/>
              <a:pPr/>
              <a:t>11</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effectLst>
                  <a:outerShdw blurRad="38100" dist="38100" dir="2700000" algn="tl">
                    <a:srgbClr val="000000">
                      <a:alpha val="43137"/>
                    </a:srgbClr>
                  </a:outerShdw>
                </a:effectLst>
              </a:rPr>
              <a:t>Preventing communications blackouts</a:t>
            </a:r>
            <a:br>
              <a:rPr lang="en-ZA" b="1" dirty="0" smtClean="0">
                <a:effectLst>
                  <a:outerShdw blurRad="38100" dist="38100" dir="2700000" algn="tl">
                    <a:srgbClr val="000000">
                      <a:alpha val="43137"/>
                    </a:srgbClr>
                  </a:outerShdw>
                </a:effectLst>
              </a:rPr>
            </a:br>
            <a:r>
              <a:rPr lang="en-ZA" b="1" dirty="0" smtClean="0"/>
              <a:t> (Smith &amp; Simpson, 2009)</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3207" y="2286000"/>
            <a:ext cx="8229600" cy="3886200"/>
          </a:xfrm>
        </p:spPr>
        <p:txBody>
          <a:bodyPr>
            <a:normAutofit/>
          </a:bodyPr>
          <a:lstStyle/>
          <a:p>
            <a:r>
              <a:rPr lang="en-ZA" dirty="0" smtClean="0"/>
              <a:t>Communication technologies are effective community response to disasters. And the lack of communications directly contributes to low levels of awareness for emergency responders. </a:t>
            </a:r>
          </a:p>
          <a:p>
            <a:r>
              <a:rPr lang="en-ZA" dirty="0" smtClean="0"/>
              <a:t>When all channels of communication are down, effective community disaster response is greatly diminished. Establishing and maintaining lines of direct contact between emergency managers, decision makers, formal and informal responders, government </a:t>
            </a:r>
            <a:r>
              <a:rPr lang="en-ZA" dirty="0" err="1" smtClean="0"/>
              <a:t>ofﬁcials</a:t>
            </a:r>
            <a:r>
              <a:rPr lang="en-ZA" dirty="0" smtClean="0"/>
              <a:t>, and the public are primary objectives in emergency planning and responding. </a:t>
            </a:r>
          </a:p>
          <a:p>
            <a:r>
              <a:rPr lang="en-ZA" dirty="0" smtClean="0"/>
              <a:t>A continuing re-evaluation of methods for providing emergency communications is both critical and necessary for lessening the impacts of future disasters and improving urban resiliency.</a:t>
            </a:r>
            <a:endParaRPr lang="en-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ZA" dirty="0" smtClean="0"/>
              <a:t>Van de </a:t>
            </a:r>
            <a:r>
              <a:rPr lang="en-ZA" dirty="0" err="1" smtClean="0"/>
              <a:t>Walle</a:t>
            </a:r>
            <a:r>
              <a:rPr lang="en-ZA" dirty="0" smtClean="0"/>
              <a:t> and </a:t>
            </a:r>
            <a:r>
              <a:rPr lang="en-ZA" dirty="0" err="1" smtClean="0"/>
              <a:t>Turoff</a:t>
            </a:r>
            <a:r>
              <a:rPr lang="en-ZA" dirty="0" smtClean="0"/>
              <a:t> note that "the faster emergency responders are able to collect, analyze, disseminate, and act on key information, the more effective and timely will be their response, the better needs will be met, and the greater the </a:t>
            </a:r>
            <a:r>
              <a:rPr lang="en-ZA" dirty="0" err="1" smtClean="0"/>
              <a:t>beneﬁt</a:t>
            </a:r>
            <a:r>
              <a:rPr lang="en-ZA" dirty="0" smtClean="0"/>
              <a:t> to the affected populations." </a:t>
            </a:r>
          </a:p>
          <a:p>
            <a:r>
              <a:rPr lang="en-ZA" dirty="0" smtClean="0"/>
              <a:t>In improving the speed of information exchange it could be necessary to rapidly deploy advanced communications technologies at multiple locations near and around the incident area.</a:t>
            </a:r>
          </a:p>
          <a:p>
            <a:r>
              <a:rPr lang="en-ZA" dirty="0" smtClean="0"/>
              <a:t>An on-scene communications </a:t>
            </a:r>
            <a:r>
              <a:rPr lang="en-ZA" dirty="0" err="1" smtClean="0"/>
              <a:t>center</a:t>
            </a:r>
            <a:r>
              <a:rPr lang="en-ZA" dirty="0" smtClean="0"/>
              <a:t> provides obvious advantages for directing sensitive and often dangerous response operations because of the heightened situational awareness of the </a:t>
            </a:r>
            <a:r>
              <a:rPr lang="en-ZA" dirty="0" err="1" smtClean="0"/>
              <a:t>center’s</a:t>
            </a:r>
            <a:r>
              <a:rPr lang="en-ZA" dirty="0" smtClean="0"/>
              <a:t> personnel. </a:t>
            </a:r>
            <a:endParaRPr lang="en-Z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b="1" dirty="0"/>
              <a:t>Elements of </a:t>
            </a:r>
            <a:r>
              <a:rPr lang="en-US" b="1" dirty="0" smtClean="0"/>
              <a:t>Communication</a:t>
            </a:r>
            <a:br>
              <a:rPr lang="en-US" b="1" dirty="0" smtClean="0"/>
            </a:br>
            <a:endParaRPr lang="en-US" b="1" dirty="0"/>
          </a:p>
        </p:txBody>
      </p:sp>
      <p:sp>
        <p:nvSpPr>
          <p:cNvPr id="14339" name="Rectangle 3"/>
          <p:cNvSpPr>
            <a:spLocks noGrp="1" noChangeArrowheads="1"/>
          </p:cNvSpPr>
          <p:nvPr>
            <p:ph idx="1"/>
          </p:nvPr>
        </p:nvSpPr>
        <p:spPr/>
        <p:txBody>
          <a:bodyPr/>
          <a:lstStyle/>
          <a:p>
            <a:r>
              <a:rPr lang="en-US" b="1" i="0" u="sng"/>
              <a:t>Source</a:t>
            </a:r>
            <a:r>
              <a:rPr lang="en-US" b="1" i="0"/>
              <a:t> - </a:t>
            </a:r>
            <a:r>
              <a:rPr lang="en-US" sz="2800" b="1" i="0"/>
              <a:t>Person that begins or initiates message</a:t>
            </a:r>
            <a:endParaRPr lang="en-US" b="1" i="0"/>
          </a:p>
          <a:p>
            <a:r>
              <a:rPr lang="en-US" b="1" i="0" u="sng"/>
              <a:t>Message</a:t>
            </a:r>
            <a:r>
              <a:rPr lang="en-US" b="1" i="0"/>
              <a:t> - </a:t>
            </a:r>
            <a:r>
              <a:rPr lang="en-US" sz="2800" b="1" i="0"/>
              <a:t>Information or the meaning</a:t>
            </a:r>
            <a:endParaRPr lang="en-US" b="1" i="0"/>
          </a:p>
          <a:p>
            <a:r>
              <a:rPr lang="en-US" b="1" i="0" u="sng"/>
              <a:t>Channel</a:t>
            </a:r>
            <a:r>
              <a:rPr lang="en-US" b="1" i="0"/>
              <a:t> - </a:t>
            </a:r>
            <a:r>
              <a:rPr lang="en-US" sz="2800" b="1" i="0"/>
              <a:t>Medium through which message is transmitted</a:t>
            </a:r>
            <a:endParaRPr lang="en-US" b="1" i="0"/>
          </a:p>
          <a:p>
            <a:r>
              <a:rPr lang="en-US" b="1" i="0" u="sng"/>
              <a:t>Receiver</a:t>
            </a:r>
            <a:r>
              <a:rPr lang="en-US" b="1" i="0"/>
              <a:t> - </a:t>
            </a:r>
            <a:r>
              <a:rPr lang="en-US" sz="2800" b="1" i="0"/>
              <a:t>Person who is targeted for the 	message</a:t>
            </a:r>
          </a:p>
        </p:txBody>
      </p:sp>
      <p:sp>
        <p:nvSpPr>
          <p:cNvPr id="6" name="Slide Number Placeholder 5"/>
          <p:cNvSpPr>
            <a:spLocks noGrp="1"/>
          </p:cNvSpPr>
          <p:nvPr>
            <p:ph type="sldNum" sz="quarter" idx="12"/>
          </p:nvPr>
        </p:nvSpPr>
        <p:spPr/>
        <p:txBody>
          <a:bodyPr/>
          <a:lstStyle/>
          <a:p>
            <a:fld id="{FD73EF1B-6BA1-42B2-9F9A-4B03498934F1}" type="slidenum">
              <a:rPr lang="en-US"/>
              <a:pPr/>
              <a:t>14</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52400"/>
            <a:ext cx="8168911" cy="65351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2905"/>
            <a:ext cx="9143999" cy="609218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8787319" cy="6195060"/>
          </a:xfrm>
          <a:prstGeom prst="rect">
            <a:avLst/>
          </a:prstGeom>
        </p:spPr>
      </p:pic>
    </p:spTree>
    <p:extLst>
      <p:ext uri="{BB962C8B-B14F-4D97-AF65-F5344CB8AC3E}">
        <p14:creationId xmlns:p14="http://schemas.microsoft.com/office/powerpoint/2010/main" val="122360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8600"/>
            <a:ext cx="5166360" cy="6457950"/>
          </a:xfrm>
          <a:prstGeom prst="rect">
            <a:avLst/>
          </a:prstGeom>
        </p:spPr>
      </p:pic>
    </p:spTree>
    <p:extLst>
      <p:ext uri="{BB962C8B-B14F-4D97-AF65-F5344CB8AC3E}">
        <p14:creationId xmlns:p14="http://schemas.microsoft.com/office/powerpoint/2010/main" val="393633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t>Conflict Resolution Skills</a:t>
            </a:r>
          </a:p>
        </p:txBody>
      </p:sp>
      <p:sp>
        <p:nvSpPr>
          <p:cNvPr id="29699" name="Rectangle 3"/>
          <p:cNvSpPr>
            <a:spLocks noGrp="1" noChangeArrowheads="1"/>
          </p:cNvSpPr>
          <p:nvPr>
            <p:ph idx="1"/>
          </p:nvPr>
        </p:nvSpPr>
        <p:spPr>
          <a:xfrm>
            <a:off x="228600" y="2057400"/>
            <a:ext cx="7162800" cy="4038600"/>
          </a:xfrm>
        </p:spPr>
        <p:txBody>
          <a:bodyPr/>
          <a:lstStyle/>
          <a:p>
            <a:r>
              <a:rPr lang="en-US" b="1" i="0" dirty="0"/>
              <a:t>Getting the facts</a:t>
            </a:r>
          </a:p>
          <a:p>
            <a:r>
              <a:rPr lang="en-US" b="1" i="0" dirty="0"/>
              <a:t>Active/Reflective Listening</a:t>
            </a:r>
          </a:p>
          <a:p>
            <a:r>
              <a:rPr lang="en-US" b="1" i="0" dirty="0"/>
              <a:t>Defusing/managing anger</a:t>
            </a:r>
          </a:p>
          <a:p>
            <a:r>
              <a:rPr lang="en-US" b="1" i="0" dirty="0"/>
              <a:t>Empathy skills</a:t>
            </a:r>
          </a:p>
          <a:p>
            <a:r>
              <a:rPr lang="en-US" b="1" i="0" dirty="0"/>
              <a:t>Cognitive restructuring</a:t>
            </a:r>
          </a:p>
          <a:p>
            <a:r>
              <a:rPr lang="en-US" b="1" i="0" dirty="0"/>
              <a:t>Negotiating outcomes</a:t>
            </a:r>
          </a:p>
        </p:txBody>
      </p:sp>
      <p:sp>
        <p:nvSpPr>
          <p:cNvPr id="6" name="Slide Number Placeholder 5"/>
          <p:cNvSpPr>
            <a:spLocks noGrp="1"/>
          </p:cNvSpPr>
          <p:nvPr>
            <p:ph type="sldNum" sz="quarter" idx="12"/>
          </p:nvPr>
        </p:nvSpPr>
        <p:spPr/>
        <p:txBody>
          <a:bodyPr/>
          <a:lstStyle/>
          <a:p>
            <a:fld id="{53BE42F3-EBB4-47ED-AF15-8FD620C7ABAE}" type="slidenum">
              <a:rPr lang="en-US"/>
              <a:pPr/>
              <a:t>19</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u="sng" dirty="0" smtClean="0"/>
              <a:t>Conflict</a:t>
            </a:r>
            <a:r>
              <a:rPr lang="en-US" sz="5400" b="1" dirty="0" smtClean="0"/>
              <a:t> </a:t>
            </a:r>
            <a:br>
              <a:rPr lang="en-US" sz="5400" b="1" dirty="0" smtClean="0"/>
            </a:br>
            <a:endParaRPr lang="en-ZA" sz="5400" dirty="0"/>
          </a:p>
        </p:txBody>
      </p:sp>
      <p:sp>
        <p:nvSpPr>
          <p:cNvPr id="3" name="Content Placeholder 2"/>
          <p:cNvSpPr>
            <a:spLocks noGrp="1"/>
          </p:cNvSpPr>
          <p:nvPr>
            <p:ph idx="1"/>
          </p:nvPr>
        </p:nvSpPr>
        <p:spPr/>
        <p:txBody>
          <a:bodyPr/>
          <a:lstStyle/>
          <a:p>
            <a:r>
              <a:rPr lang="en-US" b="1" dirty="0" smtClean="0"/>
              <a:t>Conflict is a condition that exists anytime two or more people disagree.</a:t>
            </a:r>
          </a:p>
          <a:p>
            <a:r>
              <a:rPr lang="en-US" b="1" dirty="0" smtClean="0"/>
              <a:t>It is a natural phenomenon, neither inherently good or bad, but there may be positive or negative outcomes.</a:t>
            </a:r>
          </a:p>
          <a:p>
            <a:endParaRPr lang="en-US" b="1" dirty="0" smtClean="0"/>
          </a:p>
          <a:p>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822325"/>
            <a:ext cx="4800600" cy="1006475"/>
          </a:xfrm>
        </p:spPr>
        <p:txBody>
          <a:bodyPr>
            <a:normAutofit fontScale="90000"/>
          </a:bodyPr>
          <a:lstStyle/>
          <a:p>
            <a:r>
              <a:rPr lang="en-US" sz="4000" b="1"/>
              <a:t>Conflict Resolution Process</a:t>
            </a:r>
            <a:endParaRPr lang="en-US" b="1"/>
          </a:p>
        </p:txBody>
      </p:sp>
      <p:sp>
        <p:nvSpPr>
          <p:cNvPr id="17411" name="Rectangle 3"/>
          <p:cNvSpPr>
            <a:spLocks noGrp="1" noChangeArrowheads="1"/>
          </p:cNvSpPr>
          <p:nvPr>
            <p:ph idx="1"/>
          </p:nvPr>
        </p:nvSpPr>
        <p:spPr>
          <a:xfrm>
            <a:off x="685800" y="2057400"/>
            <a:ext cx="7772400" cy="4495800"/>
          </a:xfrm>
        </p:spPr>
        <p:txBody>
          <a:bodyPr/>
          <a:lstStyle/>
          <a:p>
            <a:r>
              <a:rPr lang="en-US" b="1" i="0" dirty="0"/>
              <a:t>Find a good time and place to talk.</a:t>
            </a:r>
          </a:p>
          <a:p>
            <a:r>
              <a:rPr lang="en-US" b="1" i="0" dirty="0"/>
              <a:t>Discuss the problem - Clarify issues</a:t>
            </a:r>
            <a:endParaRPr lang="en-US" sz="3600" b="1" i="0" dirty="0"/>
          </a:p>
          <a:p>
            <a:pPr lvl="1"/>
            <a:r>
              <a:rPr lang="en-US" b="1" i="0" dirty="0"/>
              <a:t>Get all the facts</a:t>
            </a:r>
          </a:p>
          <a:p>
            <a:pPr lvl="1"/>
            <a:r>
              <a:rPr lang="en-US" b="1" i="0" dirty="0"/>
              <a:t>Use active (aka reflective) listening</a:t>
            </a:r>
          </a:p>
          <a:p>
            <a:pPr lvl="1"/>
            <a:r>
              <a:rPr lang="en-US" b="1" i="0" dirty="0"/>
              <a:t>Use </a:t>
            </a:r>
            <a:r>
              <a:rPr lang="en-US" b="1" i="0" dirty="0" smtClean="0"/>
              <a:t>"I" </a:t>
            </a:r>
            <a:r>
              <a:rPr lang="en-US" b="1" i="0" dirty="0"/>
              <a:t>messages</a:t>
            </a:r>
          </a:p>
          <a:p>
            <a:pPr lvl="1"/>
            <a:r>
              <a:rPr lang="en-US" b="1" i="0" dirty="0"/>
              <a:t>Focus on the problem, not the person</a:t>
            </a:r>
          </a:p>
          <a:p>
            <a:pPr lvl="1"/>
            <a:r>
              <a:rPr lang="en-US" b="1" i="0" dirty="0"/>
              <a:t>Avoid communication blockers</a:t>
            </a:r>
            <a:endParaRPr lang="en-US" sz="3200" b="1" i="0" dirty="0"/>
          </a:p>
        </p:txBody>
      </p:sp>
      <p:sp>
        <p:nvSpPr>
          <p:cNvPr id="7" name="Slide Number Placeholder 5"/>
          <p:cNvSpPr>
            <a:spLocks noGrp="1"/>
          </p:cNvSpPr>
          <p:nvPr>
            <p:ph type="sldNum" sz="quarter" idx="12"/>
          </p:nvPr>
        </p:nvSpPr>
        <p:spPr/>
        <p:txBody>
          <a:bodyPr/>
          <a:lstStyle/>
          <a:p>
            <a:fld id="{38833794-591E-49D1-B629-502623E5D222}" type="slidenum">
              <a:rPr lang="en-US"/>
              <a:pPr/>
              <a:t>20</a:t>
            </a:fld>
            <a:endParaRPr lang="en-US"/>
          </a:p>
        </p:txBody>
      </p:sp>
      <p:graphicFrame>
        <p:nvGraphicFramePr>
          <p:cNvPr id="17413" name="Object 5"/>
          <p:cNvGraphicFramePr>
            <a:graphicFrameLocks noChangeAspect="1"/>
          </p:cNvGraphicFramePr>
          <p:nvPr/>
        </p:nvGraphicFramePr>
        <p:xfrm>
          <a:off x="6477000" y="762000"/>
          <a:ext cx="912813" cy="685800"/>
        </p:xfrm>
        <a:graphic>
          <a:graphicData uri="http://schemas.openxmlformats.org/presentationml/2006/ole">
            <mc:AlternateContent xmlns:mc="http://schemas.openxmlformats.org/markup-compatibility/2006">
              <mc:Choice xmlns:v="urn:schemas-microsoft-com:vml" Requires="v">
                <p:oleObj spid="_x0000_s2068" name="Clip" r:id="rId3" imgW="3285720" imgH="3038040" progId="">
                  <p:embed/>
                </p:oleObj>
              </mc:Choice>
              <mc:Fallback>
                <p:oleObj name="Clip" r:id="rId3" imgW="3285720" imgH="3038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762000"/>
                        <a:ext cx="912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 calcmode="lin" valueType="num">
                                      <p:cBhvr additive="base">
                                        <p:cTn id="24"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1">
                                            <p:txEl>
                                              <p:pRg st="3" end="3"/>
                                            </p:txEl>
                                          </p:spTgt>
                                        </p:tgtEl>
                                        <p:attrNameLst>
                                          <p:attrName>style.visibility</p:attrName>
                                        </p:attrNameLst>
                                      </p:cBhvr>
                                      <p:to>
                                        <p:strVal val="visible"/>
                                      </p:to>
                                    </p:set>
                                    <p:anim calcmode="lin" valueType="num">
                                      <p:cBhvr additive="base">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 calcmode="lin" valueType="num">
                                      <p:cBhvr additive="base">
                                        <p:cTn id="36"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 calcmode="lin" valueType="num">
                                      <p:cBhvr additive="base">
                                        <p:cTn id="42"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411">
                                            <p:txEl>
                                              <p:pRg st="6" end="6"/>
                                            </p:txEl>
                                          </p:spTgt>
                                        </p:tgtEl>
                                        <p:attrNameLst>
                                          <p:attrName>style.visibility</p:attrName>
                                        </p:attrNameLst>
                                      </p:cBhvr>
                                      <p:to>
                                        <p:strVal val="visible"/>
                                      </p:to>
                                    </p:set>
                                    <p:anim calcmode="lin" valueType="num">
                                      <p:cBhvr additive="base">
                                        <p:cTn id="48"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7413"/>
                                        </p:tgtEl>
                                        <p:attrNameLst>
                                          <p:attrName>style.visibility</p:attrName>
                                        </p:attrNameLst>
                                      </p:cBhvr>
                                      <p:to>
                                        <p:strVal val="visible"/>
                                      </p:to>
                                    </p:set>
                                    <p:anim calcmode="lin" valueType="num">
                                      <p:cBhvr additive="base">
                                        <p:cTn id="54" dur="500" fill="hold"/>
                                        <p:tgtEl>
                                          <p:spTgt spid="17413"/>
                                        </p:tgtEl>
                                        <p:attrNameLst>
                                          <p:attrName>ppt_x</p:attrName>
                                        </p:attrNameLst>
                                      </p:cBhvr>
                                      <p:tavLst>
                                        <p:tav tm="0">
                                          <p:val>
                                            <p:strVal val="0-#ppt_w/2"/>
                                          </p:val>
                                        </p:tav>
                                        <p:tav tm="100000">
                                          <p:val>
                                            <p:strVal val="#ppt_x"/>
                                          </p:val>
                                        </p:tav>
                                      </p:tavLst>
                                    </p:anim>
                                    <p:anim calcmode="lin" valueType="num">
                                      <p:cBhvr additive="base">
                                        <p:cTn id="55"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Conflict Resolution Process</a:t>
            </a:r>
          </a:p>
        </p:txBody>
      </p:sp>
      <p:sp>
        <p:nvSpPr>
          <p:cNvPr id="18435" name="Rectangle 3"/>
          <p:cNvSpPr>
            <a:spLocks noGrp="1" noChangeArrowheads="1"/>
          </p:cNvSpPr>
          <p:nvPr>
            <p:ph idx="1"/>
          </p:nvPr>
        </p:nvSpPr>
        <p:spPr/>
        <p:txBody>
          <a:bodyPr/>
          <a:lstStyle/>
          <a:p>
            <a:r>
              <a:rPr lang="en-US" b="1" i="0" dirty="0"/>
              <a:t>Generate a variety of options; brainstorm</a:t>
            </a:r>
          </a:p>
          <a:p>
            <a:r>
              <a:rPr lang="en-US" b="1" i="0" dirty="0"/>
              <a:t>Choose a solution that works for </a:t>
            </a:r>
            <a:r>
              <a:rPr lang="en-US" b="1" i="0" dirty="0" smtClean="0"/>
              <a:t>almost everybody</a:t>
            </a:r>
            <a:endParaRPr lang="en-US" b="1" i="0" dirty="0"/>
          </a:p>
          <a:p>
            <a:r>
              <a:rPr lang="en-US" b="1" i="0" dirty="0"/>
              <a:t>Try the solution.  If it doesn’t work, go back to step three and renegotiate.</a:t>
            </a:r>
          </a:p>
        </p:txBody>
      </p:sp>
      <p:sp>
        <p:nvSpPr>
          <p:cNvPr id="7" name="Slide Number Placeholder 5"/>
          <p:cNvSpPr>
            <a:spLocks noGrp="1"/>
          </p:cNvSpPr>
          <p:nvPr>
            <p:ph type="sldNum" sz="quarter" idx="12"/>
          </p:nvPr>
        </p:nvSpPr>
        <p:spPr/>
        <p:txBody>
          <a:bodyPr/>
          <a:lstStyle/>
          <a:p>
            <a:fld id="{F9DC0D5E-357D-4A61-90C8-D9D770A6B589}" type="slidenum">
              <a:rPr lang="en-US"/>
              <a:pPr/>
              <a:t>21</a:t>
            </a:fld>
            <a:endParaRPr lang="en-US"/>
          </a:p>
        </p:txBody>
      </p:sp>
      <p:graphicFrame>
        <p:nvGraphicFramePr>
          <p:cNvPr id="18436" name="Object 4"/>
          <p:cNvGraphicFramePr>
            <a:graphicFrameLocks noChangeAspect="1"/>
          </p:cNvGraphicFramePr>
          <p:nvPr/>
        </p:nvGraphicFramePr>
        <p:xfrm>
          <a:off x="1981200" y="5105400"/>
          <a:ext cx="5334000" cy="1371600"/>
        </p:xfrm>
        <a:graphic>
          <a:graphicData uri="http://schemas.openxmlformats.org/presentationml/2006/ole">
            <mc:AlternateContent xmlns:mc="http://schemas.openxmlformats.org/markup-compatibility/2006">
              <mc:Choice xmlns:v="urn:schemas-microsoft-com:vml" Requires="v">
                <p:oleObj spid="_x0000_s3092" name="Clip" r:id="rId3" imgW="5349600" imgH="2911320" progId="">
                  <p:embed/>
                </p:oleObj>
              </mc:Choice>
              <mc:Fallback>
                <p:oleObj name="Clip" r:id="rId3" imgW="5349600" imgH="29113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105400"/>
                        <a:ext cx="5334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ou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additive="base">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 calcmode="lin" valueType="num">
                                      <p:cBhvr additive="base">
                                        <p:cTn id="1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 calcmode="lin" valueType="num">
                                      <p:cBhvr additive="base">
                                        <p:cTn id="2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436"/>
                                        </p:tgtEl>
                                        <p:attrNameLst>
                                          <p:attrName>style.visibility</p:attrName>
                                        </p:attrNameLst>
                                      </p:cBhvr>
                                      <p:to>
                                        <p:strVal val="visible"/>
                                      </p:to>
                                    </p:set>
                                    <p:anim calcmode="lin" valueType="num">
                                      <p:cBhvr additive="base">
                                        <p:cTn id="30" dur="500" fill="hold"/>
                                        <p:tgtEl>
                                          <p:spTgt spid="18436"/>
                                        </p:tgtEl>
                                        <p:attrNameLst>
                                          <p:attrName>ppt_x</p:attrName>
                                        </p:attrNameLst>
                                      </p:cBhvr>
                                      <p:tavLst>
                                        <p:tav tm="0">
                                          <p:val>
                                            <p:strVal val="#ppt_x"/>
                                          </p:val>
                                        </p:tav>
                                        <p:tav tm="100000">
                                          <p:val>
                                            <p:strVal val="#ppt_x"/>
                                          </p:val>
                                        </p:tav>
                                      </p:tavLst>
                                    </p:anim>
                                    <p:anim calcmode="lin" valueType="num">
                                      <p:cBhvr additive="base">
                                        <p:cTn id="31"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Active Listening</a:t>
            </a:r>
          </a:p>
        </p:txBody>
      </p:sp>
      <p:sp>
        <p:nvSpPr>
          <p:cNvPr id="30723" name="Rectangle 3"/>
          <p:cNvSpPr>
            <a:spLocks noGrp="1" noChangeArrowheads="1"/>
          </p:cNvSpPr>
          <p:nvPr>
            <p:ph idx="1"/>
          </p:nvPr>
        </p:nvSpPr>
        <p:spPr/>
        <p:txBody>
          <a:bodyPr>
            <a:normAutofit lnSpcReduction="10000"/>
          </a:bodyPr>
          <a:lstStyle/>
          <a:p>
            <a:pPr>
              <a:lnSpc>
                <a:spcPct val="90000"/>
              </a:lnSpc>
            </a:pPr>
            <a:r>
              <a:rPr lang="en-US" sz="2800" b="1" i="0"/>
              <a:t>Look at the person speaking</a:t>
            </a:r>
          </a:p>
          <a:p>
            <a:pPr>
              <a:lnSpc>
                <a:spcPct val="90000"/>
              </a:lnSpc>
            </a:pPr>
            <a:r>
              <a:rPr lang="en-US" sz="2800" b="1" i="0"/>
              <a:t>Maintain an open mind</a:t>
            </a:r>
          </a:p>
          <a:p>
            <a:pPr>
              <a:lnSpc>
                <a:spcPct val="90000"/>
              </a:lnSpc>
            </a:pPr>
            <a:r>
              <a:rPr lang="en-US" sz="2800" b="1" i="0"/>
              <a:t>Pay attention</a:t>
            </a:r>
          </a:p>
          <a:p>
            <a:pPr>
              <a:lnSpc>
                <a:spcPct val="90000"/>
              </a:lnSpc>
            </a:pPr>
            <a:r>
              <a:rPr lang="en-US" sz="2800" b="1" i="0"/>
              <a:t>Ask questions</a:t>
            </a:r>
          </a:p>
          <a:p>
            <a:pPr>
              <a:lnSpc>
                <a:spcPct val="90000"/>
              </a:lnSpc>
            </a:pPr>
            <a:r>
              <a:rPr lang="en-US" sz="2800" b="1" i="0"/>
              <a:t>Repeat what the speaker says</a:t>
            </a:r>
          </a:p>
          <a:p>
            <a:pPr>
              <a:lnSpc>
                <a:spcPct val="90000"/>
              </a:lnSpc>
            </a:pPr>
            <a:r>
              <a:rPr lang="en-US" sz="2800" b="1" i="0"/>
              <a:t>Listen for the feelings of the speaker</a:t>
            </a:r>
          </a:p>
          <a:p>
            <a:pPr>
              <a:lnSpc>
                <a:spcPct val="90000"/>
              </a:lnSpc>
            </a:pPr>
            <a:r>
              <a:rPr lang="en-US" sz="2800" b="1" i="0"/>
              <a:t>Don’t: Interrupt, change the subject, make up your mind before the person finishes speaking</a:t>
            </a:r>
          </a:p>
        </p:txBody>
      </p:sp>
      <p:sp>
        <p:nvSpPr>
          <p:cNvPr id="6" name="Slide Number Placeholder 5"/>
          <p:cNvSpPr>
            <a:spLocks noGrp="1"/>
          </p:cNvSpPr>
          <p:nvPr>
            <p:ph type="sldNum" sz="quarter" idx="12"/>
          </p:nvPr>
        </p:nvSpPr>
        <p:spPr/>
        <p:txBody>
          <a:bodyPr/>
          <a:lstStyle/>
          <a:p>
            <a:fld id="{0DE3A2FB-4DB4-4C4C-AD24-00BA9F78F3D7}" type="slidenum">
              <a:rPr lang="en-US"/>
              <a:pPr/>
              <a:t>22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92075"/>
            <a:ext cx="7772400" cy="1431925"/>
          </a:xfrm>
        </p:spPr>
        <p:txBody>
          <a:bodyPr>
            <a:normAutofit/>
          </a:bodyPr>
          <a:lstStyle/>
          <a:p>
            <a:r>
              <a:rPr lang="en-US" b="1"/>
              <a:t>Roadblocks </a:t>
            </a:r>
            <a:br>
              <a:rPr lang="en-US" b="1"/>
            </a:br>
            <a:r>
              <a:rPr lang="en-US" b="1"/>
              <a:t>To Resolving Conflict</a:t>
            </a:r>
          </a:p>
        </p:txBody>
      </p:sp>
      <p:sp>
        <p:nvSpPr>
          <p:cNvPr id="21507" name="Rectangle 3"/>
          <p:cNvSpPr>
            <a:spLocks noGrp="1" noChangeArrowheads="1"/>
          </p:cNvSpPr>
          <p:nvPr>
            <p:ph idx="1"/>
          </p:nvPr>
        </p:nvSpPr>
        <p:spPr>
          <a:xfrm>
            <a:off x="685800" y="1905000"/>
            <a:ext cx="7010400" cy="4724400"/>
          </a:xfrm>
        </p:spPr>
        <p:txBody>
          <a:bodyPr/>
          <a:lstStyle/>
          <a:p>
            <a:r>
              <a:rPr lang="en-US" b="1" i="0"/>
              <a:t>Clashing Egos - Styles Of Conflicts</a:t>
            </a:r>
          </a:p>
          <a:p>
            <a:r>
              <a:rPr lang="en-US" b="1" i="0"/>
              <a:t>Name calling</a:t>
            </a:r>
          </a:p>
          <a:p>
            <a:r>
              <a:rPr lang="en-US" b="1" i="0"/>
              <a:t>Sarcasm/Ridicule</a:t>
            </a:r>
          </a:p>
          <a:p>
            <a:r>
              <a:rPr lang="en-US" b="1" i="0"/>
              <a:t>Insulting</a:t>
            </a:r>
          </a:p>
          <a:p>
            <a:r>
              <a:rPr lang="en-US" b="1" i="0"/>
              <a:t>Threatening</a:t>
            </a:r>
          </a:p>
          <a:p>
            <a:r>
              <a:rPr lang="en-US" b="1" i="0"/>
              <a:t>Blaming</a:t>
            </a:r>
          </a:p>
          <a:p>
            <a:r>
              <a:rPr lang="en-US" b="1" i="0"/>
              <a:t>Inflexibility</a:t>
            </a:r>
          </a:p>
          <a:p>
            <a:r>
              <a:rPr lang="en-US" b="1" i="0"/>
              <a:t>Defensive body posturing/language</a:t>
            </a:r>
          </a:p>
          <a:p>
            <a:endParaRPr lang="en-US" i="0"/>
          </a:p>
        </p:txBody>
      </p:sp>
      <p:sp>
        <p:nvSpPr>
          <p:cNvPr id="7" name="Slide Number Placeholder 5"/>
          <p:cNvSpPr>
            <a:spLocks noGrp="1"/>
          </p:cNvSpPr>
          <p:nvPr>
            <p:ph type="sldNum" sz="quarter" idx="12"/>
          </p:nvPr>
        </p:nvSpPr>
        <p:spPr/>
        <p:txBody>
          <a:bodyPr/>
          <a:lstStyle/>
          <a:p>
            <a:fld id="{3B9A1265-00EF-4CDD-8534-FFD89B97A9F6}" type="slidenum">
              <a:rPr lang="en-US"/>
              <a:pPr/>
              <a:t>23</a:t>
            </a:fld>
            <a:endParaRPr lang="en-US"/>
          </a:p>
        </p:txBody>
      </p:sp>
      <p:graphicFrame>
        <p:nvGraphicFramePr>
          <p:cNvPr id="21508" name="Object 4"/>
          <p:cNvGraphicFramePr>
            <a:graphicFrameLocks noChangeAspect="1"/>
          </p:cNvGraphicFramePr>
          <p:nvPr/>
        </p:nvGraphicFramePr>
        <p:xfrm>
          <a:off x="5029200" y="2057400"/>
          <a:ext cx="2590800" cy="4191000"/>
        </p:xfrm>
        <a:graphic>
          <a:graphicData uri="http://schemas.openxmlformats.org/presentationml/2006/ole">
            <mc:AlternateContent xmlns:mc="http://schemas.openxmlformats.org/markup-compatibility/2006">
              <mc:Choice xmlns:v="urn:schemas-microsoft-com:vml" Requires="v">
                <p:oleObj spid="_x0000_s4116" name="Clip" r:id="rId3" imgW="3848040" imgH="5478120" progId="">
                  <p:embed/>
                </p:oleObj>
              </mc:Choice>
              <mc:Fallback>
                <p:oleObj name="Clip" r:id="rId3" imgW="3848040" imgH="5478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25908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additive="base">
                                        <p:cTn id="4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6781800" cy="762000"/>
          </a:xfrm>
        </p:spPr>
        <p:txBody>
          <a:bodyPr/>
          <a:lstStyle/>
          <a:p>
            <a:r>
              <a:rPr lang="en-US" b="1"/>
              <a:t>“No-Lose Method”</a:t>
            </a:r>
          </a:p>
        </p:txBody>
      </p:sp>
      <p:sp>
        <p:nvSpPr>
          <p:cNvPr id="19459" name="Rectangle 3"/>
          <p:cNvSpPr>
            <a:spLocks noGrp="1" noChangeArrowheads="1"/>
          </p:cNvSpPr>
          <p:nvPr>
            <p:ph idx="1"/>
          </p:nvPr>
        </p:nvSpPr>
        <p:spPr>
          <a:xfrm>
            <a:off x="685800" y="1066800"/>
            <a:ext cx="6705600" cy="5410200"/>
          </a:xfrm>
        </p:spPr>
        <p:txBody>
          <a:bodyPr>
            <a:normAutofit fontScale="92500" lnSpcReduction="10000"/>
          </a:bodyPr>
          <a:lstStyle/>
          <a:p>
            <a:pPr>
              <a:lnSpc>
                <a:spcPct val="90000"/>
              </a:lnSpc>
              <a:buFont typeface="Wingdings" pitchFamily="2" charset="2"/>
              <a:buNone/>
            </a:pPr>
            <a:r>
              <a:rPr lang="en-US" sz="2800" b="1" i="0"/>
              <a:t>Steps To Follow:</a:t>
            </a:r>
          </a:p>
          <a:p>
            <a:pPr>
              <a:lnSpc>
                <a:spcPct val="90000"/>
              </a:lnSpc>
              <a:buFont typeface="Wingdings" pitchFamily="2" charset="2"/>
              <a:buNone/>
            </a:pPr>
            <a:r>
              <a:rPr lang="en-US" sz="2800" b="1" i="0"/>
              <a:t>     1.  Defining the problem in terms of 		 needs.</a:t>
            </a:r>
          </a:p>
          <a:p>
            <a:pPr>
              <a:lnSpc>
                <a:spcPct val="90000"/>
              </a:lnSpc>
              <a:buFont typeface="Wingdings" pitchFamily="2" charset="2"/>
              <a:buNone/>
            </a:pPr>
            <a:r>
              <a:rPr lang="en-US" sz="2800" b="1" i="0"/>
              <a:t>     2.  Generating possible solutions </a:t>
            </a:r>
          </a:p>
          <a:p>
            <a:pPr>
              <a:lnSpc>
                <a:spcPct val="90000"/>
              </a:lnSpc>
              <a:buFont typeface="Wingdings" pitchFamily="2" charset="2"/>
              <a:buNone/>
            </a:pPr>
            <a:r>
              <a:rPr lang="en-US" sz="2800" b="1" i="0"/>
              <a:t>          (brainstorming).</a:t>
            </a:r>
          </a:p>
          <a:p>
            <a:pPr>
              <a:lnSpc>
                <a:spcPct val="90000"/>
              </a:lnSpc>
              <a:buFont typeface="Wingdings" pitchFamily="2" charset="2"/>
              <a:buNone/>
            </a:pPr>
            <a:r>
              <a:rPr lang="en-US" sz="2800" b="1" i="0"/>
              <a:t>     3.  Evaluating and testing the various </a:t>
            </a:r>
          </a:p>
          <a:p>
            <a:pPr>
              <a:lnSpc>
                <a:spcPct val="90000"/>
              </a:lnSpc>
              <a:buFont typeface="Wingdings" pitchFamily="2" charset="2"/>
              <a:buNone/>
            </a:pPr>
            <a:r>
              <a:rPr lang="en-US" sz="2800" b="1" i="0"/>
              <a:t>          solutions.</a:t>
            </a:r>
          </a:p>
          <a:p>
            <a:pPr>
              <a:lnSpc>
                <a:spcPct val="90000"/>
              </a:lnSpc>
              <a:buFont typeface="Wingdings" pitchFamily="2" charset="2"/>
              <a:buNone/>
            </a:pPr>
            <a:r>
              <a:rPr lang="en-US" sz="2800" b="1" i="0"/>
              <a:t>     4.  Deciding on mutually acceptable</a:t>
            </a:r>
          </a:p>
          <a:p>
            <a:pPr>
              <a:lnSpc>
                <a:spcPct val="90000"/>
              </a:lnSpc>
              <a:buFont typeface="Wingdings" pitchFamily="2" charset="2"/>
              <a:buNone/>
            </a:pPr>
            <a:r>
              <a:rPr lang="en-US" sz="2800" b="1" i="0"/>
              <a:t>          solutions.</a:t>
            </a:r>
          </a:p>
          <a:p>
            <a:pPr>
              <a:lnSpc>
                <a:spcPct val="90000"/>
              </a:lnSpc>
              <a:buFont typeface="Wingdings" pitchFamily="2" charset="2"/>
              <a:buNone/>
            </a:pPr>
            <a:r>
              <a:rPr lang="en-US" sz="2800" b="1" i="0"/>
              <a:t>     5.  Implementing the solution.  (Try it 	out.)</a:t>
            </a:r>
          </a:p>
          <a:p>
            <a:pPr>
              <a:lnSpc>
                <a:spcPct val="90000"/>
              </a:lnSpc>
              <a:buFont typeface="Wingdings" pitchFamily="2" charset="2"/>
              <a:buNone/>
            </a:pPr>
            <a:r>
              <a:rPr lang="en-US" sz="2800" b="1" i="0"/>
              <a:t>     6.  Evaluating the solution.</a:t>
            </a:r>
          </a:p>
        </p:txBody>
      </p:sp>
      <p:sp>
        <p:nvSpPr>
          <p:cNvPr id="8" name="Slide Number Placeholder 5"/>
          <p:cNvSpPr>
            <a:spLocks noGrp="1"/>
          </p:cNvSpPr>
          <p:nvPr>
            <p:ph type="sldNum" sz="quarter" idx="12"/>
          </p:nvPr>
        </p:nvSpPr>
        <p:spPr/>
        <p:txBody>
          <a:bodyPr/>
          <a:lstStyle/>
          <a:p>
            <a:fld id="{37D662E9-4072-4800-A98B-D9897795CB0D}" type="slidenum">
              <a:rPr lang="en-US"/>
              <a:pPr/>
              <a:t>24</a:t>
            </a:fld>
            <a:endParaRPr lang="en-US"/>
          </a:p>
        </p:txBody>
      </p:sp>
      <p:graphicFrame>
        <p:nvGraphicFramePr>
          <p:cNvPr id="31744" name="Object 0"/>
          <p:cNvGraphicFramePr>
            <a:graphicFrameLocks noChangeAspect="1"/>
          </p:cNvGraphicFramePr>
          <p:nvPr/>
        </p:nvGraphicFramePr>
        <p:xfrm>
          <a:off x="6096000" y="304800"/>
          <a:ext cx="2057400" cy="1143000"/>
        </p:xfrm>
        <a:graphic>
          <a:graphicData uri="http://schemas.openxmlformats.org/presentationml/2006/ole">
            <mc:AlternateContent xmlns:mc="http://schemas.openxmlformats.org/markup-compatibility/2006">
              <mc:Choice xmlns:v="urn:schemas-microsoft-com:vml" Requires="v">
                <p:oleObj spid="_x0000_s5158" name="Clip" r:id="rId3" imgW="4663440" imgH="3390840" progId="">
                  <p:embed/>
                </p:oleObj>
              </mc:Choice>
              <mc:Fallback>
                <p:oleObj name="Clip" r:id="rId3" imgW="4663440" imgH="3390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
                        <a:ext cx="20574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5" name="Object 1"/>
          <p:cNvGraphicFramePr>
            <a:graphicFrameLocks noChangeAspect="1"/>
          </p:cNvGraphicFramePr>
          <p:nvPr/>
        </p:nvGraphicFramePr>
        <p:xfrm>
          <a:off x="6324600" y="2057400"/>
          <a:ext cx="1524000" cy="3657600"/>
        </p:xfrm>
        <a:graphic>
          <a:graphicData uri="http://schemas.openxmlformats.org/presentationml/2006/ole">
            <mc:AlternateContent xmlns:mc="http://schemas.openxmlformats.org/markup-compatibility/2006">
              <mc:Choice xmlns:v="urn:schemas-microsoft-com:vml" Requires="v">
                <p:oleObj spid="_x0000_s5159" name="Clip" r:id="rId5" imgW="4218480" imgH="3951360" progId="">
                  <p:embed/>
                </p:oleObj>
              </mc:Choice>
              <mc:Fallback>
                <p:oleObj name="Clip" r:id="rId5" imgW="4218480" imgH="3951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057400"/>
                        <a:ext cx="1524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59">
                                            <p:txEl>
                                              <p:pRg st="7" end="7"/>
                                            </p:txEl>
                                          </p:spTgt>
                                        </p:tgtEl>
                                        <p:attrNameLst>
                                          <p:attrName>style.visibility</p:attrName>
                                        </p:attrNameLst>
                                      </p:cBhvr>
                                      <p:to>
                                        <p:strVal val="visible"/>
                                      </p:to>
                                    </p:set>
                                    <p:anim calcmode="lin" valueType="num">
                                      <p:cBhvr additive="base">
                                        <p:cTn id="49"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59">
                                            <p:txEl>
                                              <p:pRg st="8" end="8"/>
                                            </p:txEl>
                                          </p:spTgt>
                                        </p:tgtEl>
                                        <p:attrNameLst>
                                          <p:attrName>style.visibility</p:attrName>
                                        </p:attrNameLst>
                                      </p:cBhvr>
                                      <p:to>
                                        <p:strVal val="visible"/>
                                      </p:to>
                                    </p:set>
                                    <p:anim calcmode="lin" valueType="num">
                                      <p:cBhvr additive="base">
                                        <p:cTn id="55" dur="5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459">
                                            <p:txEl>
                                              <p:pRg st="9" end="9"/>
                                            </p:txEl>
                                          </p:spTgt>
                                        </p:tgtEl>
                                        <p:attrNameLst>
                                          <p:attrName>style.visibility</p:attrName>
                                        </p:attrNameLst>
                                      </p:cBhvr>
                                      <p:to>
                                        <p:strVal val="visible"/>
                                      </p:to>
                                    </p:set>
                                    <p:anim calcmode="lin" valueType="num">
                                      <p:cBhvr additive="base">
                                        <p:cTn id="61" dur="500" fill="hold"/>
                                        <p:tgtEl>
                                          <p:spTgt spid="1945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smtClean="0"/>
              <a:t>"No-Lose Method"</a:t>
            </a:r>
            <a:endParaRPr lang="en-US" b="1" dirty="0"/>
          </a:p>
        </p:txBody>
      </p:sp>
      <p:sp>
        <p:nvSpPr>
          <p:cNvPr id="20483" name="Rectangle 3"/>
          <p:cNvSpPr>
            <a:spLocks noGrp="1" noChangeArrowheads="1"/>
          </p:cNvSpPr>
          <p:nvPr>
            <p:ph idx="1"/>
          </p:nvPr>
        </p:nvSpPr>
        <p:spPr>
          <a:xfrm>
            <a:off x="328613" y="1941513"/>
            <a:ext cx="7672387" cy="4306887"/>
          </a:xfrm>
        </p:spPr>
        <p:txBody>
          <a:bodyPr/>
          <a:lstStyle/>
          <a:p>
            <a:pPr>
              <a:lnSpc>
                <a:spcPct val="90000"/>
              </a:lnSpc>
            </a:pPr>
            <a:r>
              <a:rPr lang="en-US" b="1" i="0" dirty="0"/>
              <a:t>Some Assumptions about the No-Lose Method:</a:t>
            </a:r>
          </a:p>
          <a:p>
            <a:pPr>
              <a:lnSpc>
                <a:spcPct val="90000"/>
              </a:lnSpc>
            </a:pPr>
            <a:r>
              <a:rPr lang="en-US" b="1" i="0" dirty="0"/>
              <a:t>Your needs are important</a:t>
            </a:r>
          </a:p>
          <a:p>
            <a:pPr>
              <a:lnSpc>
                <a:spcPct val="90000"/>
              </a:lnSpc>
            </a:pPr>
            <a:r>
              <a:rPr lang="en-US" b="1" i="0" dirty="0"/>
              <a:t>My needs are equally important</a:t>
            </a:r>
          </a:p>
          <a:p>
            <a:pPr>
              <a:lnSpc>
                <a:spcPct val="90000"/>
              </a:lnSpc>
            </a:pPr>
            <a:r>
              <a:rPr lang="en-US" b="1" i="0" dirty="0"/>
              <a:t>We will approach this conflict from a needs standpoint, not a solution standpoint.</a:t>
            </a:r>
          </a:p>
          <a:p>
            <a:pPr>
              <a:lnSpc>
                <a:spcPct val="90000"/>
              </a:lnSpc>
            </a:pPr>
            <a:r>
              <a:rPr lang="en-US" b="1" i="0" dirty="0"/>
              <a:t>I will never use my power.</a:t>
            </a:r>
          </a:p>
        </p:txBody>
      </p:sp>
      <p:sp>
        <p:nvSpPr>
          <p:cNvPr id="6" name="Slide Number Placeholder 5"/>
          <p:cNvSpPr>
            <a:spLocks noGrp="1"/>
          </p:cNvSpPr>
          <p:nvPr>
            <p:ph type="sldNum" sz="quarter" idx="12"/>
          </p:nvPr>
        </p:nvSpPr>
        <p:spPr/>
        <p:txBody>
          <a:bodyPr/>
          <a:lstStyle/>
          <a:p>
            <a:fld id="{325E5639-CC7C-4CA1-92C9-087B3F6B69B3}" type="slidenum">
              <a:rPr lang="en-US"/>
              <a:pPr/>
              <a:t>25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533400"/>
            <a:ext cx="7302500" cy="1600200"/>
          </a:xfrm>
        </p:spPr>
        <p:txBody>
          <a:bodyPr>
            <a:normAutofit fontScale="90000"/>
          </a:bodyPr>
          <a:lstStyle/>
          <a:p>
            <a:r>
              <a:rPr lang="en-US" b="1"/>
              <a:t>Methods of Conflict Resolution</a:t>
            </a:r>
            <a:br>
              <a:rPr lang="en-US" b="1"/>
            </a:br>
            <a:r>
              <a:rPr lang="en-US" b="1"/>
              <a:t>- Behjat Sharif</a:t>
            </a:r>
          </a:p>
        </p:txBody>
      </p:sp>
      <p:sp>
        <p:nvSpPr>
          <p:cNvPr id="12291" name="Rectangle 3"/>
          <p:cNvSpPr>
            <a:spLocks noGrp="1" noChangeArrowheads="1"/>
          </p:cNvSpPr>
          <p:nvPr>
            <p:ph idx="1"/>
          </p:nvPr>
        </p:nvSpPr>
        <p:spPr>
          <a:xfrm>
            <a:off x="228600" y="2514600"/>
            <a:ext cx="8229600" cy="3316288"/>
          </a:xfrm>
        </p:spPr>
        <p:txBody>
          <a:bodyPr/>
          <a:lstStyle/>
          <a:p>
            <a:r>
              <a:rPr lang="en-US" b="1" i="0" dirty="0"/>
              <a:t>Denial</a:t>
            </a:r>
          </a:p>
          <a:p>
            <a:r>
              <a:rPr lang="en-US" b="1" i="0" dirty="0"/>
              <a:t>Suppression</a:t>
            </a:r>
          </a:p>
          <a:p>
            <a:r>
              <a:rPr lang="en-US" b="1" i="0" dirty="0"/>
              <a:t>Power</a:t>
            </a:r>
          </a:p>
          <a:p>
            <a:r>
              <a:rPr lang="en-US" b="1" i="0" dirty="0"/>
              <a:t>Compromise</a:t>
            </a:r>
          </a:p>
          <a:p>
            <a:r>
              <a:rPr lang="en-US" b="1" i="0" dirty="0"/>
              <a:t>Collaboration</a:t>
            </a:r>
          </a:p>
        </p:txBody>
      </p:sp>
      <p:sp>
        <p:nvSpPr>
          <p:cNvPr id="6" name="Slide Number Placeholder 5"/>
          <p:cNvSpPr>
            <a:spLocks noGrp="1"/>
          </p:cNvSpPr>
          <p:nvPr>
            <p:ph type="sldNum" sz="quarter" idx="12"/>
          </p:nvPr>
        </p:nvSpPr>
        <p:spPr/>
        <p:txBody>
          <a:bodyPr/>
          <a:lstStyle/>
          <a:p>
            <a:fld id="{2B2FF1EE-0B9A-4AF9-839A-284E0204B291}" type="slidenum">
              <a:rPr lang="en-US"/>
              <a:pPr/>
              <a:t>26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Images of wars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r>
              <a:rPr lang="en-ZA" dirty="0" smtClean="0"/>
              <a:t>Images of war, like photographic records of other dramatic crises and events, are often treated as spontaneous, powerful and authentic depictions of real events and real human  experience. </a:t>
            </a:r>
          </a:p>
          <a:p>
            <a:r>
              <a:rPr lang="en-ZA" dirty="0" smtClean="0"/>
              <a:t>Images of war connect the viewer of the image with the depicted  encounter and emotional experience of the individual photographer/reporter/artist who confronted the scene. </a:t>
            </a:r>
          </a:p>
          <a:p>
            <a:r>
              <a:rPr lang="en-ZA" dirty="0" smtClean="0"/>
              <a:t>Audiences treat images as primarily the products of individual photographers, as the records of their particular encounters and life experiences, and try to explain them by learning more about the photographer’s life – his or her motivations, intentions, temperament, approach to work and the details of the encounters and interactions that appear in his or her pictures.</a:t>
            </a:r>
            <a:endParaRPr lang="en-Z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Images of War and conflict</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ZA" dirty="0" smtClean="0"/>
              <a:t>Photographic images of war have been used to accentuate and lend authority to war reporting (Griffin, 2010).</a:t>
            </a:r>
          </a:p>
          <a:p>
            <a:r>
              <a:rPr lang="en-ZA" dirty="0" smtClean="0"/>
              <a:t>Media representations of war are of interest to media scholars for many reasons:</a:t>
            </a:r>
          </a:p>
          <a:p>
            <a:pPr>
              <a:buNone/>
            </a:pPr>
            <a:r>
              <a:rPr lang="en-ZA" dirty="0" smtClean="0"/>
              <a:t> First, as  reports or images associated with extreme conflict and matters of life and death, they  tend to draw intense public attention, and potentially influence public opinion. </a:t>
            </a:r>
          </a:p>
          <a:p>
            <a:pPr>
              <a:buNone/>
            </a:pPr>
            <a:r>
              <a:rPr lang="en-ZA" dirty="0" smtClean="0"/>
              <a:t>Second,  as high-stakes </a:t>
            </a:r>
            <a:r>
              <a:rPr lang="en-ZA" dirty="0" err="1" smtClean="0"/>
              <a:t>artifacts</a:t>
            </a:r>
            <a:r>
              <a:rPr lang="en-ZA" dirty="0" smtClean="0"/>
              <a:t> of modern news reporting, they highlight the application of professional norms and practices to the presentation of highly charged content. Notions of  objectivity and balance, reliance on official sources and press releases, access to </a:t>
            </a:r>
            <a:r>
              <a:rPr lang="en-ZA" dirty="0" err="1" smtClean="0"/>
              <a:t>theaters</a:t>
            </a:r>
            <a:r>
              <a:rPr lang="en-ZA" dirty="0" smtClean="0"/>
              <a:t>  of action, collaborations with subjects and beliefs in photo-realism and documentary  recording are all issues that are tested by the results of wartime reporting and  image-making. </a:t>
            </a:r>
          </a:p>
          <a:p>
            <a:pPr>
              <a:buNone/>
            </a:pPr>
            <a:r>
              <a:rPr lang="en-ZA" dirty="0" smtClean="0"/>
              <a:t>Third, they inevitably reflect cultural perspectives and reproduce traditions of cultural representation.</a:t>
            </a:r>
            <a:endParaRPr lang="en-Z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1"/>
            <a:r>
              <a:rPr lang="en-ZA" sz="5100" dirty="0" smtClean="0"/>
              <a:t>(1997) comments:</a:t>
            </a:r>
          </a:p>
          <a:p>
            <a:pPr>
              <a:buNone/>
            </a:pPr>
            <a:r>
              <a:rPr lang="en-ZA" dirty="0" smtClean="0"/>
              <a:t>		</a:t>
            </a:r>
            <a:r>
              <a:rPr lang="en-ZA" sz="3100" dirty="0" smtClean="0"/>
              <a:t>In war photography … responses are magnified. Danger 	hovers at the edges of all such images; the passions they 	record are always the most extreme. The possibility of 	dying that is their subtext, for their subjects as much as 	the photographer, means they make urgent claims on our 	attention, allowing us both to feel a sense of our own 	mortality and to hold that 	sense at bay. </a:t>
            </a:r>
          </a:p>
          <a:p>
            <a:pPr lvl="1">
              <a:buNone/>
            </a:pPr>
            <a:r>
              <a:rPr lang="en-ZA" sz="3100" dirty="0" smtClean="0"/>
              <a:t>		The forcefulness of their messages makes them unlike 	any other genre of image, the power of  their desire to 	communicate impelling them towards representations 	that touch us more deeply and more directly. (p. xi)</a:t>
            </a:r>
            <a:endParaRPr lang="en-ZA"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conflict_en2 (1).png"/>
          <p:cNvPicPr>
            <a:picLocks noGrp="1" noChangeAspect="1"/>
          </p:cNvPicPr>
          <p:nvPr>
            <p:ph idx="1"/>
          </p:nvPr>
        </p:nvPicPr>
        <p:blipFill>
          <a:blip r:embed="rId3" cstate="print"/>
          <a:stretch>
            <a:fillRect/>
          </a:stretch>
        </p:blipFill>
        <p:spPr>
          <a:xfrm>
            <a:off x="228600" y="30296"/>
            <a:ext cx="8686800" cy="65151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r>
              <a:rPr lang="en-ZA" dirty="0" smtClean="0"/>
              <a:t>The technical and psychological readiness to photograph the war is determined by the warring nations to control and use the media to their own advantage. </a:t>
            </a:r>
          </a:p>
          <a:p>
            <a:r>
              <a:rPr lang="en-ZA" dirty="0" smtClean="0"/>
              <a:t>Despite the new capacity for extensive photo recording, it is always a highly censored war, and public commitment to the war effort on all sides meant that government control largely went unchallenged. </a:t>
            </a:r>
          </a:p>
          <a:p>
            <a:r>
              <a:rPr lang="en-ZA" dirty="0" smtClean="0"/>
              <a:t>This makes the gap between the millions of war images created and the relatively few selected for publication and public exposure was enormous.</a:t>
            </a:r>
          </a:p>
          <a:p>
            <a:r>
              <a:rPr lang="en-ZA" dirty="0" smtClean="0"/>
              <a:t>This ongoing mediation of public life can be explicated both by examining how the photograph’s artistry shapes moral judgment and by tracking subsequent narrative reconstructions and visual appropriations of the image in public media. (pp. 174–5)</a:t>
            </a:r>
            <a:endParaRPr lang="en-Z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
            <a:ext cx="8001000" cy="6000750"/>
          </a:xfrm>
          <a:prstGeom prst="rect">
            <a:avLst/>
          </a:prstGeom>
        </p:spPr>
      </p:pic>
    </p:spTree>
    <p:extLst>
      <p:ext uri="{BB962C8B-B14F-4D97-AF65-F5344CB8AC3E}">
        <p14:creationId xmlns:p14="http://schemas.microsoft.com/office/powerpoint/2010/main" val="1243738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9600"/>
            <a:ext cx="8549348" cy="5568950"/>
          </a:xfrm>
          <a:prstGeom prst="rect">
            <a:avLst/>
          </a:prstGeom>
        </p:spPr>
      </p:pic>
    </p:spTree>
    <p:extLst>
      <p:ext uri="{BB962C8B-B14F-4D97-AF65-F5344CB8AC3E}">
        <p14:creationId xmlns:p14="http://schemas.microsoft.com/office/powerpoint/2010/main" val="55692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ttp://i.creativecommons.org/l/by/3.0/88x31.png"/>
          <p:cNvPicPr>
            <a:picLocks/>
          </p:cNvPicPr>
          <p:nvPr/>
        </p:nvPicPr>
        <p:blipFill>
          <a:blip r:embed="rId2">
            <a:extLst>
              <a:ext uri="{28A0092B-C50C-407E-A947-70E740481C1C}">
                <a14:useLocalDpi xmlns:a14="http://schemas.microsoft.com/office/drawing/2010/main" val="0"/>
              </a:ext>
            </a:extLst>
          </a:blip>
          <a:srcRect t="-25431" b="-25431"/>
          <a:stretch>
            <a:fillRect/>
          </a:stretch>
        </p:blipFill>
        <p:spPr bwMode="auto">
          <a:xfrm>
            <a:off x="3342258" y="1066800"/>
            <a:ext cx="2603500" cy="1316038"/>
          </a:xfrm>
          <a:prstGeom prst="rect">
            <a:avLst/>
          </a:prstGeom>
          <a:noFill/>
          <a:ln>
            <a:noFill/>
          </a:ln>
        </p:spPr>
      </p:pic>
      <p:sp>
        <p:nvSpPr>
          <p:cNvPr id="3" name="TextBox 2"/>
          <p:cNvSpPr txBox="1"/>
          <p:nvPr/>
        </p:nvSpPr>
        <p:spPr>
          <a:xfrm>
            <a:off x="755576" y="3068960"/>
            <a:ext cx="7776864" cy="2585323"/>
          </a:xfrm>
          <a:prstGeom prst="rect">
            <a:avLst/>
          </a:prstGeom>
          <a:noFill/>
        </p:spPr>
        <p:txBody>
          <a:bodyPr wrap="square" rtlCol="0">
            <a:spAutoFit/>
          </a:bodyPr>
          <a:lstStyle/>
          <a:p>
            <a:r>
              <a:rPr lang="en-ZA" dirty="0"/>
              <a:t>This presentation is licenced under the Creative </a:t>
            </a:r>
            <a:r>
              <a:rPr lang="en-ZA"/>
              <a:t>Commons </a:t>
            </a:r>
            <a:r>
              <a:rPr lang="en-ZA" smtClean="0"/>
              <a:t>Attribution</a:t>
            </a:r>
            <a:r>
              <a:rPr lang="en-ZA"/>
              <a:t> </a:t>
            </a:r>
            <a:r>
              <a:rPr lang="en-ZA" smtClean="0"/>
              <a:t>2.5 </a:t>
            </a:r>
            <a:r>
              <a:rPr lang="en-ZA" dirty="0"/>
              <a:t>South Africa License. To view a copy of this licence, visit </a:t>
            </a:r>
            <a:r>
              <a:rPr lang="en-ZA" b="1" u="sng" dirty="0">
                <a:solidFill>
                  <a:srgbClr val="FF0000"/>
                </a:solidFill>
                <a:hlinkClick r:id="rId3"/>
              </a:rPr>
              <a:t>http://creativecommons.org/licenses/by-sa/2.5/za/</a:t>
            </a:r>
            <a:r>
              <a:rPr lang="en-ZA" b="1" dirty="0">
                <a:solidFill>
                  <a:srgbClr val="FF0000"/>
                </a:solidFill>
              </a:rPr>
              <a:t> </a:t>
            </a:r>
            <a:endParaRPr lang="en-US" b="1" dirty="0">
              <a:solidFill>
                <a:srgbClr val="FF0000"/>
              </a:solidFill>
            </a:endParaRPr>
          </a:p>
          <a:p>
            <a:endParaRPr lang="en-ZA" dirty="0" smtClean="0"/>
          </a:p>
          <a:p>
            <a:r>
              <a:rPr lang="en-ZA" dirty="0" smtClean="0"/>
              <a:t>Or</a:t>
            </a:r>
            <a:endParaRPr lang="en-US" dirty="0"/>
          </a:p>
          <a:p>
            <a:endParaRPr lang="en-ZA" dirty="0"/>
          </a:p>
          <a:p>
            <a:r>
              <a:rPr lang="en-ZA" dirty="0" smtClean="0"/>
              <a:t>send </a:t>
            </a:r>
            <a:r>
              <a:rPr lang="en-ZA" dirty="0"/>
              <a:t>a letter to Creative Commons, 171 Second Street, Suite 300, San Francisco, California 94105, USA.</a:t>
            </a:r>
            <a:endParaRPr lang="en-US" dirty="0"/>
          </a:p>
          <a:p>
            <a:endParaRPr lang="en-US" dirty="0"/>
          </a:p>
        </p:txBody>
      </p:sp>
    </p:spTree>
    <p:extLst>
      <p:ext uri="{BB962C8B-B14F-4D97-AF65-F5344CB8AC3E}">
        <p14:creationId xmlns:p14="http://schemas.microsoft.com/office/powerpoint/2010/main" val="213806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638800"/>
          </a:xfrm>
        </p:spPr>
        <p:txBody>
          <a:bodyPr>
            <a:normAutofit/>
          </a:bodyPr>
          <a:lstStyle/>
          <a:p>
            <a:r>
              <a:rPr lang="en-ZA" u="sng" dirty="0" smtClean="0"/>
              <a:t>Structural  factors</a:t>
            </a:r>
            <a:r>
              <a:rPr lang="en-ZA" dirty="0" smtClean="0"/>
              <a:t>, including economic, social, and political issues relating to wealth  distribution, </a:t>
            </a:r>
            <a:r>
              <a:rPr lang="en-ZA" u="sng" dirty="0" smtClean="0"/>
              <a:t>facilitating factors</a:t>
            </a:r>
            <a:r>
              <a:rPr lang="en-ZA" dirty="0" smtClean="0"/>
              <a:t>, including the  degree of politicization and consciousness, and </a:t>
            </a:r>
            <a:r>
              <a:rPr lang="en-ZA" u="sng" dirty="0" smtClean="0"/>
              <a:t>triggering factors</a:t>
            </a:r>
            <a:r>
              <a:rPr lang="en-ZA" dirty="0" smtClean="0"/>
              <a:t>,  such as a sharp economic shock, sudden escalation of inter-group  tension or the collapse of central authority, are generally argued to be the  main causes of conflicts (</a:t>
            </a:r>
            <a:r>
              <a:rPr lang="en-ZA" dirty="0" err="1" smtClean="0"/>
              <a:t>Costy</a:t>
            </a:r>
            <a:r>
              <a:rPr lang="en-ZA" dirty="0" smtClean="0"/>
              <a:t> &amp; Gilbert 1998: 12). </a:t>
            </a:r>
          </a:p>
          <a:p>
            <a:r>
              <a:rPr lang="en-ZA" dirty="0" smtClean="0"/>
              <a:t>The media in conflict-ridden countries often play a significant role in creating and  furthering both facilitating factors and triggering factors, for example by utilising ' oppositional metaphors' (' us ' vs. ' them ') linked to internal and  external issues or ‘threats’ facing the nation (see </a:t>
            </a:r>
            <a:r>
              <a:rPr lang="en-ZA" dirty="0" err="1" smtClean="0"/>
              <a:t>Jager</a:t>
            </a:r>
            <a:r>
              <a:rPr lang="en-ZA" dirty="0" smtClean="0"/>
              <a:t> &amp; Link 1993; Van  </a:t>
            </a:r>
            <a:r>
              <a:rPr lang="en-ZA" dirty="0" err="1" smtClean="0"/>
              <a:t>Dijk</a:t>
            </a:r>
            <a:r>
              <a:rPr lang="en-ZA" dirty="0" smtClean="0"/>
              <a:t> 1997).</a:t>
            </a:r>
            <a:endParaRPr lang="en-Z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Conflict Resolution</a:t>
            </a:r>
          </a:p>
        </p:txBody>
      </p:sp>
      <p:sp>
        <p:nvSpPr>
          <p:cNvPr id="7171" name="Rectangle 3"/>
          <p:cNvSpPr>
            <a:spLocks noGrp="1" noChangeArrowheads="1"/>
          </p:cNvSpPr>
          <p:nvPr>
            <p:ph sz="half" idx="1"/>
          </p:nvPr>
        </p:nvSpPr>
        <p:spPr>
          <a:xfrm>
            <a:off x="228600" y="1981200"/>
            <a:ext cx="3625850" cy="4114800"/>
          </a:xfrm>
        </p:spPr>
        <p:txBody>
          <a:bodyPr/>
          <a:lstStyle/>
          <a:p>
            <a:r>
              <a:rPr lang="en-US" b="1" i="0" u="sng" dirty="0"/>
              <a:t>General perceptions of conflict as </a:t>
            </a:r>
            <a:r>
              <a:rPr lang="en-US" b="1" i="0" u="sng" dirty="0" smtClean="0"/>
              <a:t>"negative:"</a:t>
            </a:r>
            <a:endParaRPr lang="en-US" b="1" i="0" u="sng" dirty="0"/>
          </a:p>
          <a:p>
            <a:r>
              <a:rPr lang="en-US" b="1" i="0" dirty="0"/>
              <a:t>Anger</a:t>
            </a:r>
          </a:p>
          <a:p>
            <a:r>
              <a:rPr lang="en-US" b="1" i="0" dirty="0"/>
              <a:t>Disagreement</a:t>
            </a:r>
          </a:p>
          <a:p>
            <a:r>
              <a:rPr lang="en-US" b="1" i="0" dirty="0"/>
              <a:t>Hostility</a:t>
            </a:r>
          </a:p>
          <a:p>
            <a:r>
              <a:rPr lang="en-US" b="1" i="0" dirty="0"/>
              <a:t>Threat</a:t>
            </a:r>
          </a:p>
          <a:p>
            <a:r>
              <a:rPr lang="en-US" b="1" i="0" dirty="0"/>
              <a:t>Anxiety</a:t>
            </a:r>
          </a:p>
        </p:txBody>
      </p:sp>
      <p:sp>
        <p:nvSpPr>
          <p:cNvPr id="7172" name="Rectangle 4"/>
          <p:cNvSpPr>
            <a:spLocks noGrp="1" noChangeArrowheads="1"/>
          </p:cNvSpPr>
          <p:nvPr>
            <p:ph sz="half" idx="2"/>
          </p:nvPr>
        </p:nvSpPr>
        <p:spPr>
          <a:xfrm>
            <a:off x="3992563" y="1981200"/>
            <a:ext cx="3627437" cy="4114800"/>
          </a:xfrm>
        </p:spPr>
        <p:txBody>
          <a:bodyPr/>
          <a:lstStyle/>
          <a:p>
            <a:r>
              <a:rPr lang="en-US" b="1" i="0" dirty="0"/>
              <a:t>Competition</a:t>
            </a:r>
          </a:p>
          <a:p>
            <a:r>
              <a:rPr lang="en-US" b="1" i="0" dirty="0"/>
              <a:t>Tension</a:t>
            </a:r>
          </a:p>
          <a:p>
            <a:r>
              <a:rPr lang="en-US" b="1" i="0" dirty="0"/>
              <a:t>Violence</a:t>
            </a:r>
          </a:p>
          <a:p>
            <a:r>
              <a:rPr lang="en-US" b="1" i="0" dirty="0"/>
              <a:t>Destruction</a:t>
            </a:r>
          </a:p>
          <a:p>
            <a:r>
              <a:rPr lang="en-US" b="1" i="0" dirty="0"/>
              <a:t>Pain</a:t>
            </a:r>
          </a:p>
          <a:p>
            <a:r>
              <a:rPr lang="en-US" b="1" i="0" dirty="0"/>
              <a:t>War</a:t>
            </a:r>
          </a:p>
        </p:txBody>
      </p:sp>
      <p:sp>
        <p:nvSpPr>
          <p:cNvPr id="7" name="Slide Number Placeholder 6"/>
          <p:cNvSpPr>
            <a:spLocks noGrp="1"/>
          </p:cNvSpPr>
          <p:nvPr>
            <p:ph type="sldNum" sz="quarter" idx="12"/>
          </p:nvPr>
        </p:nvSpPr>
        <p:spPr/>
        <p:txBody>
          <a:bodyPr/>
          <a:lstStyle/>
          <a:p>
            <a:fld id="{75879FB3-CA9E-44DE-A6B1-F43DCC133F68}" type="slidenum">
              <a:rPr lang="en-US"/>
              <a:pPr/>
              <a:t>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ou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 calcmode="lin" valueType="num">
                                      <p:cBhvr additive="base">
                                        <p:cTn id="18"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1">
                                            <p:txEl>
                                              <p:pRg st="2" end="2"/>
                                            </p:txEl>
                                          </p:spTgt>
                                        </p:tgtEl>
                                        <p:attrNameLst>
                                          <p:attrName>style.visibility</p:attrName>
                                        </p:attrNameLst>
                                      </p:cBhvr>
                                      <p:to>
                                        <p:strVal val="visible"/>
                                      </p:to>
                                    </p:set>
                                    <p:anim calcmode="lin" valueType="num">
                                      <p:cBhvr additive="base">
                                        <p:cTn id="2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 calcmode="lin" valueType="num">
                                      <p:cBhvr additive="base">
                                        <p:cTn id="30"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 calcmode="lin" valueType="num">
                                      <p:cBhvr additive="base">
                                        <p:cTn id="36"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additive="base">
                                        <p:cTn id="4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72">
                                            <p:txEl>
                                              <p:pRg st="0" end="0"/>
                                            </p:txEl>
                                          </p:spTgt>
                                        </p:tgtEl>
                                        <p:attrNameLst>
                                          <p:attrName>style.visibility</p:attrName>
                                        </p:attrNameLst>
                                      </p:cBhvr>
                                      <p:to>
                                        <p:strVal val="visible"/>
                                      </p:to>
                                    </p:set>
                                    <p:anim calcmode="lin" valueType="num">
                                      <p:cBhvr additive="base">
                                        <p:cTn id="48"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172">
                                            <p:txEl>
                                              <p:pRg st="1" end="1"/>
                                            </p:txEl>
                                          </p:spTgt>
                                        </p:tgtEl>
                                        <p:attrNameLst>
                                          <p:attrName>style.visibility</p:attrName>
                                        </p:attrNameLst>
                                      </p:cBhvr>
                                      <p:to>
                                        <p:strVal val="visible"/>
                                      </p:to>
                                    </p:set>
                                    <p:anim calcmode="lin" valueType="num">
                                      <p:cBhvr additive="base">
                                        <p:cTn id="54"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172">
                                            <p:txEl>
                                              <p:pRg st="2" end="2"/>
                                            </p:txEl>
                                          </p:spTgt>
                                        </p:tgtEl>
                                        <p:attrNameLst>
                                          <p:attrName>style.visibility</p:attrName>
                                        </p:attrNameLst>
                                      </p:cBhvr>
                                      <p:to>
                                        <p:strVal val="visible"/>
                                      </p:to>
                                    </p:set>
                                    <p:anim calcmode="lin" valueType="num">
                                      <p:cBhvr additive="base">
                                        <p:cTn id="60"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172">
                                            <p:txEl>
                                              <p:pRg st="3" end="3"/>
                                            </p:txEl>
                                          </p:spTgt>
                                        </p:tgtEl>
                                        <p:attrNameLst>
                                          <p:attrName>style.visibility</p:attrName>
                                        </p:attrNameLst>
                                      </p:cBhvr>
                                      <p:to>
                                        <p:strVal val="visible"/>
                                      </p:to>
                                    </p:set>
                                    <p:anim calcmode="lin" valueType="num">
                                      <p:cBhvr additive="base">
                                        <p:cTn id="66"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172">
                                            <p:txEl>
                                              <p:pRg st="4" end="4"/>
                                            </p:txEl>
                                          </p:spTgt>
                                        </p:tgtEl>
                                        <p:attrNameLst>
                                          <p:attrName>style.visibility</p:attrName>
                                        </p:attrNameLst>
                                      </p:cBhvr>
                                      <p:to>
                                        <p:strVal val="visible"/>
                                      </p:to>
                                    </p:set>
                                    <p:anim calcmode="lin" valueType="num">
                                      <p:cBhvr additive="base">
                                        <p:cTn id="72"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172">
                                            <p:txEl>
                                              <p:pRg st="5" end="5"/>
                                            </p:txEl>
                                          </p:spTgt>
                                        </p:tgtEl>
                                        <p:attrNameLst>
                                          <p:attrName>style.visibility</p:attrName>
                                        </p:attrNameLst>
                                      </p:cBhvr>
                                      <p:to>
                                        <p:strVal val="visible"/>
                                      </p:to>
                                    </p:set>
                                    <p:anim calcmode="lin" valueType="num">
                                      <p:cBhvr additive="base">
                                        <p:cTn id="78" dur="500" fill="hold"/>
                                        <p:tgtEl>
                                          <p:spTgt spid="7172">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1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P spid="717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b="1"/>
              <a:t>Conflict Resolution</a:t>
            </a:r>
          </a:p>
        </p:txBody>
      </p:sp>
      <p:sp>
        <p:nvSpPr>
          <p:cNvPr id="1027" name="Rectangle 3"/>
          <p:cNvSpPr>
            <a:spLocks noGrp="1" noChangeArrowheads="1"/>
          </p:cNvSpPr>
          <p:nvPr>
            <p:ph sz="half" idx="1"/>
          </p:nvPr>
        </p:nvSpPr>
        <p:spPr>
          <a:xfrm>
            <a:off x="228600" y="1981200"/>
            <a:ext cx="3625850" cy="4114800"/>
          </a:xfrm>
        </p:spPr>
        <p:txBody>
          <a:bodyPr/>
          <a:lstStyle/>
          <a:p>
            <a:pPr>
              <a:lnSpc>
                <a:spcPct val="90000"/>
              </a:lnSpc>
            </a:pPr>
            <a:r>
              <a:rPr lang="en-US" b="1" i="0" u="sng" dirty="0"/>
              <a:t>Potential Productive Outcomes of Conflict:</a:t>
            </a:r>
          </a:p>
          <a:p>
            <a:pPr>
              <a:lnSpc>
                <a:spcPct val="90000"/>
              </a:lnSpc>
            </a:pPr>
            <a:r>
              <a:rPr lang="en-US" b="1" i="0" dirty="0"/>
              <a:t>Clarifying</a:t>
            </a:r>
          </a:p>
          <a:p>
            <a:pPr>
              <a:lnSpc>
                <a:spcPct val="90000"/>
              </a:lnSpc>
            </a:pPr>
            <a:r>
              <a:rPr lang="en-US" b="1" i="0" dirty="0"/>
              <a:t>Learning</a:t>
            </a:r>
          </a:p>
          <a:p>
            <a:pPr>
              <a:lnSpc>
                <a:spcPct val="90000"/>
              </a:lnSpc>
            </a:pPr>
            <a:r>
              <a:rPr lang="en-US" b="1" i="0" dirty="0"/>
              <a:t>Stimulating</a:t>
            </a:r>
          </a:p>
          <a:p>
            <a:pPr>
              <a:lnSpc>
                <a:spcPct val="90000"/>
              </a:lnSpc>
            </a:pPr>
            <a:r>
              <a:rPr lang="en-US" b="1" i="0" dirty="0"/>
              <a:t>Intimate</a:t>
            </a:r>
          </a:p>
          <a:p>
            <a:pPr>
              <a:lnSpc>
                <a:spcPct val="90000"/>
              </a:lnSpc>
            </a:pPr>
            <a:r>
              <a:rPr lang="en-US" b="1" i="0" dirty="0"/>
              <a:t>Courageous</a:t>
            </a:r>
          </a:p>
        </p:txBody>
      </p:sp>
      <p:sp>
        <p:nvSpPr>
          <p:cNvPr id="1028" name="Rectangle 4"/>
          <p:cNvSpPr>
            <a:spLocks noGrp="1" noChangeArrowheads="1"/>
          </p:cNvSpPr>
          <p:nvPr>
            <p:ph sz="half" idx="2"/>
          </p:nvPr>
        </p:nvSpPr>
        <p:spPr>
          <a:xfrm>
            <a:off x="3992563" y="1981200"/>
            <a:ext cx="3627437" cy="4114800"/>
          </a:xfrm>
        </p:spPr>
        <p:txBody>
          <a:bodyPr/>
          <a:lstStyle/>
          <a:p>
            <a:r>
              <a:rPr lang="en-US" b="1" i="0" dirty="0"/>
              <a:t>Strengthening</a:t>
            </a:r>
          </a:p>
          <a:p>
            <a:r>
              <a:rPr lang="en-US" b="1" i="0" dirty="0"/>
              <a:t>Creative</a:t>
            </a:r>
          </a:p>
          <a:p>
            <a:r>
              <a:rPr lang="en-US" b="1" i="0" dirty="0"/>
              <a:t>Helpful</a:t>
            </a:r>
          </a:p>
          <a:p>
            <a:r>
              <a:rPr lang="en-US" b="1" i="0" dirty="0"/>
              <a:t>Enriching</a:t>
            </a:r>
          </a:p>
          <a:p>
            <a:r>
              <a:rPr lang="en-US" b="1" i="0" dirty="0"/>
              <a:t>Caring</a:t>
            </a:r>
          </a:p>
          <a:p>
            <a:r>
              <a:rPr lang="en-US" b="1" i="0" dirty="0"/>
              <a:t>Opportunity</a:t>
            </a:r>
          </a:p>
          <a:p>
            <a:r>
              <a:rPr lang="en-US" b="1" i="0" dirty="0"/>
              <a:t>Inclusive</a:t>
            </a:r>
          </a:p>
        </p:txBody>
      </p:sp>
      <p:sp>
        <p:nvSpPr>
          <p:cNvPr id="7" name="Slide Number Placeholder 6"/>
          <p:cNvSpPr>
            <a:spLocks noGrp="1"/>
          </p:cNvSpPr>
          <p:nvPr>
            <p:ph type="sldNum" sz="quarter" idx="12"/>
          </p:nvPr>
        </p:nvSpPr>
        <p:spPr/>
        <p:txBody>
          <a:bodyPr/>
          <a:lstStyle/>
          <a:p>
            <a:fld id="{4CE7B157-3951-4E44-AC37-77AA1688D035}" type="slidenum">
              <a:rPr lang="en-US"/>
              <a:pPr/>
              <a:t>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7">
                                            <p:txEl>
                                              <p:pRg st="1" end="1"/>
                                            </p:txEl>
                                          </p:spTgt>
                                        </p:tgtEl>
                                        <p:attrNameLst>
                                          <p:attrName>style.visibility</p:attrName>
                                        </p:attrNameLst>
                                      </p:cBhvr>
                                      <p:to>
                                        <p:strVal val="visible"/>
                                      </p:to>
                                    </p:set>
                                    <p:anim calcmode="lin" valueType="num">
                                      <p:cBhvr additive="base">
                                        <p:cTn id="18"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additive="base">
                                        <p:cTn id="24"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7">
                                            <p:txEl>
                                              <p:pRg st="3" end="3"/>
                                            </p:txEl>
                                          </p:spTgt>
                                        </p:tgtEl>
                                        <p:attrNameLst>
                                          <p:attrName>style.visibility</p:attrName>
                                        </p:attrNameLst>
                                      </p:cBhvr>
                                      <p:to>
                                        <p:strVal val="visible"/>
                                      </p:to>
                                    </p:set>
                                    <p:anim calcmode="lin" valueType="num">
                                      <p:cBhvr additive="base">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7">
                                            <p:txEl>
                                              <p:pRg st="4" end="4"/>
                                            </p:txEl>
                                          </p:spTgt>
                                        </p:tgtEl>
                                        <p:attrNameLst>
                                          <p:attrName>style.visibility</p:attrName>
                                        </p:attrNameLst>
                                      </p:cBhvr>
                                      <p:to>
                                        <p:strVal val="visible"/>
                                      </p:to>
                                    </p:set>
                                    <p:anim calcmode="lin" valueType="num">
                                      <p:cBhvr additive="base">
                                        <p:cTn id="36"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7">
                                            <p:txEl>
                                              <p:pRg st="5" end="5"/>
                                            </p:txEl>
                                          </p:spTgt>
                                        </p:tgtEl>
                                        <p:attrNameLst>
                                          <p:attrName>style.visibility</p:attrName>
                                        </p:attrNameLst>
                                      </p:cBhvr>
                                      <p:to>
                                        <p:strVal val="visible"/>
                                      </p:to>
                                    </p:set>
                                    <p:anim calcmode="lin" valueType="num">
                                      <p:cBhvr additive="base">
                                        <p:cTn id="42" dur="500" fill="hold"/>
                                        <p:tgtEl>
                                          <p:spTgt spid="102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8">
                                            <p:txEl>
                                              <p:pRg st="0" end="0"/>
                                            </p:txEl>
                                          </p:spTgt>
                                        </p:tgtEl>
                                        <p:attrNameLst>
                                          <p:attrName>style.visibility</p:attrName>
                                        </p:attrNameLst>
                                      </p:cBhvr>
                                      <p:to>
                                        <p:strVal val="visible"/>
                                      </p:to>
                                    </p:set>
                                    <p:anim calcmode="lin" valueType="num">
                                      <p:cBhvr additive="base">
                                        <p:cTn id="48"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8">
                                            <p:txEl>
                                              <p:pRg st="1" end="1"/>
                                            </p:txEl>
                                          </p:spTgt>
                                        </p:tgtEl>
                                        <p:attrNameLst>
                                          <p:attrName>style.visibility</p:attrName>
                                        </p:attrNameLst>
                                      </p:cBhvr>
                                      <p:to>
                                        <p:strVal val="visible"/>
                                      </p:to>
                                    </p:set>
                                    <p:anim calcmode="lin" valueType="num">
                                      <p:cBhvr additive="base">
                                        <p:cTn id="54" dur="500" fill="hold"/>
                                        <p:tgtEl>
                                          <p:spTgt spid="102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28">
                                            <p:txEl>
                                              <p:pRg st="2" end="2"/>
                                            </p:txEl>
                                          </p:spTgt>
                                        </p:tgtEl>
                                        <p:attrNameLst>
                                          <p:attrName>style.visibility</p:attrName>
                                        </p:attrNameLst>
                                      </p:cBhvr>
                                      <p:to>
                                        <p:strVal val="visible"/>
                                      </p:to>
                                    </p:set>
                                    <p:anim calcmode="lin" valueType="num">
                                      <p:cBhvr additive="base">
                                        <p:cTn id="60" dur="500" fill="hold"/>
                                        <p:tgtEl>
                                          <p:spTgt spid="1028">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28">
                                            <p:txEl>
                                              <p:pRg st="3" end="3"/>
                                            </p:txEl>
                                          </p:spTgt>
                                        </p:tgtEl>
                                        <p:attrNameLst>
                                          <p:attrName>style.visibility</p:attrName>
                                        </p:attrNameLst>
                                      </p:cBhvr>
                                      <p:to>
                                        <p:strVal val="visible"/>
                                      </p:to>
                                    </p:set>
                                    <p:anim calcmode="lin" valueType="num">
                                      <p:cBhvr additive="base">
                                        <p:cTn id="66" dur="500" fill="hold"/>
                                        <p:tgtEl>
                                          <p:spTgt spid="1028">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28">
                                            <p:txEl>
                                              <p:pRg st="4" end="4"/>
                                            </p:txEl>
                                          </p:spTgt>
                                        </p:tgtEl>
                                        <p:attrNameLst>
                                          <p:attrName>style.visibility</p:attrName>
                                        </p:attrNameLst>
                                      </p:cBhvr>
                                      <p:to>
                                        <p:strVal val="visible"/>
                                      </p:to>
                                    </p:set>
                                    <p:anim calcmode="lin" valueType="num">
                                      <p:cBhvr additive="base">
                                        <p:cTn id="72" dur="500" fill="hold"/>
                                        <p:tgtEl>
                                          <p:spTgt spid="1028">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028">
                                            <p:txEl>
                                              <p:pRg st="5" end="5"/>
                                            </p:txEl>
                                          </p:spTgt>
                                        </p:tgtEl>
                                        <p:attrNameLst>
                                          <p:attrName>style.visibility</p:attrName>
                                        </p:attrNameLst>
                                      </p:cBhvr>
                                      <p:to>
                                        <p:strVal val="visible"/>
                                      </p:to>
                                    </p:set>
                                    <p:anim calcmode="lin" valueType="num">
                                      <p:cBhvr additive="base">
                                        <p:cTn id="78" dur="500" fill="hold"/>
                                        <p:tgtEl>
                                          <p:spTgt spid="1028">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0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028">
                                            <p:txEl>
                                              <p:pRg st="6" end="6"/>
                                            </p:txEl>
                                          </p:spTgt>
                                        </p:tgtEl>
                                        <p:attrNameLst>
                                          <p:attrName>style.visibility</p:attrName>
                                        </p:attrNameLst>
                                      </p:cBhvr>
                                      <p:to>
                                        <p:strVal val="visible"/>
                                      </p:to>
                                    </p:set>
                                    <p:anim calcmode="lin" valueType="num">
                                      <p:cBhvr additive="base">
                                        <p:cTn id="84" dur="500" fill="hold"/>
                                        <p:tgtEl>
                                          <p:spTgt spid="1028">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P spid="102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effectLst>
              </a:rPr>
              <a:t>Conflict Resolution</a:t>
            </a:r>
          </a:p>
        </p:txBody>
      </p:sp>
      <p:sp>
        <p:nvSpPr>
          <p:cNvPr id="8195" name="Rectangle 3"/>
          <p:cNvSpPr>
            <a:spLocks noGrp="1" noChangeArrowheads="1"/>
          </p:cNvSpPr>
          <p:nvPr>
            <p:ph idx="1"/>
          </p:nvPr>
        </p:nvSpPr>
        <p:spPr>
          <a:xfrm>
            <a:off x="228600" y="2554288"/>
            <a:ext cx="7391400" cy="3541712"/>
          </a:xfrm>
        </p:spPr>
        <p:txBody>
          <a:bodyPr/>
          <a:lstStyle/>
          <a:p>
            <a:r>
              <a:rPr lang="en-US" b="1" i="0" dirty="0"/>
              <a:t>Managing conflict in a dysfunctional way is a learned behavior and can be changed.</a:t>
            </a:r>
          </a:p>
        </p:txBody>
      </p:sp>
      <p:sp>
        <p:nvSpPr>
          <p:cNvPr id="6" name="Slide Number Placeholder 5"/>
          <p:cNvSpPr>
            <a:spLocks noGrp="1"/>
          </p:cNvSpPr>
          <p:nvPr>
            <p:ph type="sldNum" sz="quarter" idx="12"/>
          </p:nvPr>
        </p:nvSpPr>
        <p:spPr/>
        <p:txBody>
          <a:bodyPr/>
          <a:lstStyle/>
          <a:p>
            <a:fld id="{2A76206A-797F-4B90-96C1-3ED6631A27DD}" type="slidenum">
              <a:rPr lang="en-US"/>
              <a:pPr/>
              <a:t>7</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Conflict Resolution</a:t>
            </a:r>
          </a:p>
        </p:txBody>
      </p:sp>
      <p:sp>
        <p:nvSpPr>
          <p:cNvPr id="9219" name="Rectangle 3"/>
          <p:cNvSpPr>
            <a:spLocks noGrp="1" noChangeArrowheads="1"/>
          </p:cNvSpPr>
          <p:nvPr>
            <p:ph idx="1"/>
          </p:nvPr>
        </p:nvSpPr>
        <p:spPr/>
        <p:txBody>
          <a:bodyPr/>
          <a:lstStyle/>
          <a:p>
            <a:r>
              <a:rPr lang="en-US" b="1" i="0"/>
              <a:t>How do/did we learn our own styles of conflict management?</a:t>
            </a:r>
          </a:p>
          <a:p>
            <a:r>
              <a:rPr lang="en-US" b="1" i="0"/>
              <a:t>Role Models?</a:t>
            </a:r>
          </a:p>
          <a:p>
            <a:pPr lvl="1"/>
            <a:r>
              <a:rPr lang="en-US" b="1" i="0"/>
              <a:t>Family role models</a:t>
            </a:r>
          </a:p>
          <a:p>
            <a:pPr lvl="1"/>
            <a:r>
              <a:rPr lang="en-US" b="1" i="0"/>
              <a:t>Celebrity role models</a:t>
            </a:r>
          </a:p>
          <a:p>
            <a:pPr lvl="1"/>
            <a:r>
              <a:rPr lang="en-US" b="1" i="0"/>
              <a:t>Teachers/mentors/coaches</a:t>
            </a:r>
          </a:p>
          <a:p>
            <a:pPr lvl="1"/>
            <a:r>
              <a:rPr lang="en-US" b="1" i="0"/>
              <a:t>Media examples/role models</a:t>
            </a:r>
          </a:p>
        </p:txBody>
      </p:sp>
      <p:sp>
        <p:nvSpPr>
          <p:cNvPr id="6" name="Slide Number Placeholder 5"/>
          <p:cNvSpPr>
            <a:spLocks noGrp="1"/>
          </p:cNvSpPr>
          <p:nvPr>
            <p:ph type="sldNum" sz="quarter" idx="12"/>
          </p:nvPr>
        </p:nvSpPr>
        <p:spPr/>
        <p:txBody>
          <a:bodyPr/>
          <a:lstStyle/>
          <a:p>
            <a:fld id="{EDCE9EA3-09F4-48BC-8922-39C8C5CCC435}" type="slidenum">
              <a:rPr lang="en-US"/>
              <a:pPr/>
              <a:t>8</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out)">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additive="base">
                                        <p:cTn id="18"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additive="base">
                                        <p:cTn id="24"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9">
                                            <p:txEl>
                                              <p:pRg st="3" end="3"/>
                                            </p:txEl>
                                          </p:spTgt>
                                        </p:tgtEl>
                                        <p:attrNameLst>
                                          <p:attrName>style.visibility</p:attrName>
                                        </p:attrNameLst>
                                      </p:cBhvr>
                                      <p:to>
                                        <p:strVal val="visible"/>
                                      </p:to>
                                    </p:set>
                                    <p:anim calcmode="lin" valueType="num">
                                      <p:cBhvr additive="base">
                                        <p:cTn id="30"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19">
                                            <p:txEl>
                                              <p:pRg st="4" end="4"/>
                                            </p:txEl>
                                          </p:spTgt>
                                        </p:tgtEl>
                                        <p:attrNameLst>
                                          <p:attrName>style.visibility</p:attrName>
                                        </p:attrNameLst>
                                      </p:cBhvr>
                                      <p:to>
                                        <p:strVal val="visible"/>
                                      </p:to>
                                    </p:set>
                                    <p:anim calcmode="lin" valueType="num">
                                      <p:cBhvr additive="base">
                                        <p:cTn id="36"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 calcmode="lin" valueType="num">
                                      <p:cBhvr additive="base">
                                        <p:cTn id="42"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7500" y="293688"/>
            <a:ext cx="7454900" cy="1190625"/>
          </a:xfrm>
        </p:spPr>
        <p:txBody>
          <a:bodyPr/>
          <a:lstStyle/>
          <a:p>
            <a:r>
              <a:rPr lang="en-US" sz="3600" b="1"/>
              <a:t>Personal Styles of Dealing with Conflict</a:t>
            </a:r>
            <a:endParaRPr lang="en-US" b="1"/>
          </a:p>
        </p:txBody>
      </p:sp>
      <p:sp>
        <p:nvSpPr>
          <p:cNvPr id="10243" name="Rectangle 3"/>
          <p:cNvSpPr>
            <a:spLocks noGrp="1" noChangeArrowheads="1"/>
          </p:cNvSpPr>
          <p:nvPr>
            <p:ph idx="1"/>
          </p:nvPr>
        </p:nvSpPr>
        <p:spPr>
          <a:xfrm>
            <a:off x="685800" y="1752600"/>
            <a:ext cx="7772400" cy="4953000"/>
          </a:xfrm>
        </p:spPr>
        <p:txBody>
          <a:bodyPr/>
          <a:lstStyle/>
          <a:p>
            <a:pPr>
              <a:lnSpc>
                <a:spcPct val="90000"/>
              </a:lnSpc>
            </a:pPr>
            <a:r>
              <a:rPr lang="en-US" b="1" i="0"/>
              <a:t>Turtle (Avoidance)</a:t>
            </a:r>
          </a:p>
          <a:p>
            <a:pPr>
              <a:lnSpc>
                <a:spcPct val="90000"/>
              </a:lnSpc>
            </a:pPr>
            <a:endParaRPr lang="en-US" b="1" i="0"/>
          </a:p>
          <a:p>
            <a:pPr>
              <a:lnSpc>
                <a:spcPct val="90000"/>
              </a:lnSpc>
            </a:pPr>
            <a:r>
              <a:rPr lang="en-US" b="1" i="0"/>
              <a:t>Teddy Bear (Accommodation)</a:t>
            </a:r>
          </a:p>
          <a:p>
            <a:pPr>
              <a:lnSpc>
                <a:spcPct val="90000"/>
              </a:lnSpc>
            </a:pPr>
            <a:endParaRPr lang="en-US" b="1" i="0"/>
          </a:p>
          <a:p>
            <a:pPr>
              <a:lnSpc>
                <a:spcPct val="90000"/>
              </a:lnSpc>
            </a:pPr>
            <a:r>
              <a:rPr lang="en-US" b="1" i="0"/>
              <a:t>Shark (Domination)</a:t>
            </a:r>
          </a:p>
          <a:p>
            <a:pPr>
              <a:lnSpc>
                <a:spcPct val="90000"/>
              </a:lnSpc>
            </a:pPr>
            <a:endParaRPr lang="en-US" b="1" i="0"/>
          </a:p>
          <a:p>
            <a:pPr>
              <a:lnSpc>
                <a:spcPct val="90000"/>
              </a:lnSpc>
            </a:pPr>
            <a:r>
              <a:rPr lang="en-US" b="1" i="0"/>
              <a:t>Fox (Compromise)</a:t>
            </a:r>
          </a:p>
          <a:p>
            <a:pPr>
              <a:lnSpc>
                <a:spcPct val="90000"/>
              </a:lnSpc>
            </a:pPr>
            <a:endParaRPr lang="en-US" b="1" i="0"/>
          </a:p>
          <a:p>
            <a:pPr>
              <a:lnSpc>
                <a:spcPct val="90000"/>
              </a:lnSpc>
            </a:pPr>
            <a:r>
              <a:rPr lang="en-US" b="1" i="0"/>
              <a:t>Owl (Integration)</a:t>
            </a:r>
          </a:p>
        </p:txBody>
      </p:sp>
      <p:sp>
        <p:nvSpPr>
          <p:cNvPr id="11" name="Slide Number Placeholder 5"/>
          <p:cNvSpPr>
            <a:spLocks noGrp="1"/>
          </p:cNvSpPr>
          <p:nvPr>
            <p:ph type="sldNum" sz="quarter" idx="12"/>
          </p:nvPr>
        </p:nvSpPr>
        <p:spPr/>
        <p:txBody>
          <a:bodyPr/>
          <a:lstStyle/>
          <a:p>
            <a:fld id="{BD025489-57EF-40D2-B24B-3FD9C2E39A21}" type="slidenum">
              <a:rPr lang="en-US"/>
              <a:pPr/>
              <a:t>9</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4185" y="1287108"/>
            <a:ext cx="1379830" cy="11183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851" y="2400829"/>
            <a:ext cx="1225535" cy="134910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984" y="3219301"/>
            <a:ext cx="2411994" cy="154255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9466" y="3874443"/>
            <a:ext cx="1806575" cy="17748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1124" y="5335096"/>
            <a:ext cx="1236015" cy="1380754"/>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ou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43">
                                            <p:txEl>
                                              <p:pRg st="4" end="4"/>
                                            </p:txEl>
                                          </p:spTgt>
                                        </p:tgtEl>
                                        <p:attrNameLst>
                                          <p:attrName>style.visibility</p:attrName>
                                        </p:attrNameLst>
                                      </p:cBhvr>
                                      <p:to>
                                        <p:strVal val="visible"/>
                                      </p:to>
                                    </p:set>
                                    <p:anim calcmode="lin" valueType="num">
                                      <p:cBhvr additive="base">
                                        <p:cTn id="24"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43">
                                            <p:txEl>
                                              <p:pRg st="6" end="6"/>
                                            </p:txEl>
                                          </p:spTgt>
                                        </p:tgtEl>
                                        <p:attrNameLst>
                                          <p:attrName>style.visibility</p:attrName>
                                        </p:attrNameLst>
                                      </p:cBhvr>
                                      <p:to>
                                        <p:strVal val="visible"/>
                                      </p:to>
                                    </p:set>
                                    <p:anim calcmode="lin" valueType="num">
                                      <p:cBhvr additive="base">
                                        <p:cTn id="30"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43">
                                            <p:txEl>
                                              <p:pRg st="8" end="8"/>
                                            </p:txEl>
                                          </p:spTgt>
                                        </p:tgtEl>
                                        <p:attrNameLst>
                                          <p:attrName>style.visibility</p:attrName>
                                        </p:attrNameLst>
                                      </p:cBhvr>
                                      <p:to>
                                        <p:strVal val="visible"/>
                                      </p:to>
                                    </p:set>
                                    <p:anim calcmode="lin" valueType="num">
                                      <p:cBhvr additive="base">
                                        <p:cTn id="36"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117</TotalTime>
  <Words>1317</Words>
  <Application>Microsoft Office PowerPoint</Application>
  <PresentationFormat>On-screen Show (4:3)</PresentationFormat>
  <Paragraphs>184</Paragraphs>
  <Slides>33</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Calibri</vt:lpstr>
      <vt:lpstr>Calisto MT</vt:lpstr>
      <vt:lpstr>Trebuchet MS</vt:lpstr>
      <vt:lpstr>Wingdings</vt:lpstr>
      <vt:lpstr>Wingdings 2</vt:lpstr>
      <vt:lpstr>Slate</vt:lpstr>
      <vt:lpstr>Clip</vt:lpstr>
      <vt:lpstr>FAM 4018S: Crisis Communication in Africa</vt:lpstr>
      <vt:lpstr>Conflict  </vt:lpstr>
      <vt:lpstr>PowerPoint Presentation</vt:lpstr>
      <vt:lpstr>PowerPoint Presentation</vt:lpstr>
      <vt:lpstr>Conflict Resolution</vt:lpstr>
      <vt:lpstr>Conflict Resolution</vt:lpstr>
      <vt:lpstr>Conflict Resolution</vt:lpstr>
      <vt:lpstr>Conflict Resolution</vt:lpstr>
      <vt:lpstr>Personal Styles of Dealing with Conflict</vt:lpstr>
      <vt:lpstr>Conflict Resolution</vt:lpstr>
      <vt:lpstr>Conflict Resolution </vt:lpstr>
      <vt:lpstr>Preventing communications blackouts  (Smith &amp; Simpson, 2009)</vt:lpstr>
      <vt:lpstr>PowerPoint Presentation</vt:lpstr>
      <vt:lpstr>Elements of Communication </vt:lpstr>
      <vt:lpstr>PowerPoint Presentation</vt:lpstr>
      <vt:lpstr>PowerPoint Presentation</vt:lpstr>
      <vt:lpstr>PowerPoint Presentation</vt:lpstr>
      <vt:lpstr>PowerPoint Presentation</vt:lpstr>
      <vt:lpstr>Conflict Resolution Skills</vt:lpstr>
      <vt:lpstr>Conflict Resolution Process</vt:lpstr>
      <vt:lpstr>Conflict Resolution Process</vt:lpstr>
      <vt:lpstr>Active Listening</vt:lpstr>
      <vt:lpstr>Roadblocks  To Resolving Conflict</vt:lpstr>
      <vt:lpstr>“No-Lose Method”</vt:lpstr>
      <vt:lpstr>"No-Lose Method"</vt:lpstr>
      <vt:lpstr>Methods of Conflict Resolution - Behjat Sharif</vt:lpstr>
      <vt:lpstr>Images of wars</vt:lpstr>
      <vt:lpstr>Images of War and conflict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image</dc:creator>
  <cp:lastModifiedBy>image</cp:lastModifiedBy>
  <cp:revision>41</cp:revision>
  <dcterms:created xsi:type="dcterms:W3CDTF">2006-08-16T00:00:00Z</dcterms:created>
  <dcterms:modified xsi:type="dcterms:W3CDTF">2014-05-15T14:31:03Z</dcterms:modified>
</cp:coreProperties>
</file>