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6" r:id="rId3"/>
    <p:sldId id="278" r:id="rId4"/>
    <p:sldId id="275" r:id="rId5"/>
    <p:sldId id="280" r:id="rId6"/>
    <p:sldId id="277" r:id="rId7"/>
    <p:sldId id="279" r:id="rId8"/>
    <p:sldId id="271" r:id="rId9"/>
    <p:sldId id="270" r:id="rId10"/>
    <p:sldId id="269" r:id="rId11"/>
    <p:sldId id="268" r:id="rId12"/>
    <p:sldId id="267" r:id="rId13"/>
    <p:sldId id="266" r:id="rId14"/>
    <p:sldId id="265" r:id="rId15"/>
    <p:sldId id="264" r:id="rId16"/>
    <p:sldId id="263" r:id="rId17"/>
    <p:sldId id="262"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660"/>
  </p:normalViewPr>
  <p:slideViewPr>
    <p:cSldViewPr>
      <p:cViewPr varScale="1">
        <p:scale>
          <a:sx n="87" d="100"/>
          <a:sy n="87" d="100"/>
        </p:scale>
        <p:origin x="7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979D-1D53-4676-8C9B-7B2C946BD654}" type="datetimeFigureOut">
              <a:rPr lang="en-ZA" smtClean="0"/>
              <a:t>2014/05/15</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48CA3-7340-4B9C-BD53-25AA22BF88E9}" type="slidenum">
              <a:rPr lang="en-ZA" smtClean="0"/>
              <a:t>‹#›</a:t>
            </a:fld>
            <a:endParaRPr lang="en-ZA"/>
          </a:p>
        </p:txBody>
      </p:sp>
    </p:spTree>
    <p:extLst>
      <p:ext uri="{BB962C8B-B14F-4D97-AF65-F5344CB8AC3E}">
        <p14:creationId xmlns:p14="http://schemas.microsoft.com/office/powerpoint/2010/main" val="275851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https://www.flickr.com/photos/julien_harneis/3027390989/in/photostream/</a:t>
            </a:r>
            <a:endParaRPr lang="en-ZA" dirty="0"/>
          </a:p>
        </p:txBody>
      </p:sp>
      <p:sp>
        <p:nvSpPr>
          <p:cNvPr id="4" name="Slide Number Placeholder 3"/>
          <p:cNvSpPr>
            <a:spLocks noGrp="1"/>
          </p:cNvSpPr>
          <p:nvPr>
            <p:ph type="sldNum" sz="quarter" idx="10"/>
          </p:nvPr>
        </p:nvSpPr>
        <p:spPr/>
        <p:txBody>
          <a:bodyPr/>
          <a:lstStyle/>
          <a:p>
            <a:fld id="{65948CA3-7340-4B9C-BD53-25AA22BF88E9}" type="slidenum">
              <a:rPr lang="en-ZA" smtClean="0"/>
              <a:t>5</a:t>
            </a:fld>
            <a:endParaRPr lang="en-ZA"/>
          </a:p>
        </p:txBody>
      </p:sp>
    </p:spTree>
    <p:extLst>
      <p:ext uri="{BB962C8B-B14F-4D97-AF65-F5344CB8AC3E}">
        <p14:creationId xmlns:p14="http://schemas.microsoft.com/office/powerpoint/2010/main" val="422313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http://wilpf.org/SnyderLtrToUNreGazaDec2008</a:t>
            </a:r>
            <a:endParaRPr lang="en-ZA" dirty="0"/>
          </a:p>
        </p:txBody>
      </p:sp>
      <p:sp>
        <p:nvSpPr>
          <p:cNvPr id="4" name="Slide Number Placeholder 3"/>
          <p:cNvSpPr>
            <a:spLocks noGrp="1"/>
          </p:cNvSpPr>
          <p:nvPr>
            <p:ph type="sldNum" sz="quarter" idx="10"/>
          </p:nvPr>
        </p:nvSpPr>
        <p:spPr/>
        <p:txBody>
          <a:bodyPr/>
          <a:lstStyle/>
          <a:p>
            <a:fld id="{65948CA3-7340-4B9C-BD53-25AA22BF88E9}" type="slidenum">
              <a:rPr lang="en-ZA" smtClean="0"/>
              <a:t>14</a:t>
            </a:fld>
            <a:endParaRPr lang="en-ZA"/>
          </a:p>
        </p:txBody>
      </p:sp>
    </p:spTree>
    <p:extLst>
      <p:ext uri="{BB962C8B-B14F-4D97-AF65-F5344CB8AC3E}">
        <p14:creationId xmlns:p14="http://schemas.microsoft.com/office/powerpoint/2010/main" val="165087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a:t>
            </a:r>
            <a:r>
              <a:rPr lang="en-ZA" baseline="0" dirty="0" smtClean="0"/>
              <a:t> Source: via </a:t>
            </a:r>
            <a:r>
              <a:rPr lang="en-ZA" baseline="0" dirty="0" err="1" smtClean="0"/>
              <a:t>pignews</a:t>
            </a:r>
            <a:r>
              <a:rPr lang="en-ZA" baseline="0" dirty="0" smtClean="0"/>
              <a:t> - https://www.flickr.com/photos/pingnews/442011770/#</a:t>
            </a:r>
            <a:endParaRPr lang="en-ZA" dirty="0"/>
          </a:p>
        </p:txBody>
      </p:sp>
      <p:sp>
        <p:nvSpPr>
          <p:cNvPr id="4" name="Slide Number Placeholder 3"/>
          <p:cNvSpPr>
            <a:spLocks noGrp="1"/>
          </p:cNvSpPr>
          <p:nvPr>
            <p:ph type="sldNum" sz="quarter" idx="10"/>
          </p:nvPr>
        </p:nvSpPr>
        <p:spPr/>
        <p:txBody>
          <a:bodyPr/>
          <a:lstStyle/>
          <a:p>
            <a:fld id="{65948CA3-7340-4B9C-BD53-25AA22BF88E9}" type="slidenum">
              <a:rPr lang="en-ZA" smtClean="0"/>
              <a:t>16</a:t>
            </a:fld>
            <a:endParaRPr lang="en-ZA"/>
          </a:p>
        </p:txBody>
      </p:sp>
    </p:spTree>
    <p:extLst>
      <p:ext uri="{BB962C8B-B14F-4D97-AF65-F5344CB8AC3E}">
        <p14:creationId xmlns:p14="http://schemas.microsoft.com/office/powerpoint/2010/main" val="258865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http://en.wikipedia.org/wiki/Daniel_Pearl</a:t>
            </a:r>
            <a:endParaRPr lang="en-ZA" dirty="0"/>
          </a:p>
        </p:txBody>
      </p:sp>
      <p:sp>
        <p:nvSpPr>
          <p:cNvPr id="4" name="Slide Number Placeholder 3"/>
          <p:cNvSpPr>
            <a:spLocks noGrp="1"/>
          </p:cNvSpPr>
          <p:nvPr>
            <p:ph type="sldNum" sz="quarter" idx="10"/>
          </p:nvPr>
        </p:nvSpPr>
        <p:spPr/>
        <p:txBody>
          <a:bodyPr/>
          <a:lstStyle/>
          <a:p>
            <a:fld id="{65948CA3-7340-4B9C-BD53-25AA22BF88E9}" type="slidenum">
              <a:rPr lang="en-ZA" smtClean="0"/>
              <a:t>17</a:t>
            </a:fld>
            <a:endParaRPr lang="en-ZA"/>
          </a:p>
        </p:txBody>
      </p:sp>
    </p:spTree>
    <p:extLst>
      <p:ext uri="{BB962C8B-B14F-4D97-AF65-F5344CB8AC3E}">
        <p14:creationId xmlns:p14="http://schemas.microsoft.com/office/powerpoint/2010/main" val="29793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sa/2.5/z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7772400" cy="1393825"/>
          </a:xfrm>
        </p:spPr>
        <p:txBody>
          <a:bodyPr>
            <a:normAutofit fontScale="90000"/>
          </a:bodyPr>
          <a:lstStyle/>
          <a:p>
            <a:r>
              <a:rPr lang="en-ZA" b="1" dirty="0" smtClean="0">
                <a:latin typeface="Bodoni MT" panose="02070603080606020203" pitchFamily="18" charset="0"/>
              </a:rPr>
              <a:t>FAM 4018S: </a:t>
            </a:r>
            <a:br>
              <a:rPr lang="en-ZA" b="1" dirty="0" smtClean="0">
                <a:latin typeface="Bodoni MT" panose="02070603080606020203" pitchFamily="18" charset="0"/>
              </a:rPr>
            </a:br>
            <a:r>
              <a:rPr lang="en-ZA" b="1" dirty="0" smtClean="0">
                <a:latin typeface="Bodoni MT" panose="02070603080606020203" pitchFamily="18" charset="0"/>
              </a:rPr>
              <a:t>Crisis communication in </a:t>
            </a:r>
            <a:r>
              <a:rPr lang="en-ZA" b="1" dirty="0" smtClean="0">
                <a:latin typeface="Bodoni MT" panose="02070603080606020203" pitchFamily="18" charset="0"/>
              </a:rPr>
              <a:t>Africa</a:t>
            </a:r>
            <a:r>
              <a:rPr lang="en-ZA" b="1" dirty="0" smtClean="0">
                <a:latin typeface="Magneto" pitchFamily="82" charset="0"/>
              </a:rPr>
              <a:t/>
            </a:r>
            <a:br>
              <a:rPr lang="en-ZA" b="1" dirty="0" smtClean="0">
                <a:latin typeface="Magneto" pitchFamily="82" charset="0"/>
              </a:rPr>
            </a:br>
            <a:r>
              <a:rPr lang="en-ZA" sz="3100" b="1" dirty="0" smtClean="0">
                <a:latin typeface="Bodoni MT" panose="02070603080606020203" pitchFamily="18" charset="0"/>
              </a:rPr>
              <a:t>Media &amp; Conflict</a:t>
            </a:r>
            <a:endParaRPr lang="en-ZA" sz="3100" b="1" dirty="0">
              <a:latin typeface="Bodoni MT" panose="02070603080606020203" pitchFamily="18" charset="0"/>
            </a:endParaRPr>
          </a:p>
        </p:txBody>
      </p:sp>
      <p:sp>
        <p:nvSpPr>
          <p:cNvPr id="3" name="Subtitle 2"/>
          <p:cNvSpPr>
            <a:spLocks noGrp="1"/>
          </p:cNvSpPr>
          <p:nvPr>
            <p:ph type="subTitle" idx="1"/>
          </p:nvPr>
        </p:nvSpPr>
        <p:spPr>
          <a:xfrm>
            <a:off x="1371600" y="5486400"/>
            <a:ext cx="6705600" cy="914400"/>
          </a:xfrm>
        </p:spPr>
        <p:txBody>
          <a:bodyPr>
            <a:noAutofit/>
          </a:bodyPr>
          <a:lstStyle/>
          <a:p>
            <a:r>
              <a:rPr lang="en-ZA" sz="1600" b="1" dirty="0" smtClean="0">
                <a:latin typeface="Bodoni MT" panose="02070603080606020203" pitchFamily="18" charset="0"/>
              </a:rPr>
              <a:t>Dr. Ibrahim Saleh</a:t>
            </a:r>
          </a:p>
          <a:p>
            <a:r>
              <a:rPr lang="en-ZA" sz="1600" b="1" dirty="0" smtClean="0">
                <a:latin typeface="Bodoni MT" panose="02070603080606020203" pitchFamily="18" charset="0"/>
              </a:rPr>
              <a:t>Ibrahim.Saleh@uct.ac.za</a:t>
            </a:r>
          </a:p>
          <a:p>
            <a:r>
              <a:rPr lang="en-ZA" sz="1600" b="1" dirty="0" smtClean="0">
                <a:latin typeface="Bodoni MT" panose="02070603080606020203" pitchFamily="18" charset="0"/>
              </a:rPr>
              <a:t>A130</a:t>
            </a:r>
          </a:p>
        </p:txBody>
      </p:sp>
      <p:pic>
        <p:nvPicPr>
          <p:cNvPr id="5" name="Picture 4"/>
          <p:cNvPicPr>
            <a:picLocks noChangeAspect="1"/>
          </p:cNvPicPr>
          <p:nvPr/>
        </p:nvPicPr>
        <p:blipFill>
          <a:blip r:embed="rId2">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524000" y="152400"/>
            <a:ext cx="6096000" cy="3048000"/>
          </a:xfrm>
          <a:prstGeom prst="rect">
            <a:avLst/>
          </a:prstGeom>
          <a:solidFill>
            <a:schemeClr val="tx1">
              <a:lumMod val="95000"/>
            </a:schemeClr>
          </a:solidFill>
        </p:spPr>
      </p:pic>
      <p:pic>
        <p:nvPicPr>
          <p:cNvPr id="7" name="Content Placeholder 3" descr="http://i.creativecommons.org/l/by/3.0/88x31.png"/>
          <p:cNvPicPr>
            <a:picLocks/>
          </p:cNvPicPr>
          <p:nvPr/>
        </p:nvPicPr>
        <p:blipFill>
          <a:blip r:embed="rId3">
            <a:extLst>
              <a:ext uri="{28A0092B-C50C-407E-A947-70E740481C1C}">
                <a14:useLocalDpi xmlns:a14="http://schemas.microsoft.com/office/drawing/2010/main" val="0"/>
              </a:ext>
            </a:extLst>
          </a:blip>
          <a:srcRect t="-25431" b="-25431"/>
          <a:stretch>
            <a:fillRect/>
          </a:stretch>
        </p:blipFill>
        <p:spPr bwMode="auto">
          <a:xfrm>
            <a:off x="7350125" y="5867400"/>
            <a:ext cx="1454150" cy="7601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053" y="533400"/>
            <a:ext cx="8241101" cy="547684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3248" y="274638"/>
            <a:ext cx="8783309" cy="57213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Bodoni MT" panose="02070603080606020203" pitchFamily="18" charset="0"/>
              </a:rPr>
              <a:t>Value of images</a:t>
            </a:r>
            <a:endParaRPr lang="en-ZA" dirty="0">
              <a:latin typeface="Bodoni MT" panose="02070603080606020203" pitchFamily="18" charset="0"/>
            </a:endParaRPr>
          </a:p>
        </p:txBody>
      </p:sp>
      <p:sp>
        <p:nvSpPr>
          <p:cNvPr id="3" name="Content Placeholder 2"/>
          <p:cNvSpPr>
            <a:spLocks noGrp="1"/>
          </p:cNvSpPr>
          <p:nvPr>
            <p:ph idx="1"/>
          </p:nvPr>
        </p:nvSpPr>
        <p:spPr/>
        <p:txBody>
          <a:bodyPr>
            <a:normAutofit/>
          </a:bodyPr>
          <a:lstStyle/>
          <a:p>
            <a:r>
              <a:rPr lang="en-ZA" dirty="0" smtClean="0">
                <a:latin typeface="Bodoni MT" panose="02070603080606020203" pitchFamily="18" charset="0"/>
              </a:rPr>
              <a:t>Images as "eyewitness " authority in a sort of  "having been there." </a:t>
            </a:r>
          </a:p>
          <a:p>
            <a:r>
              <a:rPr lang="en-ZA" dirty="0" smtClean="0">
                <a:latin typeface="Bodoni MT" panose="02070603080606020203" pitchFamily="18" charset="0"/>
              </a:rPr>
              <a:t>Images compel public attention, especially after large-scale crises.</a:t>
            </a:r>
          </a:p>
          <a:p>
            <a:r>
              <a:rPr lang="en-ZA" dirty="0" smtClean="0">
                <a:latin typeface="Bodoni MT" panose="02070603080606020203" pitchFamily="18" charset="0"/>
              </a:rPr>
              <a:t>Images justifying policy in wartime.</a:t>
            </a:r>
          </a:p>
          <a:p>
            <a:r>
              <a:rPr lang="en-ZA" dirty="0" smtClean="0">
                <a:latin typeface="Bodoni MT" panose="02070603080606020203" pitchFamily="18" charset="0"/>
              </a:rPr>
              <a:t> Images emphasize that the world is  manageable, reliable, and readily understandable fashion.</a:t>
            </a:r>
          </a:p>
          <a:p>
            <a:pPr>
              <a:buNone/>
            </a:pPr>
            <a:endParaRPr lang="en-ZA" dirty="0">
              <a:latin typeface="Agency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lnSpcReduction="10000"/>
          </a:bodyPr>
          <a:lstStyle/>
          <a:p>
            <a:r>
              <a:rPr lang="en-ZA" dirty="0" smtClean="0">
                <a:latin typeface="Bodoni MT" panose="02070603080606020203" pitchFamily="18" charset="0"/>
              </a:rPr>
              <a:t>Seeing is preferred only under certain circumstances. As one writer for the Toronto Star phrased it,</a:t>
            </a:r>
          </a:p>
          <a:p>
            <a:pPr lvl="1"/>
            <a:r>
              <a:rPr lang="en-ZA" dirty="0" smtClean="0">
                <a:latin typeface="Bodoni MT" panose="02070603080606020203" pitchFamily="18" charset="0"/>
              </a:rPr>
              <a:t>If the victims are not one of us, if they live far away or have no names or cultural commonalities, they’re fair game. Hence, it’s perfectly acceptable, if not mundane, to show piles of skulls in Rwanda or a skeletal and swollen-bellied African baby on the verge of death</a:t>
            </a:r>
            <a:endParaRPr lang="en-ZA" dirty="0">
              <a:latin typeface="Bodoni MT" panose="020706030806060202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4191000" cy="5562600"/>
          </a:xfrm>
        </p:spPr>
        <p:txBody>
          <a:bodyPr>
            <a:normAutofit fontScale="77500" lnSpcReduction="20000"/>
          </a:bodyPr>
          <a:lstStyle/>
          <a:p>
            <a:r>
              <a:rPr lang="en-ZA" dirty="0" smtClean="0">
                <a:latin typeface="Bodoni MT" panose="02070603080606020203" pitchFamily="18" charset="0"/>
              </a:rPr>
              <a:t>Photographs are incorporated to invoke more than just the photograph itself with negotiations over selection, placement, prominence, and size. </a:t>
            </a:r>
            <a:endParaRPr lang="en-ZA" dirty="0" smtClean="0">
              <a:latin typeface="Bodoni MT" panose="02070603080606020203" pitchFamily="18" charset="0"/>
            </a:endParaRPr>
          </a:p>
          <a:p>
            <a:pPr marL="0" indent="0">
              <a:buNone/>
            </a:pPr>
            <a:endParaRPr lang="en-ZA" dirty="0" smtClean="0">
              <a:latin typeface="Bodoni MT" panose="02070603080606020203" pitchFamily="18" charset="0"/>
            </a:endParaRPr>
          </a:p>
          <a:p>
            <a:r>
              <a:rPr lang="en-ZA" dirty="0" smtClean="0">
                <a:latin typeface="Bodoni MT" panose="02070603080606020203" pitchFamily="18" charset="0"/>
              </a:rPr>
              <a:t>In accommodating the visual, war facilitates a turn to the memorable image over the newsworthy one, showing a preference for images that appear in frequent and prominent displays, resemble non-journalistic depictions .</a:t>
            </a:r>
            <a:endParaRPr lang="en-ZA" dirty="0">
              <a:latin typeface="Bodoni MT" panose="020706030806060202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142363"/>
            <a:ext cx="3962400" cy="30114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latin typeface="Bodoni MT" panose="02070603080606020203" pitchFamily="18" charset="0"/>
              </a:rPr>
              <a:t>What Images and Their Absence Tell Us about the News</a:t>
            </a:r>
            <a:endParaRPr lang="en-ZA" sz="2800" dirty="0">
              <a:latin typeface="Bodoni MT" panose="02070603080606020203" pitchFamily="18" charset="0"/>
            </a:endParaRPr>
          </a:p>
        </p:txBody>
      </p:sp>
      <p:sp>
        <p:nvSpPr>
          <p:cNvPr id="3" name="Content Placeholder 2"/>
          <p:cNvSpPr>
            <a:spLocks noGrp="1"/>
          </p:cNvSpPr>
          <p:nvPr>
            <p:ph idx="1"/>
          </p:nvPr>
        </p:nvSpPr>
        <p:spPr/>
        <p:txBody>
          <a:bodyPr>
            <a:normAutofit fontScale="85000" lnSpcReduction="20000"/>
          </a:bodyPr>
          <a:lstStyle/>
          <a:p>
            <a:r>
              <a:rPr lang="en-ZA" dirty="0" smtClean="0">
                <a:latin typeface="Bodoni MT" panose="02070603080606020203" pitchFamily="18" charset="0"/>
              </a:rPr>
              <a:t>Images were used in a way that showed less of the war itself and more of the assumptions about the war held in ways that upheld larger strategic aims</a:t>
            </a:r>
            <a:r>
              <a:rPr lang="en-ZA" dirty="0" smtClean="0">
                <a:latin typeface="Bodoni MT" panose="02070603080606020203" pitchFamily="18" charset="0"/>
              </a:rPr>
              <a:t>.</a:t>
            </a:r>
          </a:p>
          <a:p>
            <a:pPr marL="0" indent="0">
              <a:buNone/>
            </a:pPr>
            <a:endParaRPr lang="en-ZA" dirty="0" smtClean="0">
              <a:latin typeface="Bodoni MT" panose="02070603080606020203" pitchFamily="18" charset="0"/>
            </a:endParaRPr>
          </a:p>
          <a:p>
            <a:r>
              <a:rPr lang="en-ZA" dirty="0" smtClean="0">
                <a:latin typeface="Bodoni MT" panose="02070603080606020203" pitchFamily="18" charset="0"/>
              </a:rPr>
              <a:t>Images of the executions portraying numerous instances of the same phenomenon in different localities and captured by different photographers. Though these photos constituted a small sample of all of the photos that appeared, they nonetheless occupied a central place in the larger </a:t>
            </a:r>
            <a:r>
              <a:rPr lang="en-ZA" dirty="0" smtClean="0">
                <a:latin typeface="Bodoni MT" panose="02070603080606020203" pitchFamily="18" charset="0"/>
              </a:rPr>
              <a:t>corpus of </a:t>
            </a:r>
            <a:r>
              <a:rPr lang="en-ZA" dirty="0" smtClean="0">
                <a:latin typeface="Bodoni MT" panose="02070603080606020203" pitchFamily="18" charset="0"/>
              </a:rPr>
              <a:t>still images by which publics saw the war unfolding, reveal</a:t>
            </a:r>
            <a:endParaRPr lang="en-ZA" dirty="0">
              <a:latin typeface="Bodoni MT" panose="020706030806060202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095375"/>
            <a:ext cx="5715000" cy="4667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533400"/>
            <a:ext cx="4114800" cy="5592763"/>
          </a:xfrm>
        </p:spPr>
        <p:txBody>
          <a:bodyPr>
            <a:normAutofit fontScale="62500" lnSpcReduction="20000"/>
          </a:bodyPr>
          <a:lstStyle/>
          <a:p>
            <a:r>
              <a:rPr lang="en-ZA" dirty="0" smtClean="0">
                <a:latin typeface="Bodoni MT" panose="02070603080606020203" pitchFamily="18" charset="0"/>
              </a:rPr>
              <a:t>The kidnapping and murder of Wall Street Journal reporter Daniel Pearl offered a useful contrast case of about-to-die coverage about-to-die-moment. </a:t>
            </a:r>
          </a:p>
          <a:p>
            <a:r>
              <a:rPr lang="en-ZA" dirty="0" smtClean="0">
                <a:latin typeface="Bodoni MT" panose="02070603080606020203" pitchFamily="18" charset="0"/>
              </a:rPr>
              <a:t>These images were shown repeatedly, across newspapers, and with full supporting verbal documentation,</a:t>
            </a:r>
          </a:p>
          <a:p>
            <a:r>
              <a:rPr lang="en-ZA" dirty="0" smtClean="0">
                <a:latin typeface="Bodoni MT" panose="02070603080606020203" pitchFamily="18" charset="0"/>
              </a:rPr>
              <a:t> Images of Pearl held by his captors, rather than the graphic pictures of his actual execution, became, in a sense, one of the memorable images of the war in Afghanistan, pushing aside other depictions of his murder, even when instances of its photographic display became available. </a:t>
            </a:r>
          </a:p>
          <a:p>
            <a:r>
              <a:rPr lang="en-ZA" dirty="0" smtClean="0">
                <a:latin typeface="Bodoni MT" panose="02070603080606020203" pitchFamily="18" charset="0"/>
              </a:rPr>
              <a:t>Moreover, the early pictures of a captive Pearl, about to be killed by his abductors, continued to illustrate the story long after he was already dead.</a:t>
            </a:r>
            <a:endParaRPr lang="en-ZA" dirty="0">
              <a:latin typeface="Bodoni MT" panose="02070603080606020203" pitchFamily="18"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533400"/>
            <a:ext cx="2362200" cy="35433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535363"/>
            <a:ext cx="3314700" cy="2590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http://i.creativecommons.org/l/by/3.0/88x31.png"/>
          <p:cNvPicPr>
            <a:picLocks/>
          </p:cNvPicPr>
          <p:nvPr/>
        </p:nvPicPr>
        <p:blipFill>
          <a:blip r:embed="rId2">
            <a:extLst>
              <a:ext uri="{28A0092B-C50C-407E-A947-70E740481C1C}">
                <a14:useLocalDpi xmlns:a14="http://schemas.microsoft.com/office/drawing/2010/main" val="0"/>
              </a:ext>
            </a:extLst>
          </a:blip>
          <a:srcRect t="-25431" b="-25431"/>
          <a:stretch>
            <a:fillRect/>
          </a:stretch>
        </p:blipFill>
        <p:spPr bwMode="auto">
          <a:xfrm>
            <a:off x="3275856" y="1196752"/>
            <a:ext cx="2603500" cy="1316038"/>
          </a:xfrm>
          <a:prstGeom prst="rect">
            <a:avLst/>
          </a:prstGeom>
          <a:noFill/>
          <a:ln>
            <a:noFill/>
          </a:ln>
        </p:spPr>
      </p:pic>
      <p:sp>
        <p:nvSpPr>
          <p:cNvPr id="3" name="TextBox 2"/>
          <p:cNvSpPr txBox="1"/>
          <p:nvPr/>
        </p:nvSpPr>
        <p:spPr>
          <a:xfrm>
            <a:off x="755576" y="3068960"/>
            <a:ext cx="7776864" cy="2585323"/>
          </a:xfrm>
          <a:prstGeom prst="rect">
            <a:avLst/>
          </a:prstGeom>
          <a:noFill/>
        </p:spPr>
        <p:txBody>
          <a:bodyPr wrap="square" rtlCol="0">
            <a:spAutoFit/>
          </a:bodyPr>
          <a:lstStyle/>
          <a:p>
            <a:r>
              <a:rPr lang="en-ZA" dirty="0"/>
              <a:t>This presentation is licenced under the Creative </a:t>
            </a:r>
            <a:r>
              <a:rPr lang="en-ZA"/>
              <a:t>Commons </a:t>
            </a:r>
            <a:r>
              <a:rPr lang="en-ZA" smtClean="0"/>
              <a:t>Attribution</a:t>
            </a:r>
            <a:r>
              <a:rPr lang="en-ZA"/>
              <a:t> </a:t>
            </a:r>
            <a:r>
              <a:rPr lang="en-ZA" smtClean="0"/>
              <a:t>2.5 </a:t>
            </a:r>
            <a:r>
              <a:rPr lang="en-ZA" dirty="0"/>
              <a:t>South Africa License. To view a copy of this licence, visit </a:t>
            </a:r>
            <a:r>
              <a:rPr lang="en-ZA" b="1" u="sng" dirty="0">
                <a:solidFill>
                  <a:srgbClr val="FF0000"/>
                </a:solidFill>
                <a:hlinkClick r:id="rId3"/>
              </a:rPr>
              <a:t>http://creativecommons.org/licenses/by-sa/2.5/za/</a:t>
            </a:r>
            <a:r>
              <a:rPr lang="en-ZA" b="1" dirty="0">
                <a:solidFill>
                  <a:srgbClr val="FF0000"/>
                </a:solidFill>
              </a:rPr>
              <a:t> </a:t>
            </a:r>
            <a:endParaRPr lang="en-US" b="1" dirty="0">
              <a:solidFill>
                <a:srgbClr val="FF0000"/>
              </a:solidFill>
            </a:endParaRPr>
          </a:p>
          <a:p>
            <a:endParaRPr lang="en-ZA" dirty="0" smtClean="0"/>
          </a:p>
          <a:p>
            <a:r>
              <a:rPr lang="en-ZA" dirty="0" smtClean="0"/>
              <a:t>Or</a:t>
            </a:r>
            <a:endParaRPr lang="en-US" dirty="0"/>
          </a:p>
          <a:p>
            <a:endParaRPr lang="en-ZA" dirty="0"/>
          </a:p>
          <a:p>
            <a:r>
              <a:rPr lang="en-ZA" dirty="0" smtClean="0"/>
              <a:t>send </a:t>
            </a:r>
            <a:r>
              <a:rPr lang="en-ZA" dirty="0"/>
              <a:t>a letter to Creative Commons, 171 Second Street, Suite 300, San Francisco, California 94105, USA.</a:t>
            </a:r>
            <a:endParaRPr lang="en-US" dirty="0"/>
          </a:p>
          <a:p>
            <a:endParaRPr lang="en-US" dirty="0"/>
          </a:p>
        </p:txBody>
      </p:sp>
    </p:spTree>
    <p:extLst>
      <p:ext uri="{BB962C8B-B14F-4D97-AF65-F5344CB8AC3E}">
        <p14:creationId xmlns:p14="http://schemas.microsoft.com/office/powerpoint/2010/main" val="27487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ZA" dirty="0" smtClean="0">
                <a:latin typeface="Bodoni MT" panose="02070603080606020203" pitchFamily="18" charset="0"/>
              </a:rPr>
              <a:t>Thesis Statement</a:t>
            </a:r>
            <a:endParaRPr lang="en-ZA" dirty="0">
              <a:latin typeface="Bodoni MT" panose="02070603080606020203" pitchFamily="18" charset="0"/>
            </a:endParaRPr>
          </a:p>
        </p:txBody>
      </p:sp>
      <p:sp>
        <p:nvSpPr>
          <p:cNvPr id="3" name="Content Placeholder 2"/>
          <p:cNvSpPr>
            <a:spLocks noGrp="1"/>
          </p:cNvSpPr>
          <p:nvPr>
            <p:ph idx="1"/>
          </p:nvPr>
        </p:nvSpPr>
        <p:spPr/>
        <p:txBody>
          <a:bodyPr>
            <a:normAutofit lnSpcReduction="10000"/>
          </a:bodyPr>
          <a:lstStyle/>
          <a:p>
            <a:r>
              <a:rPr lang="en-ZA" dirty="0" smtClean="0">
                <a:latin typeface="Bodoni MT" panose="02070603080606020203" pitchFamily="18" charset="0"/>
              </a:rPr>
              <a:t>Tensions frequently escalate in situations where information is scarce. Offering a variety of information that contains a range of facts, perspectives and opinions would therefore be a de-escalating measure</a:t>
            </a:r>
            <a:r>
              <a:rPr lang="en-ZA" dirty="0" smtClean="0">
                <a:latin typeface="Bodoni MT" panose="02070603080606020203" pitchFamily="18" charset="0"/>
              </a:rPr>
              <a:t>.</a:t>
            </a:r>
          </a:p>
          <a:p>
            <a:pPr marL="0" indent="0">
              <a:buNone/>
            </a:pPr>
            <a:endParaRPr lang="en-ZA" dirty="0" smtClean="0">
              <a:latin typeface="Bodoni MT" panose="02070603080606020203" pitchFamily="18" charset="0"/>
            </a:endParaRPr>
          </a:p>
          <a:p>
            <a:r>
              <a:rPr lang="en-ZA" dirty="0" smtClean="0">
                <a:latin typeface="Bodoni MT" panose="02070603080606020203" pitchFamily="18" charset="0"/>
              </a:rPr>
              <a:t>The ‘‘tale of war’’ is always constructed differently by the different international media. </a:t>
            </a:r>
          </a:p>
          <a:p>
            <a:endParaRPr lang="en-Z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Bodoni MT" panose="02070603080606020203" pitchFamily="18" charset="0"/>
              </a:rPr>
              <a:t>Media and Conflict</a:t>
            </a:r>
            <a:endParaRPr lang="en-ZA" dirty="0">
              <a:latin typeface="Bodoni MT" panose="02070603080606020203" pitchFamily="18"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ZA" sz="2000" dirty="0" smtClean="0">
                <a:latin typeface="Bodoni MT" panose="02070603080606020203" pitchFamily="18" charset="0"/>
              </a:rPr>
              <a:t>The media in conflict-ridden countries often play a significant role in creating and furthering both facilitating factors and triggering factors, for example by  utilising 'oppositional metaphors' ('us' vs. 'them') linked to internal and  external issues or 'threats' facing the nation (</a:t>
            </a:r>
            <a:r>
              <a:rPr lang="en-ZA" sz="2000" dirty="0" err="1" smtClean="0">
                <a:latin typeface="Bodoni MT" panose="02070603080606020203" pitchFamily="18" charset="0"/>
              </a:rPr>
              <a:t>Jager</a:t>
            </a:r>
            <a:r>
              <a:rPr lang="en-ZA" sz="2000" dirty="0" smtClean="0">
                <a:latin typeface="Bodoni MT" panose="02070603080606020203" pitchFamily="18" charset="0"/>
              </a:rPr>
              <a:t> &amp; Link 1993; Van </a:t>
            </a:r>
            <a:r>
              <a:rPr lang="en-ZA" sz="2000" dirty="0" err="1" smtClean="0">
                <a:latin typeface="Bodoni MT" panose="02070603080606020203" pitchFamily="18" charset="0"/>
              </a:rPr>
              <a:t>Dijk</a:t>
            </a:r>
            <a:r>
              <a:rPr lang="en-ZA" sz="2000" dirty="0" smtClean="0">
                <a:latin typeface="Bodoni MT" panose="02070603080606020203" pitchFamily="18" charset="0"/>
              </a:rPr>
              <a:t> 1997). </a:t>
            </a:r>
            <a:endParaRPr lang="en-ZA" sz="2000" dirty="0" smtClean="0">
              <a:latin typeface="Bodoni MT" panose="02070603080606020203" pitchFamily="18" charset="0"/>
            </a:endParaRPr>
          </a:p>
          <a:p>
            <a:pPr marL="0" indent="0">
              <a:buNone/>
            </a:pPr>
            <a:endParaRPr lang="en-ZA" sz="2000" dirty="0" smtClean="0">
              <a:latin typeface="Bodoni MT" panose="02070603080606020203" pitchFamily="18" charset="0"/>
            </a:endParaRPr>
          </a:p>
          <a:p>
            <a:r>
              <a:rPr lang="en-ZA" sz="2000" dirty="0" smtClean="0">
                <a:latin typeface="Bodoni MT" panose="02070603080606020203" pitchFamily="18" charset="0"/>
              </a:rPr>
              <a:t>Minorities are often identified as the official representatives of the external 'enemy' regardless of the weakness of the  ties between them, while everyday discrimination against them, on the one hand, and their contribution to economic, political and cultural  diversity, on the other, are rarely mentioned in the media. </a:t>
            </a:r>
            <a:endParaRPr lang="en-ZA" sz="2000" dirty="0">
              <a:latin typeface="Bodoni MT" panose="020706030806060202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latin typeface="Bodoni MT" panose="02070603080606020203" pitchFamily="18" charset="0"/>
              </a:rPr>
              <a:t>Facts about media and conflict</a:t>
            </a:r>
            <a:endParaRPr lang="en-ZA" dirty="0">
              <a:latin typeface="Bodoni MT" panose="02070603080606020203" pitchFamily="18" charset="0"/>
            </a:endParaRPr>
          </a:p>
        </p:txBody>
      </p:sp>
      <p:sp>
        <p:nvSpPr>
          <p:cNvPr id="3" name="Content Placeholder 2"/>
          <p:cNvSpPr>
            <a:spLocks noGrp="1"/>
          </p:cNvSpPr>
          <p:nvPr>
            <p:ph idx="1"/>
          </p:nvPr>
        </p:nvSpPr>
        <p:spPr/>
        <p:txBody>
          <a:bodyPr>
            <a:normAutofit fontScale="70000" lnSpcReduction="20000"/>
          </a:bodyPr>
          <a:lstStyle/>
          <a:p>
            <a:r>
              <a:rPr lang="en-ZA" dirty="0" smtClean="0">
                <a:latin typeface="Bodoni MT" panose="02070603080606020203" pitchFamily="18" charset="0"/>
              </a:rPr>
              <a:t>News reporting on and about a certain conflict can drastically affect the audience’s perception of the situation and thus may influence further developments.</a:t>
            </a:r>
          </a:p>
          <a:p>
            <a:r>
              <a:rPr lang="en-ZA" dirty="0" smtClean="0">
                <a:latin typeface="Bodoni MT" panose="02070603080606020203" pitchFamily="18" charset="0"/>
              </a:rPr>
              <a:t>Media institutions are deeply rooted in the socio-political environment in which they operate (</a:t>
            </a:r>
            <a:r>
              <a:rPr lang="en-ZA" dirty="0" err="1" smtClean="0">
                <a:latin typeface="Bodoni MT" panose="02070603080606020203" pitchFamily="18" charset="0"/>
              </a:rPr>
              <a:t>McQuail</a:t>
            </a:r>
            <a:r>
              <a:rPr lang="en-ZA" dirty="0" smtClean="0">
                <a:latin typeface="Bodoni MT" panose="02070603080606020203" pitchFamily="18" charset="0"/>
              </a:rPr>
              <a:t>, 1994).</a:t>
            </a:r>
          </a:p>
          <a:p>
            <a:r>
              <a:rPr lang="en-ZA" dirty="0" smtClean="0">
                <a:latin typeface="Bodoni MT" panose="02070603080606020203" pitchFamily="18" charset="0"/>
              </a:rPr>
              <a:t>Media often act as a mouthpiece for power circles. Thus a deliberate distortion of news coverage for particular interests easily exacerbates the tension between opposed factions and becomes a main trigger of violent  conflict (</a:t>
            </a:r>
            <a:r>
              <a:rPr lang="en-ZA" dirty="0" err="1" smtClean="0">
                <a:latin typeface="Bodoni MT" panose="02070603080606020203" pitchFamily="18" charset="0"/>
              </a:rPr>
              <a:t>Terzis</a:t>
            </a:r>
            <a:r>
              <a:rPr lang="en-ZA" dirty="0" smtClean="0">
                <a:latin typeface="Bodoni MT" panose="02070603080606020203" pitchFamily="18" charset="0"/>
              </a:rPr>
              <a:t> 2000).</a:t>
            </a:r>
          </a:p>
          <a:p>
            <a:r>
              <a:rPr lang="en-ZA" dirty="0" smtClean="0">
                <a:latin typeface="Bodoni MT" panose="02070603080606020203" pitchFamily="18" charset="0"/>
              </a:rPr>
              <a:t>The differences in the tone of coverage could be dominant journalistic values.</a:t>
            </a:r>
          </a:p>
          <a:p>
            <a:r>
              <a:rPr lang="en-ZA" dirty="0" smtClean="0">
                <a:latin typeface="Bodoni MT" panose="02070603080606020203" pitchFamily="18" charset="0"/>
              </a:rPr>
              <a:t>Research indicates that differences in media metaphors, or frames, alter viewers’ reasoning and beliefs about events (McCombs &amp; </a:t>
            </a:r>
            <a:r>
              <a:rPr lang="en-ZA" dirty="0" err="1" smtClean="0">
                <a:latin typeface="Bodoni MT" panose="02070603080606020203" pitchFamily="18" charset="0"/>
              </a:rPr>
              <a:t>Ghanem</a:t>
            </a:r>
            <a:r>
              <a:rPr lang="en-ZA" dirty="0" smtClean="0">
                <a:latin typeface="Bodoni MT" panose="02070603080606020203" pitchFamily="18" charset="0"/>
              </a:rPr>
              <a:t>, 2003).</a:t>
            </a:r>
          </a:p>
          <a:p>
            <a:endParaRPr lang="en-ZA" dirty="0">
              <a:latin typeface="Agency FB"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838200"/>
            <a:ext cx="7326648" cy="4876800"/>
          </a:xfrm>
          <a:prstGeom prst="rect">
            <a:avLst/>
          </a:prstGeom>
        </p:spPr>
      </p:pic>
    </p:spTree>
    <p:extLst>
      <p:ext uri="{BB962C8B-B14F-4D97-AF65-F5344CB8AC3E}">
        <p14:creationId xmlns:p14="http://schemas.microsoft.com/office/powerpoint/2010/main" val="227141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70000" lnSpcReduction="20000"/>
          </a:bodyPr>
          <a:lstStyle/>
          <a:p>
            <a:r>
              <a:rPr lang="en-ZA" dirty="0" smtClean="0">
                <a:latin typeface="Bodoni MT" panose="02070603080606020203" pitchFamily="18" charset="0"/>
              </a:rPr>
              <a:t>Media framing of issues such as war is influenced not only by the dominant political environment and national history and culture, but also by journalistic values and routines that may to some extent transcend national borders</a:t>
            </a:r>
            <a:r>
              <a:rPr lang="en-ZA" dirty="0" smtClean="0">
                <a:latin typeface="Bodoni MT" panose="02070603080606020203" pitchFamily="18" charset="0"/>
              </a:rPr>
              <a:t>.</a:t>
            </a:r>
          </a:p>
          <a:p>
            <a:pPr marL="0" indent="0">
              <a:buNone/>
            </a:pPr>
            <a:endParaRPr lang="en-ZA" dirty="0" smtClean="0">
              <a:latin typeface="Bodoni MT" panose="02070603080606020203" pitchFamily="18" charset="0"/>
            </a:endParaRPr>
          </a:p>
          <a:p>
            <a:r>
              <a:rPr lang="en-ZA" dirty="0" smtClean="0">
                <a:latin typeface="Bodoni MT" panose="02070603080606020203" pitchFamily="18" charset="0"/>
              </a:rPr>
              <a:t>Through the use of different frames and different tone of war coverage, media essentially construct different wars in order to appeal to the their local audiences. </a:t>
            </a:r>
            <a:endParaRPr lang="en-ZA" dirty="0" smtClean="0">
              <a:latin typeface="Bodoni MT" panose="02070603080606020203" pitchFamily="18" charset="0"/>
            </a:endParaRPr>
          </a:p>
          <a:p>
            <a:pPr marL="0" indent="0">
              <a:buNone/>
            </a:pPr>
            <a:endParaRPr lang="en-ZA" dirty="0" smtClean="0">
              <a:latin typeface="Bodoni MT" panose="02070603080606020203" pitchFamily="18" charset="0"/>
            </a:endParaRPr>
          </a:p>
          <a:p>
            <a:r>
              <a:rPr lang="en-ZA" dirty="0" smtClean="0">
                <a:latin typeface="Bodoni MT" panose="02070603080606020203" pitchFamily="18" charset="0"/>
              </a:rPr>
              <a:t>McCombs and </a:t>
            </a:r>
            <a:r>
              <a:rPr lang="en-ZA" dirty="0" err="1" smtClean="0">
                <a:latin typeface="Bodoni MT" panose="02070603080606020203" pitchFamily="18" charset="0"/>
              </a:rPr>
              <a:t>Ghanem</a:t>
            </a:r>
            <a:r>
              <a:rPr lang="en-ZA" dirty="0" smtClean="0">
                <a:latin typeface="Bodoni MT" panose="02070603080606020203" pitchFamily="18" charset="0"/>
              </a:rPr>
              <a:t> (2003) suggested, exposure to specific frames can have effects on the evaluations of events made by recipients of those frames, although  much reporting rely on similar newswire sources (</a:t>
            </a:r>
            <a:r>
              <a:rPr lang="en-ZA" dirty="0" err="1" smtClean="0">
                <a:latin typeface="Bodoni MT" panose="02070603080606020203" pitchFamily="18" charset="0"/>
              </a:rPr>
              <a:t>Legard</a:t>
            </a:r>
            <a:r>
              <a:rPr lang="en-ZA" dirty="0" smtClean="0">
                <a:latin typeface="Bodoni MT" panose="02070603080606020203" pitchFamily="18" charset="0"/>
              </a:rPr>
              <a:t> &amp; Lemon, 2003). It might be explained that there were radically different news choices in terms of framing and tone.</a:t>
            </a:r>
            <a:endParaRPr lang="en-ZA" dirty="0">
              <a:latin typeface="Bodoni MT" panose="020706030806060202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ZA" dirty="0" smtClean="0">
                <a:latin typeface="Bodoni MT" panose="02070603080606020203" pitchFamily="18" charset="0"/>
              </a:rPr>
              <a:t>Digitally networked activism fails to generate committed collective action when the going gets tough. Social media activism has weak ties and horizontal decentralized organization in contrast with the strong ties and centralized hierarchical organization which marked key junctures in the Civil Rights Movement. Digitally networked action is ill-equipped to bring about systemic change </a:t>
            </a:r>
            <a:endParaRPr lang="en-ZA" dirty="0" smtClean="0">
              <a:latin typeface="Bodoni MT" panose="02070603080606020203" pitchFamily="18" charset="0"/>
            </a:endParaRPr>
          </a:p>
          <a:p>
            <a:pPr marL="0" indent="0" algn="ctr">
              <a:buNone/>
            </a:pPr>
            <a:r>
              <a:rPr lang="en-ZA" dirty="0" smtClean="0">
                <a:latin typeface="Bodoni MT" panose="02070603080606020203" pitchFamily="18" charset="0"/>
              </a:rPr>
              <a:t>(</a:t>
            </a:r>
            <a:r>
              <a:rPr lang="en-ZA" dirty="0" smtClean="0">
                <a:latin typeface="Bodoni MT" panose="02070603080606020203" pitchFamily="18" charset="0"/>
              </a:rPr>
              <a:t>Gladwell, 2010).</a:t>
            </a:r>
          </a:p>
          <a:p>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Bodoni MT" panose="02070603080606020203" pitchFamily="18" charset="0"/>
              </a:rPr>
              <a:t>Images of Wars</a:t>
            </a:r>
            <a:endParaRPr lang="en-ZA" dirty="0">
              <a:latin typeface="Bodoni MT" panose="02070603080606020203" pitchFamily="18" charset="0"/>
            </a:endParaRPr>
          </a:p>
        </p:txBody>
      </p:sp>
      <p:sp>
        <p:nvSpPr>
          <p:cNvPr id="3" name="Content Placeholder 2"/>
          <p:cNvSpPr>
            <a:spLocks noGrp="1"/>
          </p:cNvSpPr>
          <p:nvPr>
            <p:ph idx="1"/>
          </p:nvPr>
        </p:nvSpPr>
        <p:spPr/>
        <p:txBody>
          <a:bodyPr/>
          <a:lstStyle/>
          <a:p>
            <a:pPr marL="0" indent="0" algn="ctr">
              <a:buNone/>
            </a:pPr>
            <a:r>
              <a:rPr lang="en-ZA" dirty="0" smtClean="0">
                <a:latin typeface="Bodoni MT" panose="02070603080606020203" pitchFamily="18" charset="0"/>
              </a:rPr>
              <a:t>War news exhibits a turn to the visual side of information relay, by which news organizations readily turn over column-inches and airtime to accommodate an increased and more central presence of pictures in the news </a:t>
            </a:r>
            <a:endParaRPr lang="en-ZA" dirty="0" smtClean="0">
              <a:latin typeface="Bodoni MT" panose="02070603080606020203" pitchFamily="18" charset="0"/>
            </a:endParaRPr>
          </a:p>
          <a:p>
            <a:pPr marL="0" indent="0" algn="ctr">
              <a:buNone/>
            </a:pPr>
            <a:r>
              <a:rPr lang="en-ZA" dirty="0" smtClean="0">
                <a:latin typeface="Bodoni MT" panose="02070603080606020203" pitchFamily="18" charset="0"/>
              </a:rPr>
              <a:t>(</a:t>
            </a:r>
            <a:r>
              <a:rPr lang="en-ZA" dirty="0" err="1" smtClean="0">
                <a:latin typeface="Bodoni MT" panose="02070603080606020203" pitchFamily="18" charset="0"/>
              </a:rPr>
              <a:t>Zelizer</a:t>
            </a:r>
            <a:r>
              <a:rPr lang="en-ZA" dirty="0" smtClean="0">
                <a:latin typeface="Bodoni MT" panose="02070603080606020203" pitchFamily="18" charset="0"/>
              </a:rPr>
              <a:t>, 2005).</a:t>
            </a:r>
            <a:endParaRPr lang="en-ZA" dirty="0">
              <a:latin typeface="Bodoni MT" panose="020706030806060202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ZA" dirty="0" smtClean="0">
                <a:latin typeface="Bodoni MT" panose="02070603080606020203" pitchFamily="18" charset="0"/>
              </a:rPr>
              <a:t>How images are used to depict death in wartime has long been a troublesome practice for those who cover war. </a:t>
            </a:r>
            <a:endParaRPr lang="en-ZA" dirty="0" smtClean="0">
              <a:latin typeface="Bodoni MT" panose="02070603080606020203" pitchFamily="18" charset="0"/>
            </a:endParaRPr>
          </a:p>
          <a:p>
            <a:pPr marL="0" indent="0">
              <a:buNone/>
            </a:pPr>
            <a:endParaRPr lang="en-ZA" dirty="0" smtClean="0">
              <a:latin typeface="Bodoni MT" panose="02070603080606020203" pitchFamily="18" charset="0"/>
            </a:endParaRPr>
          </a:p>
          <a:p>
            <a:r>
              <a:rPr lang="en-ZA" dirty="0" smtClean="0">
                <a:latin typeface="Bodoni MT" panose="02070603080606020203" pitchFamily="18" charset="0"/>
              </a:rPr>
              <a:t>Ever since journalists gradually began to accommodate the inclusion of images as part of war’s coverage, which gradually made the fundamental question of whether, how, and in which fashion to include images of death has never been sufficiently clarified</a:t>
            </a:r>
            <a:r>
              <a:rPr lang="en-ZA" dirty="0" smtClean="0">
                <a:latin typeface="Bodoni MT" panose="02070603080606020203" pitchFamily="18" charset="0"/>
              </a:rPr>
              <a:t>.</a:t>
            </a:r>
          </a:p>
          <a:p>
            <a:pPr marL="0" indent="0">
              <a:buNone/>
            </a:pPr>
            <a:endParaRPr lang="en-ZA" dirty="0" smtClean="0">
              <a:latin typeface="Bodoni MT" panose="02070603080606020203" pitchFamily="18" charset="0"/>
            </a:endParaRPr>
          </a:p>
          <a:p>
            <a:r>
              <a:rPr lang="en-ZA" dirty="0" smtClean="0">
                <a:latin typeface="Bodoni MT" panose="02070603080606020203" pitchFamily="18" charset="0"/>
              </a:rPr>
              <a:t>The topic of death frequently becomes the focus of news images. While pictures of war combine the cool mechanics of the camera with the hot passions of the battlefield to address the proximity and inevitability of death, they also force an address to the fundamental question of what news images are for.</a:t>
            </a:r>
            <a:endParaRPr lang="en-ZA" dirty="0">
              <a:latin typeface="Bodoni MT" panose="02070603080606020203"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1108</Words>
  <Application>Microsoft Office PowerPoint</Application>
  <PresentationFormat>On-screen Show (4:3)</PresentationFormat>
  <Paragraphs>64</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Agency FB</vt:lpstr>
      <vt:lpstr>Arial</vt:lpstr>
      <vt:lpstr>Bodoni MT</vt:lpstr>
      <vt:lpstr>Calibri</vt:lpstr>
      <vt:lpstr>Magneto</vt:lpstr>
      <vt:lpstr>Office Theme</vt:lpstr>
      <vt:lpstr>FAM 4018S:  Crisis communication in Africa Media &amp; Conflict</vt:lpstr>
      <vt:lpstr>Thesis Statement</vt:lpstr>
      <vt:lpstr>Media and Conflict</vt:lpstr>
      <vt:lpstr>Facts about media and conflict</vt:lpstr>
      <vt:lpstr>PowerPoint Presentation</vt:lpstr>
      <vt:lpstr>PowerPoint Presentation</vt:lpstr>
      <vt:lpstr>PowerPoint Presentation</vt:lpstr>
      <vt:lpstr>Images of Wars</vt:lpstr>
      <vt:lpstr>PowerPoint Presentation</vt:lpstr>
      <vt:lpstr>PowerPoint Presentation</vt:lpstr>
      <vt:lpstr>PowerPoint Presentation</vt:lpstr>
      <vt:lpstr>Value of images</vt:lpstr>
      <vt:lpstr>PowerPoint Presentation</vt:lpstr>
      <vt:lpstr>PowerPoint Presentation</vt:lpstr>
      <vt:lpstr>What Images and Their Absence Tell Us about the News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 4018S:  Crisis communication in Africa</dc:title>
  <dc:creator>image</dc:creator>
  <cp:lastModifiedBy>image</cp:lastModifiedBy>
  <cp:revision>55</cp:revision>
  <dcterms:created xsi:type="dcterms:W3CDTF">2006-08-16T00:00:00Z</dcterms:created>
  <dcterms:modified xsi:type="dcterms:W3CDTF">2014-05-15T15:25:23Z</dcterms:modified>
</cp:coreProperties>
</file>