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1" r:id="rId3"/>
    <p:sldId id="274" r:id="rId4"/>
    <p:sldId id="275" r:id="rId5"/>
    <p:sldId id="265" r:id="rId6"/>
    <p:sldId id="266" r:id="rId7"/>
    <p:sldId id="267" r:id="rId8"/>
    <p:sldId id="268" r:id="rId9"/>
    <p:sldId id="269" r:id="rId10"/>
    <p:sldId id="264" r:id="rId11"/>
    <p:sldId id="263" r:id="rId12"/>
    <p:sldId id="262" r:id="rId13"/>
    <p:sldId id="261" r:id="rId14"/>
    <p:sldId id="258" r:id="rId15"/>
    <p:sldId id="273" r:id="rId16"/>
    <p:sldId id="257" r:id="rId17"/>
    <p:sldId id="270" r:id="rId18"/>
    <p:sldId id="27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83454" autoAdjust="0"/>
  </p:normalViewPr>
  <p:slideViewPr>
    <p:cSldViewPr>
      <p:cViewPr varScale="1">
        <p:scale>
          <a:sx n="77" d="100"/>
          <a:sy n="77" d="100"/>
        </p:scale>
        <p:origin x="182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D4DF6C-F6B4-4650-90BA-DD37D3828137}" type="datetimeFigureOut">
              <a:rPr lang="en-ZA" smtClean="0"/>
              <a:pPr/>
              <a:t>2014/05/15</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DF4C2F-D382-4E57-8836-B88D06ABB24E}" type="slidenum">
              <a:rPr lang="en-ZA" smtClean="0"/>
              <a:pPr/>
              <a:t>‹#›</a:t>
            </a:fld>
            <a:endParaRPr lang="en-ZA"/>
          </a:p>
        </p:txBody>
      </p:sp>
    </p:spTree>
    <p:extLst>
      <p:ext uri="{BB962C8B-B14F-4D97-AF65-F5344CB8AC3E}">
        <p14:creationId xmlns:p14="http://schemas.microsoft.com/office/powerpoint/2010/main" val="708276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Photo Source: http://pixabay.com/en/man-silhouette-briefcase-umbrella-96587/</a:t>
            </a:r>
            <a:endParaRPr lang="en-ZA" dirty="0"/>
          </a:p>
        </p:txBody>
      </p:sp>
      <p:sp>
        <p:nvSpPr>
          <p:cNvPr id="4" name="Slide Number Placeholder 3"/>
          <p:cNvSpPr>
            <a:spLocks noGrp="1"/>
          </p:cNvSpPr>
          <p:nvPr>
            <p:ph type="sldNum" sz="quarter" idx="10"/>
          </p:nvPr>
        </p:nvSpPr>
        <p:spPr/>
        <p:txBody>
          <a:bodyPr/>
          <a:lstStyle/>
          <a:p>
            <a:fld id="{CBDF4C2F-D382-4E57-8836-B88D06ABB24E}" type="slidenum">
              <a:rPr lang="en-ZA" smtClean="0"/>
              <a:pPr/>
              <a:t>1</a:t>
            </a:fld>
            <a:endParaRPr lang="en-ZA"/>
          </a:p>
        </p:txBody>
      </p:sp>
    </p:spTree>
    <p:extLst>
      <p:ext uri="{BB962C8B-B14F-4D97-AF65-F5344CB8AC3E}">
        <p14:creationId xmlns:p14="http://schemas.microsoft.com/office/powerpoint/2010/main" val="1161787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sldNum"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59316D4B-C77C-45CF-8CF5-F60553A72811}" type="slidenum">
              <a:rPr lang="en-US"/>
              <a:pPr/>
              <a:t>5</a:t>
            </a:fld>
            <a:endParaRPr lang="en-US"/>
          </a:p>
        </p:txBody>
      </p:sp>
      <p:sp>
        <p:nvSpPr>
          <p:cNvPr id="65537" name="Text Box 1"/>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7EF3745-1FC0-441A-BA7E-A7CA3F22277E}" type="slidenum">
              <a:rPr lang="en-GB" sz="1200">
                <a:solidFill>
                  <a:srgbClr val="000000"/>
                </a:solidFill>
                <a:latin typeface="Calibri" pitchFamily="34" charset="0"/>
                <a:cs typeface="Arial"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a:t>
            </a:fld>
            <a:endParaRPr lang="en-GB" sz="1200">
              <a:solidFill>
                <a:srgbClr val="000000"/>
              </a:solidFill>
              <a:latin typeface="Calibri" pitchFamily="34" charset="0"/>
              <a:cs typeface="Arial" pitchFamily="34" charset="0"/>
            </a:endParaRPr>
          </a:p>
        </p:txBody>
      </p:sp>
      <p:sp>
        <p:nvSpPr>
          <p:cNvPr id="65538" name="Text Box 2"/>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457059">
              <a:buFont typeface="Times New Roman" charset="0"/>
              <a:buNone/>
              <a:defRPr/>
            </a:pPr>
            <a:endParaRPr lang="en-US">
              <a:latin typeface="Arial" charset="0"/>
              <a:ea typeface="ＭＳ Ｐゴシック" charset="0"/>
              <a:cs typeface="Arial" charset="0"/>
            </a:endParaRPr>
          </a:p>
        </p:txBody>
      </p:sp>
      <p:sp>
        <p:nvSpPr>
          <p:cNvPr id="65539" name="Text Box 3"/>
          <p:cNvSpPr>
            <a:spLocks noGrp="1" noChangeArrowheads="1"/>
          </p:cNvSpPr>
          <p:nvPr>
            <p:ph type="body"/>
          </p:nvPr>
        </p:nvSpPr>
        <p:spPr>
          <a:xfrm>
            <a:off x="685800" y="4343400"/>
            <a:ext cx="5486400" cy="4208463"/>
          </a:xfrm>
          <a:noFill/>
        </p:spPr>
        <p:txBody>
          <a:bodyPr wrap="none" anchor="ctr"/>
          <a:lstStyle/>
          <a:p>
            <a:pPr defTabSz="457059">
              <a:buFont typeface="Times New Roman" charset="0"/>
              <a:buNone/>
              <a:defRPr/>
            </a:pPr>
            <a:r>
              <a:rPr lang="en-US" dirty="0" smtClean="0">
                <a:cs typeface="+mn-cs"/>
              </a:rPr>
              <a:t>Photo</a:t>
            </a:r>
            <a:r>
              <a:rPr lang="en-US" baseline="0" dirty="0" smtClean="0">
                <a:cs typeface="+mn-cs"/>
              </a:rPr>
              <a:t> (right) source: http://en.wikipedia.org/wiki/File:Medical_Civic_Action_Program_in_Shinile_Woreda,_Ethiopia,_2010_(5119873865).jpg</a:t>
            </a:r>
          </a:p>
          <a:p>
            <a:pPr defTabSz="457059">
              <a:buFont typeface="Times New Roman" charset="0"/>
              <a:buNone/>
              <a:defRPr/>
            </a:pPr>
            <a:r>
              <a:rPr lang="en-US" baseline="0" dirty="0" smtClean="0">
                <a:cs typeface="+mn-cs"/>
              </a:rPr>
              <a:t>Photo (left) source: </a:t>
            </a:r>
            <a:r>
              <a:rPr lang="en-US" baseline="0" dirty="0" smtClean="0">
                <a:cs typeface="+mn-cs"/>
              </a:rPr>
              <a:t>http://en.wikipedia.org/wiki/File:Refugees_of_the_fighting_in_the_Central_African_Republic_observe_Rwandan_soldiers_being_dropped_off_at_Bangui_M%27Poko_International_Airport_in_the_Central_African_Republic_Jan._19,_2014_140119-F-RN211-760.jpg</a:t>
            </a:r>
            <a:endParaRPr lang="en-US" dirty="0" smtClean="0">
              <a:cs typeface="+mn-cs"/>
            </a:endParaRPr>
          </a:p>
        </p:txBody>
      </p:sp>
    </p:spTree>
    <p:extLst>
      <p:ext uri="{BB962C8B-B14F-4D97-AF65-F5344CB8AC3E}">
        <p14:creationId xmlns:p14="http://schemas.microsoft.com/office/powerpoint/2010/main" val="239434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B1D6764B-3824-49F5-9AA0-97B571149E82}" type="slidenum">
              <a:rPr lang="en-US"/>
              <a:pPr/>
              <a:t>6</a:t>
            </a:fld>
            <a:endParaRPr lang="en-US"/>
          </a:p>
        </p:txBody>
      </p:sp>
      <p:sp>
        <p:nvSpPr>
          <p:cNvPr id="67585" name="Text Box 1"/>
          <p:cNvSpPr>
            <a:spLocks noGrp="1" noRot="1" noChangeAspect="1" noChangeArrowheads="1"/>
          </p:cNvSpPr>
          <p:nvPr>
            <p:ph type="sldImg"/>
          </p:nvPr>
        </p:nvSpPr>
        <p:spPr>
          <a:xfrm>
            <a:off x="1143000" y="685800"/>
            <a:ext cx="4572000" cy="3429000"/>
          </a:xfrm>
          <a:solidFill>
            <a:srgbClr val="FFFFFF"/>
          </a:solidFill>
        </p:spPr>
      </p:sp>
      <p:sp>
        <p:nvSpPr>
          <p:cNvPr id="67586" name="Text Box 2"/>
          <p:cNvSpPr>
            <a:spLocks noGrp="1" noChangeArrowheads="1"/>
          </p:cNvSpPr>
          <p:nvPr>
            <p:ph type="body" idx="1"/>
          </p:nvPr>
        </p:nvSpPr>
        <p:spPr>
          <a:xfrm>
            <a:off x="685800" y="4343400"/>
            <a:ext cx="5486400" cy="4208463"/>
          </a:xfrm>
          <a:noFill/>
        </p:spPr>
        <p:txBody>
          <a:bodyPr wrap="none" anchor="ctr"/>
          <a:lstStyle/>
          <a:p>
            <a:pPr defTabSz="457059">
              <a:buFont typeface="Times New Roman" charset="0"/>
              <a:buNone/>
              <a:defRPr/>
            </a:pPr>
            <a:endParaRPr lang="en-US" smtClean="0">
              <a:cs typeface="+mn-cs"/>
            </a:endParaRPr>
          </a:p>
        </p:txBody>
      </p:sp>
    </p:spTree>
    <p:extLst>
      <p:ext uri="{BB962C8B-B14F-4D97-AF65-F5344CB8AC3E}">
        <p14:creationId xmlns:p14="http://schemas.microsoft.com/office/powerpoint/2010/main" val="28545114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1843C828-760F-42A6-97DE-FDD8909D25EA}" type="slidenum">
              <a:rPr lang="en-US"/>
              <a:pPr/>
              <a:t>7</a:t>
            </a:fld>
            <a:endParaRPr lang="en-US"/>
          </a:p>
        </p:txBody>
      </p:sp>
      <p:sp>
        <p:nvSpPr>
          <p:cNvPr id="77825" name="Text Box 1"/>
          <p:cNvSpPr>
            <a:spLocks noGrp="1" noRot="1" noChangeAspect="1" noChangeArrowheads="1"/>
          </p:cNvSpPr>
          <p:nvPr>
            <p:ph type="sldImg"/>
          </p:nvPr>
        </p:nvSpPr>
        <p:spPr>
          <a:xfrm>
            <a:off x="1143000" y="685800"/>
            <a:ext cx="4572000" cy="3429000"/>
          </a:xfrm>
          <a:solidFill>
            <a:srgbClr val="FFFFFF"/>
          </a:solidFill>
        </p:spPr>
      </p:sp>
      <p:sp>
        <p:nvSpPr>
          <p:cNvPr id="77826" name="Text Box 2"/>
          <p:cNvSpPr>
            <a:spLocks noGrp="1" noChangeArrowheads="1"/>
          </p:cNvSpPr>
          <p:nvPr>
            <p:ph type="body" idx="1"/>
          </p:nvPr>
        </p:nvSpPr>
        <p:spPr>
          <a:xfrm>
            <a:off x="685800" y="4343400"/>
            <a:ext cx="5486400" cy="4208463"/>
          </a:xfrm>
          <a:noFill/>
        </p:spPr>
        <p:txBody>
          <a:bodyPr wrap="none" anchor="ctr"/>
          <a:lstStyle/>
          <a:p>
            <a:pPr defTabSz="457059">
              <a:buFont typeface="Times New Roman" charset="0"/>
              <a:buNone/>
              <a:defRPr/>
            </a:pPr>
            <a:endParaRPr lang="en-US" smtClean="0">
              <a:cs typeface="+mn-cs"/>
            </a:endParaRPr>
          </a:p>
        </p:txBody>
      </p:sp>
    </p:spTree>
    <p:extLst>
      <p:ext uri="{BB962C8B-B14F-4D97-AF65-F5344CB8AC3E}">
        <p14:creationId xmlns:p14="http://schemas.microsoft.com/office/powerpoint/2010/main" val="293400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F8CD47E3-97B1-4D5A-8BA3-56B038BDACE8}" type="slidenum">
              <a:rPr lang="en-US"/>
              <a:pPr/>
              <a:t>8</a:t>
            </a:fld>
            <a:endParaRPr lang="en-US"/>
          </a:p>
        </p:txBody>
      </p:sp>
      <p:sp>
        <p:nvSpPr>
          <p:cNvPr id="77825" name="Text Box 1"/>
          <p:cNvSpPr>
            <a:spLocks noGrp="1" noRot="1" noChangeAspect="1" noChangeArrowheads="1"/>
          </p:cNvSpPr>
          <p:nvPr>
            <p:ph type="sldImg"/>
          </p:nvPr>
        </p:nvSpPr>
        <p:spPr>
          <a:xfrm>
            <a:off x="1143000" y="685800"/>
            <a:ext cx="4572000" cy="3429000"/>
          </a:xfrm>
          <a:solidFill>
            <a:srgbClr val="FFFFFF"/>
          </a:solidFill>
        </p:spPr>
      </p:sp>
      <p:sp>
        <p:nvSpPr>
          <p:cNvPr id="77826" name="Text Box 2"/>
          <p:cNvSpPr>
            <a:spLocks noGrp="1" noChangeArrowheads="1"/>
          </p:cNvSpPr>
          <p:nvPr>
            <p:ph type="body" idx="1"/>
          </p:nvPr>
        </p:nvSpPr>
        <p:spPr>
          <a:xfrm>
            <a:off x="685800" y="4343400"/>
            <a:ext cx="5486400" cy="4208463"/>
          </a:xfrm>
          <a:noFill/>
        </p:spPr>
        <p:txBody>
          <a:bodyPr wrap="none" anchor="ctr"/>
          <a:lstStyle/>
          <a:p>
            <a:pPr defTabSz="457059">
              <a:buFont typeface="Times New Roman" charset="0"/>
              <a:buNone/>
              <a:defRPr/>
            </a:pPr>
            <a:endParaRPr lang="en-US" smtClean="0">
              <a:cs typeface="+mn-cs"/>
            </a:endParaRPr>
          </a:p>
        </p:txBody>
      </p:sp>
    </p:spTree>
    <p:extLst>
      <p:ext uri="{BB962C8B-B14F-4D97-AF65-F5344CB8AC3E}">
        <p14:creationId xmlns:p14="http://schemas.microsoft.com/office/powerpoint/2010/main" val="2991647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D496DA90-205A-4A51-AC46-4A9978239D30}" type="slidenum">
              <a:rPr lang="en-US"/>
              <a:pPr/>
              <a:t>9</a:t>
            </a:fld>
            <a:endParaRPr lang="en-US"/>
          </a:p>
        </p:txBody>
      </p:sp>
      <p:sp>
        <p:nvSpPr>
          <p:cNvPr id="78849" name="Text Box 1"/>
          <p:cNvSpPr>
            <a:spLocks noGrp="1" noRot="1" noChangeAspect="1" noChangeArrowheads="1"/>
          </p:cNvSpPr>
          <p:nvPr>
            <p:ph type="sldImg"/>
          </p:nvPr>
        </p:nvSpPr>
        <p:spPr>
          <a:xfrm>
            <a:off x="1143000" y="685800"/>
            <a:ext cx="4572000" cy="3429000"/>
          </a:xfrm>
          <a:solidFill>
            <a:srgbClr val="FFFFFF"/>
          </a:solidFill>
        </p:spPr>
      </p:sp>
      <p:sp>
        <p:nvSpPr>
          <p:cNvPr id="78850" name="Text Box 2"/>
          <p:cNvSpPr>
            <a:spLocks noGrp="1" noChangeArrowheads="1"/>
          </p:cNvSpPr>
          <p:nvPr>
            <p:ph type="body" idx="1"/>
          </p:nvPr>
        </p:nvSpPr>
        <p:spPr>
          <a:xfrm>
            <a:off x="685800" y="4343400"/>
            <a:ext cx="5486400" cy="4208463"/>
          </a:xfrm>
          <a:noFill/>
        </p:spPr>
        <p:txBody>
          <a:bodyPr wrap="none" anchor="ctr"/>
          <a:lstStyle/>
          <a:p>
            <a:pPr defTabSz="457059">
              <a:buFont typeface="Times New Roman" charset="0"/>
              <a:buNone/>
              <a:defRPr/>
            </a:pPr>
            <a:endParaRPr lang="en-US" smtClean="0">
              <a:cs typeface="+mn-cs"/>
            </a:endParaRPr>
          </a:p>
        </p:txBody>
      </p:sp>
    </p:spTree>
    <p:extLst>
      <p:ext uri="{BB962C8B-B14F-4D97-AF65-F5344CB8AC3E}">
        <p14:creationId xmlns:p14="http://schemas.microsoft.com/office/powerpoint/2010/main" val="210328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creativecommons.org/licenses/by-sa/2.5/za/"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71600" y="1752600"/>
            <a:ext cx="6869230" cy="4733330"/>
          </a:xfrm>
          <a:prstGeom prst="rect">
            <a:avLst/>
          </a:prstGeom>
        </p:spPr>
      </p:pic>
      <p:sp>
        <p:nvSpPr>
          <p:cNvPr id="2" name="Title 1"/>
          <p:cNvSpPr>
            <a:spLocks noGrp="1"/>
          </p:cNvSpPr>
          <p:nvPr>
            <p:ph type="ctrTitle"/>
          </p:nvPr>
        </p:nvSpPr>
        <p:spPr>
          <a:xfrm>
            <a:off x="762000" y="152400"/>
            <a:ext cx="7772400" cy="1470025"/>
          </a:xfrm>
        </p:spPr>
        <p:txBody>
          <a:bodyPr>
            <a:noAutofit/>
          </a:bodyPr>
          <a:lstStyle/>
          <a:p>
            <a:r>
              <a:rPr lang="en-ZA" sz="6000" b="1" dirty="0" smtClean="0">
                <a:solidFill>
                  <a:srgbClr val="FF0000"/>
                </a:solidFill>
                <a:effectLst>
                  <a:outerShdw blurRad="38100" dist="38100" dir="2700000" algn="tl">
                    <a:srgbClr val="000000">
                      <a:alpha val="43137"/>
                    </a:srgbClr>
                  </a:outerShdw>
                </a:effectLst>
              </a:rPr>
              <a:t>Crisis Communication in </a:t>
            </a:r>
            <a:r>
              <a:rPr lang="en-ZA" sz="6000" b="1" dirty="0" smtClean="0">
                <a:solidFill>
                  <a:srgbClr val="FF0000"/>
                </a:solidFill>
                <a:effectLst>
                  <a:outerShdw blurRad="38100" dist="38100" dir="2700000" algn="tl">
                    <a:srgbClr val="000000">
                      <a:alpha val="43137"/>
                    </a:srgbClr>
                  </a:outerShdw>
                </a:effectLst>
              </a:rPr>
              <a:t>Africa</a:t>
            </a:r>
            <a:endParaRPr lang="en-ZA" sz="6000" b="1"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447800" y="4386154"/>
            <a:ext cx="6400800" cy="1752600"/>
          </a:xfrm>
        </p:spPr>
        <p:txBody>
          <a:bodyPr>
            <a:normAutofit fontScale="25000" lnSpcReduction="20000"/>
          </a:bodyPr>
          <a:lstStyle/>
          <a:p>
            <a:pPr algn="r"/>
            <a:r>
              <a:rPr lang="en-ZA" sz="11000" b="1" dirty="0" smtClean="0">
                <a:solidFill>
                  <a:srgbClr val="FF0000"/>
                </a:solidFill>
              </a:rPr>
              <a:t>Crisis Theory</a:t>
            </a:r>
          </a:p>
          <a:p>
            <a:pPr algn="r"/>
            <a:endParaRPr lang="en-ZA" sz="5700" b="1" dirty="0"/>
          </a:p>
          <a:p>
            <a:pPr algn="r"/>
            <a:r>
              <a:rPr lang="en-ZA" sz="6200" b="1" dirty="0" err="1" smtClean="0">
                <a:solidFill>
                  <a:schemeClr val="bg1"/>
                </a:solidFill>
              </a:rPr>
              <a:t>Dr</a:t>
            </a:r>
            <a:r>
              <a:rPr lang="en-ZA" sz="6200" b="1" dirty="0" err="1" smtClean="0">
                <a:solidFill>
                  <a:schemeClr val="bg1"/>
                </a:solidFill>
              </a:rPr>
              <a:t>.</a:t>
            </a:r>
            <a:r>
              <a:rPr lang="en-ZA" sz="6200" b="1" dirty="0" smtClean="0">
                <a:solidFill>
                  <a:schemeClr val="bg1"/>
                </a:solidFill>
              </a:rPr>
              <a:t> Ibrahim Saleh</a:t>
            </a:r>
          </a:p>
          <a:p>
            <a:pPr algn="r"/>
            <a:r>
              <a:rPr lang="en-ZA" sz="6200" b="1" dirty="0" smtClean="0">
                <a:solidFill>
                  <a:schemeClr val="bg1"/>
                </a:solidFill>
              </a:rPr>
              <a:t>Ibrahim.Saleh@uct.ac.za</a:t>
            </a:r>
          </a:p>
          <a:p>
            <a:pPr algn="r"/>
            <a:r>
              <a:rPr lang="en-ZA" sz="6200" b="1" dirty="0" smtClean="0">
                <a:solidFill>
                  <a:schemeClr val="bg1"/>
                </a:solidFill>
              </a:rPr>
              <a:t>A130</a:t>
            </a:r>
          </a:p>
          <a:p>
            <a:pPr algn="r"/>
            <a:r>
              <a:rPr lang="en-ZA" sz="6200" b="1" dirty="0" smtClean="0">
                <a:solidFill>
                  <a:schemeClr val="bg1"/>
                </a:solidFill>
              </a:rPr>
              <a:t>Ext: 4837</a:t>
            </a:r>
            <a:endParaRPr lang="en-ZA" sz="6200" b="1" dirty="0">
              <a:solidFill>
                <a:schemeClr val="bg1"/>
              </a:solidFill>
            </a:endParaRPr>
          </a:p>
        </p:txBody>
      </p:sp>
      <p:pic>
        <p:nvPicPr>
          <p:cNvPr id="5" name="Content Placeholder 3" descr="http://i.creativecommons.org/l/by/3.0/88x31.png"/>
          <p:cNvPicPr>
            <a:picLocks/>
          </p:cNvPicPr>
          <p:nvPr/>
        </p:nvPicPr>
        <p:blipFill>
          <a:blip r:embed="rId4">
            <a:extLst>
              <a:ext uri="{28A0092B-C50C-407E-A947-70E740481C1C}">
                <a14:useLocalDpi xmlns:a14="http://schemas.microsoft.com/office/drawing/2010/main" val="0"/>
              </a:ext>
            </a:extLst>
          </a:blip>
          <a:srcRect t="-25431" b="-25431"/>
          <a:stretch>
            <a:fillRect/>
          </a:stretch>
        </p:blipFill>
        <p:spPr bwMode="auto">
          <a:xfrm>
            <a:off x="4396727" y="6445099"/>
            <a:ext cx="818976" cy="46015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1" dirty="0" smtClean="0">
                <a:solidFill>
                  <a:srgbClr val="FF0000"/>
                </a:solidFill>
                <a:effectLst>
                  <a:outerShdw blurRad="38100" dist="38100" dir="2700000" algn="tl">
                    <a:srgbClr val="000000">
                      <a:alpha val="43137"/>
                    </a:srgbClr>
                  </a:outerShdw>
                </a:effectLst>
              </a:rPr>
              <a:t>Shared Risk</a:t>
            </a:r>
            <a:br>
              <a:rPr lang="en-ZA" b="1" dirty="0" smtClean="0">
                <a:solidFill>
                  <a:srgbClr val="FF0000"/>
                </a:solidFill>
                <a:effectLst>
                  <a:outerShdw blurRad="38100" dist="38100" dir="2700000" algn="tl">
                    <a:srgbClr val="000000">
                      <a:alpha val="43137"/>
                    </a:srgbClr>
                  </a:outerShdw>
                </a:effectLst>
              </a:rPr>
            </a:br>
            <a:r>
              <a:rPr lang="en-ZA" sz="2700" b="1" dirty="0" smtClean="0">
                <a:solidFill>
                  <a:srgbClr val="FF0000"/>
                </a:solidFill>
                <a:effectLst>
                  <a:outerShdw blurRad="38100" dist="38100" dir="2700000" algn="tl">
                    <a:srgbClr val="000000">
                      <a:alpha val="43137"/>
                    </a:srgbClr>
                  </a:outerShdw>
                </a:effectLst>
              </a:rPr>
              <a:t>(</a:t>
            </a:r>
            <a:r>
              <a:rPr lang="nn-NO" sz="2700" b="1" dirty="0" smtClean="0">
                <a:solidFill>
                  <a:srgbClr val="FF0000"/>
                </a:solidFill>
                <a:effectLst>
                  <a:outerShdw blurRad="38100" dist="38100" dir="2700000" algn="tl">
                    <a:srgbClr val="000000">
                      <a:alpha val="43137"/>
                    </a:srgbClr>
                  </a:outerShdw>
                </a:effectLst>
              </a:rPr>
              <a:t>Aldoorya, Kimb &amp;Tindall, 2010)</a:t>
            </a:r>
            <a:endParaRPr lang="en-ZA" sz="27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ZA" dirty="0" smtClean="0"/>
              <a:t>Perceived shared experience with a media portrayal could </a:t>
            </a:r>
            <a:r>
              <a:rPr lang="en-ZA" dirty="0" err="1" smtClean="0"/>
              <a:t>inﬂuence</a:t>
            </a:r>
            <a:r>
              <a:rPr lang="en-ZA" dirty="0" smtClean="0"/>
              <a:t> various cognitions—such as concern, sense of personal involvement, and desire to learn more—that are important for </a:t>
            </a:r>
            <a:r>
              <a:rPr lang="en-ZA" dirty="0" err="1" smtClean="0"/>
              <a:t>behavior</a:t>
            </a:r>
            <a:r>
              <a:rPr lang="en-ZA" dirty="0" smtClean="0"/>
              <a:t> change.</a:t>
            </a:r>
          </a:p>
          <a:p>
            <a:endParaRPr lang="en-Z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solidFill>
                  <a:srgbClr val="FF0000"/>
                </a:solidFill>
                <a:effectLst>
                  <a:outerShdw blurRad="38100" dist="38100" dir="2700000" algn="tl">
                    <a:srgbClr val="000000">
                      <a:alpha val="43137"/>
                    </a:srgbClr>
                  </a:outerShdw>
                </a:effectLst>
              </a:rPr>
              <a:t>The Situational Theory of Publics</a:t>
            </a:r>
            <a:endParaRPr lang="en-ZA"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7500" lnSpcReduction="20000"/>
          </a:bodyPr>
          <a:lstStyle/>
          <a:p>
            <a:r>
              <a:rPr lang="en-ZA" dirty="0" smtClean="0"/>
              <a:t>Factors; including problem recognition, level of involvement, and constraint recognition </a:t>
            </a:r>
            <a:r>
              <a:rPr lang="en-ZA" dirty="0" err="1" smtClean="0"/>
              <a:t>inﬂuence</a:t>
            </a:r>
            <a:r>
              <a:rPr lang="en-ZA" dirty="0" smtClean="0"/>
              <a:t> the individuals’ </a:t>
            </a:r>
            <a:r>
              <a:rPr lang="en-ZA" dirty="0" err="1" smtClean="0"/>
              <a:t>infnormation</a:t>
            </a:r>
            <a:r>
              <a:rPr lang="en-ZA" dirty="0" smtClean="0"/>
              <a:t> process about a problem and the cognitive need to seek out more information about a problem.</a:t>
            </a:r>
          </a:p>
          <a:p>
            <a:r>
              <a:rPr lang="en-ZA" b="1" dirty="0" smtClean="0">
                <a:solidFill>
                  <a:srgbClr val="FF0000"/>
                </a:solidFill>
              </a:rPr>
              <a:t>"Perceived similarity" </a:t>
            </a:r>
            <a:r>
              <a:rPr lang="en-ZA" dirty="0" smtClean="0"/>
              <a:t>is the extent to which an audience member believes a media portrayal </a:t>
            </a:r>
            <a:r>
              <a:rPr lang="en-ZA" dirty="0" err="1" smtClean="0"/>
              <a:t>reﬂects</a:t>
            </a:r>
            <a:r>
              <a:rPr lang="en-ZA" dirty="0" smtClean="0"/>
              <a:t> their own personal characteristics (</a:t>
            </a:r>
            <a:r>
              <a:rPr lang="en-ZA" dirty="0" err="1" smtClean="0"/>
              <a:t>Andsager</a:t>
            </a:r>
            <a:r>
              <a:rPr lang="en-ZA" dirty="0" smtClean="0"/>
              <a:t>, </a:t>
            </a:r>
            <a:r>
              <a:rPr lang="en-ZA" dirty="0" err="1" smtClean="0"/>
              <a:t>Bemker</a:t>
            </a:r>
            <a:r>
              <a:rPr lang="en-ZA" dirty="0" smtClean="0"/>
              <a:t>, </a:t>
            </a:r>
            <a:r>
              <a:rPr lang="en-ZA" dirty="0" err="1" smtClean="0"/>
              <a:t>Choi</a:t>
            </a:r>
            <a:r>
              <a:rPr lang="en-ZA" dirty="0" smtClean="0"/>
              <a:t>, &amp; </a:t>
            </a:r>
            <a:r>
              <a:rPr lang="en-ZA" dirty="0" err="1" smtClean="0"/>
              <a:t>Torwel</a:t>
            </a:r>
            <a:r>
              <a:rPr lang="en-ZA" dirty="0" smtClean="0"/>
              <a:t>, 2006; Austin &amp; </a:t>
            </a:r>
            <a:r>
              <a:rPr lang="en-ZA" dirty="0" err="1" smtClean="0"/>
              <a:t>Meili</a:t>
            </a:r>
            <a:r>
              <a:rPr lang="en-ZA" dirty="0" smtClean="0"/>
              <a:t>, 1994).</a:t>
            </a:r>
          </a:p>
          <a:p>
            <a:r>
              <a:rPr lang="en-ZA" dirty="0" smtClean="0"/>
              <a:t>Findings (agenda setting and cultivation) emphasized a close link between the perceived similarity to characters portrayed in mediated campaigns and the more likely that </a:t>
            </a:r>
            <a:r>
              <a:rPr lang="en-ZA" dirty="0" err="1" smtClean="0"/>
              <a:t>identiﬁcation</a:t>
            </a:r>
            <a:r>
              <a:rPr lang="en-ZA" dirty="0" smtClean="0"/>
              <a:t> and </a:t>
            </a:r>
            <a:r>
              <a:rPr lang="en-ZA" dirty="0" err="1" smtClean="0"/>
              <a:t>modeling</a:t>
            </a:r>
            <a:r>
              <a:rPr lang="en-ZA" dirty="0" smtClean="0"/>
              <a:t> will occur, which then lead to greater intent to change </a:t>
            </a:r>
            <a:r>
              <a:rPr lang="en-ZA" dirty="0" err="1" smtClean="0"/>
              <a:t>behavior</a:t>
            </a:r>
            <a:r>
              <a:rPr lang="en-ZA" dirty="0" smtClean="0"/>
              <a:t> (</a:t>
            </a:r>
            <a:r>
              <a:rPr lang="en-ZA" dirty="0" err="1" smtClean="0"/>
              <a:t>Andsager</a:t>
            </a:r>
            <a:r>
              <a:rPr lang="en-ZA" dirty="0" smtClean="0"/>
              <a:t> et al., 2006).</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77500" lnSpcReduction="20000"/>
          </a:bodyPr>
          <a:lstStyle/>
          <a:p>
            <a:r>
              <a:rPr lang="en-ZA" dirty="0" smtClean="0">
                <a:solidFill>
                  <a:srgbClr val="FF0000"/>
                </a:solidFill>
              </a:rPr>
              <a:t>Information-seeking</a:t>
            </a:r>
            <a:r>
              <a:rPr lang="en-ZA" dirty="0" smtClean="0"/>
              <a:t> </a:t>
            </a:r>
            <a:r>
              <a:rPr lang="en-ZA" dirty="0" err="1" smtClean="0">
                <a:solidFill>
                  <a:srgbClr val="FF0000"/>
                </a:solidFill>
              </a:rPr>
              <a:t>behavior</a:t>
            </a:r>
            <a:r>
              <a:rPr lang="en-ZA" dirty="0" smtClean="0"/>
              <a:t> is what characterizes the active players in a public opinion issue (Slater, </a:t>
            </a:r>
            <a:r>
              <a:rPr lang="en-ZA" dirty="0" err="1" smtClean="0"/>
              <a:t>Chipman</a:t>
            </a:r>
            <a:r>
              <a:rPr lang="en-ZA" dirty="0" smtClean="0"/>
              <a:t>, Auld, Keefe, &amp; Kendall, 1992, p. 190).  But with </a:t>
            </a:r>
            <a:r>
              <a:rPr lang="en-ZA" dirty="0" smtClean="0">
                <a:solidFill>
                  <a:srgbClr val="FF0000"/>
                </a:solidFill>
              </a:rPr>
              <a:t>information processing</a:t>
            </a:r>
            <a:r>
              <a:rPr lang="en-ZA" dirty="0" smtClean="0"/>
              <a:t>, members of a public do discover or recognize a message although the message is not necessarily acted upon (</a:t>
            </a:r>
            <a:r>
              <a:rPr lang="en-ZA" dirty="0" err="1" smtClean="0"/>
              <a:t>Aldoory</a:t>
            </a:r>
            <a:r>
              <a:rPr lang="en-ZA" dirty="0" smtClean="0"/>
              <a:t>, 2001; </a:t>
            </a:r>
            <a:r>
              <a:rPr lang="en-ZA" dirty="0" err="1" smtClean="0"/>
              <a:t>Grunig</a:t>
            </a:r>
            <a:r>
              <a:rPr lang="en-ZA" dirty="0" smtClean="0"/>
              <a:t>, 1989; Slater et al., 1992).</a:t>
            </a:r>
          </a:p>
          <a:p>
            <a:r>
              <a:rPr lang="en-ZA" dirty="0" smtClean="0"/>
              <a:t>But in almost all cases, individuals lack direct experience (obtrusive) with the risks associated with major crises, they rely on others to interpret technical jargon and threat, and then they negotiate the boundaries between the </a:t>
            </a:r>
            <a:r>
              <a:rPr lang="en-ZA" dirty="0" err="1" smtClean="0"/>
              <a:t>scientiﬁc</a:t>
            </a:r>
            <a:r>
              <a:rPr lang="en-ZA" dirty="0" smtClean="0"/>
              <a:t> and their everyday world. </a:t>
            </a:r>
          </a:p>
          <a:p>
            <a:r>
              <a:rPr lang="en-ZA" dirty="0" smtClean="0"/>
              <a:t>Without the ability to directly assess the risks and </a:t>
            </a:r>
            <a:r>
              <a:rPr lang="en-ZA" dirty="0" err="1" smtClean="0"/>
              <a:t>beneﬁts</a:t>
            </a:r>
            <a:r>
              <a:rPr lang="en-ZA" dirty="0" smtClean="0"/>
              <a:t> (unobtrusive),the public rely on information provided by experts (</a:t>
            </a:r>
            <a:r>
              <a:rPr lang="en-ZA" dirty="0" err="1" smtClean="0"/>
              <a:t>Siegrist</a:t>
            </a:r>
            <a:r>
              <a:rPr lang="en-ZA" dirty="0" smtClean="0"/>
              <a:t> &amp; </a:t>
            </a:r>
            <a:r>
              <a:rPr lang="en-ZA" dirty="0" err="1" smtClean="0"/>
              <a:t>Cvetkovich</a:t>
            </a:r>
            <a:r>
              <a:rPr lang="en-ZA" dirty="0" smtClean="0"/>
              <a:t>, 2000, p. 714). </a:t>
            </a:r>
          </a:p>
          <a:p>
            <a:r>
              <a:rPr lang="en-ZA" dirty="0" smtClean="0"/>
              <a:t>As Berger (2003) argued, the ways in which the news media present stories about potentially threatening phenomena “may be among the more </a:t>
            </a:r>
            <a:r>
              <a:rPr lang="en-ZA" dirty="0" err="1" smtClean="0"/>
              <a:t>inﬂuential</a:t>
            </a:r>
            <a:r>
              <a:rPr lang="en-ZA" dirty="0" smtClean="0"/>
              <a:t> cause of “distorted risk perceptions (p. 251).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ZA" b="1" dirty="0" smtClean="0">
                <a:solidFill>
                  <a:srgbClr val="FF0000"/>
                </a:solidFill>
                <a:effectLst>
                  <a:outerShdw blurRad="38100" dist="38100" dir="2700000" algn="tl">
                    <a:srgbClr val="000000">
                      <a:alpha val="43137"/>
                    </a:srgbClr>
                  </a:outerShdw>
                </a:effectLst>
              </a:rPr>
              <a:t>Media Effects</a:t>
            </a:r>
            <a:endParaRPr lang="en-ZA"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066800"/>
            <a:ext cx="8763000" cy="5638800"/>
          </a:xfrm>
        </p:spPr>
        <p:txBody>
          <a:bodyPr>
            <a:normAutofit fontScale="77500" lnSpcReduction="20000"/>
          </a:bodyPr>
          <a:lstStyle/>
          <a:p>
            <a:r>
              <a:rPr lang="en-ZA" dirty="0" smtClean="0"/>
              <a:t>Research assess systematically how people perceive crisis situations and crisis response strategies (Coombs &amp; Holladay, 2009). Print and video differ as channels. Video messages have the ability to deliver relational, nonverbal, and verbal cues as well as to create a "face" for the message. </a:t>
            </a:r>
          </a:p>
          <a:p>
            <a:r>
              <a:rPr lang="en-ZA" dirty="0" smtClean="0"/>
              <a:t>Drawing on </a:t>
            </a:r>
            <a:r>
              <a:rPr lang="en-ZA" dirty="0" err="1" smtClean="0"/>
              <a:t>Meyrowitz’s</a:t>
            </a:r>
            <a:r>
              <a:rPr lang="en-ZA" dirty="0" smtClean="0"/>
              <a:t> (1985) work, </a:t>
            </a:r>
            <a:r>
              <a:rPr lang="en-ZA" dirty="0" err="1" smtClean="0"/>
              <a:t>Pfau</a:t>
            </a:r>
            <a:r>
              <a:rPr lang="en-ZA" dirty="0" smtClean="0"/>
              <a:t> and Wan (2006) suggest televised (video) messages lead viewers to focus on the message source while print leads readers to focus on the message content.</a:t>
            </a:r>
          </a:p>
          <a:p>
            <a:r>
              <a:rPr lang="en-ZA" dirty="0" smtClean="0"/>
              <a:t>The </a:t>
            </a:r>
            <a:r>
              <a:rPr lang="en-ZA" b="1" dirty="0" smtClean="0">
                <a:solidFill>
                  <a:srgbClr val="FF0000"/>
                </a:solidFill>
                <a:effectLst>
                  <a:outerShdw blurRad="38100" dist="38100" dir="2700000" algn="tl">
                    <a:srgbClr val="000000">
                      <a:alpha val="43137"/>
                    </a:srgbClr>
                  </a:outerShdw>
                </a:effectLst>
              </a:rPr>
              <a:t>Elaboration Likelihood Model </a:t>
            </a:r>
            <a:r>
              <a:rPr lang="en-ZA" dirty="0" smtClean="0"/>
              <a:t>suggests televised messages would be more likely to be processed on the peripheral route because it requires minimal involvement while print messages would be more likely to be processed on the central route (</a:t>
            </a:r>
            <a:r>
              <a:rPr lang="en-ZA" dirty="0" err="1" smtClean="0"/>
              <a:t>Pfau</a:t>
            </a:r>
            <a:r>
              <a:rPr lang="en-ZA" dirty="0" smtClean="0"/>
              <a:t> &amp; Wan, 2006).</a:t>
            </a:r>
          </a:p>
          <a:p>
            <a:r>
              <a:rPr lang="en-ZA" dirty="0" smtClean="0"/>
              <a:t>Crises are largely a mediated experience for the vast majority of stakeholders, especially non-victims.</a:t>
            </a:r>
          </a:p>
          <a:p>
            <a:endParaRPr lang="en-ZA"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1" dirty="0" smtClean="0">
                <a:solidFill>
                  <a:srgbClr val="FF0000"/>
                </a:solidFill>
                <a:effectLst>
                  <a:outerShdw blurRad="38100" dist="38100" dir="2700000" algn="tl">
                    <a:srgbClr val="000000">
                      <a:alpha val="43137"/>
                    </a:srgbClr>
                  </a:outerShdw>
                </a:effectLst>
              </a:rPr>
              <a:t>Mistakes in Crisis Communication</a:t>
            </a:r>
            <a:br>
              <a:rPr lang="en-ZA" b="1" dirty="0" smtClean="0">
                <a:solidFill>
                  <a:srgbClr val="FF0000"/>
                </a:solidFill>
                <a:effectLst>
                  <a:outerShdw blurRad="38100" dist="38100" dir="2700000" algn="tl">
                    <a:srgbClr val="000000">
                      <a:alpha val="43137"/>
                    </a:srgbClr>
                  </a:outerShdw>
                </a:effectLst>
              </a:rPr>
            </a:br>
            <a:endParaRPr lang="en-ZA"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en-ZA" dirty="0" smtClean="0"/>
              <a:t>If media does not provide comprehensive information </a:t>
            </a:r>
          </a:p>
          <a:p>
            <a:r>
              <a:rPr lang="en-ZA" dirty="0" smtClean="0"/>
              <a:t>If the representative/ spokesperson did not go to the crash site quickly enough</a:t>
            </a:r>
          </a:p>
          <a:p>
            <a:r>
              <a:rPr lang="en-ZA" dirty="0" smtClean="0"/>
              <a:t>If authorities fail to deal with circulating conspiracy theories fuelled suspicions</a:t>
            </a:r>
          </a:p>
          <a:p>
            <a:r>
              <a:rPr lang="en-ZA" dirty="0" smtClean="0"/>
              <a:t>If not using the Golden hour and taking too long to respond to the public and complete investigation</a:t>
            </a:r>
            <a:endParaRPr lang="en-Z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2290" name="Rectangle 2"/>
          <p:cNvSpPr>
            <a:spLocks noGrp="1" noChangeArrowheads="1"/>
          </p:cNvSpPr>
          <p:nvPr>
            <p:ph type="title"/>
          </p:nvPr>
        </p:nvSpPr>
        <p:spPr/>
        <p:txBody>
          <a:bodyPr/>
          <a:lstStyle/>
          <a:p>
            <a:r>
              <a:rPr lang="en-ZA" b="1" dirty="0">
                <a:solidFill>
                  <a:srgbClr val="FF0000"/>
                </a:solidFill>
                <a:effectLst>
                  <a:outerShdw blurRad="38100" dist="38100" dir="2700000" algn="tl">
                    <a:srgbClr val="C0C0C0"/>
                  </a:outerShdw>
                </a:effectLst>
              </a:rPr>
              <a:t>Planning for a crisis</a:t>
            </a:r>
            <a:endParaRPr lang="en-US" b="1" dirty="0">
              <a:solidFill>
                <a:srgbClr val="FF0000"/>
              </a:solidFill>
              <a:effectLst>
                <a:outerShdw blurRad="38100" dist="38100" dir="2700000" algn="tl">
                  <a:srgbClr val="C0C0C0"/>
                </a:outerShdw>
              </a:effectLst>
            </a:endParaRPr>
          </a:p>
        </p:txBody>
      </p:sp>
      <p:sp>
        <p:nvSpPr>
          <p:cNvPr id="652291" name="Rectangle 3"/>
          <p:cNvSpPr>
            <a:spLocks noGrp="1" noChangeArrowheads="1"/>
          </p:cNvSpPr>
          <p:nvPr>
            <p:ph type="body" idx="1"/>
          </p:nvPr>
        </p:nvSpPr>
        <p:spPr/>
        <p:txBody>
          <a:bodyPr/>
          <a:lstStyle/>
          <a:p>
            <a:pPr>
              <a:lnSpc>
                <a:spcPct val="90000"/>
              </a:lnSpc>
            </a:pPr>
            <a:r>
              <a:rPr lang="en-ZA" sz="2400" dirty="0"/>
              <a:t>Prepare contingency plans in advance</a:t>
            </a:r>
          </a:p>
          <a:p>
            <a:pPr>
              <a:lnSpc>
                <a:spcPct val="90000"/>
              </a:lnSpc>
            </a:pPr>
            <a:r>
              <a:rPr lang="en-ZA" sz="2400" dirty="0" smtClean="0"/>
              <a:t>Crisis management team members should be the only the </a:t>
            </a:r>
            <a:r>
              <a:rPr lang="en-ZA" sz="2400" dirty="0"/>
              <a:t>people who </a:t>
            </a:r>
            <a:r>
              <a:rPr lang="en-ZA" sz="2400" dirty="0" smtClean="0"/>
              <a:t>speak </a:t>
            </a:r>
            <a:r>
              <a:rPr lang="en-ZA" sz="2400" dirty="0"/>
              <a:t>to the </a:t>
            </a:r>
            <a:r>
              <a:rPr lang="en-ZA" sz="2400" dirty="0" smtClean="0"/>
              <a:t>media</a:t>
            </a:r>
            <a:endParaRPr lang="en-ZA" sz="2400" dirty="0">
              <a:solidFill>
                <a:srgbClr val="FF0000"/>
              </a:solidFill>
              <a:sym typeface="Wingdings" pitchFamily="2" charset="2"/>
            </a:endParaRPr>
          </a:p>
          <a:p>
            <a:pPr>
              <a:lnSpc>
                <a:spcPct val="90000"/>
              </a:lnSpc>
            </a:pPr>
            <a:r>
              <a:rPr lang="en-ZA" sz="2400" dirty="0" smtClean="0"/>
              <a:t>Give </a:t>
            </a:r>
            <a:r>
              <a:rPr lang="en-ZA" sz="2400" dirty="0"/>
              <a:t>accurate and correct </a:t>
            </a:r>
            <a:r>
              <a:rPr lang="en-ZA" sz="2400" dirty="0" smtClean="0"/>
              <a:t>information because manipulating </a:t>
            </a:r>
            <a:r>
              <a:rPr lang="en-ZA" sz="2400" dirty="0"/>
              <a:t>information can backfire</a:t>
            </a:r>
          </a:p>
          <a:p>
            <a:pPr>
              <a:lnSpc>
                <a:spcPct val="90000"/>
              </a:lnSpc>
            </a:pPr>
            <a:r>
              <a:rPr lang="en-ZA" sz="2400" dirty="0" smtClean="0"/>
              <a:t>Action plans should consider both </a:t>
            </a:r>
            <a:r>
              <a:rPr lang="en-ZA" sz="2400" dirty="0"/>
              <a:t>the short term and long term</a:t>
            </a:r>
            <a:endParaRPr lang="en-US" sz="2400"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solidFill>
                  <a:srgbClr val="FF0000"/>
                </a:solidFill>
                <a:effectLst>
                  <a:outerShdw blurRad="38100" dist="38100" dir="2700000" algn="tl">
                    <a:srgbClr val="000000">
                      <a:alpha val="43137"/>
                    </a:srgbClr>
                  </a:outerShdw>
                </a:effectLst>
              </a:rPr>
              <a:t>The Crisis Game</a:t>
            </a:r>
            <a:endParaRPr lang="en-ZA"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ZA" dirty="0" smtClean="0"/>
              <a:t>An opportunity for change</a:t>
            </a:r>
          </a:p>
          <a:p>
            <a:r>
              <a:rPr lang="en-ZA" dirty="0" smtClean="0"/>
              <a:t>Transparent message of integrity </a:t>
            </a:r>
          </a:p>
          <a:p>
            <a:r>
              <a:rPr lang="en-ZA" dirty="0" smtClean="0"/>
              <a:t>Effective strategy to improve/instil values</a:t>
            </a:r>
          </a:p>
          <a:p>
            <a:r>
              <a:rPr lang="en-ZA" dirty="0" smtClean="0"/>
              <a:t>Make the media your friend, not your enemy</a:t>
            </a:r>
          </a:p>
          <a:p>
            <a:r>
              <a:rPr lang="en-ZA" dirty="0" smtClean="0"/>
              <a:t>BUT… how you start is how you’ll end</a:t>
            </a:r>
          </a:p>
          <a:p>
            <a:endParaRPr lang="en-ZA" dirty="0" smtClean="0"/>
          </a:p>
          <a:p>
            <a:endParaRPr lang="en-Z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43" name="Rectangle 3"/>
          <p:cNvSpPr>
            <a:spLocks noGrp="1" noChangeArrowheads="1"/>
          </p:cNvSpPr>
          <p:nvPr>
            <p:ph type="body" idx="1"/>
          </p:nvPr>
        </p:nvSpPr>
        <p:spPr/>
        <p:txBody>
          <a:bodyPr/>
          <a:lstStyle/>
          <a:p>
            <a:pPr>
              <a:buFontTx/>
              <a:buNone/>
            </a:pPr>
            <a:r>
              <a:rPr lang="en-US" dirty="0"/>
              <a:t>  </a:t>
            </a:r>
            <a:r>
              <a:rPr lang="en-US" b="1" dirty="0" smtClean="0">
                <a:solidFill>
                  <a:srgbClr val="FF0000"/>
                </a:solidFill>
                <a:effectLst>
                  <a:outerShdw blurRad="38100" dist="38100" dir="2700000" algn="tl">
                    <a:srgbClr val="000000">
                      <a:alpha val="43137"/>
                    </a:srgbClr>
                  </a:outerShdw>
                </a:effectLst>
              </a:rPr>
              <a:t>"A </a:t>
            </a:r>
            <a:r>
              <a:rPr lang="en-US" b="1" dirty="0">
                <a:solidFill>
                  <a:srgbClr val="FF0000"/>
                </a:solidFill>
                <a:effectLst>
                  <a:outerShdw blurRad="38100" dist="38100" dir="2700000" algn="tl">
                    <a:srgbClr val="000000">
                      <a:alpha val="43137"/>
                    </a:srgbClr>
                  </a:outerShdw>
                </a:effectLst>
              </a:rPr>
              <a:t>good reputation is more valuable than money</a:t>
            </a:r>
            <a:r>
              <a:rPr lang="en-US" b="1" dirty="0" smtClean="0">
                <a:solidFill>
                  <a:srgbClr val="FF0000"/>
                </a:solidFill>
                <a:effectLst>
                  <a:outerShdw blurRad="38100" dist="38100" dir="2700000" algn="tl">
                    <a:srgbClr val="000000">
                      <a:alpha val="43137"/>
                    </a:srgbClr>
                  </a:outerShdw>
                </a:effectLst>
              </a:rPr>
              <a:t>. "</a:t>
            </a:r>
            <a:endParaRPr lang="en-US" b="1" dirty="0">
              <a:solidFill>
                <a:srgbClr val="FF0000"/>
              </a:solidFill>
              <a:effectLst>
                <a:outerShdw blurRad="38100" dist="38100" dir="2700000" algn="tl">
                  <a:srgbClr val="000000">
                    <a:alpha val="43137"/>
                  </a:srgbClr>
                </a:outerShdw>
              </a:effectLst>
            </a:endParaRPr>
          </a:p>
          <a:p>
            <a:pPr>
              <a:buFontTx/>
              <a:buNone/>
            </a:pPr>
            <a:r>
              <a:rPr lang="en-ZA" dirty="0"/>
              <a:t>               </a:t>
            </a:r>
            <a:r>
              <a:rPr lang="en-ZA" dirty="0" err="1"/>
              <a:t>Publilius</a:t>
            </a:r>
            <a:r>
              <a:rPr lang="en-ZA" dirty="0"/>
              <a:t> </a:t>
            </a:r>
            <a:r>
              <a:rPr lang="en-ZA" dirty="0" err="1"/>
              <a:t>Syrus</a:t>
            </a:r>
            <a:r>
              <a:rPr lang="en-ZA" dirty="0"/>
              <a:t>, Roman author</a:t>
            </a:r>
          </a:p>
          <a:p>
            <a:pPr>
              <a:buFontTx/>
              <a:buNone/>
            </a:pPr>
            <a:r>
              <a:rPr lang="en-ZA" dirty="0"/>
              <a:t>               1</a:t>
            </a:r>
            <a:r>
              <a:rPr lang="en-ZA" baseline="30000" dirty="0"/>
              <a:t>st</a:t>
            </a:r>
            <a:r>
              <a:rPr lang="en-ZA" dirty="0"/>
              <a:t> century BC</a:t>
            </a:r>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i.creativecommons.org/l/by/3.0/88x31.png"/>
          <p:cNvPicPr>
            <a:picLocks/>
          </p:cNvPicPr>
          <p:nvPr/>
        </p:nvPicPr>
        <p:blipFill>
          <a:blip r:embed="rId2">
            <a:extLst>
              <a:ext uri="{28A0092B-C50C-407E-A947-70E740481C1C}">
                <a14:useLocalDpi xmlns:a14="http://schemas.microsoft.com/office/drawing/2010/main" val="0"/>
              </a:ext>
            </a:extLst>
          </a:blip>
          <a:srcRect t="-25431" b="-25431"/>
          <a:stretch>
            <a:fillRect/>
          </a:stretch>
        </p:blipFill>
        <p:spPr bwMode="auto">
          <a:xfrm>
            <a:off x="3276600" y="1219200"/>
            <a:ext cx="2603500" cy="1316038"/>
          </a:xfrm>
          <a:prstGeom prst="rect">
            <a:avLst/>
          </a:prstGeom>
          <a:noFill/>
          <a:ln>
            <a:noFill/>
          </a:ln>
        </p:spPr>
      </p:pic>
      <p:sp>
        <p:nvSpPr>
          <p:cNvPr id="5" name="TextBox 4"/>
          <p:cNvSpPr txBox="1"/>
          <p:nvPr/>
        </p:nvSpPr>
        <p:spPr>
          <a:xfrm>
            <a:off x="755576" y="3068960"/>
            <a:ext cx="7776864" cy="2585323"/>
          </a:xfrm>
          <a:prstGeom prst="rect">
            <a:avLst/>
          </a:prstGeom>
          <a:noFill/>
        </p:spPr>
        <p:txBody>
          <a:bodyPr wrap="square" rtlCol="0">
            <a:spAutoFit/>
          </a:bodyPr>
          <a:lstStyle/>
          <a:p>
            <a:r>
              <a:rPr lang="en-ZA" dirty="0"/>
              <a:t>This presentation is licenced under the Creative </a:t>
            </a:r>
            <a:r>
              <a:rPr lang="en-ZA"/>
              <a:t>Commons </a:t>
            </a:r>
            <a:r>
              <a:rPr lang="en-ZA" smtClean="0"/>
              <a:t>Attribution</a:t>
            </a:r>
            <a:r>
              <a:rPr lang="en-ZA"/>
              <a:t> </a:t>
            </a:r>
            <a:r>
              <a:rPr lang="en-ZA" smtClean="0"/>
              <a:t>2.5 </a:t>
            </a:r>
            <a:r>
              <a:rPr lang="en-ZA" dirty="0"/>
              <a:t>South Africa License. To view a copy of this licence, visit </a:t>
            </a:r>
            <a:r>
              <a:rPr lang="en-ZA" b="1" u="sng" dirty="0">
                <a:solidFill>
                  <a:srgbClr val="FF0000"/>
                </a:solidFill>
                <a:hlinkClick r:id="rId3"/>
              </a:rPr>
              <a:t>http://creativecommons.org/licenses/by-sa/2.5/za/</a:t>
            </a:r>
            <a:r>
              <a:rPr lang="en-ZA" b="1" dirty="0">
                <a:solidFill>
                  <a:srgbClr val="FF0000"/>
                </a:solidFill>
              </a:rPr>
              <a:t> </a:t>
            </a:r>
            <a:endParaRPr lang="en-US" b="1" dirty="0">
              <a:solidFill>
                <a:srgbClr val="FF0000"/>
              </a:solidFill>
            </a:endParaRPr>
          </a:p>
          <a:p>
            <a:endParaRPr lang="en-ZA" dirty="0" smtClean="0"/>
          </a:p>
          <a:p>
            <a:r>
              <a:rPr lang="en-ZA" dirty="0" smtClean="0"/>
              <a:t>Or</a:t>
            </a:r>
            <a:endParaRPr lang="en-US" dirty="0"/>
          </a:p>
          <a:p>
            <a:endParaRPr lang="en-ZA" dirty="0"/>
          </a:p>
          <a:p>
            <a:r>
              <a:rPr lang="en-ZA" dirty="0" smtClean="0"/>
              <a:t>send </a:t>
            </a:r>
            <a:r>
              <a:rPr lang="en-ZA" dirty="0"/>
              <a:t>a letter to Creative Commons, 171 Second Street, Suite 300, San Francisco, California 94105, USA.</a:t>
            </a:r>
            <a:endParaRPr lang="en-US" dirty="0"/>
          </a:p>
          <a:p>
            <a:endParaRPr lang="en-US" dirty="0"/>
          </a:p>
        </p:txBody>
      </p:sp>
    </p:spTree>
    <p:extLst>
      <p:ext uri="{BB962C8B-B14F-4D97-AF65-F5344CB8AC3E}">
        <p14:creationId xmlns:p14="http://schemas.microsoft.com/office/powerpoint/2010/main" val="751686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ZA" dirty="0" smtClean="0"/>
              <a:t>“There were very poor communications at the time. We weren't able to get clear, accurate information out to the media and the public. ... And at that point the media went to other sources for their information." Tom Kauffman</a:t>
            </a:r>
          </a:p>
          <a:p>
            <a:pPr>
              <a:buNone/>
            </a:pPr>
            <a:endParaRPr lang="en-Z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Rectangle 2"/>
          <p:cNvSpPr>
            <a:spLocks noGrp="1" noChangeArrowheads="1"/>
          </p:cNvSpPr>
          <p:nvPr>
            <p:ph type="title"/>
          </p:nvPr>
        </p:nvSpPr>
        <p:spPr/>
        <p:txBody>
          <a:bodyPr/>
          <a:lstStyle/>
          <a:p>
            <a:r>
              <a:rPr lang="en-ZA" b="1" dirty="0">
                <a:effectLst>
                  <a:outerShdw blurRad="38100" dist="38100" dir="2700000" algn="tl">
                    <a:srgbClr val="C0C0C0"/>
                  </a:outerShdw>
                </a:effectLst>
              </a:rPr>
              <a:t>What is a crisis?</a:t>
            </a:r>
            <a:endParaRPr lang="en-US" b="1" dirty="0">
              <a:effectLst>
                <a:outerShdw blurRad="38100" dist="38100" dir="2700000" algn="tl">
                  <a:srgbClr val="C0C0C0"/>
                </a:outerShdw>
              </a:effectLst>
            </a:endParaRPr>
          </a:p>
        </p:txBody>
      </p:sp>
      <p:sp>
        <p:nvSpPr>
          <p:cNvPr id="605187" name="Rectangle 3"/>
          <p:cNvSpPr>
            <a:spLocks noGrp="1" noChangeArrowheads="1"/>
          </p:cNvSpPr>
          <p:nvPr>
            <p:ph type="body" idx="1"/>
          </p:nvPr>
        </p:nvSpPr>
        <p:spPr>
          <a:xfrm>
            <a:off x="685800" y="2122488"/>
            <a:ext cx="7772400" cy="4114800"/>
          </a:xfrm>
        </p:spPr>
        <p:txBody>
          <a:bodyPr/>
          <a:lstStyle/>
          <a:p>
            <a:pPr>
              <a:lnSpc>
                <a:spcPct val="90000"/>
              </a:lnSpc>
              <a:buFontTx/>
              <a:buNone/>
            </a:pPr>
            <a:r>
              <a:rPr lang="en-ZA" sz="2400" b="1" dirty="0">
                <a:solidFill>
                  <a:srgbClr val="FF0000"/>
                </a:solidFill>
                <a:effectLst>
                  <a:outerShdw blurRad="38100" dist="38100" dir="2700000" algn="tl">
                    <a:srgbClr val="000000">
                      <a:alpha val="43137"/>
                    </a:srgbClr>
                  </a:outerShdw>
                </a:effectLst>
              </a:rPr>
              <a:t>Crisis</a:t>
            </a:r>
            <a:r>
              <a:rPr lang="en-ZA" sz="2400" dirty="0">
                <a:solidFill>
                  <a:srgbClr val="FF0000"/>
                </a:solidFill>
                <a:effectLst>
                  <a:outerShdw blurRad="38100" dist="38100" dir="2700000" algn="tl">
                    <a:srgbClr val="000000">
                      <a:alpha val="43137"/>
                    </a:srgbClr>
                  </a:outerShdw>
                </a:effectLst>
              </a:rPr>
              <a:t>: </a:t>
            </a:r>
            <a:r>
              <a:rPr lang="en-ZA" sz="2400" dirty="0"/>
              <a:t>an unstable or crucial time or state of affairs whose outcome will make a decisive difference for better or worse (Webster's New Collegiate).</a:t>
            </a:r>
          </a:p>
          <a:p>
            <a:pPr>
              <a:lnSpc>
                <a:spcPct val="90000"/>
              </a:lnSpc>
              <a:buFontTx/>
              <a:buNone/>
            </a:pPr>
            <a:r>
              <a:rPr lang="en-US" sz="2400" b="1" dirty="0">
                <a:solidFill>
                  <a:srgbClr val="FF0000"/>
                </a:solidFill>
                <a:effectLst>
                  <a:outerShdw blurRad="38100" dist="38100" dir="2700000" algn="tl">
                    <a:srgbClr val="000000">
                      <a:alpha val="43137"/>
                    </a:srgbClr>
                  </a:outerShdw>
                </a:effectLst>
              </a:rPr>
              <a:t>Crisis management: </a:t>
            </a:r>
            <a:r>
              <a:rPr lang="en-US" sz="2400" dirty="0"/>
              <a:t>a systematic response to unexpected events that threaten the people, property and operating continuity of the </a:t>
            </a:r>
            <a:r>
              <a:rPr lang="en-US" sz="2400" dirty="0" smtClean="0"/>
              <a:t>organization.</a:t>
            </a:r>
            <a:endParaRPr lang="en-US" sz="2400" dirty="0"/>
          </a:p>
          <a:p>
            <a:pPr>
              <a:lnSpc>
                <a:spcPct val="90000"/>
              </a:lnSpc>
              <a:buFontTx/>
              <a:buNone/>
            </a:pPr>
            <a:r>
              <a:rPr lang="en-ZA" sz="2400" b="1" dirty="0">
                <a:solidFill>
                  <a:srgbClr val="FF0000"/>
                </a:solidFill>
                <a:effectLst>
                  <a:outerShdw blurRad="38100" dist="38100" dir="2700000" algn="tl">
                    <a:srgbClr val="000000">
                      <a:alpha val="43137"/>
                    </a:srgbClr>
                  </a:outerShdw>
                </a:effectLst>
              </a:rPr>
              <a:t>The role of the media: </a:t>
            </a:r>
            <a:r>
              <a:rPr lang="en-ZA" sz="2400" b="1" dirty="0"/>
              <a:t>(should be) </a:t>
            </a:r>
            <a:r>
              <a:rPr lang="en-ZA" sz="2400" dirty="0" smtClean="0"/>
              <a:t>provide balanced views </a:t>
            </a:r>
            <a:r>
              <a:rPr lang="en-ZA" sz="2400" dirty="0"/>
              <a:t>to allow the public to shape informed opinions and make informed decisions. </a:t>
            </a:r>
            <a:r>
              <a:rPr lang="en-US" sz="2400" dirty="0"/>
              <a:t>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2770" name="Rectangle 2"/>
          <p:cNvSpPr>
            <a:spLocks noGrp="1" noChangeArrowheads="1"/>
          </p:cNvSpPr>
          <p:nvPr>
            <p:ph type="title"/>
          </p:nvPr>
        </p:nvSpPr>
        <p:spPr>
          <a:xfrm>
            <a:off x="685800" y="609600"/>
            <a:ext cx="7772400" cy="874713"/>
          </a:xfrm>
        </p:spPr>
        <p:txBody>
          <a:bodyPr/>
          <a:lstStyle/>
          <a:p>
            <a:r>
              <a:rPr lang="en-ZA" b="1" dirty="0">
                <a:effectLst>
                  <a:outerShdw blurRad="38100" dist="38100" dir="2700000" algn="tl">
                    <a:srgbClr val="C0C0C0"/>
                  </a:outerShdw>
                </a:effectLst>
              </a:rPr>
              <a:t>Stages of a Crisis</a:t>
            </a:r>
            <a:endParaRPr lang="en-US" b="1" dirty="0">
              <a:effectLst>
                <a:outerShdw blurRad="38100" dist="38100" dir="2700000" algn="tl">
                  <a:srgbClr val="C0C0C0"/>
                </a:outerShdw>
              </a:effectLst>
            </a:endParaRPr>
          </a:p>
        </p:txBody>
      </p:sp>
      <p:sp>
        <p:nvSpPr>
          <p:cNvPr id="672771" name="Rectangle 3"/>
          <p:cNvSpPr>
            <a:spLocks noGrp="1" noChangeArrowheads="1"/>
          </p:cNvSpPr>
          <p:nvPr>
            <p:ph type="body" idx="1"/>
          </p:nvPr>
        </p:nvSpPr>
        <p:spPr>
          <a:xfrm>
            <a:off x="685800" y="1841500"/>
            <a:ext cx="7772400" cy="4611688"/>
          </a:xfrm>
        </p:spPr>
        <p:txBody>
          <a:bodyPr/>
          <a:lstStyle/>
          <a:p>
            <a:pPr>
              <a:buFontTx/>
              <a:buNone/>
            </a:pPr>
            <a:r>
              <a:rPr lang="en-ZA" sz="2400" dirty="0"/>
              <a:t>1. </a:t>
            </a:r>
            <a:r>
              <a:rPr lang="en-ZA" sz="2400" b="1" dirty="0"/>
              <a:t>Crisis build-up </a:t>
            </a:r>
            <a:r>
              <a:rPr lang="en-ZA" sz="2400" dirty="0">
                <a:latin typeface="Arial"/>
              </a:rPr>
              <a:t>–</a:t>
            </a:r>
            <a:r>
              <a:rPr lang="en-ZA" sz="2400" dirty="0"/>
              <a:t> hints or </a:t>
            </a:r>
            <a:r>
              <a:rPr lang="en-ZA" sz="2400" dirty="0" smtClean="0"/>
              <a:t>cracks </a:t>
            </a:r>
            <a:r>
              <a:rPr lang="en-ZA" sz="2400" dirty="0"/>
              <a:t>appear</a:t>
            </a:r>
          </a:p>
          <a:p>
            <a:pPr>
              <a:buFontTx/>
              <a:buNone/>
            </a:pPr>
            <a:r>
              <a:rPr lang="en-ZA" sz="2400" dirty="0"/>
              <a:t>2. </a:t>
            </a:r>
            <a:r>
              <a:rPr lang="en-ZA" sz="2400" b="1" dirty="0"/>
              <a:t>Break-out</a:t>
            </a:r>
            <a:r>
              <a:rPr lang="en-ZA" sz="2400" dirty="0"/>
              <a:t> </a:t>
            </a:r>
            <a:r>
              <a:rPr lang="en-ZA" sz="2400" dirty="0">
                <a:latin typeface="Arial"/>
              </a:rPr>
              <a:t>–</a:t>
            </a:r>
            <a:r>
              <a:rPr lang="en-ZA" sz="2400" dirty="0"/>
              <a:t> triggering event causes the crisis to erupt</a:t>
            </a:r>
          </a:p>
          <a:p>
            <a:pPr>
              <a:buFontTx/>
              <a:buNone/>
            </a:pPr>
            <a:r>
              <a:rPr lang="en-ZA" sz="2400" dirty="0"/>
              <a:t>3. </a:t>
            </a:r>
            <a:r>
              <a:rPr lang="en-ZA" sz="2400" dirty="0" smtClean="0"/>
              <a:t>Lessening (abatement)-linger </a:t>
            </a:r>
            <a:r>
              <a:rPr lang="en-ZA" sz="2400" dirty="0"/>
              <a:t>for years</a:t>
            </a:r>
          </a:p>
          <a:p>
            <a:pPr>
              <a:buFontTx/>
              <a:buNone/>
            </a:pPr>
            <a:r>
              <a:rPr lang="en-ZA" sz="2400" dirty="0"/>
              <a:t>4. </a:t>
            </a:r>
            <a:r>
              <a:rPr lang="en-ZA" sz="2400" dirty="0" smtClean="0"/>
              <a:t>Termination- </a:t>
            </a:r>
            <a:r>
              <a:rPr lang="en-ZA" sz="2400" dirty="0"/>
              <a:t>when the crisis is no longer a threat or has caused the demise of the entity involved</a:t>
            </a:r>
          </a:p>
          <a:p>
            <a:pPr>
              <a:buFontTx/>
              <a:buNone/>
            </a:pPr>
            <a:r>
              <a:rPr lang="en-ZA" sz="3600" b="1" dirty="0">
                <a:solidFill>
                  <a:srgbClr val="FF0000"/>
                </a:solidFill>
              </a:rPr>
              <a:t>Strategic media communications are essential at every stage.</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6553200" y="6356350"/>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89973" tIns="46785" rIns="89973" bIns="46785" anchor="ct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DE38804-E103-469D-9690-4780767F8EFC}" type="slidenum">
              <a:rPr lang="en-GB" sz="1200">
                <a:solidFill>
                  <a:srgbClr val="898989"/>
                </a:solidFill>
                <a:latin typeface="Calibri"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a:t>
            </a:fld>
            <a:endParaRPr lang="en-GB" sz="1200">
              <a:solidFill>
                <a:srgbClr val="898989"/>
              </a:solidFill>
              <a:latin typeface="Calibri" pitchFamily="34" charset="0"/>
            </a:endParaRPr>
          </a:p>
        </p:txBody>
      </p:sp>
      <p:sp>
        <p:nvSpPr>
          <p:cNvPr id="16387" name="Text Box 3"/>
          <p:cNvSpPr txBox="1">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1410" tIns="45706" rIns="91410" bIns="45706"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9pPr>
          </a:lstStyle>
          <a:p>
            <a:pPr algn="ctr" defTabSz="457059">
              <a:buFont typeface="Times New Roman" charset="0"/>
              <a:buNone/>
              <a:defRPr/>
            </a:pPr>
            <a:r>
              <a:rPr lang="en-US" sz="4400" b="1" dirty="0" smtClean="0">
                <a:solidFill>
                  <a:schemeClr val="tx1"/>
                </a:solidFill>
                <a:effectLst>
                  <a:outerShdw blurRad="38100" dist="38100" dir="2700000" algn="tl">
                    <a:srgbClr val="000000">
                      <a:alpha val="43137"/>
                    </a:srgbClr>
                  </a:outerShdw>
                </a:effectLst>
                <a:latin typeface="Calibri" charset="0"/>
              </a:rPr>
              <a:t>An evolution in approach</a:t>
            </a:r>
          </a:p>
        </p:txBody>
      </p:sp>
      <p:sp>
        <p:nvSpPr>
          <p:cNvPr id="16388" name="Text Box 4"/>
          <p:cNvSpPr txBox="1">
            <a:spLocks noChangeArrowheads="1"/>
          </p:cNvSpPr>
          <p:nvPr/>
        </p:nvSpPr>
        <p:spPr bwMode="auto">
          <a:xfrm>
            <a:off x="457200" y="2286000"/>
            <a:ext cx="4038600" cy="1217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1410" tIns="45706" rIns="91410" bIns="45706"/>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5pPr>
            <a:lvl6pPr marL="25146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6pPr>
            <a:lvl7pPr marL="29718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7pPr>
            <a:lvl8pPr marL="34290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8pPr>
            <a:lvl9pPr marL="38862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9pPr>
          </a:lstStyle>
          <a:p>
            <a:pPr defTabSz="457059">
              <a:spcBef>
                <a:spcPts val="700"/>
              </a:spcBef>
              <a:buFont typeface="Arial" charset="0"/>
              <a:buChar char="•"/>
              <a:defRPr/>
            </a:pPr>
            <a:r>
              <a:rPr lang="en-US" sz="2800" b="1" dirty="0" smtClean="0">
                <a:solidFill>
                  <a:schemeClr val="tx1"/>
                </a:solidFill>
                <a:latin typeface="Calibri" charset="0"/>
              </a:rPr>
              <a:t>From Response and Relief </a:t>
            </a:r>
          </a:p>
        </p:txBody>
      </p:sp>
      <p:sp>
        <p:nvSpPr>
          <p:cNvPr id="16389" name="Text Box 5"/>
          <p:cNvSpPr txBox="1">
            <a:spLocks noChangeArrowheads="1"/>
          </p:cNvSpPr>
          <p:nvPr/>
        </p:nvSpPr>
        <p:spPr bwMode="auto">
          <a:xfrm>
            <a:off x="4876800" y="1524000"/>
            <a:ext cx="4038600" cy="453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1410" tIns="45706" rIns="91410" bIns="45706"/>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5pPr>
            <a:lvl6pPr marL="25146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6pPr>
            <a:lvl7pPr marL="29718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7pPr>
            <a:lvl8pPr marL="34290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8pPr>
            <a:lvl9pPr marL="38862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9pPr>
          </a:lstStyle>
          <a:p>
            <a:pPr defTabSz="457059">
              <a:spcBef>
                <a:spcPts val="700"/>
              </a:spcBef>
              <a:buFont typeface="Arial" charset="0"/>
              <a:buChar char="•"/>
              <a:defRPr/>
            </a:pPr>
            <a:r>
              <a:rPr lang="en-US" sz="2800" b="1" dirty="0" smtClean="0">
                <a:solidFill>
                  <a:schemeClr val="tx1"/>
                </a:solidFill>
                <a:latin typeface="Calibri" charset="0"/>
              </a:rPr>
              <a:t>To Risk Reduction</a:t>
            </a:r>
            <a:r>
              <a:rPr lang="en-US" sz="2800" dirty="0" smtClean="0">
                <a:solidFill>
                  <a:schemeClr val="tx1"/>
                </a:solidFill>
                <a:latin typeface="Calibri" charset="0"/>
              </a:rPr>
              <a:t> </a:t>
            </a:r>
          </a:p>
        </p:txBody>
      </p:sp>
      <p:pic>
        <p:nvPicPr>
          <p:cNvPr id="16390" name="Picture 6"/>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724400" y="2756725"/>
            <a:ext cx="3962400" cy="2639949"/>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16391" name="Picture 7"/>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152400" y="3778631"/>
            <a:ext cx="3454400" cy="21201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15" name="Bent Arrow 14"/>
          <p:cNvSpPr/>
          <p:nvPr/>
        </p:nvSpPr>
        <p:spPr>
          <a:xfrm>
            <a:off x="3886200" y="1752600"/>
            <a:ext cx="1219200" cy="914400"/>
          </a:xfrm>
          <a:prstGeom prst="bentArrow">
            <a:avLst>
              <a:gd name="adj1" fmla="val 25000"/>
              <a:gd name="adj2" fmla="val 23101"/>
              <a:gd name="adj3" fmla="val 25000"/>
              <a:gd name="adj4" fmla="val 43750"/>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Box 1"/>
          <p:cNvSpPr txBox="1">
            <a:spLocks noChangeArrowheads="1"/>
          </p:cNvSpPr>
          <p:nvPr/>
        </p:nvSpPr>
        <p:spPr bwMode="auto">
          <a:xfrm>
            <a:off x="457200" y="274638"/>
            <a:ext cx="8229600" cy="944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1410" tIns="45706" rIns="91410" bIns="45706"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9pPr>
          </a:lstStyle>
          <a:p>
            <a:pPr algn="ctr" defTabSz="457059">
              <a:buFont typeface="Times New Roman" charset="0"/>
              <a:buNone/>
              <a:defRPr/>
            </a:pPr>
            <a:r>
              <a:rPr lang="en-US" sz="4000" b="1" dirty="0" smtClean="0">
                <a:solidFill>
                  <a:schemeClr val="tx1"/>
                </a:solidFill>
                <a:effectLst>
                  <a:outerShdw blurRad="38100" dist="38100" dir="2700000" algn="tl">
                    <a:srgbClr val="000000">
                      <a:alpha val="43137"/>
                    </a:srgbClr>
                  </a:outerShdw>
                </a:effectLst>
                <a:latin typeface="Calibri" charset="0"/>
              </a:rPr>
              <a:t>What is </a:t>
            </a:r>
            <a:r>
              <a:rPr lang="en-US" sz="4000" b="1" dirty="0" smtClean="0">
                <a:solidFill>
                  <a:srgbClr val="FF0000"/>
                </a:solidFill>
                <a:effectLst>
                  <a:outerShdw blurRad="38100" dist="38100" dir="2700000" algn="tl">
                    <a:srgbClr val="000000">
                      <a:alpha val="43137"/>
                    </a:srgbClr>
                  </a:outerShdw>
                </a:effectLst>
                <a:latin typeface="Calibri" charset="0"/>
              </a:rPr>
              <a:t>Disaster Risk Reduction</a:t>
            </a:r>
            <a:r>
              <a:rPr lang="en-US" sz="4000" b="1" dirty="0" smtClean="0">
                <a:solidFill>
                  <a:schemeClr val="tx1"/>
                </a:solidFill>
                <a:effectLst>
                  <a:outerShdw blurRad="38100" dist="38100" dir="2700000" algn="tl">
                    <a:srgbClr val="000000">
                      <a:alpha val="43137"/>
                    </a:srgbClr>
                  </a:outerShdw>
                </a:effectLst>
                <a:latin typeface="Calibri" charset="0"/>
              </a:rPr>
              <a:t>?</a:t>
            </a:r>
          </a:p>
        </p:txBody>
      </p:sp>
      <p:sp>
        <p:nvSpPr>
          <p:cNvPr id="18434" name="Text Box 2"/>
          <p:cNvSpPr txBox="1">
            <a:spLocks noChangeArrowheads="1"/>
          </p:cNvSpPr>
          <p:nvPr/>
        </p:nvSpPr>
        <p:spPr bwMode="auto">
          <a:xfrm>
            <a:off x="457200" y="1295400"/>
            <a:ext cx="8229600" cy="525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1410" tIns="45706" rIns="91410" bIns="45706"/>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1pPr>
            <a:lvl2pPr marL="741363" indent="-2841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5pPr>
            <a:lvl6pPr marL="25146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6pPr>
            <a:lvl7pPr marL="29718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7pPr>
            <a:lvl8pPr marL="34290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8pPr>
            <a:lvl9pPr marL="38862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9pPr>
          </a:lstStyle>
          <a:p>
            <a:pPr defTabSz="457059">
              <a:spcBef>
                <a:spcPts val="700"/>
              </a:spcBef>
              <a:buFont typeface="Arial" charset="0"/>
              <a:buChar char="•"/>
              <a:defRPr/>
            </a:pPr>
            <a:r>
              <a:rPr lang="en-US" sz="2800" dirty="0" smtClean="0">
                <a:solidFill>
                  <a:schemeClr val="tx1"/>
                </a:solidFill>
                <a:latin typeface="Calibri" charset="0"/>
              </a:rPr>
              <a:t>The</a:t>
            </a:r>
            <a:r>
              <a:rPr lang="en-US" sz="2800" dirty="0" smtClean="0">
                <a:latin typeface="Calibri" charset="0"/>
              </a:rPr>
              <a:t> </a:t>
            </a:r>
            <a:r>
              <a:rPr lang="en-US" sz="2800" dirty="0" smtClean="0">
                <a:solidFill>
                  <a:schemeClr val="tx1"/>
                </a:solidFill>
                <a:latin typeface="Calibri" charset="0"/>
              </a:rPr>
              <a:t>conceptual framework of elements with possibilities to minimize:</a:t>
            </a:r>
          </a:p>
          <a:p>
            <a:pPr lvl="1" defTabSz="457059">
              <a:spcBef>
                <a:spcPts val="649"/>
              </a:spcBef>
              <a:buClr>
                <a:srgbClr val="FF0000"/>
              </a:buClr>
              <a:buFont typeface="Arial" charset="0"/>
              <a:buChar char="–"/>
              <a:defRPr/>
            </a:pPr>
            <a:r>
              <a:rPr lang="en-US" sz="2600" i="1" dirty="0" smtClean="0">
                <a:solidFill>
                  <a:schemeClr val="tx1"/>
                </a:solidFill>
                <a:latin typeface="Calibri" charset="0"/>
              </a:rPr>
              <a:t>Hazards</a:t>
            </a:r>
          </a:p>
          <a:p>
            <a:pPr lvl="1" defTabSz="457059">
              <a:spcBef>
                <a:spcPts val="649"/>
              </a:spcBef>
              <a:buClr>
                <a:srgbClr val="FF0000"/>
              </a:buClr>
              <a:buFont typeface="Arial" charset="0"/>
              <a:buChar char="–"/>
              <a:defRPr/>
            </a:pPr>
            <a:r>
              <a:rPr lang="en-US" sz="2600" i="1" dirty="0" smtClean="0">
                <a:solidFill>
                  <a:schemeClr val="tx1"/>
                </a:solidFill>
                <a:latin typeface="Calibri" charset="0"/>
              </a:rPr>
              <a:t>Vulnerabilities </a:t>
            </a:r>
          </a:p>
          <a:p>
            <a:pPr lvl="1" defTabSz="457059">
              <a:spcBef>
                <a:spcPts val="649"/>
              </a:spcBef>
              <a:buClr>
                <a:srgbClr val="FF0000"/>
              </a:buClr>
              <a:buFont typeface="Arial" charset="0"/>
              <a:buChar char="–"/>
              <a:defRPr/>
            </a:pPr>
            <a:r>
              <a:rPr lang="en-US" sz="2600" i="1" dirty="0" smtClean="0">
                <a:solidFill>
                  <a:schemeClr val="tx1"/>
                </a:solidFill>
                <a:latin typeface="Calibri" charset="0"/>
              </a:rPr>
              <a:t>and therefore disaster risks</a:t>
            </a:r>
            <a:r>
              <a:rPr lang="en-US" sz="2600" dirty="0" smtClean="0">
                <a:solidFill>
                  <a:schemeClr val="tx1"/>
                </a:solidFill>
                <a:latin typeface="Calibri" charset="0"/>
              </a:rPr>
              <a:t> to:</a:t>
            </a:r>
          </a:p>
          <a:p>
            <a:pPr marL="1142646" lvl="2" indent="-228529" defTabSz="457059">
              <a:spcBef>
                <a:spcPts val="600"/>
              </a:spcBef>
              <a:buFont typeface="Arial" charset="0"/>
              <a:buChar char="•"/>
              <a:defRPr/>
            </a:pPr>
            <a:r>
              <a:rPr lang="en-US" sz="2400" dirty="0" smtClean="0">
                <a:solidFill>
                  <a:schemeClr val="tx1"/>
                </a:solidFill>
                <a:latin typeface="Calibri" charset="0"/>
              </a:rPr>
              <a:t>Avoid (</a:t>
            </a:r>
            <a:r>
              <a:rPr lang="en-US" sz="2400" i="1" dirty="0" smtClean="0">
                <a:solidFill>
                  <a:schemeClr val="tx1"/>
                </a:solidFill>
                <a:latin typeface="Calibri" charset="0"/>
              </a:rPr>
              <a:t>prevent</a:t>
            </a:r>
            <a:r>
              <a:rPr lang="en-US" sz="2400" dirty="0" smtClean="0">
                <a:solidFill>
                  <a:schemeClr val="tx1"/>
                </a:solidFill>
                <a:latin typeface="Calibri" charset="0"/>
              </a:rPr>
              <a:t>) or</a:t>
            </a:r>
          </a:p>
          <a:p>
            <a:pPr marL="1142646" lvl="2" indent="-228529" defTabSz="457059">
              <a:spcBef>
                <a:spcPts val="600"/>
              </a:spcBef>
              <a:buFont typeface="Arial" charset="0"/>
              <a:buChar char="•"/>
              <a:defRPr/>
            </a:pPr>
            <a:r>
              <a:rPr lang="en-US" sz="2400" dirty="0" smtClean="0">
                <a:solidFill>
                  <a:schemeClr val="tx1"/>
                </a:solidFill>
                <a:latin typeface="Calibri" charset="0"/>
              </a:rPr>
              <a:t>Limit (</a:t>
            </a:r>
            <a:r>
              <a:rPr lang="en-US" sz="2400" i="1" dirty="0" smtClean="0">
                <a:solidFill>
                  <a:schemeClr val="tx1"/>
                </a:solidFill>
                <a:latin typeface="Calibri" charset="0"/>
              </a:rPr>
              <a:t>mitigate and prepare</a:t>
            </a:r>
            <a:r>
              <a:rPr lang="en-US" sz="2400" dirty="0" smtClean="0">
                <a:solidFill>
                  <a:schemeClr val="tx1"/>
                </a:solidFill>
                <a:latin typeface="Calibri" charset="0"/>
              </a:rPr>
              <a:t> for)</a:t>
            </a:r>
          </a:p>
          <a:p>
            <a:pPr defTabSz="457059">
              <a:spcBef>
                <a:spcPts val="700"/>
              </a:spcBef>
              <a:buClrTx/>
              <a:buSzTx/>
              <a:buFont typeface="Times New Roman" charset="0"/>
              <a:buNone/>
              <a:defRPr/>
            </a:pPr>
            <a:r>
              <a:rPr lang="en-US" sz="3200" dirty="0" smtClean="0">
                <a:solidFill>
                  <a:schemeClr val="tx1"/>
                </a:solidFill>
                <a:latin typeface="Calibri" charset="0"/>
              </a:rPr>
              <a:t>The adverse impacts of hazards within the broad context of sustainable development</a:t>
            </a:r>
          </a:p>
        </p:txBody>
      </p:sp>
      <p:sp>
        <p:nvSpPr>
          <p:cNvPr id="2" name="Slide Number Placeholder 1"/>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375C8E23-4352-4EFF-8895-15AB678CF385}" type="slidenum">
              <a:rPr lang="en-US"/>
              <a:pPr/>
              <a:t>6</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 Box 1"/>
          <p:cNvSpPr txBox="1">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1410" tIns="45706" rIns="91410" bIns="45706"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9pPr>
          </a:lstStyle>
          <a:p>
            <a:pPr algn="ctr" defTabSz="457059">
              <a:buFont typeface="Times New Roman" charset="0"/>
              <a:buNone/>
              <a:defRPr/>
            </a:pPr>
            <a:r>
              <a:rPr lang="en-US" sz="4400" b="1" dirty="0" smtClean="0">
                <a:solidFill>
                  <a:srgbClr val="FF0000"/>
                </a:solidFill>
                <a:effectLst>
                  <a:outerShdw blurRad="38100" dist="38100" dir="2700000" algn="tl">
                    <a:srgbClr val="000000">
                      <a:alpha val="43137"/>
                    </a:srgbClr>
                  </a:outerShdw>
                </a:effectLst>
                <a:latin typeface="Calibri" charset="0"/>
              </a:rPr>
              <a:t>Risk management</a:t>
            </a:r>
          </a:p>
        </p:txBody>
      </p:sp>
      <p:sp>
        <p:nvSpPr>
          <p:cNvPr id="28674" name="Text Box 2"/>
          <p:cNvSpPr txBox="1">
            <a:spLocks noChangeArrowheads="1"/>
          </p:cNvSpPr>
          <p:nvPr/>
        </p:nvSpPr>
        <p:spPr bwMode="auto">
          <a:xfrm>
            <a:off x="304800" y="1371600"/>
            <a:ext cx="8610600" cy="5257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1410" tIns="45706" rIns="91410" bIns="45706"/>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1pPr>
            <a:lvl2pPr marL="741363" indent="-2841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5pPr>
            <a:lvl6pPr marL="25146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6pPr>
            <a:lvl7pPr marL="29718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7pPr>
            <a:lvl8pPr marL="34290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8pPr>
            <a:lvl9pPr marL="38862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9pPr>
          </a:lstStyle>
          <a:p>
            <a:pPr defTabSz="457059">
              <a:spcBef>
                <a:spcPts val="800"/>
              </a:spcBef>
              <a:buFont typeface="Arial" charset="0"/>
              <a:buChar char="•"/>
              <a:defRPr/>
            </a:pPr>
            <a:r>
              <a:rPr lang="en-US" sz="3200" b="1" dirty="0">
                <a:solidFill>
                  <a:schemeClr val="tx1"/>
                </a:solidFill>
                <a:effectLst>
                  <a:outerShdw blurRad="38100" dist="38100" dir="2700000" algn="tl">
                    <a:srgbClr val="000000">
                      <a:alpha val="43137"/>
                    </a:srgbClr>
                  </a:outerShdw>
                </a:effectLst>
                <a:latin typeface="Calibri" charset="0"/>
              </a:rPr>
              <a:t>What is risk?</a:t>
            </a:r>
          </a:p>
          <a:p>
            <a:pPr lvl="1" defTabSz="457059">
              <a:spcBef>
                <a:spcPts val="700"/>
              </a:spcBef>
              <a:buFont typeface="Arial" charset="0"/>
              <a:buChar char="–"/>
              <a:defRPr/>
            </a:pPr>
            <a:r>
              <a:rPr lang="en-US" sz="2800" dirty="0">
                <a:solidFill>
                  <a:schemeClr val="tx1"/>
                </a:solidFill>
                <a:latin typeface="Calibri" charset="0"/>
              </a:rPr>
              <a:t>The probability of suffering damage (to life, property, economic disruptions and environment) from a hazard for a given area and reference period. </a:t>
            </a:r>
            <a:endParaRPr lang="en-US" sz="2800" dirty="0" smtClean="0">
              <a:solidFill>
                <a:schemeClr val="tx1"/>
              </a:solidFill>
              <a:latin typeface="Calibri" charset="0"/>
            </a:endParaRPr>
          </a:p>
          <a:p>
            <a:pPr lvl="1" defTabSz="457059">
              <a:spcBef>
                <a:spcPts val="700"/>
              </a:spcBef>
              <a:buFont typeface="Arial" charset="0"/>
              <a:buChar char="–"/>
              <a:defRPr/>
            </a:pPr>
            <a:endParaRPr lang="en-US" sz="2800" dirty="0" smtClean="0">
              <a:solidFill>
                <a:schemeClr val="tx1"/>
              </a:solidFill>
              <a:latin typeface="Calibri" charset="0"/>
            </a:endParaRPr>
          </a:p>
          <a:p>
            <a:pPr lvl="1" defTabSz="457059">
              <a:spcBef>
                <a:spcPts val="700"/>
              </a:spcBef>
              <a:buFont typeface="Arial" charset="0"/>
              <a:buChar char="–"/>
              <a:defRPr/>
            </a:pPr>
            <a:r>
              <a:rPr lang="en-US" sz="2800" b="1" dirty="0" smtClean="0">
                <a:solidFill>
                  <a:srgbClr val="FF0000"/>
                </a:solidFill>
                <a:latin typeface="Calibri" charset="0"/>
              </a:rPr>
              <a:t>Risk </a:t>
            </a:r>
            <a:r>
              <a:rPr lang="en-US" sz="2800" b="1" dirty="0">
                <a:solidFill>
                  <a:srgbClr val="FF0000"/>
                </a:solidFill>
                <a:latin typeface="Calibri" charset="0"/>
              </a:rPr>
              <a:t>is the product of hazard and vulnerability</a:t>
            </a:r>
          </a:p>
        </p:txBody>
      </p:sp>
      <p:sp>
        <p:nvSpPr>
          <p:cNvPr id="2" name="Slide Number Placeholder 1"/>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27A32281-7D3A-461D-9321-F4B3B8C0BA8F}" type="slidenum">
              <a:rPr lang="en-US"/>
              <a:pPr/>
              <a:t>7</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 Box 1"/>
          <p:cNvSpPr txBox="1">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1410" tIns="45706" rIns="91410" bIns="45706"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9pPr>
          </a:lstStyle>
          <a:p>
            <a:pPr algn="ctr" defTabSz="457059">
              <a:buFont typeface="Times New Roman" charset="0"/>
              <a:buNone/>
              <a:defRPr/>
            </a:pPr>
            <a:r>
              <a:rPr lang="en-US" sz="4400" b="1" dirty="0" smtClean="0">
                <a:solidFill>
                  <a:srgbClr val="FF0000"/>
                </a:solidFill>
                <a:effectLst>
                  <a:outerShdw blurRad="38100" dist="38100" dir="2700000" algn="tl">
                    <a:srgbClr val="000000">
                      <a:alpha val="43137"/>
                    </a:srgbClr>
                  </a:outerShdw>
                </a:effectLst>
                <a:latin typeface="Calibri" charset="0"/>
              </a:rPr>
              <a:t>Disaster Risk management</a:t>
            </a:r>
          </a:p>
        </p:txBody>
      </p:sp>
      <p:sp>
        <p:nvSpPr>
          <p:cNvPr id="28674" name="Text Box 2"/>
          <p:cNvSpPr txBox="1">
            <a:spLocks noChangeArrowheads="1"/>
          </p:cNvSpPr>
          <p:nvPr/>
        </p:nvSpPr>
        <p:spPr bwMode="auto">
          <a:xfrm>
            <a:off x="457200" y="1524000"/>
            <a:ext cx="8229600" cy="502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1410" tIns="45706" rIns="91410" bIns="45706"/>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1pPr>
            <a:lvl2pPr marL="741363" indent="-28416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5pPr>
            <a:lvl6pPr marL="25146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6pPr>
            <a:lvl7pPr marL="29718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7pPr>
            <a:lvl8pPr marL="34290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8pPr>
            <a:lvl9pPr marL="38862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9pPr>
          </a:lstStyle>
          <a:p>
            <a:pPr algn="just" defTabSz="457059">
              <a:spcBef>
                <a:spcPts val="800"/>
              </a:spcBef>
              <a:buFont typeface="Arial" charset="0"/>
              <a:buChar char="•"/>
              <a:defRPr/>
            </a:pPr>
            <a:r>
              <a:rPr lang="en-US" sz="3200" dirty="0" smtClean="0">
                <a:solidFill>
                  <a:schemeClr val="tx1"/>
                </a:solidFill>
                <a:latin typeface="Calibri" charset="0"/>
              </a:rPr>
              <a:t>The process of identifying, analyzing and quantifying the probability of losses in order to undertake preventive or corrective actions</a:t>
            </a:r>
          </a:p>
          <a:p>
            <a:pPr algn="just" defTabSz="457059">
              <a:spcBef>
                <a:spcPts val="800"/>
              </a:spcBef>
              <a:buFont typeface="Arial" charset="0"/>
              <a:buChar char="•"/>
              <a:defRPr/>
            </a:pPr>
            <a:r>
              <a:rPr lang="en-US" sz="3200" dirty="0" smtClean="0">
                <a:solidFill>
                  <a:schemeClr val="tx1"/>
                </a:solidFill>
                <a:latin typeface="Calibri" charset="0"/>
              </a:rPr>
              <a:t>This involves two types of activities ;</a:t>
            </a:r>
          </a:p>
          <a:p>
            <a:pPr lvl="1" algn="just" defTabSz="457059">
              <a:spcBef>
                <a:spcPts val="700"/>
              </a:spcBef>
              <a:buFont typeface="Arial" charset="0"/>
              <a:buChar char="–"/>
              <a:defRPr/>
            </a:pPr>
            <a:r>
              <a:rPr lang="en-US" sz="2800" dirty="0" smtClean="0">
                <a:solidFill>
                  <a:schemeClr val="tx1"/>
                </a:solidFill>
                <a:latin typeface="Calibri" charset="0"/>
              </a:rPr>
              <a:t>Planning actions to reduce vulnerability in areas where risk can be controlled, and </a:t>
            </a:r>
          </a:p>
          <a:p>
            <a:pPr lvl="1" algn="just" defTabSz="457059">
              <a:spcBef>
                <a:spcPts val="700"/>
              </a:spcBef>
              <a:buFont typeface="Arial" charset="0"/>
              <a:buChar char="–"/>
              <a:defRPr/>
            </a:pPr>
            <a:r>
              <a:rPr lang="en-US" sz="2800" dirty="0" smtClean="0">
                <a:solidFill>
                  <a:schemeClr val="tx1"/>
                </a:solidFill>
                <a:latin typeface="Calibri" charset="0"/>
              </a:rPr>
              <a:t>Establishing protective mechanisms against the potential economic losses from uncontrollable factors of natural hazards</a:t>
            </a:r>
          </a:p>
        </p:txBody>
      </p:sp>
      <p:sp>
        <p:nvSpPr>
          <p:cNvPr id="2" name="Slide Number Placeholder 1"/>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851F12E4-BE33-4AD6-A8C8-9802BAEFC923}" type="slidenum">
              <a:rPr lang="en-US"/>
              <a:pPr/>
              <a:t>8</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1"/>
          <p:cNvSpPr txBox="1">
            <a:spLocks noChangeArrowheads="1"/>
          </p:cNvSpPr>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1410" tIns="45706" rIns="91410" bIns="45706"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5pPr>
            <a:lvl6pPr marL="25146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6pPr>
            <a:lvl7pPr marL="29718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7pPr>
            <a:lvl8pPr marL="34290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8pPr>
            <a:lvl9pPr marL="3886200" indent="-228600" fontAlgn="base">
              <a:spcBef>
                <a:spcPct val="0"/>
              </a:spcBef>
              <a:spcAft>
                <a:spcPct val="0"/>
              </a:spcAft>
              <a:buClr>
                <a:srgbClr val="000000"/>
              </a:buClr>
              <a:buSzPct val="100000"/>
              <a:buFont typeface="Times New Roman"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charset="0"/>
                <a:ea typeface="ＭＳ Ｐゴシック" charset="0"/>
                <a:cs typeface="Arial" charset="0"/>
              </a:defRPr>
            </a:lvl9pPr>
          </a:lstStyle>
          <a:p>
            <a:pPr algn="ctr" defTabSz="457059">
              <a:buFont typeface="Times New Roman" charset="0"/>
              <a:buNone/>
              <a:defRPr/>
            </a:pPr>
            <a:r>
              <a:rPr lang="en-US" sz="4400" b="1" dirty="0" smtClean="0">
                <a:solidFill>
                  <a:srgbClr val="FF0000"/>
                </a:solidFill>
                <a:effectLst>
                  <a:outerShdw blurRad="38100" dist="38100" dir="2700000" algn="tl">
                    <a:srgbClr val="000000">
                      <a:alpha val="43137"/>
                    </a:srgbClr>
                  </a:outerShdw>
                </a:effectLst>
                <a:latin typeface="Calibri" charset="0"/>
              </a:rPr>
              <a:t>Risk Management</a:t>
            </a:r>
          </a:p>
        </p:txBody>
      </p:sp>
      <p:sp>
        <p:nvSpPr>
          <p:cNvPr id="29698" name="Text Box 2"/>
          <p:cNvSpPr txBox="1">
            <a:spLocks noChangeArrowheads="1"/>
          </p:cNvSpPr>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1410" tIns="45706" rIns="91410" bIns="45706"/>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5pPr>
            <a:lvl6pPr marL="25146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6pPr>
            <a:lvl7pPr marL="29718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7pPr>
            <a:lvl8pPr marL="34290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8pPr>
            <a:lvl9pPr marL="3886200" indent="-228600" fontAlgn="base">
              <a:spcBef>
                <a:spcPct val="0"/>
              </a:spcBef>
              <a:spcAft>
                <a:spcPct val="0"/>
              </a:spcAft>
              <a:buClr>
                <a:srgbClr val="000000"/>
              </a:buClr>
              <a:buSzPct val="100000"/>
              <a:buFont typeface="Times New Roman"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rgbClr val="000000"/>
                </a:solidFill>
                <a:latin typeface="Arial" charset="0"/>
                <a:ea typeface="ＭＳ Ｐゴシック" charset="0"/>
                <a:cs typeface="Arial" charset="0"/>
              </a:defRPr>
            </a:lvl9pPr>
          </a:lstStyle>
          <a:p>
            <a:pPr defTabSz="457059">
              <a:spcBef>
                <a:spcPts val="800"/>
              </a:spcBef>
              <a:buFont typeface="Arial" charset="0"/>
              <a:buChar char="•"/>
              <a:defRPr/>
            </a:pPr>
            <a:r>
              <a:rPr lang="en-US" sz="3200" dirty="0" smtClean="0">
                <a:solidFill>
                  <a:schemeClr val="tx1"/>
                </a:solidFill>
                <a:latin typeface="Calibri" charset="0"/>
              </a:rPr>
              <a:t>Entails efforts and measures put in place to reduce risk in case of a disaster happening</a:t>
            </a:r>
          </a:p>
          <a:p>
            <a:pPr defTabSz="457059">
              <a:spcBef>
                <a:spcPts val="800"/>
              </a:spcBef>
              <a:buFont typeface="Arial" charset="0"/>
              <a:buChar char="•"/>
              <a:defRPr/>
            </a:pPr>
            <a:r>
              <a:rPr lang="en-US" sz="3200" dirty="0" smtClean="0">
                <a:solidFill>
                  <a:schemeClr val="tx1"/>
                </a:solidFill>
                <a:latin typeface="Calibri" charset="0"/>
              </a:rPr>
              <a:t>C</a:t>
            </a:r>
            <a:r>
              <a:rPr lang="en-US" sz="3200" u="sng" dirty="0" smtClean="0">
                <a:solidFill>
                  <a:schemeClr val="tx1"/>
                </a:solidFill>
                <a:latin typeface="Calibri" charset="0"/>
              </a:rPr>
              <a:t>ommitments</a:t>
            </a:r>
            <a:r>
              <a:rPr lang="en-US" sz="3200" dirty="0" smtClean="0">
                <a:solidFill>
                  <a:schemeClr val="tx1"/>
                </a:solidFill>
                <a:latin typeface="Calibri" charset="0"/>
              </a:rPr>
              <a:t> related to disaster and vulnerability reduction and improved early warning</a:t>
            </a:r>
          </a:p>
        </p:txBody>
      </p:sp>
      <p:sp>
        <p:nvSpPr>
          <p:cNvPr id="2" name="Slide Number Placeholder 1"/>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5754158F-5752-4C3E-9EBD-D2BCC032841A}" type="slidenum">
              <a:rPr lang="en-US"/>
              <a:pPr/>
              <a:t>9</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1117</Words>
  <Application>Microsoft Office PowerPoint</Application>
  <PresentationFormat>On-screen Show (4:3)</PresentationFormat>
  <Paragraphs>96</Paragraphs>
  <Slides>18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ＭＳ Ｐゴシック</vt:lpstr>
      <vt:lpstr>Arial</vt:lpstr>
      <vt:lpstr>Calibri</vt:lpstr>
      <vt:lpstr>Times New Roman</vt:lpstr>
      <vt:lpstr>Wingdings</vt:lpstr>
      <vt:lpstr>Office Theme</vt:lpstr>
      <vt:lpstr>Crisis Communication in Africa</vt:lpstr>
      <vt:lpstr>PowerPoint Presentation</vt:lpstr>
      <vt:lpstr>What is a crisis?</vt:lpstr>
      <vt:lpstr>Stages of a Crisis</vt:lpstr>
      <vt:lpstr>PowerPoint Presentation</vt:lpstr>
      <vt:lpstr>PowerPoint Presentation</vt:lpstr>
      <vt:lpstr>PowerPoint Presentation</vt:lpstr>
      <vt:lpstr>PowerPoint Presentation</vt:lpstr>
      <vt:lpstr>PowerPoint Presentation</vt:lpstr>
      <vt:lpstr>Shared Risk (Aldoorya, Kimb &amp;Tindall, 2010)</vt:lpstr>
      <vt:lpstr>The Situational Theory of Publics</vt:lpstr>
      <vt:lpstr>PowerPoint Presentation</vt:lpstr>
      <vt:lpstr>Media Effects</vt:lpstr>
      <vt:lpstr>Mistakes in Crisis Communication </vt:lpstr>
      <vt:lpstr>Planning for a crisis</vt:lpstr>
      <vt:lpstr>The Crisis Game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Crisis Communication in Africa</dc:title>
  <dc:creator>user</dc:creator>
  <cp:lastModifiedBy>image</cp:lastModifiedBy>
  <cp:revision>42</cp:revision>
  <dcterms:created xsi:type="dcterms:W3CDTF">2006-08-16T00:00:00Z</dcterms:created>
  <dcterms:modified xsi:type="dcterms:W3CDTF">2014-05-15T13:17:14Z</dcterms:modified>
</cp:coreProperties>
</file>