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8" r:id="rId1"/>
  </p:sldMasterIdLst>
  <p:notesMasterIdLst>
    <p:notesMasterId r:id="rId13"/>
  </p:notesMasterIdLst>
  <p:handoutMasterIdLst>
    <p:handoutMasterId r:id="rId14"/>
  </p:handoutMasterIdLst>
  <p:sldIdLst>
    <p:sldId id="256" r:id="rId2"/>
    <p:sldId id="292" r:id="rId3"/>
    <p:sldId id="276" r:id="rId4"/>
    <p:sldId id="277" r:id="rId5"/>
    <p:sldId id="278" r:id="rId6"/>
    <p:sldId id="279" r:id="rId7"/>
    <p:sldId id="280" r:id="rId8"/>
    <p:sldId id="296" r:id="rId9"/>
    <p:sldId id="297" r:id="rId10"/>
    <p:sldId id="298" r:id="rId11"/>
    <p:sldId id="2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4F280A-B8EE-BB41-AE1F-FB0F83815969}" type="datetimeFigureOut">
              <a:rPr lang="en-US" smtClean="0"/>
              <a:t>5/15/2014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754C2B5-7911-8849-B14D-9D6EFA3A44AA}" type="slidenum">
              <a:rPr lang="en-US" smtClean="0"/>
              <a:t>‹#›</a:t>
            </a:fld>
            <a:endParaRPr lang="en-US"/>
          </a:p>
        </p:txBody>
      </p:sp>
    </p:spTree>
    <p:extLst>
      <p:ext uri="{BB962C8B-B14F-4D97-AF65-F5344CB8AC3E}">
        <p14:creationId xmlns:p14="http://schemas.microsoft.com/office/powerpoint/2010/main" val="3068201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BDC79-B7F5-0D44-9E17-A66C6CD9609A}" type="datetimeFigureOut">
              <a:rPr lang="en-US" smtClean="0"/>
              <a:t>5/15/2014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8E2FB-82AE-7B47-A492-08783A39D766}" type="slidenum">
              <a:rPr lang="en-US" smtClean="0"/>
              <a:t>‹#›</a:t>
            </a:fld>
            <a:endParaRPr lang="en-US"/>
          </a:p>
        </p:txBody>
      </p:sp>
    </p:spTree>
    <p:extLst>
      <p:ext uri="{BB962C8B-B14F-4D97-AF65-F5344CB8AC3E}">
        <p14:creationId xmlns:p14="http://schemas.microsoft.com/office/powerpoint/2010/main" val="199080875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Photo source: http://pixabay.com/en/earth-globe-water-wave-sea-see-216833/</a:t>
            </a:r>
            <a:endParaRPr lang="en-ZA" dirty="0"/>
          </a:p>
        </p:txBody>
      </p:sp>
      <p:sp>
        <p:nvSpPr>
          <p:cNvPr id="4" name="Slide Number Placeholder 3"/>
          <p:cNvSpPr>
            <a:spLocks noGrp="1"/>
          </p:cNvSpPr>
          <p:nvPr>
            <p:ph type="sldNum" sz="quarter" idx="10"/>
          </p:nvPr>
        </p:nvSpPr>
        <p:spPr/>
        <p:txBody>
          <a:bodyPr/>
          <a:lstStyle/>
          <a:p>
            <a:fld id="{8A28E2FB-82AE-7B47-A492-08783A39D766}" type="slidenum">
              <a:rPr lang="en-US" smtClean="0"/>
              <a:t>1</a:t>
            </a:fld>
            <a:endParaRPr lang="en-US"/>
          </a:p>
        </p:txBody>
      </p:sp>
    </p:spTree>
    <p:extLst>
      <p:ext uri="{BB962C8B-B14F-4D97-AF65-F5344CB8AC3E}">
        <p14:creationId xmlns:p14="http://schemas.microsoft.com/office/powerpoint/2010/main" val="1615419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28E2FB-82AE-7B47-A492-08783A39D766}" type="slidenum">
              <a:rPr lang="en-US" smtClean="0"/>
              <a:t>5</a:t>
            </a:fld>
            <a:endParaRPr lang="en-US"/>
          </a:p>
        </p:txBody>
      </p:sp>
    </p:spTree>
    <p:extLst>
      <p:ext uri="{BB962C8B-B14F-4D97-AF65-F5344CB8AC3E}">
        <p14:creationId xmlns:p14="http://schemas.microsoft.com/office/powerpoint/2010/main" val="500213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225AE5-C3BB-2A41-A45E-163A4275ACEE}" type="datetime1">
              <a:rPr lang="en-US" smtClean="0"/>
              <a:t>5/15/2014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3238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5" y="540085"/>
            <a:ext cx="7656010" cy="3834374"/>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6217" y="695010"/>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01FE57-9653-D844-8625-9E3B8B1D220C}" type="datetime1">
              <a:rPr lang="en-US" smtClean="0"/>
              <a:t>5/15/2014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30086872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01FE57-9653-D844-8625-9E3B8B1D220C}" type="datetime1">
              <a:rPr lang="en-US" smtClean="0"/>
              <a:t>5/15/2014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0671663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01FE57-9653-D844-8625-9E3B8B1D220C}" type="datetime1">
              <a:rPr lang="en-US" smtClean="0"/>
              <a:t>5/15/2014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1815498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01FE57-9653-D844-8625-9E3B8B1D220C}" type="datetime1">
              <a:rPr lang="en-US" smtClean="0"/>
              <a:t>5/15/2014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23858011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C01FE57-9653-D844-8625-9E3B8B1D220C}" type="datetime1">
              <a:rPr lang="en-US" smtClean="0"/>
              <a:t>5/15/2014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36346219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39"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3"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6" y="609600"/>
            <a:ext cx="7765322"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75" y="4480368"/>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C01FE57-9653-D844-8625-9E3B8B1D220C}" type="datetime1">
              <a:rPr lang="en-US" smtClean="0"/>
              <a:t>5/15/2014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2824066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CD0E6E-EBDC-BE46-B52C-0E541F34759D}" type="datetime1">
              <a:rPr lang="en-US" smtClean="0"/>
              <a:t>5/15/2014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90694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8A2370-FB3A-FC40-A49C-EA04C112DB4D}" type="datetime1">
              <a:rPr lang="en-US" smtClean="0"/>
              <a:t>5/15/2014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22468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E9C60A-896A-7046-B7F5-B79D88E86115}" type="datetime1">
              <a:rPr lang="en-US" smtClean="0"/>
              <a:t>5/15/2014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27371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AB1A82-DE1C-FA47-90FC-78BB1B37FD18}" type="datetime1">
              <a:rPr lang="en-US" smtClean="0"/>
              <a:t>5/15/2014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549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B39D89-9389-B746-9A69-E44EE34BBD92}" type="datetime1">
              <a:rPr lang="en-US" smtClean="0"/>
              <a:t>5/15/2014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204344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5" y="1770323"/>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5" y="1770323"/>
            <a:ext cx="3787423" cy="4112953"/>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9F4B59-2F63-CB46-A9C3-ABB2BD3C7078}" type="datetime1">
              <a:rPr lang="en-US" smtClean="0"/>
              <a:t>5/15/2014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6141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1566C1-7C22-D94F-90FE-F0AD281B04E7}" type="datetime1">
              <a:rPr lang="en-US" smtClean="0"/>
              <a:t>5/15/2014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03206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0F2CB-04CA-3648-9DF1-AB011D809514}" type="datetime1">
              <a:rPr lang="en-US" smtClean="0"/>
              <a:t>5/15/2014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786709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C01D2-6451-AA4C-8A33-D6BD1D03BF3B}" type="datetime1">
              <a:rPr lang="en-US" smtClean="0"/>
              <a:t>5/15/2014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22421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7"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976728"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78300-71C6-9846-934A-E18864E4181A}" type="datetime1">
              <a:rPr lang="en-US" smtClean="0"/>
              <a:t>5/15/2014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076805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7C01FE57-9653-D844-8625-9E3B8B1D220C}" type="datetime1">
              <a:rPr lang="en-US" smtClean="0"/>
              <a:t>5/15/2014</a:t>
            </a:fld>
            <a:endParaRPr lang="en-US" dirty="0"/>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666699406"/>
      </p:ext>
    </p:extLst>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 id="2147483795" r:id="rId17"/>
  </p:sldLayoutIdLst>
  <p:hf sldNum="0" hdr="0" ftr="0" dt="0"/>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sa/2.5/za/" TargetMode="Externa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495030" y="609600"/>
            <a:ext cx="8382540" cy="5540335"/>
          </a:xfrm>
          <a:prstGeom prst="rect">
            <a:avLst/>
          </a:prstGeom>
        </p:spPr>
      </p:pic>
      <p:sp>
        <p:nvSpPr>
          <p:cNvPr id="2" name="Title 1"/>
          <p:cNvSpPr>
            <a:spLocks noGrp="1"/>
          </p:cNvSpPr>
          <p:nvPr>
            <p:ph type="ctrTitle"/>
          </p:nvPr>
        </p:nvSpPr>
        <p:spPr>
          <a:xfrm>
            <a:off x="228600" y="1447801"/>
            <a:ext cx="8915400" cy="2152650"/>
          </a:xfrm>
        </p:spPr>
        <p:txBody>
          <a:bodyPr>
            <a:normAutofit fontScale="90000"/>
          </a:bodyPr>
          <a:lstStyle/>
          <a:p>
            <a:pPr algn="ctr"/>
            <a:r>
              <a:rPr lang="en-ZA" b="1" dirty="0" smtClean="0">
                <a:solidFill>
                  <a:schemeClr val="tx1"/>
                </a:solidFill>
                <a:effectLst>
                  <a:outerShdw blurRad="38100" dist="38100" dir="2700000" algn="tl">
                    <a:srgbClr val="000000">
                      <a:alpha val="43137"/>
                    </a:srgbClr>
                  </a:outerShdw>
                </a:effectLst>
                <a:latin typeface="+mn-lt"/>
              </a:rPr>
              <a:t>FAM 4018S:</a:t>
            </a:r>
            <a:br>
              <a:rPr lang="en-ZA" b="1" dirty="0" smtClean="0">
                <a:solidFill>
                  <a:schemeClr val="tx1"/>
                </a:solidFill>
                <a:effectLst>
                  <a:outerShdw blurRad="38100" dist="38100" dir="2700000" algn="tl">
                    <a:srgbClr val="000000">
                      <a:alpha val="43137"/>
                    </a:srgbClr>
                  </a:outerShdw>
                </a:effectLst>
                <a:latin typeface="+mn-lt"/>
              </a:rPr>
            </a:br>
            <a:r>
              <a:rPr lang="en-ZA" b="1" dirty="0" smtClean="0">
                <a:solidFill>
                  <a:schemeClr val="tx1"/>
                </a:solidFill>
                <a:effectLst>
                  <a:outerShdw blurRad="38100" dist="38100" dir="2700000" algn="tl">
                    <a:srgbClr val="000000">
                      <a:alpha val="43137"/>
                    </a:srgbClr>
                  </a:outerShdw>
                </a:effectLst>
                <a:latin typeface="+mn-lt"/>
              </a:rPr>
              <a:t> Crisis Communication in Africa: Climate Change</a:t>
            </a:r>
            <a:r>
              <a:rPr lang="en-ZA" b="1" dirty="0" smtClean="0">
                <a:effectLst>
                  <a:outerShdw blurRad="38100" dist="38100" dir="2700000" algn="tl">
                    <a:srgbClr val="000000">
                      <a:alpha val="43137"/>
                    </a:srgbClr>
                  </a:outerShdw>
                </a:effectLst>
                <a:latin typeface="Algerian" pitchFamily="82" charset="0"/>
              </a:rPr>
              <a:t/>
            </a:r>
            <a:br>
              <a:rPr lang="en-ZA" b="1" dirty="0" smtClean="0">
                <a:effectLst>
                  <a:outerShdw blurRad="38100" dist="38100" dir="2700000" algn="tl">
                    <a:srgbClr val="000000">
                      <a:alpha val="43137"/>
                    </a:srgbClr>
                  </a:outerShdw>
                </a:effectLst>
                <a:latin typeface="Algerian" pitchFamily="82" charset="0"/>
              </a:rPr>
            </a:br>
            <a:endParaRPr lang="en-ZA" b="1" dirty="0">
              <a:effectLst>
                <a:outerShdw blurRad="38100" dist="38100" dir="2700000" algn="tl">
                  <a:srgbClr val="000000">
                    <a:alpha val="43137"/>
                  </a:srgbClr>
                </a:outerShdw>
              </a:effectLst>
              <a:latin typeface="Algerian" pitchFamily="82" charset="0"/>
            </a:endParaRPr>
          </a:p>
        </p:txBody>
      </p:sp>
      <p:sp>
        <p:nvSpPr>
          <p:cNvPr id="3" name="Subtitle 2"/>
          <p:cNvSpPr>
            <a:spLocks noGrp="1"/>
          </p:cNvSpPr>
          <p:nvPr>
            <p:ph type="subTitle" idx="1"/>
          </p:nvPr>
        </p:nvSpPr>
        <p:spPr/>
        <p:txBody>
          <a:bodyPr>
            <a:noAutofit/>
          </a:bodyPr>
          <a:lstStyle/>
          <a:p>
            <a:endParaRPr lang="en-ZA" sz="3200" b="1" dirty="0" smtClean="0">
              <a:effectLst>
                <a:outerShdw blurRad="38100" dist="38100" dir="2700000" algn="tl">
                  <a:srgbClr val="000000">
                    <a:alpha val="43137"/>
                  </a:srgbClr>
                </a:outerShdw>
              </a:effectLst>
            </a:endParaRPr>
          </a:p>
          <a:p>
            <a:r>
              <a:rPr lang="en-ZA" sz="3200" b="1" dirty="0" smtClean="0">
                <a:solidFill>
                  <a:srgbClr val="FFFF00"/>
                </a:solidFill>
                <a:effectLst>
                  <a:outerShdw blurRad="38100" dist="38100" dir="2700000" algn="tl">
                    <a:srgbClr val="000000">
                      <a:alpha val="43137"/>
                    </a:srgbClr>
                  </a:outerShdw>
                </a:effectLst>
              </a:rPr>
              <a:t>Dr. Ibrahim </a:t>
            </a:r>
            <a:r>
              <a:rPr lang="en-ZA" sz="3200" b="1" dirty="0" err="1" smtClean="0">
                <a:solidFill>
                  <a:srgbClr val="FFFF00"/>
                </a:solidFill>
                <a:effectLst>
                  <a:outerShdw blurRad="38100" dist="38100" dir="2700000" algn="tl">
                    <a:srgbClr val="000000">
                      <a:alpha val="43137"/>
                    </a:srgbClr>
                  </a:outerShdw>
                </a:effectLst>
              </a:rPr>
              <a:t>Saleh</a:t>
            </a:r>
            <a:endParaRPr lang="en-ZA" sz="3200" b="1" dirty="0" smtClean="0">
              <a:solidFill>
                <a:srgbClr val="FFFF00"/>
              </a:solidFill>
              <a:effectLst>
                <a:outerShdw blurRad="38100" dist="38100" dir="2700000" algn="tl">
                  <a:srgbClr val="000000">
                    <a:alpha val="43137"/>
                  </a:srgbClr>
                </a:outerShdw>
              </a:effectLst>
            </a:endParaRPr>
          </a:p>
          <a:p>
            <a:r>
              <a:rPr lang="en-ZA" sz="3200" b="1" dirty="0" smtClean="0">
                <a:solidFill>
                  <a:srgbClr val="FFFF00"/>
                </a:solidFill>
                <a:effectLst>
                  <a:outerShdw blurRad="38100" dist="38100" dir="2700000" algn="tl">
                    <a:srgbClr val="000000">
                      <a:alpha val="43137"/>
                    </a:srgbClr>
                  </a:outerShdw>
                </a:effectLst>
              </a:rPr>
              <a:t>Ibrahim. Saleh@uct.ac.za</a:t>
            </a:r>
            <a:endParaRPr lang="en-ZA" sz="3200" b="1" dirty="0">
              <a:solidFill>
                <a:srgbClr val="FFFF00"/>
              </a:solidFill>
              <a:effectLst>
                <a:outerShdw blurRad="38100" dist="38100" dir="2700000" algn="tl">
                  <a:srgbClr val="000000">
                    <a:alpha val="43137"/>
                  </a:srgbClr>
                </a:outerShdw>
              </a:effectLst>
            </a:endParaRPr>
          </a:p>
        </p:txBody>
      </p:sp>
      <p:pic>
        <p:nvPicPr>
          <p:cNvPr id="5" name="Content Placeholder 3" descr="http://i.creativecommons.org/l/by/3.0/88x31.png"/>
          <p:cNvPicPr>
            <a:picLocks/>
          </p:cNvPicPr>
          <p:nvPr/>
        </p:nvPicPr>
        <p:blipFill>
          <a:blip r:embed="rId5">
            <a:extLst>
              <a:ext uri="{28A0092B-C50C-407E-A947-70E740481C1C}">
                <a14:useLocalDpi xmlns:a14="http://schemas.microsoft.com/office/drawing/2010/main" val="0"/>
              </a:ext>
            </a:extLst>
          </a:blip>
          <a:srcRect t="-25431" b="-25431"/>
          <a:stretch>
            <a:fillRect/>
          </a:stretch>
        </p:blipFill>
        <p:spPr bwMode="auto">
          <a:xfrm>
            <a:off x="7924800" y="6242187"/>
            <a:ext cx="990600" cy="538995"/>
          </a:xfrm>
          <a:prstGeom prst="rect">
            <a:avLst/>
          </a:prstGeom>
          <a:noFill/>
          <a:ln>
            <a:noFill/>
          </a:ln>
          <a:effectLst>
            <a:outerShdw blurRad="25400" dir="17880000">
              <a:srgbClr val="000000">
                <a:alpha val="46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ZA" dirty="0" smtClean="0">
                <a:cs typeface="Arial" pitchFamily="34" charset="0"/>
              </a:rPr>
              <a:t>Each selected icon would be highly visual (allowing communication through pictures), the vulnerability of each icon to different levels of climate change could be communicated through narratives (scenarios), and the use of formal probabilistic prediction techniques would allow communication and analysis of danger using </a:t>
            </a:r>
            <a:r>
              <a:rPr lang="en-ZA" dirty="0" err="1" smtClean="0">
                <a:cs typeface="Arial" pitchFamily="34" charset="0"/>
              </a:rPr>
              <a:t>riskbased</a:t>
            </a:r>
            <a:r>
              <a:rPr lang="en-ZA" dirty="0" smtClean="0">
                <a:cs typeface="Arial" pitchFamily="34" charset="0"/>
              </a:rPr>
              <a:t> methods. </a:t>
            </a:r>
          </a:p>
          <a:p>
            <a:r>
              <a:rPr lang="en-ZA" dirty="0" smtClean="0">
                <a:cs typeface="Arial" pitchFamily="34" charset="0"/>
              </a:rPr>
              <a:t>Different constituencies – media, public and policy - could be served by this approach and the icon-based approach would relate notions of danger to phenomena or assets which had immediate saliency with everyday experience.</a:t>
            </a:r>
            <a:endParaRPr lang="en-ZA" dirty="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http://i.creativecommons.org/l/by/3.0/88x31.png"/>
          <p:cNvPicPr>
            <a:picLocks/>
          </p:cNvPicPr>
          <p:nvPr/>
        </p:nvPicPr>
        <p:blipFill>
          <a:blip r:embed="rId2">
            <a:extLst>
              <a:ext uri="{28A0092B-C50C-407E-A947-70E740481C1C}">
                <a14:useLocalDpi xmlns:a14="http://schemas.microsoft.com/office/drawing/2010/main" val="0"/>
              </a:ext>
            </a:extLst>
          </a:blip>
          <a:srcRect t="-25431" b="-25431"/>
          <a:stretch>
            <a:fillRect/>
          </a:stretch>
        </p:blipFill>
        <p:spPr bwMode="auto">
          <a:xfrm>
            <a:off x="3275856" y="1196752"/>
            <a:ext cx="2603500" cy="1316038"/>
          </a:xfrm>
          <a:prstGeom prst="rect">
            <a:avLst/>
          </a:prstGeom>
          <a:noFill/>
          <a:ln>
            <a:noFill/>
          </a:ln>
          <a:effectLst>
            <a:outerShdw blurRad="25400" dir="17880000">
              <a:srgbClr val="000000">
                <a:alpha val="46000"/>
              </a:srgbClr>
            </a:outerShdw>
          </a:effectLst>
        </p:spPr>
      </p:pic>
      <p:sp>
        <p:nvSpPr>
          <p:cNvPr id="3" name="TextBox 2"/>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a:t>
            </a:r>
            <a:r>
              <a:rPr lang="en-ZA"/>
              <a:t>Commons </a:t>
            </a:r>
            <a:r>
              <a:rPr lang="en-ZA" smtClean="0"/>
              <a:t>Attribution</a:t>
            </a:r>
            <a:r>
              <a:rPr lang="en-ZA"/>
              <a:t> </a:t>
            </a:r>
            <a:r>
              <a:rPr lang="en-ZA" smtClean="0"/>
              <a:t>2.5 </a:t>
            </a:r>
            <a:r>
              <a:rPr lang="en-ZA" dirty="0"/>
              <a:t>South Africa License. To view a copy of this licence, visit </a:t>
            </a:r>
            <a:r>
              <a:rPr lang="en-ZA" b="1" u="sng" dirty="0">
                <a:solidFill>
                  <a:srgbClr val="FF0000"/>
                </a:solidFill>
                <a:hlinkClick r:id="rId3"/>
              </a:rPr>
              <a:t>http://creativecommons.org/licenses/by-sa/2.5/za/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171194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ZA" dirty="0" smtClean="0">
                <a:cs typeface="Arial" pitchFamily="34" charset="0"/>
              </a:rPr>
              <a:t>The challenge of climate change provides an opportunity to rethink the meaning of development and economic growth in ways that promote redistribution of power and wealth while simultaneously protecting the environment?</a:t>
            </a:r>
          </a:p>
          <a:p>
            <a:r>
              <a:rPr lang="en-ZA" dirty="0" smtClean="0">
                <a:cs typeface="Arial" pitchFamily="34" charset="0"/>
              </a:rPr>
              <a:t>We do not need the military to fight these battles. Instead they should take place in public, democratic, civilian spaces at all levels of politics and governance.</a:t>
            </a:r>
            <a:endParaRPr lang="en-ZA" dirty="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65322" cy="970450"/>
          </a:xfrm>
        </p:spPr>
        <p:txBody>
          <a:bodyPr/>
          <a:lstStyle/>
          <a:p>
            <a:r>
              <a:rPr lang="en-ZA" b="1" dirty="0" smtClean="0"/>
              <a:t>Thesis Statement</a:t>
            </a:r>
            <a:endParaRPr lang="en-ZA" b="1" dirty="0"/>
          </a:p>
        </p:txBody>
      </p:sp>
      <p:sp>
        <p:nvSpPr>
          <p:cNvPr id="3" name="Content Placeholder 2"/>
          <p:cNvSpPr>
            <a:spLocks noGrp="1"/>
          </p:cNvSpPr>
          <p:nvPr>
            <p:ph idx="1"/>
          </p:nvPr>
        </p:nvSpPr>
        <p:spPr/>
        <p:txBody>
          <a:bodyPr>
            <a:normAutofit/>
          </a:bodyPr>
          <a:lstStyle/>
          <a:p>
            <a:r>
              <a:rPr lang="en-ZA" dirty="0" smtClean="0">
                <a:cs typeface="Arial" pitchFamily="34" charset="0"/>
              </a:rPr>
              <a:t>Some climate activists and analysts appeal to martial language, emphasizing the seriousness of the problem by calling for a "war " against climate change.</a:t>
            </a:r>
          </a:p>
          <a:p>
            <a:r>
              <a:rPr lang="en-ZA" dirty="0" smtClean="0">
                <a:cs typeface="Arial" pitchFamily="34" charset="0"/>
              </a:rPr>
              <a:t>The implications of the rhetoric of eco-justice and the norms of such rhetoric runs the risk of inspiring authoritarian, divisive solutions that distract from  the genuine conflicts caused by climate change and the long-term changes required in response.   It is thus more desirable to encourage action on this issue with metaphors that are more empowering and inclusive than war.</a:t>
            </a:r>
            <a:endParaRPr lang="en-ZA" dirty="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Metaphors and narratives</a:t>
            </a:r>
            <a:endParaRPr lang="en-ZA" dirty="0"/>
          </a:p>
        </p:txBody>
      </p:sp>
      <p:sp>
        <p:nvSpPr>
          <p:cNvPr id="3" name="Content Placeholder 2"/>
          <p:cNvSpPr>
            <a:spLocks noGrp="1"/>
          </p:cNvSpPr>
          <p:nvPr>
            <p:ph idx="1"/>
          </p:nvPr>
        </p:nvSpPr>
        <p:spPr>
          <a:xfrm>
            <a:off x="152400" y="1600200"/>
            <a:ext cx="8763000" cy="5105400"/>
          </a:xfrm>
        </p:spPr>
        <p:txBody>
          <a:bodyPr>
            <a:normAutofit/>
          </a:bodyPr>
          <a:lstStyle/>
          <a:p>
            <a:r>
              <a:rPr lang="en-ZA" i="1" dirty="0" smtClean="0">
                <a:cs typeface="Arial" pitchFamily="34" charset="0"/>
              </a:rPr>
              <a:t>The Climate War, and emphasized that he was writing </a:t>
            </a:r>
            <a:r>
              <a:rPr lang="en-ZA" dirty="0" smtClean="0">
                <a:cs typeface="Arial" pitchFamily="34" charset="0"/>
              </a:rPr>
              <a:t>"about people who went to war, and learned what war costs" (</a:t>
            </a:r>
            <a:r>
              <a:rPr lang="en-ZA" dirty="0" err="1" smtClean="0">
                <a:cs typeface="Arial" pitchFamily="34" charset="0"/>
              </a:rPr>
              <a:t>Pooley</a:t>
            </a:r>
            <a:r>
              <a:rPr lang="en-ZA" dirty="0" smtClean="0">
                <a:cs typeface="Arial" pitchFamily="34" charset="0"/>
              </a:rPr>
              <a:t> 2010: x). </a:t>
            </a:r>
          </a:p>
          <a:p>
            <a:r>
              <a:rPr lang="en-ZA" dirty="0" smtClean="0">
                <a:cs typeface="Arial" pitchFamily="34" charset="0"/>
              </a:rPr>
              <a:t>Baroness Barbara Young, then chief executive of the United Kingdom’s Environmental Agency, boldly asserted in 2007 that, "This is World War Three"—this is the biggest challenge to face the globe for many, many years. </a:t>
            </a:r>
          </a:p>
          <a:p>
            <a:r>
              <a:rPr lang="en-ZA" dirty="0" smtClean="0">
                <a:cs typeface="Arial" pitchFamily="34" charset="0"/>
              </a:rPr>
              <a:t>We need the sorts of concerted, fast, integrated and above all huge efforts that went into many actions at times of war." She went on to criticize existing approaches to the problem: "We’re dealing with [climate change] as if it is peacetime, but the time for peace on climate change is gone—we need to be seeing this as a crisis and emergency" (Quoted in Clover, 2007).</a:t>
            </a:r>
            <a:endParaRPr lang="en-ZA" dirty="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ZA" dirty="0" smtClean="0"/>
              <a:t>War may well be the most serious and attention-grabbing collective activity, and to compare the response to climate change to a war is to immediately communicate a great deal about how serious the problem is and how important it is that human beings respond with haste, with concerted effort, and with a willingness to make sacrifices as necessary.</a:t>
            </a:r>
          </a:p>
          <a:p>
            <a:r>
              <a:rPr lang="en-ZA" dirty="0" smtClean="0"/>
              <a:t>Organizing metaphor for a movement is particularly significant and worthy of careful reflection: "an ambiguous or uncertain situation," and notes that "for many members of the public, climate change is likely to be the ultimate ambiguous situation, given its complexity and perceived uncertainty" (</a:t>
            </a:r>
            <a:r>
              <a:rPr lang="en-ZA" dirty="0" err="1" smtClean="0"/>
              <a:t>Nisbet</a:t>
            </a:r>
            <a:r>
              <a:rPr lang="en-ZA" dirty="0" smtClean="0"/>
              <a:t> 2009).</a:t>
            </a:r>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dirty="0" smtClean="0"/>
              <a:t>Climate refugees &amp; Climate </a:t>
            </a:r>
            <a:r>
              <a:rPr lang="en-ZA" sz="3200" dirty="0"/>
              <a:t>C</a:t>
            </a:r>
            <a:r>
              <a:rPr lang="en-ZA" sz="3200" dirty="0" smtClean="0"/>
              <a:t>onﬂict</a:t>
            </a:r>
            <a:endParaRPr lang="en-ZA" sz="3200" dirty="0"/>
          </a:p>
        </p:txBody>
      </p:sp>
      <p:sp>
        <p:nvSpPr>
          <p:cNvPr id="3" name="Content Placeholder 2"/>
          <p:cNvSpPr>
            <a:spLocks noGrp="1"/>
          </p:cNvSpPr>
          <p:nvPr>
            <p:ph idx="1"/>
          </p:nvPr>
        </p:nvSpPr>
        <p:spPr/>
        <p:txBody>
          <a:bodyPr>
            <a:normAutofit/>
          </a:bodyPr>
          <a:lstStyle/>
          <a:p>
            <a:r>
              <a:rPr lang="en-ZA" dirty="0" smtClean="0">
                <a:cs typeface="Arial" pitchFamily="34" charset="0"/>
              </a:rPr>
              <a:t>It locates the ideological roots of these concepts in development theories and policy narratives about demographically induced migration, environmental refugees and environmental security. </a:t>
            </a:r>
          </a:p>
          <a:p>
            <a:r>
              <a:rPr lang="en-ZA" dirty="0" smtClean="0">
                <a:cs typeface="Arial" pitchFamily="34" charset="0"/>
              </a:rPr>
              <a:t>While alarmist rhetoric around climate refugees and </a:t>
            </a:r>
            <a:r>
              <a:rPr lang="en-ZA" dirty="0" err="1" smtClean="0">
                <a:cs typeface="Arial" pitchFamily="34" charset="0"/>
              </a:rPr>
              <a:t>conﬂict</a:t>
            </a:r>
            <a:r>
              <a:rPr lang="en-ZA" dirty="0" smtClean="0">
                <a:cs typeface="Arial" pitchFamily="34" charset="0"/>
              </a:rPr>
              <a:t> has been deployed by a variety of actors, it raises the question of how the portrayal of climate change as a security threat could further militarise the provision of development assistance and distort climate policy.</a:t>
            </a:r>
            <a:endParaRPr lang="en-ZA" dirty="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a:bodyPr>
          <a:lstStyle/>
          <a:p>
            <a:r>
              <a:rPr lang="en-ZA" dirty="0" smtClean="0"/>
              <a:t>In the United States, the defence think tank, CNA, produced a </a:t>
            </a:r>
            <a:r>
              <a:rPr lang="en-ZA" dirty="0" err="1" smtClean="0"/>
              <a:t>reportNational</a:t>
            </a:r>
            <a:r>
              <a:rPr lang="en-ZA" dirty="0" smtClean="0"/>
              <a:t> Security and the Threat of Climate Change, which argued that global warming could help trigger widespread political instability in poor regions and large refugee movements to the United States and Europe (CNA, 2007). </a:t>
            </a:r>
          </a:p>
          <a:p>
            <a:r>
              <a:rPr lang="en-ZA" dirty="0" smtClean="0"/>
              <a:t>Toward the end of the year, the Norwegian Nobel committee (2007) warned that climate-induced migration and resource scarcity could cause violent </a:t>
            </a:r>
            <a:r>
              <a:rPr lang="en-ZA" dirty="0" err="1" smtClean="0"/>
              <a:t>conﬂict</a:t>
            </a:r>
            <a:r>
              <a:rPr lang="en-ZA" dirty="0" smtClean="0"/>
              <a:t> and war within and between states when it awarded the Nobel Peace Prize to Al Gore, Jr. and the Intergovernmental Panel on Climate Change (IPCC).</a:t>
            </a:r>
            <a:endParaRPr lang="en-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latin typeface="+mn-lt"/>
              </a:rPr>
              <a:t>how should we portray dangerous climate change?</a:t>
            </a:r>
            <a:endParaRPr lang="en-ZA" dirty="0">
              <a:latin typeface="+mn-lt"/>
            </a:endParaRPr>
          </a:p>
        </p:txBody>
      </p:sp>
      <p:sp>
        <p:nvSpPr>
          <p:cNvPr id="3" name="Content Placeholder 2"/>
          <p:cNvSpPr>
            <a:spLocks noGrp="1"/>
          </p:cNvSpPr>
          <p:nvPr>
            <p:ph idx="1"/>
          </p:nvPr>
        </p:nvSpPr>
        <p:spPr/>
        <p:txBody>
          <a:bodyPr>
            <a:normAutofit/>
          </a:bodyPr>
          <a:lstStyle/>
          <a:p>
            <a:r>
              <a:rPr lang="en-ZA" dirty="0" smtClean="0">
                <a:cs typeface="Arial" pitchFamily="34" charset="0"/>
              </a:rPr>
              <a:t>There are different ways in which the idea of  dangerous climates can be communicated and this paper identifies three: through  pictures, through scenarios and through probabilities.</a:t>
            </a:r>
          </a:p>
          <a:p>
            <a:r>
              <a:rPr lang="en-ZA" dirty="0" smtClean="0">
                <a:cs typeface="Arial" pitchFamily="34" charset="0"/>
              </a:rPr>
              <a:t>Although the use of pictures and scenario narratives are influenced by the emergent  probabilities that science, or scientists, places on them, these forms of communication  often transform the emergent scientific insights and endow them with much greater certainty than is warranted (Hulm2, 2004).</a:t>
            </a:r>
          </a:p>
          <a:p>
            <a:endParaRPr lang="en-ZA"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ZA" dirty="0" smtClean="0">
                <a:cs typeface="Arial" pitchFamily="34" charset="0"/>
              </a:rPr>
              <a:t>Subliminal focus on "danger-as-threshold"- the dramatic, the unprecedented - draws attention  away from the other dimension of danger, " danger-as-extreme ", which is the more  everyday experience of dangerous weather which most people have, year in, year out. </a:t>
            </a:r>
          </a:p>
          <a:p>
            <a:r>
              <a:rPr lang="en-ZA" dirty="0" smtClean="0">
                <a:cs typeface="Arial" pitchFamily="34" charset="0"/>
              </a:rPr>
              <a:t>And here there is a cultural difference also. The majority of the world’s population  are exposed routinely to dangerous weather and the challenges it brings. It is doubtful  whether for such communities the portrayals of climate change as dangerous, whether  through pictures, scenarios or probabilities, is as meaningful as for communities in more developed or highly protected societies. </a:t>
            </a:r>
          </a:p>
          <a:p>
            <a:endParaRPr lang="en-Z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Slate</Template>
  <TotalTime>642</TotalTime>
  <Words>932</Words>
  <Application>Microsoft Office PowerPoint</Application>
  <PresentationFormat>On-screen Show (4:3)</PresentationFormat>
  <Paragraphs>35</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Algerian</vt:lpstr>
      <vt:lpstr>Arial</vt:lpstr>
      <vt:lpstr>Calibri</vt:lpstr>
      <vt:lpstr>Calisto MT</vt:lpstr>
      <vt:lpstr>Trebuchet MS</vt:lpstr>
      <vt:lpstr>Wingdings 2</vt:lpstr>
      <vt:lpstr>Slate</vt:lpstr>
      <vt:lpstr>FAM 4018S:  Crisis Communication in Africa: Climate Change </vt:lpstr>
      <vt:lpstr>PowerPoint Presentation</vt:lpstr>
      <vt:lpstr>Thesis Statement</vt:lpstr>
      <vt:lpstr>Metaphors and narratives</vt:lpstr>
      <vt:lpstr>PowerPoint Presentation</vt:lpstr>
      <vt:lpstr>Climate refugees &amp; Climate Conﬂict</vt:lpstr>
      <vt:lpstr>PowerPoint Presentation</vt:lpstr>
      <vt:lpstr>how should we portray dangerous climate change?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image</cp:lastModifiedBy>
  <cp:revision>65</cp:revision>
  <dcterms:created xsi:type="dcterms:W3CDTF">2006-08-16T00:00:00Z</dcterms:created>
  <dcterms:modified xsi:type="dcterms:W3CDTF">2014-05-15T14:54:41Z</dcterms:modified>
</cp:coreProperties>
</file>