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90" r:id="rId4"/>
    <p:sldId id="287" r:id="rId5"/>
    <p:sldId id="257" r:id="rId6"/>
    <p:sldId id="284" r:id="rId7"/>
    <p:sldId id="292" r:id="rId8"/>
    <p:sldId id="285" r:id="rId9"/>
    <p:sldId id="295" r:id="rId10"/>
    <p:sldId id="294" r:id="rId11"/>
    <p:sldId id="296" r:id="rId12"/>
    <p:sldId id="298" r:id="rId13"/>
    <p:sldId id="299" r:id="rId14"/>
    <p:sldId id="300" r:id="rId15"/>
    <p:sldId id="268" r:id="rId16"/>
    <p:sldId id="269" r:id="rId17"/>
    <p:sldId id="270" r:id="rId18"/>
    <p:sldId id="271" r:id="rId19"/>
    <p:sldId id="272" r:id="rId20"/>
    <p:sldId id="273" r:id="rId21"/>
    <p:sldId id="274" r:id="rId22"/>
    <p:sldId id="275" r:id="rId23"/>
    <p:sldId id="258" r:id="rId24"/>
    <p:sldId id="259" r:id="rId25"/>
    <p:sldId id="260" r:id="rId26"/>
    <p:sldId id="261" r:id="rId27"/>
    <p:sldId id="262" r:id="rId28"/>
    <p:sldId id="263"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E3A6E-1BB4-438E-9F7D-1060815E4DB9}" type="datetimeFigureOut">
              <a:rPr lang="en-ZA" smtClean="0"/>
              <a:t>2014/05/14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73BA0-7ADD-49E8-B7B3-A6955D136539}" type="slidenum">
              <a:rPr lang="en-ZA" smtClean="0"/>
              <a:t>‹#›</a:t>
            </a:fld>
            <a:endParaRPr lang="en-ZA"/>
          </a:p>
        </p:txBody>
      </p:sp>
    </p:spTree>
    <p:extLst>
      <p:ext uri="{BB962C8B-B14F-4D97-AF65-F5344CB8AC3E}">
        <p14:creationId xmlns:p14="http://schemas.microsoft.com/office/powerpoint/2010/main" val="150152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source: Steve Evans http://www.flickr.com/photos/64749744@N00/5786070092</a:t>
            </a:r>
            <a:endParaRPr lang="en-ZA" dirty="0"/>
          </a:p>
        </p:txBody>
      </p:sp>
      <p:sp>
        <p:nvSpPr>
          <p:cNvPr id="4" name="Slide Number Placeholder 3"/>
          <p:cNvSpPr>
            <a:spLocks noGrp="1"/>
          </p:cNvSpPr>
          <p:nvPr>
            <p:ph type="sldNum" sz="quarter" idx="10"/>
          </p:nvPr>
        </p:nvSpPr>
        <p:spPr/>
        <p:txBody>
          <a:bodyPr/>
          <a:lstStyle/>
          <a:p>
            <a:fld id="{35C73BA0-7ADD-49E8-B7B3-A6955D136539}" type="slidenum">
              <a:rPr lang="en-ZA" smtClean="0"/>
              <a:t>1</a:t>
            </a:fld>
            <a:endParaRPr lang="en-ZA"/>
          </a:p>
        </p:txBody>
      </p:sp>
    </p:spTree>
    <p:extLst>
      <p:ext uri="{BB962C8B-B14F-4D97-AF65-F5344CB8AC3E}">
        <p14:creationId xmlns:p14="http://schemas.microsoft.com/office/powerpoint/2010/main" val="407430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25776-5CAA-4DBB-8C2C-052281C6DF3D}" type="slidenum">
              <a:rPr lang="en-US"/>
              <a:pPr/>
              <a:t>2</a:t>
            </a:fld>
            <a:endParaRPr lang="en-US"/>
          </a:p>
        </p:txBody>
      </p:sp>
      <p:sp>
        <p:nvSpPr>
          <p:cNvPr id="129026" name="Rectangle 1026"/>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2902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dirty="0"/>
              <a:t>The first hour after something happens is called the “golden hour.” Most initial reports will come out from this hour – and more importantly subsequent stories will follow the way stories frame the event in the first hour.</a:t>
            </a:r>
          </a:p>
          <a:p>
            <a:pPr>
              <a:lnSpc>
                <a:spcPct val="80000"/>
              </a:lnSpc>
              <a:spcBef>
                <a:spcPct val="0"/>
              </a:spcBef>
            </a:pPr>
            <a:endParaRPr lang="en-US" sz="900" dirty="0"/>
          </a:p>
          <a:p>
            <a:pPr>
              <a:lnSpc>
                <a:spcPct val="80000"/>
              </a:lnSpc>
              <a:spcBef>
                <a:spcPct val="0"/>
              </a:spcBef>
            </a:pPr>
            <a:r>
              <a:rPr lang="en-US" sz="900" dirty="0"/>
              <a:t>While we understand that your job as an official in your community may be to handle the situation, it is also to keep the public informed.  This stage is all about FACT FINDING.</a:t>
            </a:r>
          </a:p>
          <a:p>
            <a:pPr>
              <a:lnSpc>
                <a:spcPct val="80000"/>
              </a:lnSpc>
              <a:spcBef>
                <a:spcPct val="0"/>
              </a:spcBef>
            </a:pPr>
            <a:endParaRPr lang="en-US" sz="900" dirty="0"/>
          </a:p>
          <a:p>
            <a:pPr>
              <a:lnSpc>
                <a:spcPct val="80000"/>
              </a:lnSpc>
              <a:spcBef>
                <a:spcPct val="0"/>
              </a:spcBef>
            </a:pPr>
            <a:r>
              <a:rPr lang="en-US" sz="900" dirty="0"/>
              <a:t>First, if you have a crisis communications plan, activate it.  </a:t>
            </a:r>
          </a:p>
          <a:p>
            <a:pPr>
              <a:lnSpc>
                <a:spcPct val="80000"/>
              </a:lnSpc>
              <a:spcBef>
                <a:spcPct val="0"/>
              </a:spcBef>
            </a:pPr>
            <a:endParaRPr lang="en-US" sz="900" dirty="0"/>
          </a:p>
          <a:p>
            <a:pPr>
              <a:lnSpc>
                <a:spcPct val="80000"/>
              </a:lnSpc>
              <a:spcBef>
                <a:spcPct val="0"/>
              </a:spcBef>
            </a:pPr>
            <a:r>
              <a:rPr lang="en-US" sz="900" dirty="0"/>
              <a:t>Next it is critical to provide a holding statement of what you know to be the facts at that time. Most people can retain and repeat 75 – 100 words. Your initial statement should be short – this is what we know now – we will keep you informed” and by keeping it short you will also be scripting your staff.  SHARE THIS STATEMENT as simultaneously as possible with staff/other key audiences.  </a:t>
            </a:r>
          </a:p>
          <a:p>
            <a:pPr>
              <a:lnSpc>
                <a:spcPct val="80000"/>
              </a:lnSpc>
              <a:spcBef>
                <a:spcPct val="0"/>
              </a:spcBef>
            </a:pPr>
            <a:endParaRPr lang="en-US" sz="900" dirty="0"/>
          </a:p>
          <a:p>
            <a:pPr>
              <a:lnSpc>
                <a:spcPct val="80000"/>
              </a:lnSpc>
              <a:spcBef>
                <a:spcPct val="0"/>
              </a:spcBef>
            </a:pPr>
            <a:r>
              <a:rPr lang="en-US" sz="900" dirty="0"/>
              <a:t>As far as picking a spokesperson – that could be a whole presentation on it’s own – for today we’ll assume you, as the leader, are the spokesperson.</a:t>
            </a:r>
          </a:p>
          <a:p>
            <a:pPr>
              <a:lnSpc>
                <a:spcPct val="80000"/>
              </a:lnSpc>
              <a:spcBef>
                <a:spcPct val="0"/>
              </a:spcBef>
            </a:pPr>
            <a:endParaRPr lang="en-US" sz="900" dirty="0"/>
          </a:p>
          <a:p>
            <a:pPr>
              <a:lnSpc>
                <a:spcPct val="80000"/>
              </a:lnSpc>
              <a:spcBef>
                <a:spcPct val="0"/>
              </a:spcBef>
            </a:pPr>
            <a:r>
              <a:rPr lang="en-US" sz="900" dirty="0"/>
              <a:t>It is key to remember that no comment isn’t an option – the story will go on with or without your involvement.  It’s key to provide any information that you have and can release as soon as possible – through a holding statement at least.</a:t>
            </a:r>
          </a:p>
          <a:p>
            <a:pPr>
              <a:lnSpc>
                <a:spcPct val="80000"/>
              </a:lnSpc>
              <a:spcBef>
                <a:spcPct val="0"/>
              </a:spcBef>
            </a:pPr>
            <a:endParaRPr lang="en-US" sz="900" dirty="0"/>
          </a:p>
          <a:p>
            <a:pPr>
              <a:lnSpc>
                <a:spcPct val="80000"/>
              </a:lnSpc>
              <a:spcBef>
                <a:spcPct val="0"/>
              </a:spcBef>
            </a:pPr>
            <a:r>
              <a:rPr lang="en-US" sz="900" dirty="0"/>
              <a:t>Your role in the communications is to put a human face on what is going on – remembering that your first priority should be to victims and families.  If this is an event where injuries/deaths occurred, put that into your holding statement – such as “What we know right now - additional information will be forthcoming - right now our focus is on the victims and their families - we will get back to you at …” Pick a time and stick with it.</a:t>
            </a:r>
          </a:p>
          <a:p>
            <a:pPr>
              <a:lnSpc>
                <a:spcPct val="80000"/>
              </a:lnSpc>
              <a:spcBef>
                <a:spcPct val="0"/>
              </a:spcBef>
            </a:pPr>
            <a:endParaRPr lang="en-US" sz="900" dirty="0"/>
          </a:p>
          <a:p>
            <a:pPr>
              <a:lnSpc>
                <a:spcPct val="80000"/>
              </a:lnSpc>
              <a:spcBef>
                <a:spcPct val="0"/>
              </a:spcBef>
            </a:pPr>
            <a:r>
              <a:rPr lang="en-US" sz="900" dirty="0"/>
              <a:t>At this point you may not know a lot about what is going on but you should not be afraid to say if you don’t know something or if information is confidential.</a:t>
            </a:r>
          </a:p>
          <a:p>
            <a:pPr>
              <a:lnSpc>
                <a:spcPct val="80000"/>
              </a:lnSpc>
              <a:spcBef>
                <a:spcPct val="0"/>
              </a:spcBef>
            </a:pPr>
            <a:endParaRPr lang="en-US" sz="900" dirty="0"/>
          </a:p>
          <a:p>
            <a:pPr>
              <a:lnSpc>
                <a:spcPct val="80000"/>
              </a:lnSpc>
              <a:spcBef>
                <a:spcPct val="0"/>
              </a:spcBef>
            </a:pPr>
            <a:r>
              <a:rPr lang="en-US" sz="900" dirty="0"/>
              <a:t>Schedule your next briefing and stick to it – even if you don’t have additional information at that time, you can be there to get questions and know what they are looking for in the future.</a:t>
            </a:r>
          </a:p>
          <a:p>
            <a:pPr>
              <a:lnSpc>
                <a:spcPct val="80000"/>
              </a:lnSpc>
              <a:spcBef>
                <a:spcPct val="0"/>
              </a:spcBef>
            </a:pPr>
            <a:endParaRPr lang="en-US" sz="900"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F5450-7102-4993-93D1-EFCE11901EA4}"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types of questions you should be prepared to answer at your first interview/briefing.</a:t>
            </a:r>
          </a:p>
          <a:p>
            <a:pPr lvl="1">
              <a:spcBef>
                <a:spcPct val="0"/>
              </a:spcBef>
            </a:pPr>
            <a:r>
              <a:rPr lang="en-US" dirty="0" smtClean="0"/>
              <a:t>Who: is responsible, is affected, will benefit</a:t>
            </a:r>
          </a:p>
          <a:p>
            <a:pPr lvl="1">
              <a:spcBef>
                <a:spcPct val="0"/>
              </a:spcBef>
            </a:pPr>
            <a:r>
              <a:rPr lang="en-US" dirty="0" smtClean="0"/>
              <a:t>What: happened, is the impact, is the cost, is the solution</a:t>
            </a:r>
          </a:p>
          <a:p>
            <a:pPr lvl="1">
              <a:spcBef>
                <a:spcPct val="0"/>
              </a:spcBef>
            </a:pPr>
            <a:r>
              <a:rPr lang="en-US" dirty="0" smtClean="0"/>
              <a:t>When: did it happened, will it be resolved, will you have more information</a:t>
            </a:r>
          </a:p>
          <a:p>
            <a:pPr lvl="1">
              <a:spcBef>
                <a:spcPct val="0"/>
              </a:spcBef>
            </a:pPr>
            <a:r>
              <a:rPr lang="en-US" dirty="0" smtClean="0"/>
              <a:t>Where: did it happen, are people going to be relocated</a:t>
            </a:r>
          </a:p>
          <a:p>
            <a:pPr lvl="1">
              <a:spcBef>
                <a:spcPct val="0"/>
              </a:spcBef>
            </a:pPr>
            <a:r>
              <a:rPr lang="en-US" dirty="0" smtClean="0"/>
              <a:t>Why: didn’t you know about this, didn’t you do something sooner, is this taking so long</a:t>
            </a:r>
          </a:p>
          <a:p>
            <a:pPr>
              <a:spcBef>
                <a:spcPct val="0"/>
              </a:spcBef>
            </a:pPr>
            <a:endParaRPr lang="en-US" dirty="0" smtClean="0"/>
          </a:p>
          <a:p>
            <a:pPr>
              <a:spcBef>
                <a:spcPct val="0"/>
              </a:spcBef>
            </a:pPr>
            <a:r>
              <a:rPr lang="en-US" dirty="0" smtClean="0"/>
              <a:t>Why questions – are a trap – to get you to speculate. Don’t do it.  More on that later.</a:t>
            </a:r>
          </a:p>
          <a:p>
            <a:pPr>
              <a:spcBef>
                <a:spcPct val="0"/>
              </a:spcBef>
            </a:pPr>
            <a:endParaRPr lang="en-US" dirty="0" smtClean="0"/>
          </a:p>
          <a:p>
            <a:pPr>
              <a:spcBef>
                <a:spcPct val="0"/>
              </a:spcBef>
            </a:pPr>
            <a:r>
              <a:rPr lang="en-US" dirty="0" smtClean="0"/>
              <a:t>Focus on procedure if necessary – procedure doesn’t necessarily relate to specifics of current crisis but helps give reporter something to go back with.  VDSS example of violations at assisted living facilities, example.</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C384D-8BFD-4DB0-A409-2E327B3EE783}"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z="1400" dirty="0"/>
              <a:t>When delivering bad news be on the offense – not defense.</a:t>
            </a:r>
          </a:p>
          <a:p>
            <a:pPr lvl="1">
              <a:spcBef>
                <a:spcPct val="0"/>
              </a:spcBef>
            </a:pPr>
            <a:endParaRPr lang="en-US" sz="1400" dirty="0"/>
          </a:p>
          <a:p>
            <a:pPr lvl="1">
              <a:spcBef>
                <a:spcPct val="0"/>
              </a:spcBef>
            </a:pPr>
            <a:r>
              <a:rPr lang="en-US" sz="1400" dirty="0"/>
              <a:t>Be honest – they can’t play gotcha if you tell them the truth.</a:t>
            </a:r>
          </a:p>
          <a:p>
            <a:pPr lvl="1">
              <a:spcBef>
                <a:spcPct val="0"/>
              </a:spcBef>
            </a:pPr>
            <a:endParaRPr lang="en-US" sz="1400" dirty="0"/>
          </a:p>
          <a:p>
            <a:pPr lvl="1">
              <a:spcBef>
                <a:spcPct val="0"/>
              </a:spcBef>
            </a:pPr>
            <a:r>
              <a:rPr lang="en-US" sz="1400" dirty="0"/>
              <a:t>Take responsibility if you can – and get sign off from attorneys</a:t>
            </a:r>
          </a:p>
          <a:p>
            <a:pPr lvl="1">
              <a:spcBef>
                <a:spcPct val="0"/>
              </a:spcBef>
            </a:pPr>
            <a:endParaRPr lang="en-US" sz="1400" dirty="0"/>
          </a:p>
          <a:p>
            <a:pPr lvl="1">
              <a:spcBef>
                <a:spcPct val="0"/>
              </a:spcBef>
            </a:pPr>
            <a:r>
              <a:rPr lang="en-US" sz="1400" dirty="0"/>
              <a:t>Show humility</a:t>
            </a:r>
          </a:p>
          <a:p>
            <a:pPr lvl="1">
              <a:spcBef>
                <a:spcPct val="0"/>
              </a:spcBef>
            </a:pPr>
            <a:endParaRPr lang="en-US" sz="1400" dirty="0"/>
          </a:p>
          <a:p>
            <a:pPr lvl="1">
              <a:spcBef>
                <a:spcPct val="0"/>
              </a:spcBef>
            </a:pPr>
            <a:r>
              <a:rPr lang="en-US" sz="1400" dirty="0"/>
              <a:t>Show a commitment to action and ensuring it doesn’t happen again</a:t>
            </a:r>
          </a:p>
          <a:p>
            <a:pPr lvl="1">
              <a:spcBef>
                <a:spcPct val="0"/>
              </a:spcBef>
            </a:pPr>
            <a:endParaRPr lang="en-US" sz="1400" dirty="0"/>
          </a:p>
          <a:p>
            <a:pPr lvl="1">
              <a:spcBef>
                <a:spcPct val="0"/>
              </a:spcBef>
            </a:pPr>
            <a:r>
              <a:rPr lang="en-US" sz="1400" dirty="0"/>
              <a:t>Address rumors</a:t>
            </a:r>
          </a:p>
          <a:p>
            <a:pPr lvl="1">
              <a:spcBef>
                <a:spcPct val="0"/>
              </a:spcBef>
            </a:pPr>
            <a:endParaRPr lang="en-US" sz="1400" dirty="0"/>
          </a:p>
          <a:p>
            <a:pPr lvl="1">
              <a:spcBef>
                <a:spcPct val="0"/>
              </a:spcBef>
            </a:pPr>
            <a:r>
              <a:rPr lang="en-US" sz="1400" dirty="0"/>
              <a:t>Make sure your body language corresponds to your message – no smiley face with victims.</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FD37C-4F79-4698-B8E5-099284966731}"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5C73BA0-7ADD-49E8-B7B3-A6955D136539}" type="slidenum">
              <a:rPr lang="en-ZA" smtClean="0"/>
              <a:t>11</a:t>
            </a:fld>
            <a:endParaRPr lang="en-ZA"/>
          </a:p>
        </p:txBody>
      </p:sp>
    </p:spTree>
    <p:extLst>
      <p:ext uri="{BB962C8B-B14F-4D97-AF65-F5344CB8AC3E}">
        <p14:creationId xmlns:p14="http://schemas.microsoft.com/office/powerpoint/2010/main" val="410836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 by: Lars </a:t>
            </a:r>
            <a:r>
              <a:rPr lang="en-ZA" dirty="0" err="1" smtClean="0"/>
              <a:t>Plougmann</a:t>
            </a:r>
            <a:r>
              <a:rPr lang="en-ZA" dirty="0" smtClean="0"/>
              <a:t> https://www.flickr.com/photos/criminalintent/63336602/in/set-1366816</a:t>
            </a:r>
            <a:endParaRPr lang="en-ZA" dirty="0"/>
          </a:p>
        </p:txBody>
      </p:sp>
      <p:sp>
        <p:nvSpPr>
          <p:cNvPr id="4" name="Slide Number Placeholder 3"/>
          <p:cNvSpPr>
            <a:spLocks noGrp="1"/>
          </p:cNvSpPr>
          <p:nvPr>
            <p:ph type="sldNum" sz="quarter" idx="10"/>
          </p:nvPr>
        </p:nvSpPr>
        <p:spPr/>
        <p:txBody>
          <a:bodyPr/>
          <a:lstStyle/>
          <a:p>
            <a:fld id="{35C73BA0-7ADD-49E8-B7B3-A6955D136539}" type="slidenum">
              <a:rPr lang="en-ZA" smtClean="0"/>
              <a:t>13</a:t>
            </a:fld>
            <a:endParaRPr lang="en-ZA"/>
          </a:p>
        </p:txBody>
      </p:sp>
    </p:spTree>
    <p:extLst>
      <p:ext uri="{BB962C8B-B14F-4D97-AF65-F5344CB8AC3E}">
        <p14:creationId xmlns:p14="http://schemas.microsoft.com/office/powerpoint/2010/main" val="135213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Photo</a:t>
            </a:r>
            <a:r>
              <a:rPr lang="en-ZA" baseline="0" dirty="0" smtClean="0"/>
              <a:t> Source: http://en.wikipedia.org/wiki/File:A_young_boy_sits_over_an_open_sewer_in_the_Kibera_slum,_Nairobi.jpg</a:t>
            </a:r>
            <a:endParaRPr lang="en-ZA" dirty="0"/>
          </a:p>
        </p:txBody>
      </p:sp>
      <p:sp>
        <p:nvSpPr>
          <p:cNvPr id="4" name="Slide Number Placeholder 3"/>
          <p:cNvSpPr>
            <a:spLocks noGrp="1"/>
          </p:cNvSpPr>
          <p:nvPr>
            <p:ph type="sldNum" sz="quarter" idx="10"/>
          </p:nvPr>
        </p:nvSpPr>
        <p:spPr/>
        <p:txBody>
          <a:bodyPr/>
          <a:lstStyle/>
          <a:p>
            <a:fld id="{35C73BA0-7ADD-49E8-B7B3-A6955D136539}" type="slidenum">
              <a:rPr lang="en-ZA" smtClean="0"/>
              <a:t>14</a:t>
            </a:fld>
            <a:endParaRPr lang="en-ZA"/>
          </a:p>
        </p:txBody>
      </p:sp>
    </p:spTree>
    <p:extLst>
      <p:ext uri="{BB962C8B-B14F-4D97-AF65-F5344CB8AC3E}">
        <p14:creationId xmlns:p14="http://schemas.microsoft.com/office/powerpoint/2010/main" val="17248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Ibrahim.Saleh@uct.ac.z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sa/2.5/z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99"/>
          <a:stretch/>
        </p:blipFill>
        <p:spPr>
          <a:xfrm>
            <a:off x="533400" y="762000"/>
            <a:ext cx="8014037" cy="5510118"/>
          </a:xfrm>
          <a:prstGeom prst="rect">
            <a:avLst/>
          </a:prstGeom>
        </p:spPr>
      </p:pic>
      <p:sp>
        <p:nvSpPr>
          <p:cNvPr id="2" name="Title 1"/>
          <p:cNvSpPr>
            <a:spLocks noGrp="1"/>
          </p:cNvSpPr>
          <p:nvPr>
            <p:ph type="ctrTitle"/>
          </p:nvPr>
        </p:nvSpPr>
        <p:spPr>
          <a:xfrm>
            <a:off x="778164" y="9236"/>
            <a:ext cx="7772400" cy="1470025"/>
          </a:xfrm>
        </p:spPr>
        <p:txBody>
          <a:bodyPr/>
          <a:lstStyle/>
          <a:p>
            <a:r>
              <a:rPr lang="en-ZA" b="1" dirty="0" smtClean="0">
                <a:solidFill>
                  <a:srgbClr val="FF0000"/>
                </a:solidFill>
                <a:effectLst>
                  <a:outerShdw blurRad="38100" dist="38100" dir="2700000" algn="tl">
                    <a:srgbClr val="000000">
                      <a:alpha val="43137"/>
                    </a:srgbClr>
                  </a:outerShdw>
                </a:effectLst>
              </a:rPr>
              <a:t>Crisis Communication in Africa</a:t>
            </a:r>
            <a:br>
              <a:rPr lang="en-ZA" b="1" dirty="0" smtClean="0">
                <a:solidFill>
                  <a:srgbClr val="FF0000"/>
                </a:solidFill>
                <a:effectLst>
                  <a:outerShdw blurRad="38100" dist="38100" dir="2700000" algn="tl">
                    <a:srgbClr val="000000">
                      <a:alpha val="43137"/>
                    </a:srgbClr>
                  </a:outerShdw>
                </a:effectLst>
              </a:rPr>
            </a:br>
            <a:r>
              <a:rPr lang="en-ZA" b="1" dirty="0" smtClean="0">
                <a:solidFill>
                  <a:srgbClr val="FF0000"/>
                </a:solidFill>
                <a:effectLst>
                  <a:outerShdw blurRad="38100" dist="38100" dir="2700000" algn="tl">
                    <a:srgbClr val="000000">
                      <a:alpha val="43137"/>
                    </a:srgbClr>
                  </a:outerShdw>
                </a:effectLst>
              </a:rPr>
              <a:t>Crisis Response &amp; Strategies</a:t>
            </a:r>
            <a:endParaRPr lang="en-ZA"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95400" y="4953000"/>
            <a:ext cx="6400800" cy="1752600"/>
          </a:xfrm>
        </p:spPr>
        <p:txBody>
          <a:bodyPr/>
          <a:lstStyle/>
          <a:p>
            <a:r>
              <a:rPr lang="en-ZA" b="1" dirty="0" smtClean="0">
                <a:effectLst>
                  <a:outerShdw blurRad="38100" dist="38100" dir="2700000" algn="tl">
                    <a:srgbClr val="000000">
                      <a:alpha val="43137"/>
                    </a:srgbClr>
                  </a:outerShdw>
                </a:effectLst>
              </a:rPr>
              <a:t>Ibrahim </a:t>
            </a:r>
            <a:r>
              <a:rPr lang="en-ZA" b="1" dirty="0" err="1" smtClean="0">
                <a:effectLst>
                  <a:outerShdw blurRad="38100" dist="38100" dir="2700000" algn="tl">
                    <a:srgbClr val="000000">
                      <a:alpha val="43137"/>
                    </a:srgbClr>
                  </a:outerShdw>
                </a:effectLst>
              </a:rPr>
              <a:t>Saleh</a:t>
            </a:r>
            <a:r>
              <a:rPr lang="en-ZA" b="1" dirty="0" smtClean="0">
                <a:effectLst>
                  <a:outerShdw blurRad="38100" dist="38100" dir="2700000" algn="tl">
                    <a:srgbClr val="000000">
                      <a:alpha val="43137"/>
                    </a:srgbClr>
                  </a:outerShdw>
                </a:effectLst>
              </a:rPr>
              <a:t>, PhD</a:t>
            </a:r>
          </a:p>
          <a:p>
            <a:r>
              <a:rPr lang="en-ZA" b="1" dirty="0" smtClean="0">
                <a:effectLst>
                  <a:outerShdw blurRad="38100" dist="38100" dir="2700000" algn="tl">
                    <a:srgbClr val="000000">
                      <a:alpha val="43137"/>
                    </a:srgbClr>
                  </a:outerShdw>
                </a:effectLst>
                <a:hlinkClick r:id="rId4"/>
              </a:rPr>
              <a:t>Ibrahim.Saleh@uct.ac.za</a:t>
            </a:r>
            <a:endParaRPr lang="en-ZA" b="1" dirty="0" smtClean="0">
              <a:effectLst>
                <a:outerShdw blurRad="38100" dist="38100" dir="2700000" algn="tl">
                  <a:srgbClr val="000000">
                    <a:alpha val="43137"/>
                  </a:srgbClr>
                </a:outerShdw>
              </a:effectLst>
            </a:endParaRPr>
          </a:p>
          <a:p>
            <a:endParaRPr lang="en-ZA" b="1" dirty="0">
              <a:effectLst>
                <a:outerShdw blurRad="38100" dist="38100" dir="2700000" algn="tl">
                  <a:srgbClr val="000000">
                    <a:alpha val="43137"/>
                  </a:srgbClr>
                </a:outerShdw>
              </a:effectLst>
            </a:endParaRPr>
          </a:p>
        </p:txBody>
      </p:sp>
      <p:pic>
        <p:nvPicPr>
          <p:cNvPr id="5" name="Content Placeholder 3" descr="http://i.creativecommons.org/l/by/3.0/88x31.png"/>
          <p:cNvPicPr>
            <a:picLocks/>
          </p:cNvPicPr>
          <p:nvPr/>
        </p:nvPicPr>
        <p:blipFill>
          <a:blip r:embed="rId5">
            <a:extLst>
              <a:ext uri="{28A0092B-C50C-407E-A947-70E740481C1C}">
                <a14:useLocalDpi xmlns:a14="http://schemas.microsoft.com/office/drawing/2010/main" val="0"/>
              </a:ext>
            </a:extLst>
          </a:blip>
          <a:srcRect t="-25431" b="-25431"/>
          <a:stretch>
            <a:fillRect/>
          </a:stretch>
        </p:blipFill>
        <p:spPr bwMode="auto">
          <a:xfrm>
            <a:off x="7098893" y="5841794"/>
            <a:ext cx="1448544" cy="8606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r>
              <a:rPr lang="en-US" b="1" dirty="0" smtClean="0">
                <a:effectLst>
                  <a:outerShdw blurRad="38100" dist="38100" dir="2700000" algn="tl">
                    <a:srgbClr val="000000">
                      <a:alpha val="43137"/>
                    </a:srgbClr>
                  </a:outerShdw>
                </a:effectLst>
              </a:rPr>
              <a:t>Delivering Bad News</a:t>
            </a:r>
          </a:p>
        </p:txBody>
      </p:sp>
      <p:sp>
        <p:nvSpPr>
          <p:cNvPr id="5" name="Slide Number Placeholder 4"/>
          <p:cNvSpPr>
            <a:spLocks noGrp="1"/>
          </p:cNvSpPr>
          <p:nvPr>
            <p:ph type="sldNum" sz="quarter" idx="12"/>
          </p:nvPr>
        </p:nvSpPr>
        <p:spPr/>
        <p:txBody>
          <a:bodyPr>
            <a:normAutofit/>
          </a:bodyPr>
          <a:lstStyle/>
          <a:p>
            <a:pPr>
              <a:defRPr/>
            </a:pPr>
            <a:fld id="{39276E8F-41F0-4839-89EF-7426DEBED8F3}" type="slidenum">
              <a:rPr lang="en-US"/>
              <a:pPr>
                <a:defRPr/>
              </a:pPr>
              <a:t>10</a:t>
            </a:fld>
            <a:endParaRPr lang="en-US"/>
          </a:p>
        </p:txBody>
      </p:sp>
      <p:sp>
        <p:nvSpPr>
          <p:cNvPr id="9" name="Content Placeholder 8"/>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defRPr/>
            </a:pPr>
            <a:r>
              <a:rPr lang="en-US" dirty="0" smtClean="0"/>
              <a:t>Getting out your message puts you on offense, not defense.</a:t>
            </a:r>
          </a:p>
          <a:p>
            <a:pPr marL="640080" lvl="1" indent="-274320" fontAlgn="auto">
              <a:spcAft>
                <a:spcPts val="0"/>
              </a:spcAft>
              <a:defRPr/>
            </a:pPr>
            <a:r>
              <a:rPr lang="en-US" dirty="0" smtClean="0"/>
              <a:t>Answer honestly – can’t play gotcha if you tell the truth</a:t>
            </a:r>
          </a:p>
          <a:p>
            <a:pPr marL="640080" lvl="1" indent="-274320" fontAlgn="auto">
              <a:spcAft>
                <a:spcPts val="0"/>
              </a:spcAft>
              <a:defRPr/>
            </a:pPr>
            <a:r>
              <a:rPr lang="en-US" dirty="0" smtClean="0"/>
              <a:t>Take responsibility</a:t>
            </a:r>
          </a:p>
          <a:p>
            <a:pPr marL="640080" lvl="1" indent="-274320" fontAlgn="auto">
              <a:spcAft>
                <a:spcPts val="0"/>
              </a:spcAft>
              <a:defRPr/>
            </a:pPr>
            <a:r>
              <a:rPr lang="en-US" dirty="0" smtClean="0"/>
              <a:t>Show humility</a:t>
            </a:r>
          </a:p>
          <a:p>
            <a:pPr marL="640080" lvl="1" indent="-274320" fontAlgn="auto">
              <a:spcAft>
                <a:spcPts val="0"/>
              </a:spcAft>
              <a:defRPr/>
            </a:pPr>
            <a:r>
              <a:rPr lang="en-US" dirty="0" smtClean="0"/>
              <a:t>Couple concern with commitment to action</a:t>
            </a:r>
          </a:p>
          <a:p>
            <a:pPr marL="640080" lvl="1" indent="-274320" fontAlgn="auto">
              <a:spcAft>
                <a:spcPts val="0"/>
              </a:spcAft>
              <a:defRPr/>
            </a:pPr>
            <a:r>
              <a:rPr lang="en-US" dirty="0" smtClean="0"/>
              <a:t>Address rumors</a:t>
            </a:r>
          </a:p>
          <a:p>
            <a:pPr marL="640080" lvl="1" indent="-274320" fontAlgn="auto">
              <a:spcAft>
                <a:spcPts val="0"/>
              </a:spcAft>
              <a:defRPr/>
            </a:pPr>
            <a:r>
              <a:rPr lang="en-US" dirty="0" smtClean="0"/>
              <a:t>Make sure your body language corresponds to your message</a:t>
            </a:r>
          </a:p>
          <a:p>
            <a:pPr marL="640080" lvl="1" indent="-274320" fontAlgn="auto">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ZA" dirty="0" smtClean="0"/>
              <a:t>Instances of Crisis</a:t>
            </a:r>
            <a:endParaRPr lang="en-ZA" dirty="0"/>
          </a:p>
        </p:txBody>
      </p:sp>
      <p:sp>
        <p:nvSpPr>
          <p:cNvPr id="6" name="Content Placeholder 5"/>
          <p:cNvSpPr>
            <a:spLocks noGrp="1"/>
          </p:cNvSpPr>
          <p:nvPr>
            <p:ph type="subTitle" idx="1"/>
          </p:nvPr>
        </p:nvSpPr>
        <p:spPr/>
        <p:txBody>
          <a:bodyPr/>
          <a:lstStyle/>
          <a:p>
            <a:r>
              <a:rPr lang="en-ZA" dirty="0" smtClean="0"/>
              <a:t>How would you report on cases reflected in the following images? </a:t>
            </a:r>
            <a:endParaRPr lang="en-ZA" dirty="0"/>
          </a:p>
        </p:txBody>
      </p:sp>
    </p:spTree>
    <p:extLst>
      <p:ext uri="{BB962C8B-B14F-4D97-AF65-F5344CB8AC3E}">
        <p14:creationId xmlns:p14="http://schemas.microsoft.com/office/powerpoint/2010/main" val="9811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81062"/>
            <a:ext cx="7620000" cy="5095875"/>
          </a:xfrm>
          <a:prstGeom prst="rect">
            <a:avLst/>
          </a:prstGeom>
        </p:spPr>
      </p:pic>
    </p:spTree>
    <p:extLst>
      <p:ext uri="{BB962C8B-B14F-4D97-AF65-F5344CB8AC3E}">
        <p14:creationId xmlns:p14="http://schemas.microsoft.com/office/powerpoint/2010/main" val="16326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502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3400"/>
            <a:ext cx="8489373" cy="5659582"/>
          </a:xfrm>
          <a:prstGeom prst="rect">
            <a:avLst/>
          </a:prstGeom>
        </p:spPr>
      </p:pic>
    </p:spTree>
    <p:extLst>
      <p:ext uri="{BB962C8B-B14F-4D97-AF65-F5344CB8AC3E}">
        <p14:creationId xmlns:p14="http://schemas.microsoft.com/office/powerpoint/2010/main" val="420305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Thesis statement</a:t>
            </a:r>
            <a:endParaRPr lang="en-ZA" b="1" dirty="0"/>
          </a:p>
        </p:txBody>
      </p:sp>
      <p:sp>
        <p:nvSpPr>
          <p:cNvPr id="3" name="Content Placeholder 2"/>
          <p:cNvSpPr>
            <a:spLocks noGrp="1"/>
          </p:cNvSpPr>
          <p:nvPr>
            <p:ph idx="1"/>
          </p:nvPr>
        </p:nvSpPr>
        <p:spPr/>
        <p:txBody>
          <a:bodyPr>
            <a:normAutofit/>
          </a:bodyPr>
          <a:lstStyle/>
          <a:p>
            <a:r>
              <a:rPr lang="en-ZA" dirty="0" smtClean="0"/>
              <a:t>The attribution of whatever has caused a crisis not only affects how the crisis is perceived and also how communicating the crisis is shaped. </a:t>
            </a:r>
          </a:p>
          <a:p>
            <a:r>
              <a:rPr lang="en-ZA" dirty="0" smtClean="0"/>
              <a:t>Public response tend to be dependent on the cause of the risk, even though the consequence is the same.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ZA" b="1" dirty="0" smtClean="0"/>
              <a:t>Communicating Crisis</a:t>
            </a:r>
            <a:endParaRPr lang="en-ZA" b="1" dirty="0"/>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r>
              <a:rPr lang="en-ZA" dirty="0" smtClean="0"/>
              <a:t>How to best communicate to different audiences during a crisis seems to be high on the political agenda. </a:t>
            </a:r>
          </a:p>
          <a:p>
            <a:r>
              <a:rPr lang="en-ZA" dirty="0" smtClean="0"/>
              <a:t>Information released in times of crises often needs to be timely, accurate and should provide relevant information to those affected.</a:t>
            </a:r>
          </a:p>
          <a:p>
            <a:r>
              <a:rPr lang="en-ZA" dirty="0" smtClean="0"/>
              <a:t>The content of crisis communication is influenced by the type of crisis is at hand; ranging from public apologies when the reputation of an organization is at stake, to emergency behaviour in case of a major natural disaster.</a:t>
            </a:r>
            <a:endParaRPr lang="en-Z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effectLst>
                  <a:outerShdw blurRad="38100" dist="38100" dir="2700000" algn="tl">
                    <a:srgbClr val="000000">
                      <a:alpha val="43137"/>
                    </a:srgbClr>
                  </a:outerShdw>
                </a:effectLst>
              </a:rPr>
              <a:t>Crisis Communication: Past to Present</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ZA" b="1" u="sng" dirty="0" smtClean="0"/>
              <a:t>In the past</a:t>
            </a:r>
            <a:r>
              <a:rPr lang="en-ZA" dirty="0" smtClean="0"/>
              <a:t>, crisis communication focused on causes and who or what that is to be blamed, as a way of reducing threat and uncertainty (Seeger, 2002). </a:t>
            </a:r>
          </a:p>
          <a:p>
            <a:r>
              <a:rPr lang="en-ZA" b="1" u="sng" dirty="0" smtClean="0"/>
              <a:t>In the present</a:t>
            </a:r>
            <a:r>
              <a:rPr lang="en-ZA" dirty="0" smtClean="0"/>
              <a:t>, the causes leading to a crisis are unclear or unknown, communicating uncertainty and ambiguity is focused on the best practice of crisis communication.</a:t>
            </a:r>
            <a:endParaRPr lang="en-Z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ZA" b="1" u="sng" dirty="0" smtClean="0"/>
              <a:t>In the past</a:t>
            </a:r>
            <a:r>
              <a:rPr lang="en-ZA" dirty="0" smtClean="0"/>
              <a:t>, authorities have been reluctant to share information concerning different risks and crises out of concern that the public, or groups of people, might react with protests, irrational behaviour or even panic (Perry &amp; </a:t>
            </a:r>
            <a:r>
              <a:rPr lang="en-ZA" dirty="0" err="1" smtClean="0"/>
              <a:t>Lindell</a:t>
            </a:r>
            <a:r>
              <a:rPr lang="en-ZA" dirty="0" smtClean="0"/>
              <a:t>, 2003; Sandman, 2006).</a:t>
            </a:r>
          </a:p>
          <a:p>
            <a:r>
              <a:rPr lang="en-ZA" b="1" u="sng" dirty="0" smtClean="0"/>
              <a:t>In the present</a:t>
            </a:r>
            <a:r>
              <a:rPr lang="en-ZA" dirty="0" smtClean="0"/>
              <a:t>, communication acknowledges or attributes the cause of the risk or crisis, because it provides the context for the situation (Coombs &amp; Holladay, 1996).</a:t>
            </a:r>
            <a:endParaRPr lang="en-Z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Risk-managing process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ZA" dirty="0" smtClean="0"/>
              <a:t>Providing people with detailed information concerning the events leading up to a crisis can cause them to believe that the risk could have been better managed or that the crisis could have been altogether avoided (Coombs, 1999). </a:t>
            </a:r>
          </a:p>
          <a:p>
            <a:r>
              <a:rPr lang="en-ZA" dirty="0" smtClean="0"/>
              <a:t>However, many risk managers don’t disclose the risk assessment process to a larger scrutiny, as it may invite discussions of overall risks rather than those controlled by the individual company, leading to delays or costly processes (</a:t>
            </a:r>
            <a:r>
              <a:rPr lang="en-ZA" dirty="0" err="1" smtClean="0"/>
              <a:t>Gouldson</a:t>
            </a:r>
            <a:r>
              <a:rPr lang="en-ZA" dirty="0" smtClean="0"/>
              <a:t>, </a:t>
            </a:r>
            <a:r>
              <a:rPr lang="en-ZA" dirty="0" err="1" smtClean="0"/>
              <a:t>Lidskog</a:t>
            </a:r>
            <a:r>
              <a:rPr lang="en-ZA" dirty="0" smtClean="0"/>
              <a:t>, &amp; </a:t>
            </a:r>
            <a:r>
              <a:rPr lang="en-ZA" dirty="0" err="1" smtClean="0"/>
              <a:t>WesterHerber</a:t>
            </a:r>
            <a:r>
              <a:rPr lang="en-ZA" dirty="0" smtClean="0"/>
              <a:t>, 2007; </a:t>
            </a:r>
            <a:r>
              <a:rPr lang="en-ZA" dirty="0" err="1" smtClean="0"/>
              <a:t>Wise´en</a:t>
            </a:r>
            <a:r>
              <a:rPr lang="en-ZA" dirty="0" smtClean="0"/>
              <a:t> &amp; </a:t>
            </a:r>
            <a:r>
              <a:rPr lang="en-ZA" dirty="0" err="1" smtClean="0"/>
              <a:t>Wester-Herber</a:t>
            </a:r>
            <a:r>
              <a:rPr lang="en-ZA" dirty="0" smtClean="0"/>
              <a:t>, 2007)</a:t>
            </a:r>
            <a:endParaRPr lang="en-Z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152400" y="1371600"/>
            <a:ext cx="8686800" cy="4724400"/>
          </a:xfrm>
        </p:spPr>
        <p:txBody>
          <a:bodyPr/>
          <a:lstStyle/>
          <a:p>
            <a:pPr algn="ctr">
              <a:buFontTx/>
              <a:buNone/>
            </a:pPr>
            <a:r>
              <a:rPr lang="en-US" sz="3600" b="1" dirty="0" smtClean="0"/>
              <a:t>"There </a:t>
            </a:r>
            <a:r>
              <a:rPr lang="en-US" sz="3600" b="1" dirty="0"/>
              <a:t>cannot be a crisis next </a:t>
            </a:r>
          </a:p>
          <a:p>
            <a:pPr algn="ctr">
              <a:buFontTx/>
              <a:buNone/>
            </a:pPr>
            <a:r>
              <a:rPr lang="en-US" sz="3600" b="1" dirty="0" smtClean="0"/>
              <a:t>week…My </a:t>
            </a:r>
            <a:r>
              <a:rPr lang="en-US" sz="3600" b="1" dirty="0"/>
              <a:t>schedule is already full</a:t>
            </a:r>
            <a:r>
              <a:rPr lang="en-US" sz="3600" b="1" dirty="0" smtClean="0"/>
              <a:t>."</a:t>
            </a:r>
            <a:endParaRPr lang="en-US" sz="3600" b="1" dirty="0"/>
          </a:p>
          <a:p>
            <a:pPr algn="ctr">
              <a:buFontTx/>
              <a:buNone/>
            </a:pPr>
            <a:endParaRPr lang="en-US" sz="3600" b="1" dirty="0"/>
          </a:p>
          <a:p>
            <a:pPr algn="ctr">
              <a:buFontTx/>
              <a:buNone/>
            </a:pPr>
            <a:r>
              <a:rPr lang="en-US" sz="3200" b="1" dirty="0"/>
              <a:t>-Henry Kissinger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800" b="1" dirty="0" smtClean="0">
                <a:effectLst>
                  <a:outerShdw blurRad="38100" dist="38100" dir="2700000" algn="tl">
                    <a:srgbClr val="000000">
                      <a:alpha val="43137"/>
                    </a:srgbClr>
                  </a:outerShdw>
                </a:effectLst>
              </a:rPr>
              <a:t>Psychometric Paradigm </a:t>
            </a:r>
            <a:r>
              <a:rPr lang="en-ZA" sz="3200" dirty="0" smtClean="0"/>
              <a:t/>
            </a:r>
            <a:br>
              <a:rPr lang="en-ZA" sz="3200" dirty="0" smtClean="0"/>
            </a:br>
            <a:r>
              <a:rPr lang="en-ZA" sz="1600" dirty="0" smtClean="0"/>
              <a:t>(</a:t>
            </a:r>
            <a:r>
              <a:rPr lang="en-ZA" sz="1600" dirty="0" err="1" smtClean="0"/>
              <a:t>Fischhoff</a:t>
            </a:r>
            <a:r>
              <a:rPr lang="en-ZA" sz="1600" dirty="0" smtClean="0"/>
              <a:t>, </a:t>
            </a:r>
            <a:r>
              <a:rPr lang="en-ZA" sz="1600" dirty="0" err="1" smtClean="0"/>
              <a:t>Slovic</a:t>
            </a:r>
            <a:r>
              <a:rPr lang="en-ZA" sz="1600" dirty="0" smtClean="0"/>
              <a:t>, Lichtenstein, Read, &amp; Combs, 1978).</a:t>
            </a:r>
            <a:endParaRPr lang="en-ZA" sz="1600" dirty="0"/>
          </a:p>
        </p:txBody>
      </p:sp>
      <p:sp>
        <p:nvSpPr>
          <p:cNvPr id="3" name="Content Placeholder 2"/>
          <p:cNvSpPr>
            <a:spLocks noGrp="1"/>
          </p:cNvSpPr>
          <p:nvPr>
            <p:ph idx="1"/>
          </p:nvPr>
        </p:nvSpPr>
        <p:spPr>
          <a:xfrm>
            <a:off x="228600" y="1600200"/>
            <a:ext cx="8610600" cy="4525963"/>
          </a:xfrm>
        </p:spPr>
        <p:txBody>
          <a:bodyPr>
            <a:normAutofit fontScale="92500" lnSpcReduction="20000"/>
          </a:bodyPr>
          <a:lstStyle/>
          <a:p>
            <a:r>
              <a:rPr lang="en-ZA" dirty="0" smtClean="0"/>
              <a:t>The level, the intensity and the direction of perceived shared risk depend to a large extent on the degree of </a:t>
            </a:r>
            <a:r>
              <a:rPr lang="en-ZA" u="sng" dirty="0" smtClean="0"/>
              <a:t>'dread' it invokes </a:t>
            </a:r>
            <a:r>
              <a:rPr lang="en-ZA" dirty="0" smtClean="0"/>
              <a:t>(</a:t>
            </a:r>
            <a:r>
              <a:rPr lang="en-ZA" dirty="0" err="1" smtClean="0"/>
              <a:t>Sjo¨berg</a:t>
            </a:r>
            <a:r>
              <a:rPr lang="en-ZA" dirty="0" smtClean="0"/>
              <a:t>, 2002), it can be agreed upon that risk perception is more </a:t>
            </a:r>
            <a:r>
              <a:rPr lang="en-ZA" dirty="0" err="1" smtClean="0"/>
              <a:t>inﬂuenced</a:t>
            </a:r>
            <a:r>
              <a:rPr lang="en-ZA" dirty="0" smtClean="0"/>
              <a:t> by possible </a:t>
            </a:r>
            <a:r>
              <a:rPr lang="en-ZA" u="sng" dirty="0" smtClean="0"/>
              <a:t>consequences, rather than the estimated probability </a:t>
            </a:r>
            <a:r>
              <a:rPr lang="en-ZA" dirty="0" smtClean="0"/>
              <a:t>(</a:t>
            </a:r>
            <a:r>
              <a:rPr lang="en-ZA" dirty="0" err="1" smtClean="0"/>
              <a:t>Sjo¨berg</a:t>
            </a:r>
            <a:r>
              <a:rPr lang="en-ZA" dirty="0" smtClean="0"/>
              <a:t>, 2002).</a:t>
            </a:r>
          </a:p>
          <a:p>
            <a:r>
              <a:rPr lang="en-ZA" dirty="0" smtClean="0"/>
              <a:t>Risk is a multi-dimensional concept that is not primarily focused on the probabilities and technical estimates, but also on the level of 'outrage' factor that include cognitive and affective components in emergency situations (Lachlan &amp; Spence, 2007)</a:t>
            </a:r>
            <a:endParaRPr lang="en-Z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ZA" b="1" dirty="0" smtClean="0">
                <a:effectLst>
                  <a:outerShdw blurRad="38100" dist="38100" dir="2700000" algn="tl">
                    <a:srgbClr val="000000">
                      <a:alpha val="43137"/>
                    </a:srgbClr>
                  </a:outerShdw>
                </a:effectLst>
              </a:rPr>
              <a:t>Organizational crises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610600" cy="5334000"/>
          </a:xfrm>
        </p:spPr>
        <p:txBody>
          <a:bodyPr>
            <a:normAutofit fontScale="70000" lnSpcReduction="20000"/>
          </a:bodyPr>
          <a:lstStyle/>
          <a:p>
            <a:r>
              <a:rPr lang="en-ZA" dirty="0" smtClean="0"/>
              <a:t>Events characterized by high consequence, low probability, ambiguity, and decision-making time pressure (Pearson &amp; Clair, 1998).</a:t>
            </a:r>
          </a:p>
          <a:p>
            <a:r>
              <a:rPr lang="en-ZA" dirty="0" smtClean="0"/>
              <a:t> Crisis management consists of three distinct phases: crisis prevention, crisis response, and recovery from the crisis. </a:t>
            </a:r>
          </a:p>
          <a:p>
            <a:r>
              <a:rPr lang="en-ZA" dirty="0" smtClean="0"/>
              <a:t>Fink (1986) subdivided crisis prevention (i.e., avoiding and averting potential crises) into three stages (mitigation, planning, and warning), thus developing his five-stage interdependent model consisting of crisis mitigation,               planning,             warning,              response, and              </a:t>
            </a:r>
          </a:p>
          <a:p>
            <a:pPr>
              <a:buNone/>
            </a:pPr>
            <a:r>
              <a:rPr lang="en-ZA" dirty="0" smtClean="0"/>
              <a:t>                       recovery.</a:t>
            </a:r>
          </a:p>
          <a:p>
            <a:r>
              <a:rPr lang="en-ZA" dirty="0" smtClean="0"/>
              <a:t>The response stage is entered when avoidance efforts fail and events trigger a crisis, which makes the shift in resources and efforts to minimizing damage to the environment, facilities, and people. </a:t>
            </a:r>
          </a:p>
          <a:p>
            <a:r>
              <a:rPr lang="en-ZA" dirty="0" smtClean="0"/>
              <a:t>Crisis response communication includes conveying ongoing crisis events to stakeholders, decision making within the crisis management team, and organizational decisions regarding whether and what amount of information to share</a:t>
            </a:r>
            <a:endParaRPr lang="en-ZA" dirty="0"/>
          </a:p>
        </p:txBody>
      </p:sp>
      <p:sp>
        <p:nvSpPr>
          <p:cNvPr id="4" name="Right Arrow 3"/>
          <p:cNvSpPr/>
          <p:nvPr/>
        </p:nvSpPr>
        <p:spPr>
          <a:xfrm>
            <a:off x="2209800" y="3429000"/>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ight Arrow 4"/>
          <p:cNvSpPr/>
          <p:nvPr/>
        </p:nvSpPr>
        <p:spPr>
          <a:xfrm>
            <a:off x="4038600" y="3429000"/>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ight Arrow 5"/>
          <p:cNvSpPr/>
          <p:nvPr/>
        </p:nvSpPr>
        <p:spPr>
          <a:xfrm>
            <a:off x="5867400" y="3429000"/>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ight Arrow 6"/>
          <p:cNvSpPr/>
          <p:nvPr/>
        </p:nvSpPr>
        <p:spPr>
          <a:xfrm>
            <a:off x="990600" y="3733800"/>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effectLst>
                  <a:outerShdw blurRad="38100" dist="38100" dir="2700000" algn="tl">
                    <a:srgbClr val="000000">
                      <a:alpha val="43137"/>
                    </a:srgbClr>
                  </a:outerShdw>
                </a:effectLst>
              </a:rPr>
              <a:t>The Spiral Crisis Response Communication Model</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5029200"/>
          </a:xfrm>
        </p:spPr>
        <p:txBody>
          <a:bodyPr>
            <a:normAutofit fontScale="85000" lnSpcReduction="20000"/>
          </a:bodyPr>
          <a:lstStyle/>
          <a:p>
            <a:r>
              <a:rPr lang="en-ZA" dirty="0" smtClean="0"/>
              <a:t>The crisis response communication spiral is activated when a triggering event occurs and rapid, decisive action is needed. At this point, the organization goes into "crisis mode" and proceeds to enter the crisis response stage.</a:t>
            </a:r>
          </a:p>
          <a:p>
            <a:r>
              <a:rPr lang="en-ZA" dirty="0" smtClean="0"/>
              <a:t>The process progresses forward through the loop from (1)observation through (2) dissemination, which in turn triggers another response (3) iteration. At other times, however, analysis shows that progress ceases and the crisis teams retrace the communication activities by moving backward.</a:t>
            </a:r>
          </a:p>
          <a:p>
            <a:r>
              <a:rPr lang="en-ZA" dirty="0" smtClean="0"/>
              <a:t>Information is made sense of is determined by concrete environmental and social conditions that people find themselves in</a:t>
            </a: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The perception and the Reality</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ZA" dirty="0" smtClean="0"/>
              <a:t>The controversy and related protests surrounding the sitting of mobile telecommunications base stations are understood primarily in terms of </a:t>
            </a:r>
            <a:r>
              <a:rPr lang="en-ZA" u="sng" dirty="0" smtClean="0"/>
              <a:t>perceptions o</a:t>
            </a:r>
            <a:r>
              <a:rPr lang="en-ZA" dirty="0" smtClean="0"/>
              <a:t>f health risks associated with radiation emissions then they rest on an apparent paradox. However, scientific evidence, radiation from base station masts could be considerably lower than emissions from </a:t>
            </a:r>
            <a:r>
              <a:rPr lang="en-ZA" u="sng" dirty="0" smtClean="0"/>
              <a:t>mobile handsets </a:t>
            </a:r>
            <a:r>
              <a:rPr lang="en-ZA" dirty="0" smtClean="0"/>
              <a:t>(Stewart, 2000)</a:t>
            </a:r>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The New Irrational Actor Model</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ZA" dirty="0" smtClean="0"/>
              <a:t>Current research tends to prioritize professional and expert definitions and calculations of risk over public perceptions (Bennett and </a:t>
            </a:r>
            <a:r>
              <a:rPr lang="en-ZA" dirty="0" err="1" smtClean="0"/>
              <a:t>Calman</a:t>
            </a:r>
            <a:r>
              <a:rPr lang="en-ZA" dirty="0" smtClean="0"/>
              <a:t>, 1999; </a:t>
            </a:r>
            <a:r>
              <a:rPr lang="en-ZA" dirty="0" err="1" smtClean="0"/>
              <a:t>Kammen</a:t>
            </a:r>
            <a:r>
              <a:rPr lang="en-ZA" dirty="0" smtClean="0"/>
              <a:t> and </a:t>
            </a:r>
            <a:r>
              <a:rPr lang="en-ZA" dirty="0" err="1" smtClean="0"/>
              <a:t>Hassenzahl</a:t>
            </a:r>
            <a:r>
              <a:rPr lang="en-ZA" dirty="0" smtClean="0"/>
              <a:t>, 1999). </a:t>
            </a:r>
          </a:p>
          <a:p>
            <a:r>
              <a:rPr lang="en-ZA" dirty="0" smtClean="0"/>
              <a:t>Public concerns and campaigns are variously attributed to the failure of elites to communicate scientific knowledge effectively to the public (</a:t>
            </a:r>
            <a:r>
              <a:rPr lang="en-ZA" dirty="0" err="1" smtClean="0"/>
              <a:t>Covello</a:t>
            </a:r>
            <a:r>
              <a:rPr lang="en-ZA" dirty="0" smtClean="0"/>
              <a:t>, 1998), or their collective cognitive failure to acquire accurate knowledge (Hester, 1998).</a:t>
            </a:r>
            <a:endParaRPr lang="en-Z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516563"/>
          </a:xfrm>
        </p:spPr>
        <p:txBody>
          <a:bodyPr>
            <a:normAutofit fontScale="92500" lnSpcReduction="20000"/>
          </a:bodyPr>
          <a:lstStyle/>
          <a:p>
            <a:r>
              <a:rPr lang="en-ZA" dirty="0" smtClean="0"/>
              <a:t>The 'established mental model' of deficient public knowledge and risk perceptions often assumes the public’s numerous misconceptions and misperceptions, as well as deductions from inaccurate media information (</a:t>
            </a:r>
            <a:r>
              <a:rPr lang="en-ZA" dirty="0" err="1" smtClean="0"/>
              <a:t>Szmigielski</a:t>
            </a:r>
            <a:r>
              <a:rPr lang="en-ZA" dirty="0" smtClean="0"/>
              <a:t> and </a:t>
            </a:r>
            <a:r>
              <a:rPr lang="en-ZA" dirty="0" err="1" smtClean="0"/>
              <a:t>Sobiczewska</a:t>
            </a:r>
            <a:r>
              <a:rPr lang="en-ZA" dirty="0" smtClean="0"/>
              <a:t>, 2000: 364).</a:t>
            </a:r>
          </a:p>
          <a:p>
            <a:r>
              <a:rPr lang="en-ZA" dirty="0" smtClean="0"/>
              <a:t>Studies for the International Commission on Non-Ionizing Radiation (ICNIR) and the World Health Organization (WHO) (</a:t>
            </a:r>
            <a:r>
              <a:rPr lang="en-ZA" dirty="0" err="1" smtClean="0"/>
              <a:t>Matthes</a:t>
            </a:r>
            <a:r>
              <a:rPr lang="en-ZA" dirty="0" smtClean="0"/>
              <a:t> et al., 1998; </a:t>
            </a:r>
            <a:r>
              <a:rPr lang="en-ZA" dirty="0" err="1" smtClean="0"/>
              <a:t>Repacholi</a:t>
            </a:r>
            <a:r>
              <a:rPr lang="en-ZA" dirty="0" smtClean="0"/>
              <a:t> and </a:t>
            </a:r>
            <a:r>
              <a:rPr lang="en-ZA" dirty="0" err="1" smtClean="0"/>
              <a:t>Muc</a:t>
            </a:r>
            <a:r>
              <a:rPr lang="en-ZA" dirty="0" smtClean="0"/>
              <a:t>, 1999) propose to resolve the clash between science and public perceptions by a more efficiently designed process for communicating scientific knowledge appropriate to the existing 'mental models' of lay people.</a:t>
            </a:r>
            <a:endParaRPr lang="en-Z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The Explicit Irrationality Thesis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458200" cy="5334000"/>
          </a:xfrm>
        </p:spPr>
        <p:txBody>
          <a:bodyPr>
            <a:normAutofit fontScale="92500" lnSpcReduction="20000"/>
          </a:bodyPr>
          <a:lstStyle/>
          <a:p>
            <a:r>
              <a:rPr lang="en-ZA" dirty="0" smtClean="0"/>
              <a:t>Risk-denial perspective, constantly  hostile to environmentalism and related social movements and discourses that seek to challenge the hegemony of dominant conceptions of scientific endeavour, economic modernization and technological development (Burgess, 2002, 2004, 2005a, 2005b).</a:t>
            </a:r>
          </a:p>
          <a:p>
            <a:r>
              <a:rPr lang="en-ZA" dirty="0" smtClean="0"/>
              <a:t>Contemporary society is increasingly losing confidence in scientific authority, the benefits of corporate governance and the progressive potential for human advancement have led to the model of 'march of unreason'(Burgess, 2004; </a:t>
            </a:r>
            <a:r>
              <a:rPr lang="en-ZA" dirty="0" err="1" smtClean="0"/>
              <a:t>Furedi</a:t>
            </a:r>
            <a:r>
              <a:rPr lang="en-ZA" dirty="0" smtClean="0"/>
              <a:t>, 1997)</a:t>
            </a:r>
            <a:endParaRPr lang="en-Z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Media and the Irrational Model</a:t>
            </a:r>
            <a:endParaRPr lang="en-ZA" b="1" dirty="0"/>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ZA" dirty="0" smtClean="0"/>
              <a:t>Media play a decisive role as the catalyst of fear, and state elites engage in a collusive 'politics of fear', something that is illustrated in the way that scientific authority is routinely either under used or over used by state elites depending on the sensitivity of the political issue at stake (Brown, 2005). </a:t>
            </a:r>
          </a:p>
          <a:p>
            <a:r>
              <a:rPr lang="en-ZA" dirty="0" smtClean="0"/>
              <a:t>Media with agenda setting has a tendency to transform through cumulative effects fear into a cultural perspective through which society makes sense of itself (</a:t>
            </a:r>
            <a:r>
              <a:rPr lang="en-ZA" dirty="0" err="1" smtClean="0"/>
              <a:t>Furedi</a:t>
            </a:r>
            <a:r>
              <a:rPr lang="en-ZA" dirty="0" smtClean="0"/>
              <a:t>, 2004: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The precautionary principle</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ZA" dirty="0" smtClean="0"/>
              <a:t>Represents for the campaigners the most substantively rational response to unknown and unseen risks rather than an irrational 'gamble' on 'irreversible' consequences. </a:t>
            </a:r>
          </a:p>
          <a:p>
            <a:r>
              <a:rPr lang="en-ZA" dirty="0" smtClean="0"/>
              <a:t>Activists therefore seek for the precautionary approach to be moved from the level of rhetoric to real implementation by the government and planning authorities.</a:t>
            </a:r>
            <a:endParaRPr lang="en-Z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ttp://i.creativecommons.org/l/by/3.0/88x31.png"/>
          <p:cNvPicPr>
            <a:picLocks/>
          </p:cNvPicPr>
          <p:nvPr/>
        </p:nvPicPr>
        <p:blipFill>
          <a:blip r:embed="rId2">
            <a:extLst>
              <a:ext uri="{28A0092B-C50C-407E-A947-70E740481C1C}">
                <a14:useLocalDpi xmlns:a14="http://schemas.microsoft.com/office/drawing/2010/main" val="0"/>
              </a:ext>
            </a:extLst>
          </a:blip>
          <a:srcRect t="-25431" b="-25431"/>
          <a:stretch>
            <a:fillRect/>
          </a:stretch>
        </p:blipFill>
        <p:spPr bwMode="auto">
          <a:xfrm>
            <a:off x="3275856" y="1196752"/>
            <a:ext cx="2603500" cy="1316038"/>
          </a:xfrm>
          <a:prstGeom prst="rect">
            <a:avLst/>
          </a:prstGeom>
          <a:noFill/>
          <a:ln>
            <a:noFill/>
          </a:ln>
        </p:spPr>
      </p:pic>
      <p:sp>
        <p:nvSpPr>
          <p:cNvPr id="3" name="TextBox 2"/>
          <p:cNvSpPr txBox="1"/>
          <p:nvPr/>
        </p:nvSpPr>
        <p:spPr>
          <a:xfrm>
            <a:off x="755576" y="3068960"/>
            <a:ext cx="7776864" cy="2585323"/>
          </a:xfrm>
          <a:prstGeom prst="rect">
            <a:avLst/>
          </a:prstGeom>
          <a:noFill/>
        </p:spPr>
        <p:txBody>
          <a:bodyPr wrap="square" rtlCol="0">
            <a:spAutoFit/>
          </a:bodyPr>
          <a:lstStyle/>
          <a:p>
            <a:r>
              <a:rPr lang="en-ZA" dirty="0"/>
              <a:t>This presentation is licenced under the Creative </a:t>
            </a:r>
            <a:r>
              <a:rPr lang="en-ZA"/>
              <a:t>Commons </a:t>
            </a:r>
            <a:r>
              <a:rPr lang="en-ZA" smtClean="0"/>
              <a:t>Attribution</a:t>
            </a:r>
            <a:r>
              <a:rPr lang="en-ZA"/>
              <a:t> </a:t>
            </a:r>
            <a:r>
              <a:rPr lang="en-ZA" smtClean="0"/>
              <a:t>2.5 </a:t>
            </a:r>
            <a:r>
              <a:rPr lang="en-ZA" dirty="0"/>
              <a:t>South Africa License. To view a copy of this licence, visit </a:t>
            </a:r>
            <a:r>
              <a:rPr lang="en-ZA" b="1" u="sng" dirty="0">
                <a:solidFill>
                  <a:srgbClr val="FF0000"/>
                </a:solidFill>
                <a:hlinkClick r:id="rId3"/>
              </a:rPr>
              <a:t>http://creativecommons.org/licenses/by-sa/2.5/za/</a:t>
            </a:r>
            <a:r>
              <a:rPr lang="en-ZA" b="1" dirty="0">
                <a:solidFill>
                  <a:srgbClr val="FF0000"/>
                </a:solidFill>
              </a:rPr>
              <a:t> </a:t>
            </a:r>
            <a:endParaRPr lang="en-US" b="1" dirty="0">
              <a:solidFill>
                <a:srgbClr val="FF0000"/>
              </a:solidFill>
            </a:endParaRPr>
          </a:p>
          <a:p>
            <a:endParaRPr lang="en-ZA" dirty="0" smtClean="0"/>
          </a:p>
          <a:p>
            <a:r>
              <a:rPr lang="en-ZA" dirty="0" smtClean="0"/>
              <a:t>Or</a:t>
            </a:r>
            <a:endParaRPr lang="en-US" dirty="0"/>
          </a:p>
          <a:p>
            <a:endParaRPr lang="en-ZA" dirty="0"/>
          </a:p>
          <a:p>
            <a:r>
              <a:rPr lang="en-ZA" dirty="0" smtClean="0"/>
              <a:t>send </a:t>
            </a:r>
            <a:r>
              <a:rPr lang="en-ZA" dirty="0"/>
              <a:t>a letter to Creative Commons, 171 Second Street, Suite 300, San Francisco, California 94105, USA.</a:t>
            </a:r>
            <a:endParaRPr lang="en-US" dirty="0"/>
          </a:p>
          <a:p>
            <a:endParaRPr lang="en-US" dirty="0"/>
          </a:p>
        </p:txBody>
      </p:sp>
    </p:spTree>
    <p:extLst>
      <p:ext uri="{BB962C8B-B14F-4D97-AF65-F5344CB8AC3E}">
        <p14:creationId xmlns:p14="http://schemas.microsoft.com/office/powerpoint/2010/main" val="125640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p:txBody>
          <a:bodyPr>
            <a:normAutofit/>
          </a:bodyPr>
          <a:lstStyle/>
          <a:p>
            <a:pPr marL="320040" indent="-320040" algn="ctr" fontAlgn="auto">
              <a:spcAft>
                <a:spcPts val="0"/>
              </a:spcAft>
              <a:buFont typeface="Wingdings" pitchFamily="2" charset="2"/>
              <a:buNone/>
              <a:defRPr/>
            </a:pPr>
            <a:r>
              <a:rPr lang="en-US" sz="4000" b="1" dirty="0" smtClean="0"/>
              <a:t>"Providing the right amount of accurate information at the right time is a fundamentally strategic issue." – Gerald Baron</a:t>
            </a:r>
            <a:endParaRPr lang="en-US"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1371600"/>
            <a:ext cx="8229600" cy="4114800"/>
          </a:xfrm>
        </p:spPr>
        <p:txBody>
          <a:bodyPr>
            <a:normAutofit/>
          </a:bodyPr>
          <a:lstStyle/>
          <a:p>
            <a:pPr marL="265176" indent="-265176" eaLnBrk="1" fontAlgn="auto" hangingPunct="1">
              <a:spcAft>
                <a:spcPts val="0"/>
              </a:spcAft>
              <a:buFont typeface="Wingdings" pitchFamily="2" charset="2"/>
              <a:buNone/>
              <a:defRPr/>
            </a:pPr>
            <a:r>
              <a:rPr lang="en-US" sz="4000" b="1" dirty="0" smtClean="0">
                <a:solidFill>
                  <a:schemeClr val="tx2"/>
                </a:solidFill>
              </a:rPr>
              <a:t>  Close scrutiny will show that most "crisis situations" are opportunities to either advance, or stay where you are….</a:t>
            </a:r>
          </a:p>
          <a:p>
            <a:pPr marL="265176" indent="-265176" eaLnBrk="1" fontAlgn="auto" hangingPunct="1">
              <a:spcAft>
                <a:spcPts val="0"/>
              </a:spcAft>
              <a:buFont typeface="Wingdings" pitchFamily="2" charset="2"/>
              <a:buNone/>
              <a:defRPr/>
            </a:pPr>
            <a:r>
              <a:rPr lang="en-US" sz="4000" b="1" dirty="0" smtClean="0">
                <a:solidFill>
                  <a:schemeClr val="tx2"/>
                </a:solidFill>
              </a:rPr>
              <a:t>                   -Maxwell Malt</a:t>
            </a:r>
          </a:p>
          <a:p>
            <a:pPr marL="265176" indent="-265176" eaLnBrk="1" fontAlgn="auto" hangingPunct="1">
              <a:spcAft>
                <a:spcPts val="0"/>
              </a:spcAft>
              <a:buFont typeface="Wingdings" pitchFamily="2" charset="2"/>
              <a:buNone/>
              <a:defRPr/>
            </a:pPr>
            <a:endParaRPr lang="en-US" sz="4000" b="1" dirty="0" smtClean="0">
              <a:solidFill>
                <a:schemeClr val="tx2"/>
              </a:solidFill>
            </a:endParaRPr>
          </a:p>
          <a:p>
            <a:pPr marL="265176" indent="-265176" eaLnBrk="1" fontAlgn="auto" hangingPunct="1">
              <a:spcAft>
                <a:spcPts val="0"/>
              </a:spcAft>
              <a:buFont typeface="Wingdings" pitchFamily="2" charset="2"/>
              <a:buNone/>
              <a:defRPr/>
            </a:pPr>
            <a:endParaRPr lang="en-US" b="1" dirty="0" smtClean="0"/>
          </a:p>
          <a:p>
            <a:pPr marL="265176" indent="-265176" eaLnBrk="1" fontAlgn="auto" hangingPunct="1">
              <a:spcAft>
                <a:spcPts val="0"/>
              </a:spcAft>
              <a:buFont typeface="Wingdings 2"/>
              <a:buChar char=""/>
              <a:defRPr/>
            </a:pPr>
            <a:endParaRPr lang="en-US" dirty="0" smtClean="0"/>
          </a:p>
        </p:txBody>
      </p:sp>
      <p:sp>
        <p:nvSpPr>
          <p:cNvPr id="4099" name="Slide Number Placeholder 3"/>
          <p:cNvSpPr>
            <a:spLocks noGrp="1"/>
          </p:cNvSpPr>
          <p:nvPr>
            <p:ph type="sldNum" sz="quarter" idx="12"/>
          </p:nvPr>
        </p:nvSpPr>
        <p:spPr/>
        <p:txBody>
          <a:bodyPr/>
          <a:lstStyle/>
          <a:p>
            <a:pPr>
              <a:defRPr/>
            </a:pPr>
            <a:fld id="{A34491E9-8D60-4949-8586-66C182D48FAD}" type="slidenum">
              <a:rPr lang="en-US"/>
              <a:pPr>
                <a:defRPr/>
              </a:pPr>
              <a:t>4</a:t>
            </a:fld>
            <a:endParaRPr lang="en-US" sz="14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rPr>
              <a:t>Readings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ZA" b="1" dirty="0" smtClean="0"/>
              <a:t>Week 3:</a:t>
            </a:r>
            <a:endParaRPr lang="en-ZA" dirty="0" smtClean="0"/>
          </a:p>
          <a:p>
            <a:r>
              <a:rPr lang="en-ZA" dirty="0" smtClean="0"/>
              <a:t>Hale, J. E. &amp; </a:t>
            </a:r>
            <a:r>
              <a:rPr lang="en-ZA" dirty="0" err="1" smtClean="0"/>
              <a:t>Dulek</a:t>
            </a:r>
            <a:r>
              <a:rPr lang="en-ZA" dirty="0" smtClean="0"/>
              <a:t>, R. E. (2005). "Crisis Response Communication Challenges: Building Theory  From Qualitative Data," Journal of Business Communication, 42(2), (April 2005):112-134.</a:t>
            </a:r>
          </a:p>
          <a:p>
            <a:r>
              <a:rPr lang="en-ZA" dirty="0" smtClean="0"/>
              <a:t>Law, A. &amp; </a:t>
            </a:r>
            <a:r>
              <a:rPr lang="en-ZA" dirty="0" err="1" smtClean="0"/>
              <a:t>McNeish</a:t>
            </a:r>
            <a:r>
              <a:rPr lang="en-ZA" dirty="0" smtClean="0"/>
              <a:t> W. (2007). "Contesting the New Irrational Actor Model: A Case Study of Mobile  Phone Mast Protest, " Journal of Sociology, 41(3): 439–456.</a:t>
            </a:r>
          </a:p>
          <a:p>
            <a:endParaRPr lang="en-Z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95275" y="142875"/>
            <a:ext cx="8553450" cy="1143000"/>
          </a:xfrm>
        </p:spPr>
        <p:txBody>
          <a:bodyPr/>
          <a:lstStyle/>
          <a:p>
            <a:r>
              <a:rPr lang="en-US" b="1" dirty="0"/>
              <a:t>Nine Steps of Crisis Response</a:t>
            </a:r>
          </a:p>
        </p:txBody>
      </p:sp>
      <p:sp>
        <p:nvSpPr>
          <p:cNvPr id="356355" name="AutoShape 3"/>
          <p:cNvSpPr>
            <a:spLocks noChangeArrowheads="1"/>
          </p:cNvSpPr>
          <p:nvPr/>
        </p:nvSpPr>
        <p:spPr bwMode="auto">
          <a:xfrm rot="6104015">
            <a:off x="1805313" y="1682497"/>
            <a:ext cx="4098076" cy="4697413"/>
          </a:xfrm>
          <a:custGeom>
            <a:avLst/>
            <a:gdLst>
              <a:gd name="G0" fmla="+- 746914 0 0"/>
              <a:gd name="G1" fmla="+- 4377672 0 0"/>
              <a:gd name="G2" fmla="+- 746914 0 4377672"/>
              <a:gd name="G3" fmla="+- 10800 0 0"/>
              <a:gd name="G4" fmla="+- 0 0 746914"/>
              <a:gd name="T0" fmla="*/ 360 256 1"/>
              <a:gd name="T1" fmla="*/ 0 256 1"/>
              <a:gd name="G5" fmla="+- G2 T0 T1"/>
              <a:gd name="G6" fmla="?: G2 G2 G5"/>
              <a:gd name="G7" fmla="+- 0 0 G6"/>
              <a:gd name="G8" fmla="+- 7226 0 0"/>
              <a:gd name="G9" fmla="+- 0 0 4377672"/>
              <a:gd name="G10" fmla="+- 7226 0 2700"/>
              <a:gd name="G11" fmla="cos G10 746914"/>
              <a:gd name="G12" fmla="sin G10 746914"/>
              <a:gd name="G13" fmla="cos 13500 746914"/>
              <a:gd name="G14" fmla="sin 13500 746914"/>
              <a:gd name="G15" fmla="+- G11 10800 0"/>
              <a:gd name="G16" fmla="+- G12 10800 0"/>
              <a:gd name="G17" fmla="+- G13 10800 0"/>
              <a:gd name="G18" fmla="+- G14 10800 0"/>
              <a:gd name="G19" fmla="*/ 7226 1 2"/>
              <a:gd name="G20" fmla="+- G19 5400 0"/>
              <a:gd name="G21" fmla="cos G20 746914"/>
              <a:gd name="G22" fmla="sin G20 746914"/>
              <a:gd name="G23" fmla="+- G21 10800 0"/>
              <a:gd name="G24" fmla="+- G12 G23 G22"/>
              <a:gd name="G25" fmla="+- G22 G23 G11"/>
              <a:gd name="G26" fmla="cos 10800 746914"/>
              <a:gd name="G27" fmla="sin 10800 746914"/>
              <a:gd name="G28" fmla="cos 7226 746914"/>
              <a:gd name="G29" fmla="sin 7226 746914"/>
              <a:gd name="G30" fmla="+- G26 10800 0"/>
              <a:gd name="G31" fmla="+- G27 10800 0"/>
              <a:gd name="G32" fmla="+- G28 10800 0"/>
              <a:gd name="G33" fmla="+- G29 10800 0"/>
              <a:gd name="G34" fmla="+- G19 5400 0"/>
              <a:gd name="G35" fmla="cos G34 4377672"/>
              <a:gd name="G36" fmla="sin G34 4377672"/>
              <a:gd name="G37" fmla="+/ 4377672 746914 2"/>
              <a:gd name="T2" fmla="*/ 180 256 1"/>
              <a:gd name="T3" fmla="*/ 0 256 1"/>
              <a:gd name="G38" fmla="+- G37 T2 T3"/>
              <a:gd name="G39" fmla="?: G2 G37 G38"/>
              <a:gd name="G40" fmla="cos 10800 G39"/>
              <a:gd name="G41" fmla="sin 10800 G39"/>
              <a:gd name="G42" fmla="cos 7226 G39"/>
              <a:gd name="G43" fmla="sin 7226 G39"/>
              <a:gd name="G44" fmla="+- G40 10800 0"/>
              <a:gd name="G45" fmla="+- G41 10800 0"/>
              <a:gd name="G46" fmla="+- G42 10800 0"/>
              <a:gd name="G47" fmla="+- G43 10800 0"/>
              <a:gd name="G48" fmla="+- G35 10800 0"/>
              <a:gd name="G49" fmla="+- G36 10800 0"/>
              <a:gd name="T4" fmla="*/ 2418 w 21600"/>
              <a:gd name="T5" fmla="*/ 3989 h 21600"/>
              <a:gd name="T6" fmla="*/ 14350 w 21600"/>
              <a:gd name="T7" fmla="*/ 19084 h 21600"/>
              <a:gd name="T8" fmla="*/ 5192 w 21600"/>
              <a:gd name="T9" fmla="*/ 6242 h 21600"/>
              <a:gd name="T10" fmla="*/ 24033 w 21600"/>
              <a:gd name="T11" fmla="*/ 13467 h 21600"/>
              <a:gd name="T12" fmla="*/ 18748 w 21600"/>
              <a:gd name="T13" fmla="*/ 16980 h 21600"/>
              <a:gd name="T14" fmla="*/ 15236 w 21600"/>
              <a:gd name="T15" fmla="*/ 1169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883" y="12227"/>
                </a:moveTo>
                <a:cubicBezTo>
                  <a:pt x="17978" y="11757"/>
                  <a:pt x="18026" y="11279"/>
                  <a:pt x="18026" y="10800"/>
                </a:cubicBezTo>
                <a:cubicBezTo>
                  <a:pt x="18026" y="6809"/>
                  <a:pt x="14790" y="3574"/>
                  <a:pt x="10800" y="3574"/>
                </a:cubicBezTo>
                <a:cubicBezTo>
                  <a:pt x="6809" y="3574"/>
                  <a:pt x="3574" y="6809"/>
                  <a:pt x="3574" y="10800"/>
                </a:cubicBezTo>
                <a:cubicBezTo>
                  <a:pt x="3574" y="14790"/>
                  <a:pt x="6809" y="18026"/>
                  <a:pt x="10800" y="18026"/>
                </a:cubicBezTo>
                <a:cubicBezTo>
                  <a:pt x="11778" y="18026"/>
                  <a:pt x="12747" y="17827"/>
                  <a:pt x="13646" y="17441"/>
                </a:cubicBezTo>
                <a:lnTo>
                  <a:pt x="15054" y="20726"/>
                </a:lnTo>
                <a:cubicBezTo>
                  <a:pt x="13710" y="21302"/>
                  <a:pt x="12262" y="21599"/>
                  <a:pt x="10800" y="21600"/>
                </a:cubicBezTo>
                <a:cubicBezTo>
                  <a:pt x="4835" y="21600"/>
                  <a:pt x="0" y="16764"/>
                  <a:pt x="0" y="10800"/>
                </a:cubicBezTo>
                <a:cubicBezTo>
                  <a:pt x="0" y="4835"/>
                  <a:pt x="4835" y="0"/>
                  <a:pt x="10800" y="0"/>
                </a:cubicBezTo>
                <a:cubicBezTo>
                  <a:pt x="16764" y="0"/>
                  <a:pt x="21600" y="4835"/>
                  <a:pt x="21600" y="10800"/>
                </a:cubicBezTo>
                <a:cubicBezTo>
                  <a:pt x="21600" y="11516"/>
                  <a:pt x="21528" y="12231"/>
                  <a:pt x="21387" y="12934"/>
                </a:cubicBezTo>
                <a:lnTo>
                  <a:pt x="24033" y="13467"/>
                </a:lnTo>
                <a:lnTo>
                  <a:pt x="18748" y="16980"/>
                </a:lnTo>
                <a:lnTo>
                  <a:pt x="15236" y="11694"/>
                </a:lnTo>
                <a:lnTo>
                  <a:pt x="17883" y="12227"/>
                </a:lnTo>
                <a:close/>
              </a:path>
            </a:pathLst>
          </a:custGeom>
          <a:gradFill rotWithShape="0">
            <a:gsLst>
              <a:gs pos="0">
                <a:schemeClr val="tx1">
                  <a:gamma/>
                  <a:tint val="5098"/>
                  <a:invGamma/>
                </a:schemeClr>
              </a:gs>
              <a:gs pos="100000">
                <a:schemeClr val="tx1"/>
              </a:gs>
            </a:gsLst>
            <a:lin ang="2700000" scaled="1"/>
          </a:gradFill>
          <a:ln w="9525">
            <a:noFill/>
            <a:miter lim="800000"/>
            <a:headEnd/>
            <a:tailEnd/>
          </a:ln>
          <a:effectLst>
            <a:outerShdw dist="154502" dir="21032261" algn="ctr" rotWithShape="0">
              <a:schemeClr val="tx1"/>
            </a:outerShdw>
          </a:effectLst>
        </p:spPr>
        <p:txBody>
          <a:bodyPr wrap="none" anchor="ctr"/>
          <a:lstStyle/>
          <a:p>
            <a:endParaRPr lang="en-ZA"/>
          </a:p>
        </p:txBody>
      </p:sp>
      <p:sp>
        <p:nvSpPr>
          <p:cNvPr id="356356" name="Text Box 4"/>
          <p:cNvSpPr txBox="1">
            <a:spLocks noChangeArrowheads="1"/>
          </p:cNvSpPr>
          <p:nvPr/>
        </p:nvSpPr>
        <p:spPr bwMode="auto">
          <a:xfrm>
            <a:off x="1755775" y="3429000"/>
            <a:ext cx="153888" cy="276999"/>
          </a:xfrm>
          <a:prstGeom prst="rect">
            <a:avLst/>
          </a:prstGeom>
          <a:noFill/>
          <a:ln w="9525">
            <a:noFill/>
            <a:miter lim="800000"/>
            <a:headEnd/>
            <a:tailEnd/>
          </a:ln>
          <a:effectLst/>
        </p:spPr>
        <p:txBody>
          <a:bodyPr wrap="none" lIns="0" tIns="0" rIns="0" bIns="0">
            <a:spAutoFit/>
          </a:bodyPr>
          <a:lstStyle/>
          <a:p>
            <a:r>
              <a:rPr lang="en-US" sz="1800" dirty="0" smtClean="0">
                <a:solidFill>
                  <a:schemeClr val="bg1"/>
                </a:solidFill>
                <a:latin typeface="Arial Black" pitchFamily="34" charset="0"/>
              </a:rPr>
              <a:t>1</a:t>
            </a:r>
            <a:endParaRPr lang="en-US" sz="1800" dirty="0">
              <a:solidFill>
                <a:schemeClr val="bg1"/>
              </a:solidFill>
              <a:latin typeface="Arial Black" pitchFamily="34" charset="0"/>
            </a:endParaRPr>
          </a:p>
        </p:txBody>
      </p:sp>
      <p:sp>
        <p:nvSpPr>
          <p:cNvPr id="356357" name="Text Box 5"/>
          <p:cNvSpPr txBox="1">
            <a:spLocks noChangeArrowheads="1"/>
          </p:cNvSpPr>
          <p:nvPr/>
        </p:nvSpPr>
        <p:spPr bwMode="auto">
          <a:xfrm>
            <a:off x="2079625" y="2668588"/>
            <a:ext cx="171450" cy="274637"/>
          </a:xfrm>
          <a:prstGeom prst="rect">
            <a:avLst/>
          </a:prstGeom>
          <a:noFill/>
          <a:ln w="9525">
            <a:noFill/>
            <a:miter lim="800000"/>
            <a:headEnd/>
            <a:tailEnd/>
          </a:ln>
          <a:effectLst/>
        </p:spPr>
        <p:txBody>
          <a:bodyPr lIns="0" tIns="0" rIns="0" bIns="0">
            <a:spAutoFit/>
          </a:bodyPr>
          <a:lstStyle/>
          <a:p>
            <a:r>
              <a:rPr lang="en-US" sz="1800" dirty="0">
                <a:solidFill>
                  <a:schemeClr val="bg1"/>
                </a:solidFill>
                <a:latin typeface="Arial Black" pitchFamily="34" charset="0"/>
              </a:rPr>
              <a:t>2</a:t>
            </a:r>
          </a:p>
        </p:txBody>
      </p:sp>
      <p:sp>
        <p:nvSpPr>
          <p:cNvPr id="356358" name="Text Box 6"/>
          <p:cNvSpPr txBox="1">
            <a:spLocks noChangeArrowheads="1"/>
          </p:cNvSpPr>
          <p:nvPr/>
        </p:nvSpPr>
        <p:spPr bwMode="auto">
          <a:xfrm>
            <a:off x="2952750" y="2082800"/>
            <a:ext cx="152400" cy="274638"/>
          </a:xfrm>
          <a:prstGeom prst="rect">
            <a:avLst/>
          </a:prstGeom>
          <a:noFill/>
          <a:ln w="9525">
            <a:noFill/>
            <a:miter lim="800000"/>
            <a:headEnd/>
            <a:tailEnd/>
          </a:ln>
          <a:effectLst/>
        </p:spPr>
        <p:txBody>
          <a:bodyPr wrap="none" lIns="0" tIns="0" rIns="0" bIns="0">
            <a:spAutoFit/>
          </a:bodyPr>
          <a:lstStyle/>
          <a:p>
            <a:r>
              <a:rPr lang="en-US" sz="1800" dirty="0">
                <a:solidFill>
                  <a:schemeClr val="bg1"/>
                </a:solidFill>
                <a:latin typeface="Arial Black" pitchFamily="34" charset="0"/>
              </a:rPr>
              <a:t>3</a:t>
            </a:r>
          </a:p>
        </p:txBody>
      </p:sp>
      <p:sp>
        <p:nvSpPr>
          <p:cNvPr id="356359" name="Text Box 7"/>
          <p:cNvSpPr txBox="1">
            <a:spLocks noChangeArrowheads="1"/>
          </p:cNvSpPr>
          <p:nvPr/>
        </p:nvSpPr>
        <p:spPr bwMode="auto">
          <a:xfrm>
            <a:off x="3924300" y="2092325"/>
            <a:ext cx="152400" cy="274638"/>
          </a:xfrm>
          <a:prstGeom prst="rect">
            <a:avLst/>
          </a:prstGeom>
          <a:noFill/>
          <a:ln w="9525">
            <a:noFill/>
            <a:miter lim="800000"/>
            <a:headEnd/>
            <a:tailEnd/>
          </a:ln>
          <a:effectLst/>
        </p:spPr>
        <p:txBody>
          <a:bodyPr wrap="none" lIns="0" tIns="0" rIns="0" bIns="0">
            <a:spAutoFit/>
          </a:bodyPr>
          <a:lstStyle/>
          <a:p>
            <a:r>
              <a:rPr lang="en-US" sz="1800" dirty="0">
                <a:solidFill>
                  <a:schemeClr val="bg1"/>
                </a:solidFill>
                <a:latin typeface="Arial Black" pitchFamily="34" charset="0"/>
              </a:rPr>
              <a:t>4</a:t>
            </a:r>
          </a:p>
        </p:txBody>
      </p:sp>
      <p:sp>
        <p:nvSpPr>
          <p:cNvPr id="356360" name="Text Box 8"/>
          <p:cNvSpPr txBox="1">
            <a:spLocks noChangeArrowheads="1"/>
          </p:cNvSpPr>
          <p:nvPr/>
        </p:nvSpPr>
        <p:spPr bwMode="auto">
          <a:xfrm>
            <a:off x="4832350" y="2406650"/>
            <a:ext cx="152400" cy="274638"/>
          </a:xfrm>
          <a:prstGeom prst="rect">
            <a:avLst/>
          </a:prstGeom>
          <a:noFill/>
          <a:ln w="9525">
            <a:noFill/>
            <a:miter lim="800000"/>
            <a:headEnd/>
            <a:tailEnd/>
          </a:ln>
          <a:effectLst/>
        </p:spPr>
        <p:txBody>
          <a:bodyPr wrap="none" lIns="0" tIns="0" rIns="0" bIns="0">
            <a:spAutoFit/>
          </a:bodyPr>
          <a:lstStyle/>
          <a:p>
            <a:r>
              <a:rPr lang="en-US" sz="1800">
                <a:solidFill>
                  <a:schemeClr val="bg1"/>
                </a:solidFill>
                <a:latin typeface="Arial Black" pitchFamily="34" charset="0"/>
              </a:rPr>
              <a:t>5</a:t>
            </a:r>
          </a:p>
        </p:txBody>
      </p:sp>
      <p:sp>
        <p:nvSpPr>
          <p:cNvPr id="356361" name="Text Box 9"/>
          <p:cNvSpPr txBox="1">
            <a:spLocks noChangeArrowheads="1"/>
          </p:cNvSpPr>
          <p:nvPr/>
        </p:nvSpPr>
        <p:spPr bwMode="auto">
          <a:xfrm>
            <a:off x="5537200" y="2973388"/>
            <a:ext cx="152400" cy="274637"/>
          </a:xfrm>
          <a:prstGeom prst="rect">
            <a:avLst/>
          </a:prstGeom>
          <a:noFill/>
          <a:ln w="9525">
            <a:noFill/>
            <a:miter lim="800000"/>
            <a:headEnd/>
            <a:tailEnd/>
          </a:ln>
          <a:effectLst/>
        </p:spPr>
        <p:txBody>
          <a:bodyPr wrap="none" lIns="0" tIns="0" rIns="0" bIns="0">
            <a:spAutoFit/>
          </a:bodyPr>
          <a:lstStyle/>
          <a:p>
            <a:r>
              <a:rPr lang="en-US" sz="1800">
                <a:solidFill>
                  <a:schemeClr val="bg1"/>
                </a:solidFill>
                <a:latin typeface="Arial Black" pitchFamily="34" charset="0"/>
              </a:rPr>
              <a:t>6</a:t>
            </a:r>
          </a:p>
        </p:txBody>
      </p:sp>
      <p:sp>
        <p:nvSpPr>
          <p:cNvPr id="356362" name="Text Box 10"/>
          <p:cNvSpPr txBox="1">
            <a:spLocks noChangeArrowheads="1"/>
          </p:cNvSpPr>
          <p:nvPr/>
        </p:nvSpPr>
        <p:spPr bwMode="auto">
          <a:xfrm>
            <a:off x="5832475" y="3892550"/>
            <a:ext cx="152400" cy="274638"/>
          </a:xfrm>
          <a:prstGeom prst="rect">
            <a:avLst/>
          </a:prstGeom>
          <a:noFill/>
          <a:ln w="9525">
            <a:noFill/>
            <a:miter lim="800000"/>
            <a:headEnd/>
            <a:tailEnd/>
          </a:ln>
          <a:effectLst/>
        </p:spPr>
        <p:txBody>
          <a:bodyPr wrap="none" lIns="0" tIns="0" rIns="0" bIns="0">
            <a:spAutoFit/>
          </a:bodyPr>
          <a:lstStyle/>
          <a:p>
            <a:r>
              <a:rPr lang="en-US" sz="1800">
                <a:solidFill>
                  <a:schemeClr val="bg1"/>
                </a:solidFill>
                <a:latin typeface="Arial Black" pitchFamily="34" charset="0"/>
              </a:rPr>
              <a:t>7</a:t>
            </a:r>
          </a:p>
        </p:txBody>
      </p:sp>
      <p:sp>
        <p:nvSpPr>
          <p:cNvPr id="356363" name="Text Box 11"/>
          <p:cNvSpPr txBox="1">
            <a:spLocks noChangeArrowheads="1"/>
          </p:cNvSpPr>
          <p:nvPr/>
        </p:nvSpPr>
        <p:spPr bwMode="auto">
          <a:xfrm>
            <a:off x="5470525" y="4702175"/>
            <a:ext cx="152400" cy="274638"/>
          </a:xfrm>
          <a:prstGeom prst="rect">
            <a:avLst/>
          </a:prstGeom>
          <a:noFill/>
          <a:ln w="9525">
            <a:noFill/>
            <a:miter lim="800000"/>
            <a:headEnd/>
            <a:tailEnd/>
          </a:ln>
          <a:effectLst/>
        </p:spPr>
        <p:txBody>
          <a:bodyPr wrap="none" lIns="0" tIns="0" rIns="0" bIns="0">
            <a:spAutoFit/>
          </a:bodyPr>
          <a:lstStyle/>
          <a:p>
            <a:r>
              <a:rPr lang="en-US" sz="1800">
                <a:solidFill>
                  <a:schemeClr val="bg1"/>
                </a:solidFill>
                <a:latin typeface="Arial Black" pitchFamily="34" charset="0"/>
              </a:rPr>
              <a:t>8</a:t>
            </a:r>
          </a:p>
        </p:txBody>
      </p:sp>
      <p:sp>
        <p:nvSpPr>
          <p:cNvPr id="356364" name="Text Box 12"/>
          <p:cNvSpPr txBox="1">
            <a:spLocks noChangeArrowheads="1"/>
          </p:cNvSpPr>
          <p:nvPr/>
        </p:nvSpPr>
        <p:spPr bwMode="auto">
          <a:xfrm>
            <a:off x="4191000" y="5715000"/>
            <a:ext cx="152400" cy="274638"/>
          </a:xfrm>
          <a:prstGeom prst="rect">
            <a:avLst/>
          </a:prstGeom>
          <a:noFill/>
          <a:ln w="9525">
            <a:noFill/>
            <a:miter lim="800000"/>
            <a:headEnd/>
            <a:tailEnd/>
          </a:ln>
          <a:effectLst/>
        </p:spPr>
        <p:txBody>
          <a:bodyPr wrap="none" lIns="0" tIns="0" rIns="0" bIns="0">
            <a:spAutoFit/>
          </a:bodyPr>
          <a:lstStyle/>
          <a:p>
            <a:r>
              <a:rPr lang="en-US" sz="1800" dirty="0">
                <a:solidFill>
                  <a:schemeClr val="bg1"/>
                </a:solidFill>
                <a:latin typeface="Arial Black" pitchFamily="34" charset="0"/>
              </a:rPr>
              <a:t>9</a:t>
            </a:r>
          </a:p>
        </p:txBody>
      </p:sp>
      <p:sp>
        <p:nvSpPr>
          <p:cNvPr id="356365" name="Text Box 13"/>
          <p:cNvSpPr txBox="1">
            <a:spLocks noChangeArrowheads="1"/>
          </p:cNvSpPr>
          <p:nvPr/>
        </p:nvSpPr>
        <p:spPr bwMode="auto">
          <a:xfrm>
            <a:off x="3200400" y="3657600"/>
            <a:ext cx="1727200" cy="860425"/>
          </a:xfrm>
          <a:prstGeom prst="rect">
            <a:avLst/>
          </a:prstGeom>
          <a:noFill/>
          <a:ln w="9525">
            <a:noFill/>
            <a:miter lim="800000"/>
            <a:headEnd/>
            <a:tailEnd/>
          </a:ln>
          <a:effectLst/>
        </p:spPr>
        <p:txBody>
          <a:bodyPr>
            <a:spAutoFit/>
          </a:bodyPr>
          <a:lstStyle/>
          <a:p>
            <a:pPr algn="ctr">
              <a:lnSpc>
                <a:spcPct val="90000"/>
              </a:lnSpc>
            </a:pPr>
            <a:r>
              <a:rPr lang="en-US" sz="2800" dirty="0">
                <a:solidFill>
                  <a:srgbClr val="FF0000"/>
                </a:solidFill>
                <a:latin typeface="Arial Black" pitchFamily="34" charset="0"/>
              </a:rPr>
              <a:t>Crisis Occurs</a:t>
            </a:r>
          </a:p>
        </p:txBody>
      </p:sp>
      <p:grpSp>
        <p:nvGrpSpPr>
          <p:cNvPr id="2" name="Group 14"/>
          <p:cNvGrpSpPr>
            <a:grpSpLocks/>
          </p:cNvGrpSpPr>
          <p:nvPr/>
        </p:nvGrpSpPr>
        <p:grpSpPr bwMode="auto">
          <a:xfrm>
            <a:off x="393700" y="3386138"/>
            <a:ext cx="1273175" cy="488950"/>
            <a:chOff x="248" y="2133"/>
            <a:chExt cx="802" cy="308"/>
          </a:xfrm>
        </p:grpSpPr>
        <p:sp>
          <p:nvSpPr>
            <p:cNvPr id="356367" name="Text Box 15"/>
            <p:cNvSpPr txBox="1">
              <a:spLocks noChangeArrowheads="1"/>
            </p:cNvSpPr>
            <p:nvPr/>
          </p:nvSpPr>
          <p:spPr bwMode="auto">
            <a:xfrm>
              <a:off x="248" y="2133"/>
              <a:ext cx="608" cy="308"/>
            </a:xfrm>
            <a:prstGeom prst="rect">
              <a:avLst/>
            </a:prstGeom>
            <a:noFill/>
            <a:ln w="9525">
              <a:noFill/>
              <a:miter lim="800000"/>
              <a:headEnd/>
              <a:tailEnd/>
            </a:ln>
            <a:effectLst/>
          </p:spPr>
          <p:txBody>
            <a:bodyPr lIns="0" tIns="0" rIns="0" bIns="0">
              <a:spAutoFit/>
            </a:bodyPr>
            <a:lstStyle/>
            <a:p>
              <a:pPr algn="ctr"/>
              <a:r>
                <a:rPr lang="en-US" sz="1600" b="1"/>
                <a:t>Verify situation</a:t>
              </a:r>
            </a:p>
          </p:txBody>
        </p:sp>
        <p:sp>
          <p:nvSpPr>
            <p:cNvPr id="356368" name="AutoShape 16"/>
            <p:cNvSpPr>
              <a:spLocks noChangeArrowheads="1"/>
            </p:cNvSpPr>
            <p:nvPr/>
          </p:nvSpPr>
          <p:spPr bwMode="auto">
            <a:xfrm>
              <a:off x="768" y="2190"/>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3" name="Group 17"/>
          <p:cNvGrpSpPr>
            <a:grpSpLocks/>
          </p:cNvGrpSpPr>
          <p:nvPr/>
        </p:nvGrpSpPr>
        <p:grpSpPr bwMode="auto">
          <a:xfrm>
            <a:off x="488950" y="2465388"/>
            <a:ext cx="1530350" cy="488950"/>
            <a:chOff x="308" y="1553"/>
            <a:chExt cx="964" cy="308"/>
          </a:xfrm>
        </p:grpSpPr>
        <p:sp>
          <p:nvSpPr>
            <p:cNvPr id="356370" name="Text Box 18"/>
            <p:cNvSpPr txBox="1">
              <a:spLocks noChangeArrowheads="1"/>
            </p:cNvSpPr>
            <p:nvPr/>
          </p:nvSpPr>
          <p:spPr bwMode="auto">
            <a:xfrm>
              <a:off x="308" y="1553"/>
              <a:ext cx="723" cy="308"/>
            </a:xfrm>
            <a:prstGeom prst="rect">
              <a:avLst/>
            </a:prstGeom>
            <a:noFill/>
            <a:ln w="9525">
              <a:noFill/>
              <a:miter lim="800000"/>
              <a:headEnd/>
              <a:tailEnd/>
            </a:ln>
            <a:effectLst/>
          </p:spPr>
          <p:txBody>
            <a:bodyPr lIns="0" tIns="0" rIns="0" bIns="0">
              <a:spAutoFit/>
            </a:bodyPr>
            <a:lstStyle/>
            <a:p>
              <a:pPr algn="ctr"/>
              <a:r>
                <a:rPr lang="en-US" sz="1600" b="1"/>
                <a:t>Conduct notification</a:t>
              </a:r>
            </a:p>
          </p:txBody>
        </p:sp>
        <p:sp>
          <p:nvSpPr>
            <p:cNvPr id="356371" name="AutoShape 19"/>
            <p:cNvSpPr>
              <a:spLocks noChangeArrowheads="1"/>
            </p:cNvSpPr>
            <p:nvPr/>
          </p:nvSpPr>
          <p:spPr bwMode="auto">
            <a:xfrm rot="847391">
              <a:off x="990" y="1638"/>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4" name="Group 20"/>
          <p:cNvGrpSpPr>
            <a:grpSpLocks/>
          </p:cNvGrpSpPr>
          <p:nvPr/>
        </p:nvGrpSpPr>
        <p:grpSpPr bwMode="auto">
          <a:xfrm>
            <a:off x="1289050" y="1217613"/>
            <a:ext cx="1663700" cy="977900"/>
            <a:chOff x="740" y="785"/>
            <a:chExt cx="1048" cy="616"/>
          </a:xfrm>
        </p:grpSpPr>
        <p:sp>
          <p:nvSpPr>
            <p:cNvPr id="356373" name="Text Box 21"/>
            <p:cNvSpPr txBox="1">
              <a:spLocks noChangeArrowheads="1"/>
            </p:cNvSpPr>
            <p:nvPr/>
          </p:nvSpPr>
          <p:spPr bwMode="auto">
            <a:xfrm>
              <a:off x="740" y="785"/>
              <a:ext cx="851" cy="616"/>
            </a:xfrm>
            <a:prstGeom prst="rect">
              <a:avLst/>
            </a:prstGeom>
            <a:noFill/>
            <a:ln w="9525">
              <a:noFill/>
              <a:miter lim="800000"/>
              <a:headEnd/>
              <a:tailEnd/>
            </a:ln>
            <a:effectLst/>
          </p:spPr>
          <p:txBody>
            <a:bodyPr lIns="0" tIns="0" rIns="0" bIns="0">
              <a:spAutoFit/>
            </a:bodyPr>
            <a:lstStyle/>
            <a:p>
              <a:pPr algn="ctr"/>
              <a:r>
                <a:rPr lang="en-US" sz="1600" b="1"/>
                <a:t>Conduct assessment (activate crisis plan)</a:t>
              </a:r>
            </a:p>
          </p:txBody>
        </p:sp>
        <p:sp>
          <p:nvSpPr>
            <p:cNvPr id="356374" name="AutoShape 22"/>
            <p:cNvSpPr>
              <a:spLocks noChangeArrowheads="1"/>
            </p:cNvSpPr>
            <p:nvPr/>
          </p:nvSpPr>
          <p:spPr bwMode="auto">
            <a:xfrm rot="2421003">
              <a:off x="1506" y="1248"/>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5" name="Group 23"/>
          <p:cNvGrpSpPr>
            <a:grpSpLocks/>
          </p:cNvGrpSpPr>
          <p:nvPr/>
        </p:nvGrpSpPr>
        <p:grpSpPr bwMode="auto">
          <a:xfrm>
            <a:off x="3400425" y="1141413"/>
            <a:ext cx="1263650" cy="963612"/>
            <a:chOff x="2028" y="707"/>
            <a:chExt cx="796" cy="607"/>
          </a:xfrm>
        </p:grpSpPr>
        <p:sp>
          <p:nvSpPr>
            <p:cNvPr id="356376" name="Text Box 24"/>
            <p:cNvSpPr txBox="1">
              <a:spLocks noChangeArrowheads="1"/>
            </p:cNvSpPr>
            <p:nvPr/>
          </p:nvSpPr>
          <p:spPr bwMode="auto">
            <a:xfrm>
              <a:off x="2028" y="707"/>
              <a:ext cx="796" cy="308"/>
            </a:xfrm>
            <a:prstGeom prst="rect">
              <a:avLst/>
            </a:prstGeom>
            <a:noFill/>
            <a:ln w="9525">
              <a:noFill/>
              <a:miter lim="800000"/>
              <a:headEnd/>
              <a:tailEnd/>
            </a:ln>
            <a:effectLst/>
          </p:spPr>
          <p:txBody>
            <a:bodyPr lIns="0" tIns="0" rIns="0" bIns="0">
              <a:spAutoFit/>
            </a:bodyPr>
            <a:lstStyle/>
            <a:p>
              <a:pPr algn="ctr"/>
              <a:r>
                <a:rPr lang="en-US" sz="1600" b="1"/>
                <a:t>Organize assignments</a:t>
              </a:r>
            </a:p>
          </p:txBody>
        </p:sp>
        <p:sp>
          <p:nvSpPr>
            <p:cNvPr id="356377" name="AutoShape 25"/>
            <p:cNvSpPr>
              <a:spLocks noChangeArrowheads="1"/>
            </p:cNvSpPr>
            <p:nvPr/>
          </p:nvSpPr>
          <p:spPr bwMode="auto">
            <a:xfrm rot="5400000">
              <a:off x="2286" y="1110"/>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6" name="Group 26"/>
          <p:cNvGrpSpPr>
            <a:grpSpLocks/>
          </p:cNvGrpSpPr>
          <p:nvPr/>
        </p:nvGrpSpPr>
        <p:grpSpPr bwMode="auto">
          <a:xfrm>
            <a:off x="4976813" y="1503363"/>
            <a:ext cx="2338387" cy="935037"/>
            <a:chOff x="3135" y="947"/>
            <a:chExt cx="1473" cy="589"/>
          </a:xfrm>
        </p:grpSpPr>
        <p:sp>
          <p:nvSpPr>
            <p:cNvPr id="356379" name="Text Box 27"/>
            <p:cNvSpPr txBox="1">
              <a:spLocks noChangeArrowheads="1"/>
            </p:cNvSpPr>
            <p:nvPr/>
          </p:nvSpPr>
          <p:spPr bwMode="auto">
            <a:xfrm>
              <a:off x="3290" y="947"/>
              <a:ext cx="1318" cy="308"/>
            </a:xfrm>
            <a:prstGeom prst="rect">
              <a:avLst/>
            </a:prstGeom>
            <a:noFill/>
            <a:ln w="9525">
              <a:noFill/>
              <a:miter lim="800000"/>
              <a:headEnd/>
              <a:tailEnd/>
            </a:ln>
            <a:effectLst/>
          </p:spPr>
          <p:txBody>
            <a:bodyPr lIns="0" tIns="0" rIns="0" bIns="0">
              <a:spAutoFit/>
            </a:bodyPr>
            <a:lstStyle/>
            <a:p>
              <a:pPr algn="ctr"/>
              <a:r>
                <a:rPr lang="en-US" sz="1600" b="1"/>
                <a:t>Prepare information and obtain approvals</a:t>
              </a:r>
            </a:p>
          </p:txBody>
        </p:sp>
        <p:sp>
          <p:nvSpPr>
            <p:cNvPr id="356380" name="AutoShape 28"/>
            <p:cNvSpPr>
              <a:spLocks noChangeArrowheads="1"/>
            </p:cNvSpPr>
            <p:nvPr/>
          </p:nvSpPr>
          <p:spPr bwMode="auto">
            <a:xfrm rot="7112186">
              <a:off x="3057" y="1332"/>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7" name="Group 29"/>
          <p:cNvGrpSpPr>
            <a:grpSpLocks/>
          </p:cNvGrpSpPr>
          <p:nvPr/>
        </p:nvGrpSpPr>
        <p:grpSpPr bwMode="auto">
          <a:xfrm>
            <a:off x="5686425" y="2427288"/>
            <a:ext cx="3267075" cy="733425"/>
            <a:chOff x="3582" y="1529"/>
            <a:chExt cx="2058" cy="462"/>
          </a:xfrm>
        </p:grpSpPr>
        <p:sp>
          <p:nvSpPr>
            <p:cNvPr id="356382" name="Text Box 30"/>
            <p:cNvSpPr txBox="1">
              <a:spLocks noChangeArrowheads="1"/>
            </p:cNvSpPr>
            <p:nvPr/>
          </p:nvSpPr>
          <p:spPr bwMode="auto">
            <a:xfrm>
              <a:off x="3936" y="1529"/>
              <a:ext cx="1704" cy="462"/>
            </a:xfrm>
            <a:prstGeom prst="rect">
              <a:avLst/>
            </a:prstGeom>
            <a:noFill/>
            <a:ln w="9525">
              <a:noFill/>
              <a:miter lim="800000"/>
              <a:headEnd/>
              <a:tailEnd/>
            </a:ln>
            <a:effectLst/>
          </p:spPr>
          <p:txBody>
            <a:bodyPr lIns="0" tIns="0" rIns="0" bIns="0">
              <a:spAutoFit/>
            </a:bodyPr>
            <a:lstStyle/>
            <a:p>
              <a:r>
                <a:rPr lang="en-US" sz="1600" b="1"/>
                <a:t>Release information to media, public, partners through arranged channels</a:t>
              </a:r>
            </a:p>
          </p:txBody>
        </p:sp>
        <p:sp>
          <p:nvSpPr>
            <p:cNvPr id="356383" name="AutoShape 31"/>
            <p:cNvSpPr>
              <a:spLocks noChangeArrowheads="1"/>
            </p:cNvSpPr>
            <p:nvPr/>
          </p:nvSpPr>
          <p:spPr bwMode="auto">
            <a:xfrm rot="8773071">
              <a:off x="3582" y="1788"/>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8" name="Group 32"/>
          <p:cNvGrpSpPr>
            <a:grpSpLocks/>
          </p:cNvGrpSpPr>
          <p:nvPr/>
        </p:nvGrpSpPr>
        <p:grpSpPr bwMode="auto">
          <a:xfrm>
            <a:off x="6029325" y="3819525"/>
            <a:ext cx="2959100" cy="488950"/>
            <a:chOff x="3798" y="2406"/>
            <a:chExt cx="1864" cy="308"/>
          </a:xfrm>
        </p:grpSpPr>
        <p:sp>
          <p:nvSpPr>
            <p:cNvPr id="356385" name="Text Box 33"/>
            <p:cNvSpPr txBox="1">
              <a:spLocks noChangeArrowheads="1"/>
            </p:cNvSpPr>
            <p:nvPr/>
          </p:nvSpPr>
          <p:spPr bwMode="auto">
            <a:xfrm>
              <a:off x="4116" y="2406"/>
              <a:ext cx="1546" cy="308"/>
            </a:xfrm>
            <a:prstGeom prst="rect">
              <a:avLst/>
            </a:prstGeom>
            <a:noFill/>
            <a:ln w="9525">
              <a:noFill/>
              <a:miter lim="800000"/>
              <a:headEnd/>
              <a:tailEnd/>
            </a:ln>
            <a:effectLst/>
          </p:spPr>
          <p:txBody>
            <a:bodyPr lIns="0" tIns="0" rIns="0" bIns="0">
              <a:spAutoFit/>
            </a:bodyPr>
            <a:lstStyle/>
            <a:p>
              <a:r>
                <a:rPr lang="en-US" sz="1600" b="1"/>
                <a:t>Obtain feedback and conduct crisis evaluation</a:t>
              </a:r>
            </a:p>
          </p:txBody>
        </p:sp>
        <p:sp>
          <p:nvSpPr>
            <p:cNvPr id="356386" name="AutoShape 34"/>
            <p:cNvSpPr>
              <a:spLocks noChangeArrowheads="1"/>
            </p:cNvSpPr>
            <p:nvPr/>
          </p:nvSpPr>
          <p:spPr bwMode="auto">
            <a:xfrm rot="10800000">
              <a:off x="3798" y="2472"/>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9" name="Group 35"/>
          <p:cNvGrpSpPr>
            <a:grpSpLocks/>
          </p:cNvGrpSpPr>
          <p:nvPr/>
        </p:nvGrpSpPr>
        <p:grpSpPr bwMode="auto">
          <a:xfrm>
            <a:off x="5638800" y="4876800"/>
            <a:ext cx="3073400" cy="347663"/>
            <a:chOff x="3552" y="3072"/>
            <a:chExt cx="1936" cy="219"/>
          </a:xfrm>
        </p:grpSpPr>
        <p:sp>
          <p:nvSpPr>
            <p:cNvPr id="356388" name="Text Box 36"/>
            <p:cNvSpPr txBox="1">
              <a:spLocks noChangeArrowheads="1"/>
            </p:cNvSpPr>
            <p:nvPr/>
          </p:nvSpPr>
          <p:spPr bwMode="auto">
            <a:xfrm>
              <a:off x="3852" y="3137"/>
              <a:ext cx="1636" cy="154"/>
            </a:xfrm>
            <a:prstGeom prst="rect">
              <a:avLst/>
            </a:prstGeom>
            <a:noFill/>
            <a:ln w="9525">
              <a:noFill/>
              <a:miter lim="800000"/>
              <a:headEnd/>
              <a:tailEnd/>
            </a:ln>
            <a:effectLst/>
          </p:spPr>
          <p:txBody>
            <a:bodyPr lIns="0" tIns="0" rIns="0" bIns="0">
              <a:spAutoFit/>
            </a:bodyPr>
            <a:lstStyle/>
            <a:p>
              <a:r>
                <a:rPr lang="en-US" sz="1600" b="1"/>
                <a:t>Conduct public education</a:t>
              </a:r>
            </a:p>
          </p:txBody>
        </p:sp>
        <p:sp>
          <p:nvSpPr>
            <p:cNvPr id="356389" name="AutoShape 37"/>
            <p:cNvSpPr>
              <a:spLocks noChangeArrowheads="1"/>
            </p:cNvSpPr>
            <p:nvPr/>
          </p:nvSpPr>
          <p:spPr bwMode="auto">
            <a:xfrm rot="12602731">
              <a:off x="3552" y="3072"/>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grpSp>
        <p:nvGrpSpPr>
          <p:cNvPr id="10" name="Group 38"/>
          <p:cNvGrpSpPr>
            <a:grpSpLocks/>
          </p:cNvGrpSpPr>
          <p:nvPr/>
        </p:nvGrpSpPr>
        <p:grpSpPr bwMode="auto">
          <a:xfrm>
            <a:off x="4343400" y="5943600"/>
            <a:ext cx="2587625" cy="309563"/>
            <a:chOff x="2958" y="3402"/>
            <a:chExt cx="1630" cy="195"/>
          </a:xfrm>
        </p:grpSpPr>
        <p:sp>
          <p:nvSpPr>
            <p:cNvPr id="356391" name="Text Box 39"/>
            <p:cNvSpPr txBox="1">
              <a:spLocks noChangeArrowheads="1"/>
            </p:cNvSpPr>
            <p:nvPr/>
          </p:nvSpPr>
          <p:spPr bwMode="auto">
            <a:xfrm>
              <a:off x="3270" y="3443"/>
              <a:ext cx="1318" cy="154"/>
            </a:xfrm>
            <a:prstGeom prst="rect">
              <a:avLst/>
            </a:prstGeom>
            <a:noFill/>
            <a:ln w="9525">
              <a:noFill/>
              <a:miter lim="800000"/>
              <a:headEnd/>
              <a:tailEnd/>
            </a:ln>
            <a:effectLst/>
          </p:spPr>
          <p:txBody>
            <a:bodyPr lIns="0" tIns="0" rIns="0" bIns="0">
              <a:spAutoFit/>
            </a:bodyPr>
            <a:lstStyle/>
            <a:p>
              <a:r>
                <a:rPr lang="en-US" sz="1600" b="1" dirty="0"/>
                <a:t>Monitor events</a:t>
              </a:r>
            </a:p>
          </p:txBody>
        </p:sp>
        <p:sp>
          <p:nvSpPr>
            <p:cNvPr id="356392" name="AutoShape 40"/>
            <p:cNvSpPr>
              <a:spLocks noChangeArrowheads="1"/>
            </p:cNvSpPr>
            <p:nvPr/>
          </p:nvSpPr>
          <p:spPr bwMode="auto">
            <a:xfrm rot="12602731">
              <a:off x="2958" y="3402"/>
              <a:ext cx="282" cy="126"/>
            </a:xfrm>
            <a:prstGeom prst="rightArrow">
              <a:avLst>
                <a:gd name="adj1" fmla="val 50000"/>
                <a:gd name="adj2" fmla="val 55952"/>
              </a:avLst>
            </a:prstGeom>
            <a:solidFill>
              <a:schemeClr val="bg1"/>
            </a:solidFill>
            <a:ln w="19050">
              <a:solidFill>
                <a:schemeClr val="tx1"/>
              </a:solidFill>
              <a:miter lim="800000"/>
              <a:headEnd/>
              <a:tailEnd/>
            </a:ln>
            <a:effectLst/>
          </p:spPr>
          <p:txBody>
            <a:bodyPr wrap="none" anchor="ctr"/>
            <a:lstStyle/>
            <a:p>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6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EAEA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EAEAEA"/>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EAEAEA"/>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EAEAEA"/>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EAEAEA"/>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EAEAEA"/>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EAEAEA"/>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EAEAEA"/>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EAEAE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pPr marL="320040" indent="-320040" fontAlgn="auto">
              <a:spcAft>
                <a:spcPts val="0"/>
              </a:spcAft>
              <a:defRPr/>
            </a:pPr>
            <a:r>
              <a:rPr lang="en-US" b="1" dirty="0" smtClean="0"/>
              <a:t>The "Golden Hour"</a:t>
            </a:r>
          </a:p>
        </p:txBody>
      </p:sp>
      <p:sp>
        <p:nvSpPr>
          <p:cNvPr id="5" name="Slide Number Placeholder 4"/>
          <p:cNvSpPr>
            <a:spLocks noGrp="1"/>
          </p:cNvSpPr>
          <p:nvPr>
            <p:ph type="sldNum" sz="quarter" idx="12"/>
          </p:nvPr>
        </p:nvSpPr>
        <p:spPr/>
        <p:txBody>
          <a:bodyPr>
            <a:normAutofit/>
          </a:bodyPr>
          <a:lstStyle/>
          <a:p>
            <a:pPr>
              <a:defRPr/>
            </a:pPr>
            <a:fld id="{1E27C786-F155-41A6-9E45-0D67DFE1ED35}" type="slidenum">
              <a:rPr lang="en-US"/>
              <a:pPr>
                <a:defRPr/>
              </a:pPr>
              <a:t>7</a:t>
            </a:fld>
            <a:endParaRPr lang="en-US"/>
          </a:p>
        </p:txBody>
      </p:sp>
      <p:sp>
        <p:nvSpPr>
          <p:cNvPr id="6" name="Content Placeholder 5"/>
          <p:cNvSpPr>
            <a:spLocks noGrp="1"/>
          </p:cNvSpPr>
          <p:nvPr>
            <p:ph sz="quarter" idx="1"/>
          </p:nvPr>
        </p:nvSpPr>
        <p:spPr>
          <a:xfrm>
            <a:off x="612775" y="1295400"/>
            <a:ext cx="8153400" cy="4800600"/>
          </a:xfrm>
        </p:spPr>
        <p:txBody>
          <a:bodyPr>
            <a:normAutofit fontScale="77500" lnSpcReduction="20000"/>
          </a:bodyPr>
          <a:lstStyle/>
          <a:p>
            <a:pPr marL="320040" indent="-320040" fontAlgn="auto">
              <a:spcAft>
                <a:spcPts val="0"/>
              </a:spcAft>
              <a:defRPr/>
            </a:pPr>
            <a:r>
              <a:rPr lang="en-US" dirty="0" smtClean="0"/>
              <a:t>If you have a crisis communications plan, activate it</a:t>
            </a:r>
          </a:p>
          <a:p>
            <a:pPr marL="320040" indent="-320040" fontAlgn="auto">
              <a:spcAft>
                <a:spcPts val="0"/>
              </a:spcAft>
              <a:defRPr/>
            </a:pPr>
            <a:r>
              <a:rPr lang="en-US" dirty="0" smtClean="0"/>
              <a:t>Holding statement</a:t>
            </a:r>
          </a:p>
          <a:p>
            <a:pPr marL="640080" lvl="1" indent="-274320" fontAlgn="auto">
              <a:spcAft>
                <a:spcPts val="0"/>
              </a:spcAft>
              <a:defRPr/>
            </a:pPr>
            <a:r>
              <a:rPr lang="en-US" dirty="0" smtClean="0"/>
              <a:t>Statements should be 75 – 100 words.</a:t>
            </a:r>
          </a:p>
          <a:p>
            <a:pPr marL="640080" lvl="1" indent="-274320" fontAlgn="auto">
              <a:spcAft>
                <a:spcPts val="0"/>
              </a:spcAft>
              <a:defRPr/>
            </a:pPr>
            <a:r>
              <a:rPr lang="en-US" dirty="0" smtClean="0"/>
              <a:t>'This is what we know now – but we’re continuing to investigate and will keep you informed'</a:t>
            </a:r>
          </a:p>
          <a:p>
            <a:pPr marL="320040" indent="-320040" fontAlgn="auto">
              <a:spcAft>
                <a:spcPts val="0"/>
              </a:spcAft>
              <a:defRPr/>
            </a:pPr>
            <a:r>
              <a:rPr lang="en-US" dirty="0" smtClean="0"/>
              <a:t>'No comment ' isn’t an option</a:t>
            </a:r>
          </a:p>
          <a:p>
            <a:pPr marL="320040" indent="-320040" fontAlgn="auto">
              <a:spcAft>
                <a:spcPts val="0"/>
              </a:spcAft>
              <a:defRPr/>
            </a:pPr>
            <a:r>
              <a:rPr lang="en-US" dirty="0" smtClean="0"/>
              <a:t>Your job is to:</a:t>
            </a:r>
          </a:p>
          <a:p>
            <a:pPr marL="640080" lvl="1" indent="-274320" fontAlgn="auto">
              <a:spcAft>
                <a:spcPts val="0"/>
              </a:spcAft>
              <a:defRPr/>
            </a:pPr>
            <a:r>
              <a:rPr lang="en-US" dirty="0" smtClean="0"/>
              <a:t>Get correct information out simultaneously;</a:t>
            </a:r>
          </a:p>
          <a:p>
            <a:pPr marL="640080" lvl="1" indent="-274320" fontAlgn="auto">
              <a:spcAft>
                <a:spcPts val="0"/>
              </a:spcAft>
              <a:defRPr/>
            </a:pPr>
            <a:r>
              <a:rPr lang="en-US" dirty="0" smtClean="0"/>
              <a:t>Let them know what you know and can say;</a:t>
            </a:r>
          </a:p>
          <a:p>
            <a:pPr marL="640080" lvl="1" indent="-274320" fontAlgn="auto">
              <a:spcAft>
                <a:spcPts val="0"/>
              </a:spcAft>
              <a:defRPr/>
            </a:pPr>
            <a:r>
              <a:rPr lang="en-US" dirty="0" smtClean="0"/>
              <a:t>Get critical public safety messages out;</a:t>
            </a:r>
          </a:p>
          <a:p>
            <a:pPr marL="640080" lvl="1" indent="-274320" fontAlgn="auto">
              <a:spcAft>
                <a:spcPts val="0"/>
              </a:spcAft>
              <a:defRPr/>
            </a:pPr>
            <a:r>
              <a:rPr lang="en-US" dirty="0" smtClean="0"/>
              <a:t>Correct rumors;</a:t>
            </a:r>
          </a:p>
          <a:p>
            <a:pPr marL="640080" lvl="1" indent="-274320" fontAlgn="auto">
              <a:spcAft>
                <a:spcPts val="0"/>
              </a:spcAft>
              <a:defRPr/>
            </a:pPr>
            <a:r>
              <a:rPr lang="en-US" dirty="0" smtClean="0"/>
              <a:t>Educate and calm the public; and</a:t>
            </a:r>
          </a:p>
          <a:p>
            <a:pPr marL="640080" lvl="1" indent="-274320" fontAlgn="auto">
              <a:spcAft>
                <a:spcPts val="0"/>
              </a:spcAft>
              <a:defRPr/>
            </a:pPr>
            <a:r>
              <a:rPr lang="en-US" dirty="0" smtClean="0"/>
              <a:t>Gain support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effectLst>
                <a:cs typeface="Times New Roman" charset="0"/>
              </a:rPr>
              <a:t>Surviving the First 48 Hours</a:t>
            </a:r>
            <a:r>
              <a:rPr lang="en-US" b="1" dirty="0">
                <a:effectLst>
                  <a:outerShdw blurRad="38100" dist="38100" dir="2700000" algn="tl">
                    <a:srgbClr val="000000">
                      <a:alpha val="43137"/>
                    </a:srgbClr>
                  </a:outerShdw>
                </a:effectLst>
              </a:rPr>
              <a:t> </a:t>
            </a:r>
          </a:p>
        </p:txBody>
      </p:sp>
      <p:sp>
        <p:nvSpPr>
          <p:cNvPr id="358403" name="Rectangle 3"/>
          <p:cNvSpPr>
            <a:spLocks noGrp="1" noChangeArrowheads="1"/>
          </p:cNvSpPr>
          <p:nvPr>
            <p:ph type="body" idx="1"/>
          </p:nvPr>
        </p:nvSpPr>
        <p:spPr/>
        <p:txBody>
          <a:bodyPr>
            <a:normAutofit/>
          </a:bodyPr>
          <a:lstStyle/>
          <a:p>
            <a:r>
              <a:rPr lang="en-US" dirty="0">
                <a:cs typeface="Times New Roman" charset="0"/>
              </a:rPr>
              <a:t>Requires quick assessment</a:t>
            </a:r>
          </a:p>
          <a:p>
            <a:r>
              <a:rPr lang="en-US" dirty="0">
                <a:cs typeface="Times New Roman" charset="0"/>
              </a:rPr>
              <a:t>Collection of facts</a:t>
            </a:r>
          </a:p>
          <a:p>
            <a:r>
              <a:rPr lang="en-US" dirty="0">
                <a:cs typeface="Times New Roman" charset="0"/>
              </a:rPr>
              <a:t>Actions to secure resources</a:t>
            </a:r>
          </a:p>
          <a:p>
            <a:r>
              <a:rPr lang="en-US" dirty="0">
                <a:cs typeface="Times New Roman" charset="0"/>
              </a:rPr>
              <a:t>Media and public response</a:t>
            </a:r>
          </a:p>
          <a:p>
            <a:r>
              <a:rPr lang="en-US" dirty="0">
                <a:cs typeface="Times New Roman" charset="0"/>
              </a:rPr>
              <a:t>Rehearsal</a:t>
            </a:r>
          </a:p>
          <a:p>
            <a:r>
              <a:rPr lang="en-US" dirty="0">
                <a:cs typeface="Times New Roman" charset="0"/>
              </a:rPr>
              <a:t>Alert key partners, as appropriate</a:t>
            </a:r>
          </a:p>
          <a:p>
            <a:pPr>
              <a:buFontTx/>
              <a:buNone/>
            </a:pPr>
            <a:r>
              <a:rPr lang="en-US" dirty="0">
                <a:cs typeface="Times New Roman" charset="0"/>
              </a:rPr>
              <a:t> </a:t>
            </a:r>
          </a:p>
        </p:txBody>
      </p:sp>
      <p:sp>
        <p:nvSpPr>
          <p:cNvPr id="358404" name="Text Box 4"/>
          <p:cNvSpPr txBox="1">
            <a:spLocks noChangeArrowheads="1"/>
          </p:cNvSpPr>
          <p:nvPr/>
        </p:nvSpPr>
        <p:spPr bwMode="auto">
          <a:xfrm>
            <a:off x="6543675" y="1566863"/>
            <a:ext cx="1431802" cy="1569660"/>
          </a:xfrm>
          <a:prstGeom prst="rect">
            <a:avLst/>
          </a:prstGeom>
          <a:noFill/>
          <a:ln w="9525">
            <a:noFill/>
            <a:miter lim="800000"/>
            <a:headEnd/>
            <a:tailEnd/>
          </a:ln>
          <a:effectLst/>
        </p:spPr>
        <p:txBody>
          <a:bodyPr wrap="none">
            <a:spAutoFit/>
          </a:bodyPr>
          <a:lstStyle/>
          <a:p>
            <a:pPr eaLnBrk="0" hangingPunct="0"/>
            <a:r>
              <a:rPr lang="en-US" sz="9600" b="1" dirty="0">
                <a:solidFill>
                  <a:srgbClr val="FF0000"/>
                </a:solidFill>
                <a:effectLst>
                  <a:outerShdw blurRad="38100" dist="38100" dir="2700000" algn="tl">
                    <a:srgbClr val="000000">
                      <a:alpha val="43137"/>
                    </a:srgbClr>
                  </a:outerShdw>
                </a:effectLst>
              </a:rPr>
              <a:t>48</a:t>
            </a:r>
            <a:endParaRPr lang="en-US" b="1" dirty="0">
              <a:solidFill>
                <a:srgbClr val="FF0000"/>
              </a:solidFill>
              <a:effectLst>
                <a:outerShdw blurRad="38100" dist="38100" dir="2700000" algn="tl">
                  <a:srgbClr val="000000">
                    <a:alpha val="43137"/>
                  </a:srgbClr>
                </a:outerShdw>
              </a:effectLst>
            </a:endParaRPr>
          </a:p>
        </p:txBody>
      </p:sp>
      <p:sp>
        <p:nvSpPr>
          <p:cNvPr id="358405" name="AutoShape 5"/>
          <p:cNvSpPr>
            <a:spLocks noChangeAspect="1" noChangeArrowheads="1"/>
          </p:cNvSpPr>
          <p:nvPr/>
        </p:nvSpPr>
        <p:spPr bwMode="auto">
          <a:xfrm>
            <a:off x="8407400" y="5422900"/>
            <a:ext cx="365125" cy="346075"/>
          </a:xfrm>
          <a:prstGeom prst="star5">
            <a:avLst/>
          </a:prstGeom>
          <a:solidFill>
            <a:srgbClr val="000000"/>
          </a:solidFill>
          <a:ln w="9525">
            <a:solidFill>
              <a:schemeClr val="tx1"/>
            </a:solidFill>
            <a:miter lim="800000"/>
            <a:headEnd/>
            <a:tailEnd/>
          </a:ln>
          <a:effectLst/>
        </p:spPr>
        <p:txBody>
          <a:bodyPr wrap="none" anchor="ct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6273920" presetClass="entr" presetSubtype="116377216" fill="hold" grpId="0" nodeType="clickEffect">
                                  <p:stCondLst>
                                    <p:cond delay="0"/>
                                  </p:stCondLst>
                                  <p:childTnLst>
                                    <p:set>
                                      <p:cBhvr>
                                        <p:cTn id="6" dur="1" fill="hold">
                                          <p:stCondLst>
                                            <p:cond delay="499"/>
                                          </p:stCondLst>
                                        </p:cTn>
                                        <p:tgtEl>
                                          <p:spTgt spid="358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r>
              <a:rPr lang="en-US" b="1" dirty="0" smtClean="0"/>
              <a:t>Key Messages</a:t>
            </a:r>
          </a:p>
        </p:txBody>
      </p:sp>
      <p:sp>
        <p:nvSpPr>
          <p:cNvPr id="5" name="Slide Number Placeholder 4"/>
          <p:cNvSpPr>
            <a:spLocks noGrp="1"/>
          </p:cNvSpPr>
          <p:nvPr>
            <p:ph type="sldNum" sz="quarter" idx="12"/>
          </p:nvPr>
        </p:nvSpPr>
        <p:spPr/>
        <p:txBody>
          <a:bodyPr>
            <a:normAutofit/>
          </a:bodyPr>
          <a:lstStyle/>
          <a:p>
            <a:pPr>
              <a:defRPr/>
            </a:pPr>
            <a:fld id="{C1DE0822-D6FA-4117-AC04-3D7B8A38F92C}" type="slidenum">
              <a:rPr lang="en-US"/>
              <a:pPr>
                <a:defRPr/>
              </a:pPr>
              <a:t>9</a:t>
            </a:fld>
            <a:endParaRPr lang="en-US"/>
          </a:p>
        </p:txBody>
      </p:sp>
      <p:sp>
        <p:nvSpPr>
          <p:cNvPr id="6" name="Content Placeholder 5"/>
          <p:cNvSpPr>
            <a:spLocks noGrp="1"/>
          </p:cNvSpPr>
          <p:nvPr>
            <p:ph sz="quarter" idx="1"/>
          </p:nvPr>
        </p:nvSpPr>
        <p:spPr>
          <a:xfrm>
            <a:off x="612775" y="1600200"/>
            <a:ext cx="8153400" cy="4495800"/>
          </a:xfrm>
        </p:spPr>
        <p:txBody>
          <a:bodyPr>
            <a:normAutofit fontScale="85000" lnSpcReduction="10000"/>
          </a:bodyPr>
          <a:lstStyle/>
          <a:p>
            <a:pPr marL="320040" indent="-320040" fontAlgn="auto">
              <a:spcAft>
                <a:spcPts val="0"/>
              </a:spcAft>
              <a:defRPr/>
            </a:pPr>
            <a:r>
              <a:rPr lang="en-US" dirty="0" smtClean="0"/>
              <a:t>Prepare to address these questions:</a:t>
            </a:r>
          </a:p>
          <a:p>
            <a:pPr marL="640080" lvl="1" indent="-274320" fontAlgn="auto">
              <a:spcAft>
                <a:spcPts val="0"/>
              </a:spcAft>
              <a:defRPr/>
            </a:pPr>
            <a:r>
              <a:rPr lang="en-US" dirty="0" smtClean="0"/>
              <a:t>Who: is responsible, is affected, will benefit</a:t>
            </a:r>
          </a:p>
          <a:p>
            <a:pPr marL="640080" lvl="1" indent="-274320" fontAlgn="auto">
              <a:spcAft>
                <a:spcPts val="0"/>
              </a:spcAft>
              <a:defRPr/>
            </a:pPr>
            <a:r>
              <a:rPr lang="en-US" dirty="0" smtClean="0"/>
              <a:t>What: happened, is the impact, is the cost, is the solution</a:t>
            </a:r>
          </a:p>
          <a:p>
            <a:pPr marL="640080" lvl="1" indent="-274320" fontAlgn="auto">
              <a:spcAft>
                <a:spcPts val="0"/>
              </a:spcAft>
              <a:defRPr/>
            </a:pPr>
            <a:r>
              <a:rPr lang="en-US" dirty="0" smtClean="0"/>
              <a:t>When: did it happened, will it be resolved, will you have more information</a:t>
            </a:r>
          </a:p>
          <a:p>
            <a:pPr marL="640080" lvl="1" indent="-274320" fontAlgn="auto">
              <a:spcAft>
                <a:spcPts val="0"/>
              </a:spcAft>
              <a:defRPr/>
            </a:pPr>
            <a:r>
              <a:rPr lang="en-US" dirty="0" smtClean="0"/>
              <a:t>Where: did it happen, are people going to be relocated</a:t>
            </a:r>
          </a:p>
          <a:p>
            <a:pPr marL="640080" lvl="1" indent="-274320" fontAlgn="auto">
              <a:spcAft>
                <a:spcPts val="0"/>
              </a:spcAft>
              <a:defRPr/>
            </a:pPr>
            <a:r>
              <a:rPr lang="en-US" dirty="0" smtClean="0"/>
              <a:t>Why: didn’t you know about this, didn’t you do something sooner, is this taking so long</a:t>
            </a:r>
          </a:p>
          <a:p>
            <a:pPr marL="320040" indent="-320040" fontAlgn="auto">
              <a:spcAft>
                <a:spcPts val="0"/>
              </a:spcAft>
              <a:defRPr/>
            </a:pPr>
            <a:r>
              <a:rPr lang="en-US" dirty="0" smtClean="0"/>
              <a:t>"Why " questions tempt you to speculate - don’t do it!</a:t>
            </a:r>
          </a:p>
          <a:p>
            <a:pPr marL="640080" lvl="1" indent="-274320" fontAlgn="auto">
              <a:spcAft>
                <a:spcPts val="0"/>
              </a:spcAft>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2331</Words>
  <Application>Microsoft Office PowerPoint</Application>
  <PresentationFormat>On-screen Show (4:3)</PresentationFormat>
  <Paragraphs>180</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Crisis Communication in Africa Crisis Response &amp; Strategies</vt:lpstr>
      <vt:lpstr>PowerPoint Presentation</vt:lpstr>
      <vt:lpstr>PowerPoint Presentation</vt:lpstr>
      <vt:lpstr>PowerPoint Presentation</vt:lpstr>
      <vt:lpstr>Readings</vt:lpstr>
      <vt:lpstr>Nine Steps of Crisis Response</vt:lpstr>
      <vt:lpstr>The "Golden Hour"</vt:lpstr>
      <vt:lpstr>Surviving the First 48 Hours </vt:lpstr>
      <vt:lpstr>Key Messages</vt:lpstr>
      <vt:lpstr>Delivering Bad News</vt:lpstr>
      <vt:lpstr>Instances of Crisis</vt:lpstr>
      <vt:lpstr>PowerPoint Presentation</vt:lpstr>
      <vt:lpstr>PowerPoint Presentation</vt:lpstr>
      <vt:lpstr>PowerPoint Presentation</vt:lpstr>
      <vt:lpstr>Thesis statement</vt:lpstr>
      <vt:lpstr>Communicating Crisis</vt:lpstr>
      <vt:lpstr>Crisis Communication: Past to Present</vt:lpstr>
      <vt:lpstr>PowerPoint Presentation</vt:lpstr>
      <vt:lpstr>Risk-managing process</vt:lpstr>
      <vt:lpstr>Psychometric Paradigm  (Fischhoff, Slovic, Lichtenstein, Read, &amp; Combs, 1978).</vt:lpstr>
      <vt:lpstr>Organizational crises</vt:lpstr>
      <vt:lpstr>The Spiral Crisis Response Communication Model</vt:lpstr>
      <vt:lpstr>The perception and the Reality</vt:lpstr>
      <vt:lpstr>The New Irrational Actor Model</vt:lpstr>
      <vt:lpstr>PowerPoint Presentation</vt:lpstr>
      <vt:lpstr>The Explicit Irrationality Thesis</vt:lpstr>
      <vt:lpstr>Media and the Irrational Model</vt:lpstr>
      <vt:lpstr>The precautionary principle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Communication in Africa</dc:title>
  <dc:creator>user</dc:creator>
  <cp:lastModifiedBy>Windows User</cp:lastModifiedBy>
  <cp:revision>67</cp:revision>
  <dcterms:created xsi:type="dcterms:W3CDTF">2006-08-16T00:00:00Z</dcterms:created>
  <dcterms:modified xsi:type="dcterms:W3CDTF">2014-05-14T11:37:43Z</dcterms:modified>
</cp:coreProperties>
</file>